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5" r:id="rId4"/>
  </p:sldMasterIdLst>
  <p:notesMasterIdLst>
    <p:notesMasterId r:id="rId64"/>
  </p:notesMasterIdLst>
  <p:sldIdLst>
    <p:sldId id="497" r:id="rId5"/>
    <p:sldId id="257" r:id="rId6"/>
    <p:sldId id="498" r:id="rId7"/>
    <p:sldId id="499" r:id="rId8"/>
    <p:sldId id="507" r:id="rId9"/>
    <p:sldId id="505" r:id="rId10"/>
    <p:sldId id="514" r:id="rId11"/>
    <p:sldId id="518" r:id="rId12"/>
    <p:sldId id="522" r:id="rId13"/>
    <p:sldId id="524" r:id="rId14"/>
    <p:sldId id="526" r:id="rId15"/>
    <p:sldId id="528" r:id="rId16"/>
    <p:sldId id="532" r:id="rId17"/>
    <p:sldId id="536" r:id="rId18"/>
    <p:sldId id="543" r:id="rId19"/>
    <p:sldId id="545" r:id="rId20"/>
    <p:sldId id="552" r:id="rId21"/>
    <p:sldId id="558" r:id="rId22"/>
    <p:sldId id="273" r:id="rId23"/>
    <p:sldId id="554" r:id="rId24"/>
    <p:sldId id="562" r:id="rId25"/>
    <p:sldId id="275" r:id="rId26"/>
    <p:sldId id="276" r:id="rId27"/>
    <p:sldId id="566" r:id="rId28"/>
    <p:sldId id="568" r:id="rId29"/>
    <p:sldId id="567" r:id="rId30"/>
    <p:sldId id="279" r:id="rId31"/>
    <p:sldId id="571" r:id="rId32"/>
    <p:sldId id="281" r:id="rId33"/>
    <p:sldId id="282" r:id="rId34"/>
    <p:sldId id="578" r:id="rId35"/>
    <p:sldId id="579" r:id="rId36"/>
    <p:sldId id="587" r:id="rId37"/>
    <p:sldId id="595" r:id="rId38"/>
    <p:sldId id="593" r:id="rId39"/>
    <p:sldId id="597" r:id="rId40"/>
    <p:sldId id="599" r:id="rId41"/>
    <p:sldId id="605" r:id="rId42"/>
    <p:sldId id="612" r:id="rId43"/>
    <p:sldId id="617" r:id="rId44"/>
    <p:sldId id="621" r:id="rId45"/>
    <p:sldId id="625" r:id="rId46"/>
    <p:sldId id="627" r:id="rId47"/>
    <p:sldId id="629" r:id="rId48"/>
    <p:sldId id="667" r:id="rId49"/>
    <p:sldId id="293" r:id="rId50"/>
    <p:sldId id="631" r:id="rId51"/>
    <p:sldId id="632" r:id="rId52"/>
    <p:sldId id="633" r:id="rId53"/>
    <p:sldId id="635" r:id="rId54"/>
    <p:sldId id="640" r:id="rId55"/>
    <p:sldId id="642" r:id="rId56"/>
    <p:sldId id="649" r:id="rId57"/>
    <p:sldId id="654" r:id="rId58"/>
    <p:sldId id="658" r:id="rId59"/>
    <p:sldId id="298" r:id="rId60"/>
    <p:sldId id="662" r:id="rId61"/>
    <p:sldId id="666" r:id="rId62"/>
    <p:sldId id="494"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6" roundtripDataSignature="AMtx7mhUPIKvc/DRcUc+ay5gL9EzD8a6c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00AEEF"/>
    <a:srgbClr val="2320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4618D3-5DB6-411A-B663-4A75A2F2D431}" v="107" dt="2024-06-18T05:58:43.326"/>
  </p1510:revLst>
</p1510:revInfo>
</file>

<file path=ppt/tableStyles.xml><?xml version="1.0" encoding="utf-8"?>
<a:tblStyleLst xmlns:a="http://schemas.openxmlformats.org/drawingml/2006/main" def="{6945FFBB-D535-4D59-9F50-A7B8170CDCE0}">
  <a:tblStyle styleId="{6945FFBB-D535-4D59-9F50-A7B8170CDCE0}"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77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7" Type="http://schemas.openxmlformats.org/officeDocument/2006/relationships/slide" Target="slides/slide3.xml"/><Relationship Id="rId196" Type="http://customschemas.google.com/relationships/presentationmetadata" Target="metadata"/><Relationship Id="rId200"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9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198"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197" Type="http://schemas.openxmlformats.org/officeDocument/2006/relationships/presProps" Target="presProps.xml"/><Relationship Id="rId3" Type="http://schemas.openxmlformats.org/officeDocument/2006/relationships/customXml" Target="../customXml/item3.xml"/><Relationship Id="rId201" Type="http://schemas.microsoft.com/office/2015/10/relationships/revisionInfo" Target="revisionInfo.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SA"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6379362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2" name="Google Shape;122;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3</a:t>
            </a:fld>
            <a:endParaRPr/>
          </a:p>
        </p:txBody>
      </p:sp>
    </p:spTree>
    <p:extLst>
      <p:ext uri="{BB962C8B-B14F-4D97-AF65-F5344CB8AC3E}">
        <p14:creationId xmlns:p14="http://schemas.microsoft.com/office/powerpoint/2010/main" val="2177911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2" name="Google Shape;122;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4</a:t>
            </a:fld>
            <a:endParaRPr/>
          </a:p>
        </p:txBody>
      </p:sp>
    </p:spTree>
    <p:extLst>
      <p:ext uri="{BB962C8B-B14F-4D97-AF65-F5344CB8AC3E}">
        <p14:creationId xmlns:p14="http://schemas.microsoft.com/office/powerpoint/2010/main" val="3240459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6" name="Google Shape;136;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5</a:t>
            </a:fld>
            <a:endParaRPr/>
          </a:p>
        </p:txBody>
      </p:sp>
    </p:spTree>
    <p:extLst>
      <p:ext uri="{BB962C8B-B14F-4D97-AF65-F5344CB8AC3E}">
        <p14:creationId xmlns:p14="http://schemas.microsoft.com/office/powerpoint/2010/main" val="865745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6880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1389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04907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50169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4601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4134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2584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6" name="Google Shape;22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5516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7" name="Google Shape;23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77075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55075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49135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52113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6" name="Google Shape;27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00247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5708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7" name="Google Shape;297;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73545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5" name="Google Shape;31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0463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4" name="Google Shape;33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60220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4" name="Google Shape;33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29048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2" name="Google Shape;34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6" name="Google Shape;36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3358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2" name="Google Shape;38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2" name="Google Shape;38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8258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2" name="Google Shape;38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3373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3" name="Google Shape;403;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84592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0" name="Google Shape;420;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17712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18232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5" name="Google Shape;435;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71095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2" name="Google Shape;442;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26322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0" name="Google Shape;45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34676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73853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97684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6" name="Google Shape;46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51184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6" name="Google Shape;476;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96267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6" name="Google Shape;476;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89808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5" name="Google Shape;485;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30762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5" name="Google Shape;49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9449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5" name="Google Shape;49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5" name="Google Shape;49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82502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5" name="Google Shape;49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05273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5" name="Google Shape;49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688617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4" name="Google Shape;504;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156455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4" name="Google Shape;514;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907997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4" name="Google Shape;514;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8453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4" name="Google Shape;514;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35326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4" name="Google Shape;514;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118667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4" name="Google Shape;514;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547401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2" name="Google Shape;542;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2" name="Google Shape;542;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88950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1" name="Google Shape;551;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2028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371146241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204811018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298712263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193102604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38700266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4221535689"/>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351491298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245962122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205838795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301576555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394069899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423312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70743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3345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29783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1360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58853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92847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644480091"/>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99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53117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30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905437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57477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29_Title Slide"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1553457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3851809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810267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77119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ar-SA" smtClean="0"/>
              <a:t>‹#›</a:t>
            </a:fld>
            <a:endParaRPr lang="ar-SA"/>
          </a:p>
        </p:txBody>
      </p:sp>
    </p:spTree>
    <p:extLst>
      <p:ext uri="{BB962C8B-B14F-4D97-AF65-F5344CB8AC3E}">
        <p14:creationId xmlns:p14="http://schemas.microsoft.com/office/powerpoint/2010/main" val="3651705343"/>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 id="2147483683" r:id="rId18"/>
    <p:sldLayoutId id="2147483684" r:id="rId19"/>
    <p:sldLayoutId id="2147483685" r:id="rId20"/>
    <p:sldLayoutId id="2147483686" r:id="rId21"/>
    <p:sldLayoutId id="2147483687" r:id="rId22"/>
    <p:sldLayoutId id="2147483688" r:id="rId23"/>
    <p:sldLayoutId id="2147483690" r:id="rId24"/>
    <p:sldLayoutId id="2147483691" r:id="rId25"/>
    <p:sldLayoutId id="2147483694" r:id="rId26"/>
    <p:sldLayoutId id="2147483693" r:id="rId27"/>
    <p:sldLayoutId id="2147483692" r:id="rId28"/>
  </p:sldLayoutIdLst>
  <p:hf sldNum="0" hdr="0" ftr="0" dt="0"/>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5.xml"/><Relationship Id="rId4" Type="http://schemas.openxmlformats.org/officeDocument/2006/relationships/image" Target="../media/image11.sv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5.xml"/><Relationship Id="rId4" Type="http://schemas.openxmlformats.org/officeDocument/2006/relationships/image" Target="../media/image14.sv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5.xml"/><Relationship Id="rId4" Type="http://schemas.openxmlformats.org/officeDocument/2006/relationships/image" Target="../media/image16.sv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25.xml"/><Relationship Id="rId4" Type="http://schemas.openxmlformats.org/officeDocument/2006/relationships/image" Target="../media/image25.sv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25.xml"/><Relationship Id="rId4" Type="http://schemas.openxmlformats.org/officeDocument/2006/relationships/image" Target="../media/image27.sv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5.xml"/><Relationship Id="rId4" Type="http://schemas.openxmlformats.org/officeDocument/2006/relationships/image" Target="../media/image29.sv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7.xml"/><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5.xml"/></Relationships>
</file>

<file path=ppt/slides/_rels/slide5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50.xml"/><Relationship Id="rId1" Type="http://schemas.openxmlformats.org/officeDocument/2006/relationships/slideLayout" Target="../slideLayouts/slideLayout2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6.xml"/></Relationships>
</file>

<file path=ppt/slides/_rels/slide5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7.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044233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365812"/>
            <a:ext cx="11755119" cy="4047025"/>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4955220" y="1638763"/>
            <a:ext cx="5929746" cy="3508612"/>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2400" b="1" dirty="0">
                <a:solidFill>
                  <a:srgbClr val="00AEEF"/>
                </a:solidFill>
                <a:latin typeface="Alexandria" pitchFamily="2" charset="-78"/>
                <a:ea typeface="Calibri"/>
                <a:cs typeface="Alexandria" pitchFamily="2" charset="-78"/>
                <a:sym typeface="Calibri"/>
              </a:rPr>
              <a:t>المحتويات</a:t>
            </a:r>
            <a:endParaRPr lang="en-US" sz="2400" b="1" dirty="0">
              <a:solidFill>
                <a:srgbClr val="00AEEF"/>
              </a:solidFill>
              <a:latin typeface="Alexandria" pitchFamily="2" charset="-78"/>
              <a:cs typeface="Alexandria" pitchFamily="2" charset="-78"/>
              <a:sym typeface="Calibri"/>
            </a:endParaRPr>
          </a:p>
          <a:p>
            <a:pPr marL="0" marR="0" lvl="0" indent="0" algn="ctr" rtl="1">
              <a:spcBef>
                <a:spcPts val="0"/>
              </a:spcBef>
              <a:spcAft>
                <a:spcPts val="0"/>
              </a:spcAft>
              <a:buNone/>
            </a:pPr>
            <a:endParaRPr dirty="0">
              <a:latin typeface="Alexandria" pitchFamily="2" charset="-78"/>
              <a:cs typeface="Alexandria" pitchFamily="2" charset="-78"/>
            </a:endParaRPr>
          </a:p>
          <a:p>
            <a:pPr marL="342900" marR="0" lvl="0" indent="-342900" algn="r" rtl="1">
              <a:lnSpc>
                <a:spcPct val="150000"/>
              </a:lnSpc>
              <a:spcBef>
                <a:spcPts val="0"/>
              </a:spcBef>
              <a:spcAft>
                <a:spcPts val="0"/>
              </a:spcAft>
              <a:buClr>
                <a:schemeClr val="dk1"/>
              </a:buClr>
              <a:buSzPts val="2400"/>
              <a:buFont typeface="Noto Sans Symbols"/>
              <a:buChar char="❖"/>
            </a:pPr>
            <a:r>
              <a:rPr lang="ar-SA" sz="2400" dirty="0">
                <a:solidFill>
                  <a:schemeClr val="dk1"/>
                </a:solidFill>
                <a:latin typeface="Alexandria" pitchFamily="2" charset="-78"/>
                <a:ea typeface="Calibri"/>
                <a:cs typeface="Alexandria" pitchFamily="2" charset="-78"/>
                <a:sym typeface="Calibri"/>
              </a:rPr>
              <a:t>المقدمة</a:t>
            </a:r>
            <a:endParaRPr dirty="0">
              <a:latin typeface="Alexandria" pitchFamily="2" charset="-78"/>
              <a:cs typeface="Alexandria" pitchFamily="2" charset="-78"/>
            </a:endParaRPr>
          </a:p>
          <a:p>
            <a:pPr marL="342900" marR="0" lvl="0" indent="-342900" algn="r" rtl="1">
              <a:lnSpc>
                <a:spcPct val="150000"/>
              </a:lnSpc>
              <a:spcBef>
                <a:spcPts val="0"/>
              </a:spcBef>
              <a:spcAft>
                <a:spcPts val="0"/>
              </a:spcAft>
              <a:buClr>
                <a:schemeClr val="dk1"/>
              </a:buClr>
              <a:buSzPts val="2400"/>
              <a:buFont typeface="Noto Sans Symbols"/>
              <a:buChar char="❖"/>
            </a:pPr>
            <a:r>
              <a:rPr lang="ar-SA" sz="2400" dirty="0">
                <a:solidFill>
                  <a:schemeClr val="dk1"/>
                </a:solidFill>
                <a:latin typeface="Alexandria" pitchFamily="2" charset="-78"/>
                <a:ea typeface="Calibri"/>
                <a:cs typeface="Alexandria" pitchFamily="2" charset="-78"/>
                <a:sym typeface="Calibri"/>
              </a:rPr>
              <a:t>القيادة في الفكر الإداري</a:t>
            </a:r>
            <a:endParaRPr dirty="0">
              <a:latin typeface="Alexandria" pitchFamily="2" charset="-78"/>
              <a:cs typeface="Alexandria" pitchFamily="2" charset="-78"/>
            </a:endParaRPr>
          </a:p>
          <a:p>
            <a:pPr marL="342900" marR="0" lvl="0" indent="-342900" algn="r" rtl="1">
              <a:lnSpc>
                <a:spcPct val="150000"/>
              </a:lnSpc>
              <a:spcBef>
                <a:spcPts val="0"/>
              </a:spcBef>
              <a:spcAft>
                <a:spcPts val="0"/>
              </a:spcAft>
              <a:buClr>
                <a:schemeClr val="dk1"/>
              </a:buClr>
              <a:buSzPts val="2400"/>
              <a:buFont typeface="Noto Sans Symbols"/>
              <a:buChar char="❖"/>
            </a:pPr>
            <a:r>
              <a:rPr lang="ar-SA" sz="2400" dirty="0">
                <a:solidFill>
                  <a:schemeClr val="dk1"/>
                </a:solidFill>
                <a:latin typeface="Alexandria" pitchFamily="2" charset="-78"/>
                <a:ea typeface="Calibri"/>
                <a:cs typeface="Alexandria" pitchFamily="2" charset="-78"/>
                <a:sym typeface="Calibri"/>
              </a:rPr>
              <a:t>نظرية الرجل العظيم</a:t>
            </a:r>
            <a:endParaRPr dirty="0">
              <a:latin typeface="Alexandria" pitchFamily="2" charset="-78"/>
              <a:cs typeface="Alexandria" pitchFamily="2" charset="-78"/>
            </a:endParaRPr>
          </a:p>
          <a:p>
            <a:pPr marL="342900" marR="0" lvl="0" indent="-342900" algn="r" rtl="1">
              <a:lnSpc>
                <a:spcPct val="150000"/>
              </a:lnSpc>
              <a:spcBef>
                <a:spcPts val="0"/>
              </a:spcBef>
              <a:spcAft>
                <a:spcPts val="0"/>
              </a:spcAft>
              <a:buClr>
                <a:schemeClr val="dk1"/>
              </a:buClr>
              <a:buSzPts val="2400"/>
              <a:buFont typeface="Noto Sans Symbols"/>
              <a:buChar char="❖"/>
            </a:pPr>
            <a:r>
              <a:rPr lang="ar-SA" sz="2400" dirty="0">
                <a:solidFill>
                  <a:schemeClr val="dk1"/>
                </a:solidFill>
                <a:latin typeface="Alexandria" pitchFamily="2" charset="-78"/>
                <a:ea typeface="Calibri"/>
                <a:cs typeface="Alexandria" pitchFamily="2" charset="-78"/>
                <a:sym typeface="Calibri"/>
              </a:rPr>
              <a:t>نظرية السمات</a:t>
            </a:r>
            <a:endParaRPr dirty="0">
              <a:latin typeface="Alexandria" pitchFamily="2" charset="-78"/>
              <a:cs typeface="Alexandria" pitchFamily="2" charset="-78"/>
            </a:endParaRPr>
          </a:p>
          <a:p>
            <a:pPr marL="342900" marR="0" lvl="0" indent="-342900" algn="r" rtl="1">
              <a:lnSpc>
                <a:spcPct val="150000"/>
              </a:lnSpc>
              <a:spcBef>
                <a:spcPts val="0"/>
              </a:spcBef>
              <a:spcAft>
                <a:spcPts val="0"/>
              </a:spcAft>
              <a:buClr>
                <a:schemeClr val="dk1"/>
              </a:buClr>
              <a:buSzPts val="2400"/>
              <a:buFont typeface="Noto Sans Symbols"/>
              <a:buChar char="❖"/>
            </a:pPr>
            <a:r>
              <a:rPr lang="ar-SA" sz="2400" dirty="0">
                <a:solidFill>
                  <a:schemeClr val="dk1"/>
                </a:solidFill>
                <a:latin typeface="Alexandria" pitchFamily="2" charset="-78"/>
                <a:ea typeface="Calibri"/>
                <a:cs typeface="Alexandria" pitchFamily="2" charset="-78"/>
                <a:sym typeface="Calibri"/>
              </a:rPr>
              <a:t>النظرية السلوكية</a:t>
            </a:r>
            <a:endParaRPr sz="2400" dirty="0">
              <a:solidFill>
                <a:schemeClr val="dk1"/>
              </a:solidFill>
              <a:latin typeface="Alexandria" pitchFamily="2" charset="-78"/>
              <a:ea typeface="Calibri"/>
              <a:cs typeface="Alexandria" pitchFamily="2" charset="-78"/>
              <a:sym typeface="Calibri"/>
            </a:endParaRP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72612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2" name="Google Shape;177;p7">
            <a:extLst>
              <a:ext uri="{FF2B5EF4-FFF2-40B4-BE49-F238E27FC236}">
                <a16:creationId xmlns:a16="http://schemas.microsoft.com/office/drawing/2014/main" id="{9BC6E9E9-FC90-CA18-7C98-109CE90ED88A}"/>
              </a:ext>
            </a:extLst>
          </p:cNvPr>
          <p:cNvSpPr/>
          <p:nvPr/>
        </p:nvSpPr>
        <p:spPr>
          <a:xfrm>
            <a:off x="6264465" y="3499762"/>
            <a:ext cx="5470500" cy="70761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1" name="Google Shape;131;p3"/>
          <p:cNvSpPr txBox="1"/>
          <p:nvPr/>
        </p:nvSpPr>
        <p:spPr>
          <a:xfrm>
            <a:off x="6034842" y="3591980"/>
            <a:ext cx="5929746" cy="523180"/>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2800" b="1" dirty="0">
                <a:solidFill>
                  <a:srgbClr val="232020"/>
                </a:solidFill>
                <a:latin typeface="Alexandria" pitchFamily="2" charset="-78"/>
                <a:ea typeface="Calibri"/>
                <a:cs typeface="Alexandria" pitchFamily="2" charset="-78"/>
                <a:sym typeface="Calibri"/>
              </a:rPr>
              <a:t>نظريات القيادة التربوية</a:t>
            </a:r>
          </a:p>
        </p:txBody>
      </p:sp>
      <p:pic>
        <p:nvPicPr>
          <p:cNvPr id="3" name="Graphic 2">
            <a:extLst>
              <a:ext uri="{FF2B5EF4-FFF2-40B4-BE49-F238E27FC236}">
                <a16:creationId xmlns:a16="http://schemas.microsoft.com/office/drawing/2014/main" id="{977D642D-2BF1-3FEF-85DB-9786222A4E0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173" y="558199"/>
            <a:ext cx="5324475" cy="4781550"/>
          </a:xfrm>
          <a:prstGeom prst="rect">
            <a:avLst/>
          </a:prstGeom>
        </p:spPr>
      </p:pic>
    </p:spTree>
    <p:extLst>
      <p:ext uri="{BB962C8B-B14F-4D97-AF65-F5344CB8AC3E}">
        <p14:creationId xmlns:p14="http://schemas.microsoft.com/office/powerpoint/2010/main" val="73983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31" name="Google Shape;131;p3"/>
          <p:cNvSpPr txBox="1"/>
          <p:nvPr/>
        </p:nvSpPr>
        <p:spPr>
          <a:xfrm>
            <a:off x="5803069" y="1398633"/>
            <a:ext cx="5929746" cy="2616060"/>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2000" b="1" dirty="0">
                <a:solidFill>
                  <a:srgbClr val="00AEEF"/>
                </a:solidFill>
                <a:latin typeface="Alexandria" pitchFamily="2" charset="-78"/>
                <a:ea typeface="Calibri"/>
                <a:cs typeface="Alexandria" pitchFamily="2" charset="-78"/>
                <a:sym typeface="Calibri"/>
              </a:rPr>
              <a:t>نظريات القيادة التربوية</a:t>
            </a:r>
          </a:p>
          <a:p>
            <a:pPr marL="0" marR="0" lvl="0" indent="0" algn="ctr" rtl="1">
              <a:lnSpc>
                <a:spcPct val="150000"/>
              </a:lnSpc>
              <a:spcBef>
                <a:spcPts val="0"/>
              </a:spcBef>
              <a:spcAft>
                <a:spcPts val="0"/>
              </a:spcAft>
              <a:buNone/>
            </a:pPr>
            <a:endParaRPr lang="en-US" sz="16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تعتبر القيادة شكلا من أشكال العمليات الاجتماعية التي وجدت منذ قديم الزمن وتعد شيئا مهما في الحياة لجميع البشر، حيث كان للأمم السابقة من بدايتها قادة يوجهون الأفراد ويخططون للعمل ويتقدمون الجماعة فهي ظاهرة من أعقد الظواهر الإنسانية وأكثرها غموضا ومن هذا المنطلق، </a:t>
            </a:r>
          </a:p>
        </p:txBody>
      </p:sp>
      <p:sp>
        <p:nvSpPr>
          <p:cNvPr id="5" name="Google Shape;131;p3">
            <a:extLst>
              <a:ext uri="{FF2B5EF4-FFF2-40B4-BE49-F238E27FC236}">
                <a16:creationId xmlns:a16="http://schemas.microsoft.com/office/drawing/2014/main" id="{1191069F-1027-EBE3-591A-A18AB376A533}"/>
              </a:ext>
            </a:extLst>
          </p:cNvPr>
          <p:cNvSpPr txBox="1"/>
          <p:nvPr/>
        </p:nvSpPr>
        <p:spPr>
          <a:xfrm>
            <a:off x="5820051" y="4160988"/>
            <a:ext cx="5929746" cy="1938952"/>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حظت القيادة باهتمام العديد من العلماء والفلاسفة والكتاب الذي بدؤوا بدراستها ودراسة كل ما يرتبط بها، حتى أصبحت الآن لب العملية الإدارية وقلبها النابض والأساس الذي يتم بواسطته الحكم على نجاح المنظمة من عدمه، وأصبحت في جوهرها تعني التأثير الذي يمارسه القائد في مرؤوسيه من أجل تحقيق هدف ما.</a:t>
            </a:r>
          </a:p>
        </p:txBody>
      </p:sp>
      <p:pic>
        <p:nvPicPr>
          <p:cNvPr id="8" name="Graphic 7">
            <a:extLst>
              <a:ext uri="{FF2B5EF4-FFF2-40B4-BE49-F238E27FC236}">
                <a16:creationId xmlns:a16="http://schemas.microsoft.com/office/drawing/2014/main" id="{10C03789-C0BC-815E-009F-D6F998C035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173" y="558199"/>
            <a:ext cx="5324475" cy="4781550"/>
          </a:xfrm>
          <a:prstGeom prst="rect">
            <a:avLst/>
          </a:prstGeom>
        </p:spPr>
      </p:pic>
    </p:spTree>
    <p:extLst>
      <p:ext uri="{BB962C8B-B14F-4D97-AF65-F5344CB8AC3E}">
        <p14:creationId xmlns:p14="http://schemas.microsoft.com/office/powerpoint/2010/main" val="1296271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9" name="Google Shape;139;p4"/>
          <p:cNvSpPr txBox="1"/>
          <p:nvPr/>
        </p:nvSpPr>
        <p:spPr>
          <a:xfrm>
            <a:off x="8766800" y="1935402"/>
            <a:ext cx="9171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600">
                <a:solidFill>
                  <a:schemeClr val="lt1"/>
                </a:solidFill>
                <a:latin typeface="Times New Roman"/>
                <a:ea typeface="Times New Roman"/>
                <a:cs typeface="Times New Roman"/>
                <a:sym typeface="Times New Roman"/>
              </a:rPr>
              <a:t>Chapter</a:t>
            </a:r>
            <a:endParaRPr/>
          </a:p>
        </p:txBody>
      </p:sp>
      <p:sp>
        <p:nvSpPr>
          <p:cNvPr id="5" name="Google Shape;112;p2">
            <a:extLst>
              <a:ext uri="{FF2B5EF4-FFF2-40B4-BE49-F238E27FC236}">
                <a16:creationId xmlns:a16="http://schemas.microsoft.com/office/drawing/2014/main" id="{B466FF2A-4E68-AF1B-2AA7-FA907AD35993}"/>
              </a:ext>
            </a:extLst>
          </p:cNvPr>
          <p:cNvSpPr/>
          <p:nvPr/>
        </p:nvSpPr>
        <p:spPr>
          <a:xfrm rot="10800000" flipH="1">
            <a:off x="128568" y="1379124"/>
            <a:ext cx="11934865" cy="434708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0" name="Google Shape;140;p4"/>
          <p:cNvSpPr txBox="1"/>
          <p:nvPr/>
        </p:nvSpPr>
        <p:spPr>
          <a:xfrm>
            <a:off x="8741330" y="131361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4800" b="1">
                <a:solidFill>
                  <a:schemeClr val="lt1"/>
                </a:solidFill>
                <a:latin typeface="Times New Roman"/>
                <a:ea typeface="Times New Roman"/>
                <a:cs typeface="Times New Roman"/>
                <a:sym typeface="Times New Roman"/>
              </a:rPr>
              <a:t>1</a:t>
            </a:r>
            <a:endParaRPr sz="1400" b="1">
              <a:solidFill>
                <a:schemeClr val="lt1"/>
              </a:solidFill>
              <a:latin typeface="Times New Roman"/>
              <a:ea typeface="Times New Roman"/>
              <a:cs typeface="Times New Roman"/>
              <a:sym typeface="Times New Roman"/>
            </a:endParaRPr>
          </a:p>
        </p:txBody>
      </p:sp>
      <p:sp>
        <p:nvSpPr>
          <p:cNvPr id="143" name="Google Shape;143;p4"/>
          <p:cNvSpPr txBox="1"/>
          <p:nvPr/>
        </p:nvSpPr>
        <p:spPr>
          <a:xfrm>
            <a:off x="4103900" y="1668652"/>
            <a:ext cx="7621371" cy="106178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ربما كان من أهم التطورات التي شهدها ميدان القيادة هو الجهود التي استهدفت إرسائها على اصول علمية، واسس نظرية. اذ قام كثير من الباحثين والمهتمين في ميدان القيادة بإجراء الأبحاث والدراسات بهدف تطوير عدد من النظريات التي يمكن في ضوئها تفسير ظاهرة القيادة.</a:t>
            </a:r>
            <a:endParaRPr sz="1400" dirty="0">
              <a:solidFill>
                <a:schemeClr val="dk1"/>
              </a:solidFill>
              <a:latin typeface="Alexandria" pitchFamily="2" charset="-78"/>
              <a:ea typeface="Calibri"/>
              <a:cs typeface="Alexandria" pitchFamily="2" charset="-78"/>
              <a:sym typeface="Calibri"/>
            </a:endParaRPr>
          </a:p>
        </p:txBody>
      </p:sp>
      <p:pic>
        <p:nvPicPr>
          <p:cNvPr id="4" name="Graphic 3">
            <a:extLst>
              <a:ext uri="{FF2B5EF4-FFF2-40B4-BE49-F238E27FC236}">
                <a16:creationId xmlns:a16="http://schemas.microsoft.com/office/drawing/2014/main" id="{CE72ACB1-E5E9-BEC2-FDE1-47F68C884CE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6726" y="2272991"/>
            <a:ext cx="3486655" cy="2559353"/>
          </a:xfrm>
          <a:prstGeom prst="rect">
            <a:avLst/>
          </a:prstGeom>
        </p:spPr>
      </p:pic>
      <p:sp>
        <p:nvSpPr>
          <p:cNvPr id="6" name="Google Shape;143;p4">
            <a:extLst>
              <a:ext uri="{FF2B5EF4-FFF2-40B4-BE49-F238E27FC236}">
                <a16:creationId xmlns:a16="http://schemas.microsoft.com/office/drawing/2014/main" id="{8425CF7C-8CBE-116B-8696-A2DC9C5EFA85}"/>
              </a:ext>
            </a:extLst>
          </p:cNvPr>
          <p:cNvSpPr txBox="1"/>
          <p:nvPr/>
        </p:nvSpPr>
        <p:spPr>
          <a:xfrm>
            <a:off x="4103901" y="2803474"/>
            <a:ext cx="7621371" cy="1384954"/>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 ومن هنا ظهرت النظرية، سواء في الإدارة أم في القيادة على أنها ليست هدفاً بحد ذاته، وإنما وسيلة أو خارطة طريق توفر التوجيه اللازم للممارسة الإدارية، فالنظرية توفر للإداري أو القائد أساساً لتحديد المشكلات القائمة، وتقترح الافتراضات للعمل، كما توفر الإطار المنظم، والتحسين المستمر للعملية الإدارية. </a:t>
            </a:r>
          </a:p>
        </p:txBody>
      </p:sp>
      <p:sp>
        <p:nvSpPr>
          <p:cNvPr id="7" name="Google Shape;143;p4">
            <a:extLst>
              <a:ext uri="{FF2B5EF4-FFF2-40B4-BE49-F238E27FC236}">
                <a16:creationId xmlns:a16="http://schemas.microsoft.com/office/drawing/2014/main" id="{A08F5774-96C9-8858-0A37-16A2AE2C9643}"/>
              </a:ext>
            </a:extLst>
          </p:cNvPr>
          <p:cNvSpPr txBox="1"/>
          <p:nvPr/>
        </p:nvSpPr>
        <p:spPr>
          <a:xfrm>
            <a:off x="4103899" y="4261461"/>
            <a:ext cx="7621371" cy="106178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كما يمكن اعتبار النظرية عملية فكر وتفكير، يدور حول واقع بهدف فهمه بطريقة أفضل، ووصفه بشكل أكثر دقة. والنظرية يمكن التفكير بها على اعتبار أنها بناء نموذج. وعليه فالنظرية السليمة هي نموذج لواقع، أو تمثيل له، مع ضرورة ملاحظة الفرق بينها وبين الواقع نفسه .</a:t>
            </a:r>
          </a:p>
        </p:txBody>
      </p:sp>
      <p:sp>
        <p:nvSpPr>
          <p:cNvPr id="3" name="TextBox 2">
            <a:extLst>
              <a:ext uri="{FF2B5EF4-FFF2-40B4-BE49-F238E27FC236}">
                <a16:creationId xmlns:a16="http://schemas.microsoft.com/office/drawing/2014/main" id="{B06FEC7D-980A-42F3-20A2-8474CF852327}"/>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2277482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5" name="Google Shape;112;p2">
            <a:extLst>
              <a:ext uri="{FF2B5EF4-FFF2-40B4-BE49-F238E27FC236}">
                <a16:creationId xmlns:a16="http://schemas.microsoft.com/office/drawing/2014/main" id="{D3718472-480C-8B68-F465-3951DB6F345A}"/>
              </a:ext>
            </a:extLst>
          </p:cNvPr>
          <p:cNvSpPr/>
          <p:nvPr/>
        </p:nvSpPr>
        <p:spPr>
          <a:xfrm rot="10800000" flipH="1">
            <a:off x="265471" y="1282189"/>
            <a:ext cx="11755119" cy="4756659"/>
          </a:xfrm>
          <a:prstGeom prst="round1Rect">
            <a:avLst>
              <a:gd name="adj" fmla="val 12133"/>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 name="Picture 3" descr="A blue paper with a light bulb and a pencil&#10;&#10;Description automatically generated">
            <a:extLst>
              <a:ext uri="{FF2B5EF4-FFF2-40B4-BE49-F238E27FC236}">
                <a16:creationId xmlns:a16="http://schemas.microsoft.com/office/drawing/2014/main" id="{294E3446-E640-B871-5B6E-95EBEC7EFE15}"/>
              </a:ext>
            </a:extLst>
          </p:cNvPr>
          <p:cNvPicPr>
            <a:picLocks noChangeAspect="1"/>
          </p:cNvPicPr>
          <p:nvPr/>
        </p:nvPicPr>
        <p:blipFill>
          <a:blip r:embed="rId3"/>
          <a:stretch>
            <a:fillRect/>
          </a:stretch>
        </p:blipFill>
        <p:spPr>
          <a:xfrm>
            <a:off x="513555" y="2248863"/>
            <a:ext cx="1915320" cy="1915320"/>
          </a:xfrm>
          <a:prstGeom prst="rect">
            <a:avLst/>
          </a:prstGeom>
        </p:spPr>
      </p:pic>
      <p:sp>
        <p:nvSpPr>
          <p:cNvPr id="7" name="TextBox 6">
            <a:extLst>
              <a:ext uri="{FF2B5EF4-FFF2-40B4-BE49-F238E27FC236}">
                <a16:creationId xmlns:a16="http://schemas.microsoft.com/office/drawing/2014/main" id="{92ABB28A-60E6-EBE0-CE4D-63EE1D0F09D3}"/>
              </a:ext>
            </a:extLst>
          </p:cNvPr>
          <p:cNvSpPr txBox="1"/>
          <p:nvPr/>
        </p:nvSpPr>
        <p:spPr>
          <a:xfrm>
            <a:off x="2739232" y="1115834"/>
            <a:ext cx="8972590" cy="2041008"/>
          </a:xfrm>
          <a:prstGeom prst="rect">
            <a:avLst/>
          </a:prstGeom>
          <a:noFill/>
        </p:spPr>
        <p:txBody>
          <a:bodyPr wrap="square">
            <a:spAutoFit/>
          </a:bodyPr>
          <a:lstStyle/>
          <a:p>
            <a:pPr marL="0" marR="0" lvl="0" indent="457200" algn="just" rtl="1">
              <a:lnSpc>
                <a:spcPct val="150000"/>
              </a:lnSpc>
              <a:spcBef>
                <a:spcPts val="0"/>
              </a:spcBef>
              <a:spcAft>
                <a:spcPts val="0"/>
              </a:spcAft>
              <a:buNone/>
            </a:pPr>
            <a:endParaRPr lang="ar-EG" sz="1600" b="0" u="none" strike="noStrike" cap="none"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EG" sz="1400" b="0" u="none" strike="noStrike" cap="none" dirty="0">
                <a:solidFill>
                  <a:schemeClr val="dk1"/>
                </a:solidFill>
                <a:latin typeface="Alexandria" pitchFamily="2" charset="-78"/>
                <a:ea typeface="Calibri"/>
                <a:cs typeface="Alexandria" pitchFamily="2" charset="-78"/>
                <a:sym typeface="Calibri"/>
              </a:rPr>
              <a:t>إن مصطلح النظرية لم يظهر إلا في القرن التاسع عشر، فقبل ذلك كانت حياة الإنسان تقوم على مسلمة مفادها أنه يعيش في عالم ،ثابت تحكمه قوانين مطلقة، وحقائق أبدية ولكن وبعد أن أثبت العلم أن بعض المفاهيم المعروفة عن العالم هي ليست ثابتة بشكل مطلق، وإنما تتصف بالتغير النسبي، وأن بعض المفاهيم الجديدة قد تتعارض مع ما قبلها، تغير موقف العلماء، وأصبحوا ينظرون إلى مكتشفاتهم على أنها نظریات قابلة للتغير والتبدل وليست حقائق ثابتة وقوانين مطلقة.</a:t>
            </a:r>
          </a:p>
        </p:txBody>
      </p:sp>
      <p:sp>
        <p:nvSpPr>
          <p:cNvPr id="14" name="TextBox 13">
            <a:extLst>
              <a:ext uri="{FF2B5EF4-FFF2-40B4-BE49-F238E27FC236}">
                <a16:creationId xmlns:a16="http://schemas.microsoft.com/office/drawing/2014/main" id="{261BB635-87BA-E86F-274C-D29107B58871}"/>
              </a:ext>
            </a:extLst>
          </p:cNvPr>
          <p:cNvSpPr txBox="1"/>
          <p:nvPr/>
        </p:nvSpPr>
        <p:spPr>
          <a:xfrm>
            <a:off x="2739232" y="3220969"/>
            <a:ext cx="8972590" cy="1025345"/>
          </a:xfrm>
          <a:prstGeom prst="rect">
            <a:avLst/>
          </a:prstGeom>
          <a:noFill/>
        </p:spPr>
        <p:txBody>
          <a:bodyPr wrap="square">
            <a:spAutoFit/>
          </a:bodyPr>
          <a:lstStyle/>
          <a:p>
            <a:pPr marL="0" marR="0" lvl="0" indent="0" algn="just" rtl="1">
              <a:lnSpc>
                <a:spcPct val="150000"/>
              </a:lnSpc>
              <a:spcBef>
                <a:spcPts val="0"/>
              </a:spcBef>
              <a:spcAft>
                <a:spcPts val="0"/>
              </a:spcAft>
              <a:buNone/>
            </a:pPr>
            <a:r>
              <a:rPr lang="ar-EG" sz="1400" b="0" u="none" strike="noStrike" cap="none" dirty="0">
                <a:solidFill>
                  <a:schemeClr val="dk1"/>
                </a:solidFill>
                <a:latin typeface="Alexandria" pitchFamily="2" charset="-78"/>
                <a:ea typeface="Calibri"/>
                <a:cs typeface="Alexandria" pitchFamily="2" charset="-78"/>
                <a:sym typeface="Calibri"/>
              </a:rPr>
              <a:t>ويقصد بالنظرية في القيادة التربوية بأنها مجموعة من الفروض نشأت عن طريق التجريب والفحص والملاحظة ، التي توصل إلى مبادئ تفسر طبيعة القيادة وتتنبأ بها وتستبصر بما يتعلق بالجديد حولها، وبالتالي يمكن استخدامها.</a:t>
            </a:r>
          </a:p>
        </p:txBody>
      </p:sp>
      <p:sp>
        <p:nvSpPr>
          <p:cNvPr id="16" name="TextBox 15">
            <a:extLst>
              <a:ext uri="{FF2B5EF4-FFF2-40B4-BE49-F238E27FC236}">
                <a16:creationId xmlns:a16="http://schemas.microsoft.com/office/drawing/2014/main" id="{3155683F-4847-498A-3C5E-002ED8F51DB2}"/>
              </a:ext>
            </a:extLst>
          </p:cNvPr>
          <p:cNvSpPr txBox="1"/>
          <p:nvPr/>
        </p:nvSpPr>
        <p:spPr>
          <a:xfrm>
            <a:off x="513556" y="4310441"/>
            <a:ext cx="11236744" cy="1348511"/>
          </a:xfrm>
          <a:prstGeom prst="rect">
            <a:avLst/>
          </a:prstGeom>
          <a:noFill/>
        </p:spPr>
        <p:txBody>
          <a:bodyPr wrap="square">
            <a:spAutoFit/>
          </a:bodyPr>
          <a:lstStyle/>
          <a:p>
            <a:pPr marL="0" marR="0" lvl="0" indent="0" algn="just" rtl="1">
              <a:lnSpc>
                <a:spcPct val="150000"/>
              </a:lnSpc>
              <a:spcBef>
                <a:spcPts val="0"/>
              </a:spcBef>
              <a:spcAft>
                <a:spcPts val="0"/>
              </a:spcAft>
              <a:buNone/>
            </a:pPr>
            <a:r>
              <a:rPr lang="ar-EG" sz="1400" b="0" u="none" strike="noStrike" cap="none" dirty="0">
                <a:solidFill>
                  <a:schemeClr val="dk1"/>
                </a:solidFill>
                <a:latin typeface="Alexandria" pitchFamily="2" charset="-78"/>
                <a:ea typeface="Calibri"/>
                <a:cs typeface="Alexandria" pitchFamily="2" charset="-78"/>
                <a:sym typeface="Calibri"/>
              </a:rPr>
              <a:t> كما يشار للنظرية على أنها دليل للعمل القيادي ، ولشرح وتفسير المواقف الإدارية، ولتوليد المعرفة القيادية ولجمع الحقائق حولها . ومن جانب آخر، يمكن تعريف النظرية القيادية من وجهة نظرأخرى بأنها إطار فكري عام يصف الممارسات الإدارية ويوجه العاملين في الإدارة نحو أداء أعمالهم على الوجه الصحيح، ويساعد القيادي على التنبؤ وتفسير الأحداث. في الوقت ذاته نجد أن تلك الممارسة العملية تعطي تغذية راجعة للنظرية في القيادة وتمدها بالملاحظات والمعلومات.</a:t>
            </a:r>
          </a:p>
        </p:txBody>
      </p:sp>
      <p:sp>
        <p:nvSpPr>
          <p:cNvPr id="2" name="TextBox 1">
            <a:extLst>
              <a:ext uri="{FF2B5EF4-FFF2-40B4-BE49-F238E27FC236}">
                <a16:creationId xmlns:a16="http://schemas.microsoft.com/office/drawing/2014/main" id="{836871BE-0143-5994-5AD0-0EE8782B7134}"/>
              </a:ext>
            </a:extLst>
          </p:cNvPr>
          <p:cNvSpPr txBox="1"/>
          <p:nvPr/>
        </p:nvSpPr>
        <p:spPr>
          <a:xfrm>
            <a:off x="4823119" y="286601"/>
            <a:ext cx="2545763" cy="461024"/>
          </a:xfrm>
          <a:prstGeom prst="rect">
            <a:avLst/>
          </a:prstGeom>
          <a:noFill/>
        </p:spPr>
        <p:txBody>
          <a:bodyPr wrap="square">
            <a:spAutoFit/>
          </a:bodyPr>
          <a:lstStyle/>
          <a:p>
            <a:pPr marL="0" marR="0" lvl="0" indent="457200" algn="r" rtl="1">
              <a:lnSpc>
                <a:spcPct val="150000"/>
              </a:lnSpc>
              <a:spcBef>
                <a:spcPts val="0"/>
              </a:spcBef>
              <a:spcAft>
                <a:spcPts val="0"/>
              </a:spcAft>
              <a:buNone/>
            </a:pPr>
            <a:r>
              <a:rPr lang="ar-EG" sz="1800" b="1" u="none" strike="noStrike" cap="none" dirty="0">
                <a:solidFill>
                  <a:srgbClr val="00AEEF"/>
                </a:solidFill>
                <a:latin typeface="Alexandria" pitchFamily="2" charset="-78"/>
                <a:ea typeface="Calibri"/>
                <a:cs typeface="Alexandria" pitchFamily="2" charset="-78"/>
                <a:sym typeface="Calibri"/>
              </a:rPr>
              <a:t>مفهوم النظرية</a:t>
            </a:r>
            <a:endParaRPr lang="ar-EG" sz="18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730521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8" name="Google Shape;158;p6"/>
          <p:cNvSpPr/>
          <p:nvPr/>
        </p:nvSpPr>
        <p:spPr>
          <a:xfrm>
            <a:off x="-228600" y="1154869"/>
            <a:ext cx="10658476" cy="1244665"/>
          </a:xfrm>
          <a:prstGeom prst="roundRect">
            <a:avLst>
              <a:gd name="adj" fmla="val 10000"/>
            </a:avLst>
          </a:prstGeom>
          <a:solidFill>
            <a:srgbClr val="00AEE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59" name="Google Shape;159;p6"/>
          <p:cNvSpPr txBox="1"/>
          <p:nvPr/>
        </p:nvSpPr>
        <p:spPr>
          <a:xfrm>
            <a:off x="39938" y="1191324"/>
            <a:ext cx="9894638" cy="117175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lt1"/>
              </a:buClr>
              <a:buSzPts val="3200"/>
              <a:buFont typeface="Calibri"/>
              <a:buNone/>
            </a:pPr>
            <a:r>
              <a:rPr lang="ar-SA" sz="2000" dirty="0">
                <a:solidFill>
                  <a:schemeClr val="lt1"/>
                </a:solidFill>
                <a:latin typeface="Alexandria" pitchFamily="2" charset="-78"/>
                <a:ea typeface="Calibri"/>
                <a:cs typeface="Alexandria" pitchFamily="2" charset="-78"/>
                <a:sym typeface="Calibri"/>
              </a:rPr>
              <a:t>وبغض النظر عن الطريقة التي ينظر فيها للنظرية، فإنه يمكن أن تفيد فيما يلي:</a:t>
            </a:r>
            <a:endParaRPr sz="2000" dirty="0">
              <a:solidFill>
                <a:schemeClr val="lt1"/>
              </a:solidFill>
              <a:latin typeface="Alexandria" pitchFamily="2" charset="-78"/>
              <a:ea typeface="Calibri"/>
              <a:cs typeface="Alexandria" pitchFamily="2" charset="-78"/>
              <a:sym typeface="Calibri"/>
            </a:endParaRPr>
          </a:p>
        </p:txBody>
      </p:sp>
      <p:sp>
        <p:nvSpPr>
          <p:cNvPr id="160" name="Google Shape;160;p6"/>
          <p:cNvSpPr/>
          <p:nvPr/>
        </p:nvSpPr>
        <p:spPr>
          <a:xfrm>
            <a:off x="1021553" y="2399533"/>
            <a:ext cx="1021552" cy="567104"/>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1" name="Google Shape;161;p6"/>
          <p:cNvSpPr/>
          <p:nvPr/>
        </p:nvSpPr>
        <p:spPr>
          <a:xfrm>
            <a:off x="2043105" y="2588568"/>
            <a:ext cx="8386772"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2" name="Google Shape;162;p6"/>
          <p:cNvSpPr txBox="1"/>
          <p:nvPr/>
        </p:nvSpPr>
        <p:spPr>
          <a:xfrm>
            <a:off x="3318541" y="2610715"/>
            <a:ext cx="5926394"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إنها تساعد على ترتيب معرفة الإنسان بشكل منظم ومتسق. </a:t>
            </a:r>
            <a:endParaRPr sz="1600" dirty="0">
              <a:solidFill>
                <a:schemeClr val="dk1"/>
              </a:solidFill>
              <a:latin typeface="Alexandria" pitchFamily="2" charset="-78"/>
              <a:ea typeface="Calibri"/>
              <a:cs typeface="Alexandria" pitchFamily="2" charset="-78"/>
              <a:sym typeface="Calibri"/>
            </a:endParaRPr>
          </a:p>
        </p:txBody>
      </p:sp>
      <p:sp>
        <p:nvSpPr>
          <p:cNvPr id="163" name="Google Shape;163;p6"/>
          <p:cNvSpPr/>
          <p:nvPr/>
        </p:nvSpPr>
        <p:spPr>
          <a:xfrm>
            <a:off x="1021553" y="2399533"/>
            <a:ext cx="1021552" cy="1512277"/>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4" name="Google Shape;164;p6"/>
          <p:cNvSpPr/>
          <p:nvPr/>
        </p:nvSpPr>
        <p:spPr>
          <a:xfrm>
            <a:off x="2043104" y="3533742"/>
            <a:ext cx="8386772"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5" name="Google Shape;165;p6"/>
          <p:cNvSpPr txBox="1"/>
          <p:nvPr/>
        </p:nvSpPr>
        <p:spPr>
          <a:xfrm>
            <a:off x="4761150" y="3555888"/>
            <a:ext cx="3041177"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إنها تشكل موجهاً للبحوث.</a:t>
            </a:r>
            <a:endParaRPr sz="1600" dirty="0">
              <a:solidFill>
                <a:schemeClr val="dk1"/>
              </a:solidFill>
              <a:latin typeface="Alexandria" pitchFamily="2" charset="-78"/>
              <a:ea typeface="Calibri"/>
              <a:cs typeface="Alexandria" pitchFamily="2" charset="-78"/>
              <a:sym typeface="Calibri"/>
            </a:endParaRPr>
          </a:p>
        </p:txBody>
      </p:sp>
      <p:sp>
        <p:nvSpPr>
          <p:cNvPr id="166" name="Google Shape;166;p6"/>
          <p:cNvSpPr/>
          <p:nvPr/>
        </p:nvSpPr>
        <p:spPr>
          <a:xfrm>
            <a:off x="1021553" y="2399533"/>
            <a:ext cx="1021552" cy="2457450"/>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7" name="Google Shape;167;p6"/>
          <p:cNvSpPr/>
          <p:nvPr/>
        </p:nvSpPr>
        <p:spPr>
          <a:xfrm>
            <a:off x="2043105" y="4478914"/>
            <a:ext cx="8386771"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8" name="Google Shape;168;p6"/>
          <p:cNvSpPr txBox="1"/>
          <p:nvPr/>
        </p:nvSpPr>
        <p:spPr>
          <a:xfrm>
            <a:off x="4136094" y="4501062"/>
            <a:ext cx="4291288"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إنها تساعد في توقع نتائج ممكنة للأعمال.</a:t>
            </a:r>
            <a:endParaRPr sz="1600" dirty="0">
              <a:solidFill>
                <a:schemeClr val="dk1"/>
              </a:solidFill>
              <a:latin typeface="Alexandria" pitchFamily="2" charset="-78"/>
              <a:ea typeface="Calibri"/>
              <a:cs typeface="Alexandria" pitchFamily="2" charset="-78"/>
              <a:sym typeface="Calibri"/>
            </a:endParaRPr>
          </a:p>
        </p:txBody>
      </p:sp>
      <p:sp>
        <p:nvSpPr>
          <p:cNvPr id="169" name="Google Shape;169;p6"/>
          <p:cNvSpPr/>
          <p:nvPr/>
        </p:nvSpPr>
        <p:spPr>
          <a:xfrm>
            <a:off x="1021553" y="2399533"/>
            <a:ext cx="1021552" cy="3402624"/>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70" name="Google Shape;170;p6"/>
          <p:cNvSpPr/>
          <p:nvPr/>
        </p:nvSpPr>
        <p:spPr>
          <a:xfrm>
            <a:off x="2043105" y="5424088"/>
            <a:ext cx="8386771"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71" name="Google Shape;171;p6"/>
          <p:cNvSpPr txBox="1"/>
          <p:nvPr/>
        </p:nvSpPr>
        <p:spPr>
          <a:xfrm>
            <a:off x="2043104" y="5446235"/>
            <a:ext cx="8386772"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إنها تساعد على تفسير ظواهر السلوك المنظمي التي ما كان يمكن تفسيرها من دون نظرية. </a:t>
            </a:r>
            <a:endParaRPr sz="16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3106932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7"/>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8" name="Google Shape;178;p7"/>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9" name="Google Shape;179;p7"/>
          <p:cNvSpPr txBox="1"/>
          <p:nvPr/>
        </p:nvSpPr>
        <p:spPr>
          <a:xfrm>
            <a:off x="1076961" y="1739368"/>
            <a:ext cx="10803864" cy="4293443"/>
          </a:xfrm>
          <a:prstGeom prst="rect">
            <a:avLst/>
          </a:prstGeom>
          <a:noFill/>
          <a:ln>
            <a:noFill/>
          </a:ln>
        </p:spPr>
        <p:txBody>
          <a:bodyPr spcFirstLastPara="1" wrap="square" lIns="91425" tIns="45700" rIns="91425" bIns="45700" anchor="t" anchorCtr="0">
            <a:spAutoFit/>
          </a:bodyPr>
          <a:lstStyle/>
          <a:p>
            <a:pPr marL="457200" indent="-457200" algn="just" rtl="1">
              <a:lnSpc>
                <a:spcPct val="150000"/>
              </a:lnSpc>
              <a:buClr>
                <a:schemeClr val="dk1"/>
              </a:buClr>
              <a:buSzPts val="2400"/>
              <a:buFont typeface="Calibri"/>
              <a:buAutoNum type="arabicPeriod"/>
            </a:pPr>
            <a:r>
              <a:rPr lang="ar-SA" sz="1400" dirty="0">
                <a:solidFill>
                  <a:schemeClr val="dk1"/>
                </a:solidFill>
                <a:latin typeface="Alexandria" pitchFamily="2" charset="-78"/>
                <a:ea typeface="Calibri"/>
                <a:cs typeface="Alexandria" pitchFamily="2" charset="-78"/>
                <a:sym typeface="Calibri"/>
              </a:rPr>
              <a:t>تعمل النظرية الإدارية على مساعدة رجل الإدارة والقيادة من خلال إعطائه التوجيه الذي ينسجم والظروف البيئية والسياسية والاقتصادية والاجتماعية. </a:t>
            </a:r>
            <a:r>
              <a:rPr lang="ar-EG" sz="1400" dirty="0">
                <a:solidFill>
                  <a:schemeClr val="dk1"/>
                </a:solidFill>
                <a:latin typeface="Alexandria" pitchFamily="2" charset="-78"/>
                <a:ea typeface="Calibri"/>
                <a:cs typeface="Alexandria" pitchFamily="2" charset="-78"/>
                <a:sym typeface="Calibri"/>
              </a:rPr>
              <a:t> </a:t>
            </a:r>
          </a:p>
          <a:p>
            <a:pPr marL="457200" indent="-457200" algn="just" rtl="1">
              <a:lnSpc>
                <a:spcPct val="150000"/>
              </a:lnSpc>
              <a:buClr>
                <a:schemeClr val="dk1"/>
              </a:buClr>
              <a:buSzPts val="2400"/>
              <a:buFont typeface="Calibri"/>
              <a:buAutoNum type="arabicPeriod"/>
            </a:pPr>
            <a:endParaRPr sz="1400" dirty="0">
              <a:solidFill>
                <a:schemeClr val="dk1"/>
              </a:solidFill>
              <a:latin typeface="Alexandria" pitchFamily="2" charset="-78"/>
              <a:ea typeface="Calibri"/>
              <a:cs typeface="Alexandria" pitchFamily="2" charset="-78"/>
              <a:sym typeface="Calibri"/>
            </a:endParaRPr>
          </a:p>
          <a:p>
            <a:pPr marL="457200" indent="-457200" algn="just" rtl="1">
              <a:lnSpc>
                <a:spcPct val="150000"/>
              </a:lnSpc>
              <a:buClr>
                <a:schemeClr val="dk1"/>
              </a:buClr>
              <a:buSzPts val="2400"/>
              <a:buFont typeface="Calibri"/>
              <a:buAutoNum type="arabicPeriod"/>
            </a:pPr>
            <a:r>
              <a:rPr lang="ar-SA" sz="1400" dirty="0">
                <a:solidFill>
                  <a:schemeClr val="dk1"/>
                </a:solidFill>
                <a:latin typeface="Alexandria" pitchFamily="2" charset="-78"/>
                <a:ea typeface="Calibri"/>
                <a:cs typeface="Alexandria" pitchFamily="2" charset="-78"/>
                <a:sym typeface="Calibri"/>
              </a:rPr>
              <a:t>تساعد النظرية الإدارية رجل الإدارة والقيادة في الكشف عن الأسباب الكامنة وراء المشكلات التي تنجم عن العمل الإداري وإيجاد الوسائل والسبل الكفيلة بمعالجتها دون الاعتماد على الآراء والاجتهادات الشخصية.</a:t>
            </a:r>
            <a:endParaRPr lang="ar-EG" sz="1400" dirty="0">
              <a:solidFill>
                <a:schemeClr val="dk1"/>
              </a:solidFill>
              <a:latin typeface="Alexandria" pitchFamily="2" charset="-78"/>
              <a:ea typeface="Calibri"/>
              <a:cs typeface="Alexandria" pitchFamily="2" charset="-78"/>
              <a:sym typeface="Calibri"/>
            </a:endParaRPr>
          </a:p>
          <a:p>
            <a:pPr marL="457200" indent="-457200" algn="just" rtl="1">
              <a:lnSpc>
                <a:spcPct val="150000"/>
              </a:lnSpc>
              <a:buClr>
                <a:schemeClr val="dk1"/>
              </a:buClr>
              <a:buSzPts val="2400"/>
              <a:buFont typeface="Calibri"/>
              <a:buAutoNum type="arabicPeriod"/>
            </a:pPr>
            <a:endParaRPr sz="1400" dirty="0">
              <a:solidFill>
                <a:schemeClr val="dk1"/>
              </a:solidFill>
              <a:latin typeface="Alexandria" pitchFamily="2" charset="-78"/>
              <a:ea typeface="Calibri"/>
              <a:cs typeface="Alexandria" pitchFamily="2" charset="-78"/>
              <a:sym typeface="Calibri"/>
            </a:endParaRPr>
          </a:p>
          <a:p>
            <a:pPr marL="457200" indent="-457200" algn="just" rtl="1">
              <a:lnSpc>
                <a:spcPct val="150000"/>
              </a:lnSpc>
              <a:buClr>
                <a:schemeClr val="dk1"/>
              </a:buClr>
              <a:buSzPts val="2400"/>
              <a:buFont typeface="Calibri"/>
              <a:buAutoNum type="arabicPeriod"/>
            </a:pPr>
            <a:r>
              <a:rPr lang="ar-SA" sz="1400" dirty="0">
                <a:solidFill>
                  <a:schemeClr val="dk1"/>
                </a:solidFill>
                <a:latin typeface="Alexandria" pitchFamily="2" charset="-78"/>
                <a:ea typeface="Calibri"/>
                <a:cs typeface="Alexandria" pitchFamily="2" charset="-78"/>
                <a:sym typeface="Calibri"/>
              </a:rPr>
              <a:t> تساعد النظرية الإدارية رجل الإدارة والقيادة على ثبات سلوكه الإداري والقيادي، ومنع تذبذبه، مما يوفر للإدارة معيارا موضوعيا لقياس سلوكها، وبما يمنعها من العمل وفقا للضغوط التي قد تتعرض لها أحيانا.</a:t>
            </a:r>
            <a:endParaRPr lang="ar-EG" sz="1400" dirty="0">
              <a:solidFill>
                <a:schemeClr val="dk1"/>
              </a:solidFill>
              <a:latin typeface="Alexandria" pitchFamily="2" charset="-78"/>
              <a:ea typeface="Calibri"/>
              <a:cs typeface="Alexandria" pitchFamily="2" charset="-78"/>
              <a:sym typeface="Calibri"/>
            </a:endParaRPr>
          </a:p>
          <a:p>
            <a:pPr marL="457200" indent="-457200" algn="just" rtl="1">
              <a:lnSpc>
                <a:spcPct val="150000"/>
              </a:lnSpc>
              <a:buClr>
                <a:schemeClr val="dk1"/>
              </a:buClr>
              <a:buSzPts val="2400"/>
              <a:buFont typeface="Calibri"/>
              <a:buAutoNum type="arabicPeriod"/>
            </a:pPr>
            <a:endParaRPr lang="ar-EG" sz="1400" dirty="0">
              <a:solidFill>
                <a:schemeClr val="dk1"/>
              </a:solidFill>
              <a:latin typeface="Alexandria" pitchFamily="2" charset="-78"/>
              <a:ea typeface="Calibri"/>
              <a:cs typeface="Alexandria" pitchFamily="2" charset="-78"/>
              <a:sym typeface="Calibri"/>
            </a:endParaRPr>
          </a:p>
          <a:p>
            <a:pPr marL="457200" indent="-457200" algn="just" rtl="1">
              <a:lnSpc>
                <a:spcPct val="150000"/>
              </a:lnSpc>
              <a:buClr>
                <a:schemeClr val="dk1"/>
              </a:buClr>
              <a:buSzPts val="2400"/>
              <a:buFont typeface="Calibri"/>
              <a:buAutoNum type="arabicPeriod"/>
            </a:pPr>
            <a:r>
              <a:rPr lang="ar-EG" sz="1400" dirty="0">
                <a:solidFill>
                  <a:schemeClr val="dk1"/>
                </a:solidFill>
                <a:latin typeface="Alexandria" pitchFamily="2" charset="-78"/>
                <a:ea typeface="Calibri"/>
                <a:cs typeface="Alexandria" pitchFamily="2" charset="-78"/>
                <a:sym typeface="Calibri"/>
              </a:rPr>
              <a:t> تشير أهمية النظرية إلى أن النظرية المناسبة تساعد المدير والقائد على الاستمرار في النمو، وذلك من خلال تزويده بأفضل الطرق لتنظيم خبراته. فالنظرية تجعل رجل الإدارة والقيادة يقبل النتائج غير المتوقعة لأعماله، وتجنبه التفسيرات غير الملائمة للأعمال الناجحة، وتنبهه إلى الظروف والمواقف التي قد تتطلب تغييرا في أنماط سلوكه الإداري.</a:t>
            </a:r>
          </a:p>
          <a:p>
            <a:pPr algn="just" rtl="1">
              <a:lnSpc>
                <a:spcPct val="150000"/>
              </a:lnSpc>
            </a:pPr>
            <a:endParaRPr sz="1400" dirty="0">
              <a:solidFill>
                <a:srgbClr val="2D3956"/>
              </a:solidFill>
              <a:latin typeface="Alexandria" pitchFamily="2" charset="-78"/>
              <a:ea typeface="Times New Roman"/>
              <a:cs typeface="Alexandria" pitchFamily="2" charset="-78"/>
              <a:sym typeface="Times New Roman"/>
            </a:endParaRPr>
          </a:p>
        </p:txBody>
      </p:sp>
      <p:sp>
        <p:nvSpPr>
          <p:cNvPr id="2" name="TextBox 1">
            <a:extLst>
              <a:ext uri="{FF2B5EF4-FFF2-40B4-BE49-F238E27FC236}">
                <a16:creationId xmlns:a16="http://schemas.microsoft.com/office/drawing/2014/main" id="{1EF291DA-3FC7-20AC-685D-6A170158624A}"/>
              </a:ext>
            </a:extLst>
          </p:cNvPr>
          <p:cNvSpPr txBox="1"/>
          <p:nvPr/>
        </p:nvSpPr>
        <p:spPr>
          <a:xfrm>
            <a:off x="2343509" y="295202"/>
            <a:ext cx="7504982"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إن أهمية النظرية لرجل الإدارة والقيادة التربوية تتجلى في</a:t>
            </a:r>
            <a:r>
              <a:rPr lang="ar-EG" sz="2000" dirty="0">
                <a:solidFill>
                  <a:srgbClr val="00AEEF"/>
                </a:solidFill>
                <a:latin typeface="Alexandria" pitchFamily="2" charset="-78"/>
                <a:ea typeface="Calibri"/>
                <a:cs typeface="Alexandria" pitchFamily="2" charset="-78"/>
                <a:sym typeface="Calibri"/>
              </a:rPr>
              <a:t> </a:t>
            </a:r>
            <a:r>
              <a:rPr lang="ar-SA" sz="2000" dirty="0">
                <a:solidFill>
                  <a:srgbClr val="00AEEF"/>
                </a:solidFill>
                <a:latin typeface="Alexandria" pitchFamily="2" charset="-78"/>
                <a:ea typeface="Calibri"/>
                <a:cs typeface="Alexandria" pitchFamily="2" charset="-78"/>
                <a:sym typeface="Calibri"/>
              </a:rPr>
              <a:t>ما يلي: </a:t>
            </a:r>
          </a:p>
        </p:txBody>
      </p:sp>
    </p:spTree>
    <p:extLst>
      <p:ext uri="{BB962C8B-B14F-4D97-AF65-F5344CB8AC3E}">
        <p14:creationId xmlns:p14="http://schemas.microsoft.com/office/powerpoint/2010/main" val="267456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8"/>
          <p:cNvSpPr/>
          <p:nvPr/>
        </p:nvSpPr>
        <p:spPr>
          <a:xfrm>
            <a:off x="138324" y="124055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 name="Google Shape;188;p8"/>
          <p:cNvSpPr/>
          <p:nvPr/>
        </p:nvSpPr>
        <p:spPr>
          <a:xfrm>
            <a:off x="498764" y="1389113"/>
            <a:ext cx="11236036" cy="46551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 name="Google Shape;189;p8"/>
          <p:cNvSpPr txBox="1"/>
          <p:nvPr/>
        </p:nvSpPr>
        <p:spPr>
          <a:xfrm>
            <a:off x="720436" y="1569986"/>
            <a:ext cx="10751127" cy="4293443"/>
          </a:xfrm>
          <a:prstGeom prst="rect">
            <a:avLst/>
          </a:prstGeom>
          <a:noFill/>
          <a:ln>
            <a:noFill/>
          </a:ln>
        </p:spPr>
        <p:txBody>
          <a:bodyPr spcFirstLastPara="1" wrap="square" lIns="91425" tIns="45700" rIns="91425" bIns="45700" anchor="t" anchorCtr="0">
            <a:spAutoFit/>
          </a:bodyPr>
          <a:lstStyle/>
          <a:p>
            <a:pPr marL="0" marR="0" lvl="0" indent="0" algn="r"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لقد ظهرت نظريات متعددة في مجال القيادة بشكل عام ونميل في هذا السفر الى تقسيمها إلى أربع مدارس وهي: </a:t>
            </a:r>
            <a:endParaRPr lang="ar-EG" sz="1400" dirty="0">
              <a:solidFill>
                <a:schemeClr val="dk1"/>
              </a:solidFill>
              <a:latin typeface="Alexandria" pitchFamily="2" charset="-78"/>
              <a:ea typeface="Calibri"/>
              <a:cs typeface="Alexandria" pitchFamily="2" charset="-78"/>
              <a:sym typeface="Calibri"/>
            </a:endParaRPr>
          </a:p>
          <a:p>
            <a:pPr marL="0" marR="0" lvl="0" indent="0" algn="r" rtl="1">
              <a:lnSpc>
                <a:spcPct val="150000"/>
              </a:lnSpc>
              <a:spcBef>
                <a:spcPts val="0"/>
              </a:spcBef>
              <a:spcAft>
                <a:spcPts val="0"/>
              </a:spcAft>
              <a:buNone/>
            </a:pPr>
            <a:endParaRPr lang="ar-EG" sz="1400" dirty="0">
              <a:solidFill>
                <a:schemeClr val="dk1"/>
              </a:solidFill>
              <a:latin typeface="Alexandria" pitchFamily="2" charset="-78"/>
              <a:ea typeface="Calibri"/>
              <a:cs typeface="Alexandria" pitchFamily="2" charset="-78"/>
              <a:sym typeface="Calibri"/>
            </a:endParaRPr>
          </a:p>
          <a:p>
            <a:pPr marL="0" marR="0" lvl="0" indent="0" algn="ctr" rtl="1">
              <a:lnSpc>
                <a:spcPct val="150000"/>
              </a:lnSpc>
              <a:spcBef>
                <a:spcPts val="0"/>
              </a:spcBef>
              <a:spcAft>
                <a:spcPts val="0"/>
              </a:spcAft>
              <a:buNone/>
            </a:pPr>
            <a:r>
              <a:rPr lang="ar-SA" sz="1400" dirty="0">
                <a:solidFill>
                  <a:srgbClr val="00AEEF"/>
                </a:solidFill>
                <a:latin typeface="Alexandria" pitchFamily="2" charset="-78"/>
                <a:ea typeface="Calibri"/>
                <a:cs typeface="Alexandria" pitchFamily="2" charset="-78"/>
                <a:sym typeface="Calibri"/>
              </a:rPr>
              <a:t>النظريات التقليدية، والنظريات السلوكية، والنظريات الموقفية، والنظريات الحديثة في القيادة. </a:t>
            </a:r>
            <a:endParaRPr lang="ar-EG" sz="1400" dirty="0">
              <a:solidFill>
                <a:srgbClr val="00AEEF"/>
              </a:solidFill>
              <a:latin typeface="Alexandria" pitchFamily="2" charset="-78"/>
              <a:ea typeface="Calibri"/>
              <a:cs typeface="Alexandria" pitchFamily="2" charset="-78"/>
              <a:sym typeface="Calibri"/>
            </a:endParaRPr>
          </a:p>
          <a:p>
            <a:pPr marL="0" marR="0" lvl="0" indent="0" algn="ctr" rtl="1">
              <a:lnSpc>
                <a:spcPct val="150000"/>
              </a:lnSpc>
              <a:spcBef>
                <a:spcPts val="0"/>
              </a:spcBef>
              <a:spcAft>
                <a:spcPts val="0"/>
              </a:spcAft>
              <a:buNone/>
            </a:pPr>
            <a:endParaRPr sz="1400" dirty="0">
              <a:solidFill>
                <a:srgbClr val="00AEEF"/>
              </a:solidFill>
              <a:latin typeface="Alexandria" pitchFamily="2" charset="-78"/>
              <a:ea typeface="Calibri"/>
              <a:cs typeface="Alexandria" pitchFamily="2" charset="-78"/>
              <a:sym typeface="Calibri"/>
            </a:endParaRPr>
          </a:p>
          <a:p>
            <a:pPr marL="0" marR="0" lvl="0" indent="0" algn="r"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وفي ما يلي توضيح لهذه النظريات من منظور تربوي:</a:t>
            </a:r>
            <a:endParaRPr lang="ar-EG" sz="1400" dirty="0">
              <a:solidFill>
                <a:schemeClr val="dk1"/>
              </a:solidFill>
              <a:latin typeface="Alexandria" pitchFamily="2" charset="-78"/>
              <a:ea typeface="Calibri"/>
              <a:cs typeface="Alexandria" pitchFamily="2" charset="-78"/>
              <a:sym typeface="Calibri"/>
            </a:endParaRPr>
          </a:p>
          <a:p>
            <a:pPr marL="0" marR="0" lvl="0" indent="0" algn="r" rtl="1">
              <a:lnSpc>
                <a:spcPct val="150000"/>
              </a:lnSpc>
              <a:spcBef>
                <a:spcPts val="0"/>
              </a:spcBef>
              <a:spcAft>
                <a:spcPts val="0"/>
              </a:spcAft>
              <a:buNone/>
            </a:pPr>
            <a:endParaRPr sz="1400" dirty="0">
              <a:latin typeface="Alexandria" pitchFamily="2" charset="-78"/>
              <a:cs typeface="Alexandria" pitchFamily="2" charset="-78"/>
            </a:endParaRPr>
          </a:p>
          <a:p>
            <a:pPr marL="0" marR="0" lvl="0" indent="0" algn="r" rtl="1">
              <a:lnSpc>
                <a:spcPct val="150000"/>
              </a:lnSpc>
              <a:spcBef>
                <a:spcPts val="0"/>
              </a:spcBef>
              <a:spcAft>
                <a:spcPts val="0"/>
              </a:spcAft>
              <a:buNone/>
            </a:pPr>
            <a:r>
              <a:rPr lang="ar-SA" sz="1400" b="1" dirty="0">
                <a:solidFill>
                  <a:schemeClr val="dk1"/>
                </a:solidFill>
                <a:latin typeface="Alexandria" pitchFamily="2" charset="-78"/>
                <a:ea typeface="Calibri"/>
                <a:cs typeface="Alexandria" pitchFamily="2" charset="-78"/>
                <a:sym typeface="Calibri"/>
              </a:rPr>
              <a:t> </a:t>
            </a:r>
            <a:r>
              <a:rPr lang="ar-SA" sz="1400" b="1" dirty="0">
                <a:solidFill>
                  <a:srgbClr val="00AEEF"/>
                </a:solidFill>
                <a:latin typeface="Alexandria" pitchFamily="2" charset="-78"/>
                <a:ea typeface="Calibri"/>
                <a:cs typeface="Alexandria" pitchFamily="2" charset="-78"/>
                <a:sym typeface="Calibri"/>
              </a:rPr>
              <a:t>أولا : النظريات التقليدية The Classical Theories </a:t>
            </a:r>
            <a:endParaRPr sz="1400" dirty="0">
              <a:solidFill>
                <a:srgbClr val="00AEEF"/>
              </a:solidFill>
              <a:latin typeface="Alexandria" pitchFamily="2" charset="-78"/>
              <a:cs typeface="Alexandria" pitchFamily="2" charset="-78"/>
            </a:endParaRPr>
          </a:p>
          <a:p>
            <a:pPr marL="0" marR="0" lvl="0" indent="0" algn="r"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 تشتمل النظريات التقليدية على نظريتين رئيستين وهما: </a:t>
            </a:r>
            <a:r>
              <a:rPr lang="ar-SA" sz="1400" u="sng" dirty="0">
                <a:solidFill>
                  <a:srgbClr val="00AEEF"/>
                </a:solidFill>
                <a:latin typeface="Alexandria" pitchFamily="2" charset="-78"/>
                <a:ea typeface="Calibri"/>
                <a:cs typeface="Alexandria" pitchFamily="2" charset="-78"/>
                <a:sym typeface="Calibri"/>
              </a:rPr>
              <a:t>نظرية الرجل العظيم، ونظرية السمات</a:t>
            </a:r>
            <a:r>
              <a:rPr lang="ar-SA" sz="1400" dirty="0">
                <a:solidFill>
                  <a:schemeClr val="dk1"/>
                </a:solidFill>
                <a:latin typeface="Alexandria" pitchFamily="2" charset="-78"/>
                <a:ea typeface="Calibri"/>
                <a:cs typeface="Alexandria" pitchFamily="2" charset="-78"/>
                <a:sym typeface="Calibri"/>
              </a:rPr>
              <a:t>، وفيما يلي توضيح لهاتين النظريتين: </a:t>
            </a:r>
            <a:endParaRPr lang="ar-EG" sz="1400" dirty="0">
              <a:solidFill>
                <a:schemeClr val="dk1"/>
              </a:solidFill>
              <a:latin typeface="Alexandria" pitchFamily="2" charset="-78"/>
              <a:ea typeface="Calibri"/>
              <a:cs typeface="Alexandria" pitchFamily="2" charset="-78"/>
              <a:sym typeface="Calibri"/>
            </a:endParaRPr>
          </a:p>
          <a:p>
            <a:pPr marL="0" marR="0" lvl="0" indent="0" algn="r" rtl="1">
              <a:lnSpc>
                <a:spcPct val="150000"/>
              </a:lnSpc>
              <a:spcBef>
                <a:spcPts val="0"/>
              </a:spcBef>
              <a:spcAft>
                <a:spcPts val="0"/>
              </a:spcAft>
              <a:buNone/>
            </a:pPr>
            <a:endParaRPr sz="1400" dirty="0">
              <a:solidFill>
                <a:schemeClr val="dk1"/>
              </a:solidFill>
              <a:latin typeface="Alexandria" pitchFamily="2" charset="-78"/>
              <a:ea typeface="Calibri"/>
              <a:cs typeface="Alexandria" pitchFamily="2" charset="-78"/>
              <a:sym typeface="Calibri"/>
            </a:endParaRPr>
          </a:p>
          <a:p>
            <a:pPr marL="0" marR="0" lvl="0" indent="0" algn="r" rtl="1">
              <a:lnSpc>
                <a:spcPct val="150000"/>
              </a:lnSpc>
              <a:spcBef>
                <a:spcPts val="0"/>
              </a:spcBef>
              <a:spcAft>
                <a:spcPts val="0"/>
              </a:spcAft>
              <a:buNone/>
            </a:pPr>
            <a:r>
              <a:rPr lang="ar-SA" sz="1400" b="1" dirty="0">
                <a:solidFill>
                  <a:srgbClr val="00AEEF"/>
                </a:solidFill>
                <a:latin typeface="Alexandria" pitchFamily="2" charset="-78"/>
                <a:ea typeface="Calibri"/>
                <a:cs typeface="Alexandria" pitchFamily="2" charset="-78"/>
                <a:sym typeface="Calibri"/>
              </a:rPr>
              <a:t>نظرية الرجل العظيم The Great Man Theory </a:t>
            </a:r>
            <a:endParaRPr sz="1400" dirty="0">
              <a:solidFill>
                <a:srgbClr val="00AEEF"/>
              </a:solidFill>
              <a:latin typeface="Alexandria" pitchFamily="2" charset="-78"/>
              <a:cs typeface="Alexandria" pitchFamily="2" charset="-78"/>
            </a:endParaRPr>
          </a:p>
          <a:p>
            <a:pPr marL="0" marR="0" lvl="0" indent="0" algn="r"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تكمن اهمية هذه النظرية في انها اول محاولة علمية لتفسير ظاهرة القيادة. وتعود اصول هذه النظرية إلى عصور الإغريق والرومان وربما كان فرنسيس جالتون Galton الذي يعد قائد المدرسة العقلية التي فسرت المجتمع الإنساني من ناحية نفسية، من أكثر الباحثين والفلاسفة الذين اهتموا بدراسة القيادة وتفسيرها من منظور نظرية الرجل العظيم.</a:t>
            </a:r>
            <a:endParaRPr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0114DC52-E58D-CFB7-9EA9-57B88EC1719D}"/>
              </a:ext>
            </a:extLst>
          </p:cNvPr>
          <p:cNvSpPr txBox="1"/>
          <p:nvPr/>
        </p:nvSpPr>
        <p:spPr>
          <a:xfrm>
            <a:off x="3012056" y="353201"/>
            <a:ext cx="6167886" cy="400110"/>
          </a:xfrm>
          <a:prstGeom prst="rect">
            <a:avLst/>
          </a:prstGeom>
          <a:noFill/>
        </p:spPr>
        <p:txBody>
          <a:bodyPr wrap="square">
            <a:spAutoFit/>
          </a:bodyPr>
          <a:lstStyle/>
          <a:p>
            <a:pPr marL="0" marR="0" lvl="0" indent="0" algn="ctr" rtl="1">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نظريات القيادة التربوية</a:t>
            </a:r>
            <a:endParaRPr lang="ar-SA" sz="20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112923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9"/>
          <p:cNvSpPr/>
          <p:nvPr/>
        </p:nvSpPr>
        <p:spPr>
          <a:xfrm>
            <a:off x="346056"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7" name="Google Shape;197;p9"/>
          <p:cNvSpPr/>
          <p:nvPr/>
        </p:nvSpPr>
        <p:spPr>
          <a:xfrm>
            <a:off x="542880" y="1730356"/>
            <a:ext cx="11473715" cy="39172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 name="Google Shape;198;p9"/>
          <p:cNvSpPr txBox="1"/>
          <p:nvPr/>
        </p:nvSpPr>
        <p:spPr>
          <a:xfrm>
            <a:off x="542881" y="1865442"/>
            <a:ext cx="11303063" cy="3647112"/>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تعود جذور هذه النظرية إلى الفكر القديم المرتبط بالحضارات السابقة مثل الحضارة الإغريقية والفرعونية والفينيقية والتي كانت تميز بين البشر باعتبار أنهم فئات وطبقات ومنهم طبقة القادة والعظماء، حيث اعتقد الإغريق أن السبب في الرخاء واستقرار المدن اليونانية في ذلك الوقت لا برجع إلى القوانين والدساتير وحدها ، بل يرجع إلى حكمة واضعيها الذين ولدوا بمواهب وقدرات فذة غير مألوفة. </a:t>
            </a:r>
            <a:endParaRPr lang="ar-EG" sz="14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4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وتعد نظرية الرجل العظيم أول النظريات التي حاولت تفسير ظاهرة القيادة الإدارية وتحديد ما إذا كانت هذه القيادة علمًا له أصوله وقواعده ، أم فنا مرتبطاً بالإبداع والخبرة أم مزيج منهما ، وعلى الرغم من عدم بناء هذه النظرية على أسس علمية ، إلا أنها حظيت بمكانة هامة بين نظريات القيادة ، وقد أطلق عليها البعض الأب الشرعي للقيادة ؛ لاعتبارها الأساس الأول الذي فتح المجال لبناء نظريات مبنية على أسس علمية . </a:t>
            </a:r>
            <a:endParaRPr lang="ar-EG" sz="14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4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تنطلق هذه النظرية من الافتراض القائل بأن القادة أشخاص يتمتعون بمواهب خارقة تمكنهم من إحداث تغييرات وتأثيرات في حياة أتباعهم ومجتمعاتهم. كما أن أصحاب هذه النظرية الرجال العظام في المجتمع ما يبرزون لما يتمتعون به من قدرات غير مألوفة وامتلاكهم مواهب عظيمة وسمات وراثية تجعل منهم قادة أيا كانت المواقف التي يواجهونها. </a:t>
            </a:r>
            <a:endParaRPr sz="1400" dirty="0">
              <a:solidFill>
                <a:schemeClr val="dk1"/>
              </a:solidFill>
              <a:latin typeface="Alexandria" pitchFamily="2" charset="-78"/>
              <a:ea typeface="Calibri"/>
              <a:cs typeface="Alexandria" pitchFamily="2" charset="-78"/>
              <a:sym typeface="Calibri"/>
            </a:endParaRPr>
          </a:p>
        </p:txBody>
      </p:sp>
      <p:sp>
        <p:nvSpPr>
          <p:cNvPr id="4" name="TextBox 3">
            <a:extLst>
              <a:ext uri="{FF2B5EF4-FFF2-40B4-BE49-F238E27FC236}">
                <a16:creationId xmlns:a16="http://schemas.microsoft.com/office/drawing/2014/main" id="{EF93C4B4-5C03-2D7B-153D-FCB7C676055C}"/>
              </a:ext>
            </a:extLst>
          </p:cNvPr>
          <p:cNvSpPr txBox="1"/>
          <p:nvPr/>
        </p:nvSpPr>
        <p:spPr>
          <a:xfrm>
            <a:off x="3048719" y="265252"/>
            <a:ext cx="6094562" cy="501932"/>
          </a:xfrm>
          <a:prstGeom prst="rect">
            <a:avLst/>
          </a:prstGeom>
          <a:noFill/>
        </p:spPr>
        <p:txBody>
          <a:bodyPr wrap="square">
            <a:spAutoFit/>
          </a:bodyPr>
          <a:lstStyle/>
          <a:p>
            <a:pPr marL="0" marR="0" lvl="0" indent="0" algn="ctr" rtl="1">
              <a:lnSpc>
                <a:spcPct val="150000"/>
              </a:lnSpc>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نظرية الرجل العظيم </a:t>
            </a:r>
          </a:p>
        </p:txBody>
      </p:sp>
    </p:spTree>
    <p:extLst>
      <p:ext uri="{BB962C8B-B14F-4D97-AF65-F5344CB8AC3E}">
        <p14:creationId xmlns:p14="http://schemas.microsoft.com/office/powerpoint/2010/main" val="307009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4" name="Google Shape;196;p9">
            <a:extLst>
              <a:ext uri="{FF2B5EF4-FFF2-40B4-BE49-F238E27FC236}">
                <a16:creationId xmlns:a16="http://schemas.microsoft.com/office/drawing/2014/main" id="{00107C8F-EA5A-6BC2-7A46-A3150921E6A4}"/>
              </a:ext>
            </a:extLst>
          </p:cNvPr>
          <p:cNvSpPr/>
          <p:nvPr/>
        </p:nvSpPr>
        <p:spPr>
          <a:xfrm>
            <a:off x="346056"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7" name="Google Shape;207;p10"/>
          <p:cNvSpPr/>
          <p:nvPr/>
        </p:nvSpPr>
        <p:spPr>
          <a:xfrm>
            <a:off x="1181062" y="1545191"/>
            <a:ext cx="10462298"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8" name="Google Shape;208;p10"/>
          <p:cNvSpPr txBox="1"/>
          <p:nvPr/>
        </p:nvSpPr>
        <p:spPr>
          <a:xfrm>
            <a:off x="1412240" y="1728530"/>
            <a:ext cx="9987280" cy="3970277"/>
          </a:xfrm>
          <a:prstGeom prst="rect">
            <a:avLst/>
          </a:prstGeom>
          <a:noFill/>
          <a:ln>
            <a:noFill/>
          </a:ln>
        </p:spPr>
        <p:txBody>
          <a:bodyPr spcFirstLastPara="1" wrap="square" lIns="91425" tIns="45700" rIns="91425" bIns="45700" anchor="t" anchorCtr="0">
            <a:spAutoFit/>
          </a:bodyPr>
          <a:lstStyle/>
          <a:p>
            <a:pPr marL="342900" marR="0" lvl="0" indent="-342900" algn="just" rtl="1">
              <a:lnSpc>
                <a:spcPct val="150000"/>
              </a:lnSpc>
              <a:spcBef>
                <a:spcPts val="0"/>
              </a:spcBef>
              <a:spcAft>
                <a:spcPts val="0"/>
              </a:spcAft>
              <a:buClr>
                <a:schemeClr val="dk1"/>
              </a:buClr>
              <a:buSzPts val="2400"/>
              <a:buFont typeface="Arial"/>
              <a:buChar char="•"/>
            </a:pPr>
            <a:r>
              <a:rPr lang="ar-SA" sz="1400" dirty="0">
                <a:solidFill>
                  <a:schemeClr val="dk1"/>
                </a:solidFill>
                <a:latin typeface="Alexandria" pitchFamily="2" charset="-78"/>
                <a:ea typeface="Calibri"/>
                <a:cs typeface="Alexandria" pitchFamily="2" charset="-78"/>
                <a:sym typeface="Calibri"/>
              </a:rPr>
              <a:t>تشير هذه النظرية بأن القادة هم أشخاص يملكون مواهب وصفات ممتازة وقدرات خارقة تمكنهم من إحداث تغييرات وتأثيرات في حياة أتباعهم ومجتمعاتهم وهذا التفرد بهذه القدرات يتيح لهم فرصة تبوء مراكز القيادة في مجتمعاتهم. وترى هذه النظرية أن التفوق المطلق للقائد يضمن له دور القائد في المجتمع بصرف النظر عن الأهداف المطلوب تحقيقها أو طبيعة الموقف الذي تحدث فيه القيادة.</a:t>
            </a:r>
            <a:endParaRPr lang="ar-EG" sz="14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400"/>
            </a:pPr>
            <a:endParaRPr sz="14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Arial"/>
              <a:buChar char="•"/>
            </a:pPr>
            <a:r>
              <a:rPr lang="ar-SA" sz="1400" dirty="0">
                <a:solidFill>
                  <a:schemeClr val="dk1"/>
                </a:solidFill>
                <a:latin typeface="Alexandria" pitchFamily="2" charset="-78"/>
                <a:ea typeface="Calibri"/>
                <a:cs typeface="Alexandria" pitchFamily="2" charset="-78"/>
                <a:sym typeface="Calibri"/>
              </a:rPr>
              <a:t>وفي ضوء ذلك يمكن </a:t>
            </a:r>
            <a:r>
              <a:rPr lang="ar-SA" sz="1400" b="1" u="sng" dirty="0">
                <a:solidFill>
                  <a:srgbClr val="00AEEF"/>
                </a:solidFill>
                <a:latin typeface="Alexandria" pitchFamily="2" charset="-78"/>
                <a:ea typeface="Calibri"/>
                <a:cs typeface="Alexandria" pitchFamily="2" charset="-78"/>
                <a:sym typeface="Calibri"/>
              </a:rPr>
              <a:t>تعريف نظرية الرجل العظيم</a:t>
            </a:r>
            <a:r>
              <a:rPr lang="ar-SA" sz="1400" dirty="0">
                <a:solidFill>
                  <a:srgbClr val="00AEEF"/>
                </a:solidFill>
                <a:latin typeface="Alexandria" pitchFamily="2" charset="-78"/>
                <a:ea typeface="Calibri"/>
                <a:cs typeface="Alexandria" pitchFamily="2" charset="-78"/>
                <a:sym typeface="Calibri"/>
              </a:rPr>
              <a:t> </a:t>
            </a:r>
            <a:r>
              <a:rPr lang="ar-SA" sz="1400" dirty="0">
                <a:solidFill>
                  <a:schemeClr val="dk1"/>
                </a:solidFill>
                <a:latin typeface="Alexandria" pitchFamily="2" charset="-78"/>
                <a:ea typeface="Calibri"/>
                <a:cs typeface="Alexandria" pitchFamily="2" charset="-78"/>
                <a:sym typeface="Calibri"/>
              </a:rPr>
              <a:t>أنها النظرية التي تؤمن بأن القائد هو الفرد العظيم الذي يولد بخصائص تميزه بمواهب وخصائص كالكاريزما أو الذكاء أو الحكمة أو غيرها من المهارات التي يسعى فيها هذا الفرد العظيم أن يسا</a:t>
            </a:r>
            <a:r>
              <a:rPr lang="ar-EG" sz="1400" dirty="0">
                <a:solidFill>
                  <a:schemeClr val="dk1"/>
                </a:solidFill>
                <a:latin typeface="Alexandria" pitchFamily="2" charset="-78"/>
                <a:ea typeface="Calibri"/>
                <a:cs typeface="Alexandria" pitchFamily="2" charset="-78"/>
                <a:sym typeface="Calibri"/>
              </a:rPr>
              <a:t>عد</a:t>
            </a:r>
            <a:r>
              <a:rPr lang="ar-SA" sz="1400" dirty="0">
                <a:solidFill>
                  <a:schemeClr val="dk1"/>
                </a:solidFill>
                <a:latin typeface="Alexandria" pitchFamily="2" charset="-78"/>
                <a:ea typeface="Calibri"/>
                <a:cs typeface="Alexandria" pitchFamily="2" charset="-78"/>
                <a:sym typeface="Calibri"/>
              </a:rPr>
              <a:t> جماعته ويؤثر فيهم.</a:t>
            </a:r>
            <a:endParaRPr lang="ar-EG" sz="14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400"/>
            </a:pPr>
            <a:endParaRPr sz="14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Arial"/>
              <a:buChar char="•"/>
            </a:pPr>
            <a:r>
              <a:rPr lang="ar-SA" sz="1400" dirty="0">
                <a:solidFill>
                  <a:schemeClr val="dk1"/>
                </a:solidFill>
                <a:latin typeface="Alexandria" pitchFamily="2" charset="-78"/>
                <a:ea typeface="Calibri"/>
                <a:cs typeface="Alexandria" pitchFamily="2" charset="-78"/>
                <a:sym typeface="Calibri"/>
              </a:rPr>
              <a:t> بناء على ما سبق إن نظرية الرجل العظيم تعتمد أساسا على وجود أفراد يولدون عظماء، لذا فهم الأحق بالقيادة من غيرهم، فهم يمتلكون مواهب وصفات وراثية وخصائص فطرية جعلتهم قادرين على القيادة الفعالة ومن دونها لن يكونوا قادرين على ذلك. </a:t>
            </a:r>
            <a:endParaRPr sz="1400" dirty="0">
              <a:solidFill>
                <a:schemeClr val="dk1"/>
              </a:solidFill>
              <a:latin typeface="Alexandria" pitchFamily="2" charset="-78"/>
              <a:ea typeface="Calibri"/>
              <a:cs typeface="Alexandria" pitchFamily="2" charset="-78"/>
              <a:sym typeface="Calibri"/>
            </a:endParaRPr>
          </a:p>
        </p:txBody>
      </p:sp>
      <p:sp>
        <p:nvSpPr>
          <p:cNvPr id="3" name="TextBox 2">
            <a:extLst>
              <a:ext uri="{FF2B5EF4-FFF2-40B4-BE49-F238E27FC236}">
                <a16:creationId xmlns:a16="http://schemas.microsoft.com/office/drawing/2014/main" id="{01ADB761-E10D-A236-762D-CEE6724D1AB9}"/>
              </a:ext>
            </a:extLst>
          </p:cNvPr>
          <p:cNvSpPr txBox="1"/>
          <p:nvPr/>
        </p:nvSpPr>
        <p:spPr>
          <a:xfrm>
            <a:off x="3048719" y="265252"/>
            <a:ext cx="6094562" cy="501932"/>
          </a:xfrm>
          <a:prstGeom prst="rect">
            <a:avLst/>
          </a:prstGeom>
          <a:noFill/>
        </p:spPr>
        <p:txBody>
          <a:bodyPr wrap="square">
            <a:spAutoFit/>
          </a:bodyPr>
          <a:lstStyle/>
          <a:p>
            <a:pPr marL="0" marR="0" lvl="0" indent="0" algn="ctr" rtl="1">
              <a:lnSpc>
                <a:spcPct val="150000"/>
              </a:lnSpc>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نظرية الرجل العظيم </a:t>
            </a:r>
          </a:p>
        </p:txBody>
      </p:sp>
    </p:spTree>
    <p:extLst>
      <p:ext uri="{BB962C8B-B14F-4D97-AF65-F5344CB8AC3E}">
        <p14:creationId xmlns:p14="http://schemas.microsoft.com/office/powerpoint/2010/main" val="3713844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5" name="Google Shape;196;p9">
            <a:extLst>
              <a:ext uri="{FF2B5EF4-FFF2-40B4-BE49-F238E27FC236}">
                <a16:creationId xmlns:a16="http://schemas.microsoft.com/office/drawing/2014/main" id="{B7D394A0-242B-12B0-1D23-957F56F76C3E}"/>
              </a:ext>
            </a:extLst>
          </p:cNvPr>
          <p:cNvSpPr/>
          <p:nvPr/>
        </p:nvSpPr>
        <p:spPr>
          <a:xfrm>
            <a:off x="346056"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7" name="Google Shape;217;p11"/>
          <p:cNvSpPr/>
          <p:nvPr/>
        </p:nvSpPr>
        <p:spPr>
          <a:xfrm>
            <a:off x="681859" y="1604513"/>
            <a:ext cx="7960072" cy="38042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8" name="Google Shape;218;p11"/>
          <p:cNvSpPr txBox="1"/>
          <p:nvPr/>
        </p:nvSpPr>
        <p:spPr>
          <a:xfrm>
            <a:off x="875953" y="1712233"/>
            <a:ext cx="7571883" cy="341627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تستند نظرية الرجل العظيم على عدد من المبادئ وهي:</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مبدأ القادة يولدون ولا يصنعون، وأن هؤلاء القادة يتميزون عن طريق الوراثة بخصائص وقدرات خارقة ومواهب فذة غير عادية لا تتوفر في غيرهم وهو من أهم المبادئ وأولها.</a:t>
            </a:r>
            <a:endParaRPr lang="en-US" sz="16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400"/>
            </a:pP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مبدأ أن الخصائص والمواهب الفطرية الموروثة لا تتكرر إلا بنسب ضئيلة بين الناس، وبالتالي فالرجال العظماء قليلون على مر التاريخ ، وعلى الرغم من قلتهم إلا أنهم تمكنوا من التحكم في مجرى التاريخ وتغييره .</a:t>
            </a:r>
            <a:endParaRPr sz="1600" dirty="0">
              <a:solidFill>
                <a:schemeClr val="dk1"/>
              </a:solidFill>
              <a:latin typeface="Alexandria" pitchFamily="2" charset="-78"/>
              <a:ea typeface="Calibri"/>
              <a:cs typeface="Alexandria" pitchFamily="2" charset="-78"/>
              <a:sym typeface="Calibri"/>
            </a:endParaRPr>
          </a:p>
        </p:txBody>
      </p:sp>
      <p:pic>
        <p:nvPicPr>
          <p:cNvPr id="4" name="Graphic 3">
            <a:extLst>
              <a:ext uri="{FF2B5EF4-FFF2-40B4-BE49-F238E27FC236}">
                <a16:creationId xmlns:a16="http://schemas.microsoft.com/office/drawing/2014/main" id="{0F133242-2563-E661-E6BC-102C3383BF5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85251" y="1371600"/>
            <a:ext cx="2987313" cy="4516252"/>
          </a:xfrm>
          <a:prstGeom prst="rect">
            <a:avLst/>
          </a:prstGeom>
        </p:spPr>
      </p:pic>
      <p:sp>
        <p:nvSpPr>
          <p:cNvPr id="7" name="TextBox 6">
            <a:extLst>
              <a:ext uri="{FF2B5EF4-FFF2-40B4-BE49-F238E27FC236}">
                <a16:creationId xmlns:a16="http://schemas.microsoft.com/office/drawing/2014/main" id="{A06DC0AE-2AF6-8A1A-1A2D-D3DC95AF9EA6}"/>
              </a:ext>
            </a:extLst>
          </p:cNvPr>
          <p:cNvSpPr txBox="1"/>
          <p:nvPr/>
        </p:nvSpPr>
        <p:spPr>
          <a:xfrm>
            <a:off x="4448117" y="223173"/>
            <a:ext cx="3295765" cy="501932"/>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مبادئ نظرية الرجل العظيم </a:t>
            </a:r>
            <a:endParaRPr lang="en-US" sz="2000" dirty="0">
              <a:solidFill>
                <a:srgbClr val="00AEEF"/>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3128710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4" name="Google Shape;196;p9">
            <a:extLst>
              <a:ext uri="{FF2B5EF4-FFF2-40B4-BE49-F238E27FC236}">
                <a16:creationId xmlns:a16="http://schemas.microsoft.com/office/drawing/2014/main" id="{2BA5F696-FA2C-9316-DAEE-50880D8EF9A1}"/>
              </a:ext>
            </a:extLst>
          </p:cNvPr>
          <p:cNvSpPr/>
          <p:nvPr/>
        </p:nvSpPr>
        <p:spPr>
          <a:xfrm>
            <a:off x="346056"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9" name="Google Shape;229;p12"/>
          <p:cNvSpPr/>
          <p:nvPr/>
        </p:nvSpPr>
        <p:spPr>
          <a:xfrm>
            <a:off x="619760" y="1545191"/>
            <a:ext cx="11051779"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0" name="Google Shape;230;p12"/>
          <p:cNvSpPr txBox="1"/>
          <p:nvPr/>
        </p:nvSpPr>
        <p:spPr>
          <a:xfrm>
            <a:off x="619760" y="1674879"/>
            <a:ext cx="10861996" cy="3970277"/>
          </a:xfrm>
          <a:prstGeom prst="rect">
            <a:avLst/>
          </a:prstGeom>
          <a:noFill/>
          <a:ln>
            <a:noFill/>
          </a:ln>
        </p:spPr>
        <p:txBody>
          <a:bodyPr spcFirstLastPara="1" wrap="square" lIns="91425" tIns="45700" rIns="91425" bIns="45700" anchor="t" anchorCtr="0">
            <a:spAutoFit/>
          </a:bodyPr>
          <a:lstStyle/>
          <a:p>
            <a:pPr marL="342900" marR="0" lvl="0" indent="-342900" algn="just" rtl="1">
              <a:lnSpc>
                <a:spcPct val="150000"/>
              </a:lnSpc>
              <a:spcBef>
                <a:spcPts val="0"/>
              </a:spcBef>
              <a:spcAft>
                <a:spcPts val="0"/>
              </a:spcAft>
              <a:buClr>
                <a:schemeClr val="dk1"/>
              </a:buClr>
              <a:buSzPts val="2400"/>
              <a:buFont typeface="Arial"/>
              <a:buChar char="•"/>
            </a:pPr>
            <a:r>
              <a:rPr lang="ar-SA" sz="1400" dirty="0">
                <a:solidFill>
                  <a:schemeClr val="dk1"/>
                </a:solidFill>
                <a:latin typeface="Alexandria" pitchFamily="2" charset="-78"/>
                <a:ea typeface="Calibri"/>
                <a:cs typeface="Alexandria" pitchFamily="2" charset="-78"/>
                <a:sym typeface="Calibri"/>
              </a:rPr>
              <a:t>إن هذه النظرية ترتكز على عدد من الافتراضات أن الرجال العظام يمتلكون حرية الإرادة، يتمتعون بالقدرة على رسم مسارات التاريخ الحالية والمستقبلية، كما يتميزون بقدرة السيطرة بما ينسجم مع رؤيتهم. </a:t>
            </a:r>
            <a:endParaRPr lang="en-US" sz="14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400"/>
            </a:pPr>
            <a:endParaRPr sz="14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Arial"/>
              <a:buChar char="•"/>
            </a:pPr>
            <a:r>
              <a:rPr lang="ar-SA" sz="1400" dirty="0">
                <a:solidFill>
                  <a:schemeClr val="dk1"/>
                </a:solidFill>
                <a:latin typeface="Alexandria" pitchFamily="2" charset="-78"/>
                <a:ea typeface="Calibri"/>
                <a:cs typeface="Alexandria" pitchFamily="2" charset="-78"/>
                <a:sym typeface="Calibri"/>
              </a:rPr>
              <a:t>بعد تعدد القراءات حول مبادئ الرجل العظيم إن هذه النظرية انطلقت من حقيقة وراثية وهى الصفات الفطرية وأن القائد يُولى ولا يُصنع، لذا فليس لها أساس علمي صحيح يبرهن صحتها </a:t>
            </a:r>
            <a:endParaRPr lang="en-US" sz="14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400"/>
            </a:pPr>
            <a:endParaRPr sz="14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400" b="1" dirty="0">
                <a:solidFill>
                  <a:schemeClr val="dk1"/>
                </a:solidFill>
                <a:latin typeface="Alexandria" pitchFamily="2" charset="-78"/>
                <a:ea typeface="Calibri"/>
                <a:cs typeface="Alexandria" pitchFamily="2" charset="-78"/>
                <a:sym typeface="Calibri"/>
              </a:rPr>
              <a:t>نقد نظرية الرجل العظيم</a:t>
            </a:r>
            <a:endParaRPr lang="en-US" sz="1400" b="1"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400" b="1" dirty="0">
                <a:solidFill>
                  <a:schemeClr val="dk1"/>
                </a:solidFill>
                <a:latin typeface="Alexandria" pitchFamily="2" charset="-78"/>
                <a:ea typeface="Calibri"/>
                <a:cs typeface="Alexandria" pitchFamily="2" charset="-78"/>
                <a:sym typeface="Calibri"/>
              </a:rPr>
              <a:t> </a:t>
            </a:r>
            <a:endParaRPr sz="14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كانت نظرية الرجل العظيم سائدة لسنوات عديدة ومسيطرة على المجتمعات على الرغم من أنها لم تقابل بمميزات، كما أن الميزة الوحيدة لهذه النظرية كانت في اعادتها للتفكير في بناء نظريات قيادية تتسم بالعملية ، ويتسم فيها القائد بخصائص شخصية تمكنه من القيام بأعباء إدارية. </a:t>
            </a:r>
            <a:endParaRPr sz="14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كما أن سيادة هذه النظرة لسنوات يعود لسبب أنها كانت النظرية الوحيدة وما أن ظهرت نظرية السمات حتى سقطت نظرية الرجل العظيم.</a:t>
            </a:r>
            <a:endParaRPr sz="14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8C8DC815-C131-3CD8-0D7E-FFE624D9763A}"/>
              </a:ext>
            </a:extLst>
          </p:cNvPr>
          <p:cNvSpPr txBox="1"/>
          <p:nvPr/>
        </p:nvSpPr>
        <p:spPr>
          <a:xfrm>
            <a:off x="3048719" y="265252"/>
            <a:ext cx="6094562" cy="501932"/>
          </a:xfrm>
          <a:prstGeom prst="rect">
            <a:avLst/>
          </a:prstGeom>
          <a:noFill/>
        </p:spPr>
        <p:txBody>
          <a:bodyPr wrap="square">
            <a:spAutoFit/>
          </a:bodyPr>
          <a:lstStyle/>
          <a:p>
            <a:pPr marL="0" marR="0" lvl="0" indent="0" algn="ctr" rtl="1">
              <a:lnSpc>
                <a:spcPct val="150000"/>
              </a:lnSpc>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نظرية الرجل العظيم </a:t>
            </a:r>
          </a:p>
        </p:txBody>
      </p:sp>
    </p:spTree>
    <p:extLst>
      <p:ext uri="{BB962C8B-B14F-4D97-AF65-F5344CB8AC3E}">
        <p14:creationId xmlns:p14="http://schemas.microsoft.com/office/powerpoint/2010/main" val="1227014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4" name="Google Shape;196;p9">
            <a:extLst>
              <a:ext uri="{FF2B5EF4-FFF2-40B4-BE49-F238E27FC236}">
                <a16:creationId xmlns:a16="http://schemas.microsoft.com/office/drawing/2014/main" id="{9CD5D819-0154-7840-60C2-ED502BDF011C}"/>
              </a:ext>
            </a:extLst>
          </p:cNvPr>
          <p:cNvSpPr/>
          <p:nvPr/>
        </p:nvSpPr>
        <p:spPr>
          <a:xfrm>
            <a:off x="104518" y="1376746"/>
            <a:ext cx="4128422" cy="53949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9" name="Google Shape;239;p13"/>
          <p:cNvSpPr/>
          <p:nvPr/>
        </p:nvSpPr>
        <p:spPr>
          <a:xfrm>
            <a:off x="335279" y="1522379"/>
            <a:ext cx="11545545" cy="51037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0" name="Google Shape;240;p13"/>
          <p:cNvSpPr txBox="1"/>
          <p:nvPr/>
        </p:nvSpPr>
        <p:spPr>
          <a:xfrm>
            <a:off x="494652" y="1604355"/>
            <a:ext cx="11226798" cy="4939773"/>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400" b="1" dirty="0">
                <a:solidFill>
                  <a:srgbClr val="00AEEF"/>
                </a:solidFill>
                <a:latin typeface="Alexandria" pitchFamily="2" charset="-78"/>
                <a:ea typeface="Calibri"/>
                <a:cs typeface="Alexandria" pitchFamily="2" charset="-78"/>
                <a:sym typeface="Calibri"/>
              </a:rPr>
              <a:t>العنصرية: </a:t>
            </a:r>
            <a:r>
              <a:rPr lang="ar-SA" sz="1400" dirty="0">
                <a:solidFill>
                  <a:schemeClr val="dk1"/>
                </a:solidFill>
                <a:latin typeface="Alexandria" pitchFamily="2" charset="-78"/>
                <a:ea typeface="Calibri"/>
                <a:cs typeface="Alexandria" pitchFamily="2" charset="-78"/>
                <a:sym typeface="Calibri"/>
              </a:rPr>
              <a:t>تمادى العلماء في استغلال هذه النظرية التبرير القهر والاضطهاد الذي كان يمارسه الرجل العظيم على تابعيه وبعد أن قام بعض الرجال العظماء بتصرفات جرت جماعتهم إلى الهلاك، إلى جانب أنها كانت نظرية تقوم على عبادة الذات وانتقاء الموضوعية والاستئثار بالسلطة، وكل هذا أدى إلى ظهور حزب من المعارضين لها.</a:t>
            </a:r>
            <a:endParaRPr lang="en-US" sz="14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4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000"/>
              <a:buFont typeface="Noto Sans Symbols"/>
              <a:buChar char="⮚"/>
            </a:pPr>
            <a:r>
              <a:rPr lang="ar-SA" sz="1400" b="1" dirty="0">
                <a:solidFill>
                  <a:srgbClr val="00AEEF"/>
                </a:solidFill>
                <a:latin typeface="Alexandria" pitchFamily="2" charset="-78"/>
                <a:ea typeface="Calibri"/>
                <a:cs typeface="Alexandria" pitchFamily="2" charset="-78"/>
                <a:sym typeface="Calibri"/>
              </a:rPr>
              <a:t>تجاهل قيمة التدريب</a:t>
            </a:r>
            <a:r>
              <a:rPr lang="ar-SA" sz="1400" dirty="0">
                <a:solidFill>
                  <a:srgbClr val="00AEEF"/>
                </a:solidFill>
                <a:latin typeface="Alexandria" pitchFamily="2" charset="-78"/>
                <a:ea typeface="Calibri"/>
                <a:cs typeface="Alexandria" pitchFamily="2" charset="-78"/>
                <a:sym typeface="Calibri"/>
              </a:rPr>
              <a:t>: </a:t>
            </a:r>
            <a:r>
              <a:rPr lang="ar-SA" sz="1400" dirty="0">
                <a:solidFill>
                  <a:schemeClr val="dk1"/>
                </a:solidFill>
                <a:latin typeface="Alexandria" pitchFamily="2" charset="-78"/>
                <a:ea typeface="Calibri"/>
                <a:cs typeface="Alexandria" pitchFamily="2" charset="-78"/>
                <a:sym typeface="Calibri"/>
              </a:rPr>
              <a:t>إن هذه النظرية أهملت جانبا مهما ، وهو جانب التدريب للقائد وإمكانية تأهيله واكتسابه للقدرات والمهارات، واقتصرت على الأفراد ذوي الصفات الموروثة فحسب ، إضافة إلى أن توافر هذه الصفات الموروثة ليس كافيا للقيادة الفعالة. </a:t>
            </a:r>
            <a:endParaRPr lang="en-US" sz="14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000"/>
            </a:pPr>
            <a:endParaRPr sz="14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000"/>
              <a:buFont typeface="Noto Sans Symbols"/>
              <a:buChar char="⮚"/>
            </a:pPr>
            <a:r>
              <a:rPr lang="ar-SA" sz="1400" b="1" dirty="0">
                <a:solidFill>
                  <a:srgbClr val="00AEEF"/>
                </a:solidFill>
                <a:latin typeface="Alexandria" pitchFamily="2" charset="-78"/>
                <a:ea typeface="Calibri"/>
                <a:cs typeface="Alexandria" pitchFamily="2" charset="-78"/>
                <a:sym typeface="Calibri"/>
              </a:rPr>
              <a:t>تجاهل العوامل البيئية: </a:t>
            </a:r>
            <a:r>
              <a:rPr lang="ar-SA" sz="1400" dirty="0">
                <a:solidFill>
                  <a:schemeClr val="dk1"/>
                </a:solidFill>
                <a:latin typeface="Alexandria" pitchFamily="2" charset="-78"/>
                <a:ea typeface="Calibri"/>
                <a:cs typeface="Alexandria" pitchFamily="2" charset="-78"/>
                <a:sym typeface="Calibri"/>
              </a:rPr>
              <a:t>لا يتوقف وجود القيادة على ظهور شخص تتوافر فيه سمات قيادية موروثة فحسب، فهذه السمات على فرض وجودها ، فإنها لا تكفي، فهناك عوامل أخرى تتعلق بظروف المجتمع، وبطبيعة التنظيم فإن هذه النظرية قد اصطدمت بحالات قللت من صدقها ، كوجود الرجال الذين نجحوا في تحقيق قيادة ناجحة لجماعتهم وعجزوا عن تحقيق ذلك مع جماعات أخرى غير جماعتهم وفي ضوء اهتمام هذه النظرية بالصفات الوراثية فقط. </a:t>
            </a:r>
            <a:endParaRPr lang="en-US" sz="14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000"/>
            </a:pPr>
            <a:endParaRPr sz="14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000"/>
              <a:buFont typeface="Noto Sans Symbols"/>
              <a:buChar char="⮚"/>
            </a:pPr>
            <a:r>
              <a:rPr lang="ar-SA" sz="1400" b="1" dirty="0">
                <a:solidFill>
                  <a:srgbClr val="00AEEF"/>
                </a:solidFill>
                <a:latin typeface="Alexandria" pitchFamily="2" charset="-78"/>
                <a:ea typeface="Calibri"/>
                <a:cs typeface="Alexandria" pitchFamily="2" charset="-78"/>
                <a:sym typeface="Calibri"/>
              </a:rPr>
              <a:t>كما إن نظرية الرجل العظيم كانت نظرية متسلطة </a:t>
            </a:r>
            <a:r>
              <a:rPr lang="ar-SA" sz="1400" dirty="0">
                <a:solidFill>
                  <a:srgbClr val="00AEEF"/>
                </a:solidFill>
                <a:latin typeface="Alexandria" pitchFamily="2" charset="-78"/>
                <a:ea typeface="Calibri"/>
                <a:cs typeface="Alexandria" pitchFamily="2" charset="-78"/>
                <a:sym typeface="Calibri"/>
              </a:rPr>
              <a:t>؛ </a:t>
            </a:r>
            <a:r>
              <a:rPr lang="ar-SA" sz="1400" dirty="0">
                <a:solidFill>
                  <a:schemeClr val="dk1"/>
                </a:solidFill>
                <a:latin typeface="Alexandria" pitchFamily="2" charset="-78"/>
                <a:ea typeface="Calibri"/>
                <a:cs typeface="Alexandria" pitchFamily="2" charset="-78"/>
                <a:sym typeface="Calibri"/>
              </a:rPr>
              <a:t>لأنها لم تترك الفرصة والحرية لأي فرد بأن يمارس القيادة حتى وإن أثبت قدرته وجديته في ذلك، كما أن مبادئها عنصرية لاقتصارها على ما يتماشى لرجال دون الإناث، ومن هنا نستطيع أن نخلص إلى أن القيادة صفة غير مطلقة يتمتع بها أفراد دون الآخرين وإنما هناك عوامل أخرى تؤثر كالظروف الموقف ونوع أفراد الجماعة.</a:t>
            </a:r>
            <a:endParaRPr sz="14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FD896EEC-61D0-47C7-F2ED-B65212228A8A}"/>
              </a:ext>
            </a:extLst>
          </p:cNvPr>
          <p:cNvSpPr txBox="1"/>
          <p:nvPr/>
        </p:nvSpPr>
        <p:spPr>
          <a:xfrm>
            <a:off x="3060771" y="385523"/>
            <a:ext cx="6094562" cy="400110"/>
          </a:xfrm>
          <a:prstGeom prst="rect">
            <a:avLst/>
          </a:prstGeom>
          <a:noFill/>
        </p:spPr>
        <p:txBody>
          <a:bodyPr wrap="square">
            <a:spAutoFit/>
          </a:bodyPr>
          <a:lstStyle/>
          <a:p>
            <a:pPr marL="0" marR="0" indent="0" algn="ctr" rtl="0" eaLnBrk="1" latinLnBrk="0" hangingPunct="1">
              <a:spcBef>
                <a:spcPts val="0"/>
              </a:spcBef>
              <a:spcAft>
                <a:spcPts val="0"/>
              </a:spcAft>
            </a:pPr>
            <a:r>
              <a:rPr lang="ar-SA" sz="2000" b="0" kern="1200" dirty="0">
                <a:solidFill>
                  <a:srgbClr val="00B0F0"/>
                </a:solidFill>
                <a:effectLst/>
                <a:latin typeface="Alexandria" pitchFamily="2" charset="-78"/>
                <a:ea typeface="Calibri" panose="020F0502020204030204" pitchFamily="34" charset="0"/>
                <a:cs typeface="Alexandria" pitchFamily="2" charset="-78"/>
              </a:rPr>
              <a:t>انتقادات نظرية الرجل العظيم</a:t>
            </a:r>
            <a:endParaRPr lang="en-US" sz="2400" dirty="0">
              <a:effectLst/>
            </a:endParaRPr>
          </a:p>
        </p:txBody>
      </p:sp>
      <p:sp>
        <p:nvSpPr>
          <p:cNvPr id="6" name="TextBox 5">
            <a:extLst>
              <a:ext uri="{FF2B5EF4-FFF2-40B4-BE49-F238E27FC236}">
                <a16:creationId xmlns:a16="http://schemas.microsoft.com/office/drawing/2014/main" id="{1BE6F911-C190-9503-A017-57CA9CCF3097}"/>
              </a:ext>
            </a:extLst>
          </p:cNvPr>
          <p:cNvSpPr txBox="1"/>
          <p:nvPr/>
        </p:nvSpPr>
        <p:spPr>
          <a:xfrm>
            <a:off x="1259456" y="823326"/>
            <a:ext cx="8447966" cy="338106"/>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200" dirty="0">
                <a:solidFill>
                  <a:schemeClr val="dk1"/>
                </a:solidFill>
                <a:latin typeface="Alexandria" pitchFamily="2" charset="-78"/>
                <a:ea typeface="Calibri"/>
                <a:cs typeface="Alexandria" pitchFamily="2" charset="-78"/>
                <a:sym typeface="Calibri"/>
              </a:rPr>
              <a:t>واجهت نظرية الرجل العظيم هجوما من جهات مختلفة، وعليه تم تصنيف هذه الإنتقادات من عدة جوانب:</a:t>
            </a:r>
          </a:p>
        </p:txBody>
      </p:sp>
    </p:spTree>
    <p:extLst>
      <p:ext uri="{BB962C8B-B14F-4D97-AF65-F5344CB8AC3E}">
        <p14:creationId xmlns:p14="http://schemas.microsoft.com/office/powerpoint/2010/main" val="4069230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3" name="Google Shape;196;p9">
            <a:extLst>
              <a:ext uri="{FF2B5EF4-FFF2-40B4-BE49-F238E27FC236}">
                <a16:creationId xmlns:a16="http://schemas.microsoft.com/office/drawing/2014/main" id="{F8BB13B8-2258-E8F0-8814-A228780DE4DB}"/>
              </a:ext>
            </a:extLst>
          </p:cNvPr>
          <p:cNvSpPr/>
          <p:nvPr/>
        </p:nvSpPr>
        <p:spPr>
          <a:xfrm>
            <a:off x="346056" y="1057275"/>
            <a:ext cx="4128422" cy="561455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9" name="Google Shape;249;p14"/>
          <p:cNvSpPr/>
          <p:nvPr/>
        </p:nvSpPr>
        <p:spPr>
          <a:xfrm>
            <a:off x="528320" y="1212844"/>
            <a:ext cx="11352505" cy="53784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0" name="Google Shape;250;p14"/>
          <p:cNvSpPr txBox="1"/>
          <p:nvPr/>
        </p:nvSpPr>
        <p:spPr>
          <a:xfrm>
            <a:off x="672430" y="1270601"/>
            <a:ext cx="10991250" cy="526293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لم تقنع نظرية الرجل العظيم كثيرا من المفكرين والباحثين في تفسير ظاهرة القادة. فبدأوا في البحث عن مدخل مقنع جديد، وركزوا في دراساتهم على السمات Traits والخصائص Characteristics ، التي تميز القادة الناجحين والمتميزين. وقد ساعدهم وسهل مهمتهم البحثية في ميدان القيادة، ذلك التطور السريع في مجال الاختبارات النفسية التي انتشرت خلال عقدي الثلاثينيات والأربعينات من القرن العشرين. فقد أجري خلال تلك الفترة ما يزيد على مائة بحث ودراسة أظهرت نتائجها سمات كثيرة، وخصائص متنوعة للقائد من ضمنها:</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rgbClr val="00AEEF"/>
                </a:solidFill>
                <a:latin typeface="Alexandria" pitchFamily="2" charset="-78"/>
                <a:ea typeface="Calibri"/>
                <a:cs typeface="Alexandria" pitchFamily="2" charset="-78"/>
                <a:sym typeface="Calibri"/>
              </a:rPr>
              <a:t>المقدرات العقلية والإبداعية</a:t>
            </a:r>
            <a:r>
              <a:rPr lang="ar-EG" sz="1600" dirty="0">
                <a:solidFill>
                  <a:srgbClr val="00AEEF"/>
                </a:solidFill>
                <a:latin typeface="Alexandria" pitchFamily="2" charset="-78"/>
                <a:ea typeface="Calibri"/>
                <a:cs typeface="Alexandria" pitchFamily="2" charset="-78"/>
                <a:sym typeface="Calibri"/>
              </a:rPr>
              <a:t>، </a:t>
            </a:r>
            <a:r>
              <a:rPr lang="ar-EG" sz="1600" dirty="0">
                <a:solidFill>
                  <a:schemeClr val="dk1"/>
                </a:solidFill>
                <a:latin typeface="Alexandria" pitchFamily="2" charset="-78"/>
                <a:ea typeface="Calibri"/>
                <a:cs typeface="Alexandria" pitchFamily="2" charset="-78"/>
                <a:sym typeface="Calibri"/>
              </a:rPr>
              <a:t>مثل: </a:t>
            </a:r>
            <a:r>
              <a:rPr lang="ar-SA" sz="1600" dirty="0">
                <a:solidFill>
                  <a:schemeClr val="dk1"/>
                </a:solidFill>
                <a:latin typeface="Alexandria" pitchFamily="2" charset="-78"/>
                <a:ea typeface="Calibri"/>
                <a:cs typeface="Alexandria" pitchFamily="2" charset="-78"/>
                <a:sym typeface="Calibri"/>
              </a:rPr>
              <a:t>الذكاء العام، والطلاقة اللغوية Fluency، والأصالة Originality والمرونة Flexibility، والحساسية للمشكلات Sensitivity for Problems.</a:t>
            </a: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rgbClr val="00AEEF"/>
                </a:solidFill>
                <a:latin typeface="Alexandria" pitchFamily="2" charset="-78"/>
                <a:ea typeface="Calibri"/>
                <a:cs typeface="Alexandria" pitchFamily="2" charset="-78"/>
                <a:sym typeface="Calibri"/>
              </a:rPr>
              <a:t>الخصائص الجسمية، </a:t>
            </a:r>
            <a:r>
              <a:rPr lang="ar-SA" sz="1600" dirty="0">
                <a:solidFill>
                  <a:schemeClr val="dk1"/>
                </a:solidFill>
                <a:latin typeface="Alexandria" pitchFamily="2" charset="-78"/>
                <a:ea typeface="Calibri"/>
                <a:cs typeface="Alexandria" pitchFamily="2" charset="-78"/>
                <a:sym typeface="Calibri"/>
              </a:rPr>
              <a:t>مثل: الطول والمظهر ومستوى النشاط.</a:t>
            </a: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rgbClr val="00AEEF"/>
                </a:solidFill>
                <a:latin typeface="Alexandria" pitchFamily="2" charset="-78"/>
                <a:ea typeface="Calibri"/>
                <a:cs typeface="Alexandria" pitchFamily="2" charset="-78"/>
                <a:sym typeface="Calibri"/>
              </a:rPr>
              <a:t>الخصائص الشخصية، </a:t>
            </a:r>
            <a:r>
              <a:rPr lang="ar-SA" sz="1600" dirty="0">
                <a:solidFill>
                  <a:schemeClr val="dk1"/>
                </a:solidFill>
                <a:latin typeface="Alexandria" pitchFamily="2" charset="-78"/>
                <a:ea typeface="Calibri"/>
                <a:cs typeface="Alexandria" pitchFamily="2" charset="-78"/>
                <a:sym typeface="Calibri"/>
              </a:rPr>
              <a:t>مثل الهيمنة أو السيطرة، والمبادأة وتقدير الذات.</a:t>
            </a:r>
            <a:endParaRPr lang="en-US"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endParaRPr sz="16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 لقد حاول الباحثون الأوائل إيجاد مجموعة من الخصائص الشخصية أو السمات المحددة التي يمكن من خلالها تمييز القادة الناجحين من غير الناجحين. وبدأوا بإجراء بحث شامل لتحديد الخصائص المتعلقة بالسيرة الذاتية والخصائص الشخصية العاطفية والفسيولوجية والعقلية، وخصائص أخرى للقادة المتميزين. </a:t>
            </a:r>
            <a:endParaRPr sz="1600" dirty="0">
              <a:solidFill>
                <a:schemeClr val="dk1"/>
              </a:solidFill>
              <a:latin typeface="Alexandria" pitchFamily="2" charset="-78"/>
              <a:ea typeface="Calibri"/>
              <a:cs typeface="Alexandria" pitchFamily="2" charset="-78"/>
              <a:sym typeface="Calibri"/>
            </a:endParaRPr>
          </a:p>
        </p:txBody>
      </p:sp>
      <p:sp>
        <p:nvSpPr>
          <p:cNvPr id="253" name="Google Shape;253;p14"/>
          <p:cNvSpPr/>
          <p:nvPr/>
        </p:nvSpPr>
        <p:spPr>
          <a:xfrm>
            <a:off x="4075523" y="369863"/>
            <a:ext cx="4040954" cy="400069"/>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نظرية السمات The Traits Theory  </a:t>
            </a:r>
            <a:endParaRPr sz="2000" dirty="0">
              <a:solidFill>
                <a:srgbClr val="00AEEF"/>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91967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 name="Google Shape;196;p9">
            <a:extLst>
              <a:ext uri="{FF2B5EF4-FFF2-40B4-BE49-F238E27FC236}">
                <a16:creationId xmlns:a16="http://schemas.microsoft.com/office/drawing/2014/main" id="{F12C4234-5087-2DCC-BB68-BC2920A47ABF}"/>
              </a:ext>
            </a:extLst>
          </p:cNvPr>
          <p:cNvSpPr/>
          <p:nvPr/>
        </p:nvSpPr>
        <p:spPr>
          <a:xfrm>
            <a:off x="7928944" y="1771651"/>
            <a:ext cx="4128422" cy="34099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8" name="Google Shape;258;p15"/>
          <p:cNvSpPr/>
          <p:nvPr/>
        </p:nvSpPr>
        <p:spPr>
          <a:xfrm>
            <a:off x="4762500" y="1981201"/>
            <a:ext cx="7194524" cy="29908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9" name="Google Shape;259;p15"/>
          <p:cNvSpPr txBox="1"/>
          <p:nvPr/>
        </p:nvSpPr>
        <p:spPr>
          <a:xfrm>
            <a:off x="4963183" y="2137818"/>
            <a:ext cx="6793158" cy="2677616"/>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وهكذا جاءت هذه النظرية نظرية السمات، مستندة الى افتراض يقوم على أن بعض الأشخاص قادة طبيعيون، وأن مثل هؤلاء الأشخاص منحوا سمات معينة مكنتهم من أن يكونوا قادة ناجحين في أي موقف يواجهونه. وترى هذه النظرية أن القائد يتمتع بسمات معينة تؤهله للقيادة، في حين يفتقر المرؤوس إلى هذه السمات، ولذلك يتعذر عليه القيام بدور القائد. وعليه، فإن نظرية السمات تقوم على افتراض يرى بأن القادة يولدون قادة ، ولا يمكن للشخص الذي لا يمتلك صفات القيادة أن يصبح قائداً .</a:t>
            </a:r>
            <a:endParaRPr sz="1600" dirty="0">
              <a:latin typeface="Alexandria" pitchFamily="2" charset="-78"/>
              <a:cs typeface="Alexandria" pitchFamily="2" charset="-78"/>
            </a:endParaRPr>
          </a:p>
        </p:txBody>
      </p:sp>
      <p:pic>
        <p:nvPicPr>
          <p:cNvPr id="4" name="Graphic 3">
            <a:extLst>
              <a:ext uri="{FF2B5EF4-FFF2-40B4-BE49-F238E27FC236}">
                <a16:creationId xmlns:a16="http://schemas.microsoft.com/office/drawing/2014/main" id="{51ABAEBE-4461-16B8-8714-66AC4EF77B7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1652587"/>
            <a:ext cx="4762500" cy="3552825"/>
          </a:xfrm>
          <a:prstGeom prst="rect">
            <a:avLst/>
          </a:prstGeom>
        </p:spPr>
      </p:pic>
      <p:sp>
        <p:nvSpPr>
          <p:cNvPr id="3" name="Google Shape;253;p14">
            <a:extLst>
              <a:ext uri="{FF2B5EF4-FFF2-40B4-BE49-F238E27FC236}">
                <a16:creationId xmlns:a16="http://schemas.microsoft.com/office/drawing/2014/main" id="{335DFFCE-C597-788D-65C1-12A78E78EFB8}"/>
              </a:ext>
            </a:extLst>
          </p:cNvPr>
          <p:cNvSpPr/>
          <p:nvPr/>
        </p:nvSpPr>
        <p:spPr>
          <a:xfrm>
            <a:off x="4075523" y="369863"/>
            <a:ext cx="4040954" cy="400069"/>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نظرية السمات The Traits Theory  </a:t>
            </a:r>
            <a:endParaRPr sz="2000" dirty="0">
              <a:solidFill>
                <a:srgbClr val="00AEEF"/>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18581387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4" name="Google Shape;196;p9">
            <a:extLst>
              <a:ext uri="{FF2B5EF4-FFF2-40B4-BE49-F238E27FC236}">
                <a16:creationId xmlns:a16="http://schemas.microsoft.com/office/drawing/2014/main" id="{49CA832E-717D-451B-BFF0-25E6FC4E29BA}"/>
              </a:ext>
            </a:extLst>
          </p:cNvPr>
          <p:cNvSpPr/>
          <p:nvPr/>
        </p:nvSpPr>
        <p:spPr>
          <a:xfrm>
            <a:off x="346056" y="1645529"/>
            <a:ext cx="4128422" cy="41837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217;p11">
            <a:extLst>
              <a:ext uri="{FF2B5EF4-FFF2-40B4-BE49-F238E27FC236}">
                <a16:creationId xmlns:a16="http://schemas.microsoft.com/office/drawing/2014/main" id="{309FAFA6-4F6E-E7FC-C455-609ABF5C500D}"/>
              </a:ext>
            </a:extLst>
          </p:cNvPr>
          <p:cNvSpPr/>
          <p:nvPr/>
        </p:nvSpPr>
        <p:spPr>
          <a:xfrm>
            <a:off x="681858" y="1971675"/>
            <a:ext cx="11071991" cy="34861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2" name="Google Shape;272;p16"/>
          <p:cNvSpPr txBox="1"/>
          <p:nvPr/>
        </p:nvSpPr>
        <p:spPr>
          <a:xfrm>
            <a:off x="855176" y="2165524"/>
            <a:ext cx="10481648" cy="304694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20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الخصائص الجسمية Physical Characteristics</a:t>
            </a:r>
            <a:endParaRPr sz="1600" dirty="0">
              <a:latin typeface="Alexandria" pitchFamily="2" charset="-78"/>
              <a:cs typeface="Alexandria" pitchFamily="2" charset="-78"/>
            </a:endParaRPr>
          </a:p>
          <a:p>
            <a:pPr marL="457200" marR="0" lvl="0" indent="-457200" algn="just" rtl="1">
              <a:lnSpc>
                <a:spcPct val="20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الخصائص العقلية / الذكاء Mental Characteristics</a:t>
            </a:r>
            <a:endParaRPr sz="1600" dirty="0">
              <a:latin typeface="Alexandria" pitchFamily="2" charset="-78"/>
              <a:cs typeface="Alexandria" pitchFamily="2" charset="-78"/>
            </a:endParaRPr>
          </a:p>
          <a:p>
            <a:pPr marL="457200" marR="0" lvl="0" indent="-457200" algn="just" rtl="1">
              <a:lnSpc>
                <a:spcPct val="20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الخصائص الشخصية Personality</a:t>
            </a:r>
            <a:endParaRPr sz="1600" dirty="0">
              <a:latin typeface="Alexandria" pitchFamily="2" charset="-78"/>
              <a:cs typeface="Alexandria" pitchFamily="2" charset="-78"/>
            </a:endParaRPr>
          </a:p>
          <a:p>
            <a:pPr marL="457200" marR="0" lvl="0" indent="-457200" algn="just" rtl="1">
              <a:lnSpc>
                <a:spcPct val="20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الخصائص الاجتماعية Social Characteristics</a:t>
            </a:r>
            <a:endParaRPr sz="1600" dirty="0">
              <a:latin typeface="Alexandria" pitchFamily="2" charset="-78"/>
              <a:cs typeface="Alexandria" pitchFamily="2" charset="-78"/>
            </a:endParaRPr>
          </a:p>
          <a:p>
            <a:pPr marL="457200" marR="0" lvl="0" indent="-457200" algn="just" rtl="1">
              <a:lnSpc>
                <a:spcPct val="20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الخلفية الاقتصادية الاجتماعية Socio/Economic Background</a:t>
            </a:r>
            <a:endParaRPr sz="1600" dirty="0">
              <a:latin typeface="Alexandria" pitchFamily="2" charset="-78"/>
              <a:cs typeface="Alexandria" pitchFamily="2" charset="-78"/>
            </a:endParaRPr>
          </a:p>
          <a:p>
            <a:pPr marL="457200" marR="0" lvl="0" indent="-457200" algn="just" rtl="1">
              <a:lnSpc>
                <a:spcPct val="20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الخصائص المرتبطة بالمهمة Task-related Characteristics</a:t>
            </a:r>
            <a:endParaRPr sz="1600" dirty="0">
              <a:latin typeface="Alexandria" pitchFamily="2" charset="-78"/>
              <a:cs typeface="Alexandria" pitchFamily="2" charset="-78"/>
            </a:endParaRPr>
          </a:p>
        </p:txBody>
      </p:sp>
      <p:sp>
        <p:nvSpPr>
          <p:cNvPr id="6" name="Google Shape;253;p14">
            <a:extLst>
              <a:ext uri="{FF2B5EF4-FFF2-40B4-BE49-F238E27FC236}">
                <a16:creationId xmlns:a16="http://schemas.microsoft.com/office/drawing/2014/main" id="{B527A746-BB61-4CCA-A573-754C1112745B}"/>
              </a:ext>
            </a:extLst>
          </p:cNvPr>
          <p:cNvSpPr/>
          <p:nvPr/>
        </p:nvSpPr>
        <p:spPr>
          <a:xfrm>
            <a:off x="4075523" y="369863"/>
            <a:ext cx="4040954" cy="400069"/>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نظرية السمات The Traits Theory  </a:t>
            </a:r>
            <a:endParaRPr sz="2000" dirty="0">
              <a:solidFill>
                <a:srgbClr val="00AEEF"/>
              </a:solidFill>
              <a:latin typeface="Alexandria" pitchFamily="2" charset="-78"/>
              <a:ea typeface="Calibri"/>
              <a:cs typeface="Alexandria" pitchFamily="2" charset="-78"/>
              <a:sym typeface="Calibri"/>
            </a:endParaRPr>
          </a:p>
        </p:txBody>
      </p:sp>
      <p:sp>
        <p:nvSpPr>
          <p:cNvPr id="8" name="TextBox 7">
            <a:extLst>
              <a:ext uri="{FF2B5EF4-FFF2-40B4-BE49-F238E27FC236}">
                <a16:creationId xmlns:a16="http://schemas.microsoft.com/office/drawing/2014/main" id="{E0F50870-34ED-514A-A486-7735A5E30244}"/>
              </a:ext>
            </a:extLst>
          </p:cNvPr>
          <p:cNvSpPr txBox="1"/>
          <p:nvPr/>
        </p:nvSpPr>
        <p:spPr>
          <a:xfrm>
            <a:off x="2881312" y="855150"/>
            <a:ext cx="6429375" cy="379015"/>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وتم تحديد نظام تصنيفي للقيادة من قبل الباحثين، يقوم على ست فئات وهي: </a:t>
            </a:r>
            <a:endParaRPr lang="en-US" sz="1400" dirty="0">
              <a:solidFill>
                <a:schemeClr val="dk1"/>
              </a:solidFill>
              <a:latin typeface="Alexandria" pitchFamily="2" charset="-78"/>
              <a:ea typeface="Calibri"/>
              <a:cs typeface="Alexandria" pitchFamily="2" charset="-78"/>
              <a:sym typeface="Calibri"/>
            </a:endParaRPr>
          </a:p>
        </p:txBody>
      </p:sp>
      <p:pic>
        <p:nvPicPr>
          <p:cNvPr id="10" name="Picture 9" descr="A hand holding a list of stars&#10;&#10;Description automatically generated">
            <a:extLst>
              <a:ext uri="{FF2B5EF4-FFF2-40B4-BE49-F238E27FC236}">
                <a16:creationId xmlns:a16="http://schemas.microsoft.com/office/drawing/2014/main" id="{BCDB39F4-9CFB-3A32-74E3-8209943A1244}"/>
              </a:ext>
            </a:extLst>
          </p:cNvPr>
          <p:cNvPicPr>
            <a:picLocks noChangeAspect="1"/>
          </p:cNvPicPr>
          <p:nvPr/>
        </p:nvPicPr>
        <p:blipFill>
          <a:blip r:embed="rId3"/>
          <a:stretch>
            <a:fillRect/>
          </a:stretch>
        </p:blipFill>
        <p:spPr>
          <a:xfrm>
            <a:off x="1809409" y="2733504"/>
            <a:ext cx="1962491" cy="1962491"/>
          </a:xfrm>
          <a:prstGeom prst="rect">
            <a:avLst/>
          </a:prstGeom>
        </p:spPr>
      </p:pic>
    </p:spTree>
    <p:extLst>
      <p:ext uri="{BB962C8B-B14F-4D97-AF65-F5344CB8AC3E}">
        <p14:creationId xmlns:p14="http://schemas.microsoft.com/office/powerpoint/2010/main" val="76891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3" name="Google Shape;196;p9">
            <a:extLst>
              <a:ext uri="{FF2B5EF4-FFF2-40B4-BE49-F238E27FC236}">
                <a16:creationId xmlns:a16="http://schemas.microsoft.com/office/drawing/2014/main" id="{FE132AD8-9099-FACA-DAC4-640362C84FAC}"/>
              </a:ext>
            </a:extLst>
          </p:cNvPr>
          <p:cNvSpPr/>
          <p:nvPr/>
        </p:nvSpPr>
        <p:spPr>
          <a:xfrm>
            <a:off x="346056" y="1371600"/>
            <a:ext cx="4128422" cy="520064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D836190F-CB83-9F9A-2CC5-56E81524F128}"/>
              </a:ext>
            </a:extLst>
          </p:cNvPr>
          <p:cNvSpPr/>
          <p:nvPr/>
        </p:nvSpPr>
        <p:spPr>
          <a:xfrm>
            <a:off x="681858" y="1476375"/>
            <a:ext cx="11071991" cy="50196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0" name="Google Shape;280;p17"/>
          <p:cNvSpPr txBox="1"/>
          <p:nvPr/>
        </p:nvSpPr>
        <p:spPr>
          <a:xfrm>
            <a:off x="1136783" y="1488143"/>
            <a:ext cx="10373359" cy="4893607"/>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لم تتوصل الدراسات المبكرة في القيادة، والتي استهدفت تقصي الخصائص الجسمية للقادة، مثل العمر والمظهر والطول والوزن الى نتائج منسجمة او متطابقة،</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 بل على العكس من ذلك، فقد جاءت نتائجها متناقضة. فقد نظر الناس إلى المشرف على عمل في مصنع للفولاذ، أو اداري في البحرية، على أنه كبير طويل القامة، ضخم الجسم، يمتلك صوتاً جهورياً، ولديه طاقة تفوق كثيرا طاقة مرؤوسيه. </a:t>
            </a:r>
            <a:endParaRPr lang="ar-JO"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وعلى الرغم من ارتباط هذه العوامل بالقيادة المؤثرة، إلا أنه من المحتمل أن يكون للعوامل الموقفية الأخرى تأثير في اختيار القائد، وفي فاعليته. فمثلاً، تضع المؤسسات العسكرية المختلفة، </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والكثير من الدوائر القانونية والتنفيذية قيوداً محددة على طول أعضائها ووزنهم. وعلى الرغم من أن هذه القيود أو الشروط قد تساعد في تأشير من هو القائد إلا أنه ليس هناك ضمان لتحقيق القيادة المؤثرة عند توافر هذه الشروط. وعلى هذا الأساس،</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 فإن الافتراض الذي يقول: إن الخصائص الجسدية تؤدي إلى قيادة مؤثرة،</a:t>
            </a:r>
            <a:r>
              <a:rPr lang="ar-SA" sz="1600" dirty="0">
                <a:solidFill>
                  <a:srgbClr val="00AEEF"/>
                </a:solidFill>
                <a:latin typeface="Alexandria" pitchFamily="2" charset="-78"/>
                <a:ea typeface="Calibri"/>
                <a:cs typeface="Alexandria" pitchFamily="2" charset="-78"/>
                <a:sym typeface="Calibri"/>
              </a:rPr>
              <a:t> هو افتراض ضعيف جداً. </a:t>
            </a:r>
            <a:endParaRPr sz="1600" dirty="0">
              <a:solidFill>
                <a:srgbClr val="00AEEF"/>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B1AC9249-EEB8-3E15-6369-923CB1741798}"/>
              </a:ext>
            </a:extLst>
          </p:cNvPr>
          <p:cNvSpPr txBox="1"/>
          <p:nvPr/>
        </p:nvSpPr>
        <p:spPr>
          <a:xfrm>
            <a:off x="3343275" y="361951"/>
            <a:ext cx="550545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الخصائص الجسمية Physical Characteristics </a:t>
            </a:r>
            <a:endParaRPr lang="en-US" sz="2000" dirty="0"/>
          </a:p>
        </p:txBody>
      </p:sp>
    </p:spTree>
    <p:extLst>
      <p:ext uri="{BB962C8B-B14F-4D97-AF65-F5344CB8AC3E}">
        <p14:creationId xmlns:p14="http://schemas.microsoft.com/office/powerpoint/2010/main" val="1718665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 name="Google Shape;196;p9">
            <a:extLst>
              <a:ext uri="{FF2B5EF4-FFF2-40B4-BE49-F238E27FC236}">
                <a16:creationId xmlns:a16="http://schemas.microsoft.com/office/drawing/2014/main" id="{B041321B-F0AD-9911-4D8E-747CDAFE7EE5}"/>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217;p11">
            <a:extLst>
              <a:ext uri="{FF2B5EF4-FFF2-40B4-BE49-F238E27FC236}">
                <a16:creationId xmlns:a16="http://schemas.microsoft.com/office/drawing/2014/main" id="{42EFE857-7A7A-8144-D2D7-9D4E8F4E5FC4}"/>
              </a:ext>
            </a:extLst>
          </p:cNvPr>
          <p:cNvSpPr/>
          <p:nvPr/>
        </p:nvSpPr>
        <p:spPr>
          <a:xfrm>
            <a:off x="681858" y="2296858"/>
            <a:ext cx="11071991" cy="28811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0" name="Google Shape;290;p18"/>
          <p:cNvSpPr txBox="1"/>
          <p:nvPr/>
        </p:nvSpPr>
        <p:spPr>
          <a:xfrm>
            <a:off x="4474478" y="2629858"/>
            <a:ext cx="6973086" cy="2169784"/>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dirty="0">
                <a:solidFill>
                  <a:schemeClr val="dk1"/>
                </a:solidFill>
                <a:latin typeface="Alexandria" pitchFamily="2" charset="-78"/>
                <a:ea typeface="Calibri"/>
                <a:cs typeface="Alexandria" pitchFamily="2" charset="-78"/>
                <a:sym typeface="Calibri"/>
              </a:rPr>
              <a:t>أشارت كثير من الدراسات التي تناولت موضوع العلاقة بين الذكاء والموقع القيادي إلى أن القادة يتصفون بأحكامهم المتميزة، واتخاذهم القرارات، والمعرفة، وطلاقة الكلام. وعلى الرغم من وجود بعض الاتساق في هذا المجال، إلا أن العلاقة ما زالت ضعيفة، ويظهر أن هناك عوامل أخرى ينبغي أخذها بعين الاعتبار. </a:t>
            </a:r>
            <a:endParaRPr lang="ar-JO" dirty="0">
              <a:solidFill>
                <a:schemeClr val="dk1"/>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19F01D01-C58D-284A-EDD6-3DE02A603B39}"/>
              </a:ext>
            </a:extLst>
          </p:cNvPr>
          <p:cNvSpPr txBox="1"/>
          <p:nvPr/>
        </p:nvSpPr>
        <p:spPr>
          <a:xfrm>
            <a:off x="3048000" y="382369"/>
            <a:ext cx="609600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الخصائص العقلية / الذكاء Mental Characteristics</a:t>
            </a:r>
            <a:endParaRPr lang="en-US" sz="2000" dirty="0">
              <a:solidFill>
                <a:srgbClr val="00AEEF"/>
              </a:solidFill>
            </a:endParaRPr>
          </a:p>
        </p:txBody>
      </p:sp>
      <p:pic>
        <p:nvPicPr>
          <p:cNvPr id="8" name="Picture 7" descr="Hands holding a pink brain&#10;&#10;Description automatically generated">
            <a:extLst>
              <a:ext uri="{FF2B5EF4-FFF2-40B4-BE49-F238E27FC236}">
                <a16:creationId xmlns:a16="http://schemas.microsoft.com/office/drawing/2014/main" id="{FD533A2B-B937-AD30-A76B-DBAF5C33BF16}"/>
              </a:ext>
            </a:extLst>
          </p:cNvPr>
          <p:cNvPicPr>
            <a:picLocks noChangeAspect="1"/>
          </p:cNvPicPr>
          <p:nvPr/>
        </p:nvPicPr>
        <p:blipFill>
          <a:blip r:embed="rId3"/>
          <a:stretch>
            <a:fillRect/>
          </a:stretch>
        </p:blipFill>
        <p:spPr>
          <a:xfrm>
            <a:off x="1429344" y="2733828"/>
            <a:ext cx="1961845" cy="196184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7" name="Google Shape;196;p9">
            <a:extLst>
              <a:ext uri="{FF2B5EF4-FFF2-40B4-BE49-F238E27FC236}">
                <a16:creationId xmlns:a16="http://schemas.microsoft.com/office/drawing/2014/main" id="{E96EDBFE-30FD-B352-8DD5-B7E6D73970AD}"/>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8" name="Google Shape;217;p11">
            <a:extLst>
              <a:ext uri="{FF2B5EF4-FFF2-40B4-BE49-F238E27FC236}">
                <a16:creationId xmlns:a16="http://schemas.microsoft.com/office/drawing/2014/main" id="{C638D637-3344-03F7-B2B5-F53DB07288CE}"/>
              </a:ext>
            </a:extLst>
          </p:cNvPr>
          <p:cNvSpPr/>
          <p:nvPr/>
        </p:nvSpPr>
        <p:spPr>
          <a:xfrm>
            <a:off x="681858" y="2296858"/>
            <a:ext cx="11071991" cy="28811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290" name="Google Shape;290;p18"/>
          <p:cNvSpPr txBox="1"/>
          <p:nvPr/>
        </p:nvSpPr>
        <p:spPr>
          <a:xfrm>
            <a:off x="4231147" y="2652523"/>
            <a:ext cx="7278995" cy="2169784"/>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dirty="0">
                <a:solidFill>
                  <a:schemeClr val="dk1"/>
                </a:solidFill>
                <a:latin typeface="Alexandria" pitchFamily="2" charset="-78"/>
                <a:ea typeface="Calibri"/>
                <a:cs typeface="Alexandria" pitchFamily="2" charset="-78"/>
                <a:sym typeface="Calibri"/>
              </a:rPr>
              <a:t>أشارت نتائج الدراسات التي تناولت عوامل الشخصية، الى أن القادة المؤثرين يتميزون بصفات شخصية محددة، مثل: النشاط، والثقة بالنفس والتكامل الشخصي. وعلى الرغم من أن هذه النتائج لم تكن متشابهة او منسجمة كلياً عبر جميع المجموعات التي تمت دراستها، إلا أنها تفيد بأن سمات الشخصية ينبغي أخذها في الحسبان في أي نظرية للقيادة.</a:t>
            </a:r>
            <a:endParaRPr dirty="0">
              <a:solidFill>
                <a:schemeClr val="dk1"/>
              </a:solidFill>
              <a:latin typeface="Alexandria" pitchFamily="2" charset="-78"/>
              <a:ea typeface="Calibri"/>
              <a:cs typeface="Alexandria" pitchFamily="2" charset="-78"/>
              <a:sym typeface="Calibri"/>
            </a:endParaRPr>
          </a:p>
        </p:txBody>
      </p:sp>
      <p:sp>
        <p:nvSpPr>
          <p:cNvPr id="4" name="TextBox 3">
            <a:extLst>
              <a:ext uri="{FF2B5EF4-FFF2-40B4-BE49-F238E27FC236}">
                <a16:creationId xmlns:a16="http://schemas.microsoft.com/office/drawing/2014/main" id="{B30EB4D6-A2A0-E77F-01CD-35213592AE0B}"/>
              </a:ext>
            </a:extLst>
          </p:cNvPr>
          <p:cNvSpPr txBox="1"/>
          <p:nvPr/>
        </p:nvSpPr>
        <p:spPr>
          <a:xfrm>
            <a:off x="4043363" y="382369"/>
            <a:ext cx="4105275"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 الخصائص الشخصية </a:t>
            </a:r>
            <a:r>
              <a:rPr lang="en-US" sz="2000" dirty="0">
                <a:solidFill>
                  <a:srgbClr val="00AEEF"/>
                </a:solidFill>
                <a:latin typeface="Alexandria" pitchFamily="2" charset="-78"/>
                <a:ea typeface="Calibri"/>
                <a:cs typeface="Alexandria" pitchFamily="2" charset="-78"/>
                <a:sym typeface="Calibri"/>
              </a:rPr>
              <a:t>Personality </a:t>
            </a:r>
            <a:endParaRPr lang="en-US" sz="2000" dirty="0">
              <a:solidFill>
                <a:srgbClr val="00AEEF"/>
              </a:solidFill>
            </a:endParaRPr>
          </a:p>
        </p:txBody>
      </p:sp>
      <p:pic>
        <p:nvPicPr>
          <p:cNvPr id="10" name="Picture 9" descr="A person wearing glasses and a tie&#10;&#10;Description automatically generated">
            <a:extLst>
              <a:ext uri="{FF2B5EF4-FFF2-40B4-BE49-F238E27FC236}">
                <a16:creationId xmlns:a16="http://schemas.microsoft.com/office/drawing/2014/main" id="{BEEFEF02-C712-B1E9-3AF4-62110481A567}"/>
              </a:ext>
            </a:extLst>
          </p:cNvPr>
          <p:cNvPicPr>
            <a:picLocks noChangeAspect="1"/>
          </p:cNvPicPr>
          <p:nvPr/>
        </p:nvPicPr>
        <p:blipFill>
          <a:blip r:embed="rId3"/>
          <a:stretch>
            <a:fillRect/>
          </a:stretch>
        </p:blipFill>
        <p:spPr>
          <a:xfrm>
            <a:off x="1076630" y="2652523"/>
            <a:ext cx="2169784" cy="2169784"/>
          </a:xfrm>
          <a:prstGeom prst="rect">
            <a:avLst/>
          </a:prstGeom>
        </p:spPr>
      </p:pic>
    </p:spTree>
    <p:extLst>
      <p:ext uri="{BB962C8B-B14F-4D97-AF65-F5344CB8AC3E}">
        <p14:creationId xmlns:p14="http://schemas.microsoft.com/office/powerpoint/2010/main" val="3228417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 name="Google Shape;196;p9">
            <a:extLst>
              <a:ext uri="{FF2B5EF4-FFF2-40B4-BE49-F238E27FC236}">
                <a16:creationId xmlns:a16="http://schemas.microsoft.com/office/drawing/2014/main" id="{4F1AB9E0-4E6E-D96A-6DD7-5A3F56EDB7B3}"/>
              </a:ext>
            </a:extLst>
          </p:cNvPr>
          <p:cNvSpPr/>
          <p:nvPr/>
        </p:nvSpPr>
        <p:spPr>
          <a:xfrm>
            <a:off x="346056" y="1600201"/>
            <a:ext cx="4128422" cy="454342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 name="Google Shape;217;p11">
            <a:extLst>
              <a:ext uri="{FF2B5EF4-FFF2-40B4-BE49-F238E27FC236}">
                <a16:creationId xmlns:a16="http://schemas.microsoft.com/office/drawing/2014/main" id="{0CC21DF8-71C7-359D-AAAC-9F23B07BB0B1}"/>
              </a:ext>
            </a:extLst>
          </p:cNvPr>
          <p:cNvSpPr/>
          <p:nvPr/>
        </p:nvSpPr>
        <p:spPr>
          <a:xfrm>
            <a:off x="681858" y="1835701"/>
            <a:ext cx="11071991" cy="40507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C5CFE5F5-72C6-407E-96A9-2555F027090F}"/>
              </a:ext>
            </a:extLst>
          </p:cNvPr>
          <p:cNvSpPr txBox="1"/>
          <p:nvPr/>
        </p:nvSpPr>
        <p:spPr>
          <a:xfrm>
            <a:off x="2357683" y="382369"/>
            <a:ext cx="7476635"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الخلفية الاقتصادية الاجتماعية </a:t>
            </a:r>
            <a:r>
              <a:rPr lang="en-US" sz="2000" dirty="0">
                <a:solidFill>
                  <a:srgbClr val="00AEEF"/>
                </a:solidFill>
                <a:latin typeface="Alexandria" pitchFamily="2" charset="-78"/>
                <a:ea typeface="Calibri"/>
                <a:cs typeface="Alexandria" pitchFamily="2" charset="-78"/>
                <a:sym typeface="Calibri"/>
              </a:rPr>
              <a:t>Socio/Economic Background </a:t>
            </a:r>
          </a:p>
        </p:txBody>
      </p:sp>
      <p:sp>
        <p:nvSpPr>
          <p:cNvPr id="300" name="Google Shape;300;p19"/>
          <p:cNvSpPr txBox="1"/>
          <p:nvPr/>
        </p:nvSpPr>
        <p:spPr>
          <a:xfrm>
            <a:off x="3800475" y="1968269"/>
            <a:ext cx="7709667" cy="341627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أما الدراسات التي استهدفت استقصاء الخصائص الاقتصادية الاجتماعية للقادة، والتي ركزت على عوامل معينة مثل</a:t>
            </a:r>
            <a:r>
              <a:rPr lang="ar-SA" sz="1600" dirty="0">
                <a:solidFill>
                  <a:srgbClr val="00AEEF"/>
                </a:solidFill>
                <a:latin typeface="Alexandria" pitchFamily="2" charset="-78"/>
                <a:ea typeface="Calibri"/>
                <a:cs typeface="Alexandria" pitchFamily="2" charset="-78"/>
                <a:sym typeface="Calibri"/>
              </a:rPr>
              <a:t>: التعليم أو الثقافة والاستقرار، والموقع الاجتماعي</a:t>
            </a:r>
            <a:r>
              <a:rPr lang="ar-SA" sz="1600" dirty="0">
                <a:solidFill>
                  <a:schemeClr val="dk1"/>
                </a:solidFill>
                <a:latin typeface="Alexandria" pitchFamily="2" charset="-78"/>
                <a:ea typeface="Calibri"/>
                <a:cs typeface="Alexandria" pitchFamily="2" charset="-78"/>
                <a:sym typeface="Calibri"/>
              </a:rPr>
              <a:t>، فقد توصلت إلى الاستنتاجات التالية:</a:t>
            </a:r>
            <a:endParaRPr sz="1600" dirty="0">
              <a:latin typeface="Alexandria" pitchFamily="2" charset="-78"/>
              <a:cs typeface="Alexandria" pitchFamily="2" charset="-78"/>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إن الموقع الاقتصادي / الاجتماعي العالي يفيد في الحصول على موقع قيادي</a:t>
            </a: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إن هناك تقبلا لفكرة انتقال الافراد من ذوي الأوضاع الاقتصادية الاجتماعية الدنيا إلى مواقع ذوات مستوى عالٍ.</a:t>
            </a: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إن هناك ميلا لدى القادة لتطوير انفسهم، ولأن يكونوا أكثر ثقافة وأحسن تعليماً. </a:t>
            </a: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وكما هو الحال بالنسبة للخصائص الجسمية، فإن المواقع القيادية القائمة على أساس عوامل الخلفية الاجتماعية قد تكون ظواهر موقفية للمجتمع المتطور ،</a:t>
            </a:r>
            <a:endParaRPr sz="1600" dirty="0">
              <a:solidFill>
                <a:srgbClr val="2D3956"/>
              </a:solidFill>
              <a:latin typeface="Alexandria" pitchFamily="2" charset="-78"/>
              <a:ea typeface="Times New Roman"/>
              <a:cs typeface="Alexandria" pitchFamily="2" charset="-78"/>
              <a:sym typeface="Times New Roman"/>
            </a:endParaRPr>
          </a:p>
        </p:txBody>
      </p:sp>
      <p:pic>
        <p:nvPicPr>
          <p:cNvPr id="8" name="Picture 7" descr="Hands holding a group of people&#10;&#10;Description automatically generated">
            <a:extLst>
              <a:ext uri="{FF2B5EF4-FFF2-40B4-BE49-F238E27FC236}">
                <a16:creationId xmlns:a16="http://schemas.microsoft.com/office/drawing/2014/main" id="{1462197B-5F56-F182-E4F7-F287D22AE38B}"/>
              </a:ext>
            </a:extLst>
          </p:cNvPr>
          <p:cNvPicPr>
            <a:picLocks noChangeAspect="1"/>
          </p:cNvPicPr>
          <p:nvPr/>
        </p:nvPicPr>
        <p:blipFill>
          <a:blip r:embed="rId3"/>
          <a:stretch>
            <a:fillRect/>
          </a:stretch>
        </p:blipFill>
        <p:spPr>
          <a:xfrm>
            <a:off x="1231807" y="2527144"/>
            <a:ext cx="2324961" cy="2324961"/>
          </a:xfrm>
          <a:prstGeom prst="rect">
            <a:avLst/>
          </a:prstGeom>
        </p:spPr>
      </p:pic>
      <p:sp>
        <p:nvSpPr>
          <p:cNvPr id="5" name="TextBox 4">
            <a:extLst>
              <a:ext uri="{FF2B5EF4-FFF2-40B4-BE49-F238E27FC236}">
                <a16:creationId xmlns:a16="http://schemas.microsoft.com/office/drawing/2014/main" id="{6FB0DD06-0E3F-1151-3431-6070EF0C7667}"/>
              </a:ext>
            </a:extLst>
          </p:cNvPr>
          <p:cNvSpPr txBox="1"/>
          <p:nvPr/>
        </p:nvSpPr>
        <p:spPr>
          <a:xfrm>
            <a:off x="3598023" y="5409370"/>
            <a:ext cx="7912119" cy="338554"/>
          </a:xfrm>
          <a:prstGeom prst="rect">
            <a:avLst/>
          </a:prstGeom>
          <a:noFill/>
        </p:spPr>
        <p:txBody>
          <a:bodyPr wrap="square">
            <a:spAutoFit/>
          </a:bodyPr>
          <a:lstStyle/>
          <a:p>
            <a:pPr algn="r" rtl="1"/>
            <a:r>
              <a:rPr lang="ar-SA" sz="1600" dirty="0">
                <a:solidFill>
                  <a:schemeClr val="dk1"/>
                </a:solidFill>
                <a:latin typeface="Alexandria" pitchFamily="2" charset="-78"/>
                <a:ea typeface="Calibri"/>
                <a:cs typeface="Alexandria" pitchFamily="2" charset="-78"/>
                <a:sym typeface="Calibri"/>
              </a:rPr>
              <a:t>فضلاً عن عدم وجود روابط متناسقة بين فاعلية القائد وعوامل الخلفية الاجتماعية. </a:t>
            </a:r>
            <a:endParaRPr lang="en-US" sz="1600" dirty="0"/>
          </a:p>
        </p:txBody>
      </p:sp>
    </p:spTree>
    <p:extLst>
      <p:ext uri="{BB962C8B-B14F-4D97-AF65-F5344CB8AC3E}">
        <p14:creationId xmlns:p14="http://schemas.microsoft.com/office/powerpoint/2010/main" val="2139327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2" name="Google Shape;196;p9">
            <a:extLst>
              <a:ext uri="{FF2B5EF4-FFF2-40B4-BE49-F238E27FC236}">
                <a16:creationId xmlns:a16="http://schemas.microsoft.com/office/drawing/2014/main" id="{7616779E-91BB-DAD9-58A7-9614B471852D}"/>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 name="Google Shape;217;p11">
            <a:extLst>
              <a:ext uri="{FF2B5EF4-FFF2-40B4-BE49-F238E27FC236}">
                <a16:creationId xmlns:a16="http://schemas.microsoft.com/office/drawing/2014/main" id="{0F4F460E-D7A6-6813-D0E6-C2130701B567}"/>
              </a:ext>
            </a:extLst>
          </p:cNvPr>
          <p:cNvSpPr/>
          <p:nvPr/>
        </p:nvSpPr>
        <p:spPr>
          <a:xfrm>
            <a:off x="681858" y="2296858"/>
            <a:ext cx="11071991" cy="28811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TextBox 3">
            <a:extLst>
              <a:ext uri="{FF2B5EF4-FFF2-40B4-BE49-F238E27FC236}">
                <a16:creationId xmlns:a16="http://schemas.microsoft.com/office/drawing/2014/main" id="{3BD43B42-912F-EC45-A679-7B51AB9FB632}"/>
              </a:ext>
            </a:extLst>
          </p:cNvPr>
          <p:cNvSpPr txBox="1"/>
          <p:nvPr/>
        </p:nvSpPr>
        <p:spPr>
          <a:xfrm>
            <a:off x="3386945" y="382369"/>
            <a:ext cx="5418111"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الخصائص الاجتماعية </a:t>
            </a:r>
            <a:r>
              <a:rPr lang="en-US" sz="2000" dirty="0">
                <a:solidFill>
                  <a:srgbClr val="00AEEF"/>
                </a:solidFill>
                <a:latin typeface="Alexandria" pitchFamily="2" charset="-78"/>
                <a:ea typeface="Calibri"/>
                <a:cs typeface="Alexandria" pitchFamily="2" charset="-78"/>
                <a:sym typeface="Calibri"/>
              </a:rPr>
              <a:t>Social Characteristics </a:t>
            </a:r>
            <a:endParaRPr lang="en-US" sz="2000" dirty="0">
              <a:solidFill>
                <a:srgbClr val="00AEEF"/>
              </a:solidFill>
            </a:endParaRPr>
          </a:p>
        </p:txBody>
      </p:sp>
      <p:sp>
        <p:nvSpPr>
          <p:cNvPr id="309" name="Google Shape;309;p20"/>
          <p:cNvSpPr txBox="1"/>
          <p:nvPr/>
        </p:nvSpPr>
        <p:spPr>
          <a:xfrm>
            <a:off x="3848100" y="2767939"/>
            <a:ext cx="7594328" cy="1938952"/>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أشارت نتائج الدراسات التي بحثت في موضوع الخصائص الاجتماعية الى أن القادة هم أولئك الأفراد الذين يشاركون بشكل نشط في الفعاليات المختلفة ويتفاعلون بشكل جيد مع مجموعة كبيرة من الناس فضلا عن تعاونهم مع الآخرين. لقد أشار كثير من الباحثين الى أن هذه المهارات التي تدعى مهارات الأشخاص تكون موضع تقدير الجماعة التي ترغب في تحقق التفاعل مع التجانس، والثقة، والتماسك بين أعضائها.</a:t>
            </a:r>
            <a:endParaRPr sz="1600" dirty="0">
              <a:solidFill>
                <a:srgbClr val="2D3956"/>
              </a:solidFill>
              <a:latin typeface="Alexandria" pitchFamily="2" charset="-78"/>
              <a:ea typeface="Times New Roman"/>
              <a:cs typeface="Alexandria" pitchFamily="2" charset="-78"/>
              <a:sym typeface="Times New Roman"/>
            </a:endParaRPr>
          </a:p>
        </p:txBody>
      </p:sp>
      <p:pic>
        <p:nvPicPr>
          <p:cNvPr id="7" name="Picture 6" descr="A hand holding a group of people&#10;&#10;Description automatically generated">
            <a:extLst>
              <a:ext uri="{FF2B5EF4-FFF2-40B4-BE49-F238E27FC236}">
                <a16:creationId xmlns:a16="http://schemas.microsoft.com/office/drawing/2014/main" id="{AD93D900-2AF9-CE87-ECCD-745993A58479}"/>
              </a:ext>
            </a:extLst>
          </p:cNvPr>
          <p:cNvPicPr>
            <a:picLocks noChangeAspect="1"/>
          </p:cNvPicPr>
          <p:nvPr/>
        </p:nvPicPr>
        <p:blipFill>
          <a:blip r:embed="rId3"/>
          <a:stretch>
            <a:fillRect/>
          </a:stretch>
        </p:blipFill>
        <p:spPr>
          <a:xfrm>
            <a:off x="1293582" y="2764096"/>
            <a:ext cx="1942795" cy="194279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5" name="Google Shape;196;p9">
            <a:extLst>
              <a:ext uri="{FF2B5EF4-FFF2-40B4-BE49-F238E27FC236}">
                <a16:creationId xmlns:a16="http://schemas.microsoft.com/office/drawing/2014/main" id="{7320210D-4388-8A8B-AF02-98C8250E9156}"/>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6" name="Google Shape;217;p11">
            <a:extLst>
              <a:ext uri="{FF2B5EF4-FFF2-40B4-BE49-F238E27FC236}">
                <a16:creationId xmlns:a16="http://schemas.microsoft.com/office/drawing/2014/main" id="{27EF24F9-A12B-904D-0029-BE47E8155E64}"/>
              </a:ext>
            </a:extLst>
          </p:cNvPr>
          <p:cNvSpPr/>
          <p:nvPr/>
        </p:nvSpPr>
        <p:spPr>
          <a:xfrm>
            <a:off x="681858" y="2296858"/>
            <a:ext cx="11071991" cy="28811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23" name="Google Shape;323;p21"/>
          <p:cNvSpPr/>
          <p:nvPr/>
        </p:nvSpPr>
        <p:spPr>
          <a:xfrm>
            <a:off x="3648075" y="2479116"/>
            <a:ext cx="8025932" cy="2308284"/>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على العكس من الدراسات والابحاث التي تناولت العوامل الخمسة السابقة، فإن الدراسات التي تناولت موضوع الخصائص المرتبطة بالمهمة، قد توصلت الى نتائج متسقة ومتطابقة. إذ أشارت نتائج تلك الدراسات الى أن القائد يتصف بالحاجة العالية إلى الإنجاز </a:t>
            </a:r>
            <a:r>
              <a:rPr lang="ar-SA" sz="1600" dirty="0">
                <a:solidFill>
                  <a:srgbClr val="00AEEF"/>
                </a:solidFill>
                <a:latin typeface="Alexandria" pitchFamily="2" charset="-78"/>
                <a:ea typeface="Calibri"/>
                <a:cs typeface="Alexandria" pitchFamily="2" charset="-78"/>
                <a:sym typeface="Calibri"/>
              </a:rPr>
              <a:t>High Need for Achievement</a:t>
            </a:r>
            <a:r>
              <a:rPr lang="ar-SA" sz="1600" dirty="0">
                <a:solidFill>
                  <a:schemeClr val="dk1"/>
                </a:solidFill>
                <a:latin typeface="Alexandria" pitchFamily="2" charset="-78"/>
                <a:ea typeface="Calibri"/>
                <a:cs typeface="Alexandria" pitchFamily="2" charset="-78"/>
                <a:sym typeface="Calibri"/>
              </a:rPr>
              <a:t> والمسؤولية، والمباداة والتوجه العالي نحو إنجاز المهمة. وبصورة عامة توضح هذه النتائج أن القائد يمكن وصفه بذلك الشخص الذي يُظهر دافعية عالية وحافزاً عالياً وحاجة لإنجاز المهمة. </a:t>
            </a:r>
            <a:endParaRPr sz="1600" dirty="0">
              <a:solidFill>
                <a:schemeClr val="dk1"/>
              </a:solidFill>
              <a:latin typeface="Alexandria" pitchFamily="2" charset="-78"/>
              <a:ea typeface="Calibri"/>
              <a:cs typeface="Alexandria" pitchFamily="2" charset="-78"/>
              <a:sym typeface="Calibri"/>
            </a:endParaRPr>
          </a:p>
        </p:txBody>
      </p:sp>
      <p:sp>
        <p:nvSpPr>
          <p:cNvPr id="4" name="TextBox 3">
            <a:extLst>
              <a:ext uri="{FF2B5EF4-FFF2-40B4-BE49-F238E27FC236}">
                <a16:creationId xmlns:a16="http://schemas.microsoft.com/office/drawing/2014/main" id="{1EE467B5-26C8-DBB0-1ABC-A78658A013C0}"/>
              </a:ext>
            </a:extLst>
          </p:cNvPr>
          <p:cNvSpPr txBox="1"/>
          <p:nvPr/>
        </p:nvSpPr>
        <p:spPr>
          <a:xfrm>
            <a:off x="2607872" y="382369"/>
            <a:ext cx="6976257"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الخصائص المرتبطة بالمهمة </a:t>
            </a:r>
            <a:r>
              <a:rPr lang="en-US" sz="2000" dirty="0">
                <a:solidFill>
                  <a:srgbClr val="00AEEF"/>
                </a:solidFill>
                <a:latin typeface="Alexandria" pitchFamily="2" charset="-78"/>
                <a:ea typeface="Calibri"/>
                <a:cs typeface="Alexandria" pitchFamily="2" charset="-78"/>
                <a:sym typeface="Calibri"/>
              </a:rPr>
              <a:t>Task-related Characteristics</a:t>
            </a:r>
            <a:endParaRPr lang="en-US" sz="2000" dirty="0">
              <a:solidFill>
                <a:srgbClr val="00AEEF"/>
              </a:solidFill>
            </a:endParaRPr>
          </a:p>
        </p:txBody>
      </p:sp>
      <p:pic>
        <p:nvPicPr>
          <p:cNvPr id="9" name="Picture 8" descr="A clipboard with check marks and a blue check mark&#10;&#10;Description automatically generated">
            <a:extLst>
              <a:ext uri="{FF2B5EF4-FFF2-40B4-BE49-F238E27FC236}">
                <a16:creationId xmlns:a16="http://schemas.microsoft.com/office/drawing/2014/main" id="{CA1B7BC3-9704-0160-89A2-F2FC540124BF}"/>
              </a:ext>
            </a:extLst>
          </p:cNvPr>
          <p:cNvPicPr>
            <a:picLocks noChangeAspect="1"/>
          </p:cNvPicPr>
          <p:nvPr/>
        </p:nvPicPr>
        <p:blipFill>
          <a:blip r:embed="rId3"/>
          <a:stretch>
            <a:fillRect/>
          </a:stretch>
        </p:blipFill>
        <p:spPr>
          <a:xfrm>
            <a:off x="1214444" y="2637430"/>
            <a:ext cx="2199970" cy="219997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5" name="Google Shape;196;p9">
            <a:extLst>
              <a:ext uri="{FF2B5EF4-FFF2-40B4-BE49-F238E27FC236}">
                <a16:creationId xmlns:a16="http://schemas.microsoft.com/office/drawing/2014/main" id="{B935BB77-07B5-743D-EE01-9A982C158228}"/>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6" name="Google Shape;217;p11">
            <a:extLst>
              <a:ext uri="{FF2B5EF4-FFF2-40B4-BE49-F238E27FC236}">
                <a16:creationId xmlns:a16="http://schemas.microsoft.com/office/drawing/2014/main" id="{97295704-9BB5-DB69-5506-7B6FA5CAFF49}"/>
              </a:ext>
            </a:extLst>
          </p:cNvPr>
          <p:cNvSpPr/>
          <p:nvPr/>
        </p:nvSpPr>
        <p:spPr>
          <a:xfrm>
            <a:off x="681858" y="2143126"/>
            <a:ext cx="11071991" cy="32480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30" name="Google Shape;330;p22"/>
          <p:cNvSpPr/>
          <p:nvPr/>
        </p:nvSpPr>
        <p:spPr>
          <a:xfrm>
            <a:off x="1373301" y="2352440"/>
            <a:ext cx="10136841" cy="2862282"/>
          </a:xfrm>
          <a:prstGeom prst="rect">
            <a:avLst/>
          </a:prstGeom>
          <a:noFill/>
          <a:ln>
            <a:noFill/>
          </a:ln>
        </p:spPr>
        <p:txBody>
          <a:bodyPr spcFirstLastPara="1" wrap="square" lIns="91425" tIns="45700" rIns="91425" bIns="45700" anchor="t" anchorCtr="0">
            <a:spAutoFit/>
          </a:bodyPr>
          <a:lstStyle/>
          <a:p>
            <a:pPr marL="0" marR="0" lvl="0" indent="0" algn="r" rtl="1">
              <a:lnSpc>
                <a:spcPct val="150000"/>
              </a:lnSpc>
              <a:spcBef>
                <a:spcPts val="0"/>
              </a:spcBef>
              <a:spcAft>
                <a:spcPts val="0"/>
              </a:spcAft>
              <a:buNone/>
            </a:pPr>
            <a:r>
              <a:rPr lang="ar-SA" sz="2000" b="1" dirty="0">
                <a:solidFill>
                  <a:srgbClr val="00AEEF"/>
                </a:solidFill>
                <a:latin typeface="Alexandria" pitchFamily="2" charset="-78"/>
                <a:ea typeface="Calibri"/>
                <a:cs typeface="Alexandria" pitchFamily="2" charset="-78"/>
                <a:sym typeface="Calibri"/>
              </a:rPr>
              <a:t>مواطن القوة</a:t>
            </a:r>
            <a:endParaRPr sz="16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2000" dirty="0">
                <a:solidFill>
                  <a:schemeClr val="dk1"/>
                </a:solidFill>
                <a:latin typeface="Alexandria" pitchFamily="2" charset="-78"/>
                <a:ea typeface="Calibri"/>
                <a:cs typeface="Alexandria" pitchFamily="2" charset="-78"/>
                <a:sym typeface="Calibri"/>
              </a:rPr>
              <a:t>مما سبق، يبدو ان هناك عنصري قوة لنظرية السمات، وهما:</a:t>
            </a:r>
            <a:endParaRPr lang="en-US" sz="20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20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2000" dirty="0">
                <a:solidFill>
                  <a:schemeClr val="dk1"/>
                </a:solidFill>
                <a:latin typeface="Alexandria" pitchFamily="2" charset="-78"/>
                <a:ea typeface="Calibri"/>
                <a:cs typeface="Alexandria" pitchFamily="2" charset="-78"/>
                <a:sym typeface="Calibri"/>
              </a:rPr>
              <a:t>ان هذه النظرية هي جهد علمي آخر، ومحاولة جادة لتفسير ظاهرة القيادة.</a:t>
            </a:r>
            <a:endParaRPr sz="20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2000" dirty="0">
                <a:solidFill>
                  <a:schemeClr val="dk1"/>
                </a:solidFill>
                <a:latin typeface="Alexandria" pitchFamily="2" charset="-78"/>
                <a:ea typeface="Calibri"/>
                <a:cs typeface="Alexandria" pitchFamily="2" charset="-78"/>
                <a:sym typeface="Calibri"/>
              </a:rPr>
              <a:t> أن نتائج الأبحاث في موضوع السمات تبدو مفيدة في تحديد بعض الخصائص البارزة والمهمة للقائد.</a:t>
            </a:r>
            <a:endParaRPr sz="2000" dirty="0">
              <a:solidFill>
                <a:schemeClr val="dk1"/>
              </a:solidFill>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7D44363-6FCD-8E5E-F146-FDEAEF3AFF7E}"/>
              </a:ext>
            </a:extLst>
          </p:cNvPr>
          <p:cNvSpPr txBox="1"/>
          <p:nvPr/>
        </p:nvSpPr>
        <p:spPr>
          <a:xfrm>
            <a:off x="4304311" y="382369"/>
            <a:ext cx="3583379"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أنواع التأثير في القيادة التربوية</a:t>
            </a:r>
          </a:p>
        </p:txBody>
      </p:sp>
      <p:sp>
        <p:nvSpPr>
          <p:cNvPr id="4" name="TextBox 3">
            <a:extLst>
              <a:ext uri="{FF2B5EF4-FFF2-40B4-BE49-F238E27FC236}">
                <a16:creationId xmlns:a16="http://schemas.microsoft.com/office/drawing/2014/main" id="{B2B9322A-E556-D752-D726-F7337504D250}"/>
              </a:ext>
            </a:extLst>
          </p:cNvPr>
          <p:cNvSpPr txBox="1"/>
          <p:nvPr/>
        </p:nvSpPr>
        <p:spPr>
          <a:xfrm>
            <a:off x="3048000" y="1102486"/>
            <a:ext cx="6096000" cy="338554"/>
          </a:xfrm>
          <a:prstGeom prst="rect">
            <a:avLst/>
          </a:prstGeom>
          <a:noFill/>
        </p:spPr>
        <p:txBody>
          <a:bodyPr wrap="square">
            <a:spAutoFit/>
          </a:bodyPr>
          <a:lstStyle/>
          <a:p>
            <a:pPr marL="0" marR="0" lvl="0" indent="0" algn="ctr" rtl="1">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مواطن القوة ومواطن الضعف في نظرية </a:t>
            </a:r>
            <a:r>
              <a:rPr lang="ar-SA" sz="1600" dirty="0">
                <a:solidFill>
                  <a:srgbClr val="00AEEF"/>
                </a:solidFill>
                <a:latin typeface="Alexandria" pitchFamily="2" charset="-78"/>
                <a:ea typeface="Calibri"/>
                <a:cs typeface="Alexandria" pitchFamily="2" charset="-78"/>
                <a:sym typeface="Calibri"/>
              </a:rPr>
              <a:t>السمات</a:t>
            </a:r>
            <a:r>
              <a:rPr lang="ar-SA" sz="1600" dirty="0">
                <a:solidFill>
                  <a:schemeClr val="dk1"/>
                </a:solidFill>
                <a:latin typeface="Alexandria" pitchFamily="2" charset="-78"/>
                <a:ea typeface="Calibri"/>
                <a:cs typeface="Alexandria" pitchFamily="2" charset="-78"/>
                <a:sym typeface="Calibri"/>
              </a:rPr>
              <a:t> </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3628158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5" name="Google Shape;196;p9">
            <a:extLst>
              <a:ext uri="{FF2B5EF4-FFF2-40B4-BE49-F238E27FC236}">
                <a16:creationId xmlns:a16="http://schemas.microsoft.com/office/drawing/2014/main" id="{D38B95AD-AEFE-C33E-544F-534C8461466E}"/>
              </a:ext>
            </a:extLst>
          </p:cNvPr>
          <p:cNvSpPr/>
          <p:nvPr/>
        </p:nvSpPr>
        <p:spPr>
          <a:xfrm>
            <a:off x="346056" y="1835701"/>
            <a:ext cx="4128422" cy="44793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6" name="Google Shape;217;p11">
            <a:extLst>
              <a:ext uri="{FF2B5EF4-FFF2-40B4-BE49-F238E27FC236}">
                <a16:creationId xmlns:a16="http://schemas.microsoft.com/office/drawing/2014/main" id="{9387C601-3774-060B-7245-C7C436BC5DC1}"/>
              </a:ext>
            </a:extLst>
          </p:cNvPr>
          <p:cNvSpPr/>
          <p:nvPr/>
        </p:nvSpPr>
        <p:spPr>
          <a:xfrm>
            <a:off x="681858" y="1972348"/>
            <a:ext cx="11071991" cy="41808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38" name="Google Shape;338;p23"/>
          <p:cNvSpPr/>
          <p:nvPr/>
        </p:nvSpPr>
        <p:spPr>
          <a:xfrm>
            <a:off x="1160779" y="2133284"/>
            <a:ext cx="10593070" cy="3785611"/>
          </a:xfrm>
          <a:prstGeom prst="rect">
            <a:avLst/>
          </a:prstGeom>
          <a:noFill/>
          <a:ln>
            <a:noFill/>
          </a:ln>
        </p:spPr>
        <p:txBody>
          <a:bodyPr spcFirstLastPara="1" wrap="square" lIns="91425" tIns="45700" rIns="91425" bIns="45700" anchor="t" anchorCtr="0">
            <a:spAutoFit/>
          </a:bodyPr>
          <a:lstStyle/>
          <a:p>
            <a:pPr marL="342900" marR="0" lvl="0" indent="-342900" algn="just" rtl="1">
              <a:lnSpc>
                <a:spcPct val="150000"/>
              </a:lnSpc>
              <a:spcBef>
                <a:spcPts val="0"/>
              </a:spcBef>
              <a:spcAft>
                <a:spcPts val="0"/>
              </a:spcAft>
              <a:buClr>
                <a:schemeClr val="dk1"/>
              </a:buClr>
              <a:buSzPts val="2000"/>
              <a:buFont typeface="Noto Sans Symbols"/>
              <a:buChar char="❖"/>
            </a:pPr>
            <a:r>
              <a:rPr lang="ar-SA" sz="1600" dirty="0">
                <a:solidFill>
                  <a:schemeClr val="dk1"/>
                </a:solidFill>
                <a:latin typeface="Alexandria" pitchFamily="2" charset="-78"/>
                <a:ea typeface="Calibri"/>
                <a:cs typeface="Alexandria" pitchFamily="2" charset="-78"/>
                <a:sym typeface="Calibri"/>
              </a:rPr>
              <a:t>لم تزودنا أبحاث ودراسات نظرية السمات عدا عن عدد محدود جداً منها، بفهم واضح، أو تنبؤ دقيق عن فاعلية القيادة. ذلك أن قائمة السمات المهمة للقيادة قائمة طويلة ولا نهاية لها تنمو وتتطور مع الزمن. ولم تظهر حتى اللحظة قائمة محددة بالسمات يمكن أن تميز القادة الناجحين عن غيرهم. وعلى الرغم من أن بعض العوامل تبدو مهمة كالشخصية، مثلاً، إلا أنها غيض من فيض من العوامل التي تسهم في تحديد القيادة المؤثرة. </a:t>
            </a:r>
            <a:endParaRPr lang="en-US" sz="1600"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000"/>
            </a:pP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000"/>
              <a:buFont typeface="Noto Sans Symbols"/>
              <a:buChar char="❖"/>
            </a:pPr>
            <a:r>
              <a:rPr lang="ar-SA" sz="1600" dirty="0">
                <a:solidFill>
                  <a:schemeClr val="dk1"/>
                </a:solidFill>
                <a:latin typeface="Alexandria" pitchFamily="2" charset="-78"/>
                <a:ea typeface="Calibri"/>
                <a:cs typeface="Alexandria" pitchFamily="2" charset="-78"/>
                <a:sym typeface="Calibri"/>
              </a:rPr>
              <a:t>إن السمات تحدد أو تشخص من هو القائد إلا أنها لا تحدد الأنماط السلوكية التي يمارسها القائد في محاولته للتأثير في أعمال المرؤوسين. وعليه فإن التركيز على السمات الشخصية فقط لا يُظهر ما يقوم به الفرد فعلاً في الموقف القيادي. فضلاً عما تقدم فقد تجاهلت نظرية السمات المرؤوسين وتأثيرهم في القيادة والعملية القيادية إن التأثير هو العلاقة التي تتم بين شخصين أو أكثر. وعلى هذا الأساس، فالتركيز على طرف واحد لعلاقة التأثير لا يقدم لنا تصوراً متكاملاً وفهماً واضحاً عن عملية القيادة. </a:t>
            </a:r>
          </a:p>
        </p:txBody>
      </p:sp>
      <p:sp>
        <p:nvSpPr>
          <p:cNvPr id="3" name="TextBox 2">
            <a:extLst>
              <a:ext uri="{FF2B5EF4-FFF2-40B4-BE49-F238E27FC236}">
                <a16:creationId xmlns:a16="http://schemas.microsoft.com/office/drawing/2014/main" id="{26FFB8AD-65DC-EA58-6D11-2D44FA7A3FD4}"/>
              </a:ext>
            </a:extLst>
          </p:cNvPr>
          <p:cNvSpPr txBox="1"/>
          <p:nvPr/>
        </p:nvSpPr>
        <p:spPr>
          <a:xfrm>
            <a:off x="4238130" y="382369"/>
            <a:ext cx="3715741"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مواطن الضعف لنظرية السمات</a:t>
            </a:r>
          </a:p>
        </p:txBody>
      </p:sp>
      <p:sp>
        <p:nvSpPr>
          <p:cNvPr id="4" name="TextBox 3">
            <a:extLst>
              <a:ext uri="{FF2B5EF4-FFF2-40B4-BE49-F238E27FC236}">
                <a16:creationId xmlns:a16="http://schemas.microsoft.com/office/drawing/2014/main" id="{56A95DC3-9FFE-423A-D4BB-4160B93C0025}"/>
              </a:ext>
            </a:extLst>
          </p:cNvPr>
          <p:cNvSpPr txBox="1"/>
          <p:nvPr/>
        </p:nvSpPr>
        <p:spPr>
          <a:xfrm>
            <a:off x="2557463" y="939105"/>
            <a:ext cx="7077075" cy="379015"/>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وبالرغم من هاتين الايجابيتين، الا ان هناك ثلاث مواطن ضعف تلازم نظرية السمات، وهي:</a:t>
            </a:r>
          </a:p>
        </p:txBody>
      </p:sp>
    </p:spTree>
    <p:extLst>
      <p:ext uri="{BB962C8B-B14F-4D97-AF65-F5344CB8AC3E}">
        <p14:creationId xmlns:p14="http://schemas.microsoft.com/office/powerpoint/2010/main" val="31711191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5" name="Google Shape;196;p9">
            <a:extLst>
              <a:ext uri="{FF2B5EF4-FFF2-40B4-BE49-F238E27FC236}">
                <a16:creationId xmlns:a16="http://schemas.microsoft.com/office/drawing/2014/main" id="{13EFF83C-632F-DAEF-9E0B-987A8FC3553F}"/>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6" name="Google Shape;217;p11">
            <a:extLst>
              <a:ext uri="{FF2B5EF4-FFF2-40B4-BE49-F238E27FC236}">
                <a16:creationId xmlns:a16="http://schemas.microsoft.com/office/drawing/2014/main" id="{2932A9F9-B55A-1B34-AC99-130DAC147852}"/>
              </a:ext>
            </a:extLst>
          </p:cNvPr>
          <p:cNvSpPr/>
          <p:nvPr/>
        </p:nvSpPr>
        <p:spPr>
          <a:xfrm>
            <a:off x="681858" y="2143126"/>
            <a:ext cx="11071991" cy="32480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38" name="Google Shape;338;p23"/>
          <p:cNvSpPr/>
          <p:nvPr/>
        </p:nvSpPr>
        <p:spPr>
          <a:xfrm>
            <a:off x="1038224" y="2810548"/>
            <a:ext cx="10640695" cy="1938952"/>
          </a:xfrm>
          <a:prstGeom prst="rect">
            <a:avLst/>
          </a:prstGeom>
          <a:noFill/>
          <a:ln>
            <a:noFill/>
          </a:ln>
        </p:spPr>
        <p:txBody>
          <a:bodyPr spcFirstLastPara="1" wrap="square" lIns="91425" tIns="45700" rIns="91425" bIns="45700" anchor="t" anchorCtr="0">
            <a:spAutoFit/>
          </a:bodyPr>
          <a:lstStyle/>
          <a:p>
            <a:pPr marL="342900" marR="0" lvl="0" indent="-342900" algn="just" rtl="1">
              <a:lnSpc>
                <a:spcPct val="150000"/>
              </a:lnSpc>
              <a:spcBef>
                <a:spcPts val="0"/>
              </a:spcBef>
              <a:spcAft>
                <a:spcPts val="0"/>
              </a:spcAft>
              <a:buClr>
                <a:schemeClr val="dk1"/>
              </a:buClr>
              <a:buSzPts val="2000"/>
              <a:buFont typeface="Noto Sans Symbols"/>
              <a:buChar char="❖"/>
            </a:pPr>
            <a:r>
              <a:rPr lang="ar-SA" sz="1600" dirty="0">
                <a:solidFill>
                  <a:schemeClr val="dk1"/>
                </a:solidFill>
                <a:latin typeface="Alexandria" pitchFamily="2" charset="-78"/>
                <a:ea typeface="Calibri"/>
                <a:cs typeface="Alexandria" pitchFamily="2" charset="-78"/>
                <a:sym typeface="Calibri"/>
              </a:rPr>
              <a:t>لقد تجاهلت نظرية السمات كليا تأثير البيئة الخارجية والعوامل الموقفية على فعالية القيادة. إذ من المعلوم ان فاعلية القيادة تعتمد على البيئة أو الموقف المحيط بالقيادة. فقد يكون نمط قيادي معين مؤثراً مع مجموعة من المعلمين الذين يعملون في إحدى مدارس الأرياف، وقد لا يكون هذا النمط مؤثراً بشكل كلي مع مجموعة من المعلمين في احدى مدارس العاصمة. لذلك ينبغي فحص واختبار التفاعلات التي تحدث بين العديد من العوامل الموقفية قبل القيام بأية تنبؤات عن تأثير القيادة أو فاعليتها.</a:t>
            </a:r>
          </a:p>
        </p:txBody>
      </p:sp>
      <p:sp>
        <p:nvSpPr>
          <p:cNvPr id="3" name="TextBox 2">
            <a:extLst>
              <a:ext uri="{FF2B5EF4-FFF2-40B4-BE49-F238E27FC236}">
                <a16:creationId xmlns:a16="http://schemas.microsoft.com/office/drawing/2014/main" id="{26FFB8AD-65DC-EA58-6D11-2D44FA7A3FD4}"/>
              </a:ext>
            </a:extLst>
          </p:cNvPr>
          <p:cNvSpPr txBox="1"/>
          <p:nvPr/>
        </p:nvSpPr>
        <p:spPr>
          <a:xfrm>
            <a:off x="4238130" y="382369"/>
            <a:ext cx="3715741"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مواطن الضعف لنظرية السمات</a:t>
            </a:r>
          </a:p>
        </p:txBody>
      </p:sp>
      <p:sp>
        <p:nvSpPr>
          <p:cNvPr id="4" name="TextBox 3">
            <a:extLst>
              <a:ext uri="{FF2B5EF4-FFF2-40B4-BE49-F238E27FC236}">
                <a16:creationId xmlns:a16="http://schemas.microsoft.com/office/drawing/2014/main" id="{022439A0-5419-D89D-A26F-5F86FEB26599}"/>
              </a:ext>
            </a:extLst>
          </p:cNvPr>
          <p:cNvSpPr txBox="1"/>
          <p:nvPr/>
        </p:nvSpPr>
        <p:spPr>
          <a:xfrm>
            <a:off x="2557463" y="939105"/>
            <a:ext cx="7077075" cy="379015"/>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وبالرغم من هاتين الايجابيتين، الا ان هناك ثلاث مواطن ضعف تلازم نظرية السمات، وهي:</a:t>
            </a:r>
          </a:p>
        </p:txBody>
      </p:sp>
    </p:spTree>
    <p:extLst>
      <p:ext uri="{BB962C8B-B14F-4D97-AF65-F5344CB8AC3E}">
        <p14:creationId xmlns:p14="http://schemas.microsoft.com/office/powerpoint/2010/main" val="40845135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 name="Google Shape;196;p9">
            <a:extLst>
              <a:ext uri="{FF2B5EF4-FFF2-40B4-BE49-F238E27FC236}">
                <a16:creationId xmlns:a16="http://schemas.microsoft.com/office/drawing/2014/main" id="{EFCCB5C3-C0A2-79ED-EAFB-82EBDB07DD0E}"/>
              </a:ext>
            </a:extLst>
          </p:cNvPr>
          <p:cNvSpPr/>
          <p:nvPr/>
        </p:nvSpPr>
        <p:spPr>
          <a:xfrm>
            <a:off x="7763460" y="1899139"/>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75DEB810-6A73-930A-3B06-67F05838A03F}"/>
              </a:ext>
            </a:extLst>
          </p:cNvPr>
          <p:cNvSpPr/>
          <p:nvPr/>
        </p:nvSpPr>
        <p:spPr>
          <a:xfrm>
            <a:off x="681858" y="2143126"/>
            <a:ext cx="11071991" cy="32480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63" name="Google Shape;363;p24"/>
          <p:cNvSpPr/>
          <p:nvPr/>
        </p:nvSpPr>
        <p:spPr>
          <a:xfrm>
            <a:off x="989111" y="2177847"/>
            <a:ext cx="7159127" cy="2677616"/>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إن المراجعة الدقيقة والشاملة للأبحاث والدراسات التي استهدفت تفسير ظاهرة القيادة في ضوء سمات القادة تكشف لنا عن افتقارها إلى النتائج المتسقة والمتجانسة.</a:t>
            </a:r>
            <a:endParaRPr sz="16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 وفي ضوء ذلك، فإن فاعلية القائد لا يمكن التنبؤ بها بشكل دقيق وثابت من خلال سمات القائد. ولقد شكلت هذه القناعة لدى باحثي القيادة ودارسيها نقطة تحول رئيسة للبحث عن تفسير مقنع للقيادة، فجاءت مدرسة النظريات السلوكية. </a:t>
            </a:r>
            <a:endParaRPr sz="1600" dirty="0">
              <a:solidFill>
                <a:schemeClr val="dk1"/>
              </a:solidFill>
              <a:latin typeface="Alexandria" pitchFamily="2" charset="-78"/>
              <a:ea typeface="Calibri"/>
              <a:cs typeface="Alexandria" pitchFamily="2" charset="-78"/>
              <a:sym typeface="Calibri"/>
            </a:endParaRPr>
          </a:p>
        </p:txBody>
      </p:sp>
      <p:pic>
        <p:nvPicPr>
          <p:cNvPr id="7" name="Picture 6" descr="A person with different colored circles around his head&#10;&#10;Description automatically generated">
            <a:extLst>
              <a:ext uri="{FF2B5EF4-FFF2-40B4-BE49-F238E27FC236}">
                <a16:creationId xmlns:a16="http://schemas.microsoft.com/office/drawing/2014/main" id="{35FA7120-8EAC-C2C0-437E-67C4114B620A}"/>
              </a:ext>
            </a:extLst>
          </p:cNvPr>
          <p:cNvPicPr>
            <a:picLocks noChangeAspect="1"/>
          </p:cNvPicPr>
          <p:nvPr/>
        </p:nvPicPr>
        <p:blipFill>
          <a:blip r:embed="rId3"/>
          <a:stretch>
            <a:fillRect/>
          </a:stretch>
        </p:blipFill>
        <p:spPr>
          <a:xfrm>
            <a:off x="8896349" y="2548090"/>
            <a:ext cx="2438095" cy="2438095"/>
          </a:xfrm>
          <a:prstGeom prst="rect">
            <a:avLst/>
          </a:prstGeom>
        </p:spPr>
      </p:pic>
      <p:sp>
        <p:nvSpPr>
          <p:cNvPr id="9" name="TextBox 8">
            <a:extLst>
              <a:ext uri="{FF2B5EF4-FFF2-40B4-BE49-F238E27FC236}">
                <a16:creationId xmlns:a16="http://schemas.microsoft.com/office/drawing/2014/main" id="{D8B5E692-F1CC-AD9C-BCDB-04DE85BDE5C1}"/>
              </a:ext>
            </a:extLst>
          </p:cNvPr>
          <p:cNvSpPr txBox="1"/>
          <p:nvPr/>
        </p:nvSpPr>
        <p:spPr>
          <a:xfrm>
            <a:off x="3371602" y="382369"/>
            <a:ext cx="5448796" cy="400110"/>
          </a:xfrm>
          <a:prstGeom prst="rect">
            <a:avLst/>
          </a:prstGeom>
          <a:noFill/>
        </p:spPr>
        <p:txBody>
          <a:bodyPr wrap="square">
            <a:spAutoFit/>
          </a:bodyPr>
          <a:lstStyle/>
          <a:p>
            <a:pPr algn="r" rtl="1"/>
            <a:r>
              <a:rPr lang="ar-SA" sz="2000" dirty="0">
                <a:solidFill>
                  <a:srgbClr val="232020"/>
                </a:solidFill>
                <a:latin typeface="Alexandria" pitchFamily="2" charset="-78"/>
                <a:ea typeface="Calibri"/>
                <a:cs typeface="Alexandria" pitchFamily="2" charset="-78"/>
                <a:sym typeface="Calibri"/>
              </a:rPr>
              <a:t>ثانياً : </a:t>
            </a:r>
            <a:r>
              <a:rPr lang="ar-SA" sz="2000" dirty="0">
                <a:solidFill>
                  <a:srgbClr val="00AEEF"/>
                </a:solidFill>
                <a:latin typeface="Alexandria" pitchFamily="2" charset="-78"/>
                <a:ea typeface="Calibri"/>
                <a:cs typeface="Alexandria" pitchFamily="2" charset="-78"/>
                <a:sym typeface="Calibri"/>
              </a:rPr>
              <a:t>النظريات السلوكية  </a:t>
            </a:r>
            <a:r>
              <a:rPr lang="en-US" sz="2000" dirty="0">
                <a:solidFill>
                  <a:srgbClr val="00AEEF"/>
                </a:solidFill>
                <a:latin typeface="Alexandria" pitchFamily="2" charset="-78"/>
                <a:ea typeface="Calibri"/>
                <a:cs typeface="Alexandria" pitchFamily="2" charset="-78"/>
                <a:sym typeface="Calibri"/>
              </a:rPr>
              <a:t>Behavioral Theories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6" name="Google Shape;196;p9">
            <a:extLst>
              <a:ext uri="{FF2B5EF4-FFF2-40B4-BE49-F238E27FC236}">
                <a16:creationId xmlns:a16="http://schemas.microsoft.com/office/drawing/2014/main" id="{56F60797-68A8-94B4-2A71-AC2FAF380BCB}"/>
              </a:ext>
            </a:extLst>
          </p:cNvPr>
          <p:cNvSpPr/>
          <p:nvPr/>
        </p:nvSpPr>
        <p:spPr>
          <a:xfrm>
            <a:off x="346056" y="1835701"/>
            <a:ext cx="4128422" cy="397454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7" name="Google Shape;217;p11">
            <a:extLst>
              <a:ext uri="{FF2B5EF4-FFF2-40B4-BE49-F238E27FC236}">
                <a16:creationId xmlns:a16="http://schemas.microsoft.com/office/drawing/2014/main" id="{B57A59EA-AB56-A939-51AD-A1AC589C2AFE}"/>
              </a:ext>
            </a:extLst>
          </p:cNvPr>
          <p:cNvSpPr/>
          <p:nvPr/>
        </p:nvSpPr>
        <p:spPr>
          <a:xfrm>
            <a:off x="681858" y="2022585"/>
            <a:ext cx="11071991" cy="36007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70" name="Google Shape;370;p25"/>
          <p:cNvSpPr/>
          <p:nvPr/>
        </p:nvSpPr>
        <p:spPr>
          <a:xfrm>
            <a:off x="4156528" y="2146486"/>
            <a:ext cx="7353614" cy="341627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لقد ركز العلماء السلوكيون اهتمامهم على السلوك الواقعي للقائد. وحاولوا التوصل لإجابات أسئلة مهمة من مثل: </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600" b="1" dirty="0">
                <a:solidFill>
                  <a:srgbClr val="00AEEF"/>
                </a:solidFill>
                <a:latin typeface="Alexandria" pitchFamily="2" charset="-78"/>
                <a:ea typeface="Calibri"/>
                <a:cs typeface="Alexandria" pitchFamily="2" charset="-78"/>
                <a:sym typeface="Calibri"/>
              </a:rPr>
              <a:t>ماذا يفعل القائد؟ وكيف يتصرف؟</a:t>
            </a:r>
            <a:endParaRPr lang="en-US" sz="1600" b="1" dirty="0">
              <a:solidFill>
                <a:srgbClr val="00AEEF"/>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b="1" dirty="0">
              <a:solidFill>
                <a:srgbClr val="00AEEF"/>
              </a:solidFill>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 لاعتقاد هؤلاء العلماء بأن القادة المؤثرين يستخدمون أسلوباً خاصاً القيادة الأفراد والجماعات لتحقيق أهداف معينة تؤدي إلى إنتاجية ومعنوية عاليتين. ولذلك فقد ركزت النظريات السلوكية على فاعلية القائد، وليس على ظهور شخص كقائد كما صورته نظرية السمات. </a:t>
            </a:r>
            <a:endParaRPr sz="1600" dirty="0">
              <a:solidFill>
                <a:schemeClr val="dk1"/>
              </a:solidFill>
              <a:latin typeface="Alexandria" pitchFamily="2" charset="-78"/>
              <a:ea typeface="Calibri"/>
              <a:cs typeface="Alexandria" pitchFamily="2" charset="-78"/>
              <a:sym typeface="Calibri"/>
            </a:endParaRPr>
          </a:p>
        </p:txBody>
      </p:sp>
      <p:pic>
        <p:nvPicPr>
          <p:cNvPr id="4" name="Graphic 3">
            <a:extLst>
              <a:ext uri="{FF2B5EF4-FFF2-40B4-BE49-F238E27FC236}">
                <a16:creationId xmlns:a16="http://schemas.microsoft.com/office/drawing/2014/main" id="{5AB92B4A-F04E-344F-1BCA-46645BC61E0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9808" y="2416411"/>
            <a:ext cx="2820918" cy="2642007"/>
          </a:xfrm>
          <a:prstGeom prst="rect">
            <a:avLst/>
          </a:prstGeom>
        </p:spPr>
      </p:pic>
      <p:sp>
        <p:nvSpPr>
          <p:cNvPr id="5" name="TextBox 4">
            <a:extLst>
              <a:ext uri="{FF2B5EF4-FFF2-40B4-BE49-F238E27FC236}">
                <a16:creationId xmlns:a16="http://schemas.microsoft.com/office/drawing/2014/main" id="{AE05617A-3E48-B07E-CB93-5EE53276CDED}"/>
              </a:ext>
            </a:extLst>
          </p:cNvPr>
          <p:cNvSpPr txBox="1"/>
          <p:nvPr/>
        </p:nvSpPr>
        <p:spPr>
          <a:xfrm>
            <a:off x="3676526" y="382369"/>
            <a:ext cx="4838948"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النظريات السلوكية  </a:t>
            </a:r>
            <a:r>
              <a:rPr lang="en-US" sz="2000" dirty="0">
                <a:solidFill>
                  <a:srgbClr val="00AEEF"/>
                </a:solidFill>
                <a:latin typeface="Alexandria" pitchFamily="2" charset="-78"/>
                <a:ea typeface="Calibri"/>
                <a:cs typeface="Alexandria" pitchFamily="2" charset="-78"/>
                <a:sym typeface="Calibri"/>
              </a:rPr>
              <a:t>Behavioral Theories</a:t>
            </a:r>
          </a:p>
        </p:txBody>
      </p:sp>
    </p:spTree>
    <p:extLst>
      <p:ext uri="{BB962C8B-B14F-4D97-AF65-F5344CB8AC3E}">
        <p14:creationId xmlns:p14="http://schemas.microsoft.com/office/powerpoint/2010/main" val="35566657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4" name="Google Shape;196;p9">
            <a:extLst>
              <a:ext uri="{FF2B5EF4-FFF2-40B4-BE49-F238E27FC236}">
                <a16:creationId xmlns:a16="http://schemas.microsoft.com/office/drawing/2014/main" id="{95C2A6DD-7F0B-177C-343F-E98E5E04AAA3}"/>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Google Shape;217;p11">
            <a:extLst>
              <a:ext uri="{FF2B5EF4-FFF2-40B4-BE49-F238E27FC236}">
                <a16:creationId xmlns:a16="http://schemas.microsoft.com/office/drawing/2014/main" id="{8CAEB648-775C-377C-252D-5878F7CCB2A9}"/>
              </a:ext>
            </a:extLst>
          </p:cNvPr>
          <p:cNvSpPr/>
          <p:nvPr/>
        </p:nvSpPr>
        <p:spPr>
          <a:xfrm>
            <a:off x="681858" y="2066925"/>
            <a:ext cx="11071991" cy="33908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79" name="Google Shape;379;p26"/>
          <p:cNvSpPr/>
          <p:nvPr/>
        </p:nvSpPr>
        <p:spPr>
          <a:xfrm>
            <a:off x="1076325" y="2237024"/>
            <a:ext cx="10527180" cy="3000781"/>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dirty="0">
                <a:solidFill>
                  <a:schemeClr val="dk1"/>
                </a:solidFill>
                <a:latin typeface="Alexandria" pitchFamily="2" charset="-78"/>
                <a:ea typeface="Calibri"/>
                <a:cs typeface="Alexandria" pitchFamily="2" charset="-78"/>
                <a:sym typeface="Calibri"/>
              </a:rPr>
              <a:t>لقد تركز اهتمام الباحثين السلوكيين على عاملين أساسيين، وهما:</a:t>
            </a:r>
            <a:endParaRPr lang="en-US"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التوجه نحو العمل أو إنجاز المهمة </a:t>
            </a:r>
            <a:r>
              <a:rPr lang="ar-SA" dirty="0">
                <a:solidFill>
                  <a:srgbClr val="00AEEF"/>
                </a:solidFill>
                <a:latin typeface="Alexandria" pitchFamily="2" charset="-78"/>
                <a:ea typeface="Calibri"/>
                <a:cs typeface="Alexandria" pitchFamily="2" charset="-78"/>
                <a:sym typeface="Calibri"/>
              </a:rPr>
              <a:t>Task-Oriented</a:t>
            </a:r>
            <a:r>
              <a:rPr lang="ar-SA" dirty="0">
                <a:solidFill>
                  <a:schemeClr val="dk1"/>
                </a:solidFill>
                <a:latin typeface="Alexandria" pitchFamily="2" charset="-78"/>
                <a:ea typeface="Calibri"/>
                <a:cs typeface="Alexandria" pitchFamily="2" charset="-78"/>
                <a:sym typeface="Calibri"/>
              </a:rPr>
              <a:t> أن القائد ويعني يؤكد على إنجاز العمل من خلال تحديد العمل وتنظيمه، واتخاذ القرارات، وتقويم الأداء. </a:t>
            </a:r>
            <a:endParaRPr lang="en-US"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400"/>
            </a:pPr>
            <a:endParaRPr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 التوجه نحو العاملين أو العلاقات الإنسانية </a:t>
            </a:r>
            <a:r>
              <a:rPr lang="ar-SA" dirty="0">
                <a:solidFill>
                  <a:srgbClr val="00AEEF"/>
                </a:solidFill>
                <a:latin typeface="Alexandria" pitchFamily="2" charset="-78"/>
                <a:ea typeface="Calibri"/>
                <a:cs typeface="Alexandria" pitchFamily="2" charset="-78"/>
                <a:sym typeface="Calibri"/>
              </a:rPr>
              <a:t>Employee-Oriented</a:t>
            </a:r>
            <a:r>
              <a:rPr lang="ar-SA" dirty="0">
                <a:solidFill>
                  <a:schemeClr val="dk1"/>
                </a:solidFill>
                <a:latin typeface="Alexandria" pitchFamily="2" charset="-78"/>
                <a:ea typeface="Calibri"/>
                <a:cs typeface="Alexandria" pitchFamily="2" charset="-78"/>
                <a:sym typeface="Calibri"/>
              </a:rPr>
              <a:t>، ويعني الانفتاح والعلاقة الودية،</a:t>
            </a:r>
            <a:endParaRPr lang="en-US"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400"/>
            </a:pPr>
            <a:r>
              <a:rPr lang="en-US" dirty="0">
                <a:solidFill>
                  <a:schemeClr val="dk1"/>
                </a:solidFill>
                <a:latin typeface="Alexandria" pitchFamily="2" charset="-78"/>
                <a:ea typeface="Calibri"/>
                <a:cs typeface="Alexandria" pitchFamily="2" charset="-78"/>
                <a:sym typeface="Calibri"/>
              </a:rPr>
              <a:t>    </a:t>
            </a:r>
            <a:r>
              <a:rPr lang="ar-SA" dirty="0">
                <a:solidFill>
                  <a:schemeClr val="dk1"/>
                </a:solidFill>
                <a:latin typeface="Alexandria" pitchFamily="2" charset="-78"/>
                <a:ea typeface="Calibri"/>
                <a:cs typeface="Alexandria" pitchFamily="2" charset="-78"/>
                <a:sym typeface="Calibri"/>
              </a:rPr>
              <a:t> </a:t>
            </a:r>
            <a:r>
              <a:rPr lang="en-US" dirty="0">
                <a:solidFill>
                  <a:schemeClr val="dk1"/>
                </a:solidFill>
                <a:latin typeface="Alexandria" pitchFamily="2" charset="-78"/>
                <a:ea typeface="Calibri"/>
                <a:cs typeface="Alexandria" pitchFamily="2" charset="-78"/>
                <a:sym typeface="Calibri"/>
              </a:rPr>
              <a:t> </a:t>
            </a:r>
            <a:r>
              <a:rPr lang="ar-SA" dirty="0">
                <a:solidFill>
                  <a:schemeClr val="dk1"/>
                </a:solidFill>
                <a:latin typeface="Alexandria" pitchFamily="2" charset="-78"/>
                <a:ea typeface="Calibri"/>
                <a:cs typeface="Alexandria" pitchFamily="2" charset="-78"/>
                <a:sym typeface="Calibri"/>
              </a:rPr>
              <a:t>أو الحميمة، التي يظهرها القائد للمرؤوسين والاهتمام بحاجاتهم. </a:t>
            </a:r>
            <a:endParaRPr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8EBE044A-5407-E5D0-119E-07264BDA1FA0}"/>
              </a:ext>
            </a:extLst>
          </p:cNvPr>
          <p:cNvSpPr txBox="1"/>
          <p:nvPr/>
        </p:nvSpPr>
        <p:spPr>
          <a:xfrm>
            <a:off x="3676526" y="382369"/>
            <a:ext cx="4838948"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النظريات السلوكية  </a:t>
            </a:r>
            <a:r>
              <a:rPr lang="en-US" sz="2000" dirty="0">
                <a:solidFill>
                  <a:srgbClr val="00AEEF"/>
                </a:solidFill>
                <a:latin typeface="Alexandria" pitchFamily="2" charset="-78"/>
                <a:ea typeface="Calibri"/>
                <a:cs typeface="Alexandria" pitchFamily="2" charset="-78"/>
                <a:sym typeface="Calibri"/>
              </a:rPr>
              <a:t>Behavioral Theories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4" name="Google Shape;196;p9">
            <a:extLst>
              <a:ext uri="{FF2B5EF4-FFF2-40B4-BE49-F238E27FC236}">
                <a16:creationId xmlns:a16="http://schemas.microsoft.com/office/drawing/2014/main" id="{77EC1834-1266-37B8-4E02-BBC57F52F9BC}"/>
              </a:ext>
            </a:extLst>
          </p:cNvPr>
          <p:cNvSpPr/>
          <p:nvPr/>
        </p:nvSpPr>
        <p:spPr>
          <a:xfrm>
            <a:off x="346056" y="1835701"/>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Google Shape;217;p11">
            <a:extLst>
              <a:ext uri="{FF2B5EF4-FFF2-40B4-BE49-F238E27FC236}">
                <a16:creationId xmlns:a16="http://schemas.microsoft.com/office/drawing/2014/main" id="{80D1D5CA-0584-9625-1852-69B57CD49295}"/>
              </a:ext>
            </a:extLst>
          </p:cNvPr>
          <p:cNvSpPr/>
          <p:nvPr/>
        </p:nvSpPr>
        <p:spPr>
          <a:xfrm>
            <a:off x="681858" y="2066925"/>
            <a:ext cx="11071991" cy="33908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86" name="Google Shape;386;p27"/>
          <p:cNvSpPr/>
          <p:nvPr/>
        </p:nvSpPr>
        <p:spPr>
          <a:xfrm>
            <a:off x="1422400" y="3016152"/>
            <a:ext cx="10209294" cy="1015622"/>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dirty="0">
                <a:solidFill>
                  <a:schemeClr val="dk1"/>
                </a:solidFill>
                <a:latin typeface="Alexandria" pitchFamily="2" charset="-78"/>
                <a:ea typeface="Calibri"/>
                <a:cs typeface="Alexandria" pitchFamily="2" charset="-78"/>
                <a:sym typeface="Calibri"/>
              </a:rPr>
              <a:t> لقد ظهر ست اتجاهات رئيسة متقاربة في هذا المجال صنفت جميعها تحت مظلة النظريات السلوكية، ثلاث منها لثلاث جامعات أمريكية، وهي: </a:t>
            </a:r>
            <a:endParaRPr lang="en-US" sz="2000" dirty="0">
              <a:solidFill>
                <a:schemeClr val="dk1"/>
              </a:solidFill>
              <a:latin typeface="Alexandria" pitchFamily="2" charset="-78"/>
              <a:ea typeface="Calibri"/>
              <a:cs typeface="Alexandria" pitchFamily="2" charset="-78"/>
              <a:sym typeface="Calibri"/>
            </a:endParaRPr>
          </a:p>
        </p:txBody>
      </p:sp>
      <p:sp>
        <p:nvSpPr>
          <p:cNvPr id="3" name="TextBox 2">
            <a:extLst>
              <a:ext uri="{FF2B5EF4-FFF2-40B4-BE49-F238E27FC236}">
                <a16:creationId xmlns:a16="http://schemas.microsoft.com/office/drawing/2014/main" id="{AF28769D-DE79-8C5D-B82F-1408A45F5BEE}"/>
              </a:ext>
            </a:extLst>
          </p:cNvPr>
          <p:cNvSpPr txBox="1"/>
          <p:nvPr/>
        </p:nvSpPr>
        <p:spPr>
          <a:xfrm>
            <a:off x="5054112" y="382369"/>
            <a:ext cx="2083776"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النظرية السلوكية</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91" name="Google Shape;391;p27"/>
          <p:cNvSpPr txBox="1"/>
          <p:nvPr/>
        </p:nvSpPr>
        <p:spPr>
          <a:xfrm>
            <a:off x="5583518" y="2186910"/>
            <a:ext cx="1272266"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ودراسات جامعة أوهايو </a:t>
            </a:r>
            <a:endParaRPr sz="1400" dirty="0">
              <a:solidFill>
                <a:srgbClr val="232020"/>
              </a:solidFill>
              <a:latin typeface="Alexandria" pitchFamily="2" charset="-78"/>
              <a:ea typeface="Calibri"/>
              <a:cs typeface="Alexandria" pitchFamily="2" charset="-78"/>
              <a:sym typeface="Calibri"/>
            </a:endParaRPr>
          </a:p>
        </p:txBody>
      </p:sp>
      <p:sp>
        <p:nvSpPr>
          <p:cNvPr id="393" name="Google Shape;393;p27"/>
          <p:cNvSpPr txBox="1"/>
          <p:nvPr/>
        </p:nvSpPr>
        <p:spPr>
          <a:xfrm>
            <a:off x="8893800" y="2193449"/>
            <a:ext cx="1272266"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دراسات جامعة ميتشيغان</a:t>
            </a:r>
            <a:endParaRPr sz="1400" dirty="0">
              <a:solidFill>
                <a:srgbClr val="232020"/>
              </a:solidFill>
              <a:latin typeface="Alexandria" pitchFamily="2" charset="-78"/>
              <a:ea typeface="Calibri"/>
              <a:cs typeface="Alexandria" pitchFamily="2" charset="-78"/>
              <a:sym typeface="Calibri"/>
            </a:endParaRPr>
          </a:p>
        </p:txBody>
      </p:sp>
      <p:sp>
        <p:nvSpPr>
          <p:cNvPr id="395" name="Google Shape;395;p27"/>
          <p:cNvSpPr txBox="1"/>
          <p:nvPr/>
        </p:nvSpPr>
        <p:spPr>
          <a:xfrm>
            <a:off x="8638559" y="5035133"/>
            <a:ext cx="1774765"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 نظرية رنسيس ليكرت</a:t>
            </a:r>
            <a:endParaRPr lang="en-US" sz="1400" dirty="0">
              <a:solidFill>
                <a:srgbClr val="232020"/>
              </a:solidFill>
              <a:latin typeface="Alexandria" pitchFamily="2" charset="-78"/>
              <a:ea typeface="Calibri"/>
              <a:cs typeface="Alexandria" pitchFamily="2" charset="-78"/>
              <a:sym typeface="Calibri"/>
            </a:endParaRPr>
          </a:p>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 (نظام -1 نظام 4)</a:t>
            </a:r>
            <a:endParaRPr sz="1400" dirty="0">
              <a:solidFill>
                <a:srgbClr val="232020"/>
              </a:solidFill>
              <a:latin typeface="Alexandria" pitchFamily="2" charset="-78"/>
              <a:ea typeface="Calibri"/>
              <a:cs typeface="Alexandria" pitchFamily="2" charset="-78"/>
              <a:sym typeface="Calibri"/>
            </a:endParaRPr>
          </a:p>
        </p:txBody>
      </p:sp>
      <p:sp>
        <p:nvSpPr>
          <p:cNvPr id="397" name="Google Shape;397;p27"/>
          <p:cNvSpPr txBox="1"/>
          <p:nvPr/>
        </p:nvSpPr>
        <p:spPr>
          <a:xfrm>
            <a:off x="5332269" y="5043611"/>
            <a:ext cx="1647168"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نظرية بليك وموتون (الشبكة الادارية)</a:t>
            </a:r>
            <a:endParaRPr sz="1400" dirty="0">
              <a:solidFill>
                <a:srgbClr val="232020"/>
              </a:solidFill>
              <a:latin typeface="Alexandria" pitchFamily="2" charset="-78"/>
              <a:ea typeface="Calibri"/>
              <a:cs typeface="Alexandria" pitchFamily="2" charset="-78"/>
              <a:sym typeface="Calibri"/>
            </a:endParaRPr>
          </a:p>
        </p:txBody>
      </p:sp>
      <p:sp>
        <p:nvSpPr>
          <p:cNvPr id="399" name="Google Shape;399;p27"/>
          <p:cNvSpPr txBox="1"/>
          <p:nvPr/>
        </p:nvSpPr>
        <p:spPr>
          <a:xfrm>
            <a:off x="2036833" y="5035134"/>
            <a:ext cx="1774765"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نظرية تاننباوم وشميدت</a:t>
            </a:r>
            <a:endParaRPr lang="en-US" sz="1400" dirty="0">
              <a:solidFill>
                <a:srgbClr val="232020"/>
              </a:solidFill>
              <a:latin typeface="Alexandria" pitchFamily="2" charset="-78"/>
              <a:ea typeface="Calibri"/>
              <a:cs typeface="Alexandria" pitchFamily="2" charset="-78"/>
              <a:sym typeface="Calibri"/>
            </a:endParaRPr>
          </a:p>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 (الخط المستمر). </a:t>
            </a:r>
            <a:endParaRPr sz="1400" dirty="0">
              <a:solidFill>
                <a:srgbClr val="232020"/>
              </a:solidFill>
              <a:latin typeface="Alexandria" pitchFamily="2" charset="-78"/>
              <a:ea typeface="Calibri"/>
              <a:cs typeface="Alexandria" pitchFamily="2" charset="-78"/>
              <a:sym typeface="Calibri"/>
            </a:endParaRPr>
          </a:p>
        </p:txBody>
      </p:sp>
      <p:sp>
        <p:nvSpPr>
          <p:cNvPr id="3" name="TextBox 2">
            <a:extLst>
              <a:ext uri="{FF2B5EF4-FFF2-40B4-BE49-F238E27FC236}">
                <a16:creationId xmlns:a16="http://schemas.microsoft.com/office/drawing/2014/main" id="{AF28769D-DE79-8C5D-B82F-1408A45F5BEE}"/>
              </a:ext>
            </a:extLst>
          </p:cNvPr>
          <p:cNvSpPr txBox="1"/>
          <p:nvPr/>
        </p:nvSpPr>
        <p:spPr>
          <a:xfrm>
            <a:off x="5054112" y="382369"/>
            <a:ext cx="2083776"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النظرية السلوكية</a:t>
            </a:r>
          </a:p>
        </p:txBody>
      </p:sp>
      <p:pic>
        <p:nvPicPr>
          <p:cNvPr id="14" name="Graphic 13">
            <a:extLst>
              <a:ext uri="{FF2B5EF4-FFF2-40B4-BE49-F238E27FC236}">
                <a16:creationId xmlns:a16="http://schemas.microsoft.com/office/drawing/2014/main" id="{B943B287-A092-B363-06AF-D7DB0529B2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25978" y="1609904"/>
            <a:ext cx="1774765" cy="2015271"/>
          </a:xfrm>
          <a:prstGeom prst="rect">
            <a:avLst/>
          </a:prstGeom>
        </p:spPr>
      </p:pic>
      <p:pic>
        <p:nvPicPr>
          <p:cNvPr id="15" name="Graphic 14">
            <a:extLst>
              <a:ext uri="{FF2B5EF4-FFF2-40B4-BE49-F238E27FC236}">
                <a16:creationId xmlns:a16="http://schemas.microsoft.com/office/drawing/2014/main" id="{81ECF5B2-A348-50E3-1F4A-A9810DDF1DD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32269" y="1609904"/>
            <a:ext cx="1774765" cy="2015271"/>
          </a:xfrm>
          <a:prstGeom prst="rect">
            <a:avLst/>
          </a:prstGeom>
        </p:spPr>
      </p:pic>
      <p:pic>
        <p:nvPicPr>
          <p:cNvPr id="16" name="Graphic 15">
            <a:extLst>
              <a:ext uri="{FF2B5EF4-FFF2-40B4-BE49-F238E27FC236}">
                <a16:creationId xmlns:a16="http://schemas.microsoft.com/office/drawing/2014/main" id="{91B3F65B-6EF7-06F2-BC82-552611DBCF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38559" y="1609904"/>
            <a:ext cx="1774765" cy="2015271"/>
          </a:xfrm>
          <a:prstGeom prst="rect">
            <a:avLst/>
          </a:prstGeom>
        </p:spPr>
      </p:pic>
      <p:pic>
        <p:nvPicPr>
          <p:cNvPr id="20" name="Graphic 19">
            <a:extLst>
              <a:ext uri="{FF2B5EF4-FFF2-40B4-BE49-F238E27FC236}">
                <a16:creationId xmlns:a16="http://schemas.microsoft.com/office/drawing/2014/main" id="{B20B624F-8147-35CE-45AB-FAA007474E6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30531" y="4452600"/>
            <a:ext cx="1774765" cy="2015271"/>
          </a:xfrm>
          <a:prstGeom prst="rect">
            <a:avLst/>
          </a:prstGeom>
        </p:spPr>
      </p:pic>
      <p:pic>
        <p:nvPicPr>
          <p:cNvPr id="21" name="Graphic 20">
            <a:extLst>
              <a:ext uri="{FF2B5EF4-FFF2-40B4-BE49-F238E27FC236}">
                <a16:creationId xmlns:a16="http://schemas.microsoft.com/office/drawing/2014/main" id="{57834936-EA6A-94B1-266B-0B556F681F0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36822" y="4452600"/>
            <a:ext cx="1774765" cy="2015271"/>
          </a:xfrm>
          <a:prstGeom prst="rect">
            <a:avLst/>
          </a:prstGeom>
        </p:spPr>
      </p:pic>
      <p:pic>
        <p:nvPicPr>
          <p:cNvPr id="22" name="Graphic 21">
            <a:extLst>
              <a:ext uri="{FF2B5EF4-FFF2-40B4-BE49-F238E27FC236}">
                <a16:creationId xmlns:a16="http://schemas.microsoft.com/office/drawing/2014/main" id="{68BDF67A-B5C4-4A02-2423-29C6568524F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43112" y="4452600"/>
            <a:ext cx="1774765" cy="2015271"/>
          </a:xfrm>
          <a:prstGeom prst="rect">
            <a:avLst/>
          </a:prstGeom>
        </p:spPr>
      </p:pic>
      <p:sp>
        <p:nvSpPr>
          <p:cNvPr id="24" name="TextBox 23">
            <a:extLst>
              <a:ext uri="{FF2B5EF4-FFF2-40B4-BE49-F238E27FC236}">
                <a16:creationId xmlns:a16="http://schemas.microsoft.com/office/drawing/2014/main" id="{47DAB29A-44BF-71EB-C732-1DE2BA1BA237}"/>
              </a:ext>
            </a:extLst>
          </p:cNvPr>
          <p:cNvSpPr txBox="1"/>
          <p:nvPr/>
        </p:nvSpPr>
        <p:spPr>
          <a:xfrm>
            <a:off x="2192665" y="2259908"/>
            <a:ext cx="1441390" cy="702180"/>
          </a:xfrm>
          <a:prstGeom prst="rect">
            <a:avLst/>
          </a:prstGeom>
          <a:noFill/>
        </p:spPr>
        <p:txBody>
          <a:bodyPr wrap="square">
            <a:sp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دراسات</a:t>
            </a:r>
            <a:endParaRPr lang="en-US" sz="1400" dirty="0">
              <a:solidFill>
                <a:srgbClr val="232020"/>
              </a:solidFill>
              <a:latin typeface="Alexandria" pitchFamily="2" charset="-78"/>
              <a:ea typeface="Calibri"/>
              <a:cs typeface="Alexandria" pitchFamily="2" charset="-78"/>
              <a:sym typeface="Calibri"/>
            </a:endParaRPr>
          </a:p>
          <a:p>
            <a:pPr marL="0" marR="0" lvl="0" indent="0" algn="ctr" rtl="0">
              <a:lnSpc>
                <a:spcPct val="150000"/>
              </a:lnSpc>
              <a:spcBef>
                <a:spcPts val="0"/>
              </a:spcBef>
              <a:spcAft>
                <a:spcPts val="0"/>
              </a:spcAft>
              <a:buClr>
                <a:schemeClr val="lt1"/>
              </a:buClr>
              <a:buSzPts val="1800"/>
              <a:buFont typeface="Calibri"/>
              <a:buNone/>
            </a:pPr>
            <a:r>
              <a:rPr lang="ar-SA" sz="1400" dirty="0">
                <a:solidFill>
                  <a:srgbClr val="232020"/>
                </a:solidFill>
                <a:latin typeface="Alexandria" pitchFamily="2" charset="-78"/>
                <a:ea typeface="Calibri"/>
                <a:cs typeface="Alexandria" pitchFamily="2" charset="-78"/>
                <a:sym typeface="Calibri"/>
              </a:rPr>
              <a:t> جامعة أيوا</a:t>
            </a:r>
          </a:p>
        </p:txBody>
      </p:sp>
    </p:spTree>
    <p:extLst>
      <p:ext uri="{BB962C8B-B14F-4D97-AF65-F5344CB8AC3E}">
        <p14:creationId xmlns:p14="http://schemas.microsoft.com/office/powerpoint/2010/main" val="11100231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11" name="Google Shape;196;p9">
            <a:extLst>
              <a:ext uri="{FF2B5EF4-FFF2-40B4-BE49-F238E27FC236}">
                <a16:creationId xmlns:a16="http://schemas.microsoft.com/office/drawing/2014/main" id="{DDDC6BA4-3DBD-18F9-31FD-3A2B8A1A7D9D}"/>
              </a:ext>
            </a:extLst>
          </p:cNvPr>
          <p:cNvSpPr/>
          <p:nvPr/>
        </p:nvSpPr>
        <p:spPr>
          <a:xfrm>
            <a:off x="186025" y="1845928"/>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12" name="Google Shape;217;p11">
            <a:extLst>
              <a:ext uri="{FF2B5EF4-FFF2-40B4-BE49-F238E27FC236}">
                <a16:creationId xmlns:a16="http://schemas.microsoft.com/office/drawing/2014/main" id="{7E61DA21-82F4-E236-C840-BE780350E797}"/>
              </a:ext>
            </a:extLst>
          </p:cNvPr>
          <p:cNvSpPr/>
          <p:nvPr/>
        </p:nvSpPr>
        <p:spPr>
          <a:xfrm>
            <a:off x="469900" y="2066925"/>
            <a:ext cx="11283949" cy="33908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AF28769D-DE79-8C5D-B82F-1408A45F5BEE}"/>
              </a:ext>
            </a:extLst>
          </p:cNvPr>
          <p:cNvSpPr txBox="1"/>
          <p:nvPr/>
        </p:nvSpPr>
        <p:spPr>
          <a:xfrm>
            <a:off x="5054112" y="382369"/>
            <a:ext cx="2083776"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النظرية السلوكية</a:t>
            </a:r>
          </a:p>
        </p:txBody>
      </p:sp>
      <p:grpSp>
        <p:nvGrpSpPr>
          <p:cNvPr id="6" name="Group 5">
            <a:extLst>
              <a:ext uri="{FF2B5EF4-FFF2-40B4-BE49-F238E27FC236}">
                <a16:creationId xmlns:a16="http://schemas.microsoft.com/office/drawing/2014/main" id="{B747C1B5-D11A-0032-5A00-39A14FDD346B}"/>
              </a:ext>
            </a:extLst>
          </p:cNvPr>
          <p:cNvGrpSpPr/>
          <p:nvPr/>
        </p:nvGrpSpPr>
        <p:grpSpPr>
          <a:xfrm>
            <a:off x="2410267" y="2287680"/>
            <a:ext cx="1683767" cy="1911942"/>
            <a:chOff x="5332269" y="1609904"/>
            <a:chExt cx="1774765" cy="2015271"/>
          </a:xfrm>
        </p:grpSpPr>
        <p:sp>
          <p:nvSpPr>
            <p:cNvPr id="391" name="Google Shape;391;p27"/>
            <p:cNvSpPr txBox="1"/>
            <p:nvPr/>
          </p:nvSpPr>
          <p:spPr>
            <a:xfrm>
              <a:off x="5583518" y="2186910"/>
              <a:ext cx="1272266"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ودراسات جامعة أوهايو </a:t>
              </a:r>
              <a:endParaRPr sz="1400" dirty="0">
                <a:solidFill>
                  <a:schemeClr val="bg1">
                    <a:lumMod val="50000"/>
                  </a:schemeClr>
                </a:solidFill>
                <a:latin typeface="Alexandria" pitchFamily="2" charset="-78"/>
                <a:ea typeface="Calibri"/>
                <a:cs typeface="Alexandria" pitchFamily="2" charset="-78"/>
                <a:sym typeface="Calibri"/>
              </a:endParaRPr>
            </a:p>
          </p:txBody>
        </p:sp>
        <p:pic>
          <p:nvPicPr>
            <p:cNvPr id="15" name="Graphic 14">
              <a:extLst>
                <a:ext uri="{FF2B5EF4-FFF2-40B4-BE49-F238E27FC236}">
                  <a16:creationId xmlns:a16="http://schemas.microsoft.com/office/drawing/2014/main" id="{81ECF5B2-A348-50E3-1F4A-A9810DDF1DD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32269" y="1609904"/>
              <a:ext cx="1774765" cy="2015271"/>
            </a:xfrm>
            <a:prstGeom prst="rect">
              <a:avLst/>
            </a:prstGeom>
          </p:spPr>
        </p:pic>
      </p:grpSp>
      <p:grpSp>
        <p:nvGrpSpPr>
          <p:cNvPr id="7" name="Group 6">
            <a:extLst>
              <a:ext uri="{FF2B5EF4-FFF2-40B4-BE49-F238E27FC236}">
                <a16:creationId xmlns:a16="http://schemas.microsoft.com/office/drawing/2014/main" id="{443AFDC1-8C3A-41D0-9F9E-01CC7ABE3E8B}"/>
              </a:ext>
            </a:extLst>
          </p:cNvPr>
          <p:cNvGrpSpPr/>
          <p:nvPr/>
        </p:nvGrpSpPr>
        <p:grpSpPr>
          <a:xfrm>
            <a:off x="4298920" y="2287682"/>
            <a:ext cx="1683767" cy="1911942"/>
            <a:chOff x="8638559" y="1609904"/>
            <a:chExt cx="1774765" cy="2015271"/>
          </a:xfrm>
        </p:grpSpPr>
        <p:sp>
          <p:nvSpPr>
            <p:cNvPr id="393" name="Google Shape;393;p27"/>
            <p:cNvSpPr txBox="1"/>
            <p:nvPr/>
          </p:nvSpPr>
          <p:spPr>
            <a:xfrm>
              <a:off x="8893800" y="2193449"/>
              <a:ext cx="1272266"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دراسات جامعة ميتشيغان</a:t>
              </a:r>
              <a:endParaRPr sz="1400" dirty="0">
                <a:solidFill>
                  <a:schemeClr val="bg1">
                    <a:lumMod val="50000"/>
                  </a:schemeClr>
                </a:solidFill>
                <a:latin typeface="Alexandria" pitchFamily="2" charset="-78"/>
                <a:ea typeface="Calibri"/>
                <a:cs typeface="Alexandria" pitchFamily="2" charset="-78"/>
                <a:sym typeface="Calibri"/>
              </a:endParaRPr>
            </a:p>
          </p:txBody>
        </p:sp>
        <p:pic>
          <p:nvPicPr>
            <p:cNvPr id="16" name="Graphic 15">
              <a:extLst>
                <a:ext uri="{FF2B5EF4-FFF2-40B4-BE49-F238E27FC236}">
                  <a16:creationId xmlns:a16="http://schemas.microsoft.com/office/drawing/2014/main" id="{91B3F65B-6EF7-06F2-BC82-552611DBCF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38559" y="1609904"/>
              <a:ext cx="1774765" cy="2015271"/>
            </a:xfrm>
            <a:prstGeom prst="rect">
              <a:avLst/>
            </a:prstGeom>
          </p:spPr>
        </p:pic>
      </p:grpSp>
      <p:grpSp>
        <p:nvGrpSpPr>
          <p:cNvPr id="10" name="Group 9">
            <a:extLst>
              <a:ext uri="{FF2B5EF4-FFF2-40B4-BE49-F238E27FC236}">
                <a16:creationId xmlns:a16="http://schemas.microsoft.com/office/drawing/2014/main" id="{48222BB5-2F6F-F32E-9CAB-7F62E5CC6D16}"/>
              </a:ext>
            </a:extLst>
          </p:cNvPr>
          <p:cNvGrpSpPr/>
          <p:nvPr/>
        </p:nvGrpSpPr>
        <p:grpSpPr>
          <a:xfrm>
            <a:off x="9902848" y="2289605"/>
            <a:ext cx="1689746" cy="1911942"/>
            <a:chOff x="2030531" y="4452600"/>
            <a:chExt cx="1781067" cy="2015271"/>
          </a:xfrm>
        </p:grpSpPr>
        <p:sp>
          <p:nvSpPr>
            <p:cNvPr id="399" name="Google Shape;399;p27"/>
            <p:cNvSpPr txBox="1"/>
            <p:nvPr/>
          </p:nvSpPr>
          <p:spPr>
            <a:xfrm>
              <a:off x="2036833" y="5035134"/>
              <a:ext cx="1774765"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نظرية تاننباوم وشميدت</a:t>
              </a:r>
              <a:endParaRPr lang="en-US" sz="1400" dirty="0">
                <a:solidFill>
                  <a:schemeClr val="bg1">
                    <a:lumMod val="50000"/>
                  </a:schemeClr>
                </a:solidFill>
                <a:latin typeface="Alexandria" pitchFamily="2" charset="-78"/>
                <a:ea typeface="Calibri"/>
                <a:cs typeface="Alexandria" pitchFamily="2" charset="-78"/>
                <a:sym typeface="Calibri"/>
              </a:endParaRPr>
            </a:p>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 (الخط المستمر). </a:t>
              </a:r>
              <a:endParaRPr sz="1400" dirty="0">
                <a:solidFill>
                  <a:schemeClr val="bg1">
                    <a:lumMod val="50000"/>
                  </a:schemeClr>
                </a:solidFill>
                <a:latin typeface="Alexandria" pitchFamily="2" charset="-78"/>
                <a:ea typeface="Calibri"/>
                <a:cs typeface="Alexandria" pitchFamily="2" charset="-78"/>
                <a:sym typeface="Calibri"/>
              </a:endParaRPr>
            </a:p>
          </p:txBody>
        </p:sp>
        <p:pic>
          <p:nvPicPr>
            <p:cNvPr id="20" name="Graphic 19">
              <a:extLst>
                <a:ext uri="{FF2B5EF4-FFF2-40B4-BE49-F238E27FC236}">
                  <a16:creationId xmlns:a16="http://schemas.microsoft.com/office/drawing/2014/main" id="{B20B624F-8147-35CE-45AB-FAA007474E6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30531" y="4452600"/>
              <a:ext cx="1774765" cy="2015271"/>
            </a:xfrm>
            <a:prstGeom prst="rect">
              <a:avLst/>
            </a:prstGeom>
          </p:spPr>
        </p:pic>
      </p:grpSp>
      <p:grpSp>
        <p:nvGrpSpPr>
          <p:cNvPr id="9" name="Group 8">
            <a:extLst>
              <a:ext uri="{FF2B5EF4-FFF2-40B4-BE49-F238E27FC236}">
                <a16:creationId xmlns:a16="http://schemas.microsoft.com/office/drawing/2014/main" id="{1E094452-A518-DA5F-0FB0-DD5D9F87ACE7}"/>
              </a:ext>
            </a:extLst>
          </p:cNvPr>
          <p:cNvGrpSpPr/>
          <p:nvPr/>
        </p:nvGrpSpPr>
        <p:grpSpPr>
          <a:xfrm>
            <a:off x="8066799" y="2289605"/>
            <a:ext cx="1688087" cy="1911942"/>
            <a:chOff x="5332269" y="4452600"/>
            <a:chExt cx="1779318" cy="2015271"/>
          </a:xfrm>
        </p:grpSpPr>
        <p:sp>
          <p:nvSpPr>
            <p:cNvPr id="397" name="Google Shape;397;p27"/>
            <p:cNvSpPr txBox="1"/>
            <p:nvPr/>
          </p:nvSpPr>
          <p:spPr>
            <a:xfrm>
              <a:off x="5332269" y="5043611"/>
              <a:ext cx="1647168"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نظرية بليك وموتون (الشبكة الادارية)</a:t>
              </a:r>
              <a:endParaRPr sz="1400" dirty="0">
                <a:solidFill>
                  <a:schemeClr val="bg1">
                    <a:lumMod val="50000"/>
                  </a:schemeClr>
                </a:solidFill>
                <a:latin typeface="Alexandria" pitchFamily="2" charset="-78"/>
                <a:ea typeface="Calibri"/>
                <a:cs typeface="Alexandria" pitchFamily="2" charset="-78"/>
                <a:sym typeface="Calibri"/>
              </a:endParaRPr>
            </a:p>
          </p:txBody>
        </p:sp>
        <p:pic>
          <p:nvPicPr>
            <p:cNvPr id="21" name="Graphic 20">
              <a:extLst>
                <a:ext uri="{FF2B5EF4-FFF2-40B4-BE49-F238E27FC236}">
                  <a16:creationId xmlns:a16="http://schemas.microsoft.com/office/drawing/2014/main" id="{57834936-EA6A-94B1-266B-0B556F681F0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36822" y="4452600"/>
              <a:ext cx="1774765" cy="2015271"/>
            </a:xfrm>
            <a:prstGeom prst="rect">
              <a:avLst/>
            </a:prstGeom>
          </p:spPr>
        </p:pic>
      </p:grpSp>
      <p:grpSp>
        <p:nvGrpSpPr>
          <p:cNvPr id="8" name="Group 7">
            <a:extLst>
              <a:ext uri="{FF2B5EF4-FFF2-40B4-BE49-F238E27FC236}">
                <a16:creationId xmlns:a16="http://schemas.microsoft.com/office/drawing/2014/main" id="{40340E75-AB64-AAAE-36FE-8267F9992009}"/>
              </a:ext>
            </a:extLst>
          </p:cNvPr>
          <p:cNvGrpSpPr/>
          <p:nvPr/>
        </p:nvGrpSpPr>
        <p:grpSpPr>
          <a:xfrm>
            <a:off x="6204994" y="2288644"/>
            <a:ext cx="1688087" cy="1911942"/>
            <a:chOff x="8638559" y="4452600"/>
            <a:chExt cx="1779318" cy="2015271"/>
          </a:xfrm>
        </p:grpSpPr>
        <p:sp>
          <p:nvSpPr>
            <p:cNvPr id="395" name="Google Shape;395;p27"/>
            <p:cNvSpPr txBox="1"/>
            <p:nvPr/>
          </p:nvSpPr>
          <p:spPr>
            <a:xfrm>
              <a:off x="8638559" y="5035133"/>
              <a:ext cx="1774765" cy="848177"/>
            </a:xfrm>
            <a:prstGeom prst="rect">
              <a:avLst/>
            </a:prstGeom>
            <a:noFill/>
            <a:ln>
              <a:noFill/>
            </a:ln>
          </p:spPr>
          <p:txBody>
            <a:bodyPr spcFirstLastPara="1" wrap="square" lIns="72000" tIns="24000" rIns="24000" bIns="24000" anchor="ctr" anchorCtr="0">
              <a:no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 نظرية رنسيس ليكرت</a:t>
              </a:r>
              <a:endParaRPr lang="en-US" sz="1400" dirty="0">
                <a:solidFill>
                  <a:schemeClr val="bg1">
                    <a:lumMod val="50000"/>
                  </a:schemeClr>
                </a:solidFill>
                <a:latin typeface="Alexandria" pitchFamily="2" charset="-78"/>
                <a:ea typeface="Calibri"/>
                <a:cs typeface="Alexandria" pitchFamily="2" charset="-78"/>
                <a:sym typeface="Calibri"/>
              </a:endParaRPr>
            </a:p>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 (نظام -1 نظام 4)</a:t>
              </a:r>
              <a:endParaRPr sz="1400" dirty="0">
                <a:solidFill>
                  <a:schemeClr val="bg1">
                    <a:lumMod val="50000"/>
                  </a:schemeClr>
                </a:solidFill>
                <a:latin typeface="Alexandria" pitchFamily="2" charset="-78"/>
                <a:ea typeface="Calibri"/>
                <a:cs typeface="Alexandria" pitchFamily="2" charset="-78"/>
                <a:sym typeface="Calibri"/>
              </a:endParaRPr>
            </a:p>
          </p:txBody>
        </p:sp>
        <p:pic>
          <p:nvPicPr>
            <p:cNvPr id="22" name="Graphic 21">
              <a:extLst>
                <a:ext uri="{FF2B5EF4-FFF2-40B4-BE49-F238E27FC236}">
                  <a16:creationId xmlns:a16="http://schemas.microsoft.com/office/drawing/2014/main" id="{68BDF67A-B5C4-4A02-2423-29C6568524F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43112" y="4452600"/>
              <a:ext cx="1774765" cy="2015271"/>
            </a:xfrm>
            <a:prstGeom prst="rect">
              <a:avLst/>
            </a:prstGeom>
          </p:spPr>
        </p:pic>
      </p:grpSp>
      <p:grpSp>
        <p:nvGrpSpPr>
          <p:cNvPr id="5" name="Group 4">
            <a:extLst>
              <a:ext uri="{FF2B5EF4-FFF2-40B4-BE49-F238E27FC236}">
                <a16:creationId xmlns:a16="http://schemas.microsoft.com/office/drawing/2014/main" id="{3D961494-2253-89A6-F7F5-D509F6ABB92F}"/>
              </a:ext>
            </a:extLst>
          </p:cNvPr>
          <p:cNvGrpSpPr/>
          <p:nvPr/>
        </p:nvGrpSpPr>
        <p:grpSpPr>
          <a:xfrm>
            <a:off x="624057" y="2281474"/>
            <a:ext cx="1683767" cy="1911942"/>
            <a:chOff x="2025978" y="1609904"/>
            <a:chExt cx="1774765" cy="2015271"/>
          </a:xfrm>
        </p:grpSpPr>
        <p:pic>
          <p:nvPicPr>
            <p:cNvPr id="14" name="Graphic 13">
              <a:extLst>
                <a:ext uri="{FF2B5EF4-FFF2-40B4-BE49-F238E27FC236}">
                  <a16:creationId xmlns:a16="http://schemas.microsoft.com/office/drawing/2014/main" id="{B943B287-A092-B363-06AF-D7DB0529B2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25978" y="1609904"/>
              <a:ext cx="1774765" cy="2015271"/>
            </a:xfrm>
            <a:prstGeom prst="rect">
              <a:avLst/>
            </a:prstGeom>
          </p:spPr>
        </p:pic>
        <p:sp>
          <p:nvSpPr>
            <p:cNvPr id="24" name="TextBox 23">
              <a:extLst>
                <a:ext uri="{FF2B5EF4-FFF2-40B4-BE49-F238E27FC236}">
                  <a16:creationId xmlns:a16="http://schemas.microsoft.com/office/drawing/2014/main" id="{47DAB29A-44BF-71EB-C732-1DE2BA1BA237}"/>
                </a:ext>
              </a:extLst>
            </p:cNvPr>
            <p:cNvSpPr txBox="1"/>
            <p:nvPr/>
          </p:nvSpPr>
          <p:spPr>
            <a:xfrm>
              <a:off x="2192665" y="2259908"/>
              <a:ext cx="1441390" cy="740129"/>
            </a:xfrm>
            <a:prstGeom prst="rect">
              <a:avLst/>
            </a:prstGeom>
            <a:noFill/>
          </p:spPr>
          <p:txBody>
            <a:bodyPr wrap="square">
              <a:spAutoFit/>
            </a:bodyPr>
            <a:lstStyle/>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دراسات</a:t>
              </a:r>
              <a:endParaRPr lang="en-US" sz="1400" dirty="0">
                <a:solidFill>
                  <a:schemeClr val="bg1">
                    <a:lumMod val="50000"/>
                  </a:schemeClr>
                </a:solidFill>
                <a:latin typeface="Alexandria" pitchFamily="2" charset="-78"/>
                <a:ea typeface="Calibri"/>
                <a:cs typeface="Alexandria" pitchFamily="2" charset="-78"/>
                <a:sym typeface="Calibri"/>
              </a:endParaRPr>
            </a:p>
            <a:p>
              <a:pPr marL="0" marR="0" lvl="0" indent="0" algn="ctr" rtl="0">
                <a:lnSpc>
                  <a:spcPct val="150000"/>
                </a:lnSpc>
                <a:spcBef>
                  <a:spcPts val="0"/>
                </a:spcBef>
                <a:spcAft>
                  <a:spcPts val="0"/>
                </a:spcAft>
                <a:buClr>
                  <a:schemeClr val="lt1"/>
                </a:buClr>
                <a:buSzPts val="1800"/>
                <a:buFont typeface="Calibri"/>
                <a:buNone/>
              </a:pPr>
              <a:r>
                <a:rPr lang="ar-SA" sz="1400" dirty="0">
                  <a:solidFill>
                    <a:schemeClr val="bg1">
                      <a:lumMod val="50000"/>
                    </a:schemeClr>
                  </a:solidFill>
                  <a:latin typeface="Alexandria" pitchFamily="2" charset="-78"/>
                  <a:ea typeface="Calibri"/>
                  <a:cs typeface="Alexandria" pitchFamily="2" charset="-78"/>
                  <a:sym typeface="Calibri"/>
                </a:rPr>
                <a:t> جامعة أيوا</a:t>
              </a:r>
            </a:p>
          </p:txBody>
        </p:sp>
      </p:grpSp>
      <p:sp>
        <p:nvSpPr>
          <p:cNvPr id="17" name="TextBox 16">
            <a:extLst>
              <a:ext uri="{FF2B5EF4-FFF2-40B4-BE49-F238E27FC236}">
                <a16:creationId xmlns:a16="http://schemas.microsoft.com/office/drawing/2014/main" id="{A382A225-A604-341E-F240-0929A6927CA6}"/>
              </a:ext>
            </a:extLst>
          </p:cNvPr>
          <p:cNvSpPr txBox="1"/>
          <p:nvPr/>
        </p:nvSpPr>
        <p:spPr>
          <a:xfrm>
            <a:off x="2307823" y="4559126"/>
            <a:ext cx="8080733" cy="501932"/>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2000" dirty="0">
                <a:solidFill>
                  <a:srgbClr val="00AEEF"/>
                </a:solidFill>
                <a:latin typeface="Alexandria" pitchFamily="2" charset="-78"/>
                <a:ea typeface="Calibri"/>
                <a:cs typeface="Alexandria" pitchFamily="2" charset="-78"/>
                <a:sym typeface="Calibri"/>
              </a:rPr>
              <a:t>وفي ما يلي توضيح لمساهمات وأفكار هذه الاتجاهات الست بالتفضيل:</a:t>
            </a:r>
          </a:p>
        </p:txBody>
      </p:sp>
    </p:spTree>
    <p:extLst>
      <p:ext uri="{BB962C8B-B14F-4D97-AF65-F5344CB8AC3E}">
        <p14:creationId xmlns:p14="http://schemas.microsoft.com/office/powerpoint/2010/main" val="1382319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3" name="Google Shape;196;p9">
            <a:extLst>
              <a:ext uri="{FF2B5EF4-FFF2-40B4-BE49-F238E27FC236}">
                <a16:creationId xmlns:a16="http://schemas.microsoft.com/office/drawing/2014/main" id="{DE078384-A584-7A25-D197-6E00307EC74B}"/>
              </a:ext>
            </a:extLst>
          </p:cNvPr>
          <p:cNvSpPr/>
          <p:nvPr/>
        </p:nvSpPr>
        <p:spPr>
          <a:xfrm>
            <a:off x="7930853" y="1851702"/>
            <a:ext cx="4128422" cy="3803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9FA106EF-CA4B-4748-A0D4-1180E1A32CF1}"/>
              </a:ext>
            </a:extLst>
          </p:cNvPr>
          <p:cNvSpPr/>
          <p:nvPr/>
        </p:nvSpPr>
        <p:spPr>
          <a:xfrm>
            <a:off x="3518185" y="1202869"/>
            <a:ext cx="8235664" cy="513443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5A02132-520D-AC24-BE78-A5FC815D7D8B}"/>
              </a:ext>
            </a:extLst>
          </p:cNvPr>
          <p:cNvSpPr txBox="1"/>
          <p:nvPr/>
        </p:nvSpPr>
        <p:spPr>
          <a:xfrm>
            <a:off x="4238130" y="382369"/>
            <a:ext cx="3715741"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1. دراسات جامعة أيوا  </a:t>
            </a:r>
            <a:r>
              <a:rPr lang="en-US" sz="2000" dirty="0">
                <a:solidFill>
                  <a:srgbClr val="00AEEF"/>
                </a:solidFill>
                <a:latin typeface="Alexandria" pitchFamily="2" charset="-78"/>
                <a:ea typeface="Calibri"/>
                <a:cs typeface="Alexandria" pitchFamily="2" charset="-78"/>
                <a:sym typeface="Calibri"/>
              </a:rPr>
              <a:t>Iowa </a:t>
            </a:r>
          </a:p>
        </p:txBody>
      </p:sp>
      <p:sp>
        <p:nvSpPr>
          <p:cNvPr id="407" name="Google Shape;407;p28"/>
          <p:cNvSpPr/>
          <p:nvPr/>
        </p:nvSpPr>
        <p:spPr>
          <a:xfrm>
            <a:off x="3643406" y="1261725"/>
            <a:ext cx="7810252" cy="5016718"/>
          </a:xfrm>
          <a:prstGeom prst="rect">
            <a:avLst/>
          </a:prstGeom>
          <a:noFill/>
          <a:ln>
            <a:noFill/>
          </a:ln>
        </p:spPr>
        <p:txBody>
          <a:bodyPr spcFirstLastPara="1" wrap="square" lIns="91425" tIns="45700" rIns="91425" bIns="45700" anchor="t" anchorCtr="0">
            <a:spAutoFit/>
          </a:bodyPr>
          <a:lstStyle/>
          <a:p>
            <a:pPr marL="0" marR="0" lvl="0" indent="0" algn="r"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تتجلى أهمية دراسات جامعة أيوا في أنها تعد نقطة التحول الرئيسة في تفسير ظاهرة القيادة بعيدا عن الوراثة أو السمات وإنما من خلال ما يقوم به القائد، </a:t>
            </a:r>
            <a:endParaRPr lang="en-US" sz="1600" dirty="0">
              <a:solidFill>
                <a:schemeClr val="dk1"/>
              </a:solidFill>
              <a:latin typeface="Alexandria" pitchFamily="2" charset="-78"/>
              <a:ea typeface="Calibri"/>
              <a:cs typeface="Alexandria" pitchFamily="2" charset="-78"/>
              <a:sym typeface="Calibri"/>
            </a:endParaRPr>
          </a:p>
          <a:p>
            <a:pPr marL="0" marR="0" lvl="0" indent="0" algn="r"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ومدى التأثير الذي يتركه الاسلوب القيادي على أداء الجماعة. وربما كانت الدراسة التي قام بها ثلاثة من الباحثين في جامعة أيوا </a:t>
            </a:r>
            <a:endParaRPr lang="en-US" sz="1600" dirty="0">
              <a:solidFill>
                <a:schemeClr val="dk1"/>
              </a:solidFill>
              <a:latin typeface="Alexandria" pitchFamily="2" charset="-78"/>
              <a:ea typeface="Calibri"/>
              <a:cs typeface="Alexandria" pitchFamily="2" charset="-78"/>
              <a:sym typeface="Calibri"/>
            </a:endParaRPr>
          </a:p>
          <a:p>
            <a:pPr marL="0" marR="0" lvl="0" indent="0" algn="r"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وهم كيرت لوين Kurt Lewin والف وایت Ralph White ورونالد ليبيت Ronald Lippitt  </a:t>
            </a:r>
            <a:endParaRPr lang="en-US" sz="1600" dirty="0">
              <a:solidFill>
                <a:srgbClr val="00AEEF"/>
              </a:solidFill>
              <a:latin typeface="Alexandria" pitchFamily="2" charset="-78"/>
              <a:ea typeface="Calibri"/>
              <a:cs typeface="Alexandria" pitchFamily="2" charset="-78"/>
              <a:sym typeface="Calibri"/>
            </a:endParaRPr>
          </a:p>
          <a:p>
            <a:pPr marL="0" marR="0" lvl="0" indent="0" algn="r"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باكورة دراسات النظريات السلوكية، </a:t>
            </a:r>
            <a:endParaRPr lang="en-US" sz="1600" dirty="0">
              <a:solidFill>
                <a:schemeClr val="dk1"/>
              </a:solidFill>
              <a:latin typeface="Alexandria" pitchFamily="2" charset="-78"/>
              <a:ea typeface="Calibri"/>
              <a:cs typeface="Alexandria" pitchFamily="2" charset="-78"/>
              <a:sym typeface="Calibri"/>
            </a:endParaRPr>
          </a:p>
          <a:p>
            <a:pPr marL="0" marR="0" lvl="0" indent="0" algn="r"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إذ طبقوا دراستهم على عدد من التلاميذ في سن العاشرة من العمر في أندية الهواة، وقسموهم إلى مجموعات يشرف على كل مجموعة قائد يتبع أحد ثلاثة أنماط قيادية محددة، وهي:</a:t>
            </a:r>
            <a:endParaRPr sz="1600" dirty="0">
              <a:latin typeface="Alexandria" pitchFamily="2" charset="-78"/>
              <a:cs typeface="Alexandria" pitchFamily="2" charset="-78"/>
            </a:endParaRPr>
          </a:p>
          <a:p>
            <a:pPr marL="0" marR="0" lvl="0" indent="0" algn="r"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الاستبدادي/ التسلطي، </a:t>
            </a:r>
            <a:r>
              <a:rPr lang="en-US" sz="1600" dirty="0">
                <a:solidFill>
                  <a:srgbClr val="00AEEF"/>
                </a:solidFill>
                <a:latin typeface="Alexandria" pitchFamily="2" charset="-78"/>
                <a:ea typeface="Calibri"/>
                <a:cs typeface="Alexandria" pitchFamily="2" charset="-78"/>
                <a:sym typeface="Calibri"/>
              </a:rPr>
              <a:t>  </a:t>
            </a:r>
            <a:r>
              <a:rPr lang="ar-SA" sz="1600" dirty="0">
                <a:solidFill>
                  <a:srgbClr val="00AEEF"/>
                </a:solidFill>
                <a:latin typeface="Alexandria" pitchFamily="2" charset="-78"/>
                <a:ea typeface="Calibri"/>
                <a:cs typeface="Alexandria" pitchFamily="2" charset="-78"/>
                <a:sym typeface="Calibri"/>
              </a:rPr>
              <a:t>والديموقراطي،</a:t>
            </a:r>
            <a:r>
              <a:rPr lang="en-US" sz="1600" dirty="0">
                <a:solidFill>
                  <a:srgbClr val="00AEEF"/>
                </a:solidFill>
                <a:latin typeface="Alexandria" pitchFamily="2" charset="-78"/>
                <a:ea typeface="Calibri"/>
                <a:cs typeface="Alexandria" pitchFamily="2" charset="-78"/>
                <a:sym typeface="Calibri"/>
              </a:rPr>
              <a:t>  </a:t>
            </a:r>
            <a:r>
              <a:rPr lang="ar-SA" sz="1600" dirty="0">
                <a:solidFill>
                  <a:srgbClr val="00AEEF"/>
                </a:solidFill>
                <a:latin typeface="Alexandria" pitchFamily="2" charset="-78"/>
                <a:ea typeface="Calibri"/>
                <a:cs typeface="Alexandria" pitchFamily="2" charset="-78"/>
                <a:sym typeface="Calibri"/>
              </a:rPr>
              <a:t> والمتسيب / المتساهل</a:t>
            </a:r>
            <a:endParaRPr sz="1600" dirty="0">
              <a:solidFill>
                <a:srgbClr val="00AEEF"/>
              </a:solidFill>
              <a:latin typeface="Alexandria" pitchFamily="2" charset="-78"/>
              <a:ea typeface="Calibri"/>
              <a:cs typeface="Alexandria" pitchFamily="2" charset="-78"/>
              <a:sym typeface="Calibri"/>
            </a:endParaRPr>
          </a:p>
        </p:txBody>
      </p:sp>
      <p:grpSp>
        <p:nvGrpSpPr>
          <p:cNvPr id="408" name="Google Shape;408;p28"/>
          <p:cNvGrpSpPr/>
          <p:nvPr/>
        </p:nvGrpSpPr>
        <p:grpSpPr>
          <a:xfrm>
            <a:off x="0" y="719667"/>
            <a:ext cx="3332553" cy="5418666"/>
            <a:chOff x="2397723" y="0"/>
            <a:chExt cx="3332553" cy="5418666"/>
          </a:xfrm>
        </p:grpSpPr>
        <p:sp>
          <p:nvSpPr>
            <p:cNvPr id="409" name="Google Shape;409;p28"/>
            <p:cNvSpPr/>
            <p:nvPr/>
          </p:nvSpPr>
          <p:spPr>
            <a:xfrm>
              <a:off x="3122127" y="0"/>
              <a:ext cx="2608149" cy="2608546"/>
            </a:xfrm>
            <a:custGeom>
              <a:avLst/>
              <a:gdLst/>
              <a:ahLst/>
              <a:cxnLst/>
              <a:rect l="l" t="t" r="r" b="b"/>
              <a:pathLst>
                <a:path w="120000" h="120000" extrusionOk="0">
                  <a:moveTo>
                    <a:pt x="8412" y="60000"/>
                  </a:moveTo>
                  <a:lnTo>
                    <a:pt x="8412" y="60000"/>
                  </a:lnTo>
                  <a:cubicBezTo>
                    <a:pt x="8412" y="32962"/>
                    <a:pt x="29287" y="10511"/>
                    <a:pt x="56253" y="8547"/>
                  </a:cubicBezTo>
                  <a:cubicBezTo>
                    <a:pt x="83219" y="6583"/>
                    <a:pt x="107126" y="25773"/>
                    <a:pt x="111044" y="52526"/>
                  </a:cubicBezTo>
                  <a:cubicBezTo>
                    <a:pt x="114961" y="79279"/>
                    <a:pt x="97559" y="104517"/>
                    <a:pt x="71162" y="110367"/>
                  </a:cubicBezTo>
                  <a:lnTo>
                    <a:pt x="70593" y="118429"/>
                  </a:lnTo>
                  <a:lnTo>
                    <a:pt x="56830" y="104890"/>
                  </a:lnTo>
                  <a:lnTo>
                    <a:pt x="72706" y="88508"/>
                  </a:lnTo>
                  <a:lnTo>
                    <a:pt x="72145" y="96445"/>
                  </a:lnTo>
                  <a:lnTo>
                    <a:pt x="72145" y="96445"/>
                  </a:lnTo>
                  <a:cubicBezTo>
                    <a:pt x="90761" y="90240"/>
                    <a:pt x="101708" y="70999"/>
                    <a:pt x="97532" y="51824"/>
                  </a:cubicBezTo>
                  <a:cubicBezTo>
                    <a:pt x="93356" y="32649"/>
                    <a:pt x="75399" y="19705"/>
                    <a:pt x="55889" y="21805"/>
                  </a:cubicBezTo>
                  <a:cubicBezTo>
                    <a:pt x="36379" y="23906"/>
                    <a:pt x="21588" y="40375"/>
                    <a:pt x="21588" y="60000"/>
                  </a:cubicBezTo>
                  <a:close/>
                </a:path>
              </a:pathLst>
            </a:custGeom>
            <a:solidFill>
              <a:srgbClr val="00AEE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28"/>
            <p:cNvSpPr/>
            <p:nvPr/>
          </p:nvSpPr>
          <p:spPr>
            <a:xfrm>
              <a:off x="3698614" y="941764"/>
              <a:ext cx="1449298" cy="7244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28"/>
            <p:cNvSpPr txBox="1"/>
            <p:nvPr/>
          </p:nvSpPr>
          <p:spPr>
            <a:xfrm>
              <a:off x="3734681" y="864820"/>
              <a:ext cx="1449298" cy="724475"/>
            </a:xfrm>
            <a:prstGeom prst="rect">
              <a:avLst/>
            </a:prstGeom>
            <a:noFill/>
            <a:ln>
              <a:noFill/>
            </a:ln>
          </p:spPr>
          <p:txBody>
            <a:bodyPr spcFirstLastPara="1" wrap="square" lIns="15875" tIns="15875" rIns="15875" bIns="15875" anchor="ctr" anchorCtr="0">
              <a:noAutofit/>
            </a:bodyPr>
            <a:lstStyle/>
            <a:p>
              <a:pPr marL="0" marR="0" lvl="0" indent="0" algn="ctr" rtl="0">
                <a:lnSpc>
                  <a:spcPct val="150000"/>
                </a:lnSpc>
                <a:spcBef>
                  <a:spcPts val="0"/>
                </a:spcBef>
                <a:spcAft>
                  <a:spcPts val="0"/>
                </a:spcAft>
                <a:buClr>
                  <a:schemeClr val="dk1"/>
                </a:buClr>
                <a:buSzPts val="2500"/>
                <a:buFont typeface="Calibri"/>
                <a:buNone/>
              </a:pPr>
              <a:r>
                <a:rPr lang="ar-SA" dirty="0">
                  <a:solidFill>
                    <a:srgbClr val="232020"/>
                  </a:solidFill>
                  <a:latin typeface="Alexandria" pitchFamily="2" charset="-78"/>
                  <a:ea typeface="Calibri"/>
                  <a:cs typeface="Alexandria" pitchFamily="2" charset="-78"/>
                  <a:sym typeface="Calibri"/>
                </a:rPr>
                <a:t>الاستبدادي/ التسلطي</a:t>
              </a:r>
              <a:endParaRPr dirty="0">
                <a:solidFill>
                  <a:srgbClr val="232020"/>
                </a:solidFill>
                <a:latin typeface="Alexandria" pitchFamily="2" charset="-78"/>
                <a:ea typeface="Calibri"/>
                <a:cs typeface="Alexandria" pitchFamily="2" charset="-78"/>
                <a:sym typeface="Calibri"/>
              </a:endParaRPr>
            </a:p>
          </p:txBody>
        </p:sp>
        <p:sp>
          <p:nvSpPr>
            <p:cNvPr id="412" name="Google Shape;412;p28"/>
            <p:cNvSpPr/>
            <p:nvPr/>
          </p:nvSpPr>
          <p:spPr>
            <a:xfrm>
              <a:off x="2397723" y="1498803"/>
              <a:ext cx="2608149" cy="2608546"/>
            </a:xfrm>
            <a:custGeom>
              <a:avLst/>
              <a:gdLst/>
              <a:ahLst/>
              <a:cxnLst/>
              <a:rect l="l" t="t" r="r" b="b"/>
              <a:pathLst>
                <a:path w="120000" h="120000" extrusionOk="0">
                  <a:moveTo>
                    <a:pt x="96481" y="23524"/>
                  </a:moveTo>
                  <a:lnTo>
                    <a:pt x="87165" y="32840"/>
                  </a:lnTo>
                  <a:cubicBezTo>
                    <a:pt x="75945" y="21617"/>
                    <a:pt x="58981" y="18448"/>
                    <a:pt x="44467" y="24866"/>
                  </a:cubicBezTo>
                  <a:cubicBezTo>
                    <a:pt x="29954" y="31283"/>
                    <a:pt x="20881" y="45964"/>
                    <a:pt x="21631" y="61816"/>
                  </a:cubicBezTo>
                  <a:cubicBezTo>
                    <a:pt x="22381" y="77668"/>
                    <a:pt x="32801" y="91427"/>
                    <a:pt x="47855" y="96445"/>
                  </a:cubicBezTo>
                  <a:lnTo>
                    <a:pt x="47294" y="88508"/>
                  </a:lnTo>
                  <a:lnTo>
                    <a:pt x="63170" y="104890"/>
                  </a:lnTo>
                  <a:lnTo>
                    <a:pt x="49407" y="118429"/>
                  </a:lnTo>
                  <a:lnTo>
                    <a:pt x="48838" y="110367"/>
                  </a:lnTo>
                  <a:lnTo>
                    <a:pt x="48838" y="110367"/>
                  </a:lnTo>
                  <a:cubicBezTo>
                    <a:pt x="27395" y="105615"/>
                    <a:pt x="11311" y="87806"/>
                    <a:pt x="8761" y="65990"/>
                  </a:cubicBezTo>
                  <a:cubicBezTo>
                    <a:pt x="6211" y="44174"/>
                    <a:pt x="17753" y="23136"/>
                    <a:pt x="37522" y="13566"/>
                  </a:cubicBezTo>
                  <a:cubicBezTo>
                    <a:pt x="57291" y="3995"/>
                    <a:pt x="80952" y="7992"/>
                    <a:pt x="96481" y="23524"/>
                  </a:cubicBezTo>
                  <a:close/>
                </a:path>
              </a:pathLst>
            </a:custGeom>
            <a:solidFill>
              <a:srgbClr val="00AEE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28"/>
            <p:cNvSpPr/>
            <p:nvPr/>
          </p:nvSpPr>
          <p:spPr>
            <a:xfrm>
              <a:off x="2977148" y="2449237"/>
              <a:ext cx="1449298" cy="7244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28"/>
            <p:cNvSpPr txBox="1"/>
            <p:nvPr/>
          </p:nvSpPr>
          <p:spPr>
            <a:xfrm>
              <a:off x="2977147" y="2449237"/>
              <a:ext cx="1594277" cy="724475"/>
            </a:xfrm>
            <a:prstGeom prst="rect">
              <a:avLst/>
            </a:prstGeom>
            <a:noFill/>
            <a:ln>
              <a:noFill/>
            </a:ln>
          </p:spPr>
          <p:txBody>
            <a:bodyPr spcFirstLastPara="1" wrap="square" lIns="15875" tIns="15875" rIns="15875" bIns="15875" anchor="ctr" anchorCtr="0">
              <a:noAutofit/>
            </a:bodyPr>
            <a:lstStyle/>
            <a:p>
              <a:pPr marL="0" marR="0" lvl="0" indent="0" algn="ctr" rtl="0">
                <a:lnSpc>
                  <a:spcPct val="90000"/>
                </a:lnSpc>
                <a:spcBef>
                  <a:spcPts val="0"/>
                </a:spcBef>
                <a:spcAft>
                  <a:spcPts val="0"/>
                </a:spcAft>
                <a:buClr>
                  <a:schemeClr val="dk1"/>
                </a:buClr>
                <a:buSzPts val="2500"/>
                <a:buFont typeface="Calibri"/>
                <a:buNone/>
              </a:pPr>
              <a:r>
                <a:rPr lang="ar-SA" dirty="0">
                  <a:solidFill>
                    <a:srgbClr val="232020"/>
                  </a:solidFill>
                  <a:latin typeface="Alexandria" pitchFamily="2" charset="-78"/>
                  <a:ea typeface="Calibri"/>
                  <a:cs typeface="Alexandria" pitchFamily="2" charset="-78"/>
                  <a:sym typeface="Calibri"/>
                </a:rPr>
                <a:t> والديموقراطي</a:t>
              </a:r>
              <a:endParaRPr dirty="0">
                <a:solidFill>
                  <a:srgbClr val="232020"/>
                </a:solidFill>
                <a:latin typeface="Alexandria" pitchFamily="2" charset="-78"/>
                <a:ea typeface="Calibri"/>
                <a:cs typeface="Alexandria" pitchFamily="2" charset="-78"/>
                <a:sym typeface="Calibri"/>
              </a:endParaRPr>
            </a:p>
          </p:txBody>
        </p:sp>
        <p:sp>
          <p:nvSpPr>
            <p:cNvPr id="415" name="Google Shape;415;p28"/>
            <p:cNvSpPr/>
            <p:nvPr/>
          </p:nvSpPr>
          <p:spPr>
            <a:xfrm>
              <a:off x="3307759" y="3176964"/>
              <a:ext cx="2240804" cy="2241702"/>
            </a:xfrm>
            <a:prstGeom prst="blockArc">
              <a:avLst>
                <a:gd name="adj1" fmla="val 13500000"/>
                <a:gd name="adj2" fmla="val 10800000"/>
                <a:gd name="adj3" fmla="val 12740"/>
              </a:avLst>
            </a:prstGeom>
            <a:solidFill>
              <a:srgbClr val="00AEE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28"/>
            <p:cNvSpPr/>
            <p:nvPr/>
          </p:nvSpPr>
          <p:spPr>
            <a:xfrm>
              <a:off x="3702042" y="3958878"/>
              <a:ext cx="1449298" cy="7244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28"/>
            <p:cNvSpPr txBox="1"/>
            <p:nvPr/>
          </p:nvSpPr>
          <p:spPr>
            <a:xfrm>
              <a:off x="3702042" y="3958878"/>
              <a:ext cx="1449298" cy="724475"/>
            </a:xfrm>
            <a:prstGeom prst="rect">
              <a:avLst/>
            </a:prstGeom>
            <a:noFill/>
            <a:ln>
              <a:noFill/>
            </a:ln>
          </p:spPr>
          <p:txBody>
            <a:bodyPr spcFirstLastPara="1" wrap="square" lIns="15875" tIns="15875" rIns="15875" bIns="15875" anchor="ctr" anchorCtr="0">
              <a:noAutofit/>
            </a:bodyPr>
            <a:lstStyle/>
            <a:p>
              <a:pPr marL="0" marR="0" lvl="0" indent="0" algn="ctr" rtl="0">
                <a:lnSpc>
                  <a:spcPct val="150000"/>
                </a:lnSpc>
                <a:spcBef>
                  <a:spcPts val="0"/>
                </a:spcBef>
                <a:spcAft>
                  <a:spcPts val="0"/>
                </a:spcAft>
                <a:buClr>
                  <a:schemeClr val="dk1"/>
                </a:buClr>
                <a:buSzPts val="2500"/>
                <a:buFont typeface="Calibri"/>
                <a:buNone/>
              </a:pPr>
              <a:r>
                <a:rPr lang="ar-SA" dirty="0">
                  <a:solidFill>
                    <a:srgbClr val="232020"/>
                  </a:solidFill>
                  <a:latin typeface="Alexandria" pitchFamily="2" charset="-78"/>
                  <a:ea typeface="Calibri"/>
                  <a:cs typeface="Alexandria" pitchFamily="2" charset="-78"/>
                  <a:sym typeface="Calibri"/>
                </a:rPr>
                <a:t> والمتسيب / المتساهل</a:t>
              </a:r>
              <a:endParaRPr dirty="0">
                <a:solidFill>
                  <a:srgbClr val="232020"/>
                </a:solidFill>
                <a:latin typeface="Alexandria" pitchFamily="2" charset="-78"/>
                <a:ea typeface="Calibri"/>
                <a:cs typeface="Alexandria" pitchFamily="2" charset="-78"/>
                <a:sym typeface="Calibri"/>
              </a:endParaRPr>
            </a:p>
          </p:txBody>
        </p:sp>
      </p:grpSp>
    </p:spTree>
    <p:extLst>
      <p:ext uri="{BB962C8B-B14F-4D97-AF65-F5344CB8AC3E}">
        <p14:creationId xmlns:p14="http://schemas.microsoft.com/office/powerpoint/2010/main" val="12523986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3" name="Google Shape;196;p9">
            <a:extLst>
              <a:ext uri="{FF2B5EF4-FFF2-40B4-BE49-F238E27FC236}">
                <a16:creationId xmlns:a16="http://schemas.microsoft.com/office/drawing/2014/main" id="{26E0C96A-C715-8AE4-626F-DDA023FBA5DA}"/>
              </a:ext>
            </a:extLst>
          </p:cNvPr>
          <p:cNvSpPr/>
          <p:nvPr/>
        </p:nvSpPr>
        <p:spPr>
          <a:xfrm>
            <a:off x="346056" y="1835701"/>
            <a:ext cx="4128422" cy="44793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663D1E25-E1B6-797E-2017-7C78A32F7313}"/>
              </a:ext>
            </a:extLst>
          </p:cNvPr>
          <p:cNvSpPr/>
          <p:nvPr/>
        </p:nvSpPr>
        <p:spPr>
          <a:xfrm>
            <a:off x="681858" y="1972348"/>
            <a:ext cx="11071991" cy="41808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24" name="Google Shape;424;p29"/>
          <p:cNvSpPr/>
          <p:nvPr/>
        </p:nvSpPr>
        <p:spPr>
          <a:xfrm>
            <a:off x="1094165" y="2123032"/>
            <a:ext cx="10637955" cy="3785611"/>
          </a:xfrm>
          <a:prstGeom prst="rect">
            <a:avLst/>
          </a:prstGeom>
          <a:noFill/>
          <a:ln>
            <a:noFill/>
          </a:ln>
        </p:spPr>
        <p:txBody>
          <a:bodyPr spcFirstLastPara="1" wrap="square" lIns="91425" tIns="45700" rIns="91425" bIns="45700" anchor="t" anchorCtr="0">
            <a:spAutoFit/>
          </a:bodyPr>
          <a:lstStyle/>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rgbClr val="00AEEF"/>
                </a:solidFill>
                <a:latin typeface="Alexandria" pitchFamily="2" charset="-78"/>
                <a:ea typeface="Calibri"/>
                <a:cs typeface="Alexandria" pitchFamily="2" charset="-78"/>
                <a:sym typeface="Calibri"/>
              </a:rPr>
              <a:t>النمط الاستبدادي / التسلطي Authoritarian: </a:t>
            </a:r>
            <a:r>
              <a:rPr lang="ar-SA" sz="1600" dirty="0">
                <a:solidFill>
                  <a:schemeClr val="dk1"/>
                </a:solidFill>
                <a:latin typeface="Alexandria" pitchFamily="2" charset="-78"/>
                <a:ea typeface="Calibri"/>
                <a:cs typeface="Alexandria" pitchFamily="2" charset="-78"/>
                <a:sym typeface="Calibri"/>
              </a:rPr>
              <a:t>وفي هذا النمط احتفظ القائد بجميع القرارات في يده، بما في ذلك تحديد الأنشطة والإجراءات وتوزيعها على الأفراد، وعدم إشراك الأعضاء في اتخاذ القرارات، واعتمد الثواب والعقاب الذي أعطاه القائد صورة شخصية، وكان القائد محور الاتصالات في الجماعة.</a:t>
            </a:r>
            <a:endParaRPr lang="en-US"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a:t>
            </a:r>
            <a:r>
              <a:rPr lang="ar-SA" sz="1600" dirty="0">
                <a:solidFill>
                  <a:srgbClr val="00AEEF"/>
                </a:solidFill>
                <a:latin typeface="Alexandria" pitchFamily="2" charset="-78"/>
                <a:ea typeface="Calibri"/>
                <a:cs typeface="Alexandria" pitchFamily="2" charset="-78"/>
                <a:sym typeface="Calibri"/>
              </a:rPr>
              <a:t>النمط الديمقراطي Democratic </a:t>
            </a:r>
            <a:r>
              <a:rPr lang="ar-SA" sz="1600" dirty="0">
                <a:solidFill>
                  <a:schemeClr val="dk1"/>
                </a:solidFill>
                <a:latin typeface="Alexandria" pitchFamily="2" charset="-78"/>
                <a:ea typeface="Calibri"/>
                <a:cs typeface="Alexandria" pitchFamily="2" charset="-78"/>
                <a:sym typeface="Calibri"/>
              </a:rPr>
              <a:t>وكان عكس النمط الأول، إذ تم اتخاذ القرارات جميعها بمشاركة الجماعة، وتشجيع ومعاونة من القائد الذي استخدم الثواب والعقاب بصورة موضوعية، وكانت هناك حرية أكبر في الاتصالات والتفاعل بين الأفراد. </a:t>
            </a:r>
            <a:endParaRPr lang="en-US"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endParaRPr sz="1600" dirty="0">
              <a:solidFill>
                <a:schemeClr val="dk1"/>
              </a:solidFill>
              <a:latin typeface="Alexandria" pitchFamily="2" charset="-78"/>
              <a:ea typeface="Calibri"/>
              <a:cs typeface="Alexandria" pitchFamily="2" charset="-78"/>
              <a:sym typeface="Calibri"/>
            </a:endParaRPr>
          </a:p>
          <a:p>
            <a:pPr marL="342900" marR="0" lvl="0" indent="-342900" algn="just" rtl="1">
              <a:lnSpc>
                <a:spcPct val="150000"/>
              </a:lnSpc>
              <a:spcBef>
                <a:spcPts val="0"/>
              </a:spcBef>
              <a:spcAft>
                <a:spcPts val="0"/>
              </a:spcAft>
              <a:buClr>
                <a:schemeClr val="dk1"/>
              </a:buClr>
              <a:buSzPts val="2400"/>
              <a:buFont typeface="Noto Sans Symbols"/>
              <a:buChar char="❖"/>
            </a:pPr>
            <a:r>
              <a:rPr lang="ar-SA" sz="1600" dirty="0">
                <a:solidFill>
                  <a:srgbClr val="00AEEF"/>
                </a:solidFill>
                <a:latin typeface="Alexandria" pitchFamily="2" charset="-78"/>
                <a:ea typeface="Calibri"/>
                <a:cs typeface="Alexandria" pitchFamily="2" charset="-78"/>
                <a:sym typeface="Calibri"/>
              </a:rPr>
              <a:t>النمط المتسيب / المتساهل Laissez-faire</a:t>
            </a:r>
            <a:r>
              <a:rPr lang="ar-SA" sz="1600" dirty="0">
                <a:solidFill>
                  <a:schemeClr val="dk1"/>
                </a:solidFill>
                <a:latin typeface="Alexandria" pitchFamily="2" charset="-78"/>
                <a:ea typeface="Calibri"/>
                <a:cs typeface="Alexandria" pitchFamily="2" charset="-78"/>
                <a:sym typeface="Calibri"/>
              </a:rPr>
              <a:t> وفيه ترك القائد للجماعة عملية تسيير الأمور واتخاذ القرارات وتوزيع العمل، وما الى ذلك، ولم يقم بأي جهد في توجيههم، أو متابعة أعمالهم، ولم يقدم لأي منهم مدحا أو نقدا. </a:t>
            </a:r>
            <a:endParaRPr sz="1600" dirty="0">
              <a:solidFill>
                <a:schemeClr val="dk1"/>
              </a:solidFill>
              <a:latin typeface="Alexandria" pitchFamily="2" charset="-78"/>
              <a:ea typeface="Calibri"/>
              <a:cs typeface="Alexandria" pitchFamily="2" charset="-78"/>
              <a:sym typeface="Calibri"/>
            </a:endParaRPr>
          </a:p>
        </p:txBody>
      </p:sp>
      <p:sp>
        <p:nvSpPr>
          <p:cNvPr id="5" name="TextBox 4">
            <a:extLst>
              <a:ext uri="{FF2B5EF4-FFF2-40B4-BE49-F238E27FC236}">
                <a16:creationId xmlns:a16="http://schemas.microsoft.com/office/drawing/2014/main" id="{F571161B-F6E0-48FC-BCC5-7C7807E32EA6}"/>
              </a:ext>
            </a:extLst>
          </p:cNvPr>
          <p:cNvSpPr txBox="1"/>
          <p:nvPr/>
        </p:nvSpPr>
        <p:spPr>
          <a:xfrm>
            <a:off x="4238130" y="382369"/>
            <a:ext cx="3715741"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أنماط القيادة وفقًا لجامعة أيوا</a:t>
            </a:r>
          </a:p>
        </p:txBody>
      </p:sp>
    </p:spTree>
    <p:extLst>
      <p:ext uri="{BB962C8B-B14F-4D97-AF65-F5344CB8AC3E}">
        <p14:creationId xmlns:p14="http://schemas.microsoft.com/office/powerpoint/2010/main" val="65802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3" name="Google Shape;196;p9">
            <a:extLst>
              <a:ext uri="{FF2B5EF4-FFF2-40B4-BE49-F238E27FC236}">
                <a16:creationId xmlns:a16="http://schemas.microsoft.com/office/drawing/2014/main" id="{D8A288C1-22A6-81DC-D18C-D90417C4BDC4}"/>
              </a:ext>
            </a:extLst>
          </p:cNvPr>
          <p:cNvSpPr/>
          <p:nvPr/>
        </p:nvSpPr>
        <p:spPr>
          <a:xfrm>
            <a:off x="346056" y="1485901"/>
            <a:ext cx="4128422" cy="51562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562D2224-5CE4-8DC0-AAD7-3F0418F13818}"/>
              </a:ext>
            </a:extLst>
          </p:cNvPr>
          <p:cNvSpPr/>
          <p:nvPr/>
        </p:nvSpPr>
        <p:spPr>
          <a:xfrm>
            <a:off x="464837" y="1714500"/>
            <a:ext cx="11381107" cy="476113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32" name="Google Shape;432;p30"/>
          <p:cNvSpPr/>
          <p:nvPr/>
        </p:nvSpPr>
        <p:spPr>
          <a:xfrm>
            <a:off x="655172" y="1832927"/>
            <a:ext cx="11071991" cy="4524275"/>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يتمثل موطن القوة الرئيس للأفكار التي أتت بها دراسات جامعة أيوا في أنها بداية الدراسات السلوكية ونقطة التحول المركزية في تفسير ظاهرة القيادة بعيدا عن نظريتي الرجل العظيم والسمات، وانما من خلال ما يقوم به القائد</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(أي سلوكه القيادي). </a:t>
            </a:r>
            <a:endParaRPr lang="en-US" sz="1600" dirty="0">
              <a:solidFill>
                <a:srgbClr val="00AEEF"/>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lang="en-US" sz="1600" dirty="0">
              <a:solidFill>
                <a:srgbClr val="00AEEF"/>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وعلى الرغم من أهمية هذه الافكار الا ان باحثين آخرين قد أبدوا بعض التحفظات عليها، ومنها: </a:t>
            </a:r>
            <a:endParaRPr lang="en-US"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إن مجتمع الدراسة قد استهدف أطفالا غير ناضجين، ولا يمكن عدهم ممثلين للأفراد الناضجين العاملين في المنظمات.</a:t>
            </a:r>
            <a:endParaRPr lang="en-US"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إن منهجية الدراسة لم تكن محكمة ومضبوطة، فهنالك متغيرات لم تخضع للتحكم، ولم يتم عزل أثرها. </a:t>
            </a:r>
            <a:endParaRPr lang="en-US"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ويزعم منتقدو هذه الدراسة أن إعادة هذه التجربة في مجتمع غير المجتمع الأمريكي ربما لن يقود الى الحصول على نتائج مشابهة. </a:t>
            </a:r>
            <a:endParaRPr sz="1600" dirty="0">
              <a:solidFill>
                <a:schemeClr val="dk1"/>
              </a:solidFill>
              <a:latin typeface="Alexandria" pitchFamily="2" charset="-78"/>
              <a:ea typeface="Calibri"/>
              <a:cs typeface="Alexandria" pitchFamily="2" charset="-78"/>
              <a:sym typeface="Calibri"/>
            </a:endParaRPr>
          </a:p>
        </p:txBody>
      </p:sp>
      <p:sp>
        <p:nvSpPr>
          <p:cNvPr id="5" name="TextBox 4">
            <a:extLst>
              <a:ext uri="{FF2B5EF4-FFF2-40B4-BE49-F238E27FC236}">
                <a16:creationId xmlns:a16="http://schemas.microsoft.com/office/drawing/2014/main" id="{44D84525-4AE8-DB62-AD7A-D4E9C191DFFA}"/>
              </a:ext>
            </a:extLst>
          </p:cNvPr>
          <p:cNvSpPr txBox="1"/>
          <p:nvPr/>
        </p:nvSpPr>
        <p:spPr>
          <a:xfrm>
            <a:off x="2919165" y="382369"/>
            <a:ext cx="6353671"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مواطن القوة ومواطن الضعف في دراسات جامعة أيوا </a:t>
            </a:r>
          </a:p>
        </p:txBody>
      </p:sp>
    </p:spTree>
    <p:extLst>
      <p:ext uri="{BB962C8B-B14F-4D97-AF65-F5344CB8AC3E}">
        <p14:creationId xmlns:p14="http://schemas.microsoft.com/office/powerpoint/2010/main" val="3176142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3" name="Google Shape;196;p9">
            <a:extLst>
              <a:ext uri="{FF2B5EF4-FFF2-40B4-BE49-F238E27FC236}">
                <a16:creationId xmlns:a16="http://schemas.microsoft.com/office/drawing/2014/main" id="{BED1223C-B782-500B-50FB-5D52B99F92A3}"/>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B065A662-6A0C-95C6-CFA3-E2064095925C}"/>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39" name="Google Shape;439;p31"/>
          <p:cNvSpPr/>
          <p:nvPr/>
        </p:nvSpPr>
        <p:spPr>
          <a:xfrm>
            <a:off x="631397" y="2143974"/>
            <a:ext cx="11213079" cy="3831778"/>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dirty="0">
                <a:solidFill>
                  <a:schemeClr val="dk1"/>
                </a:solidFill>
                <a:latin typeface="Alexandria" pitchFamily="2" charset="-78"/>
                <a:ea typeface="Calibri"/>
                <a:cs typeface="Alexandria" pitchFamily="2" charset="-78"/>
                <a:sym typeface="Calibri"/>
              </a:rPr>
              <a:t>لقد شكلت نتائج دراسات جامعة أيواً مثيراً للباحثين في جامعة ولاية أوهايو Ohio State Leadership Studios اذ قاموا في نهاية أربعينيات القرن العشرين بدراسة أثر الأسلوب القيادي على إنجاز العاملين ورضاهم الوظيفي وتوصلوا الى تحديد بعدين مستقلين للقيادة هما: </a:t>
            </a:r>
            <a:endParaRPr lang="en-US"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800"/>
              <a:buFont typeface="Noto Sans Symbols"/>
              <a:buChar char="❖"/>
            </a:pPr>
            <a:r>
              <a:rPr lang="ar-SA" dirty="0">
                <a:solidFill>
                  <a:srgbClr val="00AEEF"/>
                </a:solidFill>
                <a:latin typeface="Alexandria" pitchFamily="2" charset="-78"/>
                <a:ea typeface="Calibri"/>
                <a:cs typeface="Alexandria" pitchFamily="2" charset="-78"/>
                <a:sym typeface="Calibri"/>
              </a:rPr>
              <a:t> بعد المبادأة بالعمل Initiating Structure </a:t>
            </a:r>
            <a:r>
              <a:rPr lang="ar-SA" dirty="0">
                <a:solidFill>
                  <a:schemeClr val="dk1"/>
                </a:solidFill>
                <a:latin typeface="Alexandria" pitchFamily="2" charset="-78"/>
                <a:ea typeface="Calibri"/>
                <a:cs typeface="Alexandria" pitchFamily="2" charset="-78"/>
                <a:sym typeface="Calibri"/>
              </a:rPr>
              <a:t>، ويتضمن قيام القائد بتنظيم المهمة والعمل المطلوب إنجازه وتحديدهما، وتقويم إنجاز العمل، وتأسيس شبكات للاتصال.</a:t>
            </a:r>
            <a:endParaRPr lang="en-US"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800"/>
              <a:buFont typeface="Noto Sans Symbols"/>
              <a:buChar char="❖"/>
            </a:pPr>
            <a:endParaRPr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800"/>
              <a:buFont typeface="Noto Sans Symbols"/>
              <a:buChar char="❖"/>
            </a:pPr>
            <a:r>
              <a:rPr lang="ar-SA" dirty="0">
                <a:solidFill>
                  <a:schemeClr val="dk1"/>
                </a:solidFill>
                <a:latin typeface="Alexandria" pitchFamily="2" charset="-78"/>
                <a:ea typeface="Calibri"/>
                <a:cs typeface="Alexandria" pitchFamily="2" charset="-78"/>
                <a:sym typeface="Calibri"/>
              </a:rPr>
              <a:t> </a:t>
            </a:r>
            <a:r>
              <a:rPr lang="ar-SA" dirty="0">
                <a:solidFill>
                  <a:srgbClr val="00AEEF"/>
                </a:solidFill>
                <a:latin typeface="Alexandria" pitchFamily="2" charset="-78"/>
                <a:ea typeface="Calibri"/>
                <a:cs typeface="Alexandria" pitchFamily="2" charset="-78"/>
                <a:sym typeface="Calibri"/>
              </a:rPr>
              <a:t>بعد الاعتبارية أو العلاقات الإنسانية Consideration، </a:t>
            </a:r>
            <a:r>
              <a:rPr lang="ar-SA" dirty="0">
                <a:solidFill>
                  <a:schemeClr val="dk1"/>
                </a:solidFill>
                <a:latin typeface="Alexandria" pitchFamily="2" charset="-78"/>
                <a:ea typeface="Calibri"/>
                <a:cs typeface="Alexandria" pitchFamily="2" charset="-78"/>
                <a:sym typeface="Calibri"/>
              </a:rPr>
              <a:t>ويتضمن قيام القائد بالاهتمام بالعاملين،</a:t>
            </a:r>
            <a:endParaRPr lang="en-US" dirty="0">
              <a:solidFill>
                <a:schemeClr val="dk1"/>
              </a:solidFill>
              <a:latin typeface="Alexandria" pitchFamily="2" charset="-78"/>
              <a:ea typeface="Calibri"/>
              <a:cs typeface="Alexandria" pitchFamily="2" charset="-78"/>
              <a:sym typeface="Calibri"/>
            </a:endParaRPr>
          </a:p>
          <a:p>
            <a:pPr marR="0" lvl="0" algn="just" rtl="1">
              <a:lnSpc>
                <a:spcPct val="150000"/>
              </a:lnSpc>
              <a:spcBef>
                <a:spcPts val="0"/>
              </a:spcBef>
              <a:spcAft>
                <a:spcPts val="0"/>
              </a:spcAft>
              <a:buClr>
                <a:schemeClr val="dk1"/>
              </a:buClr>
              <a:buSzPts val="2800"/>
            </a:pPr>
            <a:r>
              <a:rPr lang="en-US" dirty="0">
                <a:solidFill>
                  <a:schemeClr val="dk1"/>
                </a:solidFill>
                <a:latin typeface="Alexandria" pitchFamily="2" charset="-78"/>
                <a:ea typeface="Calibri"/>
                <a:cs typeface="Alexandria" pitchFamily="2" charset="-78"/>
                <a:sym typeface="Calibri"/>
              </a:rPr>
              <a:t>       </a:t>
            </a:r>
            <a:r>
              <a:rPr lang="ar-SA" dirty="0">
                <a:solidFill>
                  <a:schemeClr val="dk1"/>
                </a:solidFill>
                <a:latin typeface="Alexandria" pitchFamily="2" charset="-78"/>
                <a:ea typeface="Calibri"/>
                <a:cs typeface="Alexandria" pitchFamily="2" charset="-78"/>
                <a:sym typeface="Calibri"/>
              </a:rPr>
              <a:t> واظهار الثقة والاحترام والصداقة والدعم لهم.</a:t>
            </a:r>
            <a:endParaRPr dirty="0">
              <a:solidFill>
                <a:schemeClr val="dk1"/>
              </a:solidFill>
              <a:latin typeface="Alexandria" pitchFamily="2" charset="-78"/>
              <a:ea typeface="Calibri"/>
              <a:cs typeface="Alexandria" pitchFamily="2" charset="-78"/>
              <a:sym typeface="Calibri"/>
            </a:endParaRPr>
          </a:p>
        </p:txBody>
      </p:sp>
      <p:sp>
        <p:nvSpPr>
          <p:cNvPr id="5" name="TextBox 4">
            <a:extLst>
              <a:ext uri="{FF2B5EF4-FFF2-40B4-BE49-F238E27FC236}">
                <a16:creationId xmlns:a16="http://schemas.microsoft.com/office/drawing/2014/main" id="{6F047E59-CECD-8CE4-EC90-D6F00FF0703B}"/>
              </a:ext>
            </a:extLst>
          </p:cNvPr>
          <p:cNvSpPr txBox="1"/>
          <p:nvPr/>
        </p:nvSpPr>
        <p:spPr>
          <a:xfrm>
            <a:off x="4285332" y="382369"/>
            <a:ext cx="3621336"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2. دراسات جامعة أوهايو </a:t>
            </a:r>
            <a:r>
              <a:rPr lang="en-US" sz="2000" dirty="0">
                <a:solidFill>
                  <a:srgbClr val="00AEEF"/>
                </a:solidFill>
                <a:latin typeface="Alexandria" pitchFamily="2" charset="-78"/>
                <a:ea typeface="Calibri"/>
                <a:cs typeface="Alexandria" pitchFamily="2" charset="-78"/>
                <a:sym typeface="Calibri"/>
              </a:rPr>
              <a:t>Ohio </a:t>
            </a:r>
          </a:p>
        </p:txBody>
      </p:sp>
    </p:spTree>
    <p:extLst>
      <p:ext uri="{BB962C8B-B14F-4D97-AF65-F5344CB8AC3E}">
        <p14:creationId xmlns:p14="http://schemas.microsoft.com/office/powerpoint/2010/main" val="5109197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3" name="TextBox 2">
            <a:extLst>
              <a:ext uri="{FF2B5EF4-FFF2-40B4-BE49-F238E27FC236}">
                <a16:creationId xmlns:a16="http://schemas.microsoft.com/office/drawing/2014/main" id="{6B39C498-6669-2916-A76C-4A7666069EB7}"/>
              </a:ext>
            </a:extLst>
          </p:cNvPr>
          <p:cNvSpPr txBox="1"/>
          <p:nvPr/>
        </p:nvSpPr>
        <p:spPr>
          <a:xfrm>
            <a:off x="4285332" y="382369"/>
            <a:ext cx="3621336"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 دراسات جامعة أوهايو </a:t>
            </a:r>
            <a:r>
              <a:rPr lang="en-US" sz="2000" dirty="0">
                <a:solidFill>
                  <a:srgbClr val="00AEEF"/>
                </a:solidFill>
                <a:latin typeface="Alexandria" pitchFamily="2" charset="-78"/>
                <a:ea typeface="Calibri"/>
                <a:cs typeface="Alexandria" pitchFamily="2" charset="-78"/>
                <a:sym typeface="Calibri"/>
              </a:rPr>
              <a:t>Ohio </a:t>
            </a:r>
          </a:p>
        </p:txBody>
      </p:sp>
      <p:sp>
        <p:nvSpPr>
          <p:cNvPr id="4" name="Google Shape;196;p9">
            <a:extLst>
              <a:ext uri="{FF2B5EF4-FFF2-40B4-BE49-F238E27FC236}">
                <a16:creationId xmlns:a16="http://schemas.microsoft.com/office/drawing/2014/main" id="{ECEBB574-A93E-F0EA-92E1-2B246AD40F03}"/>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Google Shape;217;p11">
            <a:extLst>
              <a:ext uri="{FF2B5EF4-FFF2-40B4-BE49-F238E27FC236}">
                <a16:creationId xmlns:a16="http://schemas.microsoft.com/office/drawing/2014/main" id="{6C1DA9BC-5448-1ADE-5822-A5AD805479BF}"/>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46" name="Google Shape;446;p32"/>
          <p:cNvSpPr/>
          <p:nvPr/>
        </p:nvSpPr>
        <p:spPr>
          <a:xfrm>
            <a:off x="5381625" y="2116298"/>
            <a:ext cx="6245225" cy="4031833"/>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وقد قام باحثو جامعة أوهايو بقياس هذين البعدين باستخدام الاستبيانات اذ تم تطوير استبيانين منفصلين: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الأول لقياس الأسلوب القيادي كما يدركه القائد نفسه، ويسمى </a:t>
            </a:r>
            <a:r>
              <a:rPr lang="ar-SA" sz="1600" dirty="0">
                <a:solidFill>
                  <a:srgbClr val="00AEEF"/>
                </a:solidFill>
                <a:latin typeface="Alexandria" pitchFamily="2" charset="-78"/>
                <a:ea typeface="Calibri"/>
                <a:cs typeface="Alexandria" pitchFamily="2" charset="-78"/>
                <a:sym typeface="Calibri"/>
              </a:rPr>
              <a:t>أستبيان رأي القائد </a:t>
            </a:r>
            <a:r>
              <a:rPr lang="en-US" sz="1600" dirty="0">
                <a:solidFill>
                  <a:srgbClr val="00AEEF"/>
                </a:solidFill>
                <a:latin typeface="Alexandria" pitchFamily="2" charset="-78"/>
                <a:ea typeface="Calibri"/>
                <a:cs typeface="Alexandria" pitchFamily="2" charset="-78"/>
                <a:sym typeface="Calibri"/>
              </a:rPr>
              <a:t>Leader Opinion Questionnaire. </a:t>
            </a:r>
            <a:endParaRPr lang="en-US" sz="1600" dirty="0">
              <a:solidFill>
                <a:srgbClr val="00AEEF"/>
              </a:solidFill>
              <a:latin typeface="Alexandria" pitchFamily="2" charset="-78"/>
              <a:cs typeface="Alexandria" pitchFamily="2" charset="-78"/>
            </a:endParaRPr>
          </a:p>
          <a:p>
            <a:pPr marL="342900" marR="0" lvl="0" indent="-342900" algn="just"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والثاني لقياس الأسلوب القيادي كما يدركه المرؤوسون، ويسمى أستبيان </a:t>
            </a:r>
            <a:r>
              <a:rPr lang="ar-SA" sz="1600" dirty="0">
                <a:solidFill>
                  <a:srgbClr val="00AEEF"/>
                </a:solidFill>
                <a:latin typeface="Alexandria" pitchFamily="2" charset="-78"/>
                <a:ea typeface="Calibri"/>
                <a:cs typeface="Alexandria" pitchFamily="2" charset="-78"/>
                <a:sym typeface="Calibri"/>
              </a:rPr>
              <a:t>وصف سلوك القائد </a:t>
            </a:r>
            <a:r>
              <a:rPr lang="en-US" sz="1600" dirty="0">
                <a:solidFill>
                  <a:srgbClr val="00AEEF"/>
                </a:solidFill>
                <a:latin typeface="Alexandria" pitchFamily="2" charset="-78"/>
                <a:ea typeface="Calibri"/>
                <a:cs typeface="Alexandria" pitchFamily="2" charset="-78"/>
                <a:sym typeface="Calibri"/>
              </a:rPr>
              <a:t>Leader Behavior Description Questionnaire (LBDQ)، </a:t>
            </a:r>
            <a:r>
              <a:rPr lang="ar-SA" sz="1600" dirty="0">
                <a:solidFill>
                  <a:schemeClr val="dk1"/>
                </a:solidFill>
                <a:latin typeface="Alexandria" pitchFamily="2" charset="-78"/>
                <a:ea typeface="Calibri"/>
                <a:cs typeface="Alexandria" pitchFamily="2" charset="-78"/>
                <a:sym typeface="Calibri"/>
              </a:rPr>
              <a:t>الذي طوره </a:t>
            </a:r>
            <a:r>
              <a:rPr lang="ar-SA" sz="1600" dirty="0">
                <a:solidFill>
                  <a:srgbClr val="00AEEF"/>
                </a:solidFill>
                <a:latin typeface="Alexandria" pitchFamily="2" charset="-78"/>
                <a:ea typeface="Calibri"/>
                <a:cs typeface="Alexandria" pitchFamily="2" charset="-78"/>
                <a:sym typeface="Calibri"/>
              </a:rPr>
              <a:t>هالبن</a:t>
            </a:r>
            <a:r>
              <a:rPr lang="en-US" sz="1600" dirty="0">
                <a:solidFill>
                  <a:srgbClr val="00AEEF"/>
                </a:solidFill>
                <a:latin typeface="Alexandria" pitchFamily="2" charset="-78"/>
                <a:ea typeface="Calibri"/>
                <a:cs typeface="Alexandria" pitchFamily="2" charset="-78"/>
                <a:sym typeface="Calibri"/>
              </a:rPr>
              <a:t>Halpin </a:t>
            </a:r>
            <a:r>
              <a:rPr lang="ar-EG" sz="1600" dirty="0">
                <a:solidFill>
                  <a:schemeClr val="dk1"/>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من الجامعة نفسها.</a:t>
            </a:r>
          </a:p>
        </p:txBody>
      </p:sp>
      <p:pic>
        <p:nvPicPr>
          <p:cNvPr id="447" name="Google Shape;447;p32"/>
          <p:cNvPicPr preferRelativeResize="0"/>
          <p:nvPr/>
        </p:nvPicPr>
        <p:blipFill rotWithShape="1">
          <a:blip r:embed="rId3">
            <a:alphaModFix/>
          </a:blip>
          <a:srcRect/>
          <a:stretch/>
        </p:blipFill>
        <p:spPr>
          <a:xfrm>
            <a:off x="762714" y="2116298"/>
            <a:ext cx="4056935" cy="3968741"/>
          </a:xfrm>
          <a:prstGeom prst="rect">
            <a:avLst/>
          </a:prstGeom>
          <a:noFill/>
          <a:ln>
            <a:noFill/>
          </a:ln>
        </p:spPr>
      </p:pic>
    </p:spTree>
    <p:extLst>
      <p:ext uri="{BB962C8B-B14F-4D97-AF65-F5344CB8AC3E}">
        <p14:creationId xmlns:p14="http://schemas.microsoft.com/office/powerpoint/2010/main" val="3153225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3" name="Google Shape;196;p9">
            <a:extLst>
              <a:ext uri="{FF2B5EF4-FFF2-40B4-BE49-F238E27FC236}">
                <a16:creationId xmlns:a16="http://schemas.microsoft.com/office/drawing/2014/main" id="{8D557C95-7366-B0D1-AE23-333497226B41}"/>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3E00BFA2-49AA-2ADD-FCE0-D9041E6BA371}"/>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3D4E8E3-89D2-761C-A1F0-D39399DCCCCF}"/>
              </a:ext>
            </a:extLst>
          </p:cNvPr>
          <p:cNvSpPr txBox="1"/>
          <p:nvPr/>
        </p:nvSpPr>
        <p:spPr>
          <a:xfrm>
            <a:off x="2864910" y="382369"/>
            <a:ext cx="646218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نماذج من الأساليب القيادية وفقًا لدراسات جامعة أوهايو</a:t>
            </a:r>
          </a:p>
        </p:txBody>
      </p:sp>
      <p:sp>
        <p:nvSpPr>
          <p:cNvPr id="455" name="Google Shape;455;p33"/>
          <p:cNvSpPr/>
          <p:nvPr/>
        </p:nvSpPr>
        <p:spPr>
          <a:xfrm>
            <a:off x="635086" y="1945084"/>
            <a:ext cx="11087014" cy="4031833"/>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 وبعد تطبيق الاستبيانين على مجموعات كبيرة من القادة والتابعين أشارت النتائج الى </a:t>
            </a:r>
            <a:r>
              <a:rPr lang="ar-SA" sz="1600" dirty="0">
                <a:solidFill>
                  <a:srgbClr val="00AEEF"/>
                </a:solidFill>
                <a:latin typeface="Alexandria" pitchFamily="2" charset="-78"/>
                <a:ea typeface="Calibri"/>
                <a:cs typeface="Alexandria" pitchFamily="2" charset="-78"/>
                <a:sym typeface="Calibri"/>
              </a:rPr>
              <a:t>وجود خمسة </a:t>
            </a:r>
            <a:r>
              <a:rPr lang="ar-SA" sz="1600" dirty="0">
                <a:solidFill>
                  <a:schemeClr val="dk1"/>
                </a:solidFill>
                <a:latin typeface="Alexandria" pitchFamily="2" charset="-78"/>
                <a:ea typeface="Calibri"/>
                <a:cs typeface="Alexandria" pitchFamily="2" charset="-78"/>
                <a:sym typeface="Calibri"/>
              </a:rPr>
              <a:t>نماذج من الأساليب القيادية، وهي على النحو التالي:</a:t>
            </a: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النموذج الأول: </a:t>
            </a:r>
            <a:r>
              <a:rPr lang="ar-SA" sz="1600" dirty="0">
                <a:solidFill>
                  <a:schemeClr val="dk1"/>
                </a:solidFill>
                <a:latin typeface="Alexandria" pitchFamily="2" charset="-78"/>
                <a:ea typeface="Calibri"/>
                <a:cs typeface="Alexandria" pitchFamily="2" charset="-78"/>
                <a:sym typeface="Calibri"/>
              </a:rPr>
              <a:t>وفيه يظهر القائد (المدير) اهتماماً </a:t>
            </a:r>
            <a:r>
              <a:rPr lang="ar-SA" sz="1600" dirty="0">
                <a:solidFill>
                  <a:srgbClr val="00AEEF"/>
                </a:solidFill>
                <a:latin typeface="Alexandria" pitchFamily="2" charset="-78"/>
                <a:ea typeface="Calibri"/>
                <a:cs typeface="Alexandria" pitchFamily="2" charset="-78"/>
                <a:sym typeface="Calibri"/>
              </a:rPr>
              <a:t>مرتفعا</a:t>
            </a:r>
            <a:r>
              <a:rPr lang="ar-SA" sz="1600" dirty="0">
                <a:solidFill>
                  <a:schemeClr val="dk1"/>
                </a:solidFill>
                <a:latin typeface="Alexandria" pitchFamily="2" charset="-78"/>
                <a:ea typeface="Calibri"/>
                <a:cs typeface="Alexandria" pitchFamily="2" charset="-78"/>
                <a:sym typeface="Calibri"/>
              </a:rPr>
              <a:t> في </a:t>
            </a:r>
            <a:r>
              <a:rPr lang="ar-SA" sz="1600" dirty="0">
                <a:solidFill>
                  <a:srgbClr val="00AEEF"/>
                </a:solidFill>
                <a:latin typeface="Alexandria" pitchFamily="2" charset="-78"/>
                <a:ea typeface="Calibri"/>
                <a:cs typeface="Alexandria" pitchFamily="2" charset="-78"/>
                <a:sym typeface="Calibri"/>
              </a:rPr>
              <a:t>كلا البعدين </a:t>
            </a:r>
            <a:r>
              <a:rPr lang="ar-SA" sz="1600" dirty="0">
                <a:solidFill>
                  <a:schemeClr val="dk1"/>
                </a:solidFill>
                <a:latin typeface="Alexandria" pitchFamily="2" charset="-78"/>
                <a:ea typeface="Calibri"/>
                <a:cs typeface="Alexandria" pitchFamily="2" charset="-78"/>
                <a:sym typeface="Calibri"/>
              </a:rPr>
              <a:t>بعد المباداة في العمل </a:t>
            </a:r>
            <a:r>
              <a:rPr lang="ar-SA" sz="1600" dirty="0">
                <a:solidFill>
                  <a:srgbClr val="00AEEF"/>
                </a:solidFill>
                <a:latin typeface="Alexandria" pitchFamily="2" charset="-78"/>
                <a:ea typeface="Calibri"/>
                <a:cs typeface="Alexandria" pitchFamily="2" charset="-78"/>
                <a:sym typeface="Calibri"/>
              </a:rPr>
              <a:t>(العمل)،</a:t>
            </a:r>
            <a:r>
              <a:rPr lang="ar-SA" sz="1600" dirty="0">
                <a:solidFill>
                  <a:schemeClr val="dk1"/>
                </a:solidFill>
                <a:latin typeface="Alexandria" pitchFamily="2" charset="-78"/>
                <a:ea typeface="Calibri"/>
                <a:cs typeface="Alexandria" pitchFamily="2" charset="-78"/>
                <a:sym typeface="Calibri"/>
              </a:rPr>
              <a:t> وبعد </a:t>
            </a:r>
            <a:r>
              <a:rPr lang="ar-SA" sz="1600" dirty="0">
                <a:solidFill>
                  <a:srgbClr val="00AEEF"/>
                </a:solidFill>
                <a:latin typeface="Alexandria" pitchFamily="2" charset="-78"/>
                <a:ea typeface="Calibri"/>
                <a:cs typeface="Alexandria" pitchFamily="2" charset="-78"/>
                <a:sym typeface="Calibri"/>
              </a:rPr>
              <a:t>العلاقات الانسانية.</a:t>
            </a:r>
            <a:endParaRPr sz="1600" dirty="0">
              <a:solidFill>
                <a:srgbClr val="00AEEF"/>
              </a:solidFill>
              <a:latin typeface="Alexandria" pitchFamily="2" charset="-78"/>
              <a:ea typeface="Calibri"/>
              <a:cs typeface="Alexandria" pitchFamily="2" charset="-78"/>
              <a:sym typeface="Calibri"/>
            </a:endParaRP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النموذج الثاني: </a:t>
            </a:r>
            <a:r>
              <a:rPr lang="ar-SA" sz="1600" dirty="0">
                <a:solidFill>
                  <a:schemeClr val="dk1"/>
                </a:solidFill>
                <a:latin typeface="Alexandria" pitchFamily="2" charset="-78"/>
                <a:ea typeface="Calibri"/>
                <a:cs typeface="Alexandria" pitchFamily="2" charset="-78"/>
                <a:sym typeface="Calibri"/>
              </a:rPr>
              <a:t>وفيه يظهر القائد (المدير) اهتماماً </a:t>
            </a:r>
            <a:r>
              <a:rPr lang="ar-SA" sz="1600" dirty="0">
                <a:solidFill>
                  <a:srgbClr val="00AEEF"/>
                </a:solidFill>
                <a:latin typeface="Alexandria" pitchFamily="2" charset="-78"/>
                <a:ea typeface="Calibri"/>
                <a:cs typeface="Alexandria" pitchFamily="2" charset="-78"/>
                <a:sym typeface="Calibri"/>
              </a:rPr>
              <a:t>مرتفعا</a:t>
            </a:r>
            <a:r>
              <a:rPr lang="ar-SA" sz="1600" dirty="0">
                <a:solidFill>
                  <a:schemeClr val="dk1"/>
                </a:solidFill>
                <a:latin typeface="Alexandria" pitchFamily="2" charset="-78"/>
                <a:ea typeface="Calibri"/>
                <a:cs typeface="Alexandria" pitchFamily="2" charset="-78"/>
                <a:sym typeface="Calibri"/>
              </a:rPr>
              <a:t> في بعد </a:t>
            </a:r>
            <a:r>
              <a:rPr lang="ar-SA" sz="1600" dirty="0">
                <a:solidFill>
                  <a:srgbClr val="00AEEF"/>
                </a:solidFill>
                <a:latin typeface="Alexandria" pitchFamily="2" charset="-78"/>
                <a:ea typeface="Calibri"/>
                <a:cs typeface="Alexandria" pitchFamily="2" charset="-78"/>
                <a:sym typeface="Calibri"/>
              </a:rPr>
              <a:t>العمل</a:t>
            </a:r>
            <a:r>
              <a:rPr lang="ar-SA" sz="1600" dirty="0">
                <a:solidFill>
                  <a:schemeClr val="dk1"/>
                </a:solidFill>
                <a:latin typeface="Alexandria" pitchFamily="2" charset="-78"/>
                <a:ea typeface="Calibri"/>
                <a:cs typeface="Alexandria" pitchFamily="2" charset="-78"/>
                <a:sym typeface="Calibri"/>
              </a:rPr>
              <a:t> واهتماما </a:t>
            </a:r>
            <a:r>
              <a:rPr lang="ar-SA" sz="1600" dirty="0">
                <a:solidFill>
                  <a:schemeClr val="accent2"/>
                </a:solidFill>
                <a:latin typeface="Alexandria" pitchFamily="2" charset="-78"/>
                <a:ea typeface="Calibri"/>
                <a:cs typeface="Alexandria" pitchFamily="2" charset="-78"/>
                <a:sym typeface="Calibri"/>
              </a:rPr>
              <a:t>منخفضا</a:t>
            </a:r>
            <a:r>
              <a:rPr lang="ar-SA" sz="1600" dirty="0">
                <a:solidFill>
                  <a:schemeClr val="dk1"/>
                </a:solidFill>
                <a:latin typeface="Alexandria" pitchFamily="2" charset="-78"/>
                <a:ea typeface="Calibri"/>
                <a:cs typeface="Alexandria" pitchFamily="2" charset="-78"/>
                <a:sym typeface="Calibri"/>
              </a:rPr>
              <a:t> في بعد </a:t>
            </a:r>
            <a:r>
              <a:rPr lang="ar-SA" sz="1600" dirty="0">
                <a:solidFill>
                  <a:schemeClr val="accent2"/>
                </a:solidFill>
                <a:latin typeface="Alexandria" pitchFamily="2" charset="-78"/>
                <a:ea typeface="Calibri"/>
                <a:cs typeface="Alexandria" pitchFamily="2" charset="-78"/>
                <a:sym typeface="Calibri"/>
              </a:rPr>
              <a:t>العلاقات الانسانية. </a:t>
            </a:r>
            <a:endParaRPr sz="1600" dirty="0">
              <a:solidFill>
                <a:schemeClr val="accent2"/>
              </a:solidFill>
              <a:latin typeface="Alexandria" pitchFamily="2" charset="-78"/>
              <a:ea typeface="Calibri"/>
              <a:cs typeface="Alexandria" pitchFamily="2" charset="-78"/>
              <a:sym typeface="Calibri"/>
            </a:endParaRP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النموذج الثالث</a:t>
            </a:r>
            <a:r>
              <a:rPr lang="ar-EG" sz="1600" dirty="0">
                <a:solidFill>
                  <a:srgbClr val="00AEEF"/>
                </a:solidFill>
                <a:latin typeface="Alexandria" pitchFamily="2" charset="-78"/>
                <a:ea typeface="Calibri"/>
                <a:cs typeface="Alexandria" pitchFamily="2" charset="-78"/>
                <a:sym typeface="Calibri"/>
              </a:rPr>
              <a:t>:</a:t>
            </a:r>
            <a:r>
              <a:rPr lang="ar-SA" sz="1600" dirty="0">
                <a:solidFill>
                  <a:srgbClr val="00AEEF"/>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وفيه يظهر القائد (المدير) اهتماماً </a:t>
            </a:r>
            <a:r>
              <a:rPr lang="ar-SA" sz="1600" dirty="0">
                <a:solidFill>
                  <a:srgbClr val="00AEEF"/>
                </a:solidFill>
                <a:latin typeface="Alexandria" pitchFamily="2" charset="-78"/>
                <a:ea typeface="Calibri"/>
                <a:cs typeface="Alexandria" pitchFamily="2" charset="-78"/>
                <a:sym typeface="Calibri"/>
              </a:rPr>
              <a:t>منخفضا</a:t>
            </a:r>
            <a:r>
              <a:rPr lang="ar-SA" sz="1600" dirty="0">
                <a:solidFill>
                  <a:schemeClr val="dk1"/>
                </a:solidFill>
                <a:latin typeface="Alexandria" pitchFamily="2" charset="-78"/>
                <a:ea typeface="Calibri"/>
                <a:cs typeface="Alexandria" pitchFamily="2" charset="-78"/>
                <a:sym typeface="Calibri"/>
              </a:rPr>
              <a:t> في بعد </a:t>
            </a:r>
            <a:r>
              <a:rPr lang="ar-SA" sz="1600" dirty="0">
                <a:solidFill>
                  <a:srgbClr val="00AEEF"/>
                </a:solidFill>
                <a:latin typeface="Alexandria" pitchFamily="2" charset="-78"/>
                <a:ea typeface="Calibri"/>
                <a:cs typeface="Alexandria" pitchFamily="2" charset="-78"/>
                <a:sym typeface="Calibri"/>
              </a:rPr>
              <a:t>العمل</a:t>
            </a:r>
            <a:r>
              <a:rPr lang="ar-SA" sz="1600" dirty="0">
                <a:solidFill>
                  <a:schemeClr val="dk1"/>
                </a:solidFill>
                <a:latin typeface="Alexandria" pitchFamily="2" charset="-78"/>
                <a:ea typeface="Calibri"/>
                <a:cs typeface="Alexandria" pitchFamily="2" charset="-78"/>
                <a:sym typeface="Calibri"/>
              </a:rPr>
              <a:t> واهتماما </a:t>
            </a:r>
            <a:r>
              <a:rPr lang="ar-SA" sz="1600" dirty="0">
                <a:solidFill>
                  <a:srgbClr val="ED7D31"/>
                </a:solidFill>
                <a:latin typeface="Alexandria" pitchFamily="2" charset="-78"/>
                <a:ea typeface="Calibri"/>
                <a:cs typeface="Alexandria" pitchFamily="2" charset="-78"/>
                <a:sym typeface="Calibri"/>
              </a:rPr>
              <a:t>مرتفعا</a:t>
            </a:r>
            <a:r>
              <a:rPr lang="ar-SA" sz="1600" dirty="0">
                <a:solidFill>
                  <a:schemeClr val="dk1"/>
                </a:solidFill>
                <a:latin typeface="Alexandria" pitchFamily="2" charset="-78"/>
                <a:ea typeface="Calibri"/>
                <a:cs typeface="Alexandria" pitchFamily="2" charset="-78"/>
                <a:sym typeface="Calibri"/>
              </a:rPr>
              <a:t> في بعد </a:t>
            </a:r>
            <a:r>
              <a:rPr lang="ar-SA" sz="1600" dirty="0">
                <a:solidFill>
                  <a:srgbClr val="ED7D31"/>
                </a:solidFill>
                <a:latin typeface="Alexandria" pitchFamily="2" charset="-78"/>
                <a:ea typeface="Calibri"/>
                <a:cs typeface="Alexandria" pitchFamily="2" charset="-78"/>
                <a:sym typeface="Calibri"/>
              </a:rPr>
              <a:t>العلاقات الانسانية</a:t>
            </a:r>
            <a:r>
              <a:rPr lang="ar-EG" sz="1600" dirty="0">
                <a:solidFill>
                  <a:srgbClr val="ED7D31"/>
                </a:solidFill>
                <a:latin typeface="Alexandria" pitchFamily="2" charset="-78"/>
                <a:ea typeface="Calibri"/>
                <a:cs typeface="Alexandria" pitchFamily="2" charset="-78"/>
                <a:sym typeface="Calibri"/>
              </a:rPr>
              <a:t>.</a:t>
            </a:r>
            <a:r>
              <a:rPr lang="ar-SA" sz="1600" dirty="0">
                <a:solidFill>
                  <a:srgbClr val="ED7D31"/>
                </a:solidFill>
                <a:latin typeface="Alexandria" pitchFamily="2" charset="-78"/>
                <a:ea typeface="Calibri"/>
                <a:cs typeface="Alexandria" pitchFamily="2" charset="-78"/>
                <a:sym typeface="Calibri"/>
              </a:rPr>
              <a:t> </a:t>
            </a:r>
            <a:endParaRPr sz="1600" dirty="0">
              <a:solidFill>
                <a:srgbClr val="ED7D31"/>
              </a:solidFill>
              <a:latin typeface="Alexandria" pitchFamily="2" charset="-78"/>
              <a:ea typeface="Calibri"/>
              <a:cs typeface="Alexandria" pitchFamily="2" charset="-78"/>
              <a:sym typeface="Calibri"/>
            </a:endParaRP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 النموذج الرابع</a:t>
            </a:r>
            <a:r>
              <a:rPr lang="ar-EG" sz="1600" dirty="0">
                <a:solidFill>
                  <a:srgbClr val="00AEEF"/>
                </a:solidFill>
                <a:latin typeface="Alexandria" pitchFamily="2" charset="-78"/>
                <a:ea typeface="Calibri"/>
                <a:cs typeface="Alexandria" pitchFamily="2" charset="-78"/>
                <a:sym typeface="Calibri"/>
              </a:rPr>
              <a:t>:</a:t>
            </a:r>
            <a:r>
              <a:rPr lang="ar-SA" sz="1600" dirty="0">
                <a:solidFill>
                  <a:srgbClr val="00AEEF"/>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وفيه يظهر القائد (المدير) اهتماماً </a:t>
            </a:r>
            <a:r>
              <a:rPr lang="ar-SA" sz="1600" dirty="0">
                <a:solidFill>
                  <a:srgbClr val="00AEEF"/>
                </a:solidFill>
                <a:latin typeface="Alexandria" pitchFamily="2" charset="-78"/>
                <a:ea typeface="Calibri"/>
                <a:cs typeface="Alexandria" pitchFamily="2" charset="-78"/>
                <a:sym typeface="Calibri"/>
              </a:rPr>
              <a:t>منخفضا</a:t>
            </a:r>
            <a:r>
              <a:rPr lang="ar-SA" sz="1600" dirty="0">
                <a:solidFill>
                  <a:schemeClr val="dk1"/>
                </a:solidFill>
                <a:latin typeface="Alexandria" pitchFamily="2" charset="-78"/>
                <a:ea typeface="Calibri"/>
                <a:cs typeface="Alexandria" pitchFamily="2" charset="-78"/>
                <a:sym typeface="Calibri"/>
              </a:rPr>
              <a:t> في كلا البعدين بعد </a:t>
            </a:r>
            <a:r>
              <a:rPr lang="ar-SA" sz="1600" dirty="0">
                <a:solidFill>
                  <a:srgbClr val="00AEEF"/>
                </a:solidFill>
                <a:latin typeface="Alexandria" pitchFamily="2" charset="-78"/>
                <a:ea typeface="Calibri"/>
                <a:cs typeface="Alexandria" pitchFamily="2" charset="-78"/>
                <a:sym typeface="Calibri"/>
              </a:rPr>
              <a:t>العمل</a:t>
            </a:r>
            <a:r>
              <a:rPr lang="ar-SA" sz="1600" dirty="0">
                <a:solidFill>
                  <a:schemeClr val="dk1"/>
                </a:solidFill>
                <a:latin typeface="Alexandria" pitchFamily="2" charset="-78"/>
                <a:ea typeface="Calibri"/>
                <a:cs typeface="Alexandria" pitchFamily="2" charset="-78"/>
                <a:sym typeface="Calibri"/>
              </a:rPr>
              <a:t>، </a:t>
            </a:r>
            <a:r>
              <a:rPr lang="ar-SA" sz="1600" dirty="0">
                <a:solidFill>
                  <a:srgbClr val="00AEEF"/>
                </a:solidFill>
                <a:latin typeface="Alexandria" pitchFamily="2" charset="-78"/>
                <a:ea typeface="Calibri"/>
                <a:cs typeface="Alexandria" pitchFamily="2" charset="-78"/>
                <a:sym typeface="Calibri"/>
              </a:rPr>
              <a:t>وبعد العلاقات الانسانية.</a:t>
            </a:r>
            <a:r>
              <a:rPr lang="ar-SA" sz="1600" dirty="0">
                <a:solidFill>
                  <a:schemeClr val="dk1"/>
                </a:solidFill>
                <a:latin typeface="Alexandria" pitchFamily="2" charset="-78"/>
                <a:ea typeface="Calibri"/>
                <a:cs typeface="Alexandria" pitchFamily="2" charset="-78"/>
                <a:sym typeface="Calibri"/>
              </a:rPr>
              <a:t> </a:t>
            </a: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النموذج الخامس</a:t>
            </a:r>
            <a:r>
              <a:rPr lang="ar-EG" sz="1600" dirty="0">
                <a:solidFill>
                  <a:srgbClr val="00AEEF"/>
                </a:solidFill>
                <a:latin typeface="Alexandria" pitchFamily="2" charset="-78"/>
                <a:ea typeface="Calibri"/>
                <a:cs typeface="Alexandria" pitchFamily="2" charset="-78"/>
                <a:sym typeface="Calibri"/>
              </a:rPr>
              <a:t>:</a:t>
            </a:r>
            <a:r>
              <a:rPr lang="ar-SA" sz="1600" dirty="0">
                <a:solidFill>
                  <a:srgbClr val="00AEEF"/>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وفيه يظهر القائد (المدير) اهتماماً </a:t>
            </a:r>
            <a:r>
              <a:rPr lang="ar-SA" sz="1600" dirty="0">
                <a:solidFill>
                  <a:srgbClr val="00AEEF"/>
                </a:solidFill>
                <a:latin typeface="Alexandria" pitchFamily="2" charset="-78"/>
                <a:ea typeface="Calibri"/>
                <a:cs typeface="Alexandria" pitchFamily="2" charset="-78"/>
                <a:sym typeface="Calibri"/>
              </a:rPr>
              <a:t>متوسطا</a:t>
            </a:r>
            <a:r>
              <a:rPr lang="ar-SA" sz="1600" dirty="0">
                <a:solidFill>
                  <a:schemeClr val="dk1"/>
                </a:solidFill>
                <a:latin typeface="Alexandria" pitchFamily="2" charset="-78"/>
                <a:ea typeface="Calibri"/>
                <a:cs typeface="Alexandria" pitchFamily="2" charset="-78"/>
                <a:sym typeface="Calibri"/>
              </a:rPr>
              <a:t> في كلا البعدين بعد </a:t>
            </a:r>
            <a:r>
              <a:rPr lang="ar-SA" sz="1600" dirty="0">
                <a:solidFill>
                  <a:srgbClr val="00AEEF"/>
                </a:solidFill>
                <a:latin typeface="Alexandria" pitchFamily="2" charset="-78"/>
                <a:ea typeface="Calibri"/>
                <a:cs typeface="Alexandria" pitchFamily="2" charset="-78"/>
                <a:sym typeface="Calibri"/>
              </a:rPr>
              <a:t>العمل وبعد العلاقات الانسانية.</a:t>
            </a:r>
            <a:endParaRPr sz="16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6767815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 name="Google Shape;196;p9">
            <a:extLst>
              <a:ext uri="{FF2B5EF4-FFF2-40B4-BE49-F238E27FC236}">
                <a16:creationId xmlns:a16="http://schemas.microsoft.com/office/drawing/2014/main" id="{2352519A-9BBE-0A58-9937-CF712A5D8A21}"/>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Google Shape;217;p11">
            <a:extLst>
              <a:ext uri="{FF2B5EF4-FFF2-40B4-BE49-F238E27FC236}">
                <a16:creationId xmlns:a16="http://schemas.microsoft.com/office/drawing/2014/main" id="{38582DCD-1D07-D7BD-96E1-B49A7201F898}"/>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63" name="Google Shape;463;p34"/>
          <p:cNvSpPr/>
          <p:nvPr/>
        </p:nvSpPr>
        <p:spPr>
          <a:xfrm>
            <a:off x="707577" y="2542958"/>
            <a:ext cx="11014523" cy="317005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2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انها أول من أشار الى وجود بعدين مستقلين للقيادة، وهما بعد المبادأة بالعمل، وبعد الاعتبارية أو العلاقات الانسانية. </a:t>
            </a: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2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انها اول من طور ادوات لقياس الاسلوب القيادي كما يدركه القائد نفسه (LOQ)، والاسلوب القيادي كما يدركه المرؤوسون (LBDQ).</a:t>
            </a:r>
            <a:endParaRPr sz="1600" dirty="0">
              <a:latin typeface="Alexandria" pitchFamily="2" charset="-78"/>
              <a:cs typeface="Alexandria" pitchFamily="2" charset="-78"/>
            </a:endParaRPr>
          </a:p>
          <a:p>
            <a:pPr marL="457200" marR="0" lvl="0" indent="-457200" algn="just" rtl="1">
              <a:lnSpc>
                <a:spcPct val="2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كما أن دراسات جامعة أوهايو قد أسهمت في إرساء قاعدة متينة للمعرفة عن القيادة والسلوك القيادي، وشكلت مع نتائج دراسات الباحثين في شقيقتها جامعة أيوا أساساً قام عليه المدخل المعاصر للقيادة.</a:t>
            </a:r>
            <a:endParaRPr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5B62763C-2087-FF7D-F9A8-DD2057A2F249}"/>
              </a:ext>
            </a:extLst>
          </p:cNvPr>
          <p:cNvSpPr txBox="1"/>
          <p:nvPr/>
        </p:nvSpPr>
        <p:spPr>
          <a:xfrm>
            <a:off x="2746905" y="382369"/>
            <a:ext cx="669819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مواطن القوة ومواطن الضعف في دراسات جامعة أوهايو </a:t>
            </a:r>
          </a:p>
        </p:txBody>
      </p:sp>
      <p:sp>
        <p:nvSpPr>
          <p:cNvPr id="7" name="TextBox 6">
            <a:extLst>
              <a:ext uri="{FF2B5EF4-FFF2-40B4-BE49-F238E27FC236}">
                <a16:creationId xmlns:a16="http://schemas.microsoft.com/office/drawing/2014/main" id="{87CD807B-BDBE-A76F-43A9-BA83A57CB2A0}"/>
              </a:ext>
            </a:extLst>
          </p:cNvPr>
          <p:cNvSpPr txBox="1"/>
          <p:nvPr/>
        </p:nvSpPr>
        <p:spPr>
          <a:xfrm>
            <a:off x="3331369" y="917652"/>
            <a:ext cx="5529262" cy="307777"/>
          </a:xfrm>
          <a:prstGeom prst="rect">
            <a:avLst/>
          </a:prstGeom>
          <a:noFill/>
        </p:spPr>
        <p:txBody>
          <a:bodyPr wrap="square">
            <a:spAutoFit/>
          </a:bodyPr>
          <a:lstStyle/>
          <a:p>
            <a:pPr marL="0" marR="0" lvl="0" indent="0" algn="just" rtl="1">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يمكن القول أن من أبرز </a:t>
            </a:r>
            <a:r>
              <a:rPr lang="ar-SA" sz="1400" dirty="0">
                <a:solidFill>
                  <a:schemeClr val="accent2"/>
                </a:solidFill>
                <a:latin typeface="Alexandria" pitchFamily="2" charset="-78"/>
                <a:ea typeface="Calibri"/>
                <a:cs typeface="Alexandria" pitchFamily="2" charset="-78"/>
                <a:sym typeface="Calibri"/>
              </a:rPr>
              <a:t>نقاط القوة </a:t>
            </a:r>
            <a:r>
              <a:rPr lang="ar-SA" sz="1400" dirty="0">
                <a:solidFill>
                  <a:schemeClr val="dk1"/>
                </a:solidFill>
                <a:latin typeface="Alexandria" pitchFamily="2" charset="-78"/>
                <a:ea typeface="Calibri"/>
                <a:cs typeface="Alexandria" pitchFamily="2" charset="-78"/>
                <a:sym typeface="Calibri"/>
              </a:rPr>
              <a:t>في دراسات جامعة أوهايو ما يلي: </a:t>
            </a:r>
          </a:p>
        </p:txBody>
      </p:sp>
    </p:spTree>
    <p:extLst>
      <p:ext uri="{BB962C8B-B14F-4D97-AF65-F5344CB8AC3E}">
        <p14:creationId xmlns:p14="http://schemas.microsoft.com/office/powerpoint/2010/main" val="7726814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 name="Google Shape;196;p9">
            <a:extLst>
              <a:ext uri="{FF2B5EF4-FFF2-40B4-BE49-F238E27FC236}">
                <a16:creationId xmlns:a16="http://schemas.microsoft.com/office/drawing/2014/main" id="{2352519A-9BBE-0A58-9937-CF712A5D8A21}"/>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Google Shape;217;p11">
            <a:extLst>
              <a:ext uri="{FF2B5EF4-FFF2-40B4-BE49-F238E27FC236}">
                <a16:creationId xmlns:a16="http://schemas.microsoft.com/office/drawing/2014/main" id="{38582DCD-1D07-D7BD-96E1-B49A7201F898}"/>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ar-EG" sz="1800" baseline="30000" dirty="0">
              <a:solidFill>
                <a:schemeClr val="lt1"/>
              </a:solidFill>
              <a:latin typeface="Calibri"/>
              <a:ea typeface="Calibri"/>
              <a:cs typeface="Calibri"/>
              <a:sym typeface="Calibri"/>
            </a:endParaRPr>
          </a:p>
          <a:p>
            <a:pPr marL="0" marR="0" lvl="0" indent="0" algn="ctr" rtl="0">
              <a:spcBef>
                <a:spcPts val="0"/>
              </a:spcBef>
              <a:spcAft>
                <a:spcPts val="0"/>
              </a:spcAft>
              <a:buNone/>
            </a:pPr>
            <a:endParaRPr sz="1800" baseline="30000" dirty="0">
              <a:solidFill>
                <a:schemeClr val="lt1"/>
              </a:solidFill>
              <a:latin typeface="Calibri"/>
              <a:ea typeface="Calibri"/>
              <a:cs typeface="Calibri"/>
              <a:sym typeface="Calibri"/>
            </a:endParaRPr>
          </a:p>
        </p:txBody>
      </p:sp>
      <p:sp>
        <p:nvSpPr>
          <p:cNvPr id="463" name="Google Shape;463;p34"/>
          <p:cNvSpPr/>
          <p:nvPr/>
        </p:nvSpPr>
        <p:spPr>
          <a:xfrm>
            <a:off x="730675" y="2782611"/>
            <a:ext cx="11014523" cy="2554505"/>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2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لم تؤخذ العوامل الموقفية وتأثيراتها في السلوك القيادي المؤثرة بعين الاعتبار. </a:t>
            </a: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2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لم ترتبط قياسات بعدي العمل والعلاقات الإنسانية للقائد ومرؤوسيه ارتباطاً عالياً. فقد نظر القائد إلى أسلوبه القيادي من زاوية معينة، في حين نظر المرؤوسون إليه من زاوية أخرى. </a:t>
            </a:r>
            <a:endParaRPr lang="ar-EG" sz="1600" dirty="0">
              <a:solidFill>
                <a:schemeClr val="dk1"/>
              </a:solidFill>
              <a:latin typeface="Alexandria" pitchFamily="2" charset="-78"/>
              <a:ea typeface="Calibri"/>
              <a:cs typeface="Alexandria" pitchFamily="2" charset="-78"/>
              <a:sym typeface="Calibri"/>
            </a:endParaRPr>
          </a:p>
          <a:p>
            <a:pPr marR="0" lvl="0" algn="ctr" rtl="1">
              <a:lnSpc>
                <a:spcPct val="250000"/>
              </a:lnSpc>
              <a:spcBef>
                <a:spcPts val="0"/>
              </a:spcBef>
              <a:spcAft>
                <a:spcPts val="0"/>
              </a:spcAft>
              <a:buClr>
                <a:schemeClr val="dk1"/>
              </a:buClr>
              <a:buSzPts val="2400"/>
            </a:pPr>
            <a:r>
              <a:rPr lang="ar-SA" sz="1600" dirty="0">
                <a:solidFill>
                  <a:schemeClr val="dk1"/>
                </a:solidFill>
                <a:latin typeface="Alexandria" pitchFamily="2" charset="-78"/>
                <a:ea typeface="Calibri"/>
                <a:cs typeface="Alexandria" pitchFamily="2" charset="-78"/>
                <a:sym typeface="Calibri"/>
              </a:rPr>
              <a:t>وقد نتج عن هذا الطرح طرح آخر يتمثل في كيفية قياس الأسلوب القيادي كما يدركه القائد أو كما يدركه المرؤوسون.</a:t>
            </a:r>
            <a:endParaRPr sz="1600" dirty="0">
              <a:solidFill>
                <a:schemeClr val="dk1"/>
              </a:solidFill>
              <a:latin typeface="Alexandria" pitchFamily="2" charset="-78"/>
              <a:ea typeface="Calibri"/>
              <a:cs typeface="Alexandria" pitchFamily="2" charset="-78"/>
              <a:sym typeface="Calibri"/>
            </a:endParaRPr>
          </a:p>
        </p:txBody>
      </p:sp>
      <p:sp>
        <p:nvSpPr>
          <p:cNvPr id="3" name="TextBox 2">
            <a:extLst>
              <a:ext uri="{FF2B5EF4-FFF2-40B4-BE49-F238E27FC236}">
                <a16:creationId xmlns:a16="http://schemas.microsoft.com/office/drawing/2014/main" id="{5B62763C-2087-FF7D-F9A8-DD2057A2F249}"/>
              </a:ext>
            </a:extLst>
          </p:cNvPr>
          <p:cNvSpPr txBox="1"/>
          <p:nvPr/>
        </p:nvSpPr>
        <p:spPr>
          <a:xfrm>
            <a:off x="2746905" y="382369"/>
            <a:ext cx="669819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مواطن القوة ومواطن الضعف في دراسات جامعة أوهايو </a:t>
            </a:r>
          </a:p>
        </p:txBody>
      </p:sp>
      <p:sp>
        <p:nvSpPr>
          <p:cNvPr id="7" name="TextBox 6">
            <a:extLst>
              <a:ext uri="{FF2B5EF4-FFF2-40B4-BE49-F238E27FC236}">
                <a16:creationId xmlns:a16="http://schemas.microsoft.com/office/drawing/2014/main" id="{87CD807B-BDBE-A76F-43A9-BA83A57CB2A0}"/>
              </a:ext>
            </a:extLst>
          </p:cNvPr>
          <p:cNvSpPr txBox="1"/>
          <p:nvPr/>
        </p:nvSpPr>
        <p:spPr>
          <a:xfrm>
            <a:off x="3822908" y="917652"/>
            <a:ext cx="4546184" cy="307777"/>
          </a:xfrm>
          <a:prstGeom prst="rect">
            <a:avLst/>
          </a:prstGeom>
          <a:noFill/>
        </p:spPr>
        <p:txBody>
          <a:bodyPr wrap="square">
            <a:spAutoFit/>
          </a:bodyPr>
          <a:lstStyle/>
          <a:p>
            <a:pPr marL="0" marR="0" lvl="0" indent="0" algn="just" rtl="1">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وهناك موطني </a:t>
            </a:r>
            <a:r>
              <a:rPr lang="ar-SA" sz="1400" dirty="0">
                <a:solidFill>
                  <a:schemeClr val="accent2"/>
                </a:solidFill>
                <a:latin typeface="Alexandria" pitchFamily="2" charset="-78"/>
                <a:ea typeface="Calibri"/>
                <a:cs typeface="Alexandria" pitchFamily="2" charset="-78"/>
                <a:sym typeface="Calibri"/>
              </a:rPr>
              <a:t>ضعف</a:t>
            </a:r>
            <a:r>
              <a:rPr lang="ar-SA" sz="1400" dirty="0">
                <a:solidFill>
                  <a:schemeClr val="dk1"/>
                </a:solidFill>
                <a:latin typeface="Alexandria" pitchFamily="2" charset="-78"/>
                <a:ea typeface="Calibri"/>
                <a:cs typeface="Alexandria" pitchFamily="2" charset="-78"/>
                <a:sym typeface="Calibri"/>
              </a:rPr>
              <a:t> في دراسات جامعة أوهايو، وهما: </a:t>
            </a:r>
          </a:p>
        </p:txBody>
      </p:sp>
    </p:spTree>
    <p:extLst>
      <p:ext uri="{BB962C8B-B14F-4D97-AF65-F5344CB8AC3E}">
        <p14:creationId xmlns:p14="http://schemas.microsoft.com/office/powerpoint/2010/main" val="36225972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3" name="Google Shape;196;p9">
            <a:extLst>
              <a:ext uri="{FF2B5EF4-FFF2-40B4-BE49-F238E27FC236}">
                <a16:creationId xmlns:a16="http://schemas.microsoft.com/office/drawing/2014/main" id="{54C2104F-A71C-AD09-C0F4-1F60FEB3C645}"/>
              </a:ext>
            </a:extLst>
          </p:cNvPr>
          <p:cNvSpPr/>
          <p:nvPr/>
        </p:nvSpPr>
        <p:spPr>
          <a:xfrm>
            <a:off x="186025" y="1428750"/>
            <a:ext cx="4128422" cy="504688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745E83AD-3FC8-DCA0-59B9-E166F795A0D9}"/>
              </a:ext>
            </a:extLst>
          </p:cNvPr>
          <p:cNvSpPr/>
          <p:nvPr/>
        </p:nvSpPr>
        <p:spPr>
          <a:xfrm>
            <a:off x="469900" y="1617442"/>
            <a:ext cx="11536075" cy="465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ar-EG" sz="1800" baseline="30000" dirty="0">
              <a:solidFill>
                <a:schemeClr val="lt1"/>
              </a:solidFill>
              <a:latin typeface="Calibri"/>
              <a:ea typeface="Calibri"/>
              <a:cs typeface="Calibri"/>
              <a:sym typeface="Calibri"/>
            </a:endParaRPr>
          </a:p>
          <a:p>
            <a:pPr marL="0" marR="0" lvl="0" indent="0" algn="ctr" rtl="0">
              <a:spcBef>
                <a:spcPts val="0"/>
              </a:spcBef>
              <a:spcAft>
                <a:spcPts val="0"/>
              </a:spcAft>
              <a:buNone/>
            </a:pPr>
            <a:endParaRPr sz="1800" baseline="30000" dirty="0">
              <a:solidFill>
                <a:schemeClr val="lt1"/>
              </a:solidFill>
              <a:latin typeface="Calibri"/>
              <a:ea typeface="Calibri"/>
              <a:cs typeface="Calibri"/>
              <a:sym typeface="Calibri"/>
            </a:endParaRPr>
          </a:p>
        </p:txBody>
      </p:sp>
      <p:sp>
        <p:nvSpPr>
          <p:cNvPr id="470" name="Google Shape;470;p35"/>
          <p:cNvSpPr txBox="1"/>
          <p:nvPr/>
        </p:nvSpPr>
        <p:spPr>
          <a:xfrm>
            <a:off x="520700" y="1749525"/>
            <a:ext cx="11201400" cy="4524275"/>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في الوقت الذي كان فيه الباحثون من جامعة أوهايو منشغلين بالكشف عن اساليب السلوك القيادي التي يمكن ان تؤدي الى زيادة في انجاز الجماعة وارتفاع في رضاهم الوظيفي، كان الباحثون السلوكيون في جامعة ميتشيغان الامريكية أيضا منهمكين في دراساتهم حول الموضوع نفسه. وربما من قبيل الصدفة أنهم قد طوروا أستبيانين لتحديد وقياس السلوك القيادي، يشبهان استبياني جامعة أوهايو، وهما:</a:t>
            </a:r>
            <a:endParaRPr lang="ar-EG"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latin typeface="Alexandria" pitchFamily="2" charset="-78"/>
              <a:cs typeface="Alexandria" pitchFamily="2" charset="-78"/>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أسلوب القيادة المتمركز حول العمل Job-Centered Leadership Style الذي يشدد على الإشراف الصارم على العمل، واللجوء الى القوة القانونية، وقوة الإكراه، والتقيد الدقيق بجداول الاجتماعات، وتقويم الإنجاز. وكما هو واضح فإن هذا الأسلوب القيادي يشبه بعد العمل في دراسات جامعة أوهايو.</a:t>
            </a:r>
            <a:endParaRPr lang="ar-EG"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 أسلوب القيادة المتمركز حول العاملين Employee-Centered Leadership Style الذي يشدد على الاهتمام بالعاملين، وتفقد شؤونهم، والعمل على إشباع حاجاتهم ومتابعة تقدمهم الوظيفي ونموهم الشخصي، واشراكهم في عملية صنع القرارات الادارية ولعل هذا الأسلوب القيادي يشبه بعد العلاقات الإنسانية في دراسات جامعة أوهايو. </a:t>
            </a:r>
            <a:endParaRPr sz="1600" dirty="0">
              <a:solidFill>
                <a:schemeClr val="dk1"/>
              </a:solidFill>
              <a:latin typeface="Alexandria" pitchFamily="2" charset="-78"/>
              <a:ea typeface="Calibri"/>
              <a:cs typeface="Alexandria" pitchFamily="2" charset="-78"/>
              <a:sym typeface="Calibri"/>
            </a:endParaRPr>
          </a:p>
        </p:txBody>
      </p:sp>
      <p:sp>
        <p:nvSpPr>
          <p:cNvPr id="5" name="TextBox 4">
            <a:extLst>
              <a:ext uri="{FF2B5EF4-FFF2-40B4-BE49-F238E27FC236}">
                <a16:creationId xmlns:a16="http://schemas.microsoft.com/office/drawing/2014/main" id="{047A8CFF-DE8D-2C75-1567-BF164008BEEA}"/>
              </a:ext>
            </a:extLst>
          </p:cNvPr>
          <p:cNvSpPr txBox="1"/>
          <p:nvPr/>
        </p:nvSpPr>
        <p:spPr>
          <a:xfrm>
            <a:off x="3797565" y="382369"/>
            <a:ext cx="459687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3. دراسات جامعة ميتشيغان </a:t>
            </a:r>
            <a:r>
              <a:rPr lang="en-US" sz="2000" dirty="0">
                <a:solidFill>
                  <a:srgbClr val="00AEEF"/>
                </a:solidFill>
                <a:latin typeface="Alexandria" pitchFamily="2" charset="-78"/>
                <a:ea typeface="Calibri"/>
                <a:cs typeface="Alexandria" pitchFamily="2" charset="-78"/>
                <a:sym typeface="Calibri"/>
              </a:rPr>
              <a:t>Michigan</a:t>
            </a:r>
          </a:p>
        </p:txBody>
      </p:sp>
    </p:spTree>
    <p:extLst>
      <p:ext uri="{BB962C8B-B14F-4D97-AF65-F5344CB8AC3E}">
        <p14:creationId xmlns:p14="http://schemas.microsoft.com/office/powerpoint/2010/main" val="37968755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7" name="Google Shape;196;p9">
            <a:extLst>
              <a:ext uri="{FF2B5EF4-FFF2-40B4-BE49-F238E27FC236}">
                <a16:creationId xmlns:a16="http://schemas.microsoft.com/office/drawing/2014/main" id="{3D16ED94-FAEE-3B6F-5547-7E57A5C8D70D}"/>
              </a:ext>
            </a:extLst>
          </p:cNvPr>
          <p:cNvSpPr/>
          <p:nvPr/>
        </p:nvSpPr>
        <p:spPr>
          <a:xfrm>
            <a:off x="205075" y="2349423"/>
            <a:ext cx="4128422" cy="35909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8" name="Google Shape;217;p11">
            <a:extLst>
              <a:ext uri="{FF2B5EF4-FFF2-40B4-BE49-F238E27FC236}">
                <a16:creationId xmlns:a16="http://schemas.microsoft.com/office/drawing/2014/main" id="{317BCBED-0F39-4710-BC76-0FBEEC1041D8}"/>
              </a:ext>
            </a:extLst>
          </p:cNvPr>
          <p:cNvSpPr/>
          <p:nvPr/>
        </p:nvSpPr>
        <p:spPr>
          <a:xfrm>
            <a:off x="488951" y="2518951"/>
            <a:ext cx="10483850" cy="28879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ar-EG" sz="1800" baseline="30000" dirty="0">
              <a:solidFill>
                <a:schemeClr val="lt1"/>
              </a:solidFill>
              <a:latin typeface="Calibri"/>
              <a:ea typeface="Calibri"/>
              <a:cs typeface="Calibri"/>
              <a:sym typeface="Calibri"/>
            </a:endParaRPr>
          </a:p>
          <a:p>
            <a:pPr marL="0" marR="0" lvl="0" indent="0" algn="ctr" rtl="0">
              <a:spcBef>
                <a:spcPts val="0"/>
              </a:spcBef>
              <a:spcAft>
                <a:spcPts val="0"/>
              </a:spcAft>
              <a:buNone/>
            </a:pPr>
            <a:endParaRPr sz="1800" baseline="30000" dirty="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2B588FB-DF8B-5867-E467-A94453805A8E}"/>
              </a:ext>
            </a:extLst>
          </p:cNvPr>
          <p:cNvSpPr txBox="1"/>
          <p:nvPr/>
        </p:nvSpPr>
        <p:spPr>
          <a:xfrm>
            <a:off x="2978415" y="382369"/>
            <a:ext cx="623517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مواطن القوة والضعف في دراسات جامعة ميتشيغان </a:t>
            </a:r>
          </a:p>
        </p:txBody>
      </p:sp>
      <p:sp>
        <p:nvSpPr>
          <p:cNvPr id="6" name="TextBox 5">
            <a:extLst>
              <a:ext uri="{FF2B5EF4-FFF2-40B4-BE49-F238E27FC236}">
                <a16:creationId xmlns:a16="http://schemas.microsoft.com/office/drawing/2014/main" id="{3CD50EB8-4B37-8694-D33A-B498C96C7DC0}"/>
              </a:ext>
            </a:extLst>
          </p:cNvPr>
          <p:cNvSpPr txBox="1"/>
          <p:nvPr/>
        </p:nvSpPr>
        <p:spPr>
          <a:xfrm>
            <a:off x="3331369" y="917652"/>
            <a:ext cx="5529262" cy="307777"/>
          </a:xfrm>
          <a:prstGeom prst="rect">
            <a:avLst/>
          </a:prstGeom>
          <a:noFill/>
        </p:spPr>
        <p:txBody>
          <a:bodyPr wrap="square">
            <a:spAutoFit/>
          </a:bodyPr>
          <a:lstStyle/>
          <a:p>
            <a:pPr marL="0" marR="0" lvl="0" indent="0" algn="just" rtl="1">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يمكن القول ان هناك موطني </a:t>
            </a:r>
            <a:r>
              <a:rPr lang="ar-SA" sz="1400" dirty="0">
                <a:solidFill>
                  <a:schemeClr val="accent2"/>
                </a:solidFill>
                <a:latin typeface="Alexandria" pitchFamily="2" charset="-78"/>
                <a:ea typeface="Calibri"/>
                <a:cs typeface="Alexandria" pitchFamily="2" charset="-78"/>
                <a:sym typeface="Calibri"/>
              </a:rPr>
              <a:t>قوة</a:t>
            </a:r>
            <a:r>
              <a:rPr lang="ar-SA" sz="1400" dirty="0">
                <a:solidFill>
                  <a:schemeClr val="dk1"/>
                </a:solidFill>
                <a:latin typeface="Alexandria" pitchFamily="2" charset="-78"/>
                <a:ea typeface="Calibri"/>
                <a:cs typeface="Alexandria" pitchFamily="2" charset="-78"/>
                <a:sym typeface="Calibri"/>
              </a:rPr>
              <a:t> لدراسات جامعة ميتشيغان، وهما: </a:t>
            </a:r>
          </a:p>
        </p:txBody>
      </p:sp>
      <p:sp>
        <p:nvSpPr>
          <p:cNvPr id="479" name="Google Shape;479;p36"/>
          <p:cNvSpPr txBox="1"/>
          <p:nvPr/>
        </p:nvSpPr>
        <p:spPr>
          <a:xfrm>
            <a:off x="1359043" y="3075203"/>
            <a:ext cx="9473913" cy="132339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2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تطوير أدوات لقياس السلوك القيادي بصورة تحاكي ما توصلت اليه دراسات جامعة أوهايو. </a:t>
            </a: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2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 التأكيد على أن سلوك القائد المتمركز حول العامل هو الأكثر ملاءمة وتأثيراً. </a:t>
            </a:r>
            <a:endParaRPr lang="ar-EG" sz="16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122094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3" name="Google Shape;196;p9">
            <a:extLst>
              <a:ext uri="{FF2B5EF4-FFF2-40B4-BE49-F238E27FC236}">
                <a16:creationId xmlns:a16="http://schemas.microsoft.com/office/drawing/2014/main" id="{85836BBF-1A9D-4329-E84A-D10C26E9CCF0}"/>
              </a:ext>
            </a:extLst>
          </p:cNvPr>
          <p:cNvSpPr/>
          <p:nvPr/>
        </p:nvSpPr>
        <p:spPr>
          <a:xfrm>
            <a:off x="62488" y="2047875"/>
            <a:ext cx="4128422" cy="3638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482C280D-2A83-B067-51E1-A4F9BC55FEFB}"/>
              </a:ext>
            </a:extLst>
          </p:cNvPr>
          <p:cNvSpPr/>
          <p:nvPr/>
        </p:nvSpPr>
        <p:spPr>
          <a:xfrm>
            <a:off x="346363" y="2188649"/>
            <a:ext cx="11536075" cy="33570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2B588FB-DF8B-5867-E467-A94453805A8E}"/>
              </a:ext>
            </a:extLst>
          </p:cNvPr>
          <p:cNvSpPr txBox="1"/>
          <p:nvPr/>
        </p:nvSpPr>
        <p:spPr>
          <a:xfrm>
            <a:off x="2978415" y="382369"/>
            <a:ext cx="623517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مواطن القوة والضعف في دراسات جامعة ميتشيغان </a:t>
            </a:r>
          </a:p>
        </p:txBody>
      </p:sp>
      <p:sp>
        <p:nvSpPr>
          <p:cNvPr id="6" name="TextBox 5">
            <a:extLst>
              <a:ext uri="{FF2B5EF4-FFF2-40B4-BE49-F238E27FC236}">
                <a16:creationId xmlns:a16="http://schemas.microsoft.com/office/drawing/2014/main" id="{3CD50EB8-4B37-8694-D33A-B498C96C7DC0}"/>
              </a:ext>
            </a:extLst>
          </p:cNvPr>
          <p:cNvSpPr txBox="1"/>
          <p:nvPr/>
        </p:nvSpPr>
        <p:spPr>
          <a:xfrm>
            <a:off x="1857376" y="917652"/>
            <a:ext cx="8286322" cy="890693"/>
          </a:xfrm>
          <a:prstGeom prst="rect">
            <a:avLst/>
          </a:prstGeom>
          <a:noFill/>
        </p:spPr>
        <p:txBody>
          <a:bodyPr wrap="square">
            <a:spAutoFit/>
          </a:bodyPr>
          <a:lstStyle/>
          <a:p>
            <a:pPr marL="0" marR="0" lvl="0" indent="0" algn="just" rtl="1">
              <a:lnSpc>
                <a:spcPct val="20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وكدراسات شقيقتيها الامريكيتين السابقتين؛ جامعة أيوا وجامعة أوهايو، فإن دراسات جامعة ميتشيغان لم تسلم هي الاخرى من </a:t>
            </a:r>
            <a:r>
              <a:rPr lang="ar-SA" sz="1400" dirty="0">
                <a:solidFill>
                  <a:schemeClr val="accent2"/>
                </a:solidFill>
                <a:latin typeface="Alexandria" pitchFamily="2" charset="-78"/>
                <a:ea typeface="Calibri"/>
                <a:cs typeface="Alexandria" pitchFamily="2" charset="-78"/>
                <a:sym typeface="Calibri"/>
              </a:rPr>
              <a:t>النقد، </a:t>
            </a:r>
            <a:r>
              <a:rPr lang="ar-SA" sz="1400" dirty="0">
                <a:solidFill>
                  <a:schemeClr val="dk1"/>
                </a:solidFill>
                <a:latin typeface="Alexandria" pitchFamily="2" charset="-78"/>
                <a:ea typeface="Calibri"/>
                <a:cs typeface="Alexandria" pitchFamily="2" charset="-78"/>
                <a:sym typeface="Calibri"/>
              </a:rPr>
              <a:t>والكشف </a:t>
            </a:r>
            <a:r>
              <a:rPr lang="ar-SA" sz="1400" dirty="0">
                <a:solidFill>
                  <a:srgbClr val="00AEEF"/>
                </a:solidFill>
                <a:latin typeface="Alexandria" pitchFamily="2" charset="-78"/>
                <a:ea typeface="Calibri"/>
                <a:cs typeface="Alexandria" pitchFamily="2" charset="-78"/>
                <a:sym typeface="Calibri"/>
              </a:rPr>
              <a:t>عن أوجه الضعف الذي رأى ناقدوها انه يتمثل في جانبين</a:t>
            </a:r>
            <a:r>
              <a:rPr lang="ar-SA" sz="1400" dirty="0">
                <a:solidFill>
                  <a:schemeClr val="dk1"/>
                </a:solidFill>
                <a:latin typeface="Alexandria" pitchFamily="2" charset="-78"/>
                <a:ea typeface="Calibri"/>
                <a:cs typeface="Alexandria" pitchFamily="2" charset="-78"/>
                <a:sym typeface="Calibri"/>
              </a:rPr>
              <a:t>، وهما:</a:t>
            </a:r>
          </a:p>
        </p:txBody>
      </p:sp>
      <p:sp>
        <p:nvSpPr>
          <p:cNvPr id="479" name="Google Shape;479;p36"/>
          <p:cNvSpPr txBox="1"/>
          <p:nvPr/>
        </p:nvSpPr>
        <p:spPr>
          <a:xfrm>
            <a:off x="630237" y="2455936"/>
            <a:ext cx="11215400" cy="267761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200000"/>
              </a:lnSpc>
              <a:spcBef>
                <a:spcPts val="0"/>
              </a:spcBef>
              <a:spcAft>
                <a:spcPts val="0"/>
              </a:spcAft>
              <a:buClr>
                <a:schemeClr val="dk1"/>
              </a:buClr>
              <a:buSzPts val="2400"/>
              <a:buFont typeface="Calibri"/>
              <a:buAutoNum type="arabicPeriod"/>
            </a:pPr>
            <a:r>
              <a:rPr lang="ar-SA" sz="1400" dirty="0">
                <a:solidFill>
                  <a:schemeClr val="dk1"/>
                </a:solidFill>
                <a:latin typeface="Alexandria" pitchFamily="2" charset="-78"/>
                <a:ea typeface="Calibri"/>
                <a:cs typeface="Alexandria" pitchFamily="2" charset="-78"/>
                <a:sym typeface="Calibri"/>
              </a:rPr>
              <a:t> تجاهلها لتأثيرات الموقف على فاعلية القيادة. اذ ان هناك دليلاً يؤكد أن أسلوب القائد أو سلوكه يتغير من موقف لآخر. فمثلاً قد يُظهر القائد أسلوباً متمركزاً حول العامل تحت الظروف الاعتيادية، أو عندما يسير عمل الجماعة أو نشاطها بشكل منسجم. وعلى أية حال، فعندما تكون هناك ضغوط لإنهاء العمل في مواعيده المحددة، فإن القائد قد يبدل سلوكه ليكون أكثر تمركزاً حول العمل. </a:t>
            </a:r>
            <a:endParaRPr lang="ar-EG" sz="14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endParaRPr sz="14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400" dirty="0">
                <a:solidFill>
                  <a:schemeClr val="dk1"/>
                </a:solidFill>
                <a:latin typeface="Alexandria" pitchFamily="2" charset="-78"/>
                <a:ea typeface="Calibri"/>
                <a:cs typeface="Alexandria" pitchFamily="2" charset="-78"/>
                <a:sym typeface="Calibri"/>
              </a:rPr>
              <a:t>تجاهلها للعوامل الموقفية الأخرى مثل تماسك الجماعة، وطبيعة الخصائص الشخصية للمرؤوسين، أو خصائص المهمة، التي لم تؤخذ بعين الاعتبار. ذلك أن قائد جماعة غير متماسكة قد يتصرف بشكل مختلف تماماً عن قائد جماعة متماسكة، حتى لو كانا يعملان من اجل إنجاز مهمات متشابهة. </a:t>
            </a:r>
            <a:endParaRPr sz="14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9856509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3" name="Google Shape;196;p9">
            <a:extLst>
              <a:ext uri="{FF2B5EF4-FFF2-40B4-BE49-F238E27FC236}">
                <a16:creationId xmlns:a16="http://schemas.microsoft.com/office/drawing/2014/main" id="{50AB5A5C-C766-05F2-4506-85026B86132B}"/>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95787EB5-6A22-2A11-3C5F-29D40B76C0AA}"/>
              </a:ext>
            </a:extLst>
          </p:cNvPr>
          <p:cNvSpPr/>
          <p:nvPr/>
        </p:nvSpPr>
        <p:spPr>
          <a:xfrm>
            <a:off x="469900" y="1854554"/>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89" name="Google Shape;489;p37"/>
          <p:cNvSpPr txBox="1"/>
          <p:nvPr/>
        </p:nvSpPr>
        <p:spPr>
          <a:xfrm>
            <a:off x="971550" y="2290168"/>
            <a:ext cx="10577178" cy="3046948"/>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لم يكتف الباحثون السلوكيون بما آلت اليه نتائج دراسات الجامعات الجامعة الامريكية الثلاث أيوا وأوهايو وميتشيغان، بل استمرت دراساتهم وتجاربهم المكثفة حول اساليب (أنماط) القيادة في الكثير من المنظمات. </a:t>
            </a: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20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وفي هذا السياق فقد قدم رنسس ليکرت Rensis Libert عام 1961 في كتابه أنماط جديدة في الإدارة </a:t>
            </a:r>
            <a:endParaRPr lang="en-US" sz="1600" dirty="0">
              <a:solidFill>
                <a:schemeClr val="dk1"/>
              </a:solidFill>
              <a:latin typeface="Alexandria" pitchFamily="2" charset="-78"/>
              <a:ea typeface="Calibri"/>
              <a:cs typeface="Alexandria" pitchFamily="2" charset="-78"/>
              <a:sym typeface="Calibri"/>
            </a:endParaRPr>
          </a:p>
          <a:p>
            <a:pPr lvl="0" algn="just" rtl="1">
              <a:lnSpc>
                <a:spcPct val="200000"/>
              </a:lnSpc>
            </a:pPr>
            <a:r>
              <a:rPr lang="ar-SA" sz="1600" dirty="0">
                <a:solidFill>
                  <a:schemeClr val="dk1"/>
                </a:solidFill>
                <a:latin typeface="Alexandria" pitchFamily="2" charset="-78"/>
                <a:ea typeface="Calibri"/>
                <a:cs typeface="Alexandria" pitchFamily="2" charset="-78"/>
                <a:sym typeface="Calibri"/>
              </a:rPr>
              <a:t>New Patterns of Management  نظاما إداريا جديداً، أوضح فيه أنه لا يوجد نمط إداري (قيادي) واحد ، وإنما مجموعة من الأنماط الإدارية (القيادية) المختلفة، التي يمكن أن تصور على شكل سلسلة متصلة من أربع حلقات تبدأ من نظام (1) وتنتهي في نظام (4) مروراً بنظامي (2) و(3). وقد اسمى ليكرت نظريته هذه</a:t>
            </a:r>
            <a:r>
              <a:rPr lang="en-US" sz="1600" dirty="0">
                <a:solidFill>
                  <a:schemeClr val="dk1"/>
                </a:solidFill>
                <a:latin typeface="Alexandria" pitchFamily="2" charset="-78"/>
                <a:ea typeface="Calibri"/>
                <a:cs typeface="Alexandria" pitchFamily="2" charset="-78"/>
                <a:sym typeface="Calibri"/>
              </a:rPr>
              <a:t> </a:t>
            </a:r>
            <a:r>
              <a:rPr lang="ar-EG" sz="1600" dirty="0">
                <a:solidFill>
                  <a:schemeClr val="dk1"/>
                </a:solidFill>
                <a:latin typeface="Alexandria" pitchFamily="2" charset="-78"/>
                <a:ea typeface="Calibri"/>
                <a:cs typeface="Alexandria" pitchFamily="2" charset="-78"/>
                <a:sym typeface="Calibri"/>
              </a:rPr>
              <a:t>بنظام </a:t>
            </a:r>
            <a:r>
              <a:rPr lang="en-US" sz="1600" dirty="0">
                <a:solidFill>
                  <a:schemeClr val="dk1"/>
                </a:solidFill>
                <a:latin typeface="Alexandria" pitchFamily="2" charset="-78"/>
                <a:ea typeface="Calibri"/>
                <a:cs typeface="Alexandria" pitchFamily="2" charset="-78"/>
                <a:sym typeface="Calibri"/>
              </a:rPr>
              <a:t>System 1 – System 4</a:t>
            </a:r>
            <a:endParaRPr sz="12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821D6F12-7EA9-34DB-11A2-9CFEA7ADA093}"/>
              </a:ext>
            </a:extLst>
          </p:cNvPr>
          <p:cNvSpPr txBox="1"/>
          <p:nvPr/>
        </p:nvSpPr>
        <p:spPr>
          <a:xfrm>
            <a:off x="3883290" y="382369"/>
            <a:ext cx="442542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4. نظرية رنسس لیکرت</a:t>
            </a:r>
            <a:r>
              <a:rPr lang="en-US" sz="2000" dirty="0">
                <a:solidFill>
                  <a:srgbClr val="00AEEF"/>
                </a:solidFill>
                <a:latin typeface="Alexandria" pitchFamily="2" charset="-78"/>
                <a:ea typeface="Calibri"/>
                <a:cs typeface="Alexandria" pitchFamily="2" charset="-78"/>
                <a:sym typeface="Calibri"/>
              </a:rPr>
              <a:t>  </a:t>
            </a:r>
            <a:r>
              <a:rPr lang="ar-EG" sz="2000" dirty="0">
                <a:solidFill>
                  <a:srgbClr val="00AEEF"/>
                </a:solidFill>
                <a:latin typeface="Alexandria" pitchFamily="2" charset="-78"/>
                <a:ea typeface="Calibri"/>
                <a:cs typeface="Alexandria" pitchFamily="2" charset="-78"/>
                <a:sym typeface="Calibri"/>
              </a:rPr>
              <a:t> </a:t>
            </a:r>
            <a:r>
              <a:rPr lang="en-US" sz="2000" dirty="0" err="1">
                <a:solidFill>
                  <a:srgbClr val="00AEEF"/>
                </a:solidFill>
                <a:latin typeface="Alexandria" pitchFamily="2" charset="-78"/>
                <a:ea typeface="Calibri"/>
                <a:cs typeface="Alexandria" pitchFamily="2" charset="-78"/>
                <a:sym typeface="Calibri"/>
              </a:rPr>
              <a:t>Rensis</a:t>
            </a:r>
            <a:r>
              <a:rPr lang="en-US" sz="2000" dirty="0">
                <a:solidFill>
                  <a:srgbClr val="00AEEF"/>
                </a:solidFill>
                <a:latin typeface="Alexandria" pitchFamily="2" charset="-78"/>
                <a:ea typeface="Calibri"/>
                <a:cs typeface="Alexandria" pitchFamily="2" charset="-78"/>
                <a:sym typeface="Calibri"/>
              </a:rPr>
              <a:t> Likert</a:t>
            </a:r>
            <a:r>
              <a:rPr lang="ar-EG" sz="2000" dirty="0">
                <a:solidFill>
                  <a:srgbClr val="00AEEF"/>
                </a:solidFill>
                <a:latin typeface="Alexandria" pitchFamily="2" charset="-78"/>
                <a:ea typeface="Calibri"/>
                <a:cs typeface="Alexandria" pitchFamily="2" charset="-78"/>
                <a:sym typeface="Calibri"/>
              </a:rPr>
              <a:t> </a:t>
            </a:r>
            <a:endParaRPr lang="ar-SA" sz="2000" dirty="0">
              <a:solidFill>
                <a:srgbClr val="232020"/>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B1A0B317-B82E-B521-333E-C3EB56B7030E}"/>
              </a:ext>
            </a:extLst>
          </p:cNvPr>
          <p:cNvSpPr txBox="1"/>
          <p:nvPr/>
        </p:nvSpPr>
        <p:spPr>
          <a:xfrm>
            <a:off x="4988719" y="952007"/>
            <a:ext cx="2214562" cy="338554"/>
          </a:xfrm>
          <a:prstGeom prst="rect">
            <a:avLst/>
          </a:prstGeom>
          <a:noFill/>
        </p:spPr>
        <p:txBody>
          <a:bodyPr wrap="square">
            <a:spAutoFit/>
          </a:bodyPr>
          <a:lstStyle/>
          <a:p>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أنماط القيادة الاربعة</a:t>
            </a:r>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 </a:t>
            </a:r>
            <a:endParaRPr lang="en-US" sz="1600" dirty="0"/>
          </a:p>
        </p:txBody>
      </p:sp>
    </p:spTree>
    <p:extLst>
      <p:ext uri="{BB962C8B-B14F-4D97-AF65-F5344CB8AC3E}">
        <p14:creationId xmlns:p14="http://schemas.microsoft.com/office/powerpoint/2010/main" val="30912136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3" name="Google Shape;196;p9">
            <a:extLst>
              <a:ext uri="{FF2B5EF4-FFF2-40B4-BE49-F238E27FC236}">
                <a16:creationId xmlns:a16="http://schemas.microsoft.com/office/drawing/2014/main" id="{682300FF-45DE-2BC8-40EA-F10F8CA1C135}"/>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5CC1B69D-F90D-BEE8-3426-9D8A2CD42696}"/>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98" name="Google Shape;498;p38"/>
          <p:cNvSpPr txBox="1"/>
          <p:nvPr/>
        </p:nvSpPr>
        <p:spPr>
          <a:xfrm>
            <a:off x="4817540" y="2335964"/>
            <a:ext cx="6396078" cy="58473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1: النمط الاستبدادي / التسلطي Exploitative Authoritative</a:t>
            </a:r>
            <a:endParaRPr lang="ar-SA" sz="1600" dirty="0">
              <a:solidFill>
                <a:schemeClr val="dk1"/>
              </a:solidFill>
              <a:latin typeface="Alexandria" pitchFamily="2" charset="-78"/>
              <a:ea typeface="Calibri"/>
              <a:cs typeface="Alexandria" pitchFamily="2" charset="-78"/>
              <a:sym typeface="Calibri"/>
            </a:endParaRPr>
          </a:p>
        </p:txBody>
      </p:sp>
      <p:sp>
        <p:nvSpPr>
          <p:cNvPr id="5" name="TextBox 4">
            <a:extLst>
              <a:ext uri="{FF2B5EF4-FFF2-40B4-BE49-F238E27FC236}">
                <a16:creationId xmlns:a16="http://schemas.microsoft.com/office/drawing/2014/main" id="{9451EE31-C2DB-B2FE-B812-7D9B7F255A54}"/>
              </a:ext>
            </a:extLst>
          </p:cNvPr>
          <p:cNvSpPr txBox="1"/>
          <p:nvPr/>
        </p:nvSpPr>
        <p:spPr>
          <a:xfrm>
            <a:off x="3883290" y="382369"/>
            <a:ext cx="442542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4. نظرية رنسس لیکرت</a:t>
            </a:r>
            <a:r>
              <a:rPr lang="en-US" sz="2000" dirty="0">
                <a:solidFill>
                  <a:srgbClr val="00AEEF"/>
                </a:solidFill>
                <a:latin typeface="Alexandria" pitchFamily="2" charset="-78"/>
                <a:ea typeface="Calibri"/>
                <a:cs typeface="Alexandria" pitchFamily="2" charset="-78"/>
                <a:sym typeface="Calibri"/>
              </a:rPr>
              <a:t>  </a:t>
            </a:r>
            <a:r>
              <a:rPr lang="ar-EG" sz="2000" dirty="0">
                <a:solidFill>
                  <a:srgbClr val="00AEEF"/>
                </a:solidFill>
                <a:latin typeface="Alexandria" pitchFamily="2" charset="-78"/>
                <a:ea typeface="Calibri"/>
                <a:cs typeface="Alexandria" pitchFamily="2" charset="-78"/>
                <a:sym typeface="Calibri"/>
              </a:rPr>
              <a:t> </a:t>
            </a:r>
            <a:r>
              <a:rPr lang="en-US" sz="2000" dirty="0" err="1">
                <a:solidFill>
                  <a:srgbClr val="00AEEF"/>
                </a:solidFill>
                <a:latin typeface="Alexandria" pitchFamily="2" charset="-78"/>
                <a:ea typeface="Calibri"/>
                <a:cs typeface="Alexandria" pitchFamily="2" charset="-78"/>
                <a:sym typeface="Calibri"/>
              </a:rPr>
              <a:t>Rensis</a:t>
            </a:r>
            <a:r>
              <a:rPr lang="en-US" sz="2000" dirty="0">
                <a:solidFill>
                  <a:srgbClr val="00AEEF"/>
                </a:solidFill>
                <a:latin typeface="Alexandria" pitchFamily="2" charset="-78"/>
                <a:ea typeface="Calibri"/>
                <a:cs typeface="Alexandria" pitchFamily="2" charset="-78"/>
                <a:sym typeface="Calibri"/>
              </a:rPr>
              <a:t> Likert</a:t>
            </a:r>
            <a:r>
              <a:rPr lang="ar-EG" sz="2000" dirty="0">
                <a:solidFill>
                  <a:srgbClr val="00AEEF"/>
                </a:solidFill>
                <a:latin typeface="Alexandria" pitchFamily="2" charset="-78"/>
                <a:ea typeface="Calibri"/>
                <a:cs typeface="Alexandria" pitchFamily="2" charset="-78"/>
                <a:sym typeface="Calibri"/>
              </a:rPr>
              <a:t> </a:t>
            </a:r>
            <a:endParaRPr lang="ar-SA" sz="2000" dirty="0">
              <a:solidFill>
                <a:srgbClr val="232020"/>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ED52CA67-E96C-2F82-EEE6-50C47C33B10A}"/>
              </a:ext>
            </a:extLst>
          </p:cNvPr>
          <p:cNvSpPr txBox="1"/>
          <p:nvPr/>
        </p:nvSpPr>
        <p:spPr>
          <a:xfrm>
            <a:off x="4988719" y="952007"/>
            <a:ext cx="2214562" cy="338554"/>
          </a:xfrm>
          <a:prstGeom prst="rect">
            <a:avLst/>
          </a:prstGeom>
          <a:noFill/>
        </p:spPr>
        <p:txBody>
          <a:bodyPr wrap="square">
            <a:spAutoFit/>
          </a:bodyPr>
          <a:lstStyle/>
          <a:p>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أنماط القيادة الاربعة</a:t>
            </a:r>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 </a:t>
            </a:r>
            <a:endParaRPr lang="en-US" sz="1600" dirty="0"/>
          </a:p>
        </p:txBody>
      </p:sp>
      <p:sp>
        <p:nvSpPr>
          <p:cNvPr id="2" name="Google Shape;498;p38">
            <a:extLst>
              <a:ext uri="{FF2B5EF4-FFF2-40B4-BE49-F238E27FC236}">
                <a16:creationId xmlns:a16="http://schemas.microsoft.com/office/drawing/2014/main" id="{E8CA55B4-2D74-9F78-3297-5CE8210A237A}"/>
              </a:ext>
            </a:extLst>
          </p:cNvPr>
          <p:cNvSpPr txBox="1"/>
          <p:nvPr/>
        </p:nvSpPr>
        <p:spPr>
          <a:xfrm>
            <a:off x="4314447" y="3284509"/>
            <a:ext cx="6899171" cy="58473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2 :النمط الاستبدادي الكريم/المتسامح </a:t>
            </a:r>
            <a:r>
              <a:rPr lang="en-US" sz="1600" dirty="0">
                <a:solidFill>
                  <a:srgbClr val="00AEEF"/>
                </a:solidFill>
                <a:latin typeface="Alexandria" pitchFamily="2" charset="-78"/>
                <a:ea typeface="Calibri"/>
                <a:cs typeface="Alexandria" pitchFamily="2" charset="-78"/>
                <a:sym typeface="Calibri"/>
              </a:rPr>
              <a:t>Benevolent Authoritative </a:t>
            </a:r>
            <a:endParaRPr lang="ar-SA" sz="1600" dirty="0">
              <a:solidFill>
                <a:schemeClr val="dk1"/>
              </a:solidFill>
              <a:latin typeface="Alexandria" pitchFamily="2" charset="-78"/>
              <a:ea typeface="Calibri"/>
              <a:cs typeface="Alexandria" pitchFamily="2" charset="-78"/>
              <a:sym typeface="Calibri"/>
            </a:endParaRPr>
          </a:p>
        </p:txBody>
      </p:sp>
      <p:sp>
        <p:nvSpPr>
          <p:cNvPr id="7" name="Google Shape;498;p38">
            <a:extLst>
              <a:ext uri="{FF2B5EF4-FFF2-40B4-BE49-F238E27FC236}">
                <a16:creationId xmlns:a16="http://schemas.microsoft.com/office/drawing/2014/main" id="{5B76010F-CEF1-65C0-3879-F841C37FB67C}"/>
              </a:ext>
            </a:extLst>
          </p:cNvPr>
          <p:cNvSpPr txBox="1"/>
          <p:nvPr/>
        </p:nvSpPr>
        <p:spPr>
          <a:xfrm>
            <a:off x="4314447" y="4233054"/>
            <a:ext cx="6899171" cy="58473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3: النمط الاستشاري الديمقراطي </a:t>
            </a:r>
            <a:r>
              <a:rPr lang="en-US" sz="1600" dirty="0">
                <a:solidFill>
                  <a:srgbClr val="00AEEF"/>
                </a:solidFill>
                <a:latin typeface="Alexandria" pitchFamily="2" charset="-78"/>
                <a:ea typeface="Calibri"/>
                <a:cs typeface="Alexandria" pitchFamily="2" charset="-78"/>
                <a:sym typeface="Calibri"/>
              </a:rPr>
              <a:t>Consultative Democratic</a:t>
            </a:r>
            <a:endParaRPr lang="ar-SA" sz="1600" dirty="0">
              <a:solidFill>
                <a:schemeClr val="dk1"/>
              </a:solidFill>
              <a:latin typeface="Alexandria" pitchFamily="2" charset="-78"/>
              <a:ea typeface="Calibri"/>
              <a:cs typeface="Alexandria" pitchFamily="2" charset="-78"/>
              <a:sym typeface="Calibri"/>
            </a:endParaRPr>
          </a:p>
        </p:txBody>
      </p:sp>
      <p:sp>
        <p:nvSpPr>
          <p:cNvPr id="8" name="Google Shape;498;p38">
            <a:extLst>
              <a:ext uri="{FF2B5EF4-FFF2-40B4-BE49-F238E27FC236}">
                <a16:creationId xmlns:a16="http://schemas.microsoft.com/office/drawing/2014/main" id="{EA25CB8A-263C-E24A-2F10-21D56866A8D6}"/>
              </a:ext>
            </a:extLst>
          </p:cNvPr>
          <p:cNvSpPr txBox="1"/>
          <p:nvPr/>
        </p:nvSpPr>
        <p:spPr>
          <a:xfrm>
            <a:off x="4314447" y="5181600"/>
            <a:ext cx="6899171" cy="58473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4: النمط التشاركي الديمقراطي </a:t>
            </a:r>
            <a:r>
              <a:rPr lang="en-US" sz="1600" dirty="0">
                <a:solidFill>
                  <a:srgbClr val="00AEEF"/>
                </a:solidFill>
                <a:latin typeface="Alexandria" pitchFamily="2" charset="-78"/>
                <a:ea typeface="Calibri"/>
                <a:cs typeface="Alexandria" pitchFamily="2" charset="-78"/>
                <a:sym typeface="Calibri"/>
              </a:rPr>
              <a:t>Participative Democratic </a:t>
            </a:r>
            <a:endParaRPr lang="ar-SA" sz="16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2612286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3" name="Google Shape;196;p9">
            <a:extLst>
              <a:ext uri="{FF2B5EF4-FFF2-40B4-BE49-F238E27FC236}">
                <a16:creationId xmlns:a16="http://schemas.microsoft.com/office/drawing/2014/main" id="{682300FF-45DE-2BC8-40EA-F10F8CA1C135}"/>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5CC1B69D-F90D-BEE8-3426-9D8A2CD42696}"/>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98" name="Google Shape;498;p38"/>
          <p:cNvSpPr txBox="1"/>
          <p:nvPr/>
        </p:nvSpPr>
        <p:spPr>
          <a:xfrm>
            <a:off x="957943" y="3028832"/>
            <a:ext cx="10924535" cy="2062063"/>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1: النمط الاستبدادي / التسلطي Exploitative Authoritative</a:t>
            </a:r>
            <a:r>
              <a:rPr lang="ar-SA" sz="1600" dirty="0">
                <a:solidFill>
                  <a:schemeClr val="dk1"/>
                </a:solidFill>
                <a:latin typeface="Alexandria" pitchFamily="2" charset="-78"/>
                <a:ea typeface="Calibri"/>
                <a:cs typeface="Alexandria" pitchFamily="2" charset="-78"/>
                <a:sym typeface="Calibri"/>
              </a:rPr>
              <a:t> وفي هذا النمط فإن المدير يصنف على أنه او توقراطي، ومستبد، وتسلطي، ومستغل. فهو لا يثق بالمرؤوسين مطلقا، وكل القرارات يصنعها هو وحده. والاتصالات تنازلية، أي تنبع من رأس قمة المؤسسة (أو المدير) إلى أسفل فقط، ولا يوجد تغذية راجعة في هذا النمط من الاتصالات والدافعية للعمل تأتي من خلال التهديد والعقاب والخوف. أما المكافآت فنادراً ما تمنح أي في مناسبات قليلة.</a:t>
            </a:r>
          </a:p>
        </p:txBody>
      </p:sp>
      <p:sp>
        <p:nvSpPr>
          <p:cNvPr id="5" name="TextBox 4">
            <a:extLst>
              <a:ext uri="{FF2B5EF4-FFF2-40B4-BE49-F238E27FC236}">
                <a16:creationId xmlns:a16="http://schemas.microsoft.com/office/drawing/2014/main" id="{9451EE31-C2DB-B2FE-B812-7D9B7F255A54}"/>
              </a:ext>
            </a:extLst>
          </p:cNvPr>
          <p:cNvSpPr txBox="1"/>
          <p:nvPr/>
        </p:nvSpPr>
        <p:spPr>
          <a:xfrm>
            <a:off x="3883290" y="382369"/>
            <a:ext cx="442542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4. نظرية رنسس لیکرت</a:t>
            </a:r>
            <a:r>
              <a:rPr lang="en-US" sz="2000" dirty="0">
                <a:solidFill>
                  <a:srgbClr val="00AEEF"/>
                </a:solidFill>
                <a:latin typeface="Alexandria" pitchFamily="2" charset="-78"/>
                <a:ea typeface="Calibri"/>
                <a:cs typeface="Alexandria" pitchFamily="2" charset="-78"/>
                <a:sym typeface="Calibri"/>
              </a:rPr>
              <a:t>  </a:t>
            </a:r>
            <a:r>
              <a:rPr lang="ar-EG" sz="2000" dirty="0">
                <a:solidFill>
                  <a:srgbClr val="00AEEF"/>
                </a:solidFill>
                <a:latin typeface="Alexandria" pitchFamily="2" charset="-78"/>
                <a:ea typeface="Calibri"/>
                <a:cs typeface="Alexandria" pitchFamily="2" charset="-78"/>
                <a:sym typeface="Calibri"/>
              </a:rPr>
              <a:t> </a:t>
            </a:r>
            <a:r>
              <a:rPr lang="en-US" sz="2000" dirty="0" err="1">
                <a:solidFill>
                  <a:srgbClr val="00AEEF"/>
                </a:solidFill>
                <a:latin typeface="Alexandria" pitchFamily="2" charset="-78"/>
                <a:ea typeface="Calibri"/>
                <a:cs typeface="Alexandria" pitchFamily="2" charset="-78"/>
                <a:sym typeface="Calibri"/>
              </a:rPr>
              <a:t>Rensis</a:t>
            </a:r>
            <a:r>
              <a:rPr lang="en-US" sz="2000" dirty="0">
                <a:solidFill>
                  <a:srgbClr val="00AEEF"/>
                </a:solidFill>
                <a:latin typeface="Alexandria" pitchFamily="2" charset="-78"/>
                <a:ea typeface="Calibri"/>
                <a:cs typeface="Alexandria" pitchFamily="2" charset="-78"/>
                <a:sym typeface="Calibri"/>
              </a:rPr>
              <a:t> Likert</a:t>
            </a:r>
            <a:r>
              <a:rPr lang="ar-EG" sz="2000" dirty="0">
                <a:solidFill>
                  <a:srgbClr val="00AEEF"/>
                </a:solidFill>
                <a:latin typeface="Alexandria" pitchFamily="2" charset="-78"/>
                <a:ea typeface="Calibri"/>
                <a:cs typeface="Alexandria" pitchFamily="2" charset="-78"/>
                <a:sym typeface="Calibri"/>
              </a:rPr>
              <a:t> </a:t>
            </a:r>
            <a:endParaRPr lang="ar-SA" sz="2000" dirty="0">
              <a:solidFill>
                <a:srgbClr val="232020"/>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ED52CA67-E96C-2F82-EEE6-50C47C33B10A}"/>
              </a:ext>
            </a:extLst>
          </p:cNvPr>
          <p:cNvSpPr txBox="1"/>
          <p:nvPr/>
        </p:nvSpPr>
        <p:spPr>
          <a:xfrm>
            <a:off x="4988719" y="952007"/>
            <a:ext cx="2214562" cy="338554"/>
          </a:xfrm>
          <a:prstGeom prst="rect">
            <a:avLst/>
          </a:prstGeom>
          <a:noFill/>
        </p:spPr>
        <p:txBody>
          <a:bodyPr wrap="square">
            <a:spAutoFit/>
          </a:bodyPr>
          <a:lstStyle/>
          <a:p>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أنماط القيادة الاربعة</a:t>
            </a:r>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 </a:t>
            </a:r>
            <a:endParaRPr lang="en-US" sz="16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3" name="Google Shape;196;p9">
            <a:extLst>
              <a:ext uri="{FF2B5EF4-FFF2-40B4-BE49-F238E27FC236}">
                <a16:creationId xmlns:a16="http://schemas.microsoft.com/office/drawing/2014/main" id="{682300FF-45DE-2BC8-40EA-F10F8CA1C135}"/>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5CC1B69D-F90D-BEE8-3426-9D8A2CD42696}"/>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98" name="Google Shape;498;p38"/>
          <p:cNvSpPr txBox="1"/>
          <p:nvPr/>
        </p:nvSpPr>
        <p:spPr>
          <a:xfrm>
            <a:off x="740229" y="3028831"/>
            <a:ext cx="10981871" cy="2062063"/>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2 :النمط الاستبدادي الكريم/المتسامح</a:t>
            </a:r>
            <a:r>
              <a:rPr lang="ar-EG" sz="1600" dirty="0">
                <a:solidFill>
                  <a:srgbClr val="00AEEF"/>
                </a:solidFill>
                <a:latin typeface="Alexandria" pitchFamily="2" charset="-78"/>
                <a:ea typeface="Calibri"/>
                <a:cs typeface="Alexandria" pitchFamily="2" charset="-78"/>
                <a:sym typeface="Calibri"/>
              </a:rPr>
              <a:t> </a:t>
            </a:r>
            <a:r>
              <a:rPr lang="en-US" sz="1600" dirty="0">
                <a:solidFill>
                  <a:srgbClr val="00AEEF"/>
                </a:solidFill>
                <a:latin typeface="Alexandria" pitchFamily="2" charset="-78"/>
                <a:ea typeface="Calibri"/>
                <a:cs typeface="Alexandria" pitchFamily="2" charset="-78"/>
                <a:sym typeface="Calibri"/>
              </a:rPr>
              <a:t>Benevolent Authoritative</a:t>
            </a:r>
            <a:r>
              <a:rPr lang="ar-EG" sz="1600" dirty="0">
                <a:solidFill>
                  <a:srgbClr val="00AEEF"/>
                </a:solidFill>
                <a:latin typeface="Alexandria" pitchFamily="2" charset="-78"/>
                <a:ea typeface="Calibri"/>
                <a:cs typeface="Alexandria" pitchFamily="2" charset="-78"/>
                <a:sym typeface="Calibri"/>
              </a:rPr>
              <a:t> </a:t>
            </a:r>
            <a:r>
              <a:rPr lang="en-US" sz="1600" dirty="0">
                <a:solidFill>
                  <a:schemeClr val="dk1"/>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وفي هذا النمط فإن المدير يثق قليلاً بالمرؤوسين، ومعظم القرارات تصنع في القمة، وقليل منها في القاعدة والخوف والتهديد ما زالا يستخدمان كدافع للعمل، ولكن بصورة أقل من نظام (1) . أما الاتصال، فكثيره تنازلي من القمة إلى القاعدة، ولكن جزءً قليلا منه يكون تصاعدياً من القاعدة إلى القمة، ويكون ذلك حينما يبحث المدير عن أفكار من مرؤوسيه قبل اتخاذ القرار.</a:t>
            </a:r>
          </a:p>
        </p:txBody>
      </p:sp>
      <p:sp>
        <p:nvSpPr>
          <p:cNvPr id="5" name="TextBox 4">
            <a:extLst>
              <a:ext uri="{FF2B5EF4-FFF2-40B4-BE49-F238E27FC236}">
                <a16:creationId xmlns:a16="http://schemas.microsoft.com/office/drawing/2014/main" id="{9451EE31-C2DB-B2FE-B812-7D9B7F255A54}"/>
              </a:ext>
            </a:extLst>
          </p:cNvPr>
          <p:cNvSpPr txBox="1"/>
          <p:nvPr/>
        </p:nvSpPr>
        <p:spPr>
          <a:xfrm>
            <a:off x="3883290" y="382369"/>
            <a:ext cx="442542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4. نظرية رنسس لیکرت</a:t>
            </a:r>
            <a:r>
              <a:rPr lang="en-US" sz="2000" dirty="0">
                <a:solidFill>
                  <a:srgbClr val="00AEEF"/>
                </a:solidFill>
                <a:latin typeface="Alexandria" pitchFamily="2" charset="-78"/>
                <a:ea typeface="Calibri"/>
                <a:cs typeface="Alexandria" pitchFamily="2" charset="-78"/>
                <a:sym typeface="Calibri"/>
              </a:rPr>
              <a:t>  </a:t>
            </a:r>
            <a:r>
              <a:rPr lang="ar-EG" sz="2000" dirty="0">
                <a:solidFill>
                  <a:srgbClr val="00AEEF"/>
                </a:solidFill>
                <a:latin typeface="Alexandria" pitchFamily="2" charset="-78"/>
                <a:ea typeface="Calibri"/>
                <a:cs typeface="Alexandria" pitchFamily="2" charset="-78"/>
                <a:sym typeface="Calibri"/>
              </a:rPr>
              <a:t> </a:t>
            </a:r>
            <a:r>
              <a:rPr lang="en-US" sz="2000" dirty="0" err="1">
                <a:solidFill>
                  <a:srgbClr val="00AEEF"/>
                </a:solidFill>
                <a:latin typeface="Alexandria" pitchFamily="2" charset="-78"/>
                <a:ea typeface="Calibri"/>
                <a:cs typeface="Alexandria" pitchFamily="2" charset="-78"/>
                <a:sym typeface="Calibri"/>
              </a:rPr>
              <a:t>Rensis</a:t>
            </a:r>
            <a:r>
              <a:rPr lang="en-US" sz="2000" dirty="0">
                <a:solidFill>
                  <a:srgbClr val="00AEEF"/>
                </a:solidFill>
                <a:latin typeface="Alexandria" pitchFamily="2" charset="-78"/>
                <a:ea typeface="Calibri"/>
                <a:cs typeface="Alexandria" pitchFamily="2" charset="-78"/>
                <a:sym typeface="Calibri"/>
              </a:rPr>
              <a:t> Likert</a:t>
            </a:r>
            <a:r>
              <a:rPr lang="ar-EG" sz="2000" dirty="0">
                <a:solidFill>
                  <a:srgbClr val="00AEEF"/>
                </a:solidFill>
                <a:latin typeface="Alexandria" pitchFamily="2" charset="-78"/>
                <a:ea typeface="Calibri"/>
                <a:cs typeface="Alexandria" pitchFamily="2" charset="-78"/>
                <a:sym typeface="Calibri"/>
              </a:rPr>
              <a:t> </a:t>
            </a:r>
            <a:endParaRPr lang="ar-SA" sz="2000" dirty="0">
              <a:solidFill>
                <a:srgbClr val="232020"/>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ED52CA67-E96C-2F82-EEE6-50C47C33B10A}"/>
              </a:ext>
            </a:extLst>
          </p:cNvPr>
          <p:cNvSpPr txBox="1"/>
          <p:nvPr/>
        </p:nvSpPr>
        <p:spPr>
          <a:xfrm>
            <a:off x="4988719" y="952007"/>
            <a:ext cx="2214562" cy="338554"/>
          </a:xfrm>
          <a:prstGeom prst="rect">
            <a:avLst/>
          </a:prstGeom>
          <a:noFill/>
        </p:spPr>
        <p:txBody>
          <a:bodyPr wrap="square">
            <a:spAutoFit/>
          </a:bodyPr>
          <a:lstStyle/>
          <a:p>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أنماط القيادة الاربعة</a:t>
            </a:r>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 </a:t>
            </a:r>
            <a:endParaRPr lang="en-US" sz="1600" dirty="0"/>
          </a:p>
        </p:txBody>
      </p:sp>
    </p:spTree>
    <p:extLst>
      <p:ext uri="{BB962C8B-B14F-4D97-AF65-F5344CB8AC3E}">
        <p14:creationId xmlns:p14="http://schemas.microsoft.com/office/powerpoint/2010/main" val="11226474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3" name="Google Shape;196;p9">
            <a:extLst>
              <a:ext uri="{FF2B5EF4-FFF2-40B4-BE49-F238E27FC236}">
                <a16:creationId xmlns:a16="http://schemas.microsoft.com/office/drawing/2014/main" id="{682300FF-45DE-2BC8-40EA-F10F8CA1C135}"/>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5CC1B69D-F90D-BEE8-3426-9D8A2CD42696}"/>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98" name="Google Shape;498;p38"/>
          <p:cNvSpPr txBox="1"/>
          <p:nvPr/>
        </p:nvSpPr>
        <p:spPr>
          <a:xfrm>
            <a:off x="717612" y="2798762"/>
            <a:ext cx="11040649" cy="255450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3: النمط الاستشاري الديمقراطي </a:t>
            </a:r>
            <a:r>
              <a:rPr lang="en-US" sz="1600" dirty="0">
                <a:solidFill>
                  <a:srgbClr val="00AEEF"/>
                </a:solidFill>
                <a:latin typeface="Alexandria" pitchFamily="2" charset="-78"/>
                <a:ea typeface="Calibri"/>
                <a:cs typeface="Alexandria" pitchFamily="2" charset="-78"/>
                <a:sym typeface="Calibri"/>
              </a:rPr>
              <a:t>Consultative Democratic</a:t>
            </a:r>
            <a:r>
              <a:rPr lang="ar-EG" sz="1600" dirty="0">
                <a:solidFill>
                  <a:schemeClr val="dk1"/>
                </a:solidFill>
                <a:latin typeface="Alexandria" pitchFamily="2" charset="-78"/>
                <a:ea typeface="Calibri"/>
                <a:cs typeface="Alexandria" pitchFamily="2" charset="-78"/>
                <a:sym typeface="Calibri"/>
              </a:rPr>
              <a:t> </a:t>
            </a:r>
            <a:r>
              <a:rPr lang="en-US" sz="1600" dirty="0">
                <a:solidFill>
                  <a:schemeClr val="dk1"/>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وفي هذا النمط فإن المدير يثق بمرؤوسيه بدرجة كبيرة ولكنها ليست كاملة. وفيما يتعلق بعملية اتخاذ القرارات فإن السياسة العامة أو الأهداف العريضة الكبرى تصنع في القمة، أما الأهداف التفصيلية أو الفرعية فإنها تصنع في القاعدة. أما الاتصالات فإنها تسير بشكل تصاعدي أكثر منها بشكل تنازلي. ويحاول المدير ان يستخدم أفكار مرؤوسيه بطريقة بناءة، كما أنه يستخدم غالباً الحوافز الإيجابية ونادرا الحوافز السلبية (العقاب). </a:t>
            </a:r>
          </a:p>
        </p:txBody>
      </p:sp>
      <p:sp>
        <p:nvSpPr>
          <p:cNvPr id="5" name="TextBox 4">
            <a:extLst>
              <a:ext uri="{FF2B5EF4-FFF2-40B4-BE49-F238E27FC236}">
                <a16:creationId xmlns:a16="http://schemas.microsoft.com/office/drawing/2014/main" id="{9451EE31-C2DB-B2FE-B812-7D9B7F255A54}"/>
              </a:ext>
            </a:extLst>
          </p:cNvPr>
          <p:cNvSpPr txBox="1"/>
          <p:nvPr/>
        </p:nvSpPr>
        <p:spPr>
          <a:xfrm>
            <a:off x="3883290" y="382369"/>
            <a:ext cx="442542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4. نظرية رنسس لیکرت</a:t>
            </a:r>
            <a:r>
              <a:rPr lang="en-US" sz="2000" dirty="0">
                <a:solidFill>
                  <a:srgbClr val="00AEEF"/>
                </a:solidFill>
                <a:latin typeface="Alexandria" pitchFamily="2" charset="-78"/>
                <a:ea typeface="Calibri"/>
                <a:cs typeface="Alexandria" pitchFamily="2" charset="-78"/>
                <a:sym typeface="Calibri"/>
              </a:rPr>
              <a:t>  </a:t>
            </a:r>
            <a:r>
              <a:rPr lang="ar-EG" sz="2000" dirty="0">
                <a:solidFill>
                  <a:srgbClr val="00AEEF"/>
                </a:solidFill>
                <a:latin typeface="Alexandria" pitchFamily="2" charset="-78"/>
                <a:ea typeface="Calibri"/>
                <a:cs typeface="Alexandria" pitchFamily="2" charset="-78"/>
                <a:sym typeface="Calibri"/>
              </a:rPr>
              <a:t> </a:t>
            </a:r>
            <a:r>
              <a:rPr lang="en-US" sz="2000" dirty="0" err="1">
                <a:solidFill>
                  <a:srgbClr val="00AEEF"/>
                </a:solidFill>
                <a:latin typeface="Alexandria" pitchFamily="2" charset="-78"/>
                <a:ea typeface="Calibri"/>
                <a:cs typeface="Alexandria" pitchFamily="2" charset="-78"/>
                <a:sym typeface="Calibri"/>
              </a:rPr>
              <a:t>Rensis</a:t>
            </a:r>
            <a:r>
              <a:rPr lang="en-US" sz="2000" dirty="0">
                <a:solidFill>
                  <a:srgbClr val="00AEEF"/>
                </a:solidFill>
                <a:latin typeface="Alexandria" pitchFamily="2" charset="-78"/>
                <a:ea typeface="Calibri"/>
                <a:cs typeface="Alexandria" pitchFamily="2" charset="-78"/>
                <a:sym typeface="Calibri"/>
              </a:rPr>
              <a:t> Likert</a:t>
            </a:r>
            <a:r>
              <a:rPr lang="ar-EG" sz="2000" dirty="0">
                <a:solidFill>
                  <a:srgbClr val="00AEEF"/>
                </a:solidFill>
                <a:latin typeface="Alexandria" pitchFamily="2" charset="-78"/>
                <a:ea typeface="Calibri"/>
                <a:cs typeface="Alexandria" pitchFamily="2" charset="-78"/>
                <a:sym typeface="Calibri"/>
              </a:rPr>
              <a:t> </a:t>
            </a:r>
            <a:endParaRPr lang="ar-SA" sz="2000" dirty="0">
              <a:solidFill>
                <a:srgbClr val="232020"/>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ED52CA67-E96C-2F82-EEE6-50C47C33B10A}"/>
              </a:ext>
            </a:extLst>
          </p:cNvPr>
          <p:cNvSpPr txBox="1"/>
          <p:nvPr/>
        </p:nvSpPr>
        <p:spPr>
          <a:xfrm>
            <a:off x="4988719" y="952007"/>
            <a:ext cx="2214562" cy="338554"/>
          </a:xfrm>
          <a:prstGeom prst="rect">
            <a:avLst/>
          </a:prstGeom>
          <a:noFill/>
        </p:spPr>
        <p:txBody>
          <a:bodyPr wrap="square">
            <a:spAutoFit/>
          </a:bodyPr>
          <a:lstStyle/>
          <a:p>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أنماط القيادة الاربعة</a:t>
            </a:r>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 </a:t>
            </a:r>
            <a:endParaRPr lang="en-US" sz="1600" dirty="0"/>
          </a:p>
        </p:txBody>
      </p:sp>
    </p:spTree>
    <p:extLst>
      <p:ext uri="{BB962C8B-B14F-4D97-AF65-F5344CB8AC3E}">
        <p14:creationId xmlns:p14="http://schemas.microsoft.com/office/powerpoint/2010/main" val="21615560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3" name="Google Shape;196;p9">
            <a:extLst>
              <a:ext uri="{FF2B5EF4-FFF2-40B4-BE49-F238E27FC236}">
                <a16:creationId xmlns:a16="http://schemas.microsoft.com/office/drawing/2014/main" id="{682300FF-45DE-2BC8-40EA-F10F8CA1C135}"/>
              </a:ext>
            </a:extLst>
          </p:cNvPr>
          <p:cNvSpPr/>
          <p:nvPr/>
        </p:nvSpPr>
        <p:spPr>
          <a:xfrm>
            <a:off x="186025" y="1676400"/>
            <a:ext cx="4128422" cy="47992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5CC1B69D-F90D-BEE8-3426-9D8A2CD42696}"/>
              </a:ext>
            </a:extLst>
          </p:cNvPr>
          <p:cNvSpPr/>
          <p:nvPr/>
        </p:nvSpPr>
        <p:spPr>
          <a:xfrm>
            <a:off x="469900" y="1845928"/>
            <a:ext cx="11536075" cy="442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98" name="Google Shape;498;p38"/>
          <p:cNvSpPr txBox="1"/>
          <p:nvPr/>
        </p:nvSpPr>
        <p:spPr>
          <a:xfrm>
            <a:off x="649715" y="2798762"/>
            <a:ext cx="11113221" cy="255450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نظام 4: النمط التشاركي الديمقراطي </a:t>
            </a:r>
            <a:r>
              <a:rPr lang="en-US" sz="1600" dirty="0">
                <a:solidFill>
                  <a:srgbClr val="00AEEF"/>
                </a:solidFill>
                <a:latin typeface="Alexandria" pitchFamily="2" charset="-78"/>
                <a:ea typeface="Calibri"/>
                <a:cs typeface="Alexandria" pitchFamily="2" charset="-78"/>
                <a:sym typeface="Calibri"/>
              </a:rPr>
              <a:t>Participative Democratic</a:t>
            </a:r>
            <a:r>
              <a:rPr lang="ar-EG" sz="1600" dirty="0">
                <a:solidFill>
                  <a:srgbClr val="00AEEF"/>
                </a:solidFill>
                <a:latin typeface="Alexandria" pitchFamily="2" charset="-78"/>
                <a:ea typeface="Calibri"/>
                <a:cs typeface="Alexandria" pitchFamily="2" charset="-78"/>
                <a:sym typeface="Calibri"/>
              </a:rPr>
              <a:t> </a:t>
            </a:r>
            <a:r>
              <a:rPr lang="en-US" sz="1600" dirty="0">
                <a:solidFill>
                  <a:srgbClr val="00AEEF"/>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وفي هذا النمط، فإن المدير يثق بمرؤوسيه ثقة كاملة ومطلقة في كل الأمور. وفي ما يتعلق بصنع القرارات، فإن المدير يشجع اتخاذ القرارات في كل المستويات الإدارية، ودائماً يحصل على الأفكار والآراء من مرؤوسيه، أي أن الاتصالات تسير عمودية وأفقية وبالاتجاهات كافة، لا بل إن المدير يعتمد على الاتصالات في توحيد المجموعة. كما أن المدير يوظف الحوافز الإيجابية، وبخاصة المعنوية منها بشكل كبير، كدافع نحو تحقيق الأهداف، ويؤمن بأن الدوافع نحو العمل تتأتى من خلال تحقيق الحاجات ذات المستوى العالي (تحقيق الذات).</a:t>
            </a:r>
            <a:endParaRPr lang="ar-SA"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9451EE31-C2DB-B2FE-B812-7D9B7F255A54}"/>
              </a:ext>
            </a:extLst>
          </p:cNvPr>
          <p:cNvSpPr txBox="1"/>
          <p:nvPr/>
        </p:nvSpPr>
        <p:spPr>
          <a:xfrm>
            <a:off x="3883290" y="382369"/>
            <a:ext cx="442542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4. نظرية رنسس لیکرت</a:t>
            </a:r>
            <a:r>
              <a:rPr lang="en-US" sz="2000" dirty="0">
                <a:solidFill>
                  <a:srgbClr val="00AEEF"/>
                </a:solidFill>
                <a:latin typeface="Alexandria" pitchFamily="2" charset="-78"/>
                <a:ea typeface="Calibri"/>
                <a:cs typeface="Alexandria" pitchFamily="2" charset="-78"/>
                <a:sym typeface="Calibri"/>
              </a:rPr>
              <a:t>  </a:t>
            </a:r>
            <a:r>
              <a:rPr lang="ar-EG" sz="2000" dirty="0">
                <a:solidFill>
                  <a:srgbClr val="00AEEF"/>
                </a:solidFill>
                <a:latin typeface="Alexandria" pitchFamily="2" charset="-78"/>
                <a:ea typeface="Calibri"/>
                <a:cs typeface="Alexandria" pitchFamily="2" charset="-78"/>
                <a:sym typeface="Calibri"/>
              </a:rPr>
              <a:t> </a:t>
            </a:r>
            <a:r>
              <a:rPr lang="en-US" sz="2000" dirty="0" err="1">
                <a:solidFill>
                  <a:srgbClr val="00AEEF"/>
                </a:solidFill>
                <a:latin typeface="Alexandria" pitchFamily="2" charset="-78"/>
                <a:ea typeface="Calibri"/>
                <a:cs typeface="Alexandria" pitchFamily="2" charset="-78"/>
                <a:sym typeface="Calibri"/>
              </a:rPr>
              <a:t>Rensis</a:t>
            </a:r>
            <a:r>
              <a:rPr lang="en-US" sz="2000" dirty="0">
                <a:solidFill>
                  <a:srgbClr val="00AEEF"/>
                </a:solidFill>
                <a:latin typeface="Alexandria" pitchFamily="2" charset="-78"/>
                <a:ea typeface="Calibri"/>
                <a:cs typeface="Alexandria" pitchFamily="2" charset="-78"/>
                <a:sym typeface="Calibri"/>
              </a:rPr>
              <a:t> Likert</a:t>
            </a:r>
            <a:r>
              <a:rPr lang="ar-EG" sz="2000" dirty="0">
                <a:solidFill>
                  <a:srgbClr val="00AEEF"/>
                </a:solidFill>
                <a:latin typeface="Alexandria" pitchFamily="2" charset="-78"/>
                <a:ea typeface="Calibri"/>
                <a:cs typeface="Alexandria" pitchFamily="2" charset="-78"/>
                <a:sym typeface="Calibri"/>
              </a:rPr>
              <a:t> </a:t>
            </a:r>
            <a:endParaRPr lang="ar-SA" sz="2000" dirty="0">
              <a:solidFill>
                <a:srgbClr val="232020"/>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ED52CA67-E96C-2F82-EEE6-50C47C33B10A}"/>
              </a:ext>
            </a:extLst>
          </p:cNvPr>
          <p:cNvSpPr txBox="1"/>
          <p:nvPr/>
        </p:nvSpPr>
        <p:spPr>
          <a:xfrm>
            <a:off x="4988719" y="952007"/>
            <a:ext cx="2214562" cy="338554"/>
          </a:xfrm>
          <a:prstGeom prst="rect">
            <a:avLst/>
          </a:prstGeom>
          <a:noFill/>
        </p:spPr>
        <p:txBody>
          <a:bodyPr wrap="square">
            <a:spAutoFit/>
          </a:bodyPr>
          <a:lstStyle/>
          <a:p>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أنماط القيادة الاربعة</a:t>
            </a:r>
            <a:r>
              <a:rPr lang="ar-EG" sz="1600" dirty="0">
                <a:solidFill>
                  <a:srgbClr val="232020"/>
                </a:solidFill>
                <a:latin typeface="Alexandria" pitchFamily="2" charset="-78"/>
                <a:ea typeface="Calibri"/>
                <a:cs typeface="Alexandria" pitchFamily="2" charset="-78"/>
                <a:sym typeface="Calibri"/>
              </a:rPr>
              <a:t>)</a:t>
            </a:r>
            <a:r>
              <a:rPr lang="ar-SA" sz="1600" dirty="0">
                <a:solidFill>
                  <a:srgbClr val="232020"/>
                </a:solidFill>
                <a:latin typeface="Alexandria" pitchFamily="2" charset="-78"/>
                <a:ea typeface="Calibri"/>
                <a:cs typeface="Alexandria" pitchFamily="2" charset="-78"/>
                <a:sym typeface="Calibri"/>
              </a:rPr>
              <a:t> </a:t>
            </a:r>
            <a:endParaRPr lang="en-US" sz="1600" dirty="0"/>
          </a:p>
        </p:txBody>
      </p:sp>
    </p:spTree>
    <p:extLst>
      <p:ext uri="{BB962C8B-B14F-4D97-AF65-F5344CB8AC3E}">
        <p14:creationId xmlns:p14="http://schemas.microsoft.com/office/powerpoint/2010/main" val="3372120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4" name="Google Shape;196;p9">
            <a:extLst>
              <a:ext uri="{FF2B5EF4-FFF2-40B4-BE49-F238E27FC236}">
                <a16:creationId xmlns:a16="http://schemas.microsoft.com/office/drawing/2014/main" id="{2A60C482-57DD-5366-EF20-2D674D0F1659}"/>
              </a:ext>
            </a:extLst>
          </p:cNvPr>
          <p:cNvSpPr/>
          <p:nvPr/>
        </p:nvSpPr>
        <p:spPr>
          <a:xfrm>
            <a:off x="186025" y="1676400"/>
            <a:ext cx="4128422" cy="488526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 name="Google Shape;217;p11">
            <a:extLst>
              <a:ext uri="{FF2B5EF4-FFF2-40B4-BE49-F238E27FC236}">
                <a16:creationId xmlns:a16="http://schemas.microsoft.com/office/drawing/2014/main" id="{715D7564-DFB4-F35C-DE0C-6BB1D12352F2}"/>
              </a:ext>
            </a:extLst>
          </p:cNvPr>
          <p:cNvSpPr/>
          <p:nvPr/>
        </p:nvSpPr>
        <p:spPr>
          <a:xfrm>
            <a:off x="469900" y="1845928"/>
            <a:ext cx="11536075" cy="450724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07" name="Google Shape;507;p39"/>
          <p:cNvSpPr txBox="1"/>
          <p:nvPr/>
        </p:nvSpPr>
        <p:spPr>
          <a:xfrm>
            <a:off x="5161728" y="1855614"/>
            <a:ext cx="6637655" cy="4154943"/>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طور روبرت بليك وجان موتون (Blake &amp; Mouton1994) نظرية الشبكة الإدارية، بعد أن درسا السلوك القيادي في ضوء نتائج الدراسات السابقة. وتعتمد هذه النظرية على تفاعل بعدي أو نمطي القيادة اللذين تم تطويرهما في الدراسات السابقة وهما: </a:t>
            </a:r>
            <a:endParaRPr lang="ar-EG"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الاهتمام بالإنتاج Concern for Production والذي يركز فيه القائد اهتمامه الكبير على الإنتاج، في حين يهتم قليلا بالناس (المرؤوسين). </a:t>
            </a:r>
            <a:endParaRPr lang="ar-EG"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150000"/>
              </a:lnSpc>
              <a:spcBef>
                <a:spcPts val="0"/>
              </a:spcBef>
              <a:spcAft>
                <a:spcPts val="0"/>
              </a:spcAft>
              <a:buClr>
                <a:schemeClr val="dk1"/>
              </a:buClr>
              <a:buSzPts val="2400"/>
              <a:buFont typeface="Calibri"/>
              <a:buAutoNum type="arabicPeriod"/>
            </a:pPr>
            <a:r>
              <a:rPr lang="ar-SA" sz="1600" dirty="0">
                <a:solidFill>
                  <a:schemeClr val="dk1"/>
                </a:solidFill>
                <a:latin typeface="Alexandria" pitchFamily="2" charset="-78"/>
                <a:ea typeface="Calibri"/>
                <a:cs typeface="Alexandria" pitchFamily="2" charset="-78"/>
                <a:sym typeface="Calibri"/>
              </a:rPr>
              <a:t>الاهتمام بالناس Concern for People ، وفيه يهتم القائد قليلا بالإنتاج، في حين يركز اهتمامه الأكثر على الناس (المرؤوسين)، ويتصرف بطريقة تجعله محببا ومرغوبا فيه من قبل مرؤوسيه. </a:t>
            </a:r>
            <a:endParaRPr sz="1600" dirty="0">
              <a:solidFill>
                <a:schemeClr val="dk1"/>
              </a:solidFill>
              <a:latin typeface="Alexandria" pitchFamily="2" charset="-78"/>
              <a:ea typeface="Calibri"/>
              <a:cs typeface="Alexandria" pitchFamily="2" charset="-78"/>
              <a:sym typeface="Calibri"/>
            </a:endParaRPr>
          </a:p>
        </p:txBody>
      </p:sp>
      <p:pic>
        <p:nvPicPr>
          <p:cNvPr id="511" name="Google Shape;511;p39"/>
          <p:cNvPicPr preferRelativeResize="0"/>
          <p:nvPr/>
        </p:nvPicPr>
        <p:blipFill rotWithShape="1">
          <a:blip r:embed="rId3">
            <a:alphaModFix/>
          </a:blip>
          <a:srcRect/>
          <a:stretch/>
        </p:blipFill>
        <p:spPr>
          <a:xfrm>
            <a:off x="692271" y="2141472"/>
            <a:ext cx="4262865" cy="3869085"/>
          </a:xfrm>
          <a:prstGeom prst="rect">
            <a:avLst/>
          </a:prstGeom>
          <a:noFill/>
          <a:ln>
            <a:noFill/>
          </a:ln>
        </p:spPr>
      </p:pic>
      <p:sp>
        <p:nvSpPr>
          <p:cNvPr id="6" name="TextBox 5">
            <a:extLst>
              <a:ext uri="{FF2B5EF4-FFF2-40B4-BE49-F238E27FC236}">
                <a16:creationId xmlns:a16="http://schemas.microsoft.com/office/drawing/2014/main" id="{BFB76692-31B5-5780-4CC5-5D2AF6E9B277}"/>
              </a:ext>
            </a:extLst>
          </p:cNvPr>
          <p:cNvSpPr txBox="1"/>
          <p:nvPr/>
        </p:nvSpPr>
        <p:spPr>
          <a:xfrm>
            <a:off x="2823704" y="382369"/>
            <a:ext cx="6544593"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5. نظرية بليك وموتون الشبكة الادارية </a:t>
            </a:r>
            <a:r>
              <a:rPr lang="en-US" sz="2000" dirty="0">
                <a:solidFill>
                  <a:srgbClr val="00AEEF"/>
                </a:solidFill>
                <a:latin typeface="Alexandria" pitchFamily="2" charset="-78"/>
                <a:ea typeface="Calibri"/>
                <a:cs typeface="Alexandria" pitchFamily="2" charset="-78"/>
                <a:sym typeface="Calibri"/>
              </a:rPr>
              <a:t>Managerial Grid </a:t>
            </a:r>
          </a:p>
        </p:txBody>
      </p:sp>
    </p:spTree>
    <p:extLst>
      <p:ext uri="{BB962C8B-B14F-4D97-AF65-F5344CB8AC3E}">
        <p14:creationId xmlns:p14="http://schemas.microsoft.com/office/powerpoint/2010/main" val="32232473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3" name="Google Shape;196;p9">
            <a:extLst>
              <a:ext uri="{FF2B5EF4-FFF2-40B4-BE49-F238E27FC236}">
                <a16:creationId xmlns:a16="http://schemas.microsoft.com/office/drawing/2014/main" id="{4E3E5941-9696-47F2-37E0-280B3D8C4550}"/>
              </a:ext>
            </a:extLst>
          </p:cNvPr>
          <p:cNvSpPr/>
          <p:nvPr/>
        </p:nvSpPr>
        <p:spPr>
          <a:xfrm>
            <a:off x="62488" y="2047875"/>
            <a:ext cx="4128422" cy="3638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07A36F58-241C-7F5B-6BB3-9903808B3688}"/>
              </a:ext>
            </a:extLst>
          </p:cNvPr>
          <p:cNvSpPr/>
          <p:nvPr/>
        </p:nvSpPr>
        <p:spPr>
          <a:xfrm>
            <a:off x="346363" y="2188649"/>
            <a:ext cx="11536075" cy="33570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17" name="Google Shape;517;p40"/>
          <p:cNvSpPr txBox="1"/>
          <p:nvPr/>
        </p:nvSpPr>
        <p:spPr>
          <a:xfrm>
            <a:off x="473708" y="2343676"/>
            <a:ext cx="11281384" cy="3046948"/>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b="1" dirty="0">
                <a:solidFill>
                  <a:srgbClr val="00AEEF"/>
                </a:solidFill>
                <a:latin typeface="Alexandria" pitchFamily="2" charset="-78"/>
                <a:ea typeface="Calibri"/>
                <a:cs typeface="Alexandria" pitchFamily="2" charset="-78"/>
                <a:sym typeface="Calibri"/>
              </a:rPr>
              <a:t>القائد المنسحب، النسبي(1-1) Impoverished Leader</a:t>
            </a:r>
            <a:r>
              <a:rPr lang="ar-SA" sz="1600" dirty="0">
                <a:solidFill>
                  <a:schemeClr val="dk1"/>
                </a:solidFill>
                <a:latin typeface="Alexandria" pitchFamily="2" charset="-78"/>
                <a:ea typeface="Calibri"/>
                <a:cs typeface="Alexandria" pitchFamily="2" charset="-78"/>
                <a:sym typeface="Calibri"/>
              </a:rPr>
              <a:t> وهو الذي يترك الأمور دونما تدخل فيها، ولا يهتم سواء بالإنتاج أو بالإنسان، فهو ينسحب من العملية القيادية</a:t>
            </a:r>
            <a:endParaRPr lang="ar-EG"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b="1" dirty="0">
                <a:solidFill>
                  <a:srgbClr val="00AEEF"/>
                </a:solidFill>
                <a:latin typeface="Alexandria" pitchFamily="2" charset="-78"/>
                <a:ea typeface="Calibri"/>
                <a:cs typeface="Alexandria" pitchFamily="2" charset="-78"/>
                <a:sym typeface="Calibri"/>
              </a:rPr>
              <a:t>القائد التسلطي المهتم بالإنتاج(9-1)  Task/Authoritarian Leader </a:t>
            </a:r>
            <a:r>
              <a:rPr lang="ar-SA" sz="1600" dirty="0">
                <a:solidFill>
                  <a:schemeClr val="dk1"/>
                </a:solidFill>
                <a:latin typeface="Alexandria" pitchFamily="2" charset="-78"/>
                <a:ea typeface="Calibri"/>
                <a:cs typeface="Alexandria" pitchFamily="2" charset="-78"/>
                <a:sym typeface="Calibri"/>
              </a:rPr>
              <a:t>وهو الذي يعطي كل اهتمامه للإنتاج والعمل، ويعطي أدنى اهتمام للعلاقات الإنسانية.</a:t>
            </a:r>
            <a:endParaRPr lang="ar-EG"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b="1" dirty="0">
                <a:solidFill>
                  <a:srgbClr val="00AEEF"/>
                </a:solidFill>
                <a:latin typeface="Alexandria" pitchFamily="2" charset="-78"/>
                <a:ea typeface="Calibri"/>
                <a:cs typeface="Alexandria" pitchFamily="2" charset="-78"/>
                <a:sym typeface="Calibri"/>
              </a:rPr>
              <a:t>القائد الاجتماعي / رئيس نادي (1-9)Country Club Leader</a:t>
            </a:r>
            <a:r>
              <a:rPr lang="ar-SA" sz="1600" dirty="0">
                <a:solidFill>
                  <a:schemeClr val="dk1"/>
                </a:solidFill>
                <a:latin typeface="Alexandria" pitchFamily="2" charset="-78"/>
                <a:ea typeface="Calibri"/>
                <a:cs typeface="Alexandria" pitchFamily="2" charset="-78"/>
                <a:sym typeface="Calibri"/>
              </a:rPr>
              <a:t> وهو الذي يعطي كل اهتمامه وتركيزه على الناس ومشاعرهم والعلاقات الاجتماعية، ولا يعطي اهتماماً يذكر للإنتاج والعمل. </a:t>
            </a:r>
            <a:endParaRPr sz="1600" dirty="0">
              <a:solidFill>
                <a:schemeClr val="dk1"/>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BFDEB8B6-598C-9F80-FB45-B18AB7E7AEEE}"/>
              </a:ext>
            </a:extLst>
          </p:cNvPr>
          <p:cNvSpPr txBox="1"/>
          <p:nvPr/>
        </p:nvSpPr>
        <p:spPr>
          <a:xfrm>
            <a:off x="2823704" y="382369"/>
            <a:ext cx="6544593"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5. نظرية بليك وموتون الشبكة الادارية </a:t>
            </a:r>
            <a:r>
              <a:rPr lang="en-US" sz="2000" dirty="0">
                <a:solidFill>
                  <a:srgbClr val="00AEEF"/>
                </a:solidFill>
                <a:latin typeface="Alexandria" pitchFamily="2" charset="-78"/>
                <a:ea typeface="Calibri"/>
                <a:cs typeface="Alexandria" pitchFamily="2" charset="-78"/>
                <a:sym typeface="Calibri"/>
              </a:rPr>
              <a:t>Managerial Grid </a:t>
            </a:r>
          </a:p>
        </p:txBody>
      </p:sp>
      <p:sp>
        <p:nvSpPr>
          <p:cNvPr id="8" name="TextBox 7">
            <a:extLst>
              <a:ext uri="{FF2B5EF4-FFF2-40B4-BE49-F238E27FC236}">
                <a16:creationId xmlns:a16="http://schemas.microsoft.com/office/drawing/2014/main" id="{0F42B5F9-7C12-70C7-81C7-841B6F925C99}"/>
              </a:ext>
            </a:extLst>
          </p:cNvPr>
          <p:cNvSpPr txBox="1"/>
          <p:nvPr/>
        </p:nvSpPr>
        <p:spPr>
          <a:xfrm>
            <a:off x="2043113" y="894619"/>
            <a:ext cx="8105775" cy="702180"/>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واعتمادا على هذين البعدين، فقد حددا خمسة أنماط قيادية، يكون نمط القيادة لأحد المديرين إما عاليا في البعدين معا، أم منخفضا فيهما، أم عاليا في أحدهما ومنخفضا في الآخر، وذلك على النحو التالي: </a:t>
            </a:r>
          </a:p>
        </p:txBody>
      </p:sp>
    </p:spTree>
    <p:extLst>
      <p:ext uri="{BB962C8B-B14F-4D97-AF65-F5344CB8AC3E}">
        <p14:creationId xmlns:p14="http://schemas.microsoft.com/office/powerpoint/2010/main" val="38524090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3" name="Google Shape;196;p9">
            <a:extLst>
              <a:ext uri="{FF2B5EF4-FFF2-40B4-BE49-F238E27FC236}">
                <a16:creationId xmlns:a16="http://schemas.microsoft.com/office/drawing/2014/main" id="{4E3E5941-9696-47F2-37E0-280B3D8C4550}"/>
              </a:ext>
            </a:extLst>
          </p:cNvPr>
          <p:cNvSpPr/>
          <p:nvPr/>
        </p:nvSpPr>
        <p:spPr>
          <a:xfrm>
            <a:off x="62488" y="1970627"/>
            <a:ext cx="4128422" cy="44026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07A36F58-241C-7F5B-6BB3-9903808B3688}"/>
              </a:ext>
            </a:extLst>
          </p:cNvPr>
          <p:cNvSpPr/>
          <p:nvPr/>
        </p:nvSpPr>
        <p:spPr>
          <a:xfrm>
            <a:off x="346363" y="2140964"/>
            <a:ext cx="11536075" cy="4061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17" name="Google Shape;517;p40"/>
          <p:cNvSpPr txBox="1"/>
          <p:nvPr/>
        </p:nvSpPr>
        <p:spPr>
          <a:xfrm>
            <a:off x="473708" y="2279144"/>
            <a:ext cx="11281384" cy="3785611"/>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600" b="1" dirty="0">
                <a:solidFill>
                  <a:srgbClr val="00AEEF"/>
                </a:solidFill>
                <a:latin typeface="Alexandria" pitchFamily="2" charset="-78"/>
                <a:ea typeface="Calibri"/>
                <a:cs typeface="Alexandria" pitchFamily="2" charset="-78"/>
                <a:sym typeface="Calibri"/>
              </a:rPr>
              <a:t>القائد الوسط منتصف الطريق (5-5)  Mid Road Leader </a:t>
            </a:r>
            <a:r>
              <a:rPr lang="ar-SA" sz="1600" dirty="0">
                <a:solidFill>
                  <a:schemeClr val="dk1"/>
                </a:solidFill>
                <a:latin typeface="Alexandria" pitchFamily="2" charset="-78"/>
                <a:ea typeface="Calibri"/>
                <a:cs typeface="Alexandria" pitchFamily="2" charset="-78"/>
                <a:sym typeface="Calibri"/>
              </a:rPr>
              <a:t>وهو الذي اهتماماً . متوسطاً لكل من الإنتاج والناس. ولكن هذا القائد يواجه حرجاً وصعوبة في الحفاظ على التوازن بين هذين البعدين. وإذا ما واجهته مشكلة سرعان ما يضحي بأحد البعدين لصالح الآخر. </a:t>
            </a:r>
            <a:endParaRPr lang="ar-EG"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r>
              <a:rPr lang="ar-SA" sz="1600" b="1" dirty="0">
                <a:solidFill>
                  <a:srgbClr val="00AEEF"/>
                </a:solidFill>
                <a:latin typeface="Alexandria" pitchFamily="2" charset="-78"/>
                <a:ea typeface="Calibri"/>
                <a:cs typeface="Alexandria" pitchFamily="2" charset="-78"/>
                <a:sym typeface="Calibri"/>
              </a:rPr>
              <a:t>القائد المثالي قائد الفريق (9-9)Team Leader </a:t>
            </a:r>
            <a:r>
              <a:rPr lang="ar-SA" sz="1600" dirty="0">
                <a:solidFill>
                  <a:schemeClr val="dk1"/>
                </a:solidFill>
                <a:latin typeface="Alexandria" pitchFamily="2" charset="-78"/>
                <a:ea typeface="Calibri"/>
                <a:cs typeface="Alexandria" pitchFamily="2" charset="-78"/>
                <a:sym typeface="Calibri"/>
              </a:rPr>
              <a:t>وهو الذي يهتم بالبعدين معاً: الإنتاج والناس. إذ إنه يهتم بالإنجاز من خلال الأفراد الملتزمين، والتفاعل والترابط بين الأفراد، مما يؤدي إلى الثقة والاحترام. </a:t>
            </a:r>
            <a:endParaRPr lang="ar-EG" sz="1600" dirty="0">
              <a:solidFill>
                <a:schemeClr val="dk1"/>
              </a:solidFill>
              <a:latin typeface="Alexandria" pitchFamily="2" charset="-78"/>
              <a:ea typeface="Calibri"/>
              <a:cs typeface="Alexandria" pitchFamily="2" charset="-78"/>
              <a:sym typeface="Calibri"/>
            </a:endParaRPr>
          </a:p>
          <a:p>
            <a:pPr marL="0" marR="0" lvl="0" indent="0" algn="just" rtl="1">
              <a:lnSpc>
                <a:spcPct val="150000"/>
              </a:lnSpc>
              <a:spcBef>
                <a:spcPts val="0"/>
              </a:spcBef>
              <a:spcAft>
                <a:spcPts val="0"/>
              </a:spcAft>
              <a:buNone/>
            </a:pPr>
            <a:endParaRPr sz="1600" dirty="0">
              <a:latin typeface="Alexandria" pitchFamily="2" charset="-78"/>
              <a:cs typeface="Alexandria" pitchFamily="2" charset="-78"/>
            </a:endParaRPr>
          </a:p>
          <a:p>
            <a:pPr marL="0" marR="0" lvl="0" indent="0" algn="just" rtl="1">
              <a:lnSpc>
                <a:spcPct val="150000"/>
              </a:lnSpc>
              <a:spcBef>
                <a:spcPts val="0"/>
              </a:spcBef>
              <a:spcAft>
                <a:spcPts val="0"/>
              </a:spcAft>
              <a:buNone/>
            </a:pPr>
            <a:r>
              <a:rPr lang="ar-SA" sz="1600" dirty="0">
                <a:solidFill>
                  <a:schemeClr val="dk1"/>
                </a:solidFill>
                <a:latin typeface="Alexandria" pitchFamily="2" charset="-78"/>
                <a:ea typeface="Calibri"/>
                <a:cs typeface="Alexandria" pitchFamily="2" charset="-78"/>
                <a:sym typeface="Calibri"/>
              </a:rPr>
              <a:t>وتشترك هذه الأنماط القيادية جميعها في التأكيد على أهمية سلوك القائد فيما يتعلق بالعاملين (الإنتاج والإنسان)، ومن ناحية أخرى تؤكد هذه النظرية على أهمية التدريب والتطوير وتستخدم الشبكة على نطاق واسع المعرفة أسلوب القيادة لدى الأفراد ثم وضع برامج التدريب المناسبة لتحسين فاعلية القيادة والوصول إلى النوع المثالي.</a:t>
            </a:r>
            <a:endParaRPr sz="1600" dirty="0">
              <a:solidFill>
                <a:schemeClr val="dk1"/>
              </a:solidFill>
              <a:latin typeface="Alexandria" pitchFamily="2" charset="-78"/>
              <a:ea typeface="Calibri"/>
              <a:cs typeface="Alexandria" pitchFamily="2" charset="-78"/>
              <a:sym typeface="Calibri"/>
            </a:endParaRPr>
          </a:p>
        </p:txBody>
      </p:sp>
      <p:sp>
        <p:nvSpPr>
          <p:cNvPr id="6" name="TextBox 5">
            <a:extLst>
              <a:ext uri="{FF2B5EF4-FFF2-40B4-BE49-F238E27FC236}">
                <a16:creationId xmlns:a16="http://schemas.microsoft.com/office/drawing/2014/main" id="{BFDEB8B6-598C-9F80-FB45-B18AB7E7AEEE}"/>
              </a:ext>
            </a:extLst>
          </p:cNvPr>
          <p:cNvSpPr txBox="1"/>
          <p:nvPr/>
        </p:nvSpPr>
        <p:spPr>
          <a:xfrm>
            <a:off x="2823704" y="382369"/>
            <a:ext cx="6544593"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5. نظرية بليك وموتون الشبكة الادارية </a:t>
            </a:r>
            <a:r>
              <a:rPr lang="en-US" sz="2000" dirty="0">
                <a:solidFill>
                  <a:srgbClr val="00AEEF"/>
                </a:solidFill>
                <a:latin typeface="Alexandria" pitchFamily="2" charset="-78"/>
                <a:ea typeface="Calibri"/>
                <a:cs typeface="Alexandria" pitchFamily="2" charset="-78"/>
                <a:sym typeface="Calibri"/>
              </a:rPr>
              <a:t>Managerial Grid </a:t>
            </a:r>
          </a:p>
        </p:txBody>
      </p:sp>
      <p:sp>
        <p:nvSpPr>
          <p:cNvPr id="8" name="TextBox 7">
            <a:extLst>
              <a:ext uri="{FF2B5EF4-FFF2-40B4-BE49-F238E27FC236}">
                <a16:creationId xmlns:a16="http://schemas.microsoft.com/office/drawing/2014/main" id="{0F42B5F9-7C12-70C7-81C7-841B6F925C99}"/>
              </a:ext>
            </a:extLst>
          </p:cNvPr>
          <p:cNvSpPr txBox="1"/>
          <p:nvPr/>
        </p:nvSpPr>
        <p:spPr>
          <a:xfrm>
            <a:off x="2043113" y="894619"/>
            <a:ext cx="8105775" cy="702180"/>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واعتمادا على هذين البعدين، فقد حددا خمسة أنماط قيادية، يكون نمط القيادة لأحد المديرين إما عاليا في البعدين معا، أم منخفضا فيهما، أم عاليا في أحدهما ومنخفضا في الآخر، وذلك على النحو التالي: </a:t>
            </a:r>
          </a:p>
        </p:txBody>
      </p:sp>
    </p:spTree>
    <p:extLst>
      <p:ext uri="{BB962C8B-B14F-4D97-AF65-F5344CB8AC3E}">
        <p14:creationId xmlns:p14="http://schemas.microsoft.com/office/powerpoint/2010/main" val="556118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3" name="Google Shape;196;p9">
            <a:extLst>
              <a:ext uri="{FF2B5EF4-FFF2-40B4-BE49-F238E27FC236}">
                <a16:creationId xmlns:a16="http://schemas.microsoft.com/office/drawing/2014/main" id="{4E3E5941-9696-47F2-37E0-280B3D8C4550}"/>
              </a:ext>
            </a:extLst>
          </p:cNvPr>
          <p:cNvSpPr/>
          <p:nvPr/>
        </p:nvSpPr>
        <p:spPr>
          <a:xfrm>
            <a:off x="62488" y="1970627"/>
            <a:ext cx="4128422" cy="44026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07A36F58-241C-7F5B-6BB3-9903808B3688}"/>
              </a:ext>
            </a:extLst>
          </p:cNvPr>
          <p:cNvSpPr/>
          <p:nvPr/>
        </p:nvSpPr>
        <p:spPr>
          <a:xfrm>
            <a:off x="346363" y="2140964"/>
            <a:ext cx="11536075" cy="4061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FDEB8B6-598C-9F80-FB45-B18AB7E7AEEE}"/>
              </a:ext>
            </a:extLst>
          </p:cNvPr>
          <p:cNvSpPr txBox="1"/>
          <p:nvPr/>
        </p:nvSpPr>
        <p:spPr>
          <a:xfrm>
            <a:off x="835589" y="382369"/>
            <a:ext cx="9225422" cy="369332"/>
          </a:xfrm>
          <a:prstGeom prst="rect">
            <a:avLst/>
          </a:prstGeom>
          <a:noFill/>
        </p:spPr>
        <p:txBody>
          <a:bodyPr wrap="square">
            <a:spAutoFit/>
          </a:bodyPr>
          <a:lstStyle/>
          <a:p>
            <a:pPr algn="r" rtl="1"/>
            <a:r>
              <a:rPr lang="ar-SA" dirty="0">
                <a:solidFill>
                  <a:srgbClr val="00AEEF"/>
                </a:solidFill>
                <a:latin typeface="Alexandria" pitchFamily="2" charset="-78"/>
                <a:ea typeface="Calibri"/>
                <a:cs typeface="Alexandria" pitchFamily="2" charset="-78"/>
                <a:sym typeface="Calibri"/>
              </a:rPr>
              <a:t>6. نظرية تاننباوم وشميدت المشاركة أو الخط المستمر </a:t>
            </a:r>
            <a:r>
              <a:rPr lang="en-US" dirty="0">
                <a:solidFill>
                  <a:srgbClr val="00AEEF"/>
                </a:solidFill>
                <a:latin typeface="Alexandria" pitchFamily="2" charset="-78"/>
                <a:ea typeface="Calibri"/>
                <a:cs typeface="Alexandria" pitchFamily="2" charset="-78"/>
                <a:sym typeface="Calibri"/>
              </a:rPr>
              <a:t>Theory of Tannenbaum </a:t>
            </a:r>
          </a:p>
        </p:txBody>
      </p:sp>
      <p:sp>
        <p:nvSpPr>
          <p:cNvPr id="8" name="TextBox 7">
            <a:extLst>
              <a:ext uri="{FF2B5EF4-FFF2-40B4-BE49-F238E27FC236}">
                <a16:creationId xmlns:a16="http://schemas.microsoft.com/office/drawing/2014/main" id="{0F42B5F9-7C12-70C7-81C7-841B6F925C99}"/>
              </a:ext>
            </a:extLst>
          </p:cNvPr>
          <p:cNvSpPr txBox="1"/>
          <p:nvPr/>
        </p:nvSpPr>
        <p:spPr>
          <a:xfrm>
            <a:off x="1928813" y="894619"/>
            <a:ext cx="8105775" cy="702180"/>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قام روبرت تاننباوم ووارین میت بدراسة أنماط وأساليب القيادة المختلفة التي تمخضت عنها الدراسات السابقة ومن ثم قاما بتصنيف أنماط السلوك القيادي بالاعتماد على عاملين</a:t>
            </a:r>
          </a:p>
        </p:txBody>
      </p:sp>
      <p:sp>
        <p:nvSpPr>
          <p:cNvPr id="2" name="TextBox 1">
            <a:extLst>
              <a:ext uri="{FF2B5EF4-FFF2-40B4-BE49-F238E27FC236}">
                <a16:creationId xmlns:a16="http://schemas.microsoft.com/office/drawing/2014/main" id="{D9B2FA0B-EB61-723A-D888-90DA8D2F57E3}"/>
              </a:ext>
            </a:extLst>
          </p:cNvPr>
          <p:cNvSpPr txBox="1"/>
          <p:nvPr/>
        </p:nvSpPr>
        <p:spPr>
          <a:xfrm>
            <a:off x="481012" y="2146814"/>
            <a:ext cx="11001375" cy="3888821"/>
          </a:xfrm>
          <a:prstGeom prst="rect">
            <a:avLst/>
          </a:prstGeom>
          <a:noFill/>
        </p:spPr>
        <p:txBody>
          <a:bodyPr wrap="square">
            <a:spAutoFit/>
          </a:bodyPr>
          <a:lstStyle/>
          <a:p>
            <a:pPr marL="457200" marR="0" lvl="0" indent="-457200" algn="just" rtl="1">
              <a:lnSpc>
                <a:spcPct val="200000"/>
              </a:lnSpc>
              <a:spcBef>
                <a:spcPts val="0"/>
              </a:spcBef>
              <a:spcAft>
                <a:spcPts val="0"/>
              </a:spcAft>
              <a:buClr>
                <a:schemeClr val="dk1"/>
              </a:buClr>
              <a:buSzPts val="2400"/>
              <a:buFont typeface="Calibri"/>
              <a:buAutoNum type="arabicPeriod"/>
            </a:pPr>
            <a:r>
              <a:rPr lang="ar-SA" sz="1800" dirty="0">
                <a:solidFill>
                  <a:schemeClr val="dk1"/>
                </a:solidFill>
                <a:latin typeface="Alexandria" pitchFamily="2" charset="-78"/>
                <a:ea typeface="Calibri"/>
                <a:cs typeface="Alexandria" pitchFamily="2" charset="-78"/>
                <a:sym typeface="Calibri"/>
              </a:rPr>
              <a:t> مدى استخدام السلطة من قبل القائد المدير. </a:t>
            </a:r>
            <a:endParaRPr lang="ar-EG" sz="1800" dirty="0">
              <a:solidFill>
                <a:schemeClr val="dk1"/>
              </a:solidFill>
              <a:latin typeface="Alexandria" pitchFamily="2" charset="-78"/>
              <a:ea typeface="Calibri"/>
              <a:cs typeface="Alexandria" pitchFamily="2" charset="-78"/>
              <a:sym typeface="Calibri"/>
            </a:endParaRPr>
          </a:p>
          <a:p>
            <a:pPr marL="457200" marR="0" lvl="0" indent="-457200" algn="just" rtl="1">
              <a:lnSpc>
                <a:spcPct val="200000"/>
              </a:lnSpc>
              <a:spcBef>
                <a:spcPts val="0"/>
              </a:spcBef>
              <a:spcAft>
                <a:spcPts val="0"/>
              </a:spcAft>
              <a:buClr>
                <a:schemeClr val="dk1"/>
              </a:buClr>
              <a:buSzPts val="2400"/>
              <a:buFont typeface="Calibri"/>
              <a:buAutoNum type="arabicPeriod"/>
            </a:pPr>
            <a:endParaRPr lang="ar-SA" sz="1800" dirty="0">
              <a:solidFill>
                <a:schemeClr val="dk1"/>
              </a:solidFill>
              <a:latin typeface="Alexandria" pitchFamily="2" charset="-78"/>
              <a:ea typeface="Calibri"/>
              <a:cs typeface="Alexandria" pitchFamily="2" charset="-78"/>
              <a:sym typeface="Calibri"/>
            </a:endParaRPr>
          </a:p>
          <a:p>
            <a:pPr marL="457200" marR="0" lvl="0" indent="-457200" algn="just" rtl="1">
              <a:lnSpc>
                <a:spcPct val="200000"/>
              </a:lnSpc>
              <a:spcBef>
                <a:spcPts val="0"/>
              </a:spcBef>
              <a:spcAft>
                <a:spcPts val="0"/>
              </a:spcAft>
              <a:buClr>
                <a:schemeClr val="dk1"/>
              </a:buClr>
              <a:buSzPts val="2400"/>
              <a:buFont typeface="Calibri"/>
              <a:buAutoNum type="arabicPeriod"/>
            </a:pPr>
            <a:r>
              <a:rPr lang="ar-SA" sz="1800" dirty="0">
                <a:solidFill>
                  <a:schemeClr val="dk1"/>
                </a:solidFill>
                <a:latin typeface="Alexandria" pitchFamily="2" charset="-78"/>
                <a:ea typeface="Calibri"/>
                <a:cs typeface="Alexandria" pitchFamily="2" charset="-78"/>
                <a:sym typeface="Calibri"/>
              </a:rPr>
              <a:t>مدى الحرية المسموحة للمرؤوسين في عملية صنع القرارات.</a:t>
            </a:r>
            <a:endParaRPr lang="ar-EG" sz="1800" dirty="0">
              <a:solidFill>
                <a:schemeClr val="dk1"/>
              </a:solidFill>
              <a:latin typeface="Alexandria" pitchFamily="2" charset="-78"/>
              <a:ea typeface="Calibri"/>
              <a:cs typeface="Alexandria" pitchFamily="2" charset="-78"/>
              <a:sym typeface="Calibri"/>
            </a:endParaRPr>
          </a:p>
          <a:p>
            <a:pPr marL="457200" marR="0" lvl="0" indent="-457200" algn="just" rtl="1">
              <a:lnSpc>
                <a:spcPct val="200000"/>
              </a:lnSpc>
              <a:spcBef>
                <a:spcPts val="0"/>
              </a:spcBef>
              <a:spcAft>
                <a:spcPts val="0"/>
              </a:spcAft>
              <a:buClr>
                <a:schemeClr val="dk1"/>
              </a:buClr>
              <a:buSzPts val="2400"/>
              <a:buFont typeface="Calibri"/>
              <a:buAutoNum type="arabicPeriod"/>
            </a:pPr>
            <a:endParaRPr lang="ar-SA" sz="1800" dirty="0">
              <a:solidFill>
                <a:schemeClr val="dk1"/>
              </a:solidFill>
              <a:latin typeface="Alexandria" pitchFamily="2" charset="-78"/>
              <a:ea typeface="Calibri"/>
              <a:cs typeface="Alexandria" pitchFamily="2" charset="-78"/>
              <a:sym typeface="Calibri"/>
            </a:endParaRPr>
          </a:p>
          <a:p>
            <a:pPr marL="0" marR="0" lvl="0" indent="0" algn="ctr" rtl="1">
              <a:lnSpc>
                <a:spcPct val="200000"/>
              </a:lnSpc>
              <a:spcBef>
                <a:spcPts val="0"/>
              </a:spcBef>
              <a:spcAft>
                <a:spcPts val="0"/>
              </a:spcAft>
              <a:buNone/>
            </a:pPr>
            <a:r>
              <a:rPr lang="ar-SA" sz="1800" dirty="0">
                <a:solidFill>
                  <a:schemeClr val="dk1"/>
                </a:solidFill>
                <a:latin typeface="Alexandria" pitchFamily="2" charset="-78"/>
                <a:ea typeface="Calibri"/>
                <a:cs typeface="Alexandria" pitchFamily="2" charset="-78"/>
                <a:sym typeface="Calibri"/>
              </a:rPr>
              <a:t>واعتماداً على ذلك، فقد طورا نظرية المشاركة، والتي اشتهرت بنظرية الخط المستمر في القيادة ويعتقد الباحثان أن لدى القائد بدائل كثيرة (7 على الأقل) من السلوك القيادي تتدرج على خط ممتد حسب السلطة التي يمارسها القائد ومدى الحرية التي يتيحها لمرؤوسيه.</a:t>
            </a:r>
          </a:p>
        </p:txBody>
      </p:sp>
    </p:spTree>
    <p:extLst>
      <p:ext uri="{BB962C8B-B14F-4D97-AF65-F5344CB8AC3E}">
        <p14:creationId xmlns:p14="http://schemas.microsoft.com/office/powerpoint/2010/main" val="27116224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3" name="Google Shape;196;p9">
            <a:extLst>
              <a:ext uri="{FF2B5EF4-FFF2-40B4-BE49-F238E27FC236}">
                <a16:creationId xmlns:a16="http://schemas.microsoft.com/office/drawing/2014/main" id="{4E3E5941-9696-47F2-37E0-280B3D8C4550}"/>
              </a:ext>
            </a:extLst>
          </p:cNvPr>
          <p:cNvSpPr/>
          <p:nvPr/>
        </p:nvSpPr>
        <p:spPr>
          <a:xfrm>
            <a:off x="62488" y="1665827"/>
            <a:ext cx="4128422" cy="44026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07A36F58-241C-7F5B-6BB3-9903808B3688}"/>
              </a:ext>
            </a:extLst>
          </p:cNvPr>
          <p:cNvSpPr/>
          <p:nvPr/>
        </p:nvSpPr>
        <p:spPr>
          <a:xfrm>
            <a:off x="346363" y="1836164"/>
            <a:ext cx="11536075" cy="4061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17" name="Google Shape;517;p40"/>
          <p:cNvSpPr txBox="1"/>
          <p:nvPr/>
        </p:nvSpPr>
        <p:spPr>
          <a:xfrm>
            <a:off x="455308" y="2097455"/>
            <a:ext cx="11281384" cy="3539390"/>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النمط الأول: </a:t>
            </a:r>
            <a:r>
              <a:rPr lang="ar-SA" sz="1600" dirty="0">
                <a:solidFill>
                  <a:srgbClr val="232020"/>
                </a:solidFill>
                <a:latin typeface="Alexandria" pitchFamily="2" charset="-78"/>
                <a:ea typeface="Calibri"/>
                <a:cs typeface="Alexandria" pitchFamily="2" charset="-78"/>
                <a:sym typeface="Calibri"/>
              </a:rPr>
              <a:t>وفيه لا يعطي الرئيس لمرؤوسيه أي فرصة للمشاركة المباشرة في عملية اتخاذ القرارات، فالقائد يقرر المشكلة ويحدد الإجراءات البديلة ويختار إحداها ويطلب من الجماعة تنفيذه. </a:t>
            </a: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 النمط الثاني: </a:t>
            </a:r>
            <a:r>
              <a:rPr lang="ar-SA" sz="1600" dirty="0">
                <a:solidFill>
                  <a:srgbClr val="232020"/>
                </a:solidFill>
                <a:latin typeface="Alexandria" pitchFamily="2" charset="-78"/>
                <a:ea typeface="Calibri"/>
                <a:cs typeface="Alexandria" pitchFamily="2" charset="-78"/>
                <a:sym typeface="Calibri"/>
              </a:rPr>
              <a:t>وفيه يحاول الرئيس إقناع المرؤوسين بقبول القرار. </a:t>
            </a: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 النمط الثالث: </a:t>
            </a:r>
            <a:r>
              <a:rPr lang="ar-SA" sz="1600" dirty="0">
                <a:solidFill>
                  <a:srgbClr val="232020"/>
                </a:solidFill>
                <a:latin typeface="Alexandria" pitchFamily="2" charset="-78"/>
                <a:ea typeface="Calibri"/>
                <a:cs typeface="Alexandria" pitchFamily="2" charset="-78"/>
                <a:sym typeface="Calibri"/>
              </a:rPr>
              <a:t>وفيه يقوم القائد بإعطاء المرؤوسين الفرصة لتعرف حيثيات القرار، فبدلاً من توضيح ، قبولهم للقرار، يدعوهم لتوجيه الأسئلة سبب ويأخذ بعض الوقت في تفاصيل تفكيره ونواياه. </a:t>
            </a: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 النمط الرابع</a:t>
            </a:r>
            <a:r>
              <a:rPr lang="ar-EG" sz="1600" dirty="0">
                <a:solidFill>
                  <a:srgbClr val="00AEEF"/>
                </a:solidFill>
                <a:latin typeface="Alexandria" pitchFamily="2" charset="-78"/>
                <a:ea typeface="Calibri"/>
                <a:cs typeface="Alexandria" pitchFamily="2" charset="-78"/>
                <a:sym typeface="Calibri"/>
              </a:rPr>
              <a:t>:</a:t>
            </a:r>
            <a:r>
              <a:rPr lang="ar-SA" sz="1600" dirty="0">
                <a:solidFill>
                  <a:srgbClr val="00AEEF"/>
                </a:solidFill>
                <a:latin typeface="Alexandria" pitchFamily="2" charset="-78"/>
                <a:ea typeface="Calibri"/>
                <a:cs typeface="Alexandria" pitchFamily="2" charset="-78"/>
                <a:sym typeface="Calibri"/>
              </a:rPr>
              <a:t> </a:t>
            </a:r>
            <a:r>
              <a:rPr lang="ar-SA" sz="1600" dirty="0">
                <a:solidFill>
                  <a:srgbClr val="232020"/>
                </a:solidFill>
                <a:latin typeface="Alexandria" pitchFamily="2" charset="-78"/>
                <a:ea typeface="Calibri"/>
                <a:cs typeface="Alexandria" pitchFamily="2" charset="-78"/>
                <a:sym typeface="Calibri"/>
              </a:rPr>
              <a:t>وفيه يعطي القائد للمرؤوسين لأول مرة الفرصة للتأثير في</a:t>
            </a:r>
            <a:r>
              <a:rPr lang="ar-EG" sz="1600" dirty="0">
                <a:solidFill>
                  <a:srgbClr val="232020"/>
                </a:solidFill>
                <a:latin typeface="Alexandria" pitchFamily="2" charset="-78"/>
                <a:ea typeface="Calibri"/>
                <a:cs typeface="Alexandria" pitchFamily="2" charset="-78"/>
                <a:sym typeface="Calibri"/>
              </a:rPr>
              <a:t> </a:t>
            </a:r>
            <a:r>
              <a:rPr lang="ar-SA" sz="1600" dirty="0">
                <a:solidFill>
                  <a:srgbClr val="232020"/>
                </a:solidFill>
                <a:latin typeface="Alexandria" pitchFamily="2" charset="-78"/>
                <a:ea typeface="Calibri"/>
                <a:cs typeface="Alexandria" pitchFamily="2" charset="-78"/>
                <a:sym typeface="Calibri"/>
              </a:rPr>
              <a:t>القرار ولكنه يحتفظ لنفسه بالمسؤولية عن تحديد المشكلة وتطوير حل مبدئي لها. </a:t>
            </a:r>
          </a:p>
        </p:txBody>
      </p:sp>
      <p:sp>
        <p:nvSpPr>
          <p:cNvPr id="5" name="TextBox 4">
            <a:extLst>
              <a:ext uri="{FF2B5EF4-FFF2-40B4-BE49-F238E27FC236}">
                <a16:creationId xmlns:a16="http://schemas.microsoft.com/office/drawing/2014/main" id="{0B1C22FC-683B-502A-99D8-20A7FC9DF72D}"/>
              </a:ext>
            </a:extLst>
          </p:cNvPr>
          <p:cNvSpPr txBox="1"/>
          <p:nvPr/>
        </p:nvSpPr>
        <p:spPr>
          <a:xfrm>
            <a:off x="835589" y="382369"/>
            <a:ext cx="9225422" cy="369332"/>
          </a:xfrm>
          <a:prstGeom prst="rect">
            <a:avLst/>
          </a:prstGeom>
          <a:noFill/>
        </p:spPr>
        <p:txBody>
          <a:bodyPr wrap="square">
            <a:spAutoFit/>
          </a:bodyPr>
          <a:lstStyle/>
          <a:p>
            <a:pPr algn="r" rtl="1"/>
            <a:r>
              <a:rPr lang="ar-SA" dirty="0">
                <a:solidFill>
                  <a:srgbClr val="00AEEF"/>
                </a:solidFill>
                <a:latin typeface="Alexandria" pitchFamily="2" charset="-78"/>
                <a:ea typeface="Calibri"/>
                <a:cs typeface="Alexandria" pitchFamily="2" charset="-78"/>
                <a:sym typeface="Calibri"/>
              </a:rPr>
              <a:t>6. نظرية تاننباوم وشميدت المشاركة أو الخط المستمر </a:t>
            </a:r>
            <a:r>
              <a:rPr lang="en-US" dirty="0">
                <a:solidFill>
                  <a:srgbClr val="00AEEF"/>
                </a:solidFill>
                <a:latin typeface="Alexandria" pitchFamily="2" charset="-78"/>
                <a:ea typeface="Calibri"/>
                <a:cs typeface="Alexandria" pitchFamily="2" charset="-78"/>
                <a:sym typeface="Calibri"/>
              </a:rPr>
              <a:t>Theory of Tannenbaum </a:t>
            </a:r>
          </a:p>
        </p:txBody>
      </p:sp>
    </p:spTree>
    <p:extLst>
      <p:ext uri="{BB962C8B-B14F-4D97-AF65-F5344CB8AC3E}">
        <p14:creationId xmlns:p14="http://schemas.microsoft.com/office/powerpoint/2010/main" val="2786037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3" name="Google Shape;196;p9">
            <a:extLst>
              <a:ext uri="{FF2B5EF4-FFF2-40B4-BE49-F238E27FC236}">
                <a16:creationId xmlns:a16="http://schemas.microsoft.com/office/drawing/2014/main" id="{4E3E5941-9696-47F2-37E0-280B3D8C4550}"/>
              </a:ext>
            </a:extLst>
          </p:cNvPr>
          <p:cNvSpPr/>
          <p:nvPr/>
        </p:nvSpPr>
        <p:spPr>
          <a:xfrm>
            <a:off x="62488" y="1665827"/>
            <a:ext cx="4128422" cy="44026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07A36F58-241C-7F5B-6BB3-9903808B3688}"/>
              </a:ext>
            </a:extLst>
          </p:cNvPr>
          <p:cNvSpPr/>
          <p:nvPr/>
        </p:nvSpPr>
        <p:spPr>
          <a:xfrm>
            <a:off x="346363" y="1836164"/>
            <a:ext cx="11536075" cy="4061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17" name="Google Shape;517;p40"/>
          <p:cNvSpPr txBox="1"/>
          <p:nvPr/>
        </p:nvSpPr>
        <p:spPr>
          <a:xfrm>
            <a:off x="455308" y="2589897"/>
            <a:ext cx="11281384" cy="255450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النمط الخامس</a:t>
            </a:r>
            <a:r>
              <a:rPr lang="ar-EG" sz="1600" dirty="0">
                <a:solidFill>
                  <a:srgbClr val="00AEEF"/>
                </a:solidFill>
                <a:latin typeface="Alexandria" pitchFamily="2" charset="-78"/>
                <a:ea typeface="Calibri"/>
                <a:cs typeface="Alexandria" pitchFamily="2" charset="-78"/>
                <a:sym typeface="Calibri"/>
              </a:rPr>
              <a:t>:</a:t>
            </a:r>
            <a:r>
              <a:rPr lang="ar-SA" sz="1600" dirty="0">
                <a:solidFill>
                  <a:srgbClr val="00AEEF"/>
                </a:solidFill>
                <a:latin typeface="Alexandria" pitchFamily="2" charset="-78"/>
                <a:ea typeface="Calibri"/>
                <a:cs typeface="Alexandria" pitchFamily="2" charset="-78"/>
                <a:sym typeface="Calibri"/>
              </a:rPr>
              <a:t> </a:t>
            </a:r>
            <a:r>
              <a:rPr lang="ar-SA" sz="1600" dirty="0">
                <a:solidFill>
                  <a:srgbClr val="232020"/>
                </a:solidFill>
                <a:latin typeface="Alexandria" pitchFamily="2" charset="-78"/>
                <a:ea typeface="Calibri"/>
                <a:cs typeface="Alexandria" pitchFamily="2" charset="-78"/>
                <a:sym typeface="Calibri"/>
              </a:rPr>
              <a:t>وفيه يقوم القائد بتعرف آراء المرؤوسين قبل أن يتخذ القرار، سواء الأولي أو النهائي، فهو يحترم معرفتهم ويتعرف إلى مقدرتهم على اقتراح الحلول، وبعد تقييم الأفكار المختلفة يختار الحل الذي يعده مناسباً. </a:t>
            </a: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النمط السادس: </a:t>
            </a:r>
            <a:r>
              <a:rPr lang="ar-SA" sz="1600" dirty="0">
                <a:solidFill>
                  <a:srgbClr val="232020"/>
                </a:solidFill>
                <a:latin typeface="Alexandria" pitchFamily="2" charset="-78"/>
                <a:ea typeface="Calibri"/>
                <a:cs typeface="Alexandria" pitchFamily="2" charset="-78"/>
                <a:sym typeface="Calibri"/>
              </a:rPr>
              <a:t>وفيه يضع القائد إطارا عاما، ويفوض المرؤوسين اتخاذ القرار. </a:t>
            </a:r>
          </a:p>
          <a:p>
            <a:pPr marL="0" marR="0" lvl="0" indent="0" algn="just" rtl="1">
              <a:lnSpc>
                <a:spcPct val="200000"/>
              </a:lnSpc>
              <a:spcBef>
                <a:spcPts val="0"/>
              </a:spcBef>
              <a:spcAft>
                <a:spcPts val="0"/>
              </a:spcAft>
              <a:buNone/>
            </a:pPr>
            <a:r>
              <a:rPr lang="ar-SA" sz="1600" dirty="0">
                <a:solidFill>
                  <a:srgbClr val="00AEEF"/>
                </a:solidFill>
                <a:latin typeface="Alexandria" pitchFamily="2" charset="-78"/>
                <a:ea typeface="Calibri"/>
                <a:cs typeface="Alexandria" pitchFamily="2" charset="-78"/>
                <a:sym typeface="Calibri"/>
              </a:rPr>
              <a:t>النمط السابع</a:t>
            </a:r>
            <a:r>
              <a:rPr lang="ar-EG" sz="1600" dirty="0">
                <a:solidFill>
                  <a:srgbClr val="00AEEF"/>
                </a:solidFill>
                <a:latin typeface="Alexandria" pitchFamily="2" charset="-78"/>
                <a:ea typeface="Calibri"/>
                <a:cs typeface="Alexandria" pitchFamily="2" charset="-78"/>
                <a:sym typeface="Calibri"/>
              </a:rPr>
              <a:t>:</a:t>
            </a:r>
            <a:r>
              <a:rPr lang="ar-SA" sz="1600" dirty="0">
                <a:solidFill>
                  <a:srgbClr val="00AEEF"/>
                </a:solidFill>
                <a:latin typeface="Alexandria" pitchFamily="2" charset="-78"/>
                <a:ea typeface="Calibri"/>
                <a:cs typeface="Alexandria" pitchFamily="2" charset="-78"/>
                <a:sym typeface="Calibri"/>
              </a:rPr>
              <a:t> </a:t>
            </a:r>
            <a:r>
              <a:rPr lang="ar-SA" sz="1600" dirty="0">
                <a:solidFill>
                  <a:srgbClr val="232020"/>
                </a:solidFill>
                <a:latin typeface="Alexandria" pitchFamily="2" charset="-78"/>
                <a:ea typeface="Calibri"/>
                <a:cs typeface="Alexandria" pitchFamily="2" charset="-78"/>
                <a:sym typeface="Calibri"/>
              </a:rPr>
              <a:t>وفيه يسمح القائد للمرؤوسين بحرية العمل ضمن حدود تعليمات المنظمة وقواعدها وضمن ما يسمح به الرئيس الاعلى.</a:t>
            </a:r>
          </a:p>
        </p:txBody>
      </p:sp>
      <p:sp>
        <p:nvSpPr>
          <p:cNvPr id="5" name="TextBox 4">
            <a:extLst>
              <a:ext uri="{FF2B5EF4-FFF2-40B4-BE49-F238E27FC236}">
                <a16:creationId xmlns:a16="http://schemas.microsoft.com/office/drawing/2014/main" id="{0B1C22FC-683B-502A-99D8-20A7FC9DF72D}"/>
              </a:ext>
            </a:extLst>
          </p:cNvPr>
          <p:cNvSpPr txBox="1"/>
          <p:nvPr/>
        </p:nvSpPr>
        <p:spPr>
          <a:xfrm>
            <a:off x="835589" y="382369"/>
            <a:ext cx="9225422" cy="369332"/>
          </a:xfrm>
          <a:prstGeom prst="rect">
            <a:avLst/>
          </a:prstGeom>
          <a:noFill/>
        </p:spPr>
        <p:txBody>
          <a:bodyPr wrap="square">
            <a:spAutoFit/>
          </a:bodyPr>
          <a:lstStyle/>
          <a:p>
            <a:pPr algn="r" rtl="1"/>
            <a:r>
              <a:rPr lang="ar-SA" dirty="0">
                <a:solidFill>
                  <a:srgbClr val="00AEEF"/>
                </a:solidFill>
                <a:latin typeface="Alexandria" pitchFamily="2" charset="-78"/>
                <a:ea typeface="Calibri"/>
                <a:cs typeface="Alexandria" pitchFamily="2" charset="-78"/>
                <a:sym typeface="Calibri"/>
              </a:rPr>
              <a:t>6. نظرية تاننباوم وشميدت المشاركة أو الخط المستمر </a:t>
            </a:r>
            <a:r>
              <a:rPr lang="en-US" dirty="0">
                <a:solidFill>
                  <a:srgbClr val="00AEEF"/>
                </a:solidFill>
                <a:latin typeface="Alexandria" pitchFamily="2" charset="-78"/>
                <a:ea typeface="Calibri"/>
                <a:cs typeface="Alexandria" pitchFamily="2" charset="-78"/>
                <a:sym typeface="Calibri"/>
              </a:rPr>
              <a:t>Theory of Tannenbaum </a:t>
            </a:r>
          </a:p>
        </p:txBody>
      </p:sp>
    </p:spTree>
    <p:extLst>
      <p:ext uri="{BB962C8B-B14F-4D97-AF65-F5344CB8AC3E}">
        <p14:creationId xmlns:p14="http://schemas.microsoft.com/office/powerpoint/2010/main" val="30002880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3" name="Google Shape;196;p9">
            <a:extLst>
              <a:ext uri="{FF2B5EF4-FFF2-40B4-BE49-F238E27FC236}">
                <a16:creationId xmlns:a16="http://schemas.microsoft.com/office/drawing/2014/main" id="{5DECC56F-2E55-E481-FF49-AC814B6CC2FB}"/>
              </a:ext>
            </a:extLst>
          </p:cNvPr>
          <p:cNvSpPr/>
          <p:nvPr/>
        </p:nvSpPr>
        <p:spPr>
          <a:xfrm>
            <a:off x="62488" y="2047875"/>
            <a:ext cx="4128422" cy="3638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931E9428-F0C3-EE31-1518-818E6781B726}"/>
              </a:ext>
            </a:extLst>
          </p:cNvPr>
          <p:cNvSpPr/>
          <p:nvPr/>
        </p:nvSpPr>
        <p:spPr>
          <a:xfrm>
            <a:off x="346363" y="2188649"/>
            <a:ext cx="11536075" cy="33570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44" name="Google Shape;544;p43"/>
          <p:cNvSpPr txBox="1"/>
          <p:nvPr/>
        </p:nvSpPr>
        <p:spPr>
          <a:xfrm>
            <a:off x="628000" y="2713008"/>
            <a:ext cx="10972800" cy="2308284"/>
          </a:xfrm>
          <a:prstGeom prst="rect">
            <a:avLst/>
          </a:prstGeom>
          <a:noFill/>
          <a:ln>
            <a:noFill/>
          </a:ln>
        </p:spPr>
        <p:txBody>
          <a:bodyPr spcFirstLastPara="1" wrap="square" lIns="91425" tIns="45700" rIns="91425" bIns="45700" anchor="t" anchorCtr="0">
            <a:spAutoFit/>
          </a:bodyPr>
          <a:lstStyle/>
          <a:p>
            <a:pPr marL="0" marR="0" lvl="0" indent="0" algn="r" rtl="1">
              <a:lnSpc>
                <a:spcPct val="200000"/>
              </a:lnSpc>
              <a:spcBef>
                <a:spcPts val="0"/>
              </a:spcBef>
              <a:spcAft>
                <a:spcPts val="0"/>
              </a:spcAft>
              <a:buNone/>
            </a:pPr>
            <a:r>
              <a:rPr lang="ar-SA" dirty="0">
                <a:solidFill>
                  <a:schemeClr val="dk1"/>
                </a:solidFill>
                <a:latin typeface="Alexandria" pitchFamily="2" charset="-78"/>
                <a:ea typeface="Calibri"/>
                <a:cs typeface="Alexandria" pitchFamily="2" charset="-78"/>
                <a:sym typeface="Calibri"/>
              </a:rPr>
              <a:t>اشتملت النظريات القيادية السلوكية، الأكثر شيوعا في الادب التربوي على ست نظريات رئيسة وهي دراسات جامعات أيوا، وأوهايو، وميتشيغان، وانظم الاربعة (ليكرت)، والشبكة الادارية بليك وموتون)، والمشاركة والخط المستمر (تاننباوم وشميدت). لقد قدمت هذه الدراسات والنظريات مساهمات مهة في مجال أنماط السلوك القيادي. </a:t>
            </a:r>
            <a:endParaRPr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BBF174A2-9C77-6970-D253-9B9FADAF4959}"/>
              </a:ext>
            </a:extLst>
          </p:cNvPr>
          <p:cNvSpPr txBox="1"/>
          <p:nvPr/>
        </p:nvSpPr>
        <p:spPr>
          <a:xfrm>
            <a:off x="3797565" y="382369"/>
            <a:ext cx="459687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تقييم النظريات السلوكية في القيادة</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3" name="Google Shape;196;p9">
            <a:extLst>
              <a:ext uri="{FF2B5EF4-FFF2-40B4-BE49-F238E27FC236}">
                <a16:creationId xmlns:a16="http://schemas.microsoft.com/office/drawing/2014/main" id="{5DECC56F-2E55-E481-FF49-AC814B6CC2FB}"/>
              </a:ext>
            </a:extLst>
          </p:cNvPr>
          <p:cNvSpPr/>
          <p:nvPr/>
        </p:nvSpPr>
        <p:spPr>
          <a:xfrm>
            <a:off x="62488" y="2047875"/>
            <a:ext cx="4128422" cy="3638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4" name="Google Shape;217;p11">
            <a:extLst>
              <a:ext uri="{FF2B5EF4-FFF2-40B4-BE49-F238E27FC236}">
                <a16:creationId xmlns:a16="http://schemas.microsoft.com/office/drawing/2014/main" id="{931E9428-F0C3-EE31-1518-818E6781B726}"/>
              </a:ext>
            </a:extLst>
          </p:cNvPr>
          <p:cNvSpPr/>
          <p:nvPr/>
        </p:nvSpPr>
        <p:spPr>
          <a:xfrm>
            <a:off x="346363" y="2188649"/>
            <a:ext cx="11536075" cy="33570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44" name="Google Shape;544;p43"/>
          <p:cNvSpPr txBox="1"/>
          <p:nvPr/>
        </p:nvSpPr>
        <p:spPr>
          <a:xfrm>
            <a:off x="504825" y="2333625"/>
            <a:ext cx="11106149" cy="304694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200000"/>
              </a:lnSpc>
              <a:spcBef>
                <a:spcPts val="0"/>
              </a:spcBef>
              <a:spcAft>
                <a:spcPts val="0"/>
              </a:spcAft>
              <a:buClr>
                <a:schemeClr val="dk1"/>
              </a:buClr>
              <a:buSzPts val="2000"/>
              <a:buFont typeface="Calibri"/>
              <a:buAutoNum type="arabicPeriod"/>
            </a:pPr>
            <a:r>
              <a:rPr lang="ar-SA" sz="1600" dirty="0">
                <a:solidFill>
                  <a:schemeClr val="dk1"/>
                </a:solidFill>
                <a:latin typeface="Alexandria" pitchFamily="2" charset="-78"/>
                <a:ea typeface="Calibri"/>
                <a:cs typeface="Alexandria" pitchFamily="2" charset="-78"/>
                <a:sym typeface="Calibri"/>
              </a:rPr>
              <a:t>يعد النمط القيادي أحد أهم المتغيرات المؤثرة في العمل. </a:t>
            </a: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200000"/>
              </a:lnSpc>
              <a:spcBef>
                <a:spcPts val="0"/>
              </a:spcBef>
              <a:spcAft>
                <a:spcPts val="0"/>
              </a:spcAft>
              <a:buClr>
                <a:schemeClr val="dk1"/>
              </a:buClr>
              <a:buSzPts val="2000"/>
              <a:buFont typeface="Calibri"/>
              <a:buAutoNum type="arabicPeriod"/>
            </a:pPr>
            <a:r>
              <a:rPr lang="ar-SA" sz="1600" dirty="0">
                <a:solidFill>
                  <a:schemeClr val="dk1"/>
                </a:solidFill>
                <a:latin typeface="Alexandria" pitchFamily="2" charset="-78"/>
                <a:ea typeface="Calibri"/>
                <a:cs typeface="Alexandria" pitchFamily="2" charset="-78"/>
                <a:sym typeface="Calibri"/>
              </a:rPr>
              <a:t>تتفق الدراسات السلوكية على نمط قيادي بعينه، كنمط وحيد في التأثير على المرؤوسين. ذلك ان نتائج هذه الدراسات كانت متضاربة احيانا. </a:t>
            </a: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200000"/>
              </a:lnSpc>
              <a:spcBef>
                <a:spcPts val="0"/>
              </a:spcBef>
              <a:spcAft>
                <a:spcPts val="0"/>
              </a:spcAft>
              <a:buClr>
                <a:schemeClr val="dk1"/>
              </a:buClr>
              <a:buSzPts val="2000"/>
              <a:buFont typeface="Calibri"/>
              <a:buAutoNum type="arabicPeriod"/>
            </a:pPr>
            <a:r>
              <a:rPr lang="ar-SA" sz="1600" dirty="0">
                <a:solidFill>
                  <a:schemeClr val="dk1"/>
                </a:solidFill>
                <a:latin typeface="Alexandria" pitchFamily="2" charset="-78"/>
                <a:ea typeface="Calibri"/>
                <a:cs typeface="Alexandria" pitchFamily="2" charset="-78"/>
                <a:sym typeface="Calibri"/>
              </a:rPr>
              <a:t>أشارت هذه الدراسات الى ان النمط القيادي التسلطي يقود، في الاغلب، الى مستويات انتاجية عالية.</a:t>
            </a:r>
            <a:endParaRPr sz="1600" dirty="0">
              <a:solidFill>
                <a:schemeClr val="dk1"/>
              </a:solidFill>
              <a:latin typeface="Alexandria" pitchFamily="2" charset="-78"/>
              <a:ea typeface="Calibri"/>
              <a:cs typeface="Alexandria" pitchFamily="2" charset="-78"/>
              <a:sym typeface="Calibri"/>
            </a:endParaRPr>
          </a:p>
          <a:p>
            <a:pPr marL="457200" marR="0" lvl="0" indent="-457200" algn="just" rtl="1">
              <a:lnSpc>
                <a:spcPct val="200000"/>
              </a:lnSpc>
              <a:spcBef>
                <a:spcPts val="0"/>
              </a:spcBef>
              <a:spcAft>
                <a:spcPts val="0"/>
              </a:spcAft>
              <a:buClr>
                <a:schemeClr val="dk1"/>
              </a:buClr>
              <a:buSzPts val="2000"/>
              <a:buFont typeface="Calibri"/>
              <a:buAutoNum type="arabicPeriod"/>
            </a:pPr>
            <a:r>
              <a:rPr lang="ar-SA" sz="1600" dirty="0">
                <a:solidFill>
                  <a:schemeClr val="dk1"/>
                </a:solidFill>
                <a:latin typeface="Alexandria" pitchFamily="2" charset="-78"/>
                <a:ea typeface="Calibri"/>
                <a:cs typeface="Alexandria" pitchFamily="2" charset="-78"/>
                <a:sym typeface="Calibri"/>
              </a:rPr>
              <a:t> أشارت هذه الدراسات الى ان النمط القيادي الديموقراطي يقود، في الاغلب الى رضا وظيفي عال لدى المرؤوسين، ويزيد من روحهم المعنوية، ودافعيتهم للعمل. </a:t>
            </a:r>
            <a:endParaRPr sz="1600" dirty="0">
              <a:solidFill>
                <a:schemeClr val="dk1"/>
              </a:solidFill>
              <a:latin typeface="Alexandria" pitchFamily="2" charset="-78"/>
              <a:ea typeface="Calibri"/>
              <a:cs typeface="Alexandria" pitchFamily="2" charset="-78"/>
              <a:sym typeface="Calibri"/>
            </a:endParaRPr>
          </a:p>
        </p:txBody>
      </p:sp>
      <p:sp>
        <p:nvSpPr>
          <p:cNvPr id="5" name="TextBox 4">
            <a:extLst>
              <a:ext uri="{FF2B5EF4-FFF2-40B4-BE49-F238E27FC236}">
                <a16:creationId xmlns:a16="http://schemas.microsoft.com/office/drawing/2014/main" id="{BBF174A2-9C77-6970-D253-9B9FADAF4959}"/>
              </a:ext>
            </a:extLst>
          </p:cNvPr>
          <p:cNvSpPr txBox="1"/>
          <p:nvPr/>
        </p:nvSpPr>
        <p:spPr>
          <a:xfrm>
            <a:off x="3797565" y="382369"/>
            <a:ext cx="459687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تقييم النظريات السلوكية في القيادة</a:t>
            </a:r>
          </a:p>
        </p:txBody>
      </p:sp>
      <p:sp>
        <p:nvSpPr>
          <p:cNvPr id="6" name="TextBox 5">
            <a:extLst>
              <a:ext uri="{FF2B5EF4-FFF2-40B4-BE49-F238E27FC236}">
                <a16:creationId xmlns:a16="http://schemas.microsoft.com/office/drawing/2014/main" id="{24091458-32B1-99AC-B3BD-FF4F13464513}"/>
              </a:ext>
            </a:extLst>
          </p:cNvPr>
          <p:cNvSpPr txBox="1"/>
          <p:nvPr/>
        </p:nvSpPr>
        <p:spPr>
          <a:xfrm>
            <a:off x="3737373" y="976916"/>
            <a:ext cx="4717255" cy="379015"/>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ان استعراض نتائج هذه الدراسات تقودنا الى استنتاج ما يلي</a:t>
            </a:r>
          </a:p>
        </p:txBody>
      </p:sp>
    </p:spTree>
    <p:extLst>
      <p:ext uri="{BB962C8B-B14F-4D97-AF65-F5344CB8AC3E}">
        <p14:creationId xmlns:p14="http://schemas.microsoft.com/office/powerpoint/2010/main" val="82713982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 name="Google Shape;196;p9">
            <a:extLst>
              <a:ext uri="{FF2B5EF4-FFF2-40B4-BE49-F238E27FC236}">
                <a16:creationId xmlns:a16="http://schemas.microsoft.com/office/drawing/2014/main" id="{E46AA42E-423A-DBB6-DC51-0C5A6752ECAC}"/>
              </a:ext>
            </a:extLst>
          </p:cNvPr>
          <p:cNvSpPr/>
          <p:nvPr/>
        </p:nvSpPr>
        <p:spPr>
          <a:xfrm>
            <a:off x="62488" y="1873534"/>
            <a:ext cx="4128422" cy="477491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6" name="Google Shape;217;p11">
            <a:extLst>
              <a:ext uri="{FF2B5EF4-FFF2-40B4-BE49-F238E27FC236}">
                <a16:creationId xmlns:a16="http://schemas.microsoft.com/office/drawing/2014/main" id="{6AC6C89F-F801-FED3-8E36-28A5154D65F6}"/>
              </a:ext>
            </a:extLst>
          </p:cNvPr>
          <p:cNvSpPr/>
          <p:nvPr/>
        </p:nvSpPr>
        <p:spPr>
          <a:xfrm>
            <a:off x="346363" y="1981200"/>
            <a:ext cx="11674187" cy="45815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aseline="30000">
              <a:solidFill>
                <a:schemeClr val="lt1"/>
              </a:solidFill>
              <a:latin typeface="Calibri"/>
              <a:ea typeface="Calibri"/>
              <a:cs typeface="Calibri"/>
              <a:sym typeface="Calibri"/>
            </a:endParaRPr>
          </a:p>
        </p:txBody>
      </p:sp>
      <p:sp>
        <p:nvSpPr>
          <p:cNvPr id="554" name="Google Shape;554;p44"/>
          <p:cNvSpPr txBox="1"/>
          <p:nvPr/>
        </p:nvSpPr>
        <p:spPr>
          <a:xfrm>
            <a:off x="540876" y="2060410"/>
            <a:ext cx="11110248" cy="4401164"/>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250000"/>
              </a:lnSpc>
              <a:spcBef>
                <a:spcPts val="0"/>
              </a:spcBef>
              <a:spcAft>
                <a:spcPts val="0"/>
              </a:spcAft>
              <a:buClr>
                <a:schemeClr val="dk1"/>
              </a:buClr>
              <a:buSzPts val="2000"/>
              <a:buFont typeface="Calibri"/>
              <a:buAutoNum type="arabicPeriod"/>
            </a:pPr>
            <a:r>
              <a:rPr lang="ar-SA" sz="1400" dirty="0">
                <a:solidFill>
                  <a:schemeClr val="dk1"/>
                </a:solidFill>
                <a:latin typeface="Alexandria" pitchFamily="2" charset="-78"/>
                <a:ea typeface="Calibri"/>
                <a:cs typeface="Alexandria" pitchFamily="2" charset="-78"/>
                <a:sym typeface="Calibri"/>
              </a:rPr>
              <a:t>تفترض هذه الدراسات ضمنياً أن هنالك علاقة سببية بين نمط القيادة ومتغيرات الفاعلية (الأداء والرضا)، وتحاول اختبار صحة أو صحة عدم الفرضية. ولكن هذه الدراسات لم تتم بمنهجية علمية دقيقة وصارمة، فلم تستخدم التصميم التجريبي.</a:t>
            </a:r>
            <a:endParaRPr sz="1400" dirty="0">
              <a:latin typeface="Alexandria" pitchFamily="2" charset="-78"/>
              <a:cs typeface="Alexandria" pitchFamily="2" charset="-78"/>
            </a:endParaRPr>
          </a:p>
          <a:p>
            <a:pPr marL="457200" marR="0" lvl="0" indent="-457200" algn="just" rtl="1">
              <a:lnSpc>
                <a:spcPct val="250000"/>
              </a:lnSpc>
              <a:spcBef>
                <a:spcPts val="0"/>
              </a:spcBef>
              <a:spcAft>
                <a:spcPts val="0"/>
              </a:spcAft>
              <a:buClr>
                <a:schemeClr val="dk1"/>
              </a:buClr>
              <a:buSzPts val="2000"/>
              <a:buFont typeface="Calibri"/>
              <a:buAutoNum type="arabicPeriod"/>
            </a:pPr>
            <a:r>
              <a:rPr lang="ar-SA" sz="1400" dirty="0">
                <a:solidFill>
                  <a:schemeClr val="dk1"/>
                </a:solidFill>
                <a:latin typeface="Alexandria" pitchFamily="2" charset="-78"/>
                <a:ea typeface="Calibri"/>
                <a:cs typeface="Alexandria" pitchFamily="2" charset="-78"/>
                <a:sym typeface="Calibri"/>
              </a:rPr>
              <a:t>أهملت هذه الدراسات المتغيرات الأخرى الخاصة بالموقف وغيره، ورأت أن فاعلية القيادة تحددها المتغيرات الخاصة بسلوك القائد فقط.</a:t>
            </a:r>
            <a:endParaRPr sz="1400" dirty="0">
              <a:latin typeface="Alexandria" pitchFamily="2" charset="-78"/>
              <a:cs typeface="Alexandria" pitchFamily="2" charset="-78"/>
            </a:endParaRPr>
          </a:p>
          <a:p>
            <a:pPr marL="457200" marR="0" lvl="0" indent="-457200" algn="just" rtl="1">
              <a:lnSpc>
                <a:spcPct val="250000"/>
              </a:lnSpc>
              <a:spcBef>
                <a:spcPts val="0"/>
              </a:spcBef>
              <a:spcAft>
                <a:spcPts val="0"/>
              </a:spcAft>
              <a:buClr>
                <a:schemeClr val="dk1"/>
              </a:buClr>
              <a:buSzPts val="2000"/>
              <a:buFont typeface="Calibri"/>
              <a:buAutoNum type="arabicPeriod"/>
            </a:pPr>
            <a:r>
              <a:rPr lang="ar-SA" sz="1400" dirty="0">
                <a:solidFill>
                  <a:schemeClr val="dk1"/>
                </a:solidFill>
                <a:latin typeface="Alexandria" pitchFamily="2" charset="-78"/>
                <a:ea typeface="Calibri"/>
                <a:cs typeface="Alexandria" pitchFamily="2" charset="-78"/>
                <a:sym typeface="Calibri"/>
              </a:rPr>
              <a:t>قامت كل دراسات أنماط القيادة على نموذج شديد التبسيط للعلاقة بين سلوك القائد وفاعلية هذا السلوك في تحقيق الإنتاجية ورضا المرؤوسين. فهناك افتراض ضمني بأن هنالك نمطاً أمثل للقيادة هو الذي يحقق الفاعلية. وإن هنالك علاقة مباشرة وخطية بين أنماط القيادة المستخدمة ومتغيرات الفاعلية. ويعني إغفال الوضع المعقد لعملية القيادة. </a:t>
            </a:r>
            <a:endParaRPr sz="1400" dirty="0">
              <a:solidFill>
                <a:schemeClr val="dk1"/>
              </a:solidFill>
              <a:latin typeface="Alexandria" pitchFamily="2" charset="-78"/>
              <a:ea typeface="Calibri"/>
              <a:cs typeface="Alexandria" pitchFamily="2" charset="-78"/>
              <a:sym typeface="Calibri"/>
            </a:endParaRPr>
          </a:p>
          <a:p>
            <a:pPr marL="457200" marR="0" lvl="0" indent="-457200" algn="just" rtl="1">
              <a:lnSpc>
                <a:spcPct val="250000"/>
              </a:lnSpc>
              <a:spcBef>
                <a:spcPts val="0"/>
              </a:spcBef>
              <a:spcAft>
                <a:spcPts val="0"/>
              </a:spcAft>
              <a:buClr>
                <a:schemeClr val="dk1"/>
              </a:buClr>
              <a:buSzPts val="2000"/>
              <a:buFont typeface="Calibri"/>
              <a:buAutoNum type="arabicPeriod"/>
            </a:pPr>
            <a:r>
              <a:rPr lang="ar-SA" sz="1400" dirty="0">
                <a:solidFill>
                  <a:schemeClr val="dk1"/>
                </a:solidFill>
                <a:latin typeface="Alexandria" pitchFamily="2" charset="-78"/>
                <a:ea typeface="Calibri"/>
                <a:cs typeface="Alexandria" pitchFamily="2" charset="-78"/>
                <a:sym typeface="Calibri"/>
              </a:rPr>
              <a:t>كانت متغيرات أنماط القيادة تمثل متغيرات سلوكية مركبة. ومن الناحية المنهجية لا يجوز تجميع متغيرات سلوكية تختلف كماً ونوعاً. </a:t>
            </a:r>
            <a:endParaRPr sz="1400" dirty="0">
              <a:solidFill>
                <a:schemeClr val="dk1"/>
              </a:solidFill>
              <a:latin typeface="Alexandria" pitchFamily="2" charset="-78"/>
              <a:ea typeface="Calibri"/>
              <a:cs typeface="Alexandria" pitchFamily="2" charset="-78"/>
              <a:sym typeface="Calibri"/>
            </a:endParaRPr>
          </a:p>
          <a:p>
            <a:pPr marL="457200" marR="0" lvl="0" indent="-457200" algn="just" rtl="1">
              <a:lnSpc>
                <a:spcPct val="250000"/>
              </a:lnSpc>
              <a:spcBef>
                <a:spcPts val="0"/>
              </a:spcBef>
              <a:spcAft>
                <a:spcPts val="0"/>
              </a:spcAft>
              <a:buClr>
                <a:schemeClr val="dk1"/>
              </a:buClr>
              <a:buSzPts val="2000"/>
              <a:buFont typeface="Calibri"/>
              <a:buAutoNum type="arabicPeriod"/>
            </a:pPr>
            <a:r>
              <a:rPr lang="ar-SA" sz="1400" dirty="0">
                <a:solidFill>
                  <a:schemeClr val="dk1"/>
                </a:solidFill>
                <a:latin typeface="Alexandria" pitchFamily="2" charset="-78"/>
                <a:ea typeface="Calibri"/>
                <a:cs typeface="Alexandria" pitchFamily="2" charset="-78"/>
                <a:sym typeface="Calibri"/>
              </a:rPr>
              <a:t>أخفقت هذه الدراسات في تقديم برهان تجريبي قوي على العلاقة بين نمط القيادة ومتغيرات الفاعلية (الاداء والرضا).</a:t>
            </a:r>
            <a:endParaRPr sz="14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11B690C4-BE4B-465B-2499-9300F6945114}"/>
              </a:ext>
            </a:extLst>
          </p:cNvPr>
          <p:cNvSpPr txBox="1"/>
          <p:nvPr/>
        </p:nvSpPr>
        <p:spPr>
          <a:xfrm>
            <a:off x="3797565" y="382369"/>
            <a:ext cx="4596870" cy="400110"/>
          </a:xfrm>
          <a:prstGeom prst="rect">
            <a:avLst/>
          </a:prstGeom>
          <a:noFill/>
        </p:spPr>
        <p:txBody>
          <a:bodyPr wrap="square">
            <a:spAutoFit/>
          </a:bodyPr>
          <a:lstStyle/>
          <a:p>
            <a:pPr algn="r" rtl="1"/>
            <a:r>
              <a:rPr lang="ar-SA" sz="2000" dirty="0">
                <a:solidFill>
                  <a:srgbClr val="00AEEF"/>
                </a:solidFill>
                <a:latin typeface="Alexandria" pitchFamily="2" charset="-78"/>
                <a:ea typeface="Calibri"/>
                <a:cs typeface="Alexandria" pitchFamily="2" charset="-78"/>
                <a:sym typeface="Calibri"/>
              </a:rPr>
              <a:t>تقييم النظريات السلوكية في القيادة</a:t>
            </a:r>
          </a:p>
        </p:txBody>
      </p:sp>
      <p:sp>
        <p:nvSpPr>
          <p:cNvPr id="4" name="TextBox 3">
            <a:extLst>
              <a:ext uri="{FF2B5EF4-FFF2-40B4-BE49-F238E27FC236}">
                <a16:creationId xmlns:a16="http://schemas.microsoft.com/office/drawing/2014/main" id="{E88E73A5-19CB-1BCE-4A15-E5C441BA51C1}"/>
              </a:ext>
            </a:extLst>
          </p:cNvPr>
          <p:cNvSpPr txBox="1"/>
          <p:nvPr/>
        </p:nvSpPr>
        <p:spPr>
          <a:xfrm>
            <a:off x="2676526" y="976916"/>
            <a:ext cx="6838949" cy="702180"/>
          </a:xfrm>
          <a:prstGeom prst="rect">
            <a:avLst/>
          </a:prstGeom>
          <a:noFill/>
        </p:spPr>
        <p:txBody>
          <a:bodyPr wrap="square">
            <a:spAutoFit/>
          </a:bodyPr>
          <a:lstStyle/>
          <a:p>
            <a:pPr marL="0" marR="0" lvl="0" indent="0" algn="just" rtl="1">
              <a:lnSpc>
                <a:spcPct val="150000"/>
              </a:lnSpc>
              <a:spcBef>
                <a:spcPts val="0"/>
              </a:spcBef>
              <a:spcAft>
                <a:spcPts val="0"/>
              </a:spcAft>
              <a:buNone/>
            </a:pPr>
            <a:r>
              <a:rPr lang="ar-SA" sz="1400" dirty="0">
                <a:solidFill>
                  <a:schemeClr val="dk1"/>
                </a:solidFill>
                <a:latin typeface="Alexandria" pitchFamily="2" charset="-78"/>
                <a:ea typeface="Calibri"/>
                <a:cs typeface="Alexandria" pitchFamily="2" charset="-78"/>
                <a:sym typeface="Calibri"/>
              </a:rPr>
              <a:t>ورغم هذه المساهمات القيمة للنظريات السلوكية في فهم وتفسير السلوك القيادي، إلا أنها لم تسلم من </a:t>
            </a:r>
            <a:r>
              <a:rPr lang="ar-SA" sz="1400" dirty="0">
                <a:solidFill>
                  <a:srgbClr val="ED7D31"/>
                </a:solidFill>
                <a:latin typeface="Alexandria" pitchFamily="2" charset="-78"/>
                <a:ea typeface="Calibri"/>
                <a:cs typeface="Alexandria" pitchFamily="2" charset="-78"/>
                <a:sym typeface="Calibri"/>
              </a:rPr>
              <a:t>نقد باحثين آخرين</a:t>
            </a:r>
            <a:r>
              <a:rPr lang="ar-SA" sz="1400" dirty="0">
                <a:solidFill>
                  <a:schemeClr val="dk1"/>
                </a:solidFill>
                <a:latin typeface="Alexandria" pitchFamily="2" charset="-78"/>
                <a:ea typeface="Calibri"/>
                <a:cs typeface="Alexandria" pitchFamily="2" charset="-78"/>
                <a:sym typeface="Calibri"/>
              </a:rPr>
              <a:t>، أشاروا إلى ما يلي: </a:t>
            </a:r>
          </a:p>
        </p:txBody>
      </p:sp>
    </p:spTree>
    <p:extLst>
      <p:ext uri="{BB962C8B-B14F-4D97-AF65-F5344CB8AC3E}">
        <p14:creationId xmlns:p14="http://schemas.microsoft.com/office/powerpoint/2010/main" val="16941602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171537-C6E0-4206-9B93-52366569DE46}">
  <ds:schemaRefs>
    <ds:schemaRef ds:uri="http://schemas.microsoft.com/sharepoint/v3/contenttype/forms"/>
  </ds:schemaRefs>
</ds:datastoreItem>
</file>

<file path=customXml/itemProps2.xml><?xml version="1.0" encoding="utf-8"?>
<ds:datastoreItem xmlns:ds="http://schemas.openxmlformats.org/officeDocument/2006/customXml" ds:itemID="{183980CC-67AA-46DF-9D6C-023F1E2970A3}">
  <ds:schemaRefs>
    <ds:schemaRef ds:uri="http://schemas.openxmlformats.org/package/2006/metadata/core-properties"/>
    <ds:schemaRef ds:uri="http://purl.org/dc/elements/1.1/"/>
    <ds:schemaRef ds:uri="http://purl.org/dc/dcmitype/"/>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d13aca44-ef33-4cf4-9980-7f0b00e6eeb9"/>
    <ds:schemaRef ds:uri="http://purl.org/dc/terms/"/>
    <ds:schemaRef ds:uri="49100919-8a76-4266-be0c-7dc583902cb4"/>
  </ds:schemaRefs>
</ds:datastoreItem>
</file>

<file path=customXml/itemProps3.xml><?xml version="1.0" encoding="utf-8"?>
<ds:datastoreItem xmlns:ds="http://schemas.openxmlformats.org/officeDocument/2006/customXml" ds:itemID="{D93C271E-95A0-4C36-B7C7-1D324FA436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594</TotalTime>
  <Words>6093</Words>
  <Application>Microsoft Office PowerPoint</Application>
  <PresentationFormat>Widescreen</PresentationFormat>
  <Paragraphs>334</Paragraphs>
  <Slides>59</Slides>
  <Notes>58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Alexandria</vt:lpstr>
      <vt:lpstr>Arial</vt:lpstr>
      <vt:lpstr>Calibri</vt:lpstr>
      <vt:lpstr>Calibri Light</vt:lpstr>
      <vt:lpstr>Noto Sans Symbols</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Dr.Rehab El-shafie</cp:lastModifiedBy>
  <cp:revision>18</cp:revision>
  <dcterms:created xsi:type="dcterms:W3CDTF">2023-10-11T10:17:57Z</dcterms:created>
  <dcterms:modified xsi:type="dcterms:W3CDTF">2024-06-21T04:52:41Z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