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481" r:id="rId4"/>
    <p:sldId id="593" r:id="rId5"/>
    <p:sldId id="635" r:id="rId6"/>
    <p:sldId id="636" r:id="rId7"/>
    <p:sldId id="640" r:id="rId8"/>
    <p:sldId id="639" r:id="rId9"/>
    <p:sldId id="624" r:id="rId10"/>
    <p:sldId id="644" r:id="rId11"/>
    <p:sldId id="594" r:id="rId12"/>
    <p:sldId id="642" r:id="rId13"/>
    <p:sldId id="633" r:id="rId14"/>
    <p:sldId id="618" r:id="rId15"/>
    <p:sldId id="616" r:id="rId16"/>
    <p:sldId id="643" r:id="rId17"/>
    <p:sldId id="591" r:id="rId18"/>
    <p:sldId id="645" r:id="rId19"/>
    <p:sldId id="622" r:id="rId20"/>
    <p:sldId id="646" r:id="rId21"/>
    <p:sldId id="648" r:id="rId22"/>
    <p:sldId id="649" r:id="rId23"/>
    <p:sldId id="651" r:id="rId24"/>
    <p:sldId id="650" r:id="rId25"/>
    <p:sldId id="545" r:id="rId26"/>
    <p:sldId id="652" r:id="rId27"/>
    <p:sldId id="600" r:id="rId28"/>
    <p:sldId id="653" r:id="rId29"/>
    <p:sldId id="544" r:id="rId30"/>
    <p:sldId id="601" r:id="rId31"/>
    <p:sldId id="630" r:id="rId32"/>
    <p:sldId id="631" r:id="rId33"/>
    <p:sldId id="599" r:id="rId34"/>
    <p:sldId id="655" r:id="rId35"/>
    <p:sldId id="657" r:id="rId36"/>
    <p:sldId id="656" r:id="rId37"/>
    <p:sldId id="658" r:id="rId38"/>
    <p:sldId id="485" r:id="rId39"/>
    <p:sldId id="654" r:id="rId40"/>
    <p:sldId id="50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93"/>
            <p14:sldId id="635"/>
            <p14:sldId id="636"/>
            <p14:sldId id="640"/>
            <p14:sldId id="639"/>
            <p14:sldId id="624"/>
            <p14:sldId id="644"/>
            <p14:sldId id="594"/>
            <p14:sldId id="642"/>
            <p14:sldId id="633"/>
            <p14:sldId id="618"/>
            <p14:sldId id="616"/>
            <p14:sldId id="643"/>
            <p14:sldId id="591"/>
            <p14:sldId id="645"/>
            <p14:sldId id="622"/>
            <p14:sldId id="646"/>
            <p14:sldId id="648"/>
            <p14:sldId id="649"/>
            <p14:sldId id="651"/>
            <p14:sldId id="650"/>
            <p14:sldId id="545"/>
            <p14:sldId id="652"/>
            <p14:sldId id="600"/>
            <p14:sldId id="653"/>
            <p14:sldId id="544"/>
            <p14:sldId id="601"/>
            <p14:sldId id="630"/>
            <p14:sldId id="631"/>
            <p14:sldId id="599"/>
            <p14:sldId id="655"/>
            <p14:sldId id="657"/>
            <p14:sldId id="656"/>
            <p14:sldId id="658"/>
            <p14:sldId id="485"/>
            <p14:sldId id="654"/>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8F8"/>
    <a:srgbClr val="BDEEDD"/>
    <a:srgbClr val="000000"/>
    <a:srgbClr val="843C0C"/>
    <a:srgbClr val="669BBC"/>
    <a:srgbClr val="FAC748"/>
    <a:srgbClr val="EE7EA4"/>
    <a:srgbClr val="E3C1DC"/>
    <a:srgbClr val="C1EFFF"/>
    <a:srgbClr val="81DE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47" autoAdjust="0"/>
    <p:restoredTop sz="94343" autoAdjust="0"/>
  </p:normalViewPr>
  <p:slideViewPr>
    <p:cSldViewPr snapToGrid="0">
      <p:cViewPr varScale="1">
        <p:scale>
          <a:sx n="57" d="100"/>
          <a:sy n="57" d="100"/>
        </p:scale>
        <p:origin x="102" y="216"/>
      </p:cViewPr>
      <p:guideLst/>
    </p:cSldViewPr>
  </p:slideViewPr>
  <p:outlineViewPr>
    <p:cViewPr>
      <p:scale>
        <a:sx n="33" d="100"/>
        <a:sy n="33" d="100"/>
      </p:scale>
      <p:origin x="0" y="-3132"/>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11T01:43:04.251"/>
    </inkml:context>
    <inkml:brush xml:id="br0">
      <inkml:brushProperty name="width" value="0.05292" units="cm"/>
      <inkml:brushProperty name="height" value="0.05292" units="cm"/>
      <inkml:brushProperty name="color" value="#FF0000"/>
    </inkml:brush>
  </inkml:definitions>
  <inkml:trace contextRef="#ctx0" brushRef="#br0">31328 422 0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2024-07-18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953744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825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119554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84703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2814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2024-07-18</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2024-07-18</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2024-07-18</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2024-07-18</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2024-07-18</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2024-07-18</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2024-07-18</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2024-07-18</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2024-07-18</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2024-07-18</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2024-07-18</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2024-07-18</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4.jpg"/><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6.jp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2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2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7.jpg"/><Relationship Id="rId4" Type="http://schemas.openxmlformats.org/officeDocument/2006/relationships/image" Target="../media/image12.jpg"/></Relationships>
</file>

<file path=ppt/slides/_rels/slide2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1.jpg"/></Relationships>
</file>

<file path=ppt/slides/_rels/slide2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8.jpg"/></Relationships>
</file>

<file path=ppt/slides/_rels/slide2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1.jpg"/><Relationship Id="rId4" Type="http://schemas.openxmlformats.org/officeDocument/2006/relationships/image" Target="../media/image12.jpg"/></Relationships>
</file>

<file path=ppt/slides/_rels/slide3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1.jpg"/><Relationship Id="rId4" Type="http://schemas.openxmlformats.org/officeDocument/2006/relationships/image" Target="../media/image12.jpg"/></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1.jpg"/><Relationship Id="rId4" Type="http://schemas.openxmlformats.org/officeDocument/2006/relationships/image" Target="../media/image12.jpg"/></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1.jpg"/><Relationship Id="rId4" Type="http://schemas.openxmlformats.org/officeDocument/2006/relationships/image" Target="../media/image12.jpg"/></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0.jpg"/><Relationship Id="rId4" Type="http://schemas.openxmlformats.org/officeDocument/2006/relationships/image" Target="../media/image12.jpg"/></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image" Target="../media/image24.png"/><Relationship Id="rId7" Type="http://schemas.openxmlformats.org/officeDocument/2006/relationships/image" Target="../media/image7.svg"/><Relationship Id="rId2" Type="http://schemas.openxmlformats.org/officeDocument/2006/relationships/image" Target="../media/image23.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 Id="rId9" Type="http://schemas.openxmlformats.org/officeDocument/2006/relationships/image" Target="../media/image3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4873450" cy="1754326"/>
          </a:xfrm>
          <a:prstGeom prst="rect">
            <a:avLst/>
          </a:prstGeom>
          <a:noFill/>
        </p:spPr>
        <p:txBody>
          <a:bodyPr wrap="non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smtClean="0"/>
              <a:t>DGM 224</a:t>
            </a:r>
            <a:endParaRPr lang="en-US" sz="2000" dirty="0"/>
          </a:p>
          <a:p>
            <a:r>
              <a:rPr lang="ar-SA" sz="2000" dirty="0" smtClean="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958613" y="2868749"/>
            <a:ext cx="3813865" cy="1200329"/>
          </a:xfrm>
          <a:prstGeom prst="rect">
            <a:avLst/>
          </a:prstGeom>
          <a:noFill/>
        </p:spPr>
        <p:txBody>
          <a:bodyPr wrap="none" rtlCol="0">
            <a:spAutoFit/>
          </a:bodyPr>
          <a:lstStyle/>
          <a:p>
            <a:pPr algn="ctr"/>
            <a:r>
              <a:rPr lang="ar-SA" sz="3600" b="1" dirty="0" smtClean="0">
                <a:solidFill>
                  <a:srgbClr val="00B0F0"/>
                </a:solidFill>
                <a:latin typeface="Times New Roman" panose="02020603050405020304" pitchFamily="18" charset="0"/>
                <a:cs typeface="Times New Roman" panose="02020603050405020304" pitchFamily="18" charset="0"/>
              </a:rPr>
              <a:t>المقال الصحفي</a:t>
            </a:r>
            <a:endParaRPr lang="en-US" sz="3600" b="1" dirty="0" smtClean="0">
              <a:solidFill>
                <a:srgbClr val="00B0F0"/>
              </a:solidFill>
              <a:latin typeface="Times New Roman" panose="02020603050405020304" pitchFamily="18" charset="0"/>
              <a:cs typeface="Times New Roman" panose="02020603050405020304" pitchFamily="18" charset="0"/>
            </a:endParaRPr>
          </a:p>
          <a:p>
            <a:pPr algn="ctr"/>
            <a:r>
              <a:rPr lang="ar-SA" sz="3600" b="1" dirty="0" smtClean="0">
                <a:solidFill>
                  <a:srgbClr val="00B0F0"/>
                </a:solidFill>
                <a:latin typeface="Times New Roman" panose="02020603050405020304" pitchFamily="18" charset="0"/>
                <a:cs typeface="Times New Roman" panose="02020603050405020304" pitchFamily="18" charset="0"/>
              </a:rPr>
              <a:t>المقال النقدي واليوميات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01115" y="2174101"/>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762061" y="1467841"/>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5204084" cy="4938676"/>
          </a:xfrm>
        </p:spPr>
      </p:pic>
      <p:sp>
        <p:nvSpPr>
          <p:cNvPr id="11" name="Rectangle 10">
            <a:extLst>
              <a:ext uri="{FF2B5EF4-FFF2-40B4-BE49-F238E27FC236}">
                <a16:creationId xmlns:a16="http://schemas.microsoft.com/office/drawing/2014/main" id="{5A075604-73CD-4507-8013-424F369DFDEB}"/>
              </a:ext>
            </a:extLst>
          </p:cNvPr>
          <p:cNvSpPr/>
          <p:nvPr/>
        </p:nvSpPr>
        <p:spPr>
          <a:xfrm>
            <a:off x="7045235" y="323880"/>
            <a:ext cx="1287603" cy="9474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30387" y="300541"/>
            <a:ext cx="1327251"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985136" y="1562938"/>
            <a:ext cx="6868276" cy="472969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693738" lvl="0" indent="-295275" algn="r" rtl="1">
              <a:lnSpc>
                <a:spcPct val="150000"/>
              </a:lnSpc>
              <a:buFont typeface="Wingdings" panose="05000000000000000000" pitchFamily="2" charset="2"/>
              <a:buChar char="q"/>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المقال النقدي</a:t>
            </a:r>
          </a:p>
          <a:p>
            <a:pPr marL="973138" lvl="0" indent="-176213" algn="r" rtl="1">
              <a:lnSpc>
                <a:spcPct val="150000"/>
              </a:lnSpc>
              <a:buFont typeface="Wingdings" panose="05000000000000000000" pitchFamily="2" charset="2"/>
              <a:buChar char="§"/>
              <a:tabLst>
                <a:tab pos="1150938" algn="l"/>
                <a:tab pos="1195388" algn="l"/>
              </a:tabLst>
            </a:pPr>
            <a:r>
              <a:rPr lang="ar-SA" sz="1200" b="1" dirty="0" smtClean="0">
                <a:solidFill>
                  <a:srgbClr val="002060"/>
                </a:solidFill>
                <a:latin typeface="Alexandria ExtraBold" pitchFamily="2" charset="-78"/>
                <a:ea typeface="Calibri" panose="020F0502020204030204" pitchFamily="34" charset="0"/>
                <a:cs typeface="Alexandria ExtraBold" pitchFamily="2" charset="-78"/>
              </a:rPr>
              <a:t>تعريف المقال النقدي</a:t>
            </a:r>
          </a:p>
          <a:p>
            <a:pPr marL="973138" lvl="0" indent="-176213" algn="r" rtl="1">
              <a:lnSpc>
                <a:spcPct val="150000"/>
              </a:lnSpc>
              <a:buFont typeface="Wingdings" panose="05000000000000000000" pitchFamily="2" charset="2"/>
              <a:buChar char="§"/>
              <a:tabLst>
                <a:tab pos="1150938" algn="l"/>
                <a:tab pos="1195388" algn="l"/>
              </a:tabLst>
            </a:pPr>
            <a:r>
              <a:rPr lang="ar-SA" sz="1200" b="1" dirty="0" smtClean="0">
                <a:solidFill>
                  <a:srgbClr val="002060"/>
                </a:solidFill>
                <a:latin typeface="Alexandria ExtraBold" pitchFamily="2" charset="-78"/>
                <a:ea typeface="Calibri" panose="020F0502020204030204" pitchFamily="34" charset="0"/>
                <a:cs typeface="Alexandria ExtraBold" pitchFamily="2" charset="-78"/>
              </a:rPr>
              <a:t>خصائص </a:t>
            </a:r>
            <a:r>
              <a:rPr lang="ar-SA" sz="1200" b="1" dirty="0">
                <a:solidFill>
                  <a:srgbClr val="002060"/>
                </a:solidFill>
                <a:latin typeface="Alexandria ExtraBold" pitchFamily="2" charset="-78"/>
                <a:ea typeface="Calibri" panose="020F0502020204030204" pitchFamily="34" charset="0"/>
                <a:cs typeface="Alexandria ExtraBold" pitchFamily="2" charset="-78"/>
              </a:rPr>
              <a:t>المقال النقدي</a:t>
            </a:r>
          </a:p>
          <a:p>
            <a:pPr marL="973138" lvl="0" indent="-176213" algn="r" rtl="1">
              <a:lnSpc>
                <a:spcPct val="150000"/>
              </a:lnSpc>
              <a:buFont typeface="Wingdings" panose="05000000000000000000" pitchFamily="2" charset="2"/>
              <a:buChar char="§"/>
              <a:tabLst>
                <a:tab pos="1150938" algn="l"/>
                <a:tab pos="1195388" algn="l"/>
              </a:tabLst>
            </a:pPr>
            <a:r>
              <a:rPr lang="ar-SA" sz="1200" b="1" dirty="0" smtClean="0">
                <a:solidFill>
                  <a:srgbClr val="002060"/>
                </a:solidFill>
                <a:latin typeface="Alexandria ExtraBold" pitchFamily="2" charset="-78"/>
                <a:ea typeface="Calibri" panose="020F0502020204030204" pitchFamily="34" charset="0"/>
                <a:cs typeface="Alexandria ExtraBold" pitchFamily="2" charset="-78"/>
              </a:rPr>
              <a:t>مجالات </a:t>
            </a:r>
            <a:r>
              <a:rPr lang="ar-SA" sz="1200" b="1" dirty="0">
                <a:solidFill>
                  <a:srgbClr val="002060"/>
                </a:solidFill>
                <a:latin typeface="Alexandria ExtraBold" pitchFamily="2" charset="-78"/>
                <a:ea typeface="Calibri" panose="020F0502020204030204" pitchFamily="34" charset="0"/>
                <a:cs typeface="Alexandria ExtraBold" pitchFamily="2" charset="-78"/>
              </a:rPr>
              <a:t>المقال </a:t>
            </a:r>
            <a:r>
              <a:rPr lang="ar-SA" sz="1200" b="1" dirty="0" smtClean="0">
                <a:solidFill>
                  <a:srgbClr val="002060"/>
                </a:solidFill>
                <a:latin typeface="Alexandria ExtraBold" pitchFamily="2" charset="-78"/>
                <a:ea typeface="Calibri" panose="020F0502020204030204" pitchFamily="34" charset="0"/>
                <a:cs typeface="Alexandria ExtraBold" pitchFamily="2" charset="-78"/>
              </a:rPr>
              <a:t>النقدي</a:t>
            </a:r>
          </a:p>
          <a:p>
            <a:pPr marL="973138" lvl="0" indent="-176213" algn="r" rtl="1">
              <a:lnSpc>
                <a:spcPct val="150000"/>
              </a:lnSpc>
              <a:buFont typeface="Wingdings" panose="05000000000000000000" pitchFamily="2" charset="2"/>
              <a:buChar char="§"/>
              <a:tabLst>
                <a:tab pos="1150938" algn="l"/>
                <a:tab pos="1195388" algn="l"/>
              </a:tabLst>
            </a:pPr>
            <a:r>
              <a:rPr lang="ar-SA" sz="1200" b="1" dirty="0" smtClean="0">
                <a:solidFill>
                  <a:srgbClr val="002060"/>
                </a:solidFill>
                <a:latin typeface="Alexandria ExtraBold" pitchFamily="2" charset="-78"/>
                <a:ea typeface="Calibri" panose="020F0502020204030204" pitchFamily="34" charset="0"/>
                <a:cs typeface="Alexandria ExtraBold" pitchFamily="2" charset="-78"/>
              </a:rPr>
              <a:t>وظائف المقال النقدي</a:t>
            </a:r>
            <a:endParaRPr lang="ar-SA" sz="1200" b="1" dirty="0">
              <a:solidFill>
                <a:srgbClr val="002060"/>
              </a:solidFill>
              <a:latin typeface="Alexandria ExtraBold" pitchFamily="2" charset="-78"/>
              <a:ea typeface="Calibri" panose="020F0502020204030204" pitchFamily="34" charset="0"/>
              <a:cs typeface="Alexandria ExtraBold" pitchFamily="2" charset="-78"/>
            </a:endParaRPr>
          </a:p>
          <a:p>
            <a:pPr marL="973138" lvl="0" indent="-176213" algn="r" rtl="1">
              <a:lnSpc>
                <a:spcPct val="150000"/>
              </a:lnSpc>
              <a:buFont typeface="Wingdings" panose="05000000000000000000" pitchFamily="2" charset="2"/>
              <a:buChar char="§"/>
              <a:tabLst>
                <a:tab pos="1150938" algn="l"/>
                <a:tab pos="1195388"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كاتب المقال </a:t>
            </a:r>
            <a:r>
              <a:rPr lang="ar-SA" sz="1200" b="1" dirty="0" smtClean="0">
                <a:solidFill>
                  <a:srgbClr val="002060"/>
                </a:solidFill>
                <a:latin typeface="Alexandria ExtraBold" pitchFamily="2" charset="-78"/>
                <a:ea typeface="Calibri" panose="020F0502020204030204" pitchFamily="34" charset="0"/>
                <a:cs typeface="Alexandria ExtraBold" pitchFamily="2" charset="-78"/>
              </a:rPr>
              <a:t>النقدي وسماته</a:t>
            </a:r>
            <a:endParaRPr lang="ar-SA" sz="1200" b="1" dirty="0">
              <a:solidFill>
                <a:srgbClr val="002060"/>
              </a:solidFill>
              <a:latin typeface="Alexandria ExtraBold" pitchFamily="2" charset="-78"/>
              <a:ea typeface="Calibri" panose="020F0502020204030204" pitchFamily="34" charset="0"/>
              <a:cs typeface="Alexandria ExtraBold" pitchFamily="2" charset="-78"/>
            </a:endParaRPr>
          </a:p>
          <a:p>
            <a:pPr marL="973138" lvl="0" indent="-176213" algn="r" rtl="1">
              <a:lnSpc>
                <a:spcPct val="150000"/>
              </a:lnSpc>
              <a:buFont typeface="Wingdings" panose="05000000000000000000" pitchFamily="2" charset="2"/>
              <a:buChar char="§"/>
              <a:tabLst>
                <a:tab pos="1150938" algn="l"/>
                <a:tab pos="1195388"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كتابة المقال النقدي</a:t>
            </a:r>
          </a:p>
          <a:p>
            <a:pPr marL="973138" lvl="0" indent="-176213" algn="r" rtl="1">
              <a:lnSpc>
                <a:spcPct val="150000"/>
              </a:lnSpc>
              <a:buFont typeface="Wingdings" panose="05000000000000000000" pitchFamily="2" charset="2"/>
              <a:buChar char="§"/>
              <a:tabLst>
                <a:tab pos="1150938" algn="l"/>
                <a:tab pos="1195388" algn="l"/>
              </a:tabLst>
            </a:pPr>
            <a:r>
              <a:rPr lang="ar-SA" sz="1200" b="1" dirty="0" smtClean="0">
                <a:solidFill>
                  <a:srgbClr val="002060"/>
                </a:solidFill>
                <a:latin typeface="Alexandria ExtraBold" pitchFamily="2" charset="-78"/>
                <a:ea typeface="Calibri" panose="020F0502020204030204" pitchFamily="34" charset="0"/>
                <a:cs typeface="Alexandria ExtraBold" pitchFamily="2" charset="-78"/>
              </a:rPr>
              <a:t>نموذج </a:t>
            </a:r>
            <a:r>
              <a:rPr lang="ar-SA" sz="1200" b="1" dirty="0">
                <a:solidFill>
                  <a:srgbClr val="002060"/>
                </a:solidFill>
                <a:latin typeface="Alexandria ExtraBold" pitchFamily="2" charset="-78"/>
                <a:ea typeface="Calibri" panose="020F0502020204030204" pitchFamily="34" charset="0"/>
                <a:cs typeface="Alexandria ExtraBold" pitchFamily="2" charset="-78"/>
              </a:rPr>
              <a:t>تطبيقي لكتابة </a:t>
            </a:r>
            <a:r>
              <a:rPr lang="ar-SA" sz="1200" b="1" dirty="0" smtClean="0">
                <a:solidFill>
                  <a:srgbClr val="002060"/>
                </a:solidFill>
                <a:latin typeface="Alexandria ExtraBold" pitchFamily="2" charset="-78"/>
                <a:ea typeface="Calibri" panose="020F0502020204030204" pitchFamily="34" charset="0"/>
                <a:cs typeface="Alexandria ExtraBold" pitchFamily="2" charset="-78"/>
              </a:rPr>
              <a:t>مقال نقدي</a:t>
            </a:r>
          </a:p>
          <a:p>
            <a:pPr marL="693738" lvl="0" indent="-295275" algn="r" rtl="1">
              <a:lnSpc>
                <a:spcPct val="150000"/>
              </a:lnSpc>
              <a:buFont typeface="Wingdings" panose="05000000000000000000" pitchFamily="2" charset="2"/>
              <a:buChar char="q"/>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اليوميات</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973138" lvl="0" indent="-176213" algn="r" rtl="1">
              <a:lnSpc>
                <a:spcPct val="150000"/>
              </a:lnSpc>
              <a:buFont typeface="Wingdings" panose="05000000000000000000" pitchFamily="2" charset="2"/>
              <a:buChar char="§"/>
              <a:tabLst>
                <a:tab pos="1150938" algn="l"/>
                <a:tab pos="1195388"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تعريف </a:t>
            </a:r>
            <a:r>
              <a:rPr lang="ar-SA" sz="1200" b="1" dirty="0" smtClean="0">
                <a:solidFill>
                  <a:srgbClr val="002060"/>
                </a:solidFill>
                <a:latin typeface="Alexandria ExtraBold" pitchFamily="2" charset="-78"/>
                <a:ea typeface="Calibri" panose="020F0502020204030204" pitchFamily="34" charset="0"/>
                <a:cs typeface="Alexandria ExtraBold" pitchFamily="2" charset="-78"/>
              </a:rPr>
              <a:t>اليوميات</a:t>
            </a:r>
            <a:endParaRPr lang="ar-SA" sz="1200" b="1" dirty="0">
              <a:solidFill>
                <a:srgbClr val="002060"/>
              </a:solidFill>
              <a:latin typeface="Alexandria ExtraBold" pitchFamily="2" charset="-78"/>
              <a:ea typeface="Calibri" panose="020F0502020204030204" pitchFamily="34" charset="0"/>
              <a:cs typeface="Alexandria ExtraBold" pitchFamily="2" charset="-78"/>
            </a:endParaRPr>
          </a:p>
          <a:p>
            <a:pPr marL="973138" lvl="0" indent="-176213" algn="r" rtl="1">
              <a:lnSpc>
                <a:spcPct val="150000"/>
              </a:lnSpc>
              <a:buFont typeface="Wingdings" panose="05000000000000000000" pitchFamily="2" charset="2"/>
              <a:buChar char="§"/>
              <a:tabLst>
                <a:tab pos="1150938" algn="l"/>
                <a:tab pos="1195388"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خصائص </a:t>
            </a:r>
            <a:r>
              <a:rPr lang="ar-SA" sz="1200" b="1" dirty="0" smtClean="0">
                <a:solidFill>
                  <a:srgbClr val="002060"/>
                </a:solidFill>
                <a:latin typeface="Alexandria ExtraBold" pitchFamily="2" charset="-78"/>
                <a:ea typeface="Calibri" panose="020F0502020204030204" pitchFamily="34" charset="0"/>
                <a:cs typeface="Alexandria ExtraBold" pitchFamily="2" charset="-78"/>
              </a:rPr>
              <a:t>اليوميات</a:t>
            </a:r>
          </a:p>
          <a:p>
            <a:pPr marL="973138" lvl="0" indent="-176213" algn="r" rtl="1">
              <a:lnSpc>
                <a:spcPct val="150000"/>
              </a:lnSpc>
              <a:buFont typeface="Wingdings" panose="05000000000000000000" pitchFamily="2" charset="2"/>
              <a:buChar char="§"/>
              <a:tabLst>
                <a:tab pos="1150938" algn="l"/>
                <a:tab pos="1195388" algn="l"/>
              </a:tabLst>
            </a:pPr>
            <a:r>
              <a:rPr lang="ar-SA" sz="1200" b="1" dirty="0" smtClean="0">
                <a:solidFill>
                  <a:srgbClr val="002060"/>
                </a:solidFill>
                <a:latin typeface="Alexandria ExtraBold" pitchFamily="2" charset="-78"/>
                <a:ea typeface="Calibri" panose="020F0502020204030204" pitchFamily="34" charset="0"/>
                <a:cs typeface="Alexandria ExtraBold" pitchFamily="2" charset="-78"/>
              </a:rPr>
              <a:t>أنواع اليوميات</a:t>
            </a:r>
            <a:endParaRPr lang="ar-SA" sz="1200" b="1" dirty="0">
              <a:solidFill>
                <a:srgbClr val="002060"/>
              </a:solidFill>
              <a:latin typeface="Alexandria ExtraBold" pitchFamily="2" charset="-78"/>
              <a:ea typeface="Calibri" panose="020F0502020204030204" pitchFamily="34" charset="0"/>
              <a:cs typeface="Alexandria ExtraBold" pitchFamily="2" charset="-78"/>
            </a:endParaRPr>
          </a:p>
          <a:p>
            <a:pPr marL="973138" lvl="0" indent="-176213" algn="r" rtl="1">
              <a:lnSpc>
                <a:spcPct val="150000"/>
              </a:lnSpc>
              <a:buFont typeface="Wingdings" panose="05000000000000000000" pitchFamily="2" charset="2"/>
              <a:buChar char="§"/>
              <a:tabLst>
                <a:tab pos="1150938" algn="l"/>
                <a:tab pos="1195388"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نموذج تطبيقي </a:t>
            </a:r>
            <a:r>
              <a:rPr lang="ar-SA" sz="1200" b="1" dirty="0" smtClean="0">
                <a:solidFill>
                  <a:srgbClr val="002060"/>
                </a:solidFill>
                <a:latin typeface="Alexandria ExtraBold" pitchFamily="2" charset="-78"/>
                <a:ea typeface="Calibri" panose="020F0502020204030204" pitchFamily="34" charset="0"/>
                <a:cs typeface="Alexandria ExtraBold" pitchFamily="2" charset="-78"/>
              </a:rPr>
              <a:t>لليوميات</a:t>
            </a:r>
            <a:endParaRPr lang="ar-SA" sz="1200" b="1" dirty="0">
              <a:solidFill>
                <a:srgbClr val="002060"/>
              </a:solidFill>
              <a:latin typeface="Alexandria ExtraBold" pitchFamily="2" charset="-78"/>
              <a:ea typeface="Calibri" panose="020F0502020204030204" pitchFamily="34" charset="0"/>
              <a:cs typeface="Alexandria ExtraBold" pitchFamily="2" charset="-78"/>
            </a:endParaRPr>
          </a:p>
          <a:p>
            <a:pPr marL="342900" lvl="0" indent="-342900" algn="r" rtl="1">
              <a:lnSpc>
                <a:spcPct val="150000"/>
              </a:lnSpc>
              <a:buFont typeface="Wingdings" panose="05000000000000000000" pitchFamily="2" charset="2"/>
              <a:buChar char="ü"/>
            </a:pPr>
            <a:r>
              <a:rPr lang="ar-EG" sz="14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14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14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915274"/>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dirty="0" smtClean="0">
                <a:latin typeface="Alexandria SemiBold" pitchFamily="2" charset="-78"/>
                <a:cs typeface="Alexandria SemiBold" pitchFamily="2" charset="-78"/>
              </a:rPr>
              <a:t>الموضوعات</a:t>
            </a:r>
            <a:endParaRPr lang="ar-EG" sz="2400" b="1"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183B5688-FE98-684A-8FDB-4023CCDDD82C}"/>
              </a:ext>
            </a:extLst>
          </p:cNvPr>
          <p:cNvSpPr txBox="1"/>
          <p:nvPr/>
        </p:nvSpPr>
        <p:spPr>
          <a:xfrm>
            <a:off x="7196897" y="520062"/>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72348" y="1633409"/>
            <a:ext cx="7521678"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8565969" y="1701078"/>
            <a:ext cx="2347837" cy="600164"/>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sz="2200" b="1" dirty="0" smtClean="0">
                <a:solidFill>
                  <a:srgbClr val="C00000"/>
                </a:solidFill>
                <a:latin typeface="Alexandria ExtraBold" pitchFamily="2" charset="-78"/>
                <a:cs typeface="Alexandria ExtraBold" pitchFamily="2" charset="-78"/>
              </a:rPr>
              <a:t>3- أعمدة الرأي</a:t>
            </a:r>
            <a:endParaRPr lang="ar-SA" sz="2200" b="1" dirty="0">
              <a:solidFill>
                <a:srgbClr val="C00000"/>
              </a:solidFill>
              <a:latin typeface="Alexandria ExtraBold" pitchFamily="2" charset="-78"/>
              <a:cs typeface="Alexandria ExtraBold" pitchFamily="2" charset="-78"/>
            </a:endParaRP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4426677" y="2358444"/>
            <a:ext cx="6607275" cy="3716402"/>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أعمدة الرأي </a:t>
            </a:r>
            <a:r>
              <a:rPr lang="en-US" dirty="0" smtClean="0">
                <a:latin typeface="Alexandria SemiBold" pitchFamily="2" charset="-78"/>
                <a:cs typeface="Alexandria SemiBold" pitchFamily="2" charset="-78"/>
              </a:rPr>
              <a:t>Columns</a:t>
            </a:r>
            <a:r>
              <a:rPr lang="ar-SA" dirty="0" smtClean="0">
                <a:latin typeface="Alexandria SemiBold" pitchFamily="2" charset="-78"/>
                <a:cs typeface="Alexandria SemiBold" pitchFamily="2" charset="-78"/>
              </a:rPr>
              <a:t> هي </a:t>
            </a:r>
            <a:r>
              <a:rPr lang="ar-SA" dirty="0">
                <a:latin typeface="Alexandria SemiBold" pitchFamily="2" charset="-78"/>
                <a:cs typeface="Alexandria SemiBold" pitchFamily="2" charset="-78"/>
              </a:rPr>
              <a:t>مساحة مخصصة يكتب فيها كاتب </a:t>
            </a:r>
            <a:r>
              <a:rPr lang="ar-SA" dirty="0" smtClean="0">
                <a:latin typeface="Alexandria SemiBold" pitchFamily="2" charset="-78"/>
                <a:cs typeface="Alexandria SemiBold" pitchFamily="2" charset="-78"/>
              </a:rPr>
              <a:t>معروف ـــ يتمتع </a:t>
            </a:r>
            <a:r>
              <a:rPr lang="ar-SA" dirty="0">
                <a:latin typeface="Alexandria SemiBold" pitchFamily="2" charset="-78"/>
                <a:cs typeface="Alexandria SemiBold" pitchFamily="2" charset="-78"/>
              </a:rPr>
              <a:t>بقدر كبير من الشهرة والخبرة والكفاءة المهنية</a:t>
            </a:r>
            <a:r>
              <a:rPr lang="ar-SA" dirty="0" smtClean="0">
                <a:latin typeface="Alexandria SemiBold" pitchFamily="2" charset="-78"/>
                <a:cs typeface="Alexandria SemiBold" pitchFamily="2" charset="-78"/>
              </a:rPr>
              <a:t> ــــ بانتظام </a:t>
            </a:r>
            <a:r>
              <a:rPr lang="ar-SA" dirty="0">
                <a:latin typeface="Alexandria SemiBold" pitchFamily="2" charset="-78"/>
                <a:cs typeface="Alexandria SemiBold" pitchFamily="2" charset="-78"/>
              </a:rPr>
              <a:t>وتحت عنوان ثابت موضوعاً يُعبر من خلاله عن أفكاره وخواطره بعيداً عن سياسة الصحيفة أو الموقع</a:t>
            </a:r>
            <a:r>
              <a:rPr lang="ar-SA" dirty="0" smtClean="0">
                <a:latin typeface="Alexandria SemiBold" pitchFamily="2" charset="-78"/>
                <a:cs typeface="Alexandria SemiBold" pitchFamily="2" charset="-78"/>
              </a:rPr>
              <a:t>.</a:t>
            </a:r>
          </a:p>
          <a:p>
            <a:pPr algn="r" rtl="1">
              <a:lnSpc>
                <a:spcPct val="150000"/>
              </a:lnSpc>
            </a:pPr>
            <a:endParaRPr lang="ar-SA" sz="1050" dirty="0" smtClean="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   تتعدد </a:t>
            </a:r>
            <a:r>
              <a:rPr lang="ar-SA" dirty="0">
                <a:latin typeface="Alexandria SemiBold" pitchFamily="2" charset="-78"/>
                <a:cs typeface="Alexandria SemiBold" pitchFamily="2" charset="-78"/>
              </a:rPr>
              <a:t>موضوعات العمود الصحفي بتعدد مجالات الحياة، وإن كان هناك اتجاهاً عاماً لدى الكٌتاب في التركيز على الموضوعات السياسية أكثر من الاجتماعية والثقافية في أعمدتهم الصحفية</a:t>
            </a:r>
            <a:endParaRPr lang="ar-SA" dirty="0" smtClean="0">
              <a:latin typeface="Alexandria SemiBold" pitchFamily="2" charset="-78"/>
              <a:cs typeface="Alexandria SemiBold" pitchFamily="2" charset="-78"/>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582" y="1647768"/>
            <a:ext cx="3603980" cy="4765364"/>
          </a:xfrm>
          <a:prstGeom prst="rect">
            <a:avLst/>
          </a:prstGeom>
        </p:spPr>
      </p:pic>
    </p:spTree>
    <p:extLst>
      <p:ext uri="{BB962C8B-B14F-4D97-AF65-F5344CB8AC3E}">
        <p14:creationId xmlns:p14="http://schemas.microsoft.com/office/powerpoint/2010/main" val="3523654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58709" y="1578132"/>
            <a:ext cx="9606327" cy="4695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524373" y="8025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894" y="889369"/>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751333" y="11123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938040" y="1704223"/>
            <a:ext cx="9447664" cy="4293483"/>
          </a:xfrm>
          <a:prstGeom prst="rect">
            <a:avLst/>
          </a:prstGeom>
          <a:noFill/>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يتميز </a:t>
            </a:r>
            <a:r>
              <a:rPr lang="ar-SA" sz="2000" dirty="0">
                <a:latin typeface="Alexandria SemiBold" pitchFamily="2" charset="-78"/>
                <a:cs typeface="Alexandria SemiBold" pitchFamily="2" charset="-78"/>
              </a:rPr>
              <a:t>العمود الصحفي بما يلي:</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الذاتية (الطابع الشخصي): يرتبط العمود بشخصية كاتبه؛ نظراً لأنه يعرض وجهة نظر الكاتب الشخصية وأسلوبه الخاص في الكتابة.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التكرار المنتظم: يُنشر العمود بشكل منتظم في مكان ثابت وبعنوان ثابت في الموقع؛ مما يكسبه طابعاً شخصياً ويجذب قراء معينين؛ مما يكسبه اتساقاً وتميزاً.</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الإيجاز والتركيز : عادة ما يتراوح طول العمود  بين 500-800 كلمة.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علاقة </a:t>
            </a:r>
            <a:r>
              <a:rPr lang="ar-SA" dirty="0">
                <a:latin typeface="Alexandria SemiBold" pitchFamily="2" charset="-78"/>
                <a:cs typeface="Alexandria SemiBold" pitchFamily="2" charset="-78"/>
              </a:rPr>
              <a:t>ودية مع القراء: العمود الصحفي يبني علاقة شخصية بين الكاتب والقراء، حيث يشعر القراء بقرب الكاتب منهم</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a:latin typeface="Alexandria SemiBold" pitchFamily="2" charset="-78"/>
                <a:cs typeface="Alexandria SemiBold" pitchFamily="2" charset="-78"/>
              </a:rPr>
              <a:t>اللغة البسيطة والحيوية: </a:t>
            </a:r>
            <a:r>
              <a:rPr lang="ar-SA" dirty="0" smtClean="0">
                <a:latin typeface="Alexandria SemiBold" pitchFamily="2" charset="-78"/>
                <a:cs typeface="Alexandria SemiBold" pitchFamily="2" charset="-78"/>
              </a:rPr>
              <a:t>استخدام </a:t>
            </a:r>
            <a:r>
              <a:rPr lang="ar-SA" dirty="0">
                <a:latin typeface="Alexandria SemiBold" pitchFamily="2" charset="-78"/>
                <a:cs typeface="Alexandria SemiBold" pitchFamily="2" charset="-78"/>
              </a:rPr>
              <a:t>الصيغ الاستفهامية والتعجبية ، كما أنه يمزج بين التعبير بالتهكم والسخرية مع الحِكَم </a:t>
            </a:r>
            <a:r>
              <a:rPr lang="ar-SA" dirty="0" smtClean="0">
                <a:latin typeface="Alexandria SemiBold" pitchFamily="2" charset="-78"/>
                <a:cs typeface="Alexandria SemiBold" pitchFamily="2" charset="-78"/>
              </a:rPr>
              <a:t>والأمثال؛ </a:t>
            </a:r>
            <a:r>
              <a:rPr lang="ar-SA" dirty="0">
                <a:latin typeface="Alexandria SemiBold" pitchFamily="2" charset="-78"/>
                <a:cs typeface="Alexandria SemiBold" pitchFamily="2" charset="-78"/>
              </a:rPr>
              <a:t>لذا يتسم العمود بخفة الظل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860236" y="1010373"/>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العمود الصحفي</a:t>
            </a:r>
            <a:endParaRPr lang="en-US" sz="2800" b="1" dirty="0">
              <a:solidFill>
                <a:srgbClr val="C00000"/>
              </a:solidFill>
              <a:latin typeface="Alexandria ExtraBold" pitchFamily="2" charset="-78"/>
              <a:cs typeface="Alexandria ExtraBold" pitchFamily="2" charset="-78"/>
            </a:endParaRPr>
          </a:p>
        </p:txBody>
      </p:sp>
      <p:sp>
        <p:nvSpPr>
          <p:cNvPr id="13" name="Rectangle 12"/>
          <p:cNvSpPr/>
          <p:nvPr/>
        </p:nvSpPr>
        <p:spPr>
          <a:xfrm>
            <a:off x="1454964" y="116064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a:extLst>
              <a:ext uri="{28A0092B-C50C-407E-A947-70E740481C1C}">
                <a14:useLocalDpi xmlns:a14="http://schemas.microsoft.com/office/drawing/2010/main" val="0"/>
              </a:ext>
            </a:extLst>
          </a:blip>
          <a:srcRect l="45971" r="22895"/>
          <a:stretch/>
        </p:blipFill>
        <p:spPr>
          <a:xfrm>
            <a:off x="-39665" y="1704223"/>
            <a:ext cx="1938040" cy="4334348"/>
          </a:xfrm>
          <a:prstGeom prst="roundRect">
            <a:avLst>
              <a:gd name="adj" fmla="val 8594"/>
            </a:avLst>
          </a:prstGeom>
          <a:solidFill>
            <a:srgbClr val="FFFFFF">
              <a:shade val="85000"/>
            </a:srgbClr>
          </a:solidFill>
          <a:ln w="38100">
            <a:solidFill>
              <a:schemeClr val="tx1"/>
            </a:solidFill>
          </a:ln>
          <a:effectLst>
            <a:reflection blurRad="12700" stA="38000" endPos="28000" dist="5000" dir="5400000" sy="-100000" algn="bl" rotWithShape="0"/>
          </a:effectLst>
        </p:spPr>
      </p:pic>
    </p:spTree>
    <p:extLst>
      <p:ext uri="{BB962C8B-B14F-4D97-AF65-F5344CB8AC3E}">
        <p14:creationId xmlns:p14="http://schemas.microsoft.com/office/powerpoint/2010/main" val="2567130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5359" y="1370114"/>
            <a:ext cx="8847261" cy="4922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172205" y="488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357022" y="58716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357022" y="7872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415359" y="1507534"/>
            <a:ext cx="9044141" cy="4662815"/>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    كُتاب العمود قد يكونوا:</a:t>
            </a:r>
          </a:p>
          <a:p>
            <a:pPr marL="631825" indent="-233363" algn="r" rtl="1">
              <a:lnSpc>
                <a:spcPct val="150000"/>
              </a:lnSpc>
              <a:buAutoNum type="arabicPeriod"/>
            </a:pPr>
            <a:r>
              <a:rPr lang="ar-SA" dirty="0" smtClean="0">
                <a:solidFill>
                  <a:schemeClr val="accent1"/>
                </a:solidFill>
                <a:latin typeface="Alexandria SemiBold" pitchFamily="2" charset="-78"/>
                <a:cs typeface="Alexandria SemiBold" pitchFamily="2" charset="-78"/>
              </a:rPr>
              <a:t>الكُتاب المحترفون</a:t>
            </a:r>
            <a:r>
              <a:rPr lang="en-US" dirty="0" smtClean="0">
                <a:solidFill>
                  <a:schemeClr val="accent1"/>
                </a:solidFill>
                <a:latin typeface="Alexandria SemiBold" pitchFamily="2" charset="-78"/>
                <a:cs typeface="Alexandria SemiBold" pitchFamily="2" charset="-78"/>
              </a:rPr>
              <a:t>Professional columnists </a:t>
            </a:r>
            <a:r>
              <a:rPr lang="ar-SA" dirty="0" smtClean="0">
                <a:latin typeface="Alexandria SemiBold" pitchFamily="2" charset="-78"/>
                <a:cs typeface="Alexandria SemiBold" pitchFamily="2" charset="-78"/>
              </a:rPr>
              <a:t>: وهم كُتاب </a:t>
            </a:r>
            <a:r>
              <a:rPr lang="ar-SA" dirty="0">
                <a:latin typeface="Alexandria SemiBold" pitchFamily="2" charset="-78"/>
                <a:cs typeface="Alexandria SemiBold" pitchFamily="2" charset="-78"/>
              </a:rPr>
              <a:t>أعمدة الرأي الذين يعملون بشكل دائم لدى الصحيفة أو المنصة الإعلامية</a:t>
            </a:r>
            <a:r>
              <a:rPr lang="ar-SA" dirty="0" smtClean="0">
                <a:latin typeface="Alexandria SemiBold" pitchFamily="2" charset="-78"/>
                <a:cs typeface="Alexandria SemiBold" pitchFamily="2" charset="-78"/>
              </a:rPr>
              <a:t>.</a:t>
            </a:r>
          </a:p>
          <a:p>
            <a:pPr marL="850900" indent="-273050" algn="r" rtl="1">
              <a:lnSpc>
                <a:spcPct val="150000"/>
              </a:lnSpc>
              <a:buFontTx/>
              <a:buChar char="-"/>
            </a:pPr>
            <a:r>
              <a:rPr lang="ar-SA" dirty="0" smtClean="0">
                <a:latin typeface="Alexandria SemiBold" pitchFamily="2" charset="-78"/>
                <a:cs typeface="Alexandria SemiBold" pitchFamily="2" charset="-78"/>
              </a:rPr>
              <a:t>لديهم </a:t>
            </a:r>
            <a:r>
              <a:rPr lang="ar-SA" dirty="0">
                <a:latin typeface="Alexandria SemiBold" pitchFamily="2" charset="-78"/>
                <a:cs typeface="Alexandria SemiBold" pitchFamily="2" charset="-78"/>
              </a:rPr>
              <a:t>خبرة واسعة في موضوعات محددة أو في التعليق والتحليل السياسي والاجتماعي.   </a:t>
            </a:r>
            <a:endParaRPr lang="ar-SA" dirty="0" smtClean="0">
              <a:latin typeface="Alexandria SemiBold" pitchFamily="2" charset="-78"/>
              <a:cs typeface="Alexandria SemiBold" pitchFamily="2" charset="-78"/>
            </a:endParaRPr>
          </a:p>
          <a:p>
            <a:pPr marL="850900" indent="-273050" algn="r" rtl="1">
              <a:lnSpc>
                <a:spcPct val="150000"/>
              </a:lnSpc>
              <a:buFontTx/>
              <a:buChar char="-"/>
            </a:pPr>
            <a:r>
              <a:rPr lang="ar-SA" dirty="0" smtClean="0">
                <a:latin typeface="Alexandria SemiBold" pitchFamily="2" charset="-78"/>
                <a:cs typeface="Alexandria SemiBold" pitchFamily="2" charset="-78"/>
              </a:rPr>
              <a:t>يكتبون </a:t>
            </a:r>
            <a:r>
              <a:rPr lang="ar-SA" dirty="0">
                <a:latin typeface="Alexandria SemiBold" pitchFamily="2" charset="-78"/>
                <a:cs typeface="Alexandria SemiBold" pitchFamily="2" charset="-78"/>
              </a:rPr>
              <a:t>أعمدة بانتظام وفق جدول زمني محدد.   </a:t>
            </a:r>
          </a:p>
          <a:p>
            <a:pPr marL="631825" indent="-292100" algn="r" rtl="1">
              <a:lnSpc>
                <a:spcPct val="150000"/>
              </a:lnSpc>
              <a:buFont typeface="+mj-lt"/>
              <a:buAutoNum type="arabicPeriod" startAt="2"/>
            </a:pPr>
            <a:r>
              <a:rPr lang="ar-SA" dirty="0">
                <a:solidFill>
                  <a:schemeClr val="accent1"/>
                </a:solidFill>
                <a:latin typeface="Alexandria SemiBold" pitchFamily="2" charset="-78"/>
                <a:cs typeface="Alexandria SemiBold" pitchFamily="2" charset="-78"/>
              </a:rPr>
              <a:t>الكُتاب الضيوف </a:t>
            </a:r>
            <a:r>
              <a:rPr lang="en-US" dirty="0">
                <a:solidFill>
                  <a:schemeClr val="accent1"/>
                </a:solidFill>
                <a:latin typeface="Alexandria SemiBold" pitchFamily="2" charset="-78"/>
                <a:cs typeface="Alexandria SemiBold" pitchFamily="2" charset="-78"/>
              </a:rPr>
              <a:t>:Guest columnists</a:t>
            </a: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ويطلق عليهم </a:t>
            </a:r>
            <a:r>
              <a:rPr lang="ar-SA" dirty="0" smtClean="0">
                <a:latin typeface="Alexandria SemiBold" pitchFamily="2" charset="-78"/>
                <a:cs typeface="Alexandria SemiBold" pitchFamily="2" charset="-78"/>
              </a:rPr>
              <a:t>الكُتاب المُساهمون أو المساهمون </a:t>
            </a:r>
            <a:r>
              <a:rPr lang="ar-SA" dirty="0">
                <a:latin typeface="Alexandria SemiBold" pitchFamily="2" charset="-78"/>
                <a:cs typeface="Alexandria SemiBold" pitchFamily="2" charset="-78"/>
              </a:rPr>
              <a:t>الضيوف، وهم كتاب أعمدة الرأي الذين لا ينتمون إلى الكادر التحريري للصحيفة ( أي ليسوا جزءًا    من طاقم الكتابة الدائم للصحيفة).  </a:t>
            </a:r>
          </a:p>
          <a:p>
            <a:pPr marL="914400" indent="-223838" algn="r" rtl="1">
              <a:lnSpc>
                <a:spcPct val="150000"/>
              </a:lnSpc>
            </a:pPr>
            <a:r>
              <a:rPr lang="ar-SA" dirty="0">
                <a:latin typeface="Alexandria SemiBold" pitchFamily="2" charset="-78"/>
                <a:cs typeface="Alexandria SemiBold" pitchFamily="2" charset="-78"/>
              </a:rPr>
              <a:t> - قد </a:t>
            </a:r>
            <a:r>
              <a:rPr lang="ar-SA" dirty="0" smtClean="0">
                <a:latin typeface="Alexandria SemiBold" pitchFamily="2" charset="-78"/>
                <a:cs typeface="Alexandria SemiBold" pitchFamily="2" charset="-78"/>
              </a:rPr>
              <a:t>يكونوا </a:t>
            </a:r>
            <a:r>
              <a:rPr lang="ar-SA" dirty="0">
                <a:latin typeface="Alexandria SemiBold" pitchFamily="2" charset="-78"/>
                <a:cs typeface="Alexandria SemiBold" pitchFamily="2" charset="-78"/>
              </a:rPr>
              <a:t>خبراء أكاديميين أو سياسيين أو شخصيات عامة أو كُتاب مستقلين.</a:t>
            </a:r>
          </a:p>
          <a:p>
            <a:pPr marL="914400" indent="-223838"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يكتبون أعمدة بشكل متقطع أو لمناسبات محددة.</a:t>
            </a:r>
            <a:endParaRPr lang="ar-SA"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5236184" y="840918"/>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كاتب العمود الصحفي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0" y="1507535"/>
            <a:ext cx="2816041" cy="2578982"/>
          </a:xfrm>
          <a:prstGeom prst="rect">
            <a:avLst/>
          </a:prstGeom>
        </p:spPr>
      </p:pic>
      <p:sp>
        <p:nvSpPr>
          <p:cNvPr id="14" name="Rectangle 13"/>
          <p:cNvSpPr/>
          <p:nvPr/>
        </p:nvSpPr>
        <p:spPr>
          <a:xfrm>
            <a:off x="2104371" y="91966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73319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47455" y="1693025"/>
            <a:ext cx="9254836" cy="44573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069700" y="8166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245603" y="86215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245603" y="10714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5490025" y="1112100"/>
            <a:ext cx="2326620"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أنواع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15497" y="1806074"/>
            <a:ext cx="8962103" cy="4247317"/>
          </a:xfrm>
          <a:prstGeom prst="rect">
            <a:avLst/>
          </a:prstGeom>
          <a:noFill/>
          <a:effectLst>
            <a:reflection stA="45000" endPos="0" dir="5400000" sy="-100000" algn="bl" rotWithShape="0"/>
          </a:effectLst>
        </p:spPr>
        <p:txBody>
          <a:bodyPr wrap="square" rtlCol="0">
            <a:spAutoFit/>
          </a:bodyPr>
          <a:lstStyle/>
          <a:p>
            <a:pPr marL="1427163" indent="-1363663" algn="r" rtl="1">
              <a:lnSpc>
                <a:spcPct val="150000"/>
              </a:lnSpc>
            </a:pPr>
            <a:r>
              <a:rPr lang="ar-SA" u="sng" dirty="0" smtClean="0">
                <a:solidFill>
                  <a:schemeClr val="accent1"/>
                </a:solidFill>
                <a:latin typeface="Alexandria SemiBold" pitchFamily="2" charset="-78"/>
                <a:cs typeface="Alexandria SemiBold" pitchFamily="2" charset="-78"/>
              </a:rPr>
              <a:t>من </a:t>
            </a:r>
            <a:r>
              <a:rPr lang="ar-SA" u="sng" dirty="0">
                <a:solidFill>
                  <a:schemeClr val="accent1"/>
                </a:solidFill>
                <a:latin typeface="Alexandria SemiBold" pitchFamily="2" charset="-78"/>
                <a:cs typeface="Alexandria SemiBold" pitchFamily="2" charset="-78"/>
              </a:rPr>
              <a:t>حيث المضمون</a:t>
            </a:r>
            <a:r>
              <a:rPr lang="ar-SA" dirty="0">
                <a:solidFill>
                  <a:schemeClr val="accent1"/>
                </a:solidFill>
                <a:latin typeface="Alexandria SemiBold" pitchFamily="2" charset="-78"/>
                <a:cs typeface="Alexandria SemiBold" pitchFamily="2" charset="-78"/>
              </a:rPr>
              <a:t>:</a:t>
            </a:r>
          </a:p>
          <a:p>
            <a:pPr marL="577850" indent="-401638" algn="r" rtl="1">
              <a:lnSpc>
                <a:spcPct val="150000"/>
              </a:lnSpc>
              <a:buFont typeface="+mj-lt"/>
              <a:buAutoNum type="arabicPeriod"/>
            </a:pPr>
            <a:r>
              <a:rPr lang="ar-SA" dirty="0">
                <a:latin typeface="Alexandria SemiBold" pitchFamily="2" charset="-78"/>
                <a:cs typeface="Alexandria SemiBold" pitchFamily="2" charset="-78"/>
              </a:rPr>
              <a:t>العمود المتخصص: وهو عمود متخصص في موضوع معين، وتتنوع أفكاره في إطار هذا الموضوع </a:t>
            </a:r>
            <a:r>
              <a:rPr lang="ar-SA" dirty="0" smtClean="0">
                <a:latin typeface="Alexandria SemiBold" pitchFamily="2" charset="-78"/>
                <a:cs typeface="Alexandria SemiBold" pitchFamily="2" charset="-78"/>
              </a:rPr>
              <a:t>كالموضوعات </a:t>
            </a:r>
            <a:r>
              <a:rPr lang="ar-SA" dirty="0">
                <a:latin typeface="Alexandria SemiBold" pitchFamily="2" charset="-78"/>
                <a:cs typeface="Alexandria SemiBold" pitchFamily="2" charset="-78"/>
              </a:rPr>
              <a:t>السياسية فقط.</a:t>
            </a:r>
          </a:p>
          <a:p>
            <a:pPr marL="577850" indent="-401638" algn="r" rtl="1">
              <a:lnSpc>
                <a:spcPct val="150000"/>
              </a:lnSpc>
              <a:buFont typeface="+mj-lt"/>
              <a:buAutoNum type="arabicPeriod"/>
            </a:pPr>
            <a:r>
              <a:rPr lang="ar-SA" dirty="0">
                <a:latin typeface="Alexandria SemiBold" pitchFamily="2" charset="-78"/>
                <a:cs typeface="Alexandria SemiBold" pitchFamily="2" charset="-78"/>
              </a:rPr>
              <a:t>العمود العام: وهو العمود الذي تتنوع أفكاره وموضوعاته من </a:t>
            </a:r>
            <a:r>
              <a:rPr lang="ar-SA" dirty="0" smtClean="0">
                <a:latin typeface="Alexandria SemiBold" pitchFamily="2" charset="-78"/>
                <a:cs typeface="Alexandria SemiBold" pitchFamily="2" charset="-78"/>
              </a:rPr>
              <a:t>مقال لآخر.</a:t>
            </a:r>
            <a:endParaRPr lang="ar-SA" dirty="0">
              <a:latin typeface="Alexandria SemiBold" pitchFamily="2" charset="-78"/>
              <a:cs typeface="Alexandria SemiBold" pitchFamily="2" charset="-78"/>
            </a:endParaRPr>
          </a:p>
          <a:p>
            <a:pPr marL="1427163" indent="-1363663" algn="r" rtl="1">
              <a:lnSpc>
                <a:spcPct val="150000"/>
              </a:lnSpc>
            </a:pPr>
            <a:r>
              <a:rPr lang="ar-SA" u="sng" dirty="0" smtClean="0">
                <a:solidFill>
                  <a:schemeClr val="accent1"/>
                </a:solidFill>
                <a:latin typeface="Alexandria SemiBold" pitchFamily="2" charset="-78"/>
                <a:cs typeface="Alexandria SemiBold" pitchFamily="2" charset="-78"/>
              </a:rPr>
              <a:t>من </a:t>
            </a:r>
            <a:r>
              <a:rPr lang="ar-SA" u="sng" dirty="0">
                <a:solidFill>
                  <a:schemeClr val="accent1"/>
                </a:solidFill>
                <a:latin typeface="Alexandria SemiBold" pitchFamily="2" charset="-78"/>
                <a:cs typeface="Alexandria SemiBold" pitchFamily="2" charset="-78"/>
              </a:rPr>
              <a:t>حيث </a:t>
            </a:r>
            <a:r>
              <a:rPr lang="ar-SA" u="sng" dirty="0" smtClean="0">
                <a:solidFill>
                  <a:schemeClr val="accent1"/>
                </a:solidFill>
                <a:latin typeface="Alexandria SemiBold" pitchFamily="2" charset="-78"/>
                <a:cs typeface="Alexandria SemiBold" pitchFamily="2" charset="-78"/>
              </a:rPr>
              <a:t>الأسلوب</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1427163" indent="-1363663" algn="r" rtl="1">
              <a:lnSpc>
                <a:spcPct val="150000"/>
              </a:lnSpc>
            </a:pPr>
            <a:r>
              <a:rPr lang="ar-SA" dirty="0" smtClean="0">
                <a:latin typeface="Alexandria SemiBold" pitchFamily="2" charset="-78"/>
                <a:cs typeface="Alexandria SemiBold" pitchFamily="2" charset="-78"/>
              </a:rPr>
              <a:t>النوع الأول: العمود الذي يركز على الأسلوب القصصي .</a:t>
            </a:r>
          </a:p>
          <a:p>
            <a:pPr marL="1427163" indent="-1363663" algn="r" rtl="1">
              <a:lnSpc>
                <a:spcPct val="150000"/>
              </a:lnSpc>
            </a:pPr>
            <a:r>
              <a:rPr lang="ar-SA" dirty="0" smtClean="0">
                <a:latin typeface="Alexandria SemiBold" pitchFamily="2" charset="-78"/>
                <a:cs typeface="Alexandria SemiBold" pitchFamily="2" charset="-78"/>
              </a:rPr>
              <a:t>النوع الثاني: يركز هذا النوع على وصف فكرة معينة .</a:t>
            </a:r>
          </a:p>
          <a:p>
            <a:pPr marL="1427163" indent="-1363663" algn="r" rtl="1">
              <a:lnSpc>
                <a:spcPct val="150000"/>
              </a:lnSpc>
            </a:pPr>
            <a:r>
              <a:rPr lang="ar-SA" dirty="0" smtClean="0">
                <a:latin typeface="Alexandria SemiBold" pitchFamily="2" charset="-78"/>
                <a:cs typeface="Alexandria SemiBold" pitchFamily="2" charset="-78"/>
              </a:rPr>
              <a:t>النوع الثالث: عمود الحوار  وهو الذي يقوم على المنولوج أي الحوار الذاتي الذي يخلقه الكاتب سواء على لسانه أو لسان غيره.</a:t>
            </a:r>
          </a:p>
          <a:p>
            <a:pPr marL="1260475" indent="-1204913" algn="r" rtl="1">
              <a:lnSpc>
                <a:spcPct val="150000"/>
              </a:lnSpc>
            </a:pPr>
            <a:r>
              <a:rPr lang="ar-SA" dirty="0" smtClean="0">
                <a:latin typeface="Alexandria SemiBold" pitchFamily="2" charset="-78"/>
                <a:cs typeface="Alexandria SemiBold" pitchFamily="2" charset="-78"/>
              </a:rPr>
              <a:t>النوع الرابع: العمود القائم على السخرية أو الفكاهة </a:t>
            </a:r>
            <a:r>
              <a:rPr lang="en-US" dirty="0" smtClean="0">
                <a:latin typeface="Alexandria SemiBold" pitchFamily="2" charset="-78"/>
                <a:cs typeface="Alexandria SemiBold" pitchFamily="2" charset="-78"/>
              </a:rPr>
              <a:t>Humor Columns</a:t>
            </a:r>
            <a:endParaRPr lang="ar-SA" dirty="0" smtClean="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1" y="5555806"/>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651164" y="1709088"/>
            <a:ext cx="3326702" cy="3199844"/>
          </a:xfrm>
          <a:prstGeom prst="rect">
            <a:avLst/>
          </a:prstGeom>
        </p:spPr>
      </p:pic>
      <p:sp>
        <p:nvSpPr>
          <p:cNvPr id="14" name="Rectangle 13"/>
          <p:cNvSpPr/>
          <p:nvPr/>
        </p:nvSpPr>
        <p:spPr>
          <a:xfrm>
            <a:off x="2022643" y="126226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65811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0090" y="1432390"/>
            <a:ext cx="9837175" cy="486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739803" y="5411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893692" y="58375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27989" y="78380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7350461" y="2031699"/>
            <a:ext cx="3760839" cy="2400657"/>
          </a:xfrm>
          <a:prstGeom prst="rect">
            <a:avLst/>
          </a:prstGeom>
          <a:noFill/>
        </p:spPr>
        <p:txBody>
          <a:bodyPr wrap="square" rtlCol="0">
            <a:spAutoFit/>
          </a:bodyPr>
          <a:lstStyle/>
          <a:p>
            <a:pPr algn="r" rtl="1">
              <a:lnSpc>
                <a:spcPct val="150000"/>
              </a:lnSpc>
            </a:pPr>
            <a:r>
              <a:rPr lang="ar-SA" sz="2000" dirty="0" smtClean="0">
                <a:solidFill>
                  <a:srgbClr val="002060"/>
                </a:solidFill>
                <a:latin typeface="Alexandria SemiBold" pitchFamily="2" charset="-78"/>
                <a:cs typeface="Alexandria SemiBold" pitchFamily="2" charset="-78"/>
              </a:rPr>
              <a:t>    يكتب عمود الرأي أو العمود الصحفي بطريقة </a:t>
            </a:r>
            <a:r>
              <a:rPr lang="ar-SA" sz="2000" dirty="0">
                <a:solidFill>
                  <a:srgbClr val="002060"/>
                </a:solidFill>
                <a:latin typeface="Alexandria SemiBold" pitchFamily="2" charset="-78"/>
                <a:cs typeface="Alexandria SemiBold" pitchFamily="2" charset="-78"/>
              </a:rPr>
              <a:t>الهرم </a:t>
            </a:r>
            <a:r>
              <a:rPr lang="ar-SA" sz="2000" dirty="0" smtClean="0">
                <a:solidFill>
                  <a:srgbClr val="002060"/>
                </a:solidFill>
                <a:latin typeface="Alexandria SemiBold" pitchFamily="2" charset="-78"/>
                <a:cs typeface="Alexandria SemiBold" pitchFamily="2" charset="-78"/>
              </a:rPr>
              <a:t>المعتدل ، ويتكون من </a:t>
            </a:r>
            <a:r>
              <a:rPr lang="ar-SA" sz="2000" dirty="0">
                <a:solidFill>
                  <a:srgbClr val="002060"/>
                </a:solidFill>
                <a:latin typeface="Alexandria SemiBold" pitchFamily="2" charset="-78"/>
                <a:cs typeface="Alexandria SemiBold" pitchFamily="2" charset="-78"/>
              </a:rPr>
              <a:t>ثلاثة أجزاء: </a:t>
            </a:r>
            <a:r>
              <a:rPr lang="ar-SA" sz="2000" dirty="0" smtClean="0">
                <a:solidFill>
                  <a:srgbClr val="002060"/>
                </a:solidFill>
                <a:latin typeface="Alexandria SemiBold" pitchFamily="2" charset="-78"/>
                <a:cs typeface="Alexandria SemiBold" pitchFamily="2" charset="-78"/>
              </a:rPr>
              <a:t>المقدمةوالجسم والخاتمة.</a:t>
            </a: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548932" y="552176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4876987" y="831907"/>
            <a:ext cx="2865983"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pic>
        <p:nvPicPr>
          <p:cNvPr id="3" name="Picture 2"/>
          <p:cNvPicPr>
            <a:picLocks noChangeAspect="1"/>
          </p:cNvPicPr>
          <p:nvPr/>
        </p:nvPicPr>
        <p:blipFill rotWithShape="1">
          <a:blip r:embed="rId5">
            <a:clrChange>
              <a:clrFrom>
                <a:srgbClr val="F9F9F5"/>
              </a:clrFrom>
              <a:clrTo>
                <a:srgbClr val="F9F9F5">
                  <a:alpha val="0"/>
                </a:srgbClr>
              </a:clrTo>
            </a:clrChange>
            <a:extLst>
              <a:ext uri="{28A0092B-C50C-407E-A947-70E740481C1C}">
                <a14:useLocalDpi xmlns:a14="http://schemas.microsoft.com/office/drawing/2010/main" val="0"/>
              </a:ext>
            </a:extLst>
          </a:blip>
          <a:srcRect l="42296" t="2162" r="7171" b="8828"/>
          <a:stretch/>
        </p:blipFill>
        <p:spPr>
          <a:xfrm>
            <a:off x="1797676" y="1546962"/>
            <a:ext cx="7177626" cy="4680211"/>
          </a:xfrm>
          <a:prstGeom prst="rect">
            <a:avLst/>
          </a:prstGeom>
        </p:spPr>
      </p:pic>
      <p:sp>
        <p:nvSpPr>
          <p:cNvPr id="14" name="Rectangle 13"/>
          <p:cNvSpPr/>
          <p:nvPr/>
        </p:nvSpPr>
        <p:spPr>
          <a:xfrm>
            <a:off x="1646757" y="1016573"/>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106538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582" y="1647768"/>
            <a:ext cx="3217913" cy="4201844"/>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3907154" y="1647769"/>
            <a:ext cx="7605394" cy="4310580"/>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3703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114800" y="2014024"/>
            <a:ext cx="7310579" cy="3670236"/>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    يُعد المقال النقدي أحد أنواع المقالات الصحفية التي تهدف إلى تحليل وتقييم موضوع مُعين بطريقة موضوعية ومتعمقة، مع تقديم أحكام نقدية مبنية على أسس منطقية وبراهين.</a:t>
            </a:r>
          </a:p>
          <a:p>
            <a:pPr marL="174625" algn="r" rtl="1">
              <a:lnSpc>
                <a:spcPct val="150000"/>
              </a:lnSpc>
            </a:pPr>
            <a:endParaRPr lang="ar-SA" sz="900" dirty="0" smtClean="0">
              <a:latin typeface="Alexandria SemiBold" pitchFamily="2" charset="-78"/>
              <a:cs typeface="Alexandria SemiBold" pitchFamily="2" charset="-78"/>
            </a:endParaRPr>
          </a:p>
          <a:p>
            <a:pPr marL="174625" algn="r" rtl="1">
              <a:lnSpc>
                <a:spcPct val="150000"/>
              </a:lnSpc>
            </a:pPr>
            <a:r>
              <a:rPr lang="ar-SA" dirty="0" smtClean="0">
                <a:latin typeface="Alexandria SemiBold" pitchFamily="2" charset="-78"/>
                <a:cs typeface="Alexandria SemiBold" pitchFamily="2" charset="-78"/>
              </a:rPr>
              <a:t>   المقال النقدي هو المقال الذي يقوم على عرض وتفسير وتحليل وتقييم الإنتاج الأدبي والفني والعلمي، وذلك من أجل توعية القاريء بأهمية هذا الإنتاج ومساعدته في اختيار ما يقرأه أو يُشاهده أو يسمعه من هذا الكم الهائل من الإنتاج الأدبي والفني الذي يتحقق كل يوم سواء على المستوي المحلي أو الدولي.</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33644" y="846942"/>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48158" y="96368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622690" y="115819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5" name="Rectangle 14"/>
          <p:cNvSpPr/>
          <p:nvPr/>
        </p:nvSpPr>
        <p:spPr>
          <a:xfrm>
            <a:off x="4739483" y="1038988"/>
            <a:ext cx="2398736" cy="553998"/>
          </a:xfrm>
          <a:prstGeom prst="rect">
            <a:avLst/>
          </a:prstGeom>
          <a:solidFill>
            <a:schemeClr val="accent6">
              <a:lumMod val="40000"/>
              <a:lumOff val="60000"/>
            </a:schemeClr>
          </a:solidFill>
        </p:spPr>
        <p:txBody>
          <a:bodyPr wrap="square">
            <a:spAutoFit/>
          </a:bodyPr>
          <a:lstStyle/>
          <a:p>
            <a:pPr marL="174625" algn="r" rtl="1">
              <a:lnSpc>
                <a:spcPct val="150000"/>
              </a:lnSpc>
            </a:pPr>
            <a:r>
              <a:rPr lang="ar-SA" sz="2000" dirty="0" smtClean="0">
                <a:solidFill>
                  <a:srgbClr val="C00000"/>
                </a:solidFill>
                <a:latin typeface="Alexandria SemiBold" pitchFamily="2" charset="-78"/>
                <a:cs typeface="Alexandria SemiBold" pitchFamily="2" charset="-78"/>
              </a:rPr>
              <a:t>4- المقال النقدي</a:t>
            </a:r>
            <a:endParaRPr lang="ar-SA" sz="20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3930198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880534" y="1724562"/>
            <a:ext cx="10261600" cy="4498882"/>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134819" y="12266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505897" y="1658686"/>
            <a:ext cx="8306667" cy="969496"/>
          </a:xfrm>
          <a:prstGeom prst="rect">
            <a:avLst/>
          </a:prstGeom>
          <a:noFill/>
        </p:spPr>
        <p:txBody>
          <a:bodyPr wrap="square">
            <a:spAutoFit/>
          </a:bodyPr>
          <a:lstStyle/>
          <a:p>
            <a:pPr marL="174625" algn="r" rtl="1">
              <a:lnSpc>
                <a:spcPct val="150000"/>
              </a:lnSpc>
            </a:pPr>
            <a:r>
              <a:rPr lang="ar-SA" sz="2000" dirty="0" smtClean="0">
                <a:latin typeface="Alexandria SemiBold" pitchFamily="2" charset="-78"/>
                <a:cs typeface="Alexandria SemiBold" pitchFamily="2" charset="-78"/>
              </a:rPr>
              <a:t>هناك فرق كبير بين النقد والانتقاد يتمثل في </a:t>
            </a:r>
            <a:r>
              <a:rPr lang="ar-SA" dirty="0" smtClean="0">
                <a:latin typeface="Alexandria SemiBold" pitchFamily="2" charset="-78"/>
                <a:cs typeface="Alexandria SemiBold" pitchFamily="2" charset="-78"/>
              </a:rPr>
              <a:t>النقد </a:t>
            </a:r>
            <a:r>
              <a:rPr lang="ar-SA" dirty="0">
                <a:latin typeface="Alexandria SemiBold" pitchFamily="2" charset="-78"/>
                <a:cs typeface="Alexandria SemiBold" pitchFamily="2" charset="-78"/>
              </a:rPr>
              <a:t>هو تقييم موضوعي وبناء، بينما الانتقاد هو تعليق </a:t>
            </a:r>
            <a:r>
              <a:rPr lang="ar-SA" dirty="0" smtClean="0">
                <a:latin typeface="Alexandria SemiBold" pitchFamily="2" charset="-78"/>
                <a:cs typeface="Alexandria SemiBold" pitchFamily="2" charset="-78"/>
              </a:rPr>
              <a:t>سلبي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33644" y="846942"/>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201444" y="1251223"/>
            <a:ext cx="996393"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201444" y="142898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Rectangle 13">
            <a:extLst>
              <a:ext uri="{FF2B5EF4-FFF2-40B4-BE49-F238E27FC236}">
                <a16:creationId xmlns:a16="http://schemas.microsoft.com/office/drawing/2014/main" id="{FFBC9732-D32E-DCF9-3982-D4B68F971747}"/>
              </a:ext>
            </a:extLst>
          </p:cNvPr>
          <p:cNvSpPr/>
          <p:nvPr/>
        </p:nvSpPr>
        <p:spPr>
          <a:xfrm>
            <a:off x="6419904" y="2667494"/>
            <a:ext cx="4528126" cy="3462486"/>
          </a:xfrm>
          <a:prstGeom prst="rect">
            <a:avLst/>
          </a:prstGeom>
          <a:solidFill>
            <a:schemeClr val="accent4">
              <a:lumMod val="40000"/>
              <a:lumOff val="60000"/>
            </a:schemeClr>
          </a:solidFill>
        </p:spPr>
        <p:txBody>
          <a:bodyPr wrap="square">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   النقد</a:t>
            </a:r>
            <a:r>
              <a:rPr lang="ar-SA" sz="1600" dirty="0" smtClean="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هو تقييم موضوعي وبناء للأشياء أو </a:t>
            </a:r>
            <a:endParaRPr lang="ar-SA" sz="1600" dirty="0" smtClean="0">
              <a:latin typeface="Alexandria SemiBold" pitchFamily="2" charset="-78"/>
              <a:cs typeface="Alexandria SemiBold" pitchFamily="2" charset="-78"/>
            </a:endParaRPr>
          </a:p>
          <a:p>
            <a:pPr marL="174625" algn="r" rtl="1">
              <a:lnSpc>
                <a:spcPct val="150000"/>
              </a:lnSpc>
            </a:pP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          الأفكار </a:t>
            </a:r>
            <a:r>
              <a:rPr lang="ar-SA" sz="1600" dirty="0">
                <a:latin typeface="Alexandria SemiBold" pitchFamily="2" charset="-78"/>
                <a:cs typeface="Alexandria SemiBold" pitchFamily="2" charset="-78"/>
              </a:rPr>
              <a:t>أو الأداء</a:t>
            </a:r>
            <a:r>
              <a:rPr lang="ar-SA" sz="1600" dirty="0" smtClean="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a:p>
            <a:pPr marL="236538" indent="-185738" algn="r" rtl="1">
              <a:lnSpc>
                <a:spcPct val="150000"/>
              </a:lnSpc>
              <a:buFont typeface="Arial" panose="020B0604020202020204" pitchFamily="34" charset="0"/>
              <a:buChar char="•"/>
            </a:pPr>
            <a:r>
              <a:rPr lang="ar-SA" sz="1600" dirty="0">
                <a:solidFill>
                  <a:schemeClr val="accent1"/>
                </a:solidFill>
                <a:latin typeface="Alexandria SemiBold" pitchFamily="2" charset="-78"/>
                <a:cs typeface="Alexandria SemiBold" pitchFamily="2" charset="-78"/>
              </a:rPr>
              <a:t>الهدف من النقد</a:t>
            </a:r>
            <a:r>
              <a:rPr lang="ar-SA" sz="1600" dirty="0" smtClean="0">
                <a:latin typeface="Alexandria SemiBold" pitchFamily="2" charset="-78"/>
                <a:cs typeface="Alexandria SemiBold" pitchFamily="2" charset="-78"/>
              </a:rPr>
              <a:t>: التحسين </a:t>
            </a:r>
            <a:r>
              <a:rPr lang="ar-SA" sz="1600" dirty="0">
                <a:latin typeface="Alexandria SemiBold" pitchFamily="2" charset="-78"/>
                <a:cs typeface="Alexandria SemiBold" pitchFamily="2" charset="-78"/>
              </a:rPr>
              <a:t>والتطوير، وليس إظهار عيوب أو نقاط الضعف </a:t>
            </a:r>
            <a:r>
              <a:rPr lang="ar-SA" sz="1600" dirty="0" smtClean="0">
                <a:latin typeface="Alexandria SemiBold" pitchFamily="2" charset="-78"/>
                <a:cs typeface="Alexandria SemiBold" pitchFamily="2" charset="-78"/>
              </a:rPr>
              <a:t>فقط.</a:t>
            </a:r>
          </a:p>
          <a:p>
            <a:pPr marL="236538" indent="-185738" algn="r" rtl="1">
              <a:lnSpc>
                <a:spcPct val="150000"/>
              </a:lnSpc>
              <a:buFont typeface="Arial" panose="020B0604020202020204" pitchFamily="34" charset="0"/>
              <a:buChar char="•"/>
            </a:pPr>
            <a:r>
              <a:rPr lang="ar-SA" sz="1600" dirty="0" smtClean="0">
                <a:latin typeface="Alexandria SemiBold" pitchFamily="2" charset="-78"/>
                <a:cs typeface="Alexandria SemiBold" pitchFamily="2" charset="-78"/>
              </a:rPr>
              <a:t>النقد </a:t>
            </a:r>
            <a:r>
              <a:rPr lang="ar-SA" sz="1600" dirty="0">
                <a:latin typeface="Alexandria SemiBold" pitchFamily="2" charset="-78"/>
                <a:cs typeface="Alexandria SemiBold" pitchFamily="2" charset="-78"/>
              </a:rPr>
              <a:t>يتضمن توجيه انتباه الشخص إلى جوانب الأداء أو الفكرة التي يمكن تحسينها، مع تقديم اقتراحات أو حلول بناءة</a:t>
            </a:r>
            <a:r>
              <a:rPr lang="ar-SA" sz="1600" dirty="0" smtClean="0">
                <a:latin typeface="Alexandria SemiBold" pitchFamily="2" charset="-78"/>
                <a:cs typeface="Alexandria SemiBold" pitchFamily="2" charset="-78"/>
              </a:rPr>
              <a:t>.</a:t>
            </a:r>
          </a:p>
          <a:p>
            <a:pPr marL="236538" indent="-185738" algn="r" rtl="1">
              <a:lnSpc>
                <a:spcPct val="150000"/>
              </a:lnSpc>
              <a:buFont typeface="Arial" panose="020B0604020202020204" pitchFamily="34" charset="0"/>
              <a:buChar char="•"/>
            </a:pPr>
            <a:r>
              <a:rPr lang="ar-SA" sz="1600" dirty="0" smtClean="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النقد البناء يكون مهذبًا ومحترمًا، ويركز على التطوير والتحسين.</a:t>
            </a:r>
            <a:endParaRPr lang="ar-SA" sz="1600" dirty="0" smtClean="0">
              <a:latin typeface="Alexandria SemiBold" pitchFamily="2" charset="-78"/>
              <a:cs typeface="Alexandria SemiBold" pitchFamily="2" charset="-78"/>
            </a:endParaRPr>
          </a:p>
        </p:txBody>
      </p:sp>
      <p:sp>
        <p:nvSpPr>
          <p:cNvPr id="16" name="Rectangle 15">
            <a:extLst>
              <a:ext uri="{FF2B5EF4-FFF2-40B4-BE49-F238E27FC236}">
                <a16:creationId xmlns:a16="http://schemas.microsoft.com/office/drawing/2014/main" id="{FFBC9732-D32E-DCF9-3982-D4B68F971747}"/>
              </a:ext>
            </a:extLst>
          </p:cNvPr>
          <p:cNvSpPr/>
          <p:nvPr/>
        </p:nvSpPr>
        <p:spPr>
          <a:xfrm>
            <a:off x="1106133" y="2699073"/>
            <a:ext cx="5154192" cy="3462486"/>
          </a:xfrm>
          <a:prstGeom prst="rect">
            <a:avLst/>
          </a:prstGeom>
          <a:solidFill>
            <a:schemeClr val="accent6">
              <a:lumMod val="40000"/>
              <a:lumOff val="60000"/>
            </a:schemeClr>
          </a:solidFill>
        </p:spPr>
        <p:txBody>
          <a:bodyPr wrap="square">
            <a:spAutoFit/>
          </a:bodyPr>
          <a:lstStyle/>
          <a:p>
            <a:pPr marL="174625" algn="r" rtl="1">
              <a:lnSpc>
                <a:spcPct val="150000"/>
              </a:lnSpc>
            </a:pPr>
            <a:r>
              <a:rPr lang="ar-SA" sz="1600" dirty="0" smtClean="0">
                <a:solidFill>
                  <a:srgbClr val="C00000"/>
                </a:solidFill>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الانتقاد</a:t>
            </a:r>
            <a:r>
              <a:rPr lang="ar-SA" sz="1600" dirty="0" smtClean="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هو التعليق السلبي على الأشياء أو </a:t>
            </a:r>
            <a:endParaRPr lang="ar-SA" sz="1600" dirty="0" smtClean="0">
              <a:latin typeface="Alexandria SemiBold" pitchFamily="2" charset="-78"/>
              <a:cs typeface="Alexandria SemiBold" pitchFamily="2" charset="-78"/>
            </a:endParaRPr>
          </a:p>
          <a:p>
            <a:pPr marL="174625" algn="r" rtl="1">
              <a:lnSpc>
                <a:spcPct val="150000"/>
              </a:lnSpc>
            </a:pP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                     الأفكار أو الأداء.</a:t>
            </a:r>
          </a:p>
          <a:p>
            <a:pPr marL="287338" indent="-168275" algn="r" rtl="1">
              <a:lnSpc>
                <a:spcPct val="150000"/>
              </a:lnSpc>
              <a:buFont typeface="Arial" panose="020B0604020202020204" pitchFamily="34" charset="0"/>
              <a:buChar char="•"/>
            </a:pPr>
            <a:r>
              <a:rPr lang="ar-SA" sz="1600" dirty="0" smtClean="0">
                <a:solidFill>
                  <a:schemeClr val="accent1"/>
                </a:solidFill>
                <a:latin typeface="Alexandria SemiBold" pitchFamily="2" charset="-78"/>
                <a:cs typeface="Alexandria SemiBold" pitchFamily="2" charset="-78"/>
              </a:rPr>
              <a:t>الهدف </a:t>
            </a:r>
            <a:r>
              <a:rPr lang="ar-SA" sz="1600" dirty="0">
                <a:solidFill>
                  <a:schemeClr val="accent1"/>
                </a:solidFill>
                <a:latin typeface="Alexandria SemiBold" pitchFamily="2" charset="-78"/>
                <a:cs typeface="Alexandria SemiBold" pitchFamily="2" charset="-78"/>
              </a:rPr>
              <a:t>من الانتقاد </a:t>
            </a:r>
            <a:r>
              <a:rPr lang="ar-SA" sz="1600" dirty="0">
                <a:latin typeface="Alexandria SemiBold" pitchFamily="2" charset="-78"/>
                <a:cs typeface="Alexandria SemiBold" pitchFamily="2" charset="-78"/>
              </a:rPr>
              <a:t>هو إظهار نقاط الضعف أو العيوب دون محاولة تقديم حلول أو اقتراحات بناءة</a:t>
            </a:r>
            <a:r>
              <a:rPr lang="ar-SA" sz="1600" dirty="0" smtClean="0">
                <a:latin typeface="Alexandria SemiBold" pitchFamily="2" charset="-78"/>
                <a:cs typeface="Alexandria SemiBold" pitchFamily="2" charset="-78"/>
              </a:rPr>
              <a:t>.</a:t>
            </a:r>
          </a:p>
          <a:p>
            <a:pPr marL="287338" indent="-168275" algn="r" rtl="1">
              <a:lnSpc>
                <a:spcPct val="150000"/>
              </a:lnSpc>
              <a:buFont typeface="Arial" panose="020B0604020202020204" pitchFamily="34" charset="0"/>
              <a:buChar char="•"/>
            </a:pPr>
            <a:r>
              <a:rPr lang="ar-SA" sz="1600" dirty="0" smtClean="0">
                <a:latin typeface="Alexandria SemiBold" pitchFamily="2" charset="-78"/>
                <a:cs typeface="Alexandria SemiBold" pitchFamily="2" charset="-78"/>
              </a:rPr>
              <a:t>الانتقاد </a:t>
            </a:r>
            <a:r>
              <a:rPr lang="ar-SA" sz="1600" dirty="0">
                <a:latin typeface="Alexandria SemiBold" pitchFamily="2" charset="-78"/>
                <a:cs typeface="Alexandria SemiBold" pitchFamily="2" charset="-78"/>
              </a:rPr>
              <a:t>غالبًا ما يكون </a:t>
            </a:r>
            <a:r>
              <a:rPr lang="ar-SA" sz="1600" dirty="0" smtClean="0">
                <a:latin typeface="Alexandria SemiBold" pitchFamily="2" charset="-78"/>
                <a:cs typeface="Alexandria SemiBold" pitchFamily="2" charset="-78"/>
              </a:rPr>
              <a:t>شخصياً وهداماً، </a:t>
            </a:r>
            <a:r>
              <a:rPr lang="ar-SA" sz="1600" dirty="0">
                <a:latin typeface="Alexandria SemiBold" pitchFamily="2" charset="-78"/>
                <a:cs typeface="Alexandria SemiBold" pitchFamily="2" charset="-78"/>
              </a:rPr>
              <a:t>ويركز على الجوانب السلبية دون النظر إلى الجوانب الإيجابية</a:t>
            </a:r>
            <a:r>
              <a:rPr lang="ar-SA" sz="1600" dirty="0" smtClean="0">
                <a:latin typeface="Alexandria SemiBold" pitchFamily="2" charset="-78"/>
                <a:cs typeface="Alexandria SemiBold" pitchFamily="2" charset="-78"/>
              </a:rPr>
              <a:t>.</a:t>
            </a:r>
          </a:p>
          <a:p>
            <a:pPr marL="287338" indent="-168275" algn="r" rtl="1">
              <a:lnSpc>
                <a:spcPct val="150000"/>
              </a:lnSpc>
              <a:buFont typeface="Arial" panose="020B0604020202020204" pitchFamily="34" charset="0"/>
              <a:buChar char="•"/>
            </a:pPr>
            <a:r>
              <a:rPr lang="ar-SA" sz="1600" dirty="0" smtClean="0">
                <a:latin typeface="Alexandria SemiBold" pitchFamily="2" charset="-78"/>
                <a:cs typeface="Alexandria SemiBold" pitchFamily="2" charset="-78"/>
              </a:rPr>
              <a:t>الانتقاد </a:t>
            </a:r>
            <a:r>
              <a:rPr lang="ar-SA" sz="1600" dirty="0">
                <a:latin typeface="Alexandria SemiBold" pitchFamily="2" charset="-78"/>
                <a:cs typeface="Alexandria SemiBold" pitchFamily="2" charset="-78"/>
              </a:rPr>
              <a:t>قد يكون مسيئًا وغير مهذب، ويؤدي إلى الشعور </a:t>
            </a:r>
            <a:r>
              <a:rPr lang="ar-SA" sz="1600" dirty="0" smtClean="0">
                <a:latin typeface="Alexandria SemiBold" pitchFamily="2" charset="-78"/>
                <a:cs typeface="Alexandria SemiBold" pitchFamily="2" charset="-78"/>
              </a:rPr>
              <a:t>بالإحباط </a:t>
            </a:r>
            <a:r>
              <a:rPr lang="ar-SA" sz="1600" dirty="0">
                <a:latin typeface="Alexandria SemiBold" pitchFamily="2" charset="-78"/>
                <a:cs typeface="Alexandria SemiBold" pitchFamily="2" charset="-78"/>
              </a:rPr>
              <a:t>بدلاً من التطوير والتحسين.</a:t>
            </a:r>
            <a:endParaRPr lang="ar-SA" sz="1600" dirty="0" smtClean="0">
              <a:latin typeface="Alexandria SemiBold" pitchFamily="2" charset="-78"/>
              <a:cs typeface="Alexandria SemiBold" pitchFamily="2" charset="-78"/>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2197837" y="1155869"/>
            <a:ext cx="206358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المقال النقدي</a:t>
            </a:r>
            <a:endParaRPr lang="en-US" sz="2800" b="1" dirty="0">
              <a:solidFill>
                <a:srgbClr val="C00000"/>
              </a:solidFill>
              <a:latin typeface="Alexandria ExtraBold" pitchFamily="2" charset="-78"/>
              <a:cs typeface="Alexandria ExtraBold" pitchFamily="2" charset="-78"/>
            </a:endParaRPr>
          </a:p>
        </p:txBody>
      </p:sp>
      <p:pic>
        <p:nvPicPr>
          <p:cNvPr id="3" name="Picture 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8871" t="34839" r="3226" b="36129"/>
          <a:stretch/>
        </p:blipFill>
        <p:spPr>
          <a:xfrm>
            <a:off x="10538727" y="2272600"/>
            <a:ext cx="1536385" cy="1584223"/>
          </a:xfrm>
          <a:prstGeom prst="rect">
            <a:avLst/>
          </a:prstGeom>
        </p:spPr>
      </p:pic>
      <p:pic>
        <p:nvPicPr>
          <p:cNvPr id="18" name="Picture 17"/>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78508" t="3226" r="4073" b="72473"/>
          <a:stretch/>
        </p:blipFill>
        <p:spPr>
          <a:xfrm>
            <a:off x="6272968" y="5618607"/>
            <a:ext cx="889831" cy="596793"/>
          </a:xfrm>
          <a:prstGeom prst="rect">
            <a:avLst/>
          </a:prstGeom>
        </p:spPr>
      </p:pic>
      <p:pic>
        <p:nvPicPr>
          <p:cNvPr id="21" name="Picture 2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814" t="72043" r="85847" b="7312"/>
          <a:stretch/>
        </p:blipFill>
        <p:spPr>
          <a:xfrm>
            <a:off x="5401734" y="2688131"/>
            <a:ext cx="875524" cy="685430"/>
          </a:xfrm>
          <a:prstGeom prst="rect">
            <a:avLst/>
          </a:prstGeom>
        </p:spPr>
      </p:pic>
      <p:pic>
        <p:nvPicPr>
          <p:cNvPr id="22" name="Picture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0732" t="66642" r="36613" b="2441"/>
          <a:stretch/>
        </p:blipFill>
        <p:spPr>
          <a:xfrm flipH="1">
            <a:off x="-173097" y="5080015"/>
            <a:ext cx="1667212" cy="1764140"/>
          </a:xfrm>
          <a:prstGeom prst="rect">
            <a:avLst/>
          </a:prstGeom>
        </p:spPr>
      </p:pic>
      <p:pic>
        <p:nvPicPr>
          <p:cNvPr id="19" name="Picture 18"/>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2056" t="6882" r="84153" b="69892"/>
          <a:stretch/>
        </p:blipFill>
        <p:spPr>
          <a:xfrm>
            <a:off x="946554" y="5758396"/>
            <a:ext cx="509906" cy="483069"/>
          </a:xfrm>
          <a:prstGeom prst="rect">
            <a:avLst/>
          </a:prstGeom>
        </p:spPr>
      </p:pic>
    </p:spTree>
    <p:extLst>
      <p:ext uri="{BB962C8B-B14F-4D97-AF65-F5344CB8AC3E}">
        <p14:creationId xmlns:p14="http://schemas.microsoft.com/office/powerpoint/2010/main" val="1675398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30592" y="1677236"/>
            <a:ext cx="9792931"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30593" y="1903059"/>
            <a:ext cx="9792929" cy="4247317"/>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   فالمقال </a:t>
            </a:r>
            <a:r>
              <a:rPr lang="ar-SA" dirty="0">
                <a:latin typeface="Alexandria SemiBold" pitchFamily="2" charset="-78"/>
                <a:cs typeface="Alexandria SemiBold" pitchFamily="2" charset="-78"/>
              </a:rPr>
              <a:t>النقدي يتناول تحليلاً نقدياً لموضوع مُعين، مثل نقد كتاب أو فيلم سينمائي أو مسرحية أو عمل فني أو فكرة ما. </a:t>
            </a:r>
            <a:r>
              <a:rPr lang="ar-SA" u="sng" dirty="0" smtClean="0">
                <a:solidFill>
                  <a:schemeClr val="accent2"/>
                </a:solidFill>
                <a:latin typeface="Alexandria SemiBold" pitchFamily="2" charset="-78"/>
                <a:cs typeface="Alexandria SemiBold" pitchFamily="2" charset="-78"/>
              </a:rPr>
              <a:t>ويتسم </a:t>
            </a:r>
            <a:r>
              <a:rPr lang="ar-SA" u="sng" dirty="0">
                <a:solidFill>
                  <a:schemeClr val="accent2"/>
                </a:solidFill>
                <a:latin typeface="Alexandria SemiBold" pitchFamily="2" charset="-78"/>
                <a:cs typeface="Alexandria SemiBold" pitchFamily="2" charset="-78"/>
              </a:rPr>
              <a:t>المقال النقدي بالعديد من الخصائص، </a:t>
            </a:r>
            <a:r>
              <a:rPr lang="ar-SA" u="sng" dirty="0" smtClean="0">
                <a:solidFill>
                  <a:schemeClr val="accent2"/>
                </a:solidFill>
                <a:latin typeface="Alexandria SemiBold" pitchFamily="2" charset="-78"/>
                <a:cs typeface="Alexandria SemiBold" pitchFamily="2" charset="-78"/>
              </a:rPr>
              <a:t>تتمثل </a:t>
            </a:r>
            <a:r>
              <a:rPr lang="ar-SA" u="sng" dirty="0">
                <a:solidFill>
                  <a:schemeClr val="accent2"/>
                </a:solidFill>
                <a:latin typeface="Alexandria SemiBold" pitchFamily="2" charset="-78"/>
                <a:cs typeface="Alexandria SemiBold" pitchFamily="2" charset="-78"/>
              </a:rPr>
              <a:t>في</a:t>
            </a:r>
            <a:r>
              <a:rPr lang="ar-SA" dirty="0">
                <a:latin typeface="Alexandria SemiBold" pitchFamily="2" charset="-78"/>
                <a:cs typeface="Alexandria SemiBold" pitchFamily="2" charset="-78"/>
              </a:rPr>
              <a:t>:</a:t>
            </a:r>
          </a:p>
          <a:p>
            <a:pPr marL="517525" indent="-342900" algn="r" rtl="1">
              <a:lnSpc>
                <a:spcPct val="150000"/>
              </a:lnSpc>
              <a:buAutoNum type="arabicPeriod"/>
            </a:pPr>
            <a:r>
              <a:rPr lang="ar-SA" dirty="0">
                <a:solidFill>
                  <a:schemeClr val="accent1"/>
                </a:solidFill>
                <a:latin typeface="Alexandria SemiBold" pitchFamily="2" charset="-78"/>
                <a:cs typeface="Alexandria SemiBold" pitchFamily="2" charset="-78"/>
              </a:rPr>
              <a:t>التحليل العميق</a:t>
            </a:r>
            <a:r>
              <a:rPr lang="ar-SA" dirty="0">
                <a:latin typeface="Alexandria SemiBold" pitchFamily="2" charset="-78"/>
                <a:cs typeface="Alexandria SemiBold" pitchFamily="2" charset="-78"/>
              </a:rPr>
              <a:t>: يقوم المقال النقدي بتحليل الموضوع المطروح تحليلاً عميقًا </a:t>
            </a:r>
            <a:r>
              <a:rPr lang="ar-SA" dirty="0" smtClean="0">
                <a:latin typeface="Alexandria SemiBold" pitchFamily="2" charset="-78"/>
                <a:cs typeface="Alexandria SemiBold" pitchFamily="2" charset="-78"/>
              </a:rPr>
              <a:t>ودقيقًا، مُبرراً جوانبه الفنية والجمالية ، ويجب أن يكون التحليل شاملاً للجوانب المختلفة كالأسلوب والبناء والشخصيات والرؤية الفكرية مع </a:t>
            </a:r>
            <a:r>
              <a:rPr lang="ar-SA" dirty="0">
                <a:latin typeface="Alexandria SemiBold" pitchFamily="2" charset="-78"/>
                <a:cs typeface="Alexandria SemiBold" pitchFamily="2" charset="-78"/>
              </a:rPr>
              <a:t>التركيز على الجوانب الرئيسية للموضوع.</a:t>
            </a:r>
          </a:p>
          <a:p>
            <a:pPr marL="517525" indent="-342900" algn="r" rtl="1">
              <a:lnSpc>
                <a:spcPct val="150000"/>
              </a:lnSpc>
              <a:buAutoNum type="arabicPeriod"/>
            </a:pPr>
            <a:r>
              <a:rPr lang="ar-SA" dirty="0" smtClean="0">
                <a:solidFill>
                  <a:schemeClr val="accent1"/>
                </a:solidFill>
                <a:latin typeface="Alexandria SemiBold" pitchFamily="2" charset="-78"/>
                <a:cs typeface="Alexandria SemiBold" pitchFamily="2" charset="-78"/>
              </a:rPr>
              <a:t>النقد </a:t>
            </a:r>
            <a:r>
              <a:rPr lang="ar-SA" dirty="0">
                <a:solidFill>
                  <a:schemeClr val="accent1"/>
                </a:solidFill>
                <a:latin typeface="Alexandria SemiBold" pitchFamily="2" charset="-78"/>
                <a:cs typeface="Alexandria SemiBold" pitchFamily="2" charset="-78"/>
              </a:rPr>
              <a:t>والتقييم</a:t>
            </a:r>
            <a:r>
              <a:rPr lang="ar-SA" dirty="0">
                <a:latin typeface="Alexandria SemiBold" pitchFamily="2" charset="-78"/>
                <a:cs typeface="Alexandria SemiBold" pitchFamily="2" charset="-78"/>
              </a:rPr>
              <a:t>: يتضمن المقال النقدي </a:t>
            </a:r>
            <a:r>
              <a:rPr lang="ar-SA" dirty="0" smtClean="0">
                <a:latin typeface="Alexandria SemiBold" pitchFamily="2" charset="-78"/>
                <a:cs typeface="Alexandria SemiBold" pitchFamily="2" charset="-78"/>
              </a:rPr>
              <a:t>تقييماً موضوعياً </a:t>
            </a:r>
            <a:r>
              <a:rPr lang="ar-SA" dirty="0">
                <a:latin typeface="Alexandria SemiBold" pitchFamily="2" charset="-78"/>
                <a:cs typeface="Alexandria SemiBold" pitchFamily="2" charset="-78"/>
              </a:rPr>
              <a:t>للموضوع من خلال </a:t>
            </a:r>
            <a:r>
              <a:rPr lang="ar-SA" dirty="0" smtClean="0">
                <a:latin typeface="Alexandria SemiBold" pitchFamily="2" charset="-78"/>
                <a:cs typeface="Alexandria SemiBold" pitchFamily="2" charset="-78"/>
              </a:rPr>
              <a:t>إبراز النقاط </a:t>
            </a:r>
            <a:r>
              <a:rPr lang="ar-SA" dirty="0">
                <a:latin typeface="Alexandria SemiBold" pitchFamily="2" charset="-78"/>
                <a:cs typeface="Alexandria SemiBold" pitchFamily="2" charset="-78"/>
              </a:rPr>
              <a:t>الإيجابية والسلبية، وتقديم أحكام نقدية مبنية على أسس ومعايير محددة</a:t>
            </a:r>
            <a:r>
              <a:rPr lang="ar-SA" dirty="0" smtClean="0">
                <a:latin typeface="Alexandria SemiBold" pitchFamily="2" charset="-78"/>
                <a:cs typeface="Alexandria SemiBold" pitchFamily="2" charset="-78"/>
              </a:rPr>
              <a:t>.</a:t>
            </a:r>
          </a:p>
          <a:p>
            <a:pPr marL="517525" indent="-342900" algn="r" rtl="1">
              <a:lnSpc>
                <a:spcPct val="150000"/>
              </a:lnSpc>
              <a:buFontTx/>
              <a:buAutoNum type="arabicPeriod"/>
            </a:pPr>
            <a:r>
              <a:rPr lang="ar-SA" dirty="0">
                <a:solidFill>
                  <a:schemeClr val="accent1"/>
                </a:solidFill>
                <a:latin typeface="Alexandria SemiBold" pitchFamily="2" charset="-78"/>
                <a:cs typeface="Alexandria SemiBold" pitchFamily="2" charset="-78"/>
              </a:rPr>
              <a:t>الأسلوب والعرض</a:t>
            </a:r>
            <a:r>
              <a:rPr lang="ar-SA" dirty="0">
                <a:latin typeface="Alexandria SemiBold" pitchFamily="2" charset="-78"/>
                <a:cs typeface="Alexandria SemiBold" pitchFamily="2" charset="-78"/>
              </a:rPr>
              <a:t>: يتميز المقال النقدي بأسلوب لغوي متماسك ومنظم، </a:t>
            </a:r>
            <a:r>
              <a:rPr lang="ar-SA" dirty="0" smtClean="0">
                <a:latin typeface="Alexandria SemiBold" pitchFamily="2" charset="-78"/>
                <a:cs typeface="Alexandria SemiBold" pitchFamily="2" charset="-78"/>
              </a:rPr>
              <a:t>كما يتسم بالوضوح </a:t>
            </a:r>
            <a:r>
              <a:rPr lang="ar-SA" dirty="0">
                <a:latin typeface="Alexandria SemiBold" pitchFamily="2" charset="-78"/>
                <a:cs typeface="Alexandria SemiBold" pitchFamily="2" charset="-78"/>
              </a:rPr>
              <a:t>والبساطة في اللغة والإقناع</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340062" y="1928306"/>
            <a:ext cx="2181058" cy="4338557"/>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3436604" y="1143684"/>
            <a:ext cx="3037938"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المقال النقدي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01342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56932" y="1605012"/>
            <a:ext cx="8526935" cy="4483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556932" y="1954285"/>
            <a:ext cx="8526935" cy="3831818"/>
          </a:xfrm>
          <a:prstGeom prst="rect">
            <a:avLst/>
          </a:prstGeom>
          <a:noFill/>
        </p:spPr>
        <p:txBody>
          <a:bodyPr wrap="square" rtlCol="0">
            <a:spAutoFit/>
          </a:bodyPr>
          <a:lstStyle/>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الاستشهاد والتوثيق</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يستند </a:t>
            </a:r>
            <a:r>
              <a:rPr lang="ar-SA" dirty="0" smtClean="0">
                <a:latin typeface="Alexandria SemiBold" pitchFamily="2" charset="-78"/>
                <a:cs typeface="Alexandria SemiBold" pitchFamily="2" charset="-78"/>
              </a:rPr>
              <a:t>كاتب المقال </a:t>
            </a:r>
            <a:r>
              <a:rPr lang="ar-SA" dirty="0">
                <a:latin typeface="Alexandria SemiBold" pitchFamily="2" charset="-78"/>
                <a:cs typeface="Alexandria SemiBold" pitchFamily="2" charset="-78"/>
              </a:rPr>
              <a:t>النقدي </a:t>
            </a:r>
            <a:r>
              <a:rPr lang="ar-SA" dirty="0" smtClean="0">
                <a:latin typeface="Alexandria SemiBold" pitchFamily="2" charset="-78"/>
                <a:cs typeface="Alexandria SemiBold" pitchFamily="2" charset="-78"/>
              </a:rPr>
              <a:t>على الاستشهاد بنصوص وتقديم </a:t>
            </a:r>
            <a:r>
              <a:rPr lang="ar-SA" dirty="0">
                <a:latin typeface="Alexandria SemiBold" pitchFamily="2" charset="-78"/>
                <a:cs typeface="Alexandria SemiBold" pitchFamily="2" charset="-78"/>
              </a:rPr>
              <a:t>حجج منطقية وبراهين </a:t>
            </a:r>
            <a:r>
              <a:rPr lang="ar-SA" dirty="0" smtClean="0">
                <a:latin typeface="Alexandria SemiBold" pitchFamily="2" charset="-78"/>
                <a:cs typeface="Alexandria SemiBold" pitchFamily="2" charset="-78"/>
              </a:rPr>
              <a:t>قوية من العمل، لتدعيم وتبرير تحليلاته ونقده والاستنتاجات </a:t>
            </a:r>
            <a:r>
              <a:rPr lang="ar-SA" dirty="0">
                <a:latin typeface="Alexandria SemiBold" pitchFamily="2" charset="-78"/>
                <a:cs typeface="Alexandria SemiBold" pitchFamily="2" charset="-78"/>
              </a:rPr>
              <a:t>التي </a:t>
            </a:r>
            <a:r>
              <a:rPr lang="ar-SA" dirty="0" smtClean="0">
                <a:latin typeface="Alexandria SemiBold" pitchFamily="2" charset="-78"/>
                <a:cs typeface="Alexandria SemiBold" pitchFamily="2" charset="-78"/>
              </a:rPr>
              <a:t>توصل إليها؛ مما يُعزز من مصداقية الكاتب .</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الموضوعية </a:t>
            </a:r>
            <a:r>
              <a:rPr lang="ar-SA" dirty="0">
                <a:solidFill>
                  <a:schemeClr val="accent1"/>
                </a:solidFill>
                <a:latin typeface="Alexandria SemiBold" pitchFamily="2" charset="-78"/>
                <a:cs typeface="Alexandria SemiBold" pitchFamily="2" charset="-78"/>
              </a:rPr>
              <a:t>والحيادية</a:t>
            </a:r>
            <a:r>
              <a:rPr lang="ar-SA" dirty="0">
                <a:latin typeface="Alexandria SemiBold" pitchFamily="2" charset="-78"/>
                <a:cs typeface="Alexandria SemiBold" pitchFamily="2" charset="-78"/>
              </a:rPr>
              <a:t>: على الرغم من أن المقال النقدي يتضمن أحكامًا ونقدًا، إلا أنه يحافظ على قدر من الموضوعية </a:t>
            </a:r>
            <a:r>
              <a:rPr lang="ar-SA" dirty="0" smtClean="0">
                <a:latin typeface="Alexandria SemiBold" pitchFamily="2" charset="-78"/>
                <a:cs typeface="Alexandria SemiBold" pitchFamily="2" charset="-78"/>
              </a:rPr>
              <a:t>والحيادية بالتركيز على العناصر والبنية الفنية للعمل بدقة.</a:t>
            </a:r>
          </a:p>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الأصالة والجدة: </a:t>
            </a:r>
            <a:r>
              <a:rPr lang="ar-SA" dirty="0">
                <a:latin typeface="Alexandria SemiBold" pitchFamily="2" charset="-78"/>
                <a:cs typeface="Alexandria SemiBold" pitchFamily="2" charset="-78"/>
              </a:rPr>
              <a:t>يتميز المقال النقدي بالأصالة </a:t>
            </a:r>
            <a:r>
              <a:rPr lang="ar-SA" dirty="0" smtClean="0">
                <a:latin typeface="Alexandria SemiBold" pitchFamily="2" charset="-78"/>
                <a:cs typeface="Alexandria SemiBold" pitchFamily="2" charset="-78"/>
              </a:rPr>
              <a:t>والإبداع في </a:t>
            </a:r>
            <a:r>
              <a:rPr lang="ar-SA" dirty="0">
                <a:latin typeface="Alexandria SemiBold" pitchFamily="2" charset="-78"/>
                <a:cs typeface="Alexandria SemiBold" pitchFamily="2" charset="-78"/>
              </a:rPr>
              <a:t>طرح الأفكار والتحليل، وليس مجرد تكرار </a:t>
            </a:r>
            <a:r>
              <a:rPr lang="ar-SA" dirty="0" smtClean="0">
                <a:latin typeface="Alexandria SemiBold" pitchFamily="2" charset="-78"/>
                <a:cs typeface="Alexandria SemiBold" pitchFamily="2" charset="-78"/>
              </a:rPr>
              <a:t>لآراء نقدية سابقة. فيجب أن يقدم الكاتب رؤية نقدية جديدة ومبتكرة للعمل الأدبي.</a:t>
            </a: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637553" y="1371971"/>
            <a:ext cx="2698955" cy="503442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3433870" y="1022012"/>
            <a:ext cx="302592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المقال النقدي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758318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32892" y="1597487"/>
            <a:ext cx="8262927" cy="4478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46773" y="7462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22931" y="81543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7228" y="105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044375" y="1754318"/>
            <a:ext cx="7528350"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لغة المقال النقدي تجمع بين سمات اللغة الصحفية واللغة العلمية، وذلك لأن النقد ــــ سواء كان أدبياً أو علمياً أو فنياً ــــ يقوم على أساسين هما:</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النظريات والقواعد العلمية للنقد: فالناقد مُلتزم في كتابته للمقال النقدي بقواعد وأصول علم النقد الفني.</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انطباعات الكاتب الذاتية وذوقه الفني ورؤيته الفنية والفكرية الخاصة. فالمقال النقدي ليس مجرد عملية ديناميكية لتطبيق قواعد علمية صارمة والخروج منها بنتائج محددة؛ وإنما هو في الوقت نفسه علم وفن ، أو مزيج بين موضوعية العالم وذاتية الكاتب .</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044070" y="1675902"/>
            <a:ext cx="2401980" cy="4404148"/>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3465871" y="1028501"/>
            <a:ext cx="2546936"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لغة المقال النقدي</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flipH="1">
            <a:off x="9990667" y="1597487"/>
            <a:ext cx="1993324" cy="4478848"/>
          </a:xfrm>
          <a:prstGeom prst="rect">
            <a:avLst/>
          </a:prstGeom>
        </p:spPr>
      </p:pic>
    </p:spTree>
    <p:extLst>
      <p:ext uri="{BB962C8B-B14F-4D97-AF65-F5344CB8AC3E}">
        <p14:creationId xmlns:p14="http://schemas.microsoft.com/office/powerpoint/2010/main" val="784605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9079" y="1592699"/>
            <a:ext cx="9527458"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4284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50915" y="1869300"/>
            <a:ext cx="9179601"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تتسع مجالات اهتمام المقال النقدي لتشمل غالبية النشاط الإنساني الأدبي والفني والعلمي . وتتمثل هذه الموضوعات فيما يلي:</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الإنتاج الأدبي: سواء كان قصص أو روايات أو شعر.</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الإنتاج المسرحي: سواء كان إنتاجاً مكتوباً ( مطبوعاً ) أو إنتاجاً معروضاً على المسرح.</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الإنتاج السينمائي من أفلام طويلة أو أفلام قصيرة أو أفلام تسجيلية أو كارتون.</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الإنتاج الإذاعي والتليفزيوني من دراما والبرامج المتنوعة.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الفنون التشكيلية من رسوم وصور ونحت .... وغيرها</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الإنتاج العلمي : مُتمثلاً في الكًتب والمؤلفات الجديدة، والدراسات والأبحاث في مختلف المجالات سواء تتعلق بالعلوم الاجتماعية كالتاريخ والسياسة وعلم النفس ... وغيرها، أو التي تتعلق بالعلوم الطبيعية كالطب والفيزياء ... وغيرها من العلوم.</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80276" y="1752636"/>
            <a:ext cx="2137606" cy="4679400"/>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163256" y="1014535"/>
            <a:ext cx="341163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مجالات المقال النقدي</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flipH="1">
            <a:off x="10073002" y="1268450"/>
            <a:ext cx="1739663" cy="4679400"/>
          </a:xfrm>
          <a:prstGeom prst="rect">
            <a:avLst/>
          </a:prstGeom>
        </p:spPr>
      </p:pic>
    </p:spTree>
    <p:extLst>
      <p:ext uri="{BB962C8B-B14F-4D97-AF65-F5344CB8AC3E}">
        <p14:creationId xmlns:p14="http://schemas.microsoft.com/office/powerpoint/2010/main" val="3578375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41095" y="1597487"/>
            <a:ext cx="9120196"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346765" y="2036887"/>
            <a:ext cx="8484655" cy="3831818"/>
          </a:xfrm>
          <a:prstGeom prst="rect">
            <a:avLst/>
          </a:prstGeom>
          <a:noFill/>
        </p:spPr>
        <p:txBody>
          <a:bodyPr wrap="square" rtlCol="0">
            <a:spAutoFit/>
          </a:bodyPr>
          <a:lstStyle/>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شرح وتفسير وتحليل الأعمال الأدبية والفنية والعلمية، والكشف عن أبعادها ودلالاتها المختلفة؛ بهدف تقديم ثقافة راقية للجمهور .</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تقييم شكل ومضمون العمل الفني والأدبي والعلمي، وذلك بالكشف عن جوانبه الإيجابية والسلبية.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إرشاد القاريء ومعاونته على اختيار أفضل الأعمال الفنية أو الأدبية أو العلمية المناسبة وذات المستوى المرتفع. فالمقال النقدي هو الذي يُشير ويحث القاريء بالفيلم الذي يستحق أن يُشاهده والفيلم الذي لا يستحق، كذلك بالنسبة للبودكاست أو المسرحيات ... وغيرها . فالناقد في كل حالة يقدم للقاريء نصيحة من خلال الحجج المنطقية التي يُدعم بها وجهة نظره.</a:t>
            </a: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304800" y="1953114"/>
            <a:ext cx="2310283" cy="4316747"/>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346765" y="1070899"/>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وظائف المقال النقدي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790218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41095" y="1815707"/>
            <a:ext cx="9120196" cy="43093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55085" y="9974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01785" y="1044877"/>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70379" y="1244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346765" y="2105203"/>
            <a:ext cx="8484655" cy="3831818"/>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latin typeface="Alexandria SemiBold" pitchFamily="2" charset="-78"/>
                <a:cs typeface="Alexandria SemiBold" pitchFamily="2" charset="-78"/>
              </a:rPr>
              <a:t>الكشف عن آثار ونتائج العمل الفني والأدبي على الجمهور المتلقي والمجتمع ككل. فالناقد السينمائي ــــ على سبيل المثال ـــ لا يهتم فقط بإبراز نواحي الجمال أو القُبح ، ولا بنواحي الجودة أو الرداءة في الفيلم الذي ينتقده ؛ وإنما يُمكنه أن يقوم أيضاً بالإشارة إلى تأثير هذا الفيلم على جمهور المُشاهدين . فإذا كان بالفيلم جرعة زائدة من الجريمة أو الانحراف، مما يُشكل خطراً على الشباب ؛ فمن حق كاتب المقال النقدي أن يسلط الضوء ويكشف عن مثل هذه الآثار ، وأن يقترح من الآراء ما هو كفيل بمعالجتها . كما يُمكن أن يُطالب بمنع عرض الفيلم مثلاً أو حذف الأجزاء التي يرى خطورتها أو يكتفي بالمطالبة بمنع عرض الفيلم لمن أقل من 16 سنة.</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782945" y="1706597"/>
            <a:ext cx="1941095" cy="4967919"/>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346765" y="1273459"/>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وظائف المقال النقدي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801228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06993" y="1640719"/>
            <a:ext cx="8853496" cy="43564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02880" y="8686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70764" y="90084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89194" y="110352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06992" y="1913130"/>
            <a:ext cx="8908472" cy="4062651"/>
          </a:xfrm>
          <a:prstGeom prst="rect">
            <a:avLst/>
          </a:prstGeom>
          <a:noFill/>
        </p:spPr>
        <p:txBody>
          <a:bodyPr wrap="square" rtlCol="0">
            <a:spAutoFit/>
          </a:bodyPr>
          <a:lstStyle/>
          <a:p>
            <a:pPr marL="174625" algn="r" rtl="1">
              <a:lnSpc>
                <a:spcPct val="150000"/>
              </a:lnSpc>
            </a:pPr>
            <a:r>
              <a:rPr lang="ar-SA" sz="2000" dirty="0" smtClean="0">
                <a:latin typeface="Alexandria SemiBold" pitchFamily="2" charset="-78"/>
                <a:cs typeface="Alexandria SemiBold" pitchFamily="2" charset="-78"/>
              </a:rPr>
              <a:t>يطلق البعض على كاتب المقال النقدي بالناقد الصحفي . المقال </a:t>
            </a:r>
            <a:r>
              <a:rPr lang="ar-SA" sz="2000" dirty="0">
                <a:latin typeface="Alexandria SemiBold" pitchFamily="2" charset="-78"/>
                <a:cs typeface="Alexandria SemiBold" pitchFamily="2" charset="-78"/>
              </a:rPr>
              <a:t>النقدي يكتبه مجموعة متنوعة من </a:t>
            </a:r>
            <a:r>
              <a:rPr lang="ar-SA" sz="2000" dirty="0" smtClean="0">
                <a:latin typeface="Alexandria SemiBold" pitchFamily="2" charset="-78"/>
                <a:cs typeface="Alexandria SemiBold" pitchFamily="2" charset="-78"/>
              </a:rPr>
              <a:t>الكُتاب والخبراء </a:t>
            </a:r>
            <a:r>
              <a:rPr lang="ar-SA" sz="2000" dirty="0">
                <a:latin typeface="Alexandria SemiBold" pitchFamily="2" charset="-78"/>
                <a:cs typeface="Alexandria SemiBold" pitchFamily="2" charset="-78"/>
              </a:rPr>
              <a:t>والمتخصصين في مجالات الأدب والفن والثقافة، بأساليب وأهداف </a:t>
            </a:r>
            <a:r>
              <a:rPr lang="ar-SA" sz="2000" dirty="0" smtClean="0">
                <a:latin typeface="Alexandria SemiBold" pitchFamily="2" charset="-78"/>
                <a:cs typeface="Alexandria SemiBold" pitchFamily="2" charset="-78"/>
              </a:rPr>
              <a:t>مختلفة، يتسموا بالخبرة والحرفية والدقة والمعلوماتية ، فيجمعون بين دراسة الإعلام والنقد الفني.</a:t>
            </a:r>
          </a:p>
          <a:p>
            <a:pPr marL="631825" indent="-457200" algn="r" rtl="1">
              <a:lnSpc>
                <a:spcPct val="150000"/>
              </a:lnSpc>
              <a:buAutoNum type="arabicPeriod"/>
            </a:pPr>
            <a:r>
              <a:rPr lang="ar-SA" sz="2000" b="1" dirty="0" smtClean="0">
                <a:latin typeface="Alexandria ExtraBold" pitchFamily="2" charset="-78"/>
                <a:cs typeface="Alexandria ExtraBold" pitchFamily="2" charset="-78"/>
              </a:rPr>
              <a:t>صحفيون متخصصون </a:t>
            </a:r>
            <a:r>
              <a:rPr lang="ar-SA" dirty="0" smtClean="0">
                <a:latin typeface="Alexandria SemiBold" pitchFamily="2" charset="-78"/>
                <a:cs typeface="Alexandria SemiBold" pitchFamily="2" charset="-78"/>
              </a:rPr>
              <a:t>: وهم كُتاب متخصصين في مجال الثقافة والأدب يعملون </a:t>
            </a:r>
            <a:r>
              <a:rPr lang="ar-SA" dirty="0">
                <a:latin typeface="Alexandria SemiBold" pitchFamily="2" charset="-78"/>
                <a:cs typeface="Alexandria SemiBold" pitchFamily="2" charset="-78"/>
              </a:rPr>
              <a:t>بشكل دائم لدى الصحيفة أو المنصة </a:t>
            </a:r>
            <a:r>
              <a:rPr lang="ar-SA" dirty="0" smtClean="0">
                <a:latin typeface="Alexandria SemiBold" pitchFamily="2" charset="-78"/>
                <a:cs typeface="Alexandria SemiBold" pitchFamily="2" charset="-78"/>
              </a:rPr>
              <a:t>الإعلامية.</a:t>
            </a:r>
          </a:p>
          <a:p>
            <a:pPr marL="46037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يكون لديهم </a:t>
            </a:r>
            <a:r>
              <a:rPr lang="ar-SA" dirty="0">
                <a:latin typeface="Alexandria SemiBold" pitchFamily="2" charset="-78"/>
                <a:cs typeface="Alexandria SemiBold" pitchFamily="2" charset="-78"/>
              </a:rPr>
              <a:t>خبرة واسعة في </a:t>
            </a:r>
            <a:r>
              <a:rPr lang="ar-SA" dirty="0" smtClean="0">
                <a:latin typeface="Alexandria SemiBold" pitchFamily="2" charset="-78"/>
                <a:cs typeface="Alexandria SemiBold" pitchFamily="2" charset="-78"/>
              </a:rPr>
              <a:t>النقد الفني والثقافة.</a:t>
            </a:r>
          </a:p>
          <a:p>
            <a:pPr marL="46037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يستهدفون جمهور أوسع من الجمهور المتخصص المُهتم بالقضايا الفنية والأدبية.</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641736" y="1065533"/>
            <a:ext cx="2780509"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كاتب المقال النقدي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152618" y="2374413"/>
            <a:ext cx="2673152" cy="2911426"/>
          </a:xfrm>
          <a:prstGeom prst="rect">
            <a:avLst/>
          </a:prstGeom>
        </p:spPr>
      </p:pic>
    </p:spTree>
    <p:extLst>
      <p:ext uri="{BB962C8B-B14F-4D97-AF65-F5344CB8AC3E}">
        <p14:creationId xmlns:p14="http://schemas.microsoft.com/office/powerpoint/2010/main" val="2621627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65867" y="1640719"/>
            <a:ext cx="8994621" cy="43564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02880" y="8686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70764" y="90084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89194" y="110352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84400" y="1941188"/>
            <a:ext cx="8652934" cy="4039567"/>
          </a:xfrm>
          <a:prstGeom prst="rect">
            <a:avLst/>
          </a:prstGeom>
          <a:noFill/>
        </p:spPr>
        <p:txBody>
          <a:bodyPr wrap="square" rtlCol="0">
            <a:spAutoFit/>
          </a:bodyPr>
          <a:lstStyle/>
          <a:p>
            <a:pPr marL="631825" indent="-457200" algn="r" rtl="1">
              <a:lnSpc>
                <a:spcPct val="150000"/>
              </a:lnSpc>
              <a:buFont typeface="+mj-lt"/>
              <a:buAutoNum type="arabicPeriod" startAt="2"/>
            </a:pPr>
            <a:r>
              <a:rPr lang="ar-SA" sz="2000" b="1" dirty="0" smtClean="0">
                <a:latin typeface="Alexandria ExtraBold" pitchFamily="2" charset="-78"/>
                <a:cs typeface="Alexandria ExtraBold" pitchFamily="2" charset="-78"/>
              </a:rPr>
              <a:t>الكُتاب الذين </a:t>
            </a:r>
            <a:r>
              <a:rPr lang="ar-SA" sz="2000" b="1" dirty="0">
                <a:latin typeface="Alexandria ExtraBold" pitchFamily="2" charset="-78"/>
                <a:cs typeface="Alexandria ExtraBold" pitchFamily="2" charset="-78"/>
              </a:rPr>
              <a:t>لا ينتمون إلى الكادر التحريري للصحيفة </a:t>
            </a:r>
            <a:endParaRPr lang="ar-SA" sz="2000" b="1" dirty="0" smtClean="0">
              <a:latin typeface="Alexandria ExtraBold" pitchFamily="2" charset="-78"/>
              <a:cs typeface="Alexandria ExtraBold" pitchFamily="2" charset="-78"/>
            </a:endParaRPr>
          </a:p>
          <a:p>
            <a:pPr marL="174625" algn="r" rtl="1">
              <a:lnSpc>
                <a:spcPct val="150000"/>
              </a:lnSpc>
            </a:pPr>
            <a:endParaRPr lang="ar-SA" sz="800" b="1" dirty="0" smtClean="0">
              <a:latin typeface="Alexandria ExtraBold" pitchFamily="2" charset="-78"/>
              <a:cs typeface="Alexandria ExtraBold" pitchFamily="2" charset="-78"/>
            </a:endParaRPr>
          </a:p>
          <a:p>
            <a:pPr marL="460375" indent="-285750" algn="r" rtl="1">
              <a:lnSpc>
                <a:spcPct val="150000"/>
              </a:lnSpc>
              <a:buFontTx/>
              <a:buChar char="-"/>
            </a:pPr>
            <a:r>
              <a:rPr lang="ar-SA" dirty="0" smtClean="0">
                <a:solidFill>
                  <a:schemeClr val="accent1">
                    <a:lumMod val="75000"/>
                  </a:schemeClr>
                </a:solidFill>
                <a:latin typeface="Alexandria SemiBold" pitchFamily="2" charset="-78"/>
                <a:cs typeface="Alexandria SemiBold" pitchFamily="2" charset="-78"/>
              </a:rPr>
              <a:t>النقاد المحترفون</a:t>
            </a:r>
            <a:r>
              <a:rPr lang="ar-SA" dirty="0" smtClean="0">
                <a:latin typeface="Alexandria SemiBold" pitchFamily="2" charset="-78"/>
                <a:cs typeface="Alexandria SemiBold" pitchFamily="2" charset="-78"/>
              </a:rPr>
              <a:t>: وهم خُبراء في مجال النقد الفني أو الأدبي أو الثقافي، ويكتبون مقالات تنشر في الصحف والمواقع الإلكترونية .</a:t>
            </a:r>
          </a:p>
          <a:p>
            <a:pPr marL="460375" indent="-285750" algn="r" rtl="1">
              <a:lnSpc>
                <a:spcPct val="150000"/>
              </a:lnSpc>
              <a:buFontTx/>
              <a:buChar char="-"/>
            </a:pPr>
            <a:r>
              <a:rPr lang="ar-SA" dirty="0">
                <a:solidFill>
                  <a:schemeClr val="accent1">
                    <a:lumMod val="75000"/>
                  </a:schemeClr>
                </a:solidFill>
                <a:latin typeface="Alexandria SemiBold" pitchFamily="2" charset="-78"/>
                <a:cs typeface="Alexandria SemiBold" pitchFamily="2" charset="-78"/>
              </a:rPr>
              <a:t>الأكاديميون والباحثون</a:t>
            </a:r>
            <a:r>
              <a:rPr lang="ar-SA" dirty="0" smtClean="0">
                <a:latin typeface="Alexandria SemiBold" pitchFamily="2" charset="-78"/>
                <a:cs typeface="Alexandria SemiBold" pitchFamily="2" charset="-78"/>
              </a:rPr>
              <a:t>: وهم أساتذة الجامعات المتخصصون في مجالات الأدب والثقافة، حيث يركزون على القضايا النظرية والفكرية في تحليل الأعمال الأدبية أو الفنية.</a:t>
            </a:r>
          </a:p>
          <a:p>
            <a:pPr marL="460375" indent="-285750" algn="r" rtl="1">
              <a:lnSpc>
                <a:spcPct val="150000"/>
              </a:lnSpc>
              <a:buFontTx/>
              <a:buChar char="-"/>
            </a:pPr>
            <a:r>
              <a:rPr lang="ar-SA" dirty="0">
                <a:solidFill>
                  <a:schemeClr val="accent1">
                    <a:lumMod val="75000"/>
                  </a:schemeClr>
                </a:solidFill>
                <a:latin typeface="Alexandria SemiBold" pitchFamily="2" charset="-78"/>
                <a:cs typeface="Alexandria SemiBold" pitchFamily="2" charset="-78"/>
              </a:rPr>
              <a:t>الكُتاب والأدباء</a:t>
            </a:r>
            <a:r>
              <a:rPr lang="ar-SA" dirty="0" smtClean="0">
                <a:latin typeface="Alexandria SemiBold" pitchFamily="2" charset="-78"/>
                <a:cs typeface="Alexandria SemiBold" pitchFamily="2" charset="-78"/>
              </a:rPr>
              <a:t>: وهم كُتاب مُبدعون في مجال الأدب أو الفن أو الثقافة ، ويكتبون مقالات عن أعمال غيرهم من المُبدعين أو عن التيارات والاتجاهات الثقافية في المجتمع.</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521073" y="1064344"/>
            <a:ext cx="2780509"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كاتب المقال النقدي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275886" y="2103191"/>
            <a:ext cx="2983224" cy="3044542"/>
          </a:xfrm>
          <a:prstGeom prst="rect">
            <a:avLst/>
          </a:prstGeom>
        </p:spPr>
      </p:pic>
    </p:spTree>
    <p:extLst>
      <p:ext uri="{BB962C8B-B14F-4D97-AF65-F5344CB8AC3E}">
        <p14:creationId xmlns:p14="http://schemas.microsoft.com/office/powerpoint/2010/main" val="3172274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88473" y="1370115"/>
            <a:ext cx="9792611" cy="4725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5739" y="82711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61004" y="11280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65860" y="1336652"/>
            <a:ext cx="9827958" cy="4708981"/>
          </a:xfrm>
          <a:prstGeom prst="rect">
            <a:avLst/>
          </a:prstGeom>
          <a:noFill/>
        </p:spPr>
        <p:txBody>
          <a:bodyPr wrap="square" rtlCol="0">
            <a:spAutoFit/>
          </a:bodyPr>
          <a:lstStyle/>
          <a:p>
            <a:pPr marL="914400" indent="-739775" algn="r" rtl="1">
              <a:lnSpc>
                <a:spcPct val="150000"/>
              </a:lnSpc>
            </a:pPr>
            <a:r>
              <a:rPr lang="ar-SA" sz="2000" dirty="0" smtClean="0">
                <a:solidFill>
                  <a:srgbClr val="C00000"/>
                </a:solidFill>
                <a:latin typeface="Alexandria SemiBold" pitchFamily="2" charset="-78"/>
                <a:cs typeface="Alexandria SemiBold" pitchFamily="2" charset="-78"/>
              </a:rPr>
              <a:t>   يتسم كاتب المقال النقدي بما </a:t>
            </a:r>
            <a:r>
              <a:rPr lang="ar-SA" sz="2000" dirty="0">
                <a:solidFill>
                  <a:srgbClr val="C00000"/>
                </a:solidFill>
                <a:latin typeface="Alexandria SemiBold" pitchFamily="2" charset="-78"/>
                <a:cs typeface="Alexandria SemiBold" pitchFamily="2" charset="-78"/>
              </a:rPr>
              <a:t>يلي:</a:t>
            </a:r>
          </a:p>
          <a:p>
            <a:pPr marL="685800" indent="-403225" algn="r" rtl="1">
              <a:lnSpc>
                <a:spcPct val="150000"/>
              </a:lnSpc>
              <a:buFont typeface="+mj-lt"/>
              <a:buAutoNum type="arabicPeriod"/>
            </a:pPr>
            <a:r>
              <a:rPr lang="ar-SA" dirty="0" smtClean="0">
                <a:latin typeface="Alexandria SemiBold" pitchFamily="2" charset="-78"/>
                <a:cs typeface="Alexandria SemiBold" pitchFamily="2" charset="-78"/>
              </a:rPr>
              <a:t>يركز </a:t>
            </a:r>
            <a:r>
              <a:rPr lang="ar-SA" dirty="0">
                <a:latin typeface="Alexandria SemiBold" pitchFamily="2" charset="-78"/>
                <a:cs typeface="Alexandria SemiBold" pitchFamily="2" charset="-78"/>
              </a:rPr>
              <a:t>على الكاتب على </a:t>
            </a:r>
            <a:r>
              <a:rPr lang="ar-SA" dirty="0" smtClean="0">
                <a:latin typeface="Alexandria SemiBold" pitchFamily="2" charset="-78"/>
                <a:cs typeface="Alexandria SemiBold" pitchFamily="2" charset="-78"/>
              </a:rPr>
              <a:t>ملاحظاته وانطباعاته عن </a:t>
            </a:r>
            <a:r>
              <a:rPr lang="ar-SA" dirty="0">
                <a:latin typeface="Alexandria SemiBold" pitchFamily="2" charset="-78"/>
                <a:cs typeface="Alexandria SemiBold" pitchFamily="2" charset="-78"/>
              </a:rPr>
              <a:t>ا</a:t>
            </a:r>
            <a:r>
              <a:rPr lang="ar-SA" dirty="0" smtClean="0">
                <a:latin typeface="Alexandria SemiBold" pitchFamily="2" charset="-78"/>
                <a:cs typeface="Alexandria SemiBold" pitchFamily="2" charset="-78"/>
              </a:rPr>
              <a:t>لأعمال الفنية والأدبية. </a:t>
            </a:r>
            <a:endParaRPr lang="ar-SA" dirty="0">
              <a:latin typeface="Alexandria SemiBold" pitchFamily="2" charset="-78"/>
              <a:cs typeface="Alexandria SemiBold" pitchFamily="2" charset="-78"/>
            </a:endParaRP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الكتابة النقدية المؤثرة: </a:t>
            </a:r>
            <a:r>
              <a:rPr lang="ar-SA" dirty="0">
                <a:latin typeface="Alexandria SemiBold" pitchFamily="2" charset="-78"/>
                <a:cs typeface="Alexandria SemiBold" pitchFamily="2" charset="-78"/>
              </a:rPr>
              <a:t>أن يكون ذا خبرة طويلة ومتمرس بشكل جيد للكتابة النقدي ، وأن يكون منفتحًا على الأساليب والتجارب الفنية الجديدة، وأن يتمتع بالمرونة في تقييم الأعمال الفنية المختلفة</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الخبرة والمعرفة الفنية: يجب أن يكون الكاتب على دراية واسعة بتاريخ الفن والتطورات الفنية المختلفة، وأن يكون على اطلاع بالأساليب والتقنيات الفنية المتنوعة.</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القدرة </a:t>
            </a:r>
            <a:r>
              <a:rPr lang="ar-SA" dirty="0">
                <a:latin typeface="Alexandria SemiBold" pitchFamily="2" charset="-78"/>
                <a:cs typeface="Alexandria SemiBold" pitchFamily="2" charset="-78"/>
              </a:rPr>
              <a:t>على التحليل والتفسير: من أهم </a:t>
            </a:r>
            <a:r>
              <a:rPr lang="ar-SA" dirty="0" smtClean="0">
                <a:latin typeface="Alexandria SemiBold" pitchFamily="2" charset="-78"/>
                <a:cs typeface="Alexandria SemiBold" pitchFamily="2" charset="-78"/>
              </a:rPr>
              <a:t>مهام الناقد الفني هو </a:t>
            </a:r>
            <a:r>
              <a:rPr lang="ar-SA" dirty="0">
                <a:latin typeface="Alexandria SemiBold" pitchFamily="2" charset="-78"/>
                <a:cs typeface="Alexandria SemiBold" pitchFamily="2" charset="-78"/>
              </a:rPr>
              <a:t>تحليل العمل الفني وتفسير عناصره وأبعاده المختلفة، بما في ذلك الجوانب الفنية والجمالية </a:t>
            </a:r>
            <a:r>
              <a:rPr lang="ar-SA" dirty="0" smtClean="0">
                <a:latin typeface="Alexandria SemiBold" pitchFamily="2" charset="-78"/>
                <a:cs typeface="Alexandria SemiBold" pitchFamily="2" charset="-78"/>
              </a:rPr>
              <a:t>.</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الإبداع </a:t>
            </a:r>
            <a:r>
              <a:rPr lang="ar-SA" dirty="0">
                <a:latin typeface="Alexandria SemiBold" pitchFamily="2" charset="-78"/>
                <a:cs typeface="Alexandria SemiBold" pitchFamily="2" charset="-78"/>
              </a:rPr>
              <a:t>والابتكار: </a:t>
            </a:r>
            <a:r>
              <a:rPr lang="ar-SA" dirty="0" smtClean="0">
                <a:latin typeface="Alexandria SemiBold" pitchFamily="2" charset="-78"/>
                <a:cs typeface="Alexandria SemiBold" pitchFamily="2" charset="-78"/>
              </a:rPr>
              <a:t>يطلب </a:t>
            </a:r>
            <a:r>
              <a:rPr lang="ar-SA" dirty="0">
                <a:latin typeface="Alexandria SemiBold" pitchFamily="2" charset="-78"/>
                <a:cs typeface="Alexandria SemiBold" pitchFamily="2" charset="-78"/>
              </a:rPr>
              <a:t>من </a:t>
            </a:r>
            <a:r>
              <a:rPr lang="ar-SA" dirty="0" smtClean="0">
                <a:latin typeface="Alexandria SemiBold" pitchFamily="2" charset="-78"/>
                <a:cs typeface="Alexandria SemiBold" pitchFamily="2" charset="-78"/>
              </a:rPr>
              <a:t>الكاتب أن </a:t>
            </a:r>
            <a:r>
              <a:rPr lang="ar-SA" dirty="0">
                <a:latin typeface="Alexandria SemiBold" pitchFamily="2" charset="-78"/>
                <a:cs typeface="Alexandria SemiBold" pitchFamily="2" charset="-78"/>
              </a:rPr>
              <a:t>يكون مبدعاً </a:t>
            </a:r>
            <a:r>
              <a:rPr lang="ar-SA" dirty="0" smtClean="0">
                <a:latin typeface="Alexandria SemiBold" pitchFamily="2" charset="-78"/>
                <a:cs typeface="Alexandria SemiBold" pitchFamily="2" charset="-78"/>
              </a:rPr>
              <a:t>وابتكارياً في </a:t>
            </a:r>
            <a:r>
              <a:rPr lang="ar-SA" dirty="0">
                <a:latin typeface="Alexandria SemiBold" pitchFamily="2" charset="-78"/>
                <a:cs typeface="Alexandria SemiBold" pitchFamily="2" charset="-78"/>
              </a:rPr>
              <a:t>تقديم رؤى جديدة حول الأعمال الفنية</a:t>
            </a:r>
            <a:r>
              <a:rPr lang="ar-SA" dirty="0" smtClean="0">
                <a:latin typeface="Alexandria SemiBold" pitchFamily="2" charset="-78"/>
                <a:cs typeface="Alexandria SemiBold" pitchFamily="2" charset="-78"/>
              </a:rPr>
              <a:t>.</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673927" y="828821"/>
            <a:ext cx="344790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كاتب المقال النقدي</a:t>
            </a:r>
            <a:endParaRPr lang="en-US" sz="28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4470" t="3076" r="34809" b="41539"/>
          <a:stretch/>
        </p:blipFill>
        <p:spPr>
          <a:xfrm flipH="1">
            <a:off x="0" y="2983164"/>
            <a:ext cx="1756727" cy="2032418"/>
          </a:xfrm>
          <a:prstGeom prst="rect">
            <a:avLst/>
          </a:prstGeom>
        </p:spPr>
      </p:pic>
    </p:spTree>
    <p:extLst>
      <p:ext uri="{BB962C8B-B14F-4D97-AF65-F5344CB8AC3E}">
        <p14:creationId xmlns:p14="http://schemas.microsoft.com/office/powerpoint/2010/main" val="4243269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96413" y="1345306"/>
            <a:ext cx="10351268" cy="4879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1198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796414" y="1550154"/>
            <a:ext cx="10351268" cy="4662815"/>
          </a:xfrm>
          <a:prstGeom prst="rect">
            <a:avLst/>
          </a:prstGeom>
          <a:noFill/>
        </p:spPr>
        <p:txBody>
          <a:bodyPr wrap="square" rtlCol="0">
            <a:spAutoFit/>
          </a:bodyPr>
          <a:lstStyle/>
          <a:p>
            <a:pPr marL="625475" indent="-342900" algn="r" rtl="1">
              <a:lnSpc>
                <a:spcPct val="150000"/>
              </a:lnSpc>
              <a:buFont typeface="+mj-lt"/>
              <a:buAutoNum type="arabicPeriod" startAt="6"/>
            </a:pPr>
            <a:r>
              <a:rPr lang="ar-SA" dirty="0" smtClean="0">
                <a:latin typeface="Alexandria SemiBold" pitchFamily="2" charset="-78"/>
                <a:cs typeface="Alexandria SemiBold" pitchFamily="2" charset="-78"/>
              </a:rPr>
              <a:t>الحس النقدي المتفتح: الكاتب الناجح يجب أن يمتلك حسًا نقديًا متفتحًا                              وغير متحيز، مع القدرة على تقبل الآراء المختلفة وتقييمها بموضوعية.</a:t>
            </a:r>
          </a:p>
          <a:p>
            <a:pPr marL="625475" indent="-342900" algn="r" rtl="1">
              <a:lnSpc>
                <a:spcPct val="150000"/>
              </a:lnSpc>
              <a:buFont typeface="+mj-lt"/>
              <a:buAutoNum type="arabicPeriod" startAt="6"/>
            </a:pPr>
            <a:r>
              <a:rPr lang="ar-SA" dirty="0" smtClean="0">
                <a:latin typeface="Alexandria SemiBold" pitchFamily="2" charset="-78"/>
                <a:cs typeface="Alexandria SemiBold" pitchFamily="2" charset="-78"/>
              </a:rPr>
              <a:t>الذوق والحس الفني: يجب </a:t>
            </a:r>
            <a:r>
              <a:rPr lang="ar-SA" dirty="0">
                <a:latin typeface="Alexandria SemiBold" pitchFamily="2" charset="-78"/>
                <a:cs typeface="Alexandria SemiBold" pitchFamily="2" charset="-78"/>
              </a:rPr>
              <a:t>أن </a:t>
            </a:r>
            <a:r>
              <a:rPr lang="ar-SA" dirty="0" smtClean="0">
                <a:latin typeface="Alexandria SemiBold" pitchFamily="2" charset="-78"/>
                <a:cs typeface="Alexandria SemiBold" pitchFamily="2" charset="-78"/>
              </a:rPr>
              <a:t>يتمتع الكاتب </a:t>
            </a:r>
            <a:r>
              <a:rPr lang="ar-SA" dirty="0">
                <a:latin typeface="Alexandria SemiBold" pitchFamily="2" charset="-78"/>
                <a:cs typeface="Alexandria SemiBold" pitchFamily="2" charset="-78"/>
              </a:rPr>
              <a:t>بإدراك جمالي رفيع </a:t>
            </a:r>
            <a:r>
              <a:rPr lang="ar-SA" dirty="0" smtClean="0">
                <a:latin typeface="Alexandria SemiBold" pitchFamily="2" charset="-78"/>
                <a:cs typeface="Alexandria SemiBold" pitchFamily="2" charset="-78"/>
              </a:rPr>
              <a:t>وحس فني يُمكنه </a:t>
            </a:r>
            <a:r>
              <a:rPr lang="ar-SA" dirty="0">
                <a:latin typeface="Alexandria SemiBold" pitchFamily="2" charset="-78"/>
                <a:cs typeface="Alexandria SemiBold" pitchFamily="2" charset="-78"/>
              </a:rPr>
              <a:t>من إدراك الجوانب الجمالية في العمل </a:t>
            </a:r>
            <a:r>
              <a:rPr lang="ar-SA" dirty="0" smtClean="0">
                <a:latin typeface="Alexandria SemiBold" pitchFamily="2" charset="-78"/>
                <a:cs typeface="Alexandria SemiBold" pitchFamily="2" charset="-78"/>
              </a:rPr>
              <a:t>الفني.</a:t>
            </a:r>
          </a:p>
          <a:p>
            <a:pPr marL="625475" indent="-342900" algn="r" rtl="1">
              <a:lnSpc>
                <a:spcPct val="150000"/>
              </a:lnSpc>
              <a:buFont typeface="+mj-lt"/>
              <a:buAutoNum type="arabicPeriod" startAt="6"/>
            </a:pPr>
            <a:r>
              <a:rPr lang="ar-SA" dirty="0" smtClean="0">
                <a:latin typeface="Alexandria SemiBold" pitchFamily="2" charset="-78"/>
                <a:cs typeface="Alexandria SemiBold" pitchFamily="2" charset="-78"/>
              </a:rPr>
              <a:t>القدرة </a:t>
            </a:r>
            <a:r>
              <a:rPr lang="ar-SA" dirty="0">
                <a:latin typeface="Alexandria SemiBold" pitchFamily="2" charset="-78"/>
                <a:cs typeface="Alexandria SemiBold" pitchFamily="2" charset="-78"/>
              </a:rPr>
              <a:t>على النقد البناء: ينبغي على </a:t>
            </a:r>
            <a:r>
              <a:rPr lang="ar-SA" dirty="0" smtClean="0">
                <a:latin typeface="Alexandria SemiBold" pitchFamily="2" charset="-78"/>
                <a:cs typeface="Alexandria SemiBold" pitchFamily="2" charset="-78"/>
              </a:rPr>
              <a:t>الكاتب أن </a:t>
            </a:r>
            <a:r>
              <a:rPr lang="ar-SA" dirty="0">
                <a:latin typeface="Alexandria SemiBold" pitchFamily="2" charset="-78"/>
                <a:cs typeface="Alexandria SemiBold" pitchFamily="2" charset="-78"/>
              </a:rPr>
              <a:t>ينقد الأعمال الفنية بطريقة بناءة وهادفة، مقدماً </a:t>
            </a:r>
            <a:r>
              <a:rPr lang="ar-SA" dirty="0" smtClean="0">
                <a:latin typeface="Alexandria SemiBold" pitchFamily="2" charset="-78"/>
                <a:cs typeface="Alexandria SemiBold" pitchFamily="2" charset="-78"/>
              </a:rPr>
              <a:t>ملاحظاته </a:t>
            </a:r>
            <a:r>
              <a:rPr lang="ar-SA" dirty="0">
                <a:latin typeface="Alexandria SemiBold" pitchFamily="2" charset="-78"/>
                <a:cs typeface="Alexandria SemiBold" pitchFamily="2" charset="-78"/>
              </a:rPr>
              <a:t>ونقاط تطوير وتحسين العمل </a:t>
            </a:r>
            <a:r>
              <a:rPr lang="ar-SA" dirty="0" smtClean="0">
                <a:latin typeface="Alexandria SemiBold" pitchFamily="2" charset="-78"/>
                <a:cs typeface="Alexandria SemiBold" pitchFamily="2" charset="-78"/>
              </a:rPr>
              <a:t>الفني.</a:t>
            </a:r>
          </a:p>
          <a:p>
            <a:pPr marL="625475" indent="-342900" algn="r" rtl="1">
              <a:lnSpc>
                <a:spcPct val="150000"/>
              </a:lnSpc>
              <a:buFont typeface="+mj-lt"/>
              <a:buAutoNum type="arabicPeriod" startAt="6"/>
            </a:pPr>
            <a:r>
              <a:rPr lang="ar-SA" dirty="0">
                <a:latin typeface="Alexandria SemiBold" pitchFamily="2" charset="-78"/>
                <a:cs typeface="Alexandria SemiBold" pitchFamily="2" charset="-78"/>
              </a:rPr>
              <a:t>الثقافة والاطلاع العام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الكاتب الناجح يجب أن يكون ذا ثقافة </a:t>
            </a:r>
            <a:r>
              <a:rPr lang="ar-SA" dirty="0" smtClean="0">
                <a:latin typeface="Alexandria SemiBold" pitchFamily="2" charset="-78"/>
                <a:cs typeface="Alexandria SemiBold" pitchFamily="2" charset="-78"/>
              </a:rPr>
              <a:t>واسعة</a:t>
            </a:r>
            <a:r>
              <a:rPr lang="ar-SA" dirty="0">
                <a:latin typeface="Alexandria SemiBold" pitchFamily="2" charset="-78"/>
                <a:cs typeface="Alexandria SemiBold" pitchFamily="2" charset="-78"/>
              </a:rPr>
              <a:t>، وأن يتابع التطورات الثقافية والاجتماعية والسياسية </a:t>
            </a:r>
            <a:r>
              <a:rPr lang="ar-SA" dirty="0" smtClean="0">
                <a:latin typeface="Alexandria SemiBold" pitchFamily="2" charset="-78"/>
                <a:cs typeface="Alexandria SemiBold" pitchFamily="2" charset="-78"/>
              </a:rPr>
              <a:t>في المجتمع ، بالإضافة إلى إلمامه </a:t>
            </a:r>
            <a:r>
              <a:rPr lang="ar-SA" dirty="0">
                <a:latin typeface="Alexandria SemiBold" pitchFamily="2" charset="-78"/>
                <a:cs typeface="Alexandria SemiBold" pitchFamily="2" charset="-78"/>
              </a:rPr>
              <a:t>بالسياق التاريخي والثقافي للعمل الفني، مما يساعده على فهم ومناقشة الأعمال الفنية بشكل أكثر </a:t>
            </a:r>
            <a:r>
              <a:rPr lang="ar-SA" dirty="0" smtClean="0">
                <a:latin typeface="Alexandria SemiBold" pitchFamily="2" charset="-78"/>
                <a:cs typeface="Alexandria SemiBold" pitchFamily="2" charset="-78"/>
              </a:rPr>
              <a:t>عمقاً.</a:t>
            </a:r>
          </a:p>
          <a:p>
            <a:pPr marL="282575" algn="r" rtl="1">
              <a:lnSpc>
                <a:spcPct val="150000"/>
              </a:lnSpc>
            </a:pPr>
            <a:r>
              <a:rPr lang="ar-SA" dirty="0" smtClean="0">
                <a:latin typeface="Alexandria SemiBold" pitchFamily="2" charset="-78"/>
                <a:cs typeface="Alexandria SemiBold" pitchFamily="2" charset="-78"/>
              </a:rPr>
              <a:t>     </a:t>
            </a:r>
            <a:r>
              <a:rPr lang="ar-SA" dirty="0" smtClean="0">
                <a:solidFill>
                  <a:schemeClr val="accent1">
                    <a:lumMod val="50000"/>
                  </a:schemeClr>
                </a:solidFill>
                <a:latin typeface="Alexandria SemiBold" pitchFamily="2" charset="-78"/>
                <a:cs typeface="Alexandria SemiBold" pitchFamily="2" charset="-78"/>
              </a:rPr>
              <a:t>ويتطلب </a:t>
            </a:r>
            <a:r>
              <a:rPr lang="ar-SA" dirty="0">
                <a:solidFill>
                  <a:schemeClr val="accent1">
                    <a:lumMod val="50000"/>
                  </a:schemeClr>
                </a:solidFill>
                <a:latin typeface="Alexandria SemiBold" pitchFamily="2" charset="-78"/>
                <a:cs typeface="Alexandria SemiBold" pitchFamily="2" charset="-78"/>
              </a:rPr>
              <a:t>النقد الفني الجيد مزيجاً من المعرفة الفنية </a:t>
            </a:r>
            <a:r>
              <a:rPr lang="ar-SA" dirty="0" smtClean="0">
                <a:solidFill>
                  <a:schemeClr val="accent1">
                    <a:lumMod val="50000"/>
                  </a:schemeClr>
                </a:solidFill>
                <a:latin typeface="Alexandria SemiBold" pitchFamily="2" charset="-78"/>
                <a:cs typeface="Alexandria SemiBold" pitchFamily="2" charset="-78"/>
              </a:rPr>
              <a:t>والجمالية </a:t>
            </a:r>
            <a:r>
              <a:rPr lang="ar-SA" dirty="0">
                <a:solidFill>
                  <a:schemeClr val="accent1">
                    <a:lumMod val="50000"/>
                  </a:schemeClr>
                </a:solidFill>
                <a:latin typeface="Alexandria SemiBold" pitchFamily="2" charset="-78"/>
                <a:cs typeface="Alexandria SemiBold" pitchFamily="2" charset="-78"/>
              </a:rPr>
              <a:t>والموضوعية والإبداع، مما يجعل من </a:t>
            </a:r>
            <a:r>
              <a:rPr lang="ar-SA" dirty="0" smtClean="0">
                <a:solidFill>
                  <a:schemeClr val="accent1">
                    <a:lumMod val="50000"/>
                  </a:schemeClr>
                </a:solidFill>
                <a:latin typeface="Alexandria SemiBold" pitchFamily="2" charset="-78"/>
                <a:cs typeface="Alexandria SemiBold" pitchFamily="2" charset="-78"/>
              </a:rPr>
              <a:t>الكاتب شخصاً </a:t>
            </a:r>
            <a:r>
              <a:rPr lang="ar-SA" dirty="0">
                <a:solidFill>
                  <a:schemeClr val="accent1">
                    <a:lumMod val="50000"/>
                  </a:schemeClr>
                </a:solidFill>
                <a:latin typeface="Alexandria SemiBold" pitchFamily="2" charset="-78"/>
                <a:cs typeface="Alexandria SemiBold" pitchFamily="2" charset="-78"/>
              </a:rPr>
              <a:t>له دور مهم في تقييم وتحليل وتطوير الأعمال </a:t>
            </a:r>
            <a:r>
              <a:rPr lang="ar-SA" dirty="0" smtClean="0">
                <a:solidFill>
                  <a:schemeClr val="accent1">
                    <a:lumMod val="50000"/>
                  </a:schemeClr>
                </a:solidFill>
                <a:latin typeface="Alexandria SemiBold" pitchFamily="2" charset="-78"/>
                <a:cs typeface="Alexandria SemiBold" pitchFamily="2" charset="-78"/>
              </a:rPr>
              <a:t>الفنية والأدبية.</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673927" y="828821"/>
            <a:ext cx="344790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كاتب المقال النقدي</a:t>
            </a:r>
            <a:endParaRPr lang="en-US" sz="28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470" t="3076" r="34809" b="41539"/>
          <a:stretch/>
        </p:blipFill>
        <p:spPr>
          <a:xfrm flipH="1">
            <a:off x="-151003" y="2986733"/>
            <a:ext cx="1279438" cy="1321498"/>
          </a:xfrm>
          <a:prstGeom prst="rect">
            <a:avLst/>
          </a:prstGeom>
        </p:spPr>
      </p:pic>
    </p:spTree>
    <p:extLst>
      <p:ext uri="{BB962C8B-B14F-4D97-AF65-F5344CB8AC3E}">
        <p14:creationId xmlns:p14="http://schemas.microsoft.com/office/powerpoint/2010/main" val="170689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69806" y="1593518"/>
            <a:ext cx="9189139" cy="4699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8939"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873047" y="1642875"/>
            <a:ext cx="9181985" cy="5078313"/>
          </a:xfrm>
          <a:prstGeom prst="rect">
            <a:avLst/>
          </a:prstGeom>
          <a:noFill/>
        </p:spPr>
        <p:txBody>
          <a:bodyPr wrap="square" rtlCol="0">
            <a:spAutoFit/>
          </a:bodyPr>
          <a:lstStyle/>
          <a:p>
            <a:pPr marL="282575" algn="r" rtl="1">
              <a:lnSpc>
                <a:spcPct val="150000"/>
              </a:lnSpc>
            </a:pPr>
            <a:r>
              <a:rPr lang="ar-SA" dirty="0">
                <a:latin typeface="Alexandria SemiBold" pitchFamily="2" charset="-78"/>
                <a:cs typeface="Alexandria SemiBold" pitchFamily="2" charset="-78"/>
              </a:rPr>
              <a:t>هناك مجموعة من العناصر الأساسية التي يجب على الناقد مراعاتها </a:t>
            </a:r>
            <a:r>
              <a:rPr lang="ar-SA" dirty="0" smtClean="0">
                <a:latin typeface="Alexandria SemiBold" pitchFamily="2" charset="-78"/>
                <a:cs typeface="Alexandria SemiBold" pitchFamily="2" charset="-78"/>
              </a:rPr>
              <a:t>تتمثل في:</a:t>
            </a:r>
          </a:p>
          <a:p>
            <a:pPr marL="625475" indent="-342900" algn="r" rtl="1">
              <a:lnSpc>
                <a:spcPct val="150000"/>
              </a:lnSpc>
              <a:buFont typeface="+mj-lt"/>
              <a:buAutoNum type="arabicPeriod"/>
            </a:pPr>
            <a:r>
              <a:rPr lang="ar-SA" dirty="0" smtClean="0">
                <a:solidFill>
                  <a:schemeClr val="accent1">
                    <a:lumMod val="50000"/>
                  </a:schemeClr>
                </a:solidFill>
                <a:latin typeface="Alexandria SemiBold" pitchFamily="2" charset="-78"/>
                <a:cs typeface="Alexandria SemiBold" pitchFamily="2" charset="-78"/>
              </a:rPr>
              <a:t>الموضوع والفكرة:  </a:t>
            </a:r>
          </a:p>
          <a:p>
            <a:pPr marL="97948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طبيعة الموضوع الذي تناوله العمل الفني.   </a:t>
            </a:r>
          </a:p>
          <a:p>
            <a:pPr marL="97948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الفكرة الرئيسية التي يطرحها العمل والرسالة التي يحاول إيصالها.</a:t>
            </a:r>
          </a:p>
          <a:p>
            <a:pPr marL="625475" indent="-342900" algn="r" rtl="1">
              <a:lnSpc>
                <a:spcPct val="150000"/>
              </a:lnSpc>
              <a:buFont typeface="+mj-lt"/>
              <a:buAutoNum type="arabicPeriod" startAt="2"/>
            </a:pPr>
            <a:r>
              <a:rPr lang="ar-SA" dirty="0" smtClean="0">
                <a:solidFill>
                  <a:schemeClr val="accent1">
                    <a:lumMod val="50000"/>
                  </a:schemeClr>
                </a:solidFill>
                <a:latin typeface="Alexandria SemiBold" pitchFamily="2" charset="-78"/>
                <a:cs typeface="Alexandria SemiBold" pitchFamily="2" charset="-78"/>
              </a:rPr>
              <a:t>التكوين والبناء:   </a:t>
            </a:r>
          </a:p>
          <a:p>
            <a:pPr marL="1031875"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طريقة تنظيم وترتيب عناصر العمل الفني.   </a:t>
            </a:r>
          </a:p>
          <a:p>
            <a:pPr marL="1031875"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استخدام الخطوط والأشكال والمساحات بشكل متوازن.   </a:t>
            </a:r>
          </a:p>
          <a:p>
            <a:pPr marL="1031875"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العلاقات المكانية بين العناصر المختلفة.</a:t>
            </a:r>
          </a:p>
          <a:p>
            <a:pPr marL="625475" indent="-342900" algn="r" rtl="1">
              <a:lnSpc>
                <a:spcPct val="150000"/>
              </a:lnSpc>
              <a:buFont typeface="+mj-lt"/>
              <a:buAutoNum type="arabicPeriod" startAt="3"/>
            </a:pPr>
            <a:r>
              <a:rPr lang="ar-SA" dirty="0">
                <a:solidFill>
                  <a:schemeClr val="accent1">
                    <a:lumMod val="50000"/>
                  </a:schemeClr>
                </a:solidFill>
                <a:latin typeface="Alexandria SemiBold" pitchFamily="2" charset="-78"/>
                <a:cs typeface="Alexandria SemiBold" pitchFamily="2" charset="-78"/>
              </a:rPr>
              <a:t>التقنية والأداء </a:t>
            </a:r>
          </a:p>
          <a:p>
            <a:pPr marL="1031875" indent="-28575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المهارة التقنية للفنان في استخدام الوسائط والخامات.</a:t>
            </a:r>
          </a:p>
          <a:p>
            <a:pPr marL="1031875" indent="-28575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مستوى الإتقان في التنفيذ والصياغة الفنية</a:t>
            </a:r>
          </a:p>
          <a:p>
            <a:pPr marL="746125" algn="r" rtl="1">
              <a:lnSpc>
                <a:spcPct val="150000"/>
              </a:lnSpc>
            </a:pPr>
            <a:endParaRPr lang="ar-SA" dirty="0" smtClean="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346765" y="1048026"/>
            <a:ext cx="2381537"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عناصر النقد الفني</a:t>
            </a:r>
            <a:endParaRPr lang="en-US" sz="2800" b="1" dirty="0">
              <a:solidFill>
                <a:srgbClr val="C00000"/>
              </a:solidFill>
              <a:latin typeface="Alexandria ExtraBold" pitchFamily="2" charset="-78"/>
              <a:cs typeface="Alexandria ExtraBold" pitchFamily="2" charset="-78"/>
            </a:endParaRPr>
          </a:p>
        </p:txBody>
      </p:sp>
      <p:sp>
        <p:nvSpPr>
          <p:cNvPr id="14" name="TextBox 13">
            <a:extLst>
              <a:ext uri="{FF2B5EF4-FFF2-40B4-BE49-F238E27FC236}">
                <a16:creationId xmlns:a16="http://schemas.microsoft.com/office/drawing/2014/main" id="{6083F8E2-699C-9C01-0329-7C9299434C08}"/>
              </a:ext>
            </a:extLst>
          </p:cNvPr>
          <p:cNvSpPr txBox="1"/>
          <p:nvPr/>
        </p:nvSpPr>
        <p:spPr>
          <a:xfrm>
            <a:off x="494595" y="2201326"/>
            <a:ext cx="1852169" cy="3785652"/>
          </a:xfrm>
          <a:prstGeom prst="rect">
            <a:avLst/>
          </a:prstGeom>
          <a:solidFill>
            <a:schemeClr val="accent4">
              <a:lumMod val="60000"/>
              <a:lumOff val="40000"/>
            </a:schemeClr>
          </a:solidFill>
        </p:spPr>
        <p:txBody>
          <a:bodyPr wrap="square" rtlCol="0">
            <a:spAutoFit/>
          </a:bodyPr>
          <a:lstStyle/>
          <a:p>
            <a:pPr algn="ctr">
              <a:lnSpc>
                <a:spcPct val="150000"/>
              </a:lnSpc>
            </a:pPr>
            <a:r>
              <a:rPr lang="ar-SA" sz="1600" b="1" dirty="0" smtClean="0">
                <a:solidFill>
                  <a:srgbClr val="002060"/>
                </a:solidFill>
                <a:latin typeface="Alexandria SemiBold" pitchFamily="2" charset="-78"/>
                <a:cs typeface="Alexandria SemiBold" pitchFamily="2" charset="-78"/>
              </a:rPr>
              <a:t>فالتجربة والممارسة المستمرة للنقد هي مفتاح التطوير والتحسين</a:t>
            </a:r>
            <a:endParaRPr lang="en-US" sz="1600" b="1" dirty="0" smtClean="0">
              <a:solidFill>
                <a:srgbClr val="002060"/>
              </a:solidFill>
              <a:latin typeface="Alexandria SemiBold" pitchFamily="2" charset="-78"/>
              <a:cs typeface="Alexandria SemiBold" pitchFamily="2" charset="-78"/>
            </a:endParaRPr>
          </a:p>
          <a:p>
            <a:pPr algn="ctr">
              <a:lnSpc>
                <a:spcPct val="150000"/>
              </a:lnSpc>
            </a:pPr>
            <a:r>
              <a:rPr lang="ar-SA" sz="1600" dirty="0" smtClean="0">
                <a:solidFill>
                  <a:srgbClr val="002060"/>
                </a:solidFill>
                <a:latin typeface="Alexandria SemiBold" pitchFamily="2" charset="-78"/>
                <a:cs typeface="Alexandria SemiBold" pitchFamily="2" charset="-78"/>
              </a:rPr>
              <a:t>قيجب قراءة/مشاهدة </a:t>
            </a:r>
            <a:r>
              <a:rPr lang="ar-SA" sz="1600" dirty="0">
                <a:solidFill>
                  <a:srgbClr val="002060"/>
                </a:solidFill>
                <a:latin typeface="Alexandria SemiBold" pitchFamily="2" charset="-78"/>
                <a:cs typeface="Alexandria SemiBold" pitchFamily="2" charset="-78"/>
              </a:rPr>
              <a:t>الأعمال بعناية </a:t>
            </a:r>
            <a:r>
              <a:rPr lang="ar-SA" sz="1600" dirty="0" smtClean="0">
                <a:solidFill>
                  <a:srgbClr val="002060"/>
                </a:solidFill>
                <a:latin typeface="Alexandria SemiBold" pitchFamily="2" charset="-78"/>
                <a:cs typeface="Alexandria SemiBold" pitchFamily="2" charset="-78"/>
              </a:rPr>
              <a:t>والتركيز </a:t>
            </a:r>
            <a:r>
              <a:rPr lang="ar-SA" sz="1600" dirty="0">
                <a:solidFill>
                  <a:srgbClr val="002060"/>
                </a:solidFill>
                <a:latin typeface="Alexandria SemiBold" pitchFamily="2" charset="-78"/>
                <a:cs typeface="Alexandria SemiBold" pitchFamily="2" charset="-78"/>
              </a:rPr>
              <a:t>لفهم العناصر الأساسية</a:t>
            </a:r>
          </a:p>
        </p:txBody>
      </p:sp>
    </p:spTree>
    <p:extLst>
      <p:ext uri="{BB962C8B-B14F-4D97-AF65-F5344CB8AC3E}">
        <p14:creationId xmlns:p14="http://schemas.microsoft.com/office/powerpoint/2010/main" val="1357567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4861" y="1593518"/>
            <a:ext cx="9734084" cy="46557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55740" y="888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0557" y="93213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4854" y="116773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56852" y="1636882"/>
            <a:ext cx="9602093" cy="5078313"/>
          </a:xfrm>
          <a:prstGeom prst="rect">
            <a:avLst/>
          </a:prstGeom>
          <a:noFill/>
        </p:spPr>
        <p:txBody>
          <a:bodyPr wrap="square" rtlCol="0">
            <a:spAutoFit/>
          </a:bodyPr>
          <a:lstStyle/>
          <a:p>
            <a:pPr marL="625475" indent="-342900" algn="r" rtl="1">
              <a:lnSpc>
                <a:spcPct val="150000"/>
              </a:lnSpc>
              <a:buFont typeface="+mj-lt"/>
              <a:buAutoNum type="arabicPeriod" startAt="4"/>
            </a:pPr>
            <a:r>
              <a:rPr lang="ar-SA" dirty="0" smtClean="0">
                <a:solidFill>
                  <a:schemeClr val="accent1">
                    <a:lumMod val="50000"/>
                  </a:schemeClr>
                </a:solidFill>
                <a:latin typeface="Alexandria SemiBold" pitchFamily="2" charset="-78"/>
                <a:cs typeface="Alexandria SemiBold" pitchFamily="2" charset="-78"/>
              </a:rPr>
              <a:t>استخدام </a:t>
            </a:r>
            <a:r>
              <a:rPr lang="ar-SA" dirty="0">
                <a:solidFill>
                  <a:schemeClr val="accent1">
                    <a:lumMod val="50000"/>
                  </a:schemeClr>
                </a:solidFill>
                <a:latin typeface="Alexandria SemiBold" pitchFamily="2" charset="-78"/>
                <a:cs typeface="Alexandria SemiBold" pitchFamily="2" charset="-78"/>
              </a:rPr>
              <a:t>اللون: </a:t>
            </a:r>
            <a:endParaRPr lang="ar-SA" dirty="0" smtClean="0">
              <a:solidFill>
                <a:schemeClr val="accent1">
                  <a:lumMod val="50000"/>
                </a:schemeClr>
              </a:solidFill>
              <a:latin typeface="Alexandria SemiBold" pitchFamily="2" charset="-78"/>
              <a:cs typeface="Alexandria SemiBold" pitchFamily="2" charset="-78"/>
            </a:endParaRPr>
          </a:p>
          <a:p>
            <a:pPr marL="1090613" indent="-293688"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طريقة توظيف الألوان وتنسيقها. </a:t>
            </a:r>
            <a:endParaRPr lang="ar-SA" dirty="0" smtClean="0">
              <a:latin typeface="Alexandria SemiBold" pitchFamily="2" charset="-78"/>
              <a:cs typeface="Alexandria SemiBold" pitchFamily="2" charset="-78"/>
            </a:endParaRPr>
          </a:p>
          <a:p>
            <a:pPr marL="1090613" indent="-293688"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تحقيق التوازن </a:t>
            </a:r>
            <a:r>
              <a:rPr lang="ar-SA" dirty="0">
                <a:latin typeface="Alexandria SemiBold" pitchFamily="2" charset="-78"/>
                <a:cs typeface="Alexandria SemiBold" pitchFamily="2" charset="-78"/>
              </a:rPr>
              <a:t>والتباين بين </a:t>
            </a:r>
            <a:r>
              <a:rPr lang="ar-SA" dirty="0" smtClean="0">
                <a:latin typeface="Alexandria SemiBold" pitchFamily="2" charset="-78"/>
                <a:cs typeface="Alexandria SemiBold" pitchFamily="2" charset="-78"/>
              </a:rPr>
              <a:t>الألوان </a:t>
            </a:r>
          </a:p>
          <a:p>
            <a:pPr marL="625475" indent="-342900" algn="r" rtl="1">
              <a:lnSpc>
                <a:spcPct val="150000"/>
              </a:lnSpc>
              <a:buFont typeface="+mj-lt"/>
              <a:buAutoNum type="arabicPeriod" startAt="5"/>
            </a:pPr>
            <a:r>
              <a:rPr lang="ar-SA" dirty="0" smtClean="0">
                <a:solidFill>
                  <a:schemeClr val="accent1">
                    <a:lumMod val="50000"/>
                  </a:schemeClr>
                </a:solidFill>
                <a:latin typeface="Alexandria SemiBold" pitchFamily="2" charset="-78"/>
                <a:cs typeface="Alexandria SemiBold" pitchFamily="2" charset="-78"/>
              </a:rPr>
              <a:t>التعبير </a:t>
            </a:r>
            <a:r>
              <a:rPr lang="ar-SA" dirty="0">
                <a:solidFill>
                  <a:schemeClr val="accent1">
                    <a:lumMod val="50000"/>
                  </a:schemeClr>
                </a:solidFill>
                <a:latin typeface="Alexandria SemiBold" pitchFamily="2" charset="-78"/>
                <a:cs typeface="Alexandria SemiBold" pitchFamily="2" charset="-78"/>
              </a:rPr>
              <a:t>والإيحاء:  </a:t>
            </a:r>
          </a:p>
          <a:p>
            <a:pPr marL="1031875"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قدرة العمل على إثارة المشاعر والانفعالات لدى المتلقي.   </a:t>
            </a:r>
          </a:p>
          <a:p>
            <a:pPr marL="1031875"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مدى نجاح العمل في إيصال المعنى والرسالة المراد إبلاغها.</a:t>
            </a:r>
          </a:p>
          <a:p>
            <a:pPr marL="625475" indent="-342900" algn="r" rtl="1">
              <a:lnSpc>
                <a:spcPct val="150000"/>
              </a:lnSpc>
              <a:buFont typeface="+mj-lt"/>
              <a:buAutoNum type="arabicPeriod" startAt="6"/>
            </a:pPr>
            <a:r>
              <a:rPr lang="ar-SA" dirty="0">
                <a:solidFill>
                  <a:schemeClr val="accent1">
                    <a:lumMod val="50000"/>
                  </a:schemeClr>
                </a:solidFill>
                <a:latin typeface="Alexandria SemiBold" pitchFamily="2" charset="-78"/>
                <a:cs typeface="Alexandria SemiBold" pitchFamily="2" charset="-78"/>
              </a:rPr>
              <a:t>الأصالة والابتكار: </a:t>
            </a:r>
          </a:p>
          <a:p>
            <a:pPr marL="1090613" indent="-293688"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مدى تفرد العمل وابتكاريته في المعالجة الفنية</a:t>
            </a:r>
          </a:p>
          <a:p>
            <a:pPr marL="1090613" indent="-293688"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مدى إضافة العمل شيئًا جديدًا إلى ما سبقه من أعمال.</a:t>
            </a:r>
          </a:p>
          <a:p>
            <a:pPr marL="176213" indent="-58738" algn="ctr" rtl="1">
              <a:lnSpc>
                <a:spcPct val="150000"/>
              </a:lnSpc>
            </a:pPr>
            <a:r>
              <a:rPr lang="ar-SA" dirty="0">
                <a:solidFill>
                  <a:schemeClr val="accent1">
                    <a:lumMod val="50000"/>
                  </a:schemeClr>
                </a:solidFill>
                <a:latin typeface="Alexandria SemiBold" pitchFamily="2" charset="-78"/>
                <a:cs typeface="Alexandria SemiBold" pitchFamily="2" charset="-78"/>
              </a:rPr>
              <a:t>إن تحليل </a:t>
            </a:r>
            <a:r>
              <a:rPr lang="ar-SA" dirty="0" smtClean="0">
                <a:solidFill>
                  <a:schemeClr val="accent1">
                    <a:lumMod val="50000"/>
                  </a:schemeClr>
                </a:solidFill>
                <a:latin typeface="Alexandria SemiBold" pitchFamily="2" charset="-78"/>
                <a:cs typeface="Alexandria SemiBold" pitchFamily="2" charset="-78"/>
              </a:rPr>
              <a:t>هذه العناصر بشكل متكامل يساعد الكاتب في إصدار حُكم نقدي موضوعي على العمل </a:t>
            </a:r>
            <a:r>
              <a:rPr lang="ar-SA" dirty="0">
                <a:solidFill>
                  <a:schemeClr val="accent1">
                    <a:lumMod val="50000"/>
                  </a:schemeClr>
                </a:solidFill>
                <a:latin typeface="Alexandria SemiBold" pitchFamily="2" charset="-78"/>
                <a:cs typeface="Alexandria SemiBold" pitchFamily="2" charset="-78"/>
              </a:rPr>
              <a:t>الفني.</a:t>
            </a:r>
          </a:p>
          <a:p>
            <a:pPr marL="746125" algn="r" rtl="1">
              <a:lnSpc>
                <a:spcPct val="150000"/>
              </a:lnSpc>
            </a:pPr>
            <a:endParaRPr lang="ar-SA" dirty="0" smtClean="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443751" y="1007379"/>
            <a:ext cx="2511708"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عناصر النقد الفني</a:t>
            </a:r>
            <a:endParaRPr lang="en-US" sz="28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773884" y="1996479"/>
            <a:ext cx="3217635" cy="2914562"/>
          </a:xfrm>
          <a:prstGeom prst="rect">
            <a:avLst/>
          </a:prstGeom>
        </p:spPr>
      </p:pic>
      <p:pic>
        <p:nvPicPr>
          <p:cNvPr id="15" name="Picture 14"/>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302981" y="5550342"/>
            <a:ext cx="1218432" cy="1077008"/>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1128435" y="2108346"/>
            <a:ext cx="5574890" cy="507831"/>
          </a:xfrm>
          <a:prstGeom prst="rect">
            <a:avLst/>
          </a:prstGeom>
          <a:noFill/>
          <a:effectLst>
            <a:reflection stA="45000" endPos="0" dir="5400000" sy="-100000" algn="bl" rotWithShape="0"/>
          </a:effectLst>
        </p:spPr>
        <p:txBody>
          <a:bodyPr wrap="square" rtlCol="0">
            <a:spAutoFit/>
          </a:bodyPr>
          <a:lstStyle/>
          <a:p>
            <a:pPr marL="1090613" indent="-293688"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دلالات الألوان وتأثيرها على المشاهد.</a:t>
            </a:r>
          </a:p>
        </p:txBody>
      </p:sp>
    </p:spTree>
    <p:extLst>
      <p:ext uri="{BB962C8B-B14F-4D97-AF65-F5344CB8AC3E}">
        <p14:creationId xmlns:p14="http://schemas.microsoft.com/office/powerpoint/2010/main" val="93207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8073" y="1593518"/>
            <a:ext cx="9060872" cy="46557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4284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898074" y="1664526"/>
            <a:ext cx="9060871" cy="4662815"/>
          </a:xfrm>
          <a:prstGeom prst="rect">
            <a:avLst/>
          </a:prstGeom>
          <a:noFill/>
        </p:spPr>
        <p:txBody>
          <a:bodyPr wrap="square" rtlCol="0">
            <a:spAutoFit/>
          </a:bodyPr>
          <a:lstStyle/>
          <a:p>
            <a:pPr marL="176213" algn="r" rtl="1">
              <a:lnSpc>
                <a:spcPct val="150000"/>
              </a:lnSpc>
              <a:tabLst>
                <a:tab pos="339725" algn="l"/>
              </a:tabLst>
            </a:pPr>
            <a:r>
              <a:rPr lang="ar-SA" dirty="0" smtClean="0">
                <a:latin typeface="Alexandria SemiBold" pitchFamily="2" charset="-78"/>
                <a:cs typeface="Alexandria SemiBold" pitchFamily="2" charset="-78"/>
              </a:rPr>
              <a:t>يمر النقد بأربع مراحل لتحليل العمل الفني:</a:t>
            </a:r>
          </a:p>
          <a:p>
            <a:pPr marL="519113" indent="-342900" algn="r" rtl="1">
              <a:lnSpc>
                <a:spcPct val="150000"/>
              </a:lnSpc>
              <a:buFont typeface="+mj-lt"/>
              <a:buAutoNum type="arabicPeriod"/>
              <a:tabLst>
                <a:tab pos="339725" algn="l"/>
              </a:tabLst>
            </a:pPr>
            <a:r>
              <a:rPr lang="ar-SA" dirty="0" smtClean="0">
                <a:solidFill>
                  <a:schemeClr val="accent1"/>
                </a:solidFill>
                <a:latin typeface="Alexandria SemiBold" pitchFamily="2" charset="-78"/>
                <a:cs typeface="Alexandria SemiBold" pitchFamily="2" charset="-78"/>
              </a:rPr>
              <a:t>مرحلة الوصف</a:t>
            </a:r>
            <a:r>
              <a:rPr lang="ar-SA" dirty="0" smtClean="0">
                <a:latin typeface="Alexandria SemiBold" pitchFamily="2" charset="-78"/>
                <a:cs typeface="Alexandria SemiBold" pitchFamily="2" charset="-78"/>
              </a:rPr>
              <a:t>: ويقصد بها مرحلة الحصول على الأفكار والانطباعات عن العمل الفني أو الأدبي . فيجب على الكاتب أن يصف ما يراه أو يقرأه؛ أي يذكر المعلومات العامة والأساسية للعمل الذي بصدد نقده . فهنا يجب أن يحصل على المعلومات الأساسية عن العمل مثل: </a:t>
            </a:r>
          </a:p>
          <a:p>
            <a:pPr marL="1195388" indent="-280988" algn="r" rtl="1">
              <a:lnSpc>
                <a:spcPct val="150000"/>
              </a:lnSpc>
              <a:buFontTx/>
              <a:buChar char="-"/>
              <a:tabLst>
                <a:tab pos="339725" algn="l"/>
              </a:tabLst>
            </a:pPr>
            <a:r>
              <a:rPr lang="ar-SA" dirty="0" smtClean="0">
                <a:latin typeface="Alexandria SemiBold" pitchFamily="2" charset="-78"/>
                <a:cs typeface="Alexandria SemiBold" pitchFamily="2" charset="-78"/>
              </a:rPr>
              <a:t>من صاحب هذا العمل؟</a:t>
            </a:r>
          </a:p>
          <a:p>
            <a:pPr marL="1195388" indent="-280988" algn="r" rtl="1">
              <a:lnSpc>
                <a:spcPct val="150000"/>
              </a:lnSpc>
              <a:buFontTx/>
              <a:buChar char="-"/>
              <a:tabLst>
                <a:tab pos="339725" algn="l"/>
              </a:tabLst>
            </a:pPr>
            <a:r>
              <a:rPr lang="ar-SA" dirty="0" smtClean="0">
                <a:latin typeface="Alexandria SemiBold" pitchFamily="2" charset="-78"/>
                <a:cs typeface="Alexandria SemiBold" pitchFamily="2" charset="-78"/>
              </a:rPr>
              <a:t>من هم المشاركون في العمل؟</a:t>
            </a:r>
          </a:p>
          <a:p>
            <a:pPr marL="1195388" indent="-280988" algn="r" rtl="1">
              <a:lnSpc>
                <a:spcPct val="150000"/>
              </a:lnSpc>
              <a:buFontTx/>
              <a:buChar char="-"/>
              <a:tabLst>
                <a:tab pos="339725" algn="l"/>
              </a:tabLst>
            </a:pPr>
            <a:r>
              <a:rPr lang="ar-SA" dirty="0" smtClean="0">
                <a:latin typeface="Alexandria SemiBold" pitchFamily="2" charset="-78"/>
                <a:cs typeface="Alexandria SemiBold" pitchFamily="2" charset="-78"/>
              </a:rPr>
              <a:t>ما الموضوع والفكرة الأساسية للعمل؟</a:t>
            </a:r>
          </a:p>
          <a:p>
            <a:pPr marL="519113" indent="-342900" algn="r" rtl="1">
              <a:lnSpc>
                <a:spcPct val="150000"/>
              </a:lnSpc>
              <a:buFont typeface="+mj-lt"/>
              <a:buAutoNum type="arabicPeriod" startAt="2"/>
              <a:tabLst>
                <a:tab pos="339725" algn="l"/>
              </a:tabLst>
            </a:pPr>
            <a:r>
              <a:rPr lang="ar-SA" dirty="0" smtClean="0">
                <a:solidFill>
                  <a:schemeClr val="accent1"/>
                </a:solidFill>
                <a:latin typeface="Alexandria SemiBold" pitchFamily="2" charset="-78"/>
                <a:cs typeface="Alexandria SemiBold" pitchFamily="2" charset="-78"/>
              </a:rPr>
              <a:t>مرحلة التحليل</a:t>
            </a:r>
            <a:r>
              <a:rPr lang="ar-SA" dirty="0" smtClean="0">
                <a:latin typeface="Alexandria SemiBold" pitchFamily="2" charset="-78"/>
                <a:cs typeface="Alexandria SemiBold" pitchFamily="2" charset="-78"/>
              </a:rPr>
              <a:t>: يجب على الكاتب أن يُحلل العناصر الفنية للعمل مثل التكوين الفني والوحدة والتوازن والإيقاع ، وكيفية تفاعلها مع بعضها البعض داخل العمل الفني.</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163257" y="977484"/>
            <a:ext cx="2820773"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النقد الفني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0" y="2145684"/>
            <a:ext cx="2735429" cy="2832486"/>
          </a:xfrm>
          <a:prstGeom prst="rect">
            <a:avLst/>
          </a:prstGeom>
        </p:spPr>
      </p:pic>
      <p:pic>
        <p:nvPicPr>
          <p:cNvPr id="14" name="Picture 13"/>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225318" y="5540625"/>
            <a:ext cx="1218432" cy="1077008"/>
          </a:xfrm>
          <a:prstGeom prst="rect">
            <a:avLst/>
          </a:prstGeom>
        </p:spPr>
      </p:pic>
    </p:spTree>
    <p:extLst>
      <p:ext uri="{BB962C8B-B14F-4D97-AF65-F5344CB8AC3E}">
        <p14:creationId xmlns:p14="http://schemas.microsoft.com/office/powerpoint/2010/main" val="1212710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5198" y="1593518"/>
            <a:ext cx="10257317" cy="46557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64476" y="65489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7903" y="71837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3590" y="93653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025199" y="1664408"/>
            <a:ext cx="10340208" cy="4662815"/>
          </a:xfrm>
          <a:prstGeom prst="rect">
            <a:avLst/>
          </a:prstGeom>
          <a:noFill/>
        </p:spPr>
        <p:txBody>
          <a:bodyPr wrap="square" rtlCol="0">
            <a:spAutoFit/>
          </a:bodyPr>
          <a:lstStyle/>
          <a:p>
            <a:pPr marL="519113" indent="-342900" algn="r" rtl="1">
              <a:lnSpc>
                <a:spcPct val="150000"/>
              </a:lnSpc>
              <a:buFont typeface="+mj-lt"/>
              <a:buAutoNum type="arabicPeriod" startAt="3"/>
              <a:tabLst>
                <a:tab pos="339725" algn="l"/>
              </a:tabLst>
            </a:pPr>
            <a:r>
              <a:rPr lang="ar-SA" dirty="0" smtClean="0">
                <a:solidFill>
                  <a:schemeClr val="accent1"/>
                </a:solidFill>
                <a:latin typeface="Alexandria SemiBold" pitchFamily="2" charset="-78"/>
                <a:cs typeface="Alexandria SemiBold" pitchFamily="2" charset="-78"/>
              </a:rPr>
              <a:t>مرحلة التفسير</a:t>
            </a:r>
            <a:r>
              <a:rPr lang="ar-SA" dirty="0" smtClean="0">
                <a:latin typeface="Alexandria SemiBold" pitchFamily="2" charset="-78"/>
                <a:cs typeface="Alexandria SemiBold" pitchFamily="2" charset="-78"/>
              </a:rPr>
              <a:t>: يجب أن يفسر الكاتب العمل الفني؛ أي يحدد الغرض الذي يحاول الفنان إيصاله للجمهور من خلال العمل الفني. وأن يُجيب على هذه التساؤلات: لماذا تم تقديم هذا العمل؟ وما هو المعنى العام للعمل كما يراه الكاتب؟ ... إذ يجب عليه وصف رد فعله على العمل بموضوعية، وهل هذا العمل حزين أم يعطى أملاً؟، هل العمل جميل أم قبيح؟</a:t>
            </a:r>
          </a:p>
          <a:p>
            <a:pPr marL="519113" indent="-342900" algn="r" rtl="1">
              <a:lnSpc>
                <a:spcPct val="150000"/>
              </a:lnSpc>
              <a:buFont typeface="+mj-lt"/>
              <a:buAutoNum type="arabicPeriod" startAt="3"/>
              <a:tabLst>
                <a:tab pos="339725" algn="l"/>
              </a:tabLst>
            </a:pPr>
            <a:r>
              <a:rPr lang="ar-SA" dirty="0" smtClean="0">
                <a:solidFill>
                  <a:schemeClr val="accent1"/>
                </a:solidFill>
                <a:latin typeface="Alexandria SemiBold" pitchFamily="2" charset="-78"/>
                <a:cs typeface="Alexandria SemiBold" pitchFamily="2" charset="-78"/>
              </a:rPr>
              <a:t>مرحلة التقييم والحكم</a:t>
            </a:r>
            <a:r>
              <a:rPr lang="ar-SA" dirty="0" smtClean="0">
                <a:latin typeface="Alexandria SemiBold" pitchFamily="2" charset="-78"/>
                <a:cs typeface="Alexandria SemiBold" pitchFamily="2" charset="-78"/>
              </a:rPr>
              <a:t>: ويطلق عليها مرحلة الحُكم النهائي للعمل؛ إذ يجب على الكاتب أن يُصدر الحكم على العمل الفني، ويقرر ما إذا كان العمل ناجحاً من وجهة نظره أم لا؟ . وفي هذه الخطوة ليس على الناقد أن يحدد ما إذا كان العمل الفني جيداُ أم سلبياً، بل </a:t>
            </a:r>
            <a:r>
              <a:rPr lang="ar-SA" dirty="0">
                <a:latin typeface="Alexandria SemiBold" pitchFamily="2" charset="-78"/>
                <a:cs typeface="Alexandria SemiBold" pitchFamily="2" charset="-78"/>
              </a:rPr>
              <a:t>يجب أن يركز بالحكم على العمل الفني فيما إذا كان ناجحاً أم </a:t>
            </a:r>
            <a:r>
              <a:rPr lang="ar-SA" dirty="0" smtClean="0">
                <a:latin typeface="Alexandria SemiBold" pitchFamily="2" charset="-78"/>
                <a:cs typeface="Alexandria SemiBold" pitchFamily="2" charset="-78"/>
              </a:rPr>
              <a:t>لا. </a:t>
            </a:r>
            <a:r>
              <a:rPr lang="ar-SA" dirty="0">
                <a:latin typeface="Alexandria SemiBold" pitchFamily="2" charset="-78"/>
                <a:cs typeface="Alexandria SemiBold" pitchFamily="2" charset="-78"/>
              </a:rPr>
              <a:t>وهذا من خلال الإجابة على الأسئلة الآتية: </a:t>
            </a:r>
            <a:r>
              <a:rPr lang="ar-SA" dirty="0" smtClean="0">
                <a:latin typeface="Alexandria SemiBold" pitchFamily="2" charset="-78"/>
                <a:cs typeface="Alexandria SemiBold" pitchFamily="2" charset="-78"/>
              </a:rPr>
              <a:t>هل </a:t>
            </a:r>
            <a:r>
              <a:rPr lang="ar-SA" dirty="0">
                <a:latin typeface="Alexandria SemiBold" pitchFamily="2" charset="-78"/>
                <a:cs typeface="Alexandria SemiBold" pitchFamily="2" charset="-78"/>
              </a:rPr>
              <a:t>استطاع الفنان أن يوصل فكرته بصورة صحيحة عن طريق </a:t>
            </a:r>
            <a:r>
              <a:rPr lang="ar-SA" dirty="0" smtClean="0">
                <a:latin typeface="Alexandria SemiBold" pitchFamily="2" charset="-78"/>
                <a:cs typeface="Alexandria SemiBold" pitchFamily="2" charset="-78"/>
              </a:rPr>
              <a:t>العمل </a:t>
            </a:r>
            <a:r>
              <a:rPr lang="ar-SA" dirty="0">
                <a:latin typeface="Alexandria SemiBold" pitchFamily="2" charset="-78"/>
                <a:cs typeface="Alexandria SemiBold" pitchFamily="2" charset="-78"/>
              </a:rPr>
              <a:t>الذي قام به</a:t>
            </a:r>
            <a:r>
              <a:rPr lang="ar-SA" dirty="0" smtClean="0">
                <a:latin typeface="Alexandria SemiBold" pitchFamily="2" charset="-78"/>
                <a:cs typeface="Alexandria SemiBold" pitchFamily="2" charset="-78"/>
              </a:rPr>
              <a:t>؟، وهل </a:t>
            </a:r>
            <a:r>
              <a:rPr lang="ar-SA" dirty="0">
                <a:latin typeface="Alexandria SemiBold" pitchFamily="2" charset="-78"/>
                <a:cs typeface="Alexandria SemiBold" pitchFamily="2" charset="-78"/>
              </a:rPr>
              <a:t>قام الفنان باستخدام أدواته وتقنياته في العمل الفني بشكل </a:t>
            </a:r>
            <a:r>
              <a:rPr lang="ar-SA" dirty="0" smtClean="0">
                <a:latin typeface="Alexandria SemiBold" pitchFamily="2" charset="-78"/>
                <a:cs typeface="Alexandria SemiBold" pitchFamily="2" charset="-78"/>
              </a:rPr>
              <a:t>جيد؟، وهل </a:t>
            </a:r>
            <a:r>
              <a:rPr lang="ar-SA" dirty="0">
                <a:latin typeface="Alexandria SemiBold" pitchFamily="2" charset="-78"/>
                <a:cs typeface="Alexandria SemiBold" pitchFamily="2" charset="-78"/>
              </a:rPr>
              <a:t>القطعة الفنية أصلية أم أنها تقليد لأعمال أخرى</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847960" y="1015122"/>
            <a:ext cx="237742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النقد الفني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222447" y="2568901"/>
            <a:ext cx="1659319" cy="1718194"/>
          </a:xfrm>
          <a:prstGeom prst="rect">
            <a:avLst/>
          </a:prstGeom>
        </p:spPr>
      </p:pic>
      <p:pic>
        <p:nvPicPr>
          <p:cNvPr id="14" name="Picture 13"/>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607213" y="5772095"/>
            <a:ext cx="1079660" cy="954343"/>
          </a:xfrm>
          <a:prstGeom prst="rect">
            <a:avLst/>
          </a:prstGeom>
        </p:spPr>
      </p:pic>
    </p:spTree>
    <p:extLst>
      <p:ext uri="{BB962C8B-B14F-4D97-AF65-F5344CB8AC3E}">
        <p14:creationId xmlns:p14="http://schemas.microsoft.com/office/powerpoint/2010/main" val="3163693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28435" y="1637245"/>
            <a:ext cx="9522632" cy="4447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717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4569" y="96956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4569" y="118900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4638068" y="1678988"/>
            <a:ext cx="6012999" cy="1477328"/>
          </a:xfrm>
          <a:prstGeom prst="rect">
            <a:avLst/>
          </a:prstGeom>
          <a:noFill/>
        </p:spPr>
        <p:txBody>
          <a:bodyPr wrap="square" rtlCol="0">
            <a:spAutoFit/>
          </a:bodyPr>
          <a:lstStyle/>
          <a:p>
            <a:pPr algn="r" rtl="1">
              <a:lnSpc>
                <a:spcPct val="150000"/>
              </a:lnSpc>
            </a:pPr>
            <a:r>
              <a:rPr lang="ar-SA" sz="2000" dirty="0" smtClean="0">
                <a:solidFill>
                  <a:srgbClr val="002060"/>
                </a:solidFill>
                <a:latin typeface="Alexandria SemiBold" pitchFamily="2" charset="-78"/>
                <a:cs typeface="Alexandria SemiBold" pitchFamily="2" charset="-78"/>
              </a:rPr>
              <a:t>    يكتب المقال النقدي بطريقة </a:t>
            </a:r>
            <a:r>
              <a:rPr lang="ar-SA" sz="2000" dirty="0">
                <a:solidFill>
                  <a:srgbClr val="002060"/>
                </a:solidFill>
                <a:latin typeface="Alexandria SemiBold" pitchFamily="2" charset="-78"/>
                <a:cs typeface="Alexandria SemiBold" pitchFamily="2" charset="-78"/>
              </a:rPr>
              <a:t>الهرم </a:t>
            </a:r>
            <a:r>
              <a:rPr lang="ar-SA" sz="2000" dirty="0" smtClean="0">
                <a:solidFill>
                  <a:srgbClr val="002060"/>
                </a:solidFill>
                <a:latin typeface="Alexandria SemiBold" pitchFamily="2" charset="-78"/>
                <a:cs typeface="Alexandria SemiBold" pitchFamily="2" charset="-78"/>
              </a:rPr>
              <a:t>المعتدل ، ويتكون من </a:t>
            </a:r>
            <a:r>
              <a:rPr lang="ar-SA" sz="2000" dirty="0">
                <a:solidFill>
                  <a:srgbClr val="002060"/>
                </a:solidFill>
                <a:latin typeface="Alexandria SemiBold" pitchFamily="2" charset="-78"/>
                <a:cs typeface="Alexandria SemiBold" pitchFamily="2" charset="-78"/>
              </a:rPr>
              <a:t>ثلاثة أجزاء: </a:t>
            </a:r>
            <a:r>
              <a:rPr lang="ar-SA" sz="2000" dirty="0" smtClean="0">
                <a:solidFill>
                  <a:srgbClr val="002060"/>
                </a:solidFill>
                <a:latin typeface="Alexandria SemiBold" pitchFamily="2" charset="-78"/>
                <a:cs typeface="Alexandria SemiBold" pitchFamily="2" charset="-78"/>
              </a:rPr>
              <a:t>المقدمةوالجسم والخاتمة.</a:t>
            </a: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548932" y="552176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173239" y="1053820"/>
            <a:ext cx="3149480"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النقدي</a:t>
            </a:r>
            <a:endParaRPr lang="en-US" sz="3200" b="1" dirty="0">
              <a:solidFill>
                <a:srgbClr val="C00000"/>
              </a:solidFill>
              <a:latin typeface="Alexandria ExtraBold" pitchFamily="2" charset="-78"/>
              <a:cs typeface="Alexandria ExtraBold" pitchFamily="2" charset="-78"/>
            </a:endParaRPr>
          </a:p>
        </p:txBody>
      </p:sp>
      <p:sp>
        <p:nvSpPr>
          <p:cNvPr id="16" name="TextBox 15">
            <a:extLst>
              <a:ext uri="{FF2B5EF4-FFF2-40B4-BE49-F238E27FC236}">
                <a16:creationId xmlns:a16="http://schemas.microsoft.com/office/drawing/2014/main" id="{6083F8E2-699C-9C01-0329-7C9299434C08}"/>
              </a:ext>
            </a:extLst>
          </p:cNvPr>
          <p:cNvSpPr txBox="1"/>
          <p:nvPr/>
        </p:nvSpPr>
        <p:spPr>
          <a:xfrm>
            <a:off x="5869858" y="3198059"/>
            <a:ext cx="4702867" cy="2769989"/>
          </a:xfrm>
          <a:prstGeom prst="rect">
            <a:avLst/>
          </a:prstGeom>
          <a:noFill/>
        </p:spPr>
        <p:txBody>
          <a:bodyPr wrap="square" rtlCol="0">
            <a:spAutoFit/>
          </a:bodyPr>
          <a:lstStyle/>
          <a:p>
            <a:pPr algn="ctr" rtl="1">
              <a:lnSpc>
                <a:spcPct val="150000"/>
              </a:lnSpc>
            </a:pPr>
            <a:r>
              <a:rPr lang="ar-SA" sz="2000" b="1" dirty="0" smtClean="0">
                <a:solidFill>
                  <a:schemeClr val="accent2">
                    <a:lumMod val="75000"/>
                  </a:schemeClr>
                </a:solidFill>
                <a:latin typeface="Alexandria SemiBold" pitchFamily="2" charset="-78"/>
                <a:cs typeface="Alexandria SemiBold" pitchFamily="2" charset="-78"/>
              </a:rPr>
              <a:t>أولاً: المقدمة</a:t>
            </a:r>
          </a:p>
          <a:p>
            <a:pPr marL="342900" indent="-342900" algn="r" rtl="1">
              <a:lnSpc>
                <a:spcPct val="150000"/>
              </a:lnSpc>
              <a:buFont typeface="+mj-lt"/>
              <a:buAutoNum type="arabicPeriod"/>
            </a:pPr>
            <a:r>
              <a:rPr lang="ar-SA" sz="1600" dirty="0" smtClean="0">
                <a:latin typeface="Alexandria SemiBold" pitchFamily="2" charset="-78"/>
                <a:cs typeface="Alexandria SemiBold" pitchFamily="2" charset="-78"/>
              </a:rPr>
              <a:t>القضية أو المشكلة التي يثيرها موضوع العمل الفني أو الأدبي.</a:t>
            </a:r>
          </a:p>
          <a:p>
            <a:pPr marL="342900" indent="-342900" algn="r" rtl="1">
              <a:lnSpc>
                <a:spcPct val="150000"/>
              </a:lnSpc>
              <a:buFont typeface="+mj-lt"/>
              <a:buAutoNum type="arabicPeriod"/>
            </a:pPr>
            <a:r>
              <a:rPr lang="ar-SA" sz="1600" dirty="0" smtClean="0">
                <a:latin typeface="Alexandria SemiBold" pitchFamily="2" charset="-78"/>
                <a:cs typeface="Alexandria SemiBold" pitchFamily="2" charset="-78"/>
              </a:rPr>
              <a:t>التجديد أو التطوير: يركز على العنصر الجديد الذي يطرحة هذا العمل شكلاً ومضموناً.</a:t>
            </a:r>
          </a:p>
          <a:p>
            <a:pPr marL="342900" indent="-342900" algn="r" rtl="1">
              <a:lnSpc>
                <a:spcPct val="150000"/>
              </a:lnSpc>
              <a:buFont typeface="+mj-lt"/>
              <a:buAutoNum type="arabicPeriod"/>
            </a:pPr>
            <a:r>
              <a:rPr lang="ar-SA" sz="1600" dirty="0" smtClean="0">
                <a:latin typeface="Alexandria SemiBold" pitchFamily="2" charset="-78"/>
                <a:cs typeface="Alexandria SemiBold" pitchFamily="2" charset="-78"/>
              </a:rPr>
              <a:t>مدى إقبال الجمهور على هذا العمل أو إعراضه.</a:t>
            </a:r>
            <a:endParaRPr lang="ar-SA" sz="1600"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5">
            <a:clrChange>
              <a:clrFrom>
                <a:srgbClr val="F9F9F1"/>
              </a:clrFrom>
              <a:clrTo>
                <a:srgbClr val="F9F9F1">
                  <a:alpha val="0"/>
                </a:srgbClr>
              </a:clrTo>
            </a:clrChange>
            <a:extLst>
              <a:ext uri="{28A0092B-C50C-407E-A947-70E740481C1C}">
                <a14:useLocalDpi xmlns:a14="http://schemas.microsoft.com/office/drawing/2010/main" val="0"/>
              </a:ext>
            </a:extLst>
          </a:blip>
          <a:srcRect l="5324" r="38426" b="5806"/>
          <a:stretch/>
        </p:blipFill>
        <p:spPr>
          <a:xfrm>
            <a:off x="1178398" y="1800737"/>
            <a:ext cx="5263062" cy="4252346"/>
          </a:xfrm>
          <a:prstGeom prst="rect">
            <a:avLst/>
          </a:prstGeom>
        </p:spPr>
      </p:pic>
    </p:spTree>
    <p:extLst>
      <p:ext uri="{BB962C8B-B14F-4D97-AF65-F5344CB8AC3E}">
        <p14:creationId xmlns:p14="http://schemas.microsoft.com/office/powerpoint/2010/main" val="2187320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76678" y="1432390"/>
            <a:ext cx="9083207" cy="490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5332"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6207" y="84284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0451"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976678" y="1583089"/>
            <a:ext cx="8854741" cy="4385816"/>
          </a:xfrm>
          <a:prstGeom prst="rect">
            <a:avLst/>
          </a:prstGeom>
          <a:noFill/>
        </p:spPr>
        <p:txBody>
          <a:bodyPr wrap="square" rtlCol="0">
            <a:spAutoFit/>
          </a:bodyPr>
          <a:lstStyle/>
          <a:p>
            <a:pPr algn="r">
              <a:lnSpc>
                <a:spcPct val="150000"/>
              </a:lnSpc>
            </a:pPr>
            <a:r>
              <a:rPr lang="ar-SA" sz="2400" b="1" dirty="0" smtClean="0">
                <a:solidFill>
                  <a:schemeClr val="accent2">
                    <a:lumMod val="75000"/>
                  </a:schemeClr>
                </a:solidFill>
                <a:latin typeface="Alexandria SemiBold" pitchFamily="2" charset="-78"/>
                <a:cs typeface="Alexandria SemiBold" pitchFamily="2" charset="-78"/>
              </a:rPr>
              <a:t>ثانياً: جسم المقال</a:t>
            </a:r>
            <a:endParaRPr lang="ar-SA" sz="2000" dirty="0">
              <a:solidFill>
                <a:schemeClr val="accent2">
                  <a:lumMod val="75000"/>
                </a:schemeClr>
              </a:solidFill>
              <a:latin typeface="Alexandria SemiBold" pitchFamily="2" charset="-78"/>
              <a:cs typeface="Alexandria SemiBold" pitchFamily="2" charset="-78"/>
            </a:endParaRPr>
          </a:p>
          <a:p>
            <a:pPr marL="176213" algn="r" rtl="1">
              <a:lnSpc>
                <a:spcPct val="150000"/>
              </a:lnSpc>
            </a:pPr>
            <a:r>
              <a:rPr lang="ar-SA" dirty="0" smtClean="0">
                <a:solidFill>
                  <a:srgbClr val="002060"/>
                </a:solidFill>
                <a:latin typeface="Alexandria SemiBold" pitchFamily="2" charset="-78"/>
                <a:cs typeface="Alexandria SemiBold" pitchFamily="2" charset="-78"/>
              </a:rPr>
              <a:t>    هو </a:t>
            </a:r>
            <a:r>
              <a:rPr lang="ar-SA" dirty="0">
                <a:solidFill>
                  <a:srgbClr val="002060"/>
                </a:solidFill>
                <a:latin typeface="Alexandria SemiBold" pitchFamily="2" charset="-78"/>
                <a:cs typeface="Alexandria SemiBold" pitchFamily="2" charset="-78"/>
              </a:rPr>
              <a:t>الجزء الذي يحتوي على </a:t>
            </a:r>
            <a:r>
              <a:rPr lang="ar-SA" dirty="0" smtClean="0">
                <a:solidFill>
                  <a:srgbClr val="002060"/>
                </a:solidFill>
                <a:latin typeface="Alexandria SemiBold" pitchFamily="2" charset="-78"/>
                <a:cs typeface="Alexandria SemiBold" pitchFamily="2" charset="-78"/>
              </a:rPr>
              <a:t>بناء المادة </a:t>
            </a:r>
            <a:r>
              <a:rPr lang="ar-SA" dirty="0">
                <a:solidFill>
                  <a:srgbClr val="002060"/>
                </a:solidFill>
                <a:latin typeface="Alexandria SemiBold" pitchFamily="2" charset="-78"/>
                <a:cs typeface="Alexandria SemiBold" pitchFamily="2" charset="-78"/>
              </a:rPr>
              <a:t>الجوهرية في المقال</a:t>
            </a:r>
            <a:r>
              <a:rPr lang="ar-SA" dirty="0" smtClean="0">
                <a:solidFill>
                  <a:srgbClr val="002060"/>
                </a:solidFill>
                <a:latin typeface="Alexandria SemiBold" pitchFamily="2" charset="-78"/>
                <a:cs typeface="Alexandria SemiBold" pitchFamily="2" charset="-78"/>
              </a:rPr>
              <a:t>.</a:t>
            </a:r>
            <a:r>
              <a:rPr lang="ar-SA" dirty="0">
                <a:solidFill>
                  <a:srgbClr val="002060"/>
                </a:solidFill>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ويضم الجسم النقاط التالية: </a:t>
            </a:r>
          </a:p>
          <a:p>
            <a:pPr marL="56673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عرض موضوع العمل الفني أو الأدبي أو العلمي.</a:t>
            </a:r>
          </a:p>
          <a:p>
            <a:pPr marL="56673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تحليل الأبعاد المختلفة للعمل وتفسيرها وتحليلها.</a:t>
            </a:r>
          </a:p>
          <a:p>
            <a:pPr marL="56673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تقديم المعلومات الخلفية أو التاريخية للعمل نفسه أو الأشخاض المشتركين فيه.</a:t>
            </a:r>
          </a:p>
          <a:p>
            <a:pPr marL="56673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المقارنة بين هذا العمل وغيره من الأعمال المُشابهة، سواء كان ذلك على مستوى ما قد كتبه الكاتب من قبل أو على مستوى ما يتم عرضه، والمدرسة الفنية أو الأدبية التي ينتمي إليها .</a:t>
            </a: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445368" y="5681776"/>
            <a:ext cx="1062617" cy="939279"/>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163257" y="832753"/>
            <a:ext cx="3149480"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النقدي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58825" t="33590" r="-3072" b="30512"/>
          <a:stretch/>
        </p:blipFill>
        <p:spPr>
          <a:xfrm>
            <a:off x="-1540" y="2124805"/>
            <a:ext cx="2314555" cy="2823046"/>
          </a:xfrm>
          <a:prstGeom prst="rect">
            <a:avLst/>
          </a:prstGeom>
        </p:spPr>
      </p:pic>
    </p:spTree>
    <p:extLst>
      <p:ext uri="{BB962C8B-B14F-4D97-AF65-F5344CB8AC3E}">
        <p14:creationId xmlns:p14="http://schemas.microsoft.com/office/powerpoint/2010/main" val="2163624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46765" y="1461418"/>
            <a:ext cx="8713120"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9466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82422" y="87340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16719" y="10986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882563" y="1698609"/>
            <a:ext cx="7948857" cy="4385816"/>
          </a:xfrm>
          <a:prstGeom prst="rect">
            <a:avLst/>
          </a:prstGeom>
          <a:noFill/>
        </p:spPr>
        <p:txBody>
          <a:bodyPr wrap="square" rtlCol="0">
            <a:spAutoFit/>
          </a:bodyPr>
          <a:lstStyle/>
          <a:p>
            <a:pPr algn="r">
              <a:lnSpc>
                <a:spcPct val="150000"/>
              </a:lnSpc>
            </a:pPr>
            <a:r>
              <a:rPr lang="ar-SA" sz="2400" b="1" dirty="0" smtClean="0">
                <a:solidFill>
                  <a:schemeClr val="accent2">
                    <a:lumMod val="75000"/>
                  </a:schemeClr>
                </a:solidFill>
                <a:latin typeface="Alexandria SemiBold" pitchFamily="2" charset="-78"/>
                <a:cs typeface="Alexandria SemiBold" pitchFamily="2" charset="-78"/>
              </a:rPr>
              <a:t>ثالثاً: خاتمة المقال</a:t>
            </a:r>
          </a:p>
          <a:p>
            <a:pPr algn="r">
              <a:lnSpc>
                <a:spcPct val="150000"/>
              </a:lnSpc>
            </a:pPr>
            <a:r>
              <a:rPr lang="ar-SA" sz="2400" b="1" dirty="0">
                <a:solidFill>
                  <a:schemeClr val="accent2">
                    <a:lumMod val="75000"/>
                  </a:schemeClr>
                </a:solidFill>
                <a:latin typeface="Alexandria SemiBold" pitchFamily="2" charset="-78"/>
                <a:cs typeface="Alexandria SemiBold" pitchFamily="2" charset="-78"/>
              </a:rPr>
              <a:t> </a:t>
            </a:r>
            <a:r>
              <a:rPr lang="ar-SA" sz="2400" b="1" dirty="0" smtClean="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وتعد </a:t>
            </a:r>
            <a:r>
              <a:rPr lang="ar-SA" dirty="0">
                <a:latin typeface="Alexandria SemiBold" pitchFamily="2" charset="-78"/>
                <a:cs typeface="Alexandria SemiBold" pitchFamily="2" charset="-78"/>
              </a:rPr>
              <a:t>أهم أجزاء </a:t>
            </a:r>
            <a:r>
              <a:rPr lang="ar-SA" dirty="0" smtClean="0">
                <a:latin typeface="Alexandria SemiBold" pitchFamily="2" charset="-78"/>
                <a:cs typeface="Alexandria SemiBold" pitchFamily="2" charset="-78"/>
              </a:rPr>
              <a:t>المقال النقدي، </a:t>
            </a:r>
            <a:r>
              <a:rPr lang="ar-SA" dirty="0">
                <a:latin typeface="Alexandria SemiBold" pitchFamily="2" charset="-78"/>
                <a:cs typeface="Alexandria SemiBold" pitchFamily="2" charset="-78"/>
              </a:rPr>
              <a:t>ف</a:t>
            </a:r>
            <a:r>
              <a:rPr lang="ar-SA" dirty="0" smtClean="0">
                <a:latin typeface="Alexandria SemiBold" pitchFamily="2" charset="-78"/>
                <a:cs typeface="Alexandria SemiBold" pitchFamily="2" charset="-78"/>
              </a:rPr>
              <a:t>هي ليست ملخصاً أو تكراراً لما ورد في عنوان أو مقدمة وجسم المقال، ويجب </a:t>
            </a:r>
            <a:r>
              <a:rPr lang="ar-SA" dirty="0">
                <a:latin typeface="Alexandria SemiBold" pitchFamily="2" charset="-78"/>
                <a:cs typeface="Alexandria SemiBold" pitchFamily="2" charset="-78"/>
              </a:rPr>
              <a:t>إنهاء العمود بشكل </a:t>
            </a:r>
            <a:r>
              <a:rPr lang="ar-SA" dirty="0" smtClean="0">
                <a:latin typeface="Alexandria SemiBold" pitchFamily="2" charset="-78"/>
                <a:cs typeface="Alexandria SemiBold" pitchFamily="2" charset="-78"/>
              </a:rPr>
              <a:t>منطقي ؛ لأنه يتوقف </a:t>
            </a:r>
            <a:r>
              <a:rPr lang="ar-SA" dirty="0">
                <a:latin typeface="Alexandria SemiBold" pitchFamily="2" charset="-78"/>
                <a:cs typeface="Alexandria SemiBold" pitchFamily="2" charset="-78"/>
              </a:rPr>
              <a:t>مدى اقتناع القارئ </a:t>
            </a:r>
            <a:r>
              <a:rPr lang="ar-SA" dirty="0" smtClean="0">
                <a:latin typeface="Alexandria SemiBold" pitchFamily="2" charset="-78"/>
                <a:cs typeface="Alexandria SemiBold" pitchFamily="2" charset="-78"/>
              </a:rPr>
              <a:t>برأي </a:t>
            </a:r>
            <a:r>
              <a:rPr lang="ar-SA" dirty="0">
                <a:latin typeface="Alexandria SemiBold" pitchFamily="2" charset="-78"/>
                <a:cs typeface="Alexandria SemiBold" pitchFamily="2" charset="-78"/>
              </a:rPr>
              <a:t>الكاتب على قوة الخاتمة. </a:t>
            </a:r>
            <a:r>
              <a:rPr lang="ar-SA" dirty="0" smtClean="0">
                <a:solidFill>
                  <a:schemeClr val="accent1">
                    <a:lumMod val="50000"/>
                  </a:schemeClr>
                </a:solidFill>
                <a:latin typeface="Alexandria SemiBold" pitchFamily="2" charset="-78"/>
                <a:cs typeface="Alexandria SemiBold" pitchFamily="2" charset="-78"/>
              </a:rPr>
              <a:t>وغالبًا </a:t>
            </a:r>
            <a:r>
              <a:rPr lang="ar-SA" dirty="0">
                <a:solidFill>
                  <a:schemeClr val="accent1">
                    <a:lumMod val="50000"/>
                  </a:schemeClr>
                </a:solidFill>
                <a:latin typeface="Alexandria SemiBold" pitchFamily="2" charset="-78"/>
                <a:cs typeface="Alexandria SemiBold" pitchFamily="2" charset="-78"/>
              </a:rPr>
              <a:t>ما تضم الخاتمة النقاط التالية:</a:t>
            </a:r>
            <a:endParaRPr lang="ar-SA" sz="2000" dirty="0">
              <a:solidFill>
                <a:schemeClr val="accent1">
                  <a:lumMod val="50000"/>
                </a:schemeClr>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خلاصة رأي الكاتب في العمل .</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التقييم النهائي للعمل وتحديد مستواه بالنسبة لغيره من الأعمال المُشابهة.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دعوة القاريء إلى سماع أو مشاهدة أو قراءة هذا العمل أو دعوته إلى عدم الاهتمام به.</a:t>
            </a: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19946" y="5731595"/>
            <a:ext cx="1062617" cy="939279"/>
          </a:xfrm>
          <a:prstGeom prst="rect">
            <a:avLst/>
          </a:prstGeom>
        </p:spPr>
      </p:pic>
      <p:pic>
        <p:nvPicPr>
          <p:cNvPr id="14" name="Picture 13"/>
          <p:cNvPicPr>
            <a:picLocks noChangeAspect="1"/>
          </p:cNvPicPr>
          <p:nvPr/>
        </p:nvPicPr>
        <p:blipFill rotWithShape="1">
          <a:blip r:embed="rId4">
            <a:clrChange>
              <a:clrFrom>
                <a:srgbClr val="F3F3F3"/>
              </a:clrFrom>
              <a:clrTo>
                <a:srgbClr val="F3F3F3">
                  <a:alpha val="0"/>
                </a:srgbClr>
              </a:clrTo>
            </a:clrChange>
            <a:extLst>
              <a:ext uri="{28A0092B-C50C-407E-A947-70E740481C1C}">
                <a14:useLocalDpi xmlns:a14="http://schemas.microsoft.com/office/drawing/2010/main" val="0"/>
              </a:ext>
            </a:extLst>
          </a:blip>
          <a:srcRect t="25018" r="58508" b="25089"/>
          <a:stretch/>
        </p:blipFill>
        <p:spPr>
          <a:xfrm flipH="1">
            <a:off x="0" y="2435307"/>
            <a:ext cx="3235623" cy="2912421"/>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482947" y="862096"/>
            <a:ext cx="3149480"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النقدي</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640077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07689" y="1368200"/>
            <a:ext cx="10528943" cy="490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5332"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6207" y="84284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0451"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910772" y="1434685"/>
            <a:ext cx="10322776" cy="4708981"/>
          </a:xfrm>
          <a:prstGeom prst="rect">
            <a:avLst/>
          </a:prstGeom>
          <a:noFill/>
        </p:spPr>
        <p:txBody>
          <a:bodyPr wrap="square" rtlCol="0">
            <a:spAutoFit/>
          </a:bodyPr>
          <a:lstStyle/>
          <a:p>
            <a:pPr algn="r" rtl="1">
              <a:lnSpc>
                <a:spcPct val="150000"/>
              </a:lnSpc>
            </a:pPr>
            <a:r>
              <a:rPr lang="ar-SA" sz="2000" dirty="0" smtClean="0">
                <a:solidFill>
                  <a:schemeClr val="accent2">
                    <a:lumMod val="75000"/>
                  </a:schemeClr>
                </a:solidFill>
                <a:latin typeface="Alexandria SemiBold" pitchFamily="2" charset="-78"/>
                <a:cs typeface="Alexandria SemiBold" pitchFamily="2" charset="-78"/>
              </a:rPr>
              <a:t>  هناك بعض الطرق الفعالة لكتابة المقال </a:t>
            </a:r>
            <a:r>
              <a:rPr lang="ar-SA" sz="2000" dirty="0">
                <a:solidFill>
                  <a:schemeClr val="accent2">
                    <a:lumMod val="75000"/>
                  </a:schemeClr>
                </a:solidFill>
                <a:latin typeface="Alexandria SemiBold" pitchFamily="2" charset="-78"/>
                <a:cs typeface="Alexandria SemiBold" pitchFamily="2" charset="-78"/>
              </a:rPr>
              <a:t>النقدي متميز وفعال</a:t>
            </a:r>
            <a:r>
              <a:rPr lang="ar-SA" sz="2000" dirty="0" smtClean="0">
                <a:solidFill>
                  <a:schemeClr val="accent2">
                    <a:lumMod val="75000"/>
                  </a:schemeClr>
                </a:solidFill>
                <a:latin typeface="Alexandria SemiBold" pitchFamily="2" charset="-78"/>
                <a:cs typeface="Alexandria SemiBold" pitchFamily="2" charset="-78"/>
              </a:rPr>
              <a:t>:</a:t>
            </a:r>
            <a:endParaRPr lang="ar-SA" sz="2000" dirty="0">
              <a:solidFill>
                <a:schemeClr val="accent2">
                  <a:lumMod val="75000"/>
                </a:schemeClr>
              </a:solidFill>
              <a:latin typeface="Alexandria SemiBold" pitchFamily="2" charset="-78"/>
              <a:cs typeface="Alexandria SemiBold" pitchFamily="2" charset="-78"/>
            </a:endParaRPr>
          </a:p>
          <a:p>
            <a:pPr marL="458788" indent="-342900" algn="r" rtl="1">
              <a:lnSpc>
                <a:spcPct val="150000"/>
              </a:lnSpc>
              <a:buFont typeface="+mj-lt"/>
              <a:buAutoNum type="arabicPeriod"/>
            </a:pPr>
            <a:r>
              <a:rPr lang="ar-SA" dirty="0" smtClean="0">
                <a:solidFill>
                  <a:schemeClr val="accent1">
                    <a:lumMod val="75000"/>
                  </a:schemeClr>
                </a:solidFill>
                <a:latin typeface="Alexandria SemiBold" pitchFamily="2" charset="-78"/>
                <a:cs typeface="Alexandria SemiBold" pitchFamily="2" charset="-78"/>
              </a:rPr>
              <a:t>الاستشهاد </a:t>
            </a:r>
            <a:r>
              <a:rPr lang="ar-SA" dirty="0">
                <a:solidFill>
                  <a:schemeClr val="accent1">
                    <a:lumMod val="75000"/>
                  </a:schemeClr>
                </a:solidFill>
                <a:latin typeface="Alexandria SemiBold" pitchFamily="2" charset="-78"/>
                <a:cs typeface="Alexandria SemiBold" pitchFamily="2" charset="-78"/>
              </a:rPr>
              <a:t>والاقتباس</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يقوم الكاتب </a:t>
            </a:r>
            <a:r>
              <a:rPr lang="ar-SA" dirty="0">
                <a:latin typeface="Alexandria SemiBold" pitchFamily="2" charset="-78"/>
                <a:cs typeface="Alexandria SemiBold" pitchFamily="2" charset="-78"/>
              </a:rPr>
              <a:t>بالاستشهاد بأقوال المؤلف أو آراء </a:t>
            </a:r>
            <a:r>
              <a:rPr lang="ar-SA" dirty="0" smtClean="0">
                <a:latin typeface="Alexandria SemiBold" pitchFamily="2" charset="-78"/>
                <a:cs typeface="Alexandria SemiBold" pitchFamily="2" charset="-78"/>
              </a:rPr>
              <a:t>نقاد آخرين </a:t>
            </a:r>
            <a:r>
              <a:rPr lang="ar-SA" dirty="0">
                <a:latin typeface="Alexandria SemiBold" pitchFamily="2" charset="-78"/>
                <a:cs typeface="Alexandria SemiBold" pitchFamily="2" charset="-78"/>
              </a:rPr>
              <a:t>لتعزيز </a:t>
            </a:r>
            <a:r>
              <a:rPr lang="ar-SA" dirty="0" smtClean="0">
                <a:latin typeface="Alexandria SemiBold" pitchFamily="2" charset="-78"/>
                <a:cs typeface="Alexandria SemiBold" pitchFamily="2" charset="-78"/>
              </a:rPr>
              <a:t>وجهة نظره؛ مما يضفي مزيداً </a:t>
            </a:r>
            <a:r>
              <a:rPr lang="ar-SA" dirty="0">
                <a:latin typeface="Alexandria SemiBold" pitchFamily="2" charset="-78"/>
                <a:cs typeface="Alexandria SemiBold" pitchFamily="2" charset="-78"/>
              </a:rPr>
              <a:t>من المصداقية على المقال </a:t>
            </a:r>
            <a:r>
              <a:rPr lang="ar-SA" dirty="0" smtClean="0">
                <a:latin typeface="Alexandria SemiBold" pitchFamily="2" charset="-78"/>
                <a:cs typeface="Alexandria SemiBold" pitchFamily="2" charset="-78"/>
              </a:rPr>
              <a:t>النقدي.</a:t>
            </a:r>
          </a:p>
          <a:p>
            <a:pPr marL="458788" indent="-342900"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السرد والحكي</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يستخدم الكاتب </a:t>
            </a:r>
            <a:r>
              <a:rPr lang="ar-SA" dirty="0">
                <a:latin typeface="Alexandria SemiBold" pitchFamily="2" charset="-78"/>
                <a:cs typeface="Alexandria SemiBold" pitchFamily="2" charset="-78"/>
              </a:rPr>
              <a:t>أسلوب السرد والحكي لنقل تجربته الشخصية مع </a:t>
            </a:r>
            <a:r>
              <a:rPr lang="ar-SA" dirty="0" smtClean="0">
                <a:latin typeface="Alexandria SemiBold" pitchFamily="2" charset="-78"/>
                <a:cs typeface="Alexandria SemiBold" pitchFamily="2" charset="-78"/>
              </a:rPr>
              <a:t>العمل موضوع المقال، هذا </a:t>
            </a:r>
            <a:r>
              <a:rPr lang="ar-SA" dirty="0">
                <a:latin typeface="Alexandria SemiBold" pitchFamily="2" charset="-78"/>
                <a:cs typeface="Alexandria SemiBold" pitchFamily="2" charset="-78"/>
              </a:rPr>
              <a:t>الأسلوب يساعد في إضفاء طابع شخصي على المقال وجعله أكثر إقناعًا</a:t>
            </a:r>
            <a:r>
              <a:rPr lang="ar-SA" dirty="0" smtClean="0">
                <a:latin typeface="Alexandria SemiBold" pitchFamily="2" charset="-78"/>
                <a:cs typeface="Alexandria SemiBold" pitchFamily="2" charset="-78"/>
              </a:rPr>
              <a:t>.</a:t>
            </a:r>
          </a:p>
          <a:p>
            <a:pPr marL="458788" indent="-342900"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التساؤل والحوار: </a:t>
            </a:r>
            <a:r>
              <a:rPr lang="ar-SA" dirty="0" smtClean="0">
                <a:latin typeface="Alexandria SemiBold" pitchFamily="2" charset="-78"/>
                <a:cs typeface="Alexandria SemiBold" pitchFamily="2" charset="-78"/>
              </a:rPr>
              <a:t>يطرح الكاتب مجموعة تساؤلات للقارئ</a:t>
            </a:r>
            <a:r>
              <a:rPr lang="ar-SA" dirty="0">
                <a:latin typeface="Alexandria SemiBold" pitchFamily="2" charset="-78"/>
                <a:cs typeface="Alexandria SemiBold" pitchFamily="2" charset="-78"/>
              </a:rPr>
              <a:t>، ويحاور ويناقش معه بعض القضايا المطروحة. </a:t>
            </a:r>
            <a:r>
              <a:rPr lang="ar-SA" dirty="0" smtClean="0">
                <a:latin typeface="Alexandria SemiBold" pitchFamily="2" charset="-78"/>
                <a:cs typeface="Alexandria SemiBold" pitchFamily="2" charset="-78"/>
              </a:rPr>
              <a:t>فيتيح هذا </a:t>
            </a:r>
            <a:r>
              <a:rPr lang="ar-SA" dirty="0">
                <a:latin typeface="Alexandria SemiBold" pitchFamily="2" charset="-78"/>
                <a:cs typeface="Alexandria SemiBold" pitchFamily="2" charset="-78"/>
              </a:rPr>
              <a:t>الأسلوب </a:t>
            </a:r>
            <a:r>
              <a:rPr lang="ar-SA" dirty="0" smtClean="0">
                <a:latin typeface="Alexandria SemiBold" pitchFamily="2" charset="-78"/>
                <a:cs typeface="Alexandria SemiBold" pitchFamily="2" charset="-78"/>
              </a:rPr>
              <a:t>مشاركة </a:t>
            </a:r>
            <a:r>
              <a:rPr lang="ar-SA" dirty="0">
                <a:latin typeface="Alexandria SemiBold" pitchFamily="2" charset="-78"/>
                <a:cs typeface="Alexandria SemiBold" pitchFamily="2" charset="-78"/>
              </a:rPr>
              <a:t>القارئ ويجعله أكثر انخراطًا في المقال </a:t>
            </a:r>
            <a:r>
              <a:rPr lang="ar-SA" dirty="0" smtClean="0">
                <a:latin typeface="Alexandria SemiBold" pitchFamily="2" charset="-78"/>
                <a:cs typeface="Alexandria SemiBold" pitchFamily="2" charset="-78"/>
              </a:rPr>
              <a:t>النقدي.</a:t>
            </a:r>
          </a:p>
          <a:p>
            <a:pPr marL="458788" indent="-342900"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التوظيف الفني للغة: </a:t>
            </a:r>
            <a:r>
              <a:rPr lang="ar-SA" dirty="0" smtClean="0">
                <a:latin typeface="Alexandria SemiBold" pitchFamily="2" charset="-78"/>
                <a:cs typeface="Alexandria SemiBold" pitchFamily="2" charset="-78"/>
              </a:rPr>
              <a:t>يوظف الكاتب </a:t>
            </a:r>
            <a:r>
              <a:rPr lang="ar-SA" dirty="0">
                <a:latin typeface="Alexandria SemiBold" pitchFamily="2" charset="-78"/>
                <a:cs typeface="Alexandria SemiBold" pitchFamily="2" charset="-78"/>
              </a:rPr>
              <a:t>اللغة بطريقة فنية، مستخدمًا أساليب بلاغية </a:t>
            </a:r>
            <a:r>
              <a:rPr lang="ar-SA" dirty="0" smtClean="0">
                <a:latin typeface="Alexandria SemiBold" pitchFamily="2" charset="-78"/>
                <a:cs typeface="Alexandria SemiBold" pitchFamily="2" charset="-78"/>
              </a:rPr>
              <a:t>مؤثرة ، مما يضفي </a:t>
            </a:r>
            <a:r>
              <a:rPr lang="ar-SA" dirty="0">
                <a:latin typeface="Alexandria SemiBold" pitchFamily="2" charset="-78"/>
                <a:cs typeface="Alexandria SemiBold" pitchFamily="2" charset="-78"/>
              </a:rPr>
              <a:t>جمالية على المقال ويزيد من تأثيره على القارئ</a:t>
            </a:r>
            <a:r>
              <a:rPr lang="ar-SA" dirty="0" smtClean="0">
                <a:latin typeface="Alexandria SemiBold" pitchFamily="2" charset="-78"/>
                <a:cs typeface="Alexandria SemiBold" pitchFamily="2" charset="-78"/>
              </a:rPr>
              <a:t>.</a:t>
            </a:r>
          </a:p>
          <a:p>
            <a:pPr marL="458788" indent="-342900"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البناء والتنظيم: </a:t>
            </a:r>
            <a:r>
              <a:rPr lang="ar-SA" dirty="0">
                <a:latin typeface="Alexandria SemiBold" pitchFamily="2" charset="-78"/>
                <a:cs typeface="Alexandria SemiBold" pitchFamily="2" charset="-78"/>
              </a:rPr>
              <a:t>يقوم الناقد بتنظيم المقال وتبويبه بشكل منطقي </a:t>
            </a:r>
            <a:r>
              <a:rPr lang="ar-SA" dirty="0" smtClean="0">
                <a:latin typeface="Alexandria SemiBold" pitchFamily="2" charset="-78"/>
                <a:cs typeface="Alexandria SemiBold" pitchFamily="2" charset="-78"/>
              </a:rPr>
              <a:t>ومتماسك، مما يُسهل </a:t>
            </a:r>
            <a:r>
              <a:rPr lang="ar-SA" dirty="0">
                <a:latin typeface="Alexandria SemiBold" pitchFamily="2" charset="-78"/>
                <a:cs typeface="Alexandria SemiBold" pitchFamily="2" charset="-78"/>
              </a:rPr>
              <a:t>على القارئ متابعة الأفكار والحجج المطروحة</a:t>
            </a:r>
            <a:r>
              <a:rPr lang="ar-SA" dirty="0" smtClean="0">
                <a:latin typeface="Alexandria SemiBold" pitchFamily="2" charset="-78"/>
                <a:cs typeface="Alexandria SemiBold" pitchFamily="2" charset="-78"/>
              </a:rPr>
              <a:t>.</a:t>
            </a: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163257" y="832753"/>
            <a:ext cx="3149480"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النقدي</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667311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56905"/>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a:t>
            </a:r>
            <a:r>
              <a:rPr lang="ar-SA"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4" y="858387"/>
            <a:ext cx="2876081"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نقدي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76631" y="2825717"/>
            <a:ext cx="8040025" cy="2348592"/>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ترقب شديد كان عندنا لفيلم الكنز، بسبب الفكرة الجديدة على السينما المصرية وهى الأفلام متعددة الأجزاء، وبسبب فريق العمل الرائع </a:t>
            </a:r>
            <a:r>
              <a:rPr lang="ar-SA" sz="2000" dirty="0" smtClean="0">
                <a:latin typeface="Alexandria SemiBold" pitchFamily="2" charset="-78"/>
                <a:cs typeface="Alexandria SemiBold" pitchFamily="2" charset="-78"/>
              </a:rPr>
              <a:t>والذي </a:t>
            </a:r>
            <a:r>
              <a:rPr lang="ar-SA" sz="2000" dirty="0">
                <a:latin typeface="Alexandria SemiBold" pitchFamily="2" charset="-78"/>
                <a:cs typeface="Alexandria SemiBold" pitchFamily="2" charset="-78"/>
              </a:rPr>
              <a:t>ضم أسماء كبيرة ومميزة، لكن للأسف الترقب تحول لخيبة أمل مع مشاهدتنا الفيلم، </a:t>
            </a:r>
            <a:r>
              <a:rPr lang="ar-SA" sz="2000" dirty="0" smtClean="0">
                <a:latin typeface="Alexandria SemiBold" pitchFamily="2" charset="-78"/>
                <a:cs typeface="Alexandria SemiBold" pitchFamily="2" charset="-78"/>
              </a:rPr>
              <a:t>وهذا ما نتحدث لكم </a:t>
            </a:r>
            <a:r>
              <a:rPr lang="ar-SA" sz="2000" dirty="0">
                <a:latin typeface="Alexandria SemiBold" pitchFamily="2" charset="-78"/>
                <a:cs typeface="Alexandria SemiBold" pitchFamily="2" charset="-78"/>
              </a:rPr>
              <a:t>عنه </a:t>
            </a:r>
            <a:r>
              <a:rPr lang="ar-SA" sz="2000" dirty="0" smtClean="0">
                <a:latin typeface="Alexandria SemiBold" pitchFamily="2" charset="-78"/>
                <a:cs typeface="Alexandria SemiBold" pitchFamily="2" charset="-78"/>
              </a:rPr>
              <a:t>بالتفصيل .</a:t>
            </a:r>
            <a:endParaRPr lang="ar-SA" sz="20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5695069" y="1654858"/>
            <a:ext cx="5356984" cy="969496"/>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تطبيقي لكتابة مقال نقدي</a:t>
            </a:r>
          </a:p>
          <a:p>
            <a:pPr algn="ctr">
              <a:lnSpc>
                <a:spcPct val="150000"/>
              </a:lnSpc>
            </a:pPr>
            <a:r>
              <a:rPr lang="ar-SA" sz="1600" b="1" dirty="0" smtClean="0">
                <a:solidFill>
                  <a:schemeClr val="bg1"/>
                </a:solidFill>
                <a:latin typeface="Alexandria ExtraBold" pitchFamily="2" charset="-78"/>
                <a:cs typeface="Alexandria ExtraBold" pitchFamily="2" charset="-78"/>
              </a:rPr>
              <a:t>بعنوان : </a:t>
            </a:r>
            <a:r>
              <a:rPr lang="ar-SA" b="1" dirty="0">
                <a:solidFill>
                  <a:schemeClr val="accent2">
                    <a:lumMod val="60000"/>
                    <a:lumOff val="40000"/>
                  </a:schemeClr>
                </a:solidFill>
                <a:latin typeface="Alexandria ExtraBold" pitchFamily="2" charset="-78"/>
                <a:cs typeface="Alexandria ExtraBold" pitchFamily="2" charset="-78"/>
              </a:rPr>
              <a:t>” </a:t>
            </a:r>
            <a:r>
              <a:rPr lang="ar-SA" b="1" dirty="0" smtClean="0">
                <a:solidFill>
                  <a:schemeClr val="accent2">
                    <a:lumMod val="60000"/>
                    <a:lumOff val="40000"/>
                  </a:schemeClr>
                </a:solidFill>
                <a:latin typeface="Alexandria ExtraBold" pitchFamily="2" charset="-78"/>
                <a:cs typeface="Alexandria ExtraBold" pitchFamily="2" charset="-78"/>
              </a:rPr>
              <a:t>ما </a:t>
            </a:r>
            <a:r>
              <a:rPr lang="ar-SA" b="1" dirty="0">
                <a:solidFill>
                  <a:schemeClr val="accent2">
                    <a:lumMod val="60000"/>
                    <a:lumOff val="40000"/>
                  </a:schemeClr>
                </a:solidFill>
                <a:latin typeface="Alexandria ExtraBold" pitchFamily="2" charset="-78"/>
                <a:cs typeface="Alexandria ExtraBold" pitchFamily="2" charset="-78"/>
              </a:rPr>
              <a:t>“الكنز” الحقيقي في فيلم الكنز؟»</a:t>
            </a:r>
          </a:p>
        </p:txBody>
      </p:sp>
      <p:sp>
        <p:nvSpPr>
          <p:cNvPr id="13" name="TextBox 12">
            <a:extLst>
              <a:ext uri="{FF2B5EF4-FFF2-40B4-BE49-F238E27FC236}">
                <a16:creationId xmlns:a16="http://schemas.microsoft.com/office/drawing/2014/main" id="{F9A80F9F-74DB-1D57-04E8-E20E92A09B0A}"/>
              </a:ext>
            </a:extLst>
          </p:cNvPr>
          <p:cNvSpPr txBox="1"/>
          <p:nvPr/>
        </p:nvSpPr>
        <p:spPr>
          <a:xfrm>
            <a:off x="8996922" y="3357944"/>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المقدمة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1883132" y="5270728"/>
            <a:ext cx="7795718" cy="923330"/>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اعتمد الكاتب في المقدمة على</a:t>
            </a:r>
            <a:r>
              <a:rPr lang="ar-SA" dirty="0" smtClean="0">
                <a:solidFill>
                  <a:schemeClr val="accent1">
                    <a:lumMod val="75000"/>
                  </a:schemeClr>
                </a:solidFill>
                <a:latin typeface="Alexandria SemiBold" pitchFamily="2" charset="-78"/>
                <a:cs typeface="Alexandria SemiBold" pitchFamily="2" charset="-78"/>
              </a:rPr>
              <a:t> </a:t>
            </a:r>
            <a:r>
              <a:rPr lang="ar-SA" dirty="0">
                <a:solidFill>
                  <a:srgbClr val="002060"/>
                </a:solidFill>
                <a:latin typeface="Alexandria SemiBold" pitchFamily="2" charset="-78"/>
                <a:cs typeface="Alexandria SemiBold" pitchFamily="2" charset="-78"/>
              </a:rPr>
              <a:t>عرض فكرة جديدة لفيلم سينمائي </a:t>
            </a:r>
            <a:r>
              <a:rPr lang="ar-SA" dirty="0" smtClean="0">
                <a:solidFill>
                  <a:srgbClr val="002060"/>
                </a:solidFill>
                <a:latin typeface="Alexandria SemiBold" pitchFamily="2" charset="-78"/>
                <a:cs typeface="Alexandria SemiBold" pitchFamily="2" charset="-78"/>
              </a:rPr>
              <a:t>جديد يُعرض بالسينما ،بالإضافة إلى وجهة نظر الكاتب في الفيلم.</a:t>
            </a:r>
            <a:endParaRPr lang="en-US" dirty="0">
              <a:solidFill>
                <a:schemeClr val="accent2">
                  <a:lumMod val="50000"/>
                </a:schemeClr>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9227394" y="3818968"/>
            <a:ext cx="1601743" cy="1158651"/>
          </a:xfrm>
          <a:prstGeom prst="rect">
            <a:avLst/>
          </a:prstGeom>
          <a:noFill/>
          <a:effectLst>
            <a:reflection stA="45000" endPos="0" dir="5400000" sy="-100000" algn="bl" rotWithShape="0"/>
          </a:effectLst>
        </p:spPr>
        <p:txBody>
          <a:bodyPr wrap="square" rtlCol="0">
            <a:spAutoFit/>
          </a:bodyPr>
          <a:lstStyle/>
          <a:p>
            <a:pPr marL="176212" algn="r" rtl="1">
              <a:lnSpc>
                <a:spcPct val="150000"/>
              </a:lnSpc>
            </a:pPr>
            <a:r>
              <a:rPr lang="ar-SA" sz="1600" dirty="0" smtClean="0">
                <a:solidFill>
                  <a:srgbClr val="002060"/>
                </a:solidFill>
                <a:latin typeface="Alexandria SemiBold" pitchFamily="2" charset="-78"/>
                <a:cs typeface="Alexandria SemiBold" pitchFamily="2" charset="-78"/>
              </a:rPr>
              <a:t>مقدمة مشوقة وبها تقييم للفيلم</a:t>
            </a:r>
          </a:p>
        </p:txBody>
      </p:sp>
    </p:spTree>
    <p:extLst>
      <p:ext uri="{BB962C8B-B14F-4D97-AF65-F5344CB8AC3E}">
        <p14:creationId xmlns:p14="http://schemas.microsoft.com/office/powerpoint/2010/main" val="365259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9432" y="1483658"/>
            <a:ext cx="10759761"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58387"/>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634184" y="2013000"/>
            <a:ext cx="8615029" cy="1523494"/>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يبدأ الفيلم </a:t>
            </a:r>
            <a:r>
              <a:rPr lang="ar-SA" sz="1400" dirty="0" smtClean="0">
                <a:latin typeface="Alexandria SemiBold" pitchFamily="2" charset="-78"/>
                <a:cs typeface="Alexandria SemiBold" pitchFamily="2" charset="-78"/>
              </a:rPr>
              <a:t>بمشهد </a:t>
            </a:r>
            <a:r>
              <a:rPr lang="ar-SA" sz="1400" dirty="0">
                <a:latin typeface="Alexandria SemiBold" pitchFamily="2" charset="-78"/>
                <a:cs typeface="Alexandria SemiBold" pitchFamily="2" charset="-78"/>
              </a:rPr>
              <a:t>افتتاحي لشاب </a:t>
            </a:r>
            <a:r>
              <a:rPr lang="ar-SA" sz="1400" dirty="0" smtClean="0">
                <a:latin typeface="Alexandria SemiBold" pitchFamily="2" charset="-78"/>
                <a:cs typeface="Alexandria SemiBold" pitchFamily="2" charset="-78"/>
              </a:rPr>
              <a:t>يرث </a:t>
            </a:r>
            <a:r>
              <a:rPr lang="ar-SA" sz="1400" dirty="0">
                <a:latin typeface="Alexandria SemiBold" pitchFamily="2" charset="-78"/>
                <a:cs typeface="Alexandria SemiBold" pitchFamily="2" charset="-78"/>
              </a:rPr>
              <a:t>تركة كبيرة عن والده، وبعد ما كان مقرر إنه يبيع كل حاجة ويمشي، بيكتشف مجموعة من الأوراق القديمة وتسجيلات الفيديو </a:t>
            </a:r>
            <a:r>
              <a:rPr lang="ar-SA" sz="1400" dirty="0" smtClean="0">
                <a:latin typeface="Alexandria SemiBold" pitchFamily="2" charset="-78"/>
                <a:cs typeface="Alexandria SemiBold" pitchFamily="2" charset="-78"/>
              </a:rPr>
              <a:t>التي تأخده </a:t>
            </a:r>
            <a:r>
              <a:rPr lang="ar-SA" sz="1400" dirty="0">
                <a:latin typeface="Alexandria SemiBold" pitchFamily="2" charset="-78"/>
                <a:cs typeface="Alexandria SemiBold" pitchFamily="2" charset="-78"/>
              </a:rPr>
              <a:t>لعالم تاني خالص مابين حكاية حتشبسوت من زمن الفراعنة، وقصة على الزيبق وقصة ظابط شرطة مصري قديم، وغيرها من القصص اللي </a:t>
            </a:r>
            <a:r>
              <a:rPr lang="ar-SA" sz="1400" dirty="0" smtClean="0">
                <a:latin typeface="Alexandria SemiBold" pitchFamily="2" charset="-78"/>
                <a:cs typeface="Alexandria SemiBold" pitchFamily="2" charset="-78"/>
              </a:rPr>
              <a:t>تبدو جلياً </a:t>
            </a:r>
            <a:r>
              <a:rPr lang="ar-SA" sz="1400" dirty="0">
                <a:latin typeface="Alexandria SemiBold" pitchFamily="2" charset="-78"/>
                <a:cs typeface="Alexandria SemiBold" pitchFamily="2" charset="-78"/>
              </a:rPr>
              <a:t>إنها غير مترابطة، لكنها في الحقيقة لها أساس واصلها ببعضها. </a:t>
            </a:r>
            <a:endParaRPr lang="ar-SA" sz="1400" dirty="0" smtClean="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17800" y="5713300"/>
            <a:ext cx="1076819" cy="951832"/>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8082115" y="1534019"/>
            <a:ext cx="3017050" cy="507831"/>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b="1" dirty="0" smtClean="0">
                <a:solidFill>
                  <a:schemeClr val="bg1"/>
                </a:solidFill>
                <a:latin typeface="Alexandria ExtraBold" pitchFamily="2" charset="-78"/>
                <a:cs typeface="Alexandria ExtraBold" pitchFamily="2" charset="-78"/>
              </a:rPr>
              <a:t>مثال لكتابة مقال نقدي</a:t>
            </a:r>
            <a:endParaRPr lang="en-US" sz="28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379282" y="2203650"/>
            <a:ext cx="1894922" cy="507831"/>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9397767" y="2849833"/>
            <a:ext cx="1546959" cy="1671740"/>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400" dirty="0" smtClean="0">
                <a:solidFill>
                  <a:srgbClr val="002060"/>
                </a:solidFill>
                <a:latin typeface="Alexandria SemiBold" pitchFamily="2" charset="-78"/>
                <a:cs typeface="Alexandria SemiBold" pitchFamily="2" charset="-78"/>
              </a:rPr>
              <a:t>عرض المعلومات الأساسية للفيلم</a:t>
            </a:r>
          </a:p>
          <a:p>
            <a:pPr algn="ctr">
              <a:lnSpc>
                <a:spcPct val="150000"/>
              </a:lnSpc>
            </a:pPr>
            <a:r>
              <a:rPr lang="ar-SA" sz="1400" dirty="0" smtClean="0">
                <a:solidFill>
                  <a:schemeClr val="accent2">
                    <a:lumMod val="50000"/>
                  </a:schemeClr>
                </a:solidFill>
                <a:latin typeface="Alexandria SemiBold" pitchFamily="2" charset="-78"/>
                <a:cs typeface="Alexandria SemiBold" pitchFamily="2" charset="-78"/>
              </a:rPr>
              <a:t>+</a:t>
            </a:r>
          </a:p>
          <a:p>
            <a:pPr algn="ctr">
              <a:lnSpc>
                <a:spcPct val="150000"/>
              </a:lnSpc>
            </a:pPr>
            <a:r>
              <a:rPr lang="ar-SA" sz="1400" dirty="0" smtClean="0">
                <a:solidFill>
                  <a:schemeClr val="accent2">
                    <a:lumMod val="50000"/>
                  </a:schemeClr>
                </a:solidFill>
                <a:latin typeface="Alexandria SemiBold" pitchFamily="2" charset="-78"/>
                <a:cs typeface="Alexandria SemiBold" pitchFamily="2" charset="-78"/>
              </a:rPr>
              <a:t>الفكرة الرئيسية </a:t>
            </a:r>
            <a:endParaRPr lang="ar-SA" sz="1400" dirty="0">
              <a:solidFill>
                <a:schemeClr val="accent2">
                  <a:lumMod val="50000"/>
                </a:schemeClr>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641459" y="3434627"/>
            <a:ext cx="8659931" cy="2816156"/>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الفيلم قصة وإخراج شريف عرفة، </a:t>
            </a:r>
            <a:r>
              <a:rPr lang="ar-SA" sz="1400" dirty="0" smtClean="0">
                <a:latin typeface="Alexandria SemiBold" pitchFamily="2" charset="-78"/>
                <a:cs typeface="Alexandria SemiBold" pitchFamily="2" charset="-78"/>
              </a:rPr>
              <a:t>سيناريو وحوار </a:t>
            </a:r>
            <a:r>
              <a:rPr lang="ar-SA" sz="1400" dirty="0">
                <a:latin typeface="Alexandria SemiBold" pitchFamily="2" charset="-78"/>
                <a:cs typeface="Alexandria SemiBold" pitchFamily="2" charset="-78"/>
              </a:rPr>
              <a:t>عبد الرحيم كمال، </a:t>
            </a:r>
            <a:r>
              <a:rPr lang="ar-SA" sz="1400" dirty="0" smtClean="0">
                <a:latin typeface="Alexandria SemiBold" pitchFamily="2" charset="-78"/>
                <a:cs typeface="Alexandria SemiBold" pitchFamily="2" charset="-78"/>
              </a:rPr>
              <a:t>والموسيقى </a:t>
            </a:r>
            <a:r>
              <a:rPr lang="ar-SA" sz="1400" dirty="0">
                <a:latin typeface="Alexandria SemiBold" pitchFamily="2" charset="-78"/>
                <a:cs typeface="Alexandria SemiBold" pitchFamily="2" charset="-78"/>
              </a:rPr>
              <a:t>لهشام نزيه والبطولة لمحمد سعد ومحمد رمضان وروبي وأمينة خليل وهند صبري وأحمد رزق وهاني عادل وعباس أبو الحسن ومجموعة كبيرة من أهم </a:t>
            </a:r>
            <a:r>
              <a:rPr lang="ar-SA" sz="1400" dirty="0" smtClean="0">
                <a:latin typeface="Alexandria SemiBold" pitchFamily="2" charset="-78"/>
                <a:cs typeface="Alexandria SemiBold" pitchFamily="2" charset="-78"/>
              </a:rPr>
              <a:t>نجوم </a:t>
            </a:r>
            <a:r>
              <a:rPr lang="ar-SA" sz="1400" dirty="0">
                <a:latin typeface="Alexandria SemiBold" pitchFamily="2" charset="-78"/>
                <a:cs typeface="Alexandria SemiBold" pitchFamily="2" charset="-78"/>
              </a:rPr>
              <a:t>مصر.</a:t>
            </a:r>
          </a:p>
          <a:p>
            <a:pPr algn="r" rtl="1">
              <a:lnSpc>
                <a:spcPct val="150000"/>
              </a:lnSpc>
            </a:pPr>
            <a:r>
              <a:rPr lang="ar-SA" sz="1400" dirty="0" smtClean="0">
                <a:latin typeface="Alexandria SemiBold" pitchFamily="2" charset="-78"/>
                <a:cs typeface="Alexandria SemiBold" pitchFamily="2" charset="-78"/>
              </a:rPr>
              <a:t>   وأهم </a:t>
            </a:r>
            <a:r>
              <a:rPr lang="ar-SA" sz="1400" dirty="0">
                <a:latin typeface="Alexandria SemiBold" pitchFamily="2" charset="-78"/>
                <a:cs typeface="Alexandria SemiBold" pitchFamily="2" charset="-78"/>
              </a:rPr>
              <a:t>ممثل في فيلم </a:t>
            </a:r>
            <a:r>
              <a:rPr lang="ar-SA" sz="1400" dirty="0" smtClean="0">
                <a:latin typeface="Alexandria SemiBold" pitchFamily="2" charset="-78"/>
                <a:cs typeface="Alexandria SemiBold" pitchFamily="2" charset="-78"/>
              </a:rPr>
              <a:t>"الكنز" </a:t>
            </a:r>
            <a:r>
              <a:rPr lang="ar-SA" sz="1400" dirty="0">
                <a:latin typeface="Alexandria SemiBold" pitchFamily="2" charset="-78"/>
                <a:cs typeface="Alexandria SemiBold" pitchFamily="2" charset="-78"/>
              </a:rPr>
              <a:t>كان محمد سعد، الفيلم قدم إعادة اكتشاف لسعد بعد سلسلة من السقطات والأفلام الفاشلة على مدار حوالي 10 سنين! والحقيقة إن سعد كان قدها </a:t>
            </a:r>
            <a:r>
              <a:rPr lang="ar-SA" sz="1400" dirty="0" smtClean="0">
                <a:latin typeface="Alexandria SemiBold" pitchFamily="2" charset="-78"/>
                <a:cs typeface="Alexandria SemiBold" pitchFamily="2" charset="-78"/>
              </a:rPr>
              <a:t>واستطاع أن </a:t>
            </a:r>
            <a:r>
              <a:rPr lang="ar-SA" sz="1400" dirty="0">
                <a:latin typeface="Alexandria SemiBold" pitchFamily="2" charset="-78"/>
                <a:cs typeface="Alexandria SemiBold" pitchFamily="2" charset="-78"/>
              </a:rPr>
              <a:t>يقدم أداء تمثيلي رائع نافس بيه نفسه قبل أي </a:t>
            </a:r>
            <a:r>
              <a:rPr lang="ar-SA" sz="1400" dirty="0" smtClean="0">
                <a:latin typeface="Alexandria SemiBold" pitchFamily="2" charset="-78"/>
                <a:cs typeface="Alexandria SemiBold" pitchFamily="2" charset="-78"/>
              </a:rPr>
              <a:t>أحد</a:t>
            </a:r>
            <a:r>
              <a:rPr lang="ar-SA" sz="1400" dirty="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أما محمد </a:t>
            </a:r>
            <a:r>
              <a:rPr lang="ar-SA" sz="1400" dirty="0">
                <a:latin typeface="Alexandria SemiBold" pitchFamily="2" charset="-78"/>
                <a:cs typeface="Alexandria SemiBold" pitchFamily="2" charset="-78"/>
              </a:rPr>
              <a:t>رمضان </a:t>
            </a:r>
            <a:r>
              <a:rPr lang="ar-SA" sz="1400" dirty="0" smtClean="0">
                <a:latin typeface="Alexandria SemiBold" pitchFamily="2" charset="-78"/>
                <a:cs typeface="Alexandria SemiBold" pitchFamily="2" charset="-78"/>
              </a:rPr>
              <a:t>فقدم </a:t>
            </a:r>
            <a:r>
              <a:rPr lang="ar-SA" sz="1400" dirty="0">
                <a:latin typeface="Alexandria SemiBold" pitchFamily="2" charset="-78"/>
                <a:cs typeface="Alexandria SemiBold" pitchFamily="2" charset="-78"/>
              </a:rPr>
              <a:t>أداء جيد لكن في كتير من المشاهد كان بيخرج من شخصية على الزيبق ويرجع يقدم </a:t>
            </a:r>
            <a:r>
              <a:rPr lang="ar-SA" sz="1400" dirty="0" smtClean="0">
                <a:latin typeface="Alexandria SemiBold" pitchFamily="2" charset="-78"/>
                <a:cs typeface="Alexandria SemiBold" pitchFamily="2" charset="-78"/>
              </a:rPr>
              <a:t>شخصيات أخرى قدمها </a:t>
            </a:r>
            <a:r>
              <a:rPr lang="ar-SA" sz="1400" dirty="0">
                <a:latin typeface="Alexandria SemiBold" pitchFamily="2" charset="-78"/>
                <a:cs typeface="Alexandria SemiBold" pitchFamily="2" charset="-78"/>
              </a:rPr>
              <a:t>قبل كده، خاصة في الجزء الكوميدي الأخير من الأحداث، </a:t>
            </a:r>
            <a:r>
              <a:rPr lang="ar-SA" sz="1400" dirty="0" smtClean="0">
                <a:latin typeface="Alexandria SemiBold" pitchFamily="2" charset="-78"/>
                <a:cs typeface="Alexandria SemiBold" pitchFamily="2" charset="-78"/>
              </a:rPr>
              <a:t>ووقع محمد </a:t>
            </a:r>
            <a:r>
              <a:rPr lang="ar-SA" sz="1400" dirty="0">
                <a:latin typeface="Alexandria SemiBold" pitchFamily="2" charset="-78"/>
                <a:cs typeface="Alexandria SemiBold" pitchFamily="2" charset="-78"/>
              </a:rPr>
              <a:t>سعد </a:t>
            </a:r>
            <a:r>
              <a:rPr lang="ar-SA" sz="1400" dirty="0" smtClean="0">
                <a:latin typeface="Alexandria SemiBold" pitchFamily="2" charset="-78"/>
                <a:cs typeface="Alexandria SemiBold" pitchFamily="2" charset="-78"/>
              </a:rPr>
              <a:t>أيضاً في </a:t>
            </a:r>
            <a:r>
              <a:rPr lang="ar-SA" sz="1400" dirty="0">
                <a:latin typeface="Alexandria SemiBold" pitchFamily="2" charset="-78"/>
                <a:cs typeface="Alexandria SemiBold" pitchFamily="2" charset="-78"/>
              </a:rPr>
              <a:t>نفس الغلطة.</a:t>
            </a:r>
          </a:p>
        </p:txBody>
      </p:sp>
      <p:sp>
        <p:nvSpPr>
          <p:cNvPr id="17" name="TextBox 16">
            <a:extLst>
              <a:ext uri="{FF2B5EF4-FFF2-40B4-BE49-F238E27FC236}">
                <a16:creationId xmlns:a16="http://schemas.microsoft.com/office/drawing/2014/main" id="{F9A80F9F-74DB-1D57-04E8-E20E92A09B0A}"/>
              </a:ext>
            </a:extLst>
          </p:cNvPr>
          <p:cNvSpPr txBox="1"/>
          <p:nvPr/>
        </p:nvSpPr>
        <p:spPr>
          <a:xfrm>
            <a:off x="9590640" y="4659925"/>
            <a:ext cx="1037122" cy="144610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نقد الأداء التمثيلي لفنان ومقارنته بأفلامه</a:t>
            </a:r>
            <a:endParaRPr lang="en-US" sz="1200" dirty="0">
              <a:solidFill>
                <a:schemeClr val="accent2">
                  <a:lumMod val="50000"/>
                </a:schemeClr>
              </a:solidFill>
              <a:latin typeface="Alexandria SemiBold" pitchFamily="2" charset="-78"/>
              <a:cs typeface="Alexandria SemiBold" pitchFamily="2" charset="-78"/>
            </a:endParaRPr>
          </a:p>
        </p:txBody>
      </p:sp>
      <p:sp>
        <p:nvSpPr>
          <p:cNvPr id="18" name="TextBox 17">
            <a:extLst>
              <a:ext uri="{FF2B5EF4-FFF2-40B4-BE49-F238E27FC236}">
                <a16:creationId xmlns:a16="http://schemas.microsoft.com/office/drawing/2014/main" id="{F9A80F9F-74DB-1D57-04E8-E20E92A09B0A}"/>
              </a:ext>
            </a:extLst>
          </p:cNvPr>
          <p:cNvSpPr txBox="1"/>
          <p:nvPr/>
        </p:nvSpPr>
        <p:spPr>
          <a:xfrm>
            <a:off x="3974091" y="899717"/>
            <a:ext cx="2669603"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نقدي</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419914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8630" y="1483658"/>
            <a:ext cx="10740564"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746845" y="1902587"/>
            <a:ext cx="8621485" cy="1846659"/>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أمينة خليل قدمت أداء عادي وغير مميز ويشبه أدوار لها، أما روبي كان أداؤها باهت، لكن بنعتقد أن الشخصيات سيكون لها تأثير أقوى في الجزء الثاني من الفيلم، أما هند صبري </a:t>
            </a:r>
            <a:r>
              <a:rPr lang="ar-SA" sz="1400" dirty="0" smtClean="0">
                <a:latin typeface="Alexandria SemiBold" pitchFamily="2" charset="-78"/>
                <a:cs typeface="Alexandria SemiBold" pitchFamily="2" charset="-78"/>
              </a:rPr>
              <a:t>فقدمت </a:t>
            </a:r>
            <a:r>
              <a:rPr lang="ar-SA" sz="1400" dirty="0">
                <a:latin typeface="Alexandria SemiBold" pitchFamily="2" charset="-78"/>
                <a:cs typeface="Alexandria SemiBold" pitchFamily="2" charset="-78"/>
              </a:rPr>
              <a:t>أداء قوي ومتزن وعلى قدر شخصية حتشبسوت اللي بتقوم </a:t>
            </a:r>
            <a:r>
              <a:rPr lang="ar-SA" sz="1400" dirty="0" smtClean="0">
                <a:latin typeface="Alexandria SemiBold" pitchFamily="2" charset="-78"/>
                <a:cs typeface="Alexandria SemiBold" pitchFamily="2" charset="-78"/>
              </a:rPr>
              <a:t>بها</a:t>
            </a:r>
            <a:r>
              <a:rPr lang="ar-SA" sz="1400" dirty="0">
                <a:latin typeface="Alexandria SemiBold" pitchFamily="2" charset="-78"/>
                <a:cs typeface="Alexandria SemiBold" pitchFamily="2" charset="-78"/>
              </a:rPr>
              <a:t>.</a:t>
            </a:r>
          </a:p>
          <a:p>
            <a:pPr algn="r" rtl="1">
              <a:lnSpc>
                <a:spcPct val="150000"/>
              </a:lnSpc>
            </a:pPr>
            <a:r>
              <a:rPr lang="ar-SA" sz="1400" dirty="0" smtClean="0">
                <a:latin typeface="Alexandria SemiBold" pitchFamily="2" charset="-78"/>
                <a:cs typeface="Alexandria SemiBold" pitchFamily="2" charset="-78"/>
              </a:rPr>
              <a:t>   شخصيات كتيرة كانت تحتاج لمساحة أطول </a:t>
            </a:r>
            <a:r>
              <a:rPr lang="ar-SA" sz="1400" dirty="0">
                <a:latin typeface="Alexandria SemiBold" pitchFamily="2" charset="-78"/>
                <a:cs typeface="Alexandria SemiBold" pitchFamily="2" charset="-78"/>
              </a:rPr>
              <a:t>على الشاشة </a:t>
            </a:r>
            <a:r>
              <a:rPr lang="ar-SA" sz="1400" dirty="0" smtClean="0">
                <a:latin typeface="Alexandria SemiBold" pitchFamily="2" charset="-78"/>
                <a:cs typeface="Alexandria SemiBold" pitchFamily="2" charset="-78"/>
              </a:rPr>
              <a:t>حتى نحكم </a:t>
            </a:r>
            <a:r>
              <a:rPr lang="ar-SA" sz="1400" dirty="0">
                <a:latin typeface="Alexandria SemiBold" pitchFamily="2" charset="-78"/>
                <a:cs typeface="Alexandria SemiBold" pitchFamily="2" charset="-78"/>
              </a:rPr>
              <a:t>على </a:t>
            </a:r>
            <a:r>
              <a:rPr lang="ar-SA" sz="1400" dirty="0" smtClean="0">
                <a:latin typeface="Alexandria SemiBold" pitchFamily="2" charset="-78"/>
                <a:cs typeface="Alexandria SemiBold" pitchFamily="2" charset="-78"/>
              </a:rPr>
              <a:t>أدائها بشكل أفضل، </a:t>
            </a:r>
            <a:r>
              <a:rPr lang="ar-SA" sz="1400" dirty="0">
                <a:latin typeface="Alexandria SemiBold" pitchFamily="2" charset="-78"/>
                <a:cs typeface="Alexandria SemiBold" pitchFamily="2" charset="-78"/>
              </a:rPr>
              <a:t>وشخصيات </a:t>
            </a:r>
            <a:r>
              <a:rPr lang="ar-SA" sz="1400" dirty="0" smtClean="0">
                <a:latin typeface="Alexandria SemiBold" pitchFamily="2" charset="-78"/>
                <a:cs typeface="Alexandria SemiBold" pitchFamily="2" charset="-78"/>
              </a:rPr>
              <a:t>أخرى قد يكون </a:t>
            </a:r>
            <a:r>
              <a:rPr lang="ar-SA" sz="1400" dirty="0">
                <a:latin typeface="Alexandria SemiBold" pitchFamily="2" charset="-78"/>
                <a:cs typeface="Alexandria SemiBold" pitchFamily="2" charset="-78"/>
              </a:rPr>
              <a:t>لها مستقبل أفضل في الجزء الثاني من الفيلم.</a:t>
            </a: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704114"/>
            <a:ext cx="892121" cy="788572"/>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9594839" y="2595746"/>
            <a:ext cx="1500494" cy="507831"/>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9556500" y="4351027"/>
            <a:ext cx="1500494" cy="89210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تقييم الأبعاد المختلفة للفيلم</a:t>
            </a:r>
          </a:p>
          <a:p>
            <a:pPr algn="ctr">
              <a:lnSpc>
                <a:spcPct val="150000"/>
              </a:lnSpc>
            </a:pPr>
            <a:r>
              <a:rPr lang="ar-SA" sz="1200" dirty="0" smtClean="0">
                <a:solidFill>
                  <a:srgbClr val="002060"/>
                </a:solidFill>
                <a:latin typeface="Alexandria SemiBold" pitchFamily="2" charset="-78"/>
                <a:cs typeface="Alexandria SemiBold" pitchFamily="2" charset="-78"/>
              </a:rPr>
              <a:t>شكلاً ومضموناً</a:t>
            </a:r>
            <a:endParaRPr lang="en-US" sz="1200" dirty="0">
              <a:solidFill>
                <a:schemeClr val="accent2">
                  <a:lumMod val="50000"/>
                </a:schemeClr>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638629" y="3564814"/>
            <a:ext cx="8781141" cy="2816156"/>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سيناريو </a:t>
            </a:r>
            <a:r>
              <a:rPr lang="ar-SA" sz="1400" dirty="0">
                <a:latin typeface="Alexandria SemiBold" pitchFamily="2" charset="-78"/>
                <a:cs typeface="Alexandria SemiBold" pitchFamily="2" charset="-78"/>
              </a:rPr>
              <a:t>الفيلم كان أضعف حلقاته. </a:t>
            </a:r>
            <a:r>
              <a:rPr lang="ar-SA" sz="1400" dirty="0" smtClean="0">
                <a:latin typeface="Alexandria SemiBold" pitchFamily="2" charset="-78"/>
                <a:cs typeface="Alexandria SemiBold" pitchFamily="2" charset="-78"/>
              </a:rPr>
              <a:t>يتسم </a:t>
            </a:r>
            <a:r>
              <a:rPr lang="ar-SA" sz="1400" dirty="0">
                <a:latin typeface="Alexandria SemiBold" pitchFamily="2" charset="-78"/>
                <a:cs typeface="Alexandria SemiBold" pitchFamily="2" charset="-78"/>
              </a:rPr>
              <a:t>بالملل في كتير من المشاهد والأحداث، بالأضافة للقصص المكون منها الفيلم </a:t>
            </a:r>
            <a:r>
              <a:rPr lang="ar-SA" sz="1400" dirty="0" smtClean="0">
                <a:latin typeface="Alexandria SemiBold" pitchFamily="2" charset="-78"/>
                <a:cs typeface="Alexandria SemiBold" pitchFamily="2" charset="-78"/>
              </a:rPr>
              <a:t>كانت </a:t>
            </a:r>
            <a:r>
              <a:rPr lang="ar-SA" sz="1400" dirty="0">
                <a:latin typeface="Alexandria SemiBold" pitchFamily="2" charset="-78"/>
                <a:cs typeface="Alexandria SemiBold" pitchFamily="2" charset="-78"/>
              </a:rPr>
              <a:t>محفوظة وغير جديدة، بالتالي كان مشاهدة بعض الأجزاء عبء حقيقي على </a:t>
            </a:r>
            <a:r>
              <a:rPr lang="ar-SA" sz="1400" dirty="0" smtClean="0">
                <a:latin typeface="Alexandria SemiBold" pitchFamily="2" charset="-78"/>
                <a:cs typeface="Alexandria SemiBold" pitchFamily="2" charset="-78"/>
              </a:rPr>
              <a:t>المشاهد؛ </a:t>
            </a:r>
            <a:r>
              <a:rPr lang="ar-SA" sz="1400" dirty="0">
                <a:latin typeface="Alexandria SemiBold" pitchFamily="2" charset="-78"/>
                <a:cs typeface="Alexandria SemiBold" pitchFamily="2" charset="-78"/>
              </a:rPr>
              <a:t>وسببت له حالة كبيرة من الملل، </a:t>
            </a:r>
            <a:r>
              <a:rPr lang="ar-SA" sz="1400" dirty="0" smtClean="0">
                <a:latin typeface="Alexandria SemiBold" pitchFamily="2" charset="-78"/>
                <a:cs typeface="Alexandria SemiBold" pitchFamily="2" charset="-78"/>
              </a:rPr>
              <a:t>كما أن </a:t>
            </a:r>
            <a:r>
              <a:rPr lang="ar-SA" sz="1400" dirty="0">
                <a:latin typeface="Alexandria SemiBold" pitchFamily="2" charset="-78"/>
                <a:cs typeface="Alexandria SemiBold" pitchFamily="2" charset="-78"/>
              </a:rPr>
              <a:t>المقاطع المختلفة من كل قصة من القصص غير المتساوية في الثقل الدرامي أو حتى الزمن على الشاشة، كل </a:t>
            </a:r>
            <a:r>
              <a:rPr lang="ar-SA" sz="1400" dirty="0" smtClean="0">
                <a:latin typeface="Alexandria SemiBold" pitchFamily="2" charset="-78"/>
                <a:cs typeface="Alexandria SemiBold" pitchFamily="2" charset="-78"/>
              </a:rPr>
              <a:t>هذه الأمور </a:t>
            </a:r>
            <a:r>
              <a:rPr lang="ar-SA" sz="1400" dirty="0">
                <a:latin typeface="Alexandria SemiBold" pitchFamily="2" charset="-78"/>
                <a:cs typeface="Alexandria SemiBold" pitchFamily="2" charset="-78"/>
              </a:rPr>
              <a:t>جعلت مشاهدة الفيلم تجربة </a:t>
            </a:r>
            <a:r>
              <a:rPr lang="ar-SA" sz="1400" dirty="0" smtClean="0">
                <a:latin typeface="Alexandria SemiBold" pitchFamily="2" charset="-78"/>
                <a:cs typeface="Alexandria SemiBold" pitchFamily="2" charset="-78"/>
              </a:rPr>
              <a:t>غير </a:t>
            </a:r>
            <a:r>
              <a:rPr lang="ar-SA" sz="1400" dirty="0">
                <a:latin typeface="Alexandria SemiBold" pitchFamily="2" charset="-78"/>
                <a:cs typeface="Alexandria SemiBold" pitchFamily="2" charset="-78"/>
              </a:rPr>
              <a:t>ممتعة بنسبة كبيرة ومحبطة </a:t>
            </a:r>
            <a:r>
              <a:rPr lang="ar-SA" sz="1400" dirty="0" smtClean="0">
                <a:latin typeface="Alexandria SemiBold" pitchFamily="2" charset="-78"/>
                <a:cs typeface="Alexandria SemiBold" pitchFamily="2" charset="-78"/>
              </a:rPr>
              <a:t>للتوقعات الكبيرة </a:t>
            </a:r>
            <a:r>
              <a:rPr lang="ar-SA" sz="1400" dirty="0">
                <a:latin typeface="Alexandria SemiBold" pitchFamily="2" charset="-78"/>
                <a:cs typeface="Alexandria SemiBold" pitchFamily="2" charset="-78"/>
              </a:rPr>
              <a:t>للفيلم</a:t>
            </a:r>
            <a:r>
              <a:rPr lang="ar-SA" sz="1400" dirty="0" smtClean="0">
                <a:latin typeface="Alexandria SemiBold" pitchFamily="2" charset="-78"/>
                <a:cs typeface="Alexandria SemiBold" pitchFamily="2" charset="-78"/>
              </a:rPr>
              <a:t>.</a:t>
            </a:r>
          </a:p>
          <a:p>
            <a:pPr algn="r" rtl="1">
              <a:lnSpc>
                <a:spcPct val="150000"/>
              </a:lnSpc>
            </a:pPr>
            <a:r>
              <a:rPr lang="ar-SA" sz="1400" dirty="0">
                <a:latin typeface="Alexandria SemiBold" pitchFamily="2" charset="-78"/>
                <a:cs typeface="Alexandria SemiBold" pitchFamily="2" charset="-78"/>
              </a:rPr>
              <a:t>إخراج الفيلم كان واحد من نقاط القوة له، ويحسب لشريف عرفه كتير من طرق الإخراج المتميزة واللي حصل فيها مزج جميل بين المشاهد المختلفة والتنقلات بنعومة من زمن للتاني بسهولة وبدون إرهاق للمشاهد.</a:t>
            </a:r>
          </a:p>
        </p:txBody>
      </p:sp>
      <p:sp>
        <p:nvSpPr>
          <p:cNvPr id="17" name="TextBox 16">
            <a:extLst>
              <a:ext uri="{FF2B5EF4-FFF2-40B4-BE49-F238E27FC236}">
                <a16:creationId xmlns:a16="http://schemas.microsoft.com/office/drawing/2014/main" id="{F9A80F9F-74DB-1D57-04E8-E20E92A09B0A}"/>
              </a:ext>
            </a:extLst>
          </p:cNvPr>
          <p:cNvSpPr txBox="1"/>
          <p:nvPr/>
        </p:nvSpPr>
        <p:spPr>
          <a:xfrm>
            <a:off x="3849184" y="858387"/>
            <a:ext cx="2876081"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نقدي</a:t>
            </a:r>
            <a:endParaRPr lang="en-US" sz="3200" b="1" dirty="0">
              <a:solidFill>
                <a:srgbClr val="C00000"/>
              </a:solidFill>
              <a:latin typeface="Alexandria ExtraBold" pitchFamily="2" charset="-78"/>
              <a:cs typeface="Alexandria ExtraBold" pitchFamily="2" charset="-78"/>
            </a:endParaRPr>
          </a:p>
        </p:txBody>
      </p:sp>
      <p:sp>
        <p:nvSpPr>
          <p:cNvPr id="18" name="TextBox 17">
            <a:extLst>
              <a:ext uri="{FF2B5EF4-FFF2-40B4-BE49-F238E27FC236}">
                <a16:creationId xmlns:a16="http://schemas.microsoft.com/office/drawing/2014/main" id="{F9A80F9F-74DB-1D57-04E8-E20E92A09B0A}"/>
              </a:ext>
            </a:extLst>
          </p:cNvPr>
          <p:cNvSpPr txBox="1"/>
          <p:nvPr/>
        </p:nvSpPr>
        <p:spPr>
          <a:xfrm>
            <a:off x="7963631" y="1561431"/>
            <a:ext cx="3215215" cy="507831"/>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b="1" dirty="0" smtClean="0">
                <a:solidFill>
                  <a:schemeClr val="bg1"/>
                </a:solidFill>
                <a:latin typeface="Alexandria ExtraBold" pitchFamily="2" charset="-78"/>
                <a:cs typeface="Alexandria ExtraBold" pitchFamily="2" charset="-78"/>
              </a:rPr>
              <a:t>مثال لكتابة المقال النقدي</a:t>
            </a:r>
            <a:endParaRPr lang="en-US" sz="2800" b="1" dirty="0">
              <a:solidFill>
                <a:schemeClr val="bg1"/>
              </a:solidFill>
              <a:latin typeface="Alexandria ExtraBold" pitchFamily="2" charset="-78"/>
              <a:cs typeface="Alexandria ExtraBold" pitchFamily="2" charset="-78"/>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9714463" y="3157665"/>
            <a:ext cx="1037122" cy="615105"/>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نقد الأداء التمثيلي</a:t>
            </a:r>
            <a:endParaRPr lang="en-US" sz="1200" dirty="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8198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697296" y="1597192"/>
            <a:ext cx="3347884" cy="507831"/>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b="1" dirty="0" smtClean="0">
                <a:solidFill>
                  <a:schemeClr val="bg1"/>
                </a:solidFill>
                <a:latin typeface="Alexandria ExtraBold" pitchFamily="2" charset="-78"/>
                <a:cs typeface="Alexandria ExtraBold" pitchFamily="2" charset="-78"/>
              </a:rPr>
              <a:t>مثال لكتابة المقال النقدي</a:t>
            </a:r>
            <a:endParaRPr lang="en-US" sz="28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230245" y="2241857"/>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6" name="TextBox 15">
            <a:extLst>
              <a:ext uri="{FF2B5EF4-FFF2-40B4-BE49-F238E27FC236}">
                <a16:creationId xmlns:a16="http://schemas.microsoft.com/office/drawing/2014/main" id="{F9A80F9F-74DB-1D57-04E8-E20E92A09B0A}"/>
              </a:ext>
            </a:extLst>
          </p:cNvPr>
          <p:cNvSpPr txBox="1"/>
          <p:nvPr/>
        </p:nvSpPr>
        <p:spPr>
          <a:xfrm>
            <a:off x="9230245" y="4449925"/>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الخاتمة </a:t>
            </a:r>
          </a:p>
        </p:txBody>
      </p:sp>
      <p:sp>
        <p:nvSpPr>
          <p:cNvPr id="17" name="TextBox 16">
            <a:extLst>
              <a:ext uri="{FF2B5EF4-FFF2-40B4-BE49-F238E27FC236}">
                <a16:creationId xmlns:a16="http://schemas.microsoft.com/office/drawing/2014/main" id="{F9A80F9F-74DB-1D57-04E8-E20E92A09B0A}"/>
              </a:ext>
            </a:extLst>
          </p:cNvPr>
          <p:cNvSpPr txBox="1"/>
          <p:nvPr/>
        </p:nvSpPr>
        <p:spPr>
          <a:xfrm>
            <a:off x="1210644" y="4360942"/>
            <a:ext cx="7516256" cy="1527982"/>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1600" dirty="0">
                <a:latin typeface="Alexandria SemiBold" pitchFamily="2" charset="-78"/>
                <a:cs typeface="Alexandria SemiBold" pitchFamily="2" charset="-78"/>
              </a:rPr>
              <a:t>فيلم الكنز تجربة سينمائية محترمة لكن غير مكتملة، وعلى الرغم من الميزانية الضخمة والأسماء الكبيرة، الفيلم كان ممكن يكون أفضل من </a:t>
            </a:r>
            <a:r>
              <a:rPr lang="ar-SA" sz="1600" dirty="0" smtClean="0">
                <a:latin typeface="Alexandria SemiBold" pitchFamily="2" charset="-78"/>
                <a:cs typeface="Alexandria SemiBold" pitchFamily="2" charset="-78"/>
              </a:rPr>
              <a:t>ذلك، </a:t>
            </a:r>
            <a:r>
              <a:rPr lang="ar-SA" sz="1600" dirty="0">
                <a:latin typeface="Alexandria SemiBold" pitchFamily="2" charset="-78"/>
                <a:cs typeface="Alexandria SemiBold" pitchFamily="2" charset="-78"/>
              </a:rPr>
              <a:t>لكن لو لم يقدم الكنز حسنة أكثر من إعادة إحياء ممثل بحجم محمد سعد، يبقى كده عداه العيب بمراحل!</a:t>
            </a:r>
          </a:p>
        </p:txBody>
      </p:sp>
      <p:sp>
        <p:nvSpPr>
          <p:cNvPr id="19" name="TextBox 18">
            <a:extLst>
              <a:ext uri="{FF2B5EF4-FFF2-40B4-BE49-F238E27FC236}">
                <a16:creationId xmlns:a16="http://schemas.microsoft.com/office/drawing/2014/main" id="{F9A80F9F-74DB-1D57-04E8-E20E92A09B0A}"/>
              </a:ext>
            </a:extLst>
          </p:cNvPr>
          <p:cNvSpPr txBox="1"/>
          <p:nvPr/>
        </p:nvSpPr>
        <p:spPr>
          <a:xfrm>
            <a:off x="9037657" y="5115219"/>
            <a:ext cx="2328154" cy="615105"/>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خلاصة رأي الكاتب</a:t>
            </a:r>
          </a:p>
          <a:p>
            <a:pPr algn="ctr">
              <a:lnSpc>
                <a:spcPct val="150000"/>
              </a:lnSpc>
            </a:pPr>
            <a:r>
              <a:rPr lang="ar-SA" sz="1200" dirty="0" smtClean="0">
                <a:solidFill>
                  <a:srgbClr val="002060"/>
                </a:solidFill>
                <a:latin typeface="Alexandria SemiBold" pitchFamily="2" charset="-78"/>
                <a:cs typeface="Alexandria SemiBold" pitchFamily="2" charset="-78"/>
              </a:rPr>
              <a:t>التقييم النهائي للفيلم</a:t>
            </a:r>
          </a:p>
        </p:txBody>
      </p:sp>
      <p:sp>
        <p:nvSpPr>
          <p:cNvPr id="18" name="TextBox 17">
            <a:extLst>
              <a:ext uri="{FF2B5EF4-FFF2-40B4-BE49-F238E27FC236}">
                <a16:creationId xmlns:a16="http://schemas.microsoft.com/office/drawing/2014/main" id="{F9A80F9F-74DB-1D57-04E8-E20E92A09B0A}"/>
              </a:ext>
            </a:extLst>
          </p:cNvPr>
          <p:cNvSpPr txBox="1"/>
          <p:nvPr/>
        </p:nvSpPr>
        <p:spPr>
          <a:xfrm>
            <a:off x="1342103" y="2472369"/>
            <a:ext cx="7386510" cy="1200329"/>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  ديكورات </a:t>
            </a:r>
            <a:r>
              <a:rPr lang="ar-SA" sz="1400" dirty="0">
                <a:latin typeface="Alexandria SemiBold" pitchFamily="2" charset="-78"/>
                <a:cs typeface="Alexandria SemiBold" pitchFamily="2" charset="-78"/>
              </a:rPr>
              <a:t>الفيلم والموسيقى والأزياء كانت من أفضل ما شاهدناه في السينما مؤخرًا. الموسيقى والأزياء </a:t>
            </a:r>
            <a:r>
              <a:rPr lang="ar-SA" sz="1400" dirty="0" smtClean="0">
                <a:latin typeface="Alexandria SemiBold" pitchFamily="2" charset="-78"/>
                <a:cs typeface="Alexandria SemiBold" pitchFamily="2" charset="-78"/>
              </a:rPr>
              <a:t>استطاعت أن </a:t>
            </a:r>
            <a:r>
              <a:rPr lang="ar-SA" sz="1400" dirty="0">
                <a:latin typeface="Alexandria SemiBold" pitchFamily="2" charset="-78"/>
                <a:cs typeface="Alexandria SemiBold" pitchFamily="2" charset="-78"/>
              </a:rPr>
              <a:t>تنقلنا </a:t>
            </a:r>
            <a:r>
              <a:rPr lang="ar-SA" sz="1400" dirty="0" smtClean="0">
                <a:latin typeface="Alexandria SemiBold" pitchFamily="2" charset="-78"/>
                <a:cs typeface="Alexandria SemiBold" pitchFamily="2" charset="-78"/>
              </a:rPr>
              <a:t>لفترات زمنية مختلفة </a:t>
            </a:r>
            <a:r>
              <a:rPr lang="ar-SA" sz="1400" dirty="0">
                <a:latin typeface="Alexandria SemiBold" pitchFamily="2" charset="-78"/>
                <a:cs typeface="Alexandria SemiBold" pitchFamily="2" charset="-78"/>
              </a:rPr>
              <a:t>بنجاح ساحق، أما الديكورات </a:t>
            </a:r>
            <a:r>
              <a:rPr lang="ar-SA" sz="1400" dirty="0" smtClean="0">
                <a:latin typeface="Alexandria SemiBold" pitchFamily="2" charset="-78"/>
                <a:cs typeface="Alexandria SemiBold" pitchFamily="2" charset="-78"/>
              </a:rPr>
              <a:t>فاتسمت باهتمام </a:t>
            </a:r>
            <a:r>
              <a:rPr lang="ar-SA" sz="1400" dirty="0">
                <a:latin typeface="Alexandria SemiBold" pitchFamily="2" charset="-78"/>
                <a:cs typeface="Alexandria SemiBold" pitchFamily="2" charset="-78"/>
              </a:rPr>
              <a:t>كبير </a:t>
            </a:r>
            <a:r>
              <a:rPr lang="ar-SA" sz="1400" dirty="0" smtClean="0">
                <a:latin typeface="Alexandria SemiBold" pitchFamily="2" charset="-78"/>
                <a:cs typeface="Alexandria SemiBold" pitchFamily="2" charset="-78"/>
              </a:rPr>
              <a:t>بالتفاصيل عكست حجم الإنتاج الضخم والوضح </a:t>
            </a:r>
            <a:r>
              <a:rPr lang="ar-SA" sz="1400" dirty="0">
                <a:latin typeface="Alexandria SemiBold" pitchFamily="2" charset="-78"/>
                <a:cs typeface="Alexandria SemiBold" pitchFamily="2" charset="-78"/>
              </a:rPr>
              <a:t>في كل مشهد.</a:t>
            </a:r>
          </a:p>
        </p:txBody>
      </p:sp>
      <p:sp>
        <p:nvSpPr>
          <p:cNvPr id="20" name="TextBox 19">
            <a:extLst>
              <a:ext uri="{FF2B5EF4-FFF2-40B4-BE49-F238E27FC236}">
                <a16:creationId xmlns:a16="http://schemas.microsoft.com/office/drawing/2014/main" id="{F9A80F9F-74DB-1D57-04E8-E20E92A09B0A}"/>
              </a:ext>
            </a:extLst>
          </p:cNvPr>
          <p:cNvSpPr txBox="1"/>
          <p:nvPr/>
        </p:nvSpPr>
        <p:spPr>
          <a:xfrm>
            <a:off x="3849185" y="858387"/>
            <a:ext cx="2846584"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نقدي</a:t>
            </a:r>
            <a:endParaRPr lang="en-US" sz="3200" b="1" dirty="0">
              <a:solidFill>
                <a:srgbClr val="C00000"/>
              </a:solidFill>
              <a:latin typeface="Alexandria ExtraBold" pitchFamily="2" charset="-78"/>
              <a:cs typeface="Alexandria ExtraBold" pitchFamily="2" charset="-78"/>
            </a:endParaRPr>
          </a:p>
        </p:txBody>
      </p:sp>
      <p:sp>
        <p:nvSpPr>
          <p:cNvPr id="21" name="TextBox 20">
            <a:extLst>
              <a:ext uri="{FF2B5EF4-FFF2-40B4-BE49-F238E27FC236}">
                <a16:creationId xmlns:a16="http://schemas.microsoft.com/office/drawing/2014/main" id="{F9A80F9F-74DB-1D57-04E8-E20E92A09B0A}"/>
              </a:ext>
            </a:extLst>
          </p:cNvPr>
          <p:cNvSpPr txBox="1"/>
          <p:nvPr/>
        </p:nvSpPr>
        <p:spPr>
          <a:xfrm>
            <a:off x="9535603" y="2863222"/>
            <a:ext cx="1037122" cy="1200329"/>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تقييم </a:t>
            </a:r>
          </a:p>
          <a:p>
            <a:pPr algn="ctr">
              <a:lnSpc>
                <a:spcPct val="150000"/>
              </a:lnSpc>
            </a:pPr>
            <a:r>
              <a:rPr lang="ar-SA" sz="1200" dirty="0" smtClean="0">
                <a:solidFill>
                  <a:srgbClr val="002060"/>
                </a:solidFill>
                <a:latin typeface="Alexandria SemiBold" pitchFamily="2" charset="-78"/>
                <a:cs typeface="Alexandria SemiBold" pitchFamily="2" charset="-78"/>
              </a:rPr>
              <a:t>الجانب الشكلي للفيلم</a:t>
            </a:r>
            <a:endParaRPr lang="en-US" sz="1200" dirty="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328767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3" y="1432390"/>
            <a:ext cx="8965222" cy="47163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49415" y="1808114"/>
            <a:ext cx="8607333"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يقترب فن اليوميات من فن العمود الصحفي، من حيث التعبير عما يدور في ذهن الكاتب وعن نظرته وفلسفته في الحياة. وفي فن اليوميات تبدو ذاتية الكاتب في معالجة الموضوعات المختلفة، فهي تقدم صور نابضة بالحياة، زاخرة بالمعاني، وتتطلب سيطرة تامة على اللغة والتعبير وذلك بالأسلوب السهل الممتع.</a:t>
            </a:r>
          </a:p>
          <a:p>
            <a:pPr algn="r" rtl="1">
              <a:lnSpc>
                <a:spcPct val="150000"/>
              </a:lnSpc>
            </a:pPr>
            <a:r>
              <a:rPr lang="ar-SA" dirty="0" smtClean="0">
                <a:latin typeface="Alexandria SemiBold" pitchFamily="2" charset="-78"/>
                <a:cs typeface="Alexandria SemiBold" pitchFamily="2" charset="-78"/>
              </a:rPr>
              <a:t>     لذلك تبدو اليوميات في ظاهرها سهلة، لكنها في حقيقة الأمر تحتاج إلى كُتاب محترفين يعبروا عن مواقفهم وينقلوا ملاحظاتهم بإيجاز بعيداً عن مواقفهم وينقلوا ملاحظاتهم بإيجاز بعيداً عن الإطالة والإخلال بالمعني. وتعدد أسماء التي تطلق على "اليوميات" : المقال المتعدد الفقرات، أو المقال الذاتي، أو مقال التجربة الخاصة، مقال الخواطر والتأملات. </a:t>
            </a:r>
          </a:p>
        </p:txBody>
      </p:sp>
      <p:sp>
        <p:nvSpPr>
          <p:cNvPr id="15" name="TextBox 14">
            <a:extLst>
              <a:ext uri="{FF2B5EF4-FFF2-40B4-BE49-F238E27FC236}">
                <a16:creationId xmlns:a16="http://schemas.microsoft.com/office/drawing/2014/main" id="{F9A80F9F-74DB-1D57-04E8-E20E92A09B0A}"/>
              </a:ext>
            </a:extLst>
          </p:cNvPr>
          <p:cNvSpPr txBox="1"/>
          <p:nvPr/>
        </p:nvSpPr>
        <p:spPr>
          <a:xfrm>
            <a:off x="3554362" y="830769"/>
            <a:ext cx="2998720" cy="646331"/>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sz="2400" b="1" dirty="0" smtClean="0">
                <a:solidFill>
                  <a:srgbClr val="C00000"/>
                </a:solidFill>
                <a:latin typeface="Alexandria ExtraBold" pitchFamily="2" charset="-78"/>
                <a:cs typeface="Alexandria ExtraBold" pitchFamily="2" charset="-78"/>
              </a:rPr>
              <a:t>5- فن اليوميات</a:t>
            </a:r>
            <a:endParaRPr lang="en-US" sz="3600" b="1" dirty="0">
              <a:solidFill>
                <a:srgbClr val="C00000"/>
              </a:solidFill>
              <a:latin typeface="Alexandria ExtraBold" pitchFamily="2" charset="-78"/>
              <a:cs typeface="Alexandria ExtraBold" pitchFamily="2" charset="-78"/>
            </a:endParaRPr>
          </a:p>
        </p:txBody>
      </p:sp>
      <p:pic>
        <p:nvPicPr>
          <p:cNvPr id="14" name="Picture 2" descr="‫مراحل تطور الكتابة عبر العصور - سطور‬‎"/>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rcRect t="1216" b="1216"/>
          <a:stretch>
            <a:fillRect/>
          </a:stretch>
        </p:blipFill>
        <p:spPr bwMode="auto">
          <a:xfrm flipH="1">
            <a:off x="11059885" y="1704157"/>
            <a:ext cx="1027451" cy="106332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702428" y="5885290"/>
            <a:ext cx="921658" cy="814681"/>
          </a:xfrm>
          <a:prstGeom prst="rect">
            <a:avLst/>
          </a:prstGeom>
        </p:spPr>
      </p:pic>
      <p:pic>
        <p:nvPicPr>
          <p:cNvPr id="2" name="Picture 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58462" b="68718"/>
          <a:stretch/>
        </p:blipFill>
        <p:spPr>
          <a:xfrm>
            <a:off x="145380" y="2554736"/>
            <a:ext cx="2013995" cy="2471610"/>
          </a:xfrm>
          <a:prstGeom prst="rect">
            <a:avLst/>
          </a:prstGeom>
        </p:spPr>
      </p:pic>
    </p:spTree>
    <p:extLst>
      <p:ext uri="{BB962C8B-B14F-4D97-AF65-F5344CB8AC3E}">
        <p14:creationId xmlns:p14="http://schemas.microsoft.com/office/powerpoint/2010/main" val="174820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3" y="1432390"/>
            <a:ext cx="8965222" cy="48168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1334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94663" y="1951209"/>
            <a:ext cx="8756687"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فن اليوميات </a:t>
            </a:r>
            <a:r>
              <a:rPr lang="en-US" dirty="0" smtClean="0">
                <a:latin typeface="Alexandria SemiBold" pitchFamily="2" charset="-78"/>
                <a:cs typeface="Alexandria SemiBold" pitchFamily="2" charset="-78"/>
              </a:rPr>
              <a:t>Notes</a:t>
            </a:r>
            <a:r>
              <a:rPr lang="ar-SA" dirty="0" smtClean="0">
                <a:latin typeface="Alexandria SemiBold" pitchFamily="2" charset="-78"/>
                <a:cs typeface="Alexandria SemiBold" pitchFamily="2" charset="-78"/>
              </a:rPr>
              <a:t> أحد أنواع المقال الصحفي الذي ينشر بشكل دوري في مكان ثابت وتحت عنوان ثابت . ويتناول الكاتب من خلالها عدة موضوعات أو موضوع واحد يقدم فيه رأيه وخواطره وتجاربه ومشاهداته الخاصة، على أن تكون مرتبطة بالقضايا العامة التي تهم أكبر عدد من القراء.</a:t>
            </a:r>
          </a:p>
          <a:p>
            <a:pPr algn="r" rtl="1">
              <a:lnSpc>
                <a:spcPct val="150000"/>
              </a:lnSpc>
            </a:pPr>
            <a:r>
              <a:rPr lang="ar-SA" dirty="0" smtClean="0">
                <a:latin typeface="Alexandria SemiBold" pitchFamily="2" charset="-78"/>
                <a:cs typeface="Alexandria SemiBold" pitchFamily="2" charset="-78"/>
              </a:rPr>
              <a:t>   تعريف اليوميات: هو المقال الذي يضع القاريء وجهاً لوجه أمام عقل الكاتب ، فكره وخياله ، منطقه وعواطفه، خبرته وطلاقته. ويجب على الكاتب أن ينوع أفكاره وموضوعاته، وبالتالي لا تتقيد اليوميات بالتخصص وإنما تتقيد بالمرونة في اختيار الموضوع. وقد يرجع عدم انتشار اليوميات ـــ على الرغم من أنها تواكب متطلبات العصر بالسرعة والإيجاز ـــ إلى عدة أسباب منها أن فن العمود يقوم بجميع وظائف اليوميات، علاوة على تراجع صحافة الرأي وغلبة صحافة الخبر في الوقت الراهن.</a:t>
            </a:r>
          </a:p>
        </p:txBody>
      </p:sp>
      <p:sp>
        <p:nvSpPr>
          <p:cNvPr id="15" name="TextBox 14">
            <a:extLst>
              <a:ext uri="{FF2B5EF4-FFF2-40B4-BE49-F238E27FC236}">
                <a16:creationId xmlns:a16="http://schemas.microsoft.com/office/drawing/2014/main" id="{F9A80F9F-74DB-1D57-04E8-E20E92A09B0A}"/>
              </a:ext>
            </a:extLst>
          </p:cNvPr>
          <p:cNvSpPr txBox="1"/>
          <p:nvPr/>
        </p:nvSpPr>
        <p:spPr>
          <a:xfrm>
            <a:off x="8701548" y="1497930"/>
            <a:ext cx="2078455" cy="507831"/>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تعريف اليوميات</a:t>
            </a:r>
            <a:endParaRPr lang="en-US" sz="2800" b="1" dirty="0">
              <a:solidFill>
                <a:srgbClr val="C00000"/>
              </a:solidFill>
              <a:latin typeface="Alexandria ExtraBold" pitchFamily="2" charset="-78"/>
              <a:cs typeface="Alexandria ExtraBold" pitchFamily="2" charset="-78"/>
            </a:endParaRPr>
          </a:p>
        </p:txBody>
      </p:sp>
      <p:pic>
        <p:nvPicPr>
          <p:cNvPr id="14" name="Picture 2" descr="‫مراحل تطور الكتابة عبر العصور - سطور‬‎"/>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rcRect t="1216" b="1216"/>
          <a:stretch>
            <a:fillRect/>
          </a:stretch>
        </p:blipFill>
        <p:spPr bwMode="auto">
          <a:xfrm flipH="1">
            <a:off x="11059885" y="1704157"/>
            <a:ext cx="1027451" cy="106332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702428" y="5885290"/>
            <a:ext cx="921658" cy="814681"/>
          </a:xfrm>
          <a:prstGeom prst="rect">
            <a:avLst/>
          </a:prstGeom>
        </p:spPr>
      </p:pic>
      <p:pic>
        <p:nvPicPr>
          <p:cNvPr id="17" name="Picture 16"/>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58462" b="68718"/>
          <a:stretch/>
        </p:blipFill>
        <p:spPr>
          <a:xfrm>
            <a:off x="145380" y="2554736"/>
            <a:ext cx="2013995" cy="2471610"/>
          </a:xfrm>
          <a:prstGeom prst="rect">
            <a:avLst/>
          </a:prstGeom>
        </p:spPr>
      </p:pic>
    </p:spTree>
    <p:extLst>
      <p:ext uri="{BB962C8B-B14F-4D97-AF65-F5344CB8AC3E}">
        <p14:creationId xmlns:p14="http://schemas.microsoft.com/office/powerpoint/2010/main" val="1867183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3" y="1432390"/>
            <a:ext cx="8965222" cy="48168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1334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59375" y="1507525"/>
            <a:ext cx="8760570" cy="4662815"/>
          </a:xfrm>
          <a:prstGeom prst="rect">
            <a:avLst/>
          </a:prstGeom>
          <a:noFill/>
        </p:spPr>
        <p:txBody>
          <a:bodyPr wrap="square" rtlCol="0">
            <a:spAutoFit/>
          </a:bodyPr>
          <a:lstStyle/>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تعدد الموضوعات: تتنوع موضوعات اليوميات سواء موضوعات سياسية واجتماعية وغيرها، بجانب المشكلات التي تهم القراء، ويقدم رحلاته ومشاهداته وخواطره وتعليقاته على الأحداث. </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الإيجاز والتركيز: طول مقال اليوميات يتراوح بين 200 – 250 كلمة.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تتسم بالذاتية لأنها تعكس خبرة وشخصية الكاتب.</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تنشر بشكل دورى وفي مكان </a:t>
            </a:r>
            <a:r>
              <a:rPr lang="ar-SA" dirty="0">
                <a:latin typeface="Alexandria SemiBold" pitchFamily="2" charset="-78"/>
                <a:cs typeface="Alexandria SemiBold" pitchFamily="2" charset="-78"/>
              </a:rPr>
              <a:t>ثابت وتحت عنوان </a:t>
            </a:r>
            <a:r>
              <a:rPr lang="ar-SA" dirty="0" smtClean="0">
                <a:latin typeface="Alexandria SemiBold" pitchFamily="2" charset="-78"/>
                <a:cs typeface="Alexandria SemiBold" pitchFamily="2" charset="-78"/>
              </a:rPr>
              <a:t>ثابت. </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الحرص على إعطاء جرعة ثقافية للقاريء.</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تقديم تجارب وانطباعات عن الكاتب: تناول الكاتب أمور الحياة من زاوية شخصية، فهو يصل إلى الحديث عن الاهتمامات العامة من خلال عرضه عن الأحداث الجارية ، وقد يعترف الكاتب بأخطائه في بعض مراحل حياته مبرراً ذلك الخطأ، لذا يعد مضمونها أقرب إلى الواقع.</a:t>
            </a:r>
          </a:p>
        </p:txBody>
      </p:sp>
      <p:sp>
        <p:nvSpPr>
          <p:cNvPr id="15" name="TextBox 14">
            <a:extLst>
              <a:ext uri="{FF2B5EF4-FFF2-40B4-BE49-F238E27FC236}">
                <a16:creationId xmlns:a16="http://schemas.microsoft.com/office/drawing/2014/main" id="{F9A80F9F-74DB-1D57-04E8-E20E92A09B0A}"/>
              </a:ext>
            </a:extLst>
          </p:cNvPr>
          <p:cNvSpPr txBox="1"/>
          <p:nvPr/>
        </p:nvSpPr>
        <p:spPr>
          <a:xfrm>
            <a:off x="2532892" y="847971"/>
            <a:ext cx="2565151"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اليوميات</a:t>
            </a:r>
            <a:endParaRPr lang="en-US" sz="2800" b="1" dirty="0">
              <a:solidFill>
                <a:srgbClr val="C00000"/>
              </a:solidFill>
              <a:latin typeface="Alexandria ExtraBold" pitchFamily="2" charset="-78"/>
              <a:cs typeface="Alexandria ExtraBold" pitchFamily="2" charset="-78"/>
            </a:endParaRPr>
          </a:p>
        </p:txBody>
      </p:sp>
      <p:pic>
        <p:nvPicPr>
          <p:cNvPr id="14" name="Picture 2" descr="‫مراحل تطور الكتابة عبر العصور - سطور‬‎"/>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rcRect t="1216" b="1216"/>
          <a:stretch>
            <a:fillRect/>
          </a:stretch>
        </p:blipFill>
        <p:spPr bwMode="auto">
          <a:xfrm flipH="1">
            <a:off x="11059885" y="1704157"/>
            <a:ext cx="1027451" cy="106332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702428" y="5885290"/>
            <a:ext cx="921658" cy="814681"/>
          </a:xfrm>
          <a:prstGeom prst="rect">
            <a:avLst/>
          </a:prstGeom>
        </p:spPr>
      </p:pic>
      <p:pic>
        <p:nvPicPr>
          <p:cNvPr id="16" name="Picture 15"/>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58462" b="68718"/>
          <a:stretch/>
        </p:blipFill>
        <p:spPr>
          <a:xfrm>
            <a:off x="145380" y="2554736"/>
            <a:ext cx="2013995" cy="2471610"/>
          </a:xfrm>
          <a:prstGeom prst="rect">
            <a:avLst/>
          </a:prstGeom>
        </p:spPr>
      </p:pic>
    </p:spTree>
    <p:extLst>
      <p:ext uri="{BB962C8B-B14F-4D97-AF65-F5344CB8AC3E}">
        <p14:creationId xmlns:p14="http://schemas.microsoft.com/office/powerpoint/2010/main" val="304988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3" y="1432390"/>
            <a:ext cx="8965222" cy="48168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37223" y="1536285"/>
            <a:ext cx="8570560" cy="4662815"/>
          </a:xfrm>
          <a:prstGeom prst="rect">
            <a:avLst/>
          </a:prstGeom>
          <a:noFill/>
        </p:spPr>
        <p:txBody>
          <a:bodyPr wrap="square" rtlCol="0">
            <a:spAutoFit/>
          </a:bodyPr>
          <a:lstStyle/>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مقال الخواطر والتأملات: وهو مقال يتعلق بخواطر الكاتب وتأملاته وانطباعاته عن الناس وسلوكياتهم والحياة والمجتمع.</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المقال الديني: هو مقال يتعلق بأمور الدين والحياة، كما يتناول المسائل الدينية المختلفة وأمور الشريعة.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مقال الاعتراف: يركز على ذكريات الكاتب وما مر به من تجارب وخبرات ، بشرط أن يكون كاتب هذا المقال معروف ولديه أسلوب متفرد لجذب انتباه القراء.</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المقال الفكاهي: وهو أبرز أنواع اليوميات وأقربها للقراء، فهي تميل إلى النقد الذي تطغي عليه الفكاهة.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مقال الرحلات: ويدون فيه الكاتب تجربته وملاحظاته أثناء سفره، ويتضمن وصف الأماكن والثقافات والتجارب التي مر بها.</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المقال التاريخي: مقال يسجل الأحداث التاريخية التي شاهدها وعايشها الكاتب.</a:t>
            </a:r>
          </a:p>
        </p:txBody>
      </p:sp>
      <p:sp>
        <p:nvSpPr>
          <p:cNvPr id="15" name="TextBox 14">
            <a:extLst>
              <a:ext uri="{FF2B5EF4-FFF2-40B4-BE49-F238E27FC236}">
                <a16:creationId xmlns:a16="http://schemas.microsoft.com/office/drawing/2014/main" id="{F9A80F9F-74DB-1D57-04E8-E20E92A09B0A}"/>
              </a:ext>
            </a:extLst>
          </p:cNvPr>
          <p:cNvSpPr txBox="1"/>
          <p:nvPr/>
        </p:nvSpPr>
        <p:spPr>
          <a:xfrm>
            <a:off x="2532892" y="847971"/>
            <a:ext cx="2565151"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اليوميات</a:t>
            </a:r>
            <a:endParaRPr lang="en-US" sz="2800" b="1" dirty="0">
              <a:solidFill>
                <a:srgbClr val="C00000"/>
              </a:solidFill>
              <a:latin typeface="Alexandria ExtraBold" pitchFamily="2" charset="-78"/>
              <a:cs typeface="Alexandria ExtraBold" pitchFamily="2" charset="-78"/>
            </a:endParaRPr>
          </a:p>
        </p:txBody>
      </p:sp>
      <p:pic>
        <p:nvPicPr>
          <p:cNvPr id="14" name="Picture 2" descr="‫مراحل تطور الكتابة عبر العصور - سطور‬‎"/>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rcRect t="1216" b="1216"/>
          <a:stretch>
            <a:fillRect/>
          </a:stretch>
        </p:blipFill>
        <p:spPr bwMode="auto">
          <a:xfrm flipH="1">
            <a:off x="11059885" y="1704157"/>
            <a:ext cx="1027451" cy="106332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702428" y="5885290"/>
            <a:ext cx="921658" cy="814681"/>
          </a:xfrm>
          <a:prstGeom prst="rect">
            <a:avLst/>
          </a:prstGeom>
        </p:spPr>
      </p:pic>
      <p:pic>
        <p:nvPicPr>
          <p:cNvPr id="16" name="Picture 15"/>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58462" b="68718"/>
          <a:stretch/>
        </p:blipFill>
        <p:spPr>
          <a:xfrm>
            <a:off x="-1589" y="2474983"/>
            <a:ext cx="2013995" cy="2471610"/>
          </a:xfrm>
          <a:prstGeom prst="rect">
            <a:avLst/>
          </a:prstGeom>
        </p:spPr>
      </p:pic>
    </p:spTree>
    <p:extLst>
      <p:ext uri="{BB962C8B-B14F-4D97-AF65-F5344CB8AC3E}">
        <p14:creationId xmlns:p14="http://schemas.microsoft.com/office/powerpoint/2010/main" val="2528933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3" y="1432390"/>
            <a:ext cx="8965222" cy="48168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4284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532892" y="847971"/>
            <a:ext cx="3307469"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اليوميات في موقع الأخبار</a:t>
            </a:r>
            <a:endParaRPr lang="en-US" sz="2800" b="1" dirty="0">
              <a:solidFill>
                <a:srgbClr val="C00000"/>
              </a:solidFill>
              <a:latin typeface="Alexandria ExtraBold" pitchFamily="2" charset="-78"/>
              <a:cs typeface="Alexandria ExtraBold" pitchFamily="2" charset="-78"/>
            </a:endParaRPr>
          </a:p>
        </p:txBody>
      </p:sp>
      <p:pic>
        <p:nvPicPr>
          <p:cNvPr id="14" name="Picture 2" descr="‫مراحل تطور الكتابة عبر العصور - سطور‬‎"/>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rcRect t="1216" b="1216"/>
          <a:stretch>
            <a:fillRect/>
          </a:stretch>
        </p:blipFill>
        <p:spPr bwMode="auto">
          <a:xfrm flipH="1">
            <a:off x="266148" y="2580762"/>
            <a:ext cx="1724573" cy="160777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702428" y="5885290"/>
            <a:ext cx="921658" cy="814681"/>
          </a:xfrm>
          <a:prstGeom prst="rect">
            <a:avLst/>
          </a:prstGeom>
        </p:spPr>
      </p:pic>
      <p:pic>
        <p:nvPicPr>
          <p:cNvPr id="16" name="Picture 15"/>
          <p:cNvPicPr>
            <a:picLocks noChangeAspect="1"/>
          </p:cNvPicPr>
          <p:nvPr/>
        </p:nvPicPr>
        <p:blipFill rotWithShape="1">
          <a:blip r:embed="rId5">
            <a:extLst>
              <a:ext uri="{28A0092B-C50C-407E-A947-70E740481C1C}">
                <a14:useLocalDpi xmlns:a14="http://schemas.microsoft.com/office/drawing/2010/main" val="0"/>
              </a:ext>
            </a:extLst>
          </a:blip>
          <a:srcRect l="9557" r="9637" b="7957"/>
          <a:stretch/>
        </p:blipFill>
        <p:spPr>
          <a:xfrm>
            <a:off x="2369132" y="1515211"/>
            <a:ext cx="8438651" cy="4575874"/>
          </a:xfrm>
          <a:prstGeom prst="rect">
            <a:avLst/>
          </a:prstGeom>
        </p:spPr>
      </p:pic>
    </p:spTree>
    <p:extLst>
      <p:ext uri="{BB962C8B-B14F-4D97-AF65-F5344CB8AC3E}">
        <p14:creationId xmlns:p14="http://schemas.microsoft.com/office/powerpoint/2010/main" val="3405113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27703" y="1685495"/>
            <a:ext cx="10713909" cy="44331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102021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7703" y="1693454"/>
            <a:ext cx="10545276" cy="4247317"/>
          </a:xfrm>
          <a:prstGeom prst="rect">
            <a:avLst/>
          </a:prstGeom>
          <a:noFill/>
        </p:spPr>
        <p:txBody>
          <a:bodyPr wrap="square" rtlCol="0">
            <a:spAutoFit/>
          </a:bodyPr>
          <a:lstStyle/>
          <a:p>
            <a:pPr algn="r">
              <a:lnSpc>
                <a:spcPct val="150000"/>
              </a:lnSpc>
            </a:pPr>
            <a:r>
              <a:rPr lang="ar-SA" b="1" dirty="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a:t>
            </a:r>
            <a:r>
              <a:rPr lang="ar-SA" b="1" dirty="0" smtClean="0">
                <a:solidFill>
                  <a:srgbClr val="C00000"/>
                </a:solidFill>
                <a:latin typeface="Alexandria SemiBold" pitchFamily="2" charset="-78"/>
                <a:ea typeface="Calibri" panose="020F0502020204030204" pitchFamily="34" charset="0"/>
                <a:cs typeface="Alexandria SemiBold" pitchFamily="2" charset="-78"/>
              </a:rPr>
              <a:t>نهاية</a:t>
            </a:r>
            <a:r>
              <a:rPr lang="ar-EG" b="1" dirty="0" smtClean="0">
                <a:solidFill>
                  <a:srgbClr val="C00000"/>
                </a:solidFill>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هذه المحاضرة، يمكننا أن نستنتج أن</a:t>
            </a:r>
            <a:r>
              <a:rPr lang="ar-SA" b="1" dirty="0" smtClean="0">
                <a:solidFill>
                  <a:srgbClr val="C00000"/>
                </a:solidFill>
                <a:latin typeface="Alexandria SemiBold" pitchFamily="2" charset="-78"/>
                <a:ea typeface="Calibri" panose="020F0502020204030204" pitchFamily="34" charset="0"/>
                <a:cs typeface="Alexandria SemiBold" pitchFamily="2" charset="-78"/>
              </a:rPr>
              <a:t>:</a:t>
            </a:r>
            <a:endParaRPr lang="ar-SA" dirty="0">
              <a:latin typeface="Alexandria Medium" pitchFamily="2" charset="-78"/>
              <a:cs typeface="Alexandria Medium" pitchFamily="2" charset="-78"/>
            </a:endParaRP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المقال </a:t>
            </a:r>
            <a:r>
              <a:rPr lang="ar-SA" dirty="0">
                <a:latin typeface="Alexandria SemiBold" pitchFamily="2" charset="-78"/>
                <a:cs typeface="Alexandria SemiBold" pitchFamily="2" charset="-78"/>
              </a:rPr>
              <a:t>النقدي </a:t>
            </a:r>
            <a:r>
              <a:rPr lang="ar-SA" dirty="0" smtClean="0">
                <a:latin typeface="Alexandria SemiBold" pitchFamily="2" charset="-78"/>
                <a:cs typeface="Alexandria SemiBold" pitchFamily="2" charset="-78"/>
              </a:rPr>
              <a:t>يهدف </a:t>
            </a:r>
            <a:r>
              <a:rPr lang="ar-SA" dirty="0">
                <a:latin typeface="Alexandria SemiBold" pitchFamily="2" charset="-78"/>
                <a:cs typeface="Alexandria SemiBold" pitchFamily="2" charset="-78"/>
              </a:rPr>
              <a:t>إلى تحليل وتقييم موضوع مُعين بطريقة موضوعية ومتعمقة، مع تقديم أحكام نقدية مبنية على أسس منطقية وبراهين. ويتسم المقال النقدي بالتحليل العميق والنقد والتقييم، والأسلوب والعرض و الاستشهاد والتوثيق والموضوعية والحيادية: والأصالة والجدة</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اليوميات الصحفية : تتسم بالتنوع في الأفكار والمواقف المعاصرة؛ أي أنها مواكبة للاهتمامات الحالية للقراء، بالإضافة إلى الثراء في المعلومات والجاذبية في صياغة اللغة وجمال الأسلوب. كما أنها تشبه العمود الصحفي في انها تنشر بشكل دورى وفي مكان ثابت وعنوان ثابت، إلا أنها تختلف عن العمود في الإيجاز ، حيث تعتبر 200 كلمة الطول الأمثل لها.</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وبهذا انتهينا من أول نمط من مواد الرأي بانتهاء أنواع المقالات الصحفية والتي تتمثل في : المقال الافتتاحي والمقال التحليلي والعمود الصحفي والمقال النقدي واليوميات.</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491812" y="1519311"/>
            <a:ext cx="3768441" cy="46282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14179" y="1685495"/>
            <a:ext cx="9772690" cy="4321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178348" y="853341"/>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693" t="4301" r="1532" b="6882"/>
          <a:stretch/>
        </p:blipFill>
        <p:spPr>
          <a:xfrm>
            <a:off x="1399897" y="1786582"/>
            <a:ext cx="9431523" cy="402428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815652" y="9658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8911" y="12186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94614" y="103397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5686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3527875"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432" y="1194619"/>
            <a:ext cx="9965367" cy="489646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050976E4-0CF2-BA00-34CA-2F9419409B9E}"/>
              </a:ext>
            </a:extLst>
          </p:cNvPr>
          <p:cNvSpPr txBox="1"/>
          <p:nvPr/>
        </p:nvSpPr>
        <p:spPr>
          <a:xfrm>
            <a:off x="781665" y="1942324"/>
            <a:ext cx="9660194" cy="3929281"/>
          </a:xfrm>
          <a:prstGeom prst="rect">
            <a:avLst/>
          </a:prstGeom>
          <a:noFill/>
        </p:spPr>
        <p:txBody>
          <a:bodyPr wrap="square" rtlCol="0">
            <a:spAutoFit/>
          </a:bodyPr>
          <a:lstStyle/>
          <a:p>
            <a:pPr marL="342900" indent="-342900" algn="r" rtl="1">
              <a:lnSpc>
                <a:spcPct val="150000"/>
              </a:lnSpc>
              <a:spcAft>
                <a:spcPts val="800"/>
              </a:spcAft>
              <a:buFont typeface="+mj-lt"/>
              <a:buAutoNum type="arabicPeriod"/>
              <a:defRPr/>
            </a:pPr>
            <a:r>
              <a:rPr lang="ar-SA" dirty="0">
                <a:latin typeface="Alexandria SemiBold" pitchFamily="2" charset="-78"/>
                <a:cs typeface="Alexandria SemiBold" pitchFamily="2" charset="-78"/>
              </a:rPr>
              <a:t>محمود خليل ، " فنيات الكتابة الصحفية للمنصات الإعلامية " ، ( القاهرة : العربي للنشر والتوزيع ، 2023). </a:t>
            </a:r>
            <a:endParaRPr lang="en-US"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dirty="0" smtClean="0">
                <a:latin typeface="Alexandria SemiBold" pitchFamily="2" charset="-78"/>
                <a:cs typeface="Alexandria SemiBold" pitchFamily="2" charset="-78"/>
              </a:rPr>
              <a:t>جيروم ستولنيتز، النقد الفني: دراسة جمالية وفلسفية ، ترجمة: فؤاد زكريا، ( القاهرة: مؤسسة هنداوي للتعليم والثقافة، 2023).</a:t>
            </a:r>
          </a:p>
          <a:p>
            <a:pPr marL="342900" indent="-342900" algn="r" rtl="1">
              <a:lnSpc>
                <a:spcPct val="150000"/>
              </a:lnSpc>
              <a:spcAft>
                <a:spcPts val="800"/>
              </a:spcAft>
              <a:buFont typeface="+mj-lt"/>
              <a:buAutoNum type="arabicPeriod"/>
              <a:defRPr/>
            </a:pPr>
            <a:r>
              <a:rPr lang="ar-SA" dirty="0" smtClean="0">
                <a:latin typeface="Alexandria SemiBold" pitchFamily="2" charset="-78"/>
                <a:cs typeface="Alexandria SemiBold" pitchFamily="2" charset="-78"/>
              </a:rPr>
              <a:t>سليمان </a:t>
            </a:r>
            <a:r>
              <a:rPr lang="ar-SA" dirty="0">
                <a:latin typeface="Alexandria SemiBold" pitchFamily="2" charset="-78"/>
                <a:cs typeface="Alexandria SemiBold" pitchFamily="2" charset="-78"/>
              </a:rPr>
              <a:t>موسى فضال، فن المقال الصحفي، عمان: دار أسامة للنشر والتوزيع، ط1، 2015</a:t>
            </a:r>
            <a:r>
              <a:rPr lang="ar-SA" dirty="0" smtClean="0">
                <a:latin typeface="Alexandria SemiBold" pitchFamily="2" charset="-78"/>
                <a:cs typeface="Alexandria SemiBold" pitchFamily="2" charset="-78"/>
              </a:rPr>
              <a:t>.</a:t>
            </a:r>
          </a:p>
          <a:p>
            <a:pPr marL="342900" indent="-342900" algn="r" rtl="1">
              <a:lnSpc>
                <a:spcPct val="150000"/>
              </a:lnSpc>
              <a:spcAft>
                <a:spcPts val="800"/>
              </a:spcAft>
              <a:buFont typeface="+mj-lt"/>
              <a:buAutoNum type="arabicPeriod"/>
              <a:defRPr/>
            </a:pPr>
            <a:r>
              <a:rPr lang="ar-SA" dirty="0" smtClean="0">
                <a:latin typeface="Alexandria SemiBold" pitchFamily="2" charset="-78"/>
                <a:cs typeface="Alexandria SemiBold" pitchFamily="2" charset="-78"/>
              </a:rPr>
              <a:t>اسماعيل مظهر ، في النقد الأدبي، </a:t>
            </a:r>
            <a:r>
              <a:rPr lang="ar-SA" dirty="0">
                <a:latin typeface="Alexandria SemiBold" pitchFamily="2" charset="-78"/>
                <a:cs typeface="Alexandria SemiBold" pitchFamily="2" charset="-78"/>
              </a:rPr>
              <a:t>( القاهرة: مؤسسة هنداوي للتعليم والثقافة، </a:t>
            </a:r>
            <a:r>
              <a:rPr lang="ar-SA" dirty="0" smtClean="0">
                <a:latin typeface="Alexandria SemiBold" pitchFamily="2" charset="-78"/>
                <a:cs typeface="Alexandria SemiBold" pitchFamily="2" charset="-78"/>
              </a:rPr>
              <a:t>2014).</a:t>
            </a:r>
          </a:p>
          <a:p>
            <a:pPr marL="342900" indent="-342900" algn="r" rtl="1">
              <a:lnSpc>
                <a:spcPct val="150000"/>
              </a:lnSpc>
              <a:spcAft>
                <a:spcPts val="800"/>
              </a:spcAft>
              <a:buFont typeface="+mj-lt"/>
              <a:buAutoNum type="arabicPeriod"/>
              <a:defRPr/>
            </a:pPr>
            <a:r>
              <a:rPr lang="ar-SA" dirty="0" smtClean="0">
                <a:latin typeface="Alexandria SemiBold" pitchFamily="2" charset="-78"/>
                <a:cs typeface="Alexandria SemiBold" pitchFamily="2" charset="-78"/>
              </a:rPr>
              <a:t>أحمد أمين ، النقد الأدبي ، </a:t>
            </a:r>
            <a:r>
              <a:rPr lang="ar-SA" dirty="0">
                <a:latin typeface="Alexandria SemiBold" pitchFamily="2" charset="-78"/>
                <a:cs typeface="Alexandria SemiBold" pitchFamily="2" charset="-78"/>
              </a:rPr>
              <a:t>( القاهرة: مؤسسة هنداوي للتعليم والثقافة، </a:t>
            </a:r>
            <a:r>
              <a:rPr lang="ar-SA" dirty="0" smtClean="0">
                <a:latin typeface="Alexandria SemiBold" pitchFamily="2" charset="-78"/>
                <a:cs typeface="Alexandria SemiBold" pitchFamily="2" charset="-78"/>
              </a:rPr>
              <a:t>2012).</a:t>
            </a:r>
            <a:endParaRPr lang="ar-SA" dirty="0">
              <a:latin typeface="Alexandria SemiBold" pitchFamily="2" charset="-78"/>
              <a:cs typeface="Alexandria SemiBold" pitchFamily="2" charset="-78"/>
            </a:endParaRPr>
          </a:p>
          <a:p>
            <a:pPr marL="342900" indent="-342900">
              <a:lnSpc>
                <a:spcPct val="150000"/>
              </a:lnSpc>
              <a:spcAft>
                <a:spcPts val="800"/>
              </a:spcAft>
              <a:buFont typeface="+mj-lt"/>
              <a:buAutoNum type="arabicPeriod"/>
            </a:pPr>
            <a:r>
              <a:rPr lang="en-US" dirty="0" smtClean="0">
                <a:latin typeface="Alexandria SemiBold" pitchFamily="2" charset="-78"/>
                <a:cs typeface="Alexandria SemiBold" pitchFamily="2" charset="-78"/>
              </a:rPr>
              <a:t>Brain </a:t>
            </a:r>
            <a:r>
              <a:rPr lang="en-US" dirty="0" err="1">
                <a:latin typeface="Alexandria SemiBold" pitchFamily="2" charset="-78"/>
                <a:cs typeface="Alexandria SemiBold" pitchFamily="2" charset="-78"/>
              </a:rPr>
              <a:t>Corroll</a:t>
            </a:r>
            <a:r>
              <a:rPr lang="en-US" dirty="0">
                <a:latin typeface="Alexandria SemiBold" pitchFamily="2" charset="-78"/>
                <a:cs typeface="Alexandria SemiBold" pitchFamily="2" charset="-78"/>
              </a:rPr>
              <a:t>, Writing For Digital Media, 2</a:t>
            </a:r>
            <a:r>
              <a:rPr lang="en-US" baseline="30000" dirty="0">
                <a:latin typeface="Alexandria SemiBold" pitchFamily="2" charset="-78"/>
                <a:cs typeface="Alexandria SemiBold" pitchFamily="2" charset="-78"/>
              </a:rPr>
              <a:t>st</a:t>
            </a:r>
            <a:r>
              <a:rPr lang="en-US" dirty="0">
                <a:latin typeface="Alexandria SemiBold" pitchFamily="2" charset="-78"/>
                <a:cs typeface="Alexandria SemiBold" pitchFamily="2" charset="-78"/>
              </a:rPr>
              <a:t>.ed. , New York: Routledge, 2020</a:t>
            </a:r>
            <a:r>
              <a:rPr lang="en-US"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2863009" y="1116050"/>
            <a:ext cx="5728936" cy="747705"/>
          </a:xfrm>
          <a:prstGeom prst="rect">
            <a:avLst/>
          </a:prstGeom>
          <a:noFill/>
        </p:spPr>
        <p:txBody>
          <a:bodyPr wrap="square" rtlCol="0">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mc:AlternateContent xmlns:mc="http://schemas.openxmlformats.org/markup-compatibility/2006" xmlns:p14="http://schemas.microsoft.com/office/powerpoint/2010/main">
        <mc:Choice Requires="p14">
          <p:contentPart p14:bwMode="auto" r:id="rId8">
            <p14:nvContentPartPr>
              <p14:cNvPr id="3" name="Ink 2"/>
              <p14:cNvContentPartPr/>
              <p14:nvPr/>
            </p14:nvContentPartPr>
            <p14:xfrm>
              <a:off x="11278080" y="151920"/>
              <a:ext cx="360" cy="360"/>
            </p14:xfrm>
          </p:contentPart>
        </mc:Choice>
        <mc:Fallback xmlns="">
          <p:pic>
            <p:nvPicPr>
              <p:cNvPr id="3" name="Ink 2"/>
              <p:cNvPicPr/>
              <p:nvPr/>
            </p:nvPicPr>
            <p:blipFill>
              <a:blip r:embed="rId9"/>
              <a:stretch>
                <a:fillRect/>
              </a:stretch>
            </p:blipFill>
            <p:spPr>
              <a:xfrm>
                <a:off x="11268720" y="142560"/>
                <a:ext cx="19080" cy="1908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44657</TotalTime>
  <Words>4082</Words>
  <Application>Microsoft Office PowerPoint</Application>
  <PresentationFormat>Widescreen</PresentationFormat>
  <Paragraphs>388</Paragraphs>
  <Slides>41</Slides>
  <Notes>7</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41</vt:i4>
      </vt:variant>
    </vt:vector>
  </HeadingPairs>
  <TitlesOfParts>
    <vt:vector size="54" baseType="lpstr">
      <vt:lpstr>Adobe Arabic</vt:lpstr>
      <vt:lpstr>Adobe Caslon Pro</vt:lpstr>
      <vt:lpstr>Alexandria Black</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1800</cp:revision>
  <dcterms:created xsi:type="dcterms:W3CDTF">2023-04-29T09:08:23Z</dcterms:created>
  <dcterms:modified xsi:type="dcterms:W3CDTF">2024-07-18T03:14:37Z</dcterms:modified>
</cp:coreProperties>
</file>