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56" r:id="rId2"/>
    <p:sldId id="313" r:id="rId3"/>
    <p:sldId id="366" r:id="rId4"/>
    <p:sldId id="308" r:id="rId5"/>
    <p:sldId id="314" r:id="rId6"/>
    <p:sldId id="315" r:id="rId7"/>
    <p:sldId id="345" r:id="rId8"/>
    <p:sldId id="358" r:id="rId9"/>
    <p:sldId id="316" r:id="rId10"/>
    <p:sldId id="317" r:id="rId11"/>
    <p:sldId id="359" r:id="rId12"/>
    <p:sldId id="318" r:id="rId13"/>
    <p:sldId id="360" r:id="rId14"/>
    <p:sldId id="319" r:id="rId15"/>
    <p:sldId id="351" r:id="rId16"/>
    <p:sldId id="361" r:id="rId17"/>
    <p:sldId id="352" r:id="rId18"/>
    <p:sldId id="364" r:id="rId19"/>
    <p:sldId id="365" r:id="rId20"/>
    <p:sldId id="353" r:id="rId21"/>
    <p:sldId id="362" r:id="rId22"/>
    <p:sldId id="321" r:id="rId23"/>
    <p:sldId id="347" r:id="rId24"/>
    <p:sldId id="348" r:id="rId25"/>
    <p:sldId id="354" r:id="rId26"/>
    <p:sldId id="322" r:id="rId27"/>
    <p:sldId id="323" r:id="rId28"/>
    <p:sldId id="324" r:id="rId29"/>
    <p:sldId id="325" r:id="rId30"/>
    <p:sldId id="326" r:id="rId31"/>
    <p:sldId id="333" r:id="rId32"/>
    <p:sldId id="329" r:id="rId33"/>
    <p:sldId id="356" r:id="rId34"/>
    <p:sldId id="346" r:id="rId35"/>
    <p:sldId id="357" r:id="rId36"/>
    <p:sldId id="355" r:id="rId37"/>
    <p:sldId id="330" r:id="rId38"/>
    <p:sldId id="349" r:id="rId39"/>
    <p:sldId id="363" r:id="rId40"/>
    <p:sldId id="320" r:id="rId41"/>
    <p:sldId id="327" r:id="rId42"/>
    <p:sldId id="331" r:id="rId43"/>
    <p:sldId id="338" r:id="rId44"/>
    <p:sldId id="339" r:id="rId45"/>
    <p:sldId id="328" r:id="rId46"/>
    <p:sldId id="341" r:id="rId47"/>
    <p:sldId id="342"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35" autoAdjust="0"/>
    <p:restoredTop sz="94660"/>
  </p:normalViewPr>
  <p:slideViewPr>
    <p:cSldViewPr snapToGrid="0">
      <p:cViewPr varScale="1">
        <p:scale>
          <a:sx n="82" d="100"/>
          <a:sy n="82" d="100"/>
        </p:scale>
        <p:origin x="677"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D65568-405E-47AE-8470-898A1A204804}" type="datetimeFigureOut">
              <a:rPr lang="en-US" smtClean="0"/>
              <a:t>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C7BEBB-241C-4ED3-AF8B-E8AD5346884F}" type="slidenum">
              <a:rPr lang="en-US" smtClean="0"/>
              <a:t>‹#›</a:t>
            </a:fld>
            <a:endParaRPr lang="en-US"/>
          </a:p>
        </p:txBody>
      </p:sp>
    </p:spTree>
    <p:extLst>
      <p:ext uri="{BB962C8B-B14F-4D97-AF65-F5344CB8AC3E}">
        <p14:creationId xmlns:p14="http://schemas.microsoft.com/office/powerpoint/2010/main" val="16765970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EC7BEBB-241C-4ED3-AF8B-E8AD5346884F}" type="slidenum">
              <a:rPr lang="en-US" smtClean="0"/>
              <a:t>41</a:t>
            </a:fld>
            <a:endParaRPr lang="en-US"/>
          </a:p>
        </p:txBody>
      </p:sp>
    </p:spTree>
    <p:extLst>
      <p:ext uri="{BB962C8B-B14F-4D97-AF65-F5344CB8AC3E}">
        <p14:creationId xmlns:p14="http://schemas.microsoft.com/office/powerpoint/2010/main" val="29482617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3.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4.png"/></Relationships>
</file>

<file path=ppt/slides/_rels/slide1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4.png"/></Relationships>
</file>

<file path=ppt/slides/_rels/slide1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5.png"/></Relationships>
</file>

<file path=ppt/slides/_rels/slide1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6.png"/></Relationships>
</file>

<file path=ppt/slides/_rels/slide24.xml.rels><?xml version="1.0" encoding="UTF-8" standalone="yes"?>
<Relationships xmlns="http://schemas.openxmlformats.org/package/2006/relationships"><Relationship Id="rId8" Type="http://schemas.openxmlformats.org/officeDocument/2006/relationships/hyperlink" Target="http://www.ip-adress.com/ip_tracer/yourip" TargetMode="External"/><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11" Type="http://schemas.openxmlformats.org/officeDocument/2006/relationships/image" Target="../media/image17.png"/><Relationship Id="rId5" Type="http://schemas.openxmlformats.org/officeDocument/2006/relationships/image" Target="../media/image9.emf"/><Relationship Id="rId10" Type="http://schemas.openxmlformats.org/officeDocument/2006/relationships/image" Target="../media/image12.emf"/><Relationship Id="rId4" Type="http://schemas.openxmlformats.org/officeDocument/2006/relationships/image" Target="../media/image8.emf"/><Relationship Id="rId9" Type="http://schemas.openxmlformats.org/officeDocument/2006/relationships/hyperlink" Target="https://www.ipaddress.com/" TargetMode="External"/></Relationships>
</file>

<file path=ppt/slides/_rels/slide2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8.png"/></Relationships>
</file>

<file path=ppt/slides/_rels/slide2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9.png"/></Relationships>
</file>

<file path=ppt/slides/_rels/slide3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11" Type="http://schemas.openxmlformats.org/officeDocument/2006/relationships/image" Target="../media/image22.jpeg"/><Relationship Id="rId5" Type="http://schemas.openxmlformats.org/officeDocument/2006/relationships/image" Target="../media/image9.emf"/><Relationship Id="rId10" Type="http://schemas.openxmlformats.org/officeDocument/2006/relationships/image" Target="../media/image21.png"/><Relationship Id="rId4" Type="http://schemas.openxmlformats.org/officeDocument/2006/relationships/image" Target="../media/image8.emf"/><Relationship Id="rId9" Type="http://schemas.openxmlformats.org/officeDocument/2006/relationships/image" Target="../media/image20.png"/></Relationships>
</file>

<file path=ppt/slides/_rels/slide3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hyperlink" Target="http://www.domain.com/" TargetMode="External"/></Relationships>
</file>

<file path=ppt/slides/_rels/slide3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3.png"/></Relationships>
</file>

<file path=ppt/slides/_rels/slide3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24.png"/><Relationship Id="rId4" Type="http://schemas.openxmlformats.org/officeDocument/2006/relationships/image" Target="../media/image7.png"/><Relationship Id="rId9" Type="http://schemas.openxmlformats.org/officeDocument/2006/relationships/image" Target="../media/image12.emf"/></Relationships>
</file>

<file path=ppt/slides/_rels/slide4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5.png"/></Relationships>
</file>

<file path=ppt/slides/_rels/slide4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6.png"/></Relationships>
</file>

<file path=ppt/slides/_rels/slide4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203091"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Master of Cybersecurity </a:t>
            </a:r>
          </a:p>
          <a:p>
            <a:r>
              <a:rPr lang="en-US" sz="2800" dirty="0">
                <a:solidFill>
                  <a:srgbClr val="24A9E1"/>
                </a:solidFill>
                <a:latin typeface="Tajawal Medium" panose="00000600000000000000" pitchFamily="2" charset="-78"/>
                <a:cs typeface="Tajawal Medium" panose="00000600000000000000" pitchFamily="2" charset="-78"/>
              </a:rPr>
              <a:t>Prepared by Dr. Nermin Hamza</a:t>
            </a:r>
          </a:p>
          <a:p>
            <a:r>
              <a:rPr lang="en-US" sz="2800" dirty="0">
                <a:solidFill>
                  <a:srgbClr val="FF9518"/>
                </a:solidFill>
                <a:latin typeface="Tajawal Medium" panose="00000600000000000000" pitchFamily="2" charset="-78"/>
                <a:cs typeface="Tajawal Medium" panose="00000600000000000000" pitchFamily="2" charset="-78"/>
              </a:rPr>
              <a:t>Lecture 2</a:t>
            </a:r>
          </a:p>
        </p:txBody>
      </p:sp>
      <p:sp>
        <p:nvSpPr>
          <p:cNvPr id="16" name="TextBox 15"/>
          <p:cNvSpPr txBox="1"/>
          <p:nvPr/>
        </p:nvSpPr>
        <p:spPr>
          <a:xfrm>
            <a:off x="6601562" y="3154728"/>
            <a:ext cx="5921814" cy="954107"/>
          </a:xfrm>
          <a:prstGeom prst="rect">
            <a:avLst/>
          </a:prstGeom>
          <a:noFill/>
        </p:spPr>
        <p:txBody>
          <a:bodyPr wrap="none" rtlCol="0">
            <a:spAutoFit/>
          </a:bodyPr>
          <a:lstStyle/>
          <a:p>
            <a:r>
              <a:rPr lang="en-US" sz="2700" dirty="0">
                <a:solidFill>
                  <a:schemeClr val="bg1"/>
                </a:solidFill>
                <a:latin typeface="Tajawal Medium" panose="00000600000000000000" pitchFamily="2" charset="-78"/>
                <a:cs typeface="Tajawal Medium" panose="00000600000000000000" pitchFamily="2" charset="-78"/>
              </a:rPr>
              <a:t>CYB740</a:t>
            </a:r>
          </a:p>
          <a:p>
            <a:r>
              <a:rPr lang="en-US" sz="2700" dirty="0">
                <a:solidFill>
                  <a:schemeClr val="bg1"/>
                </a:solidFill>
                <a:latin typeface="Tajawal Medium" panose="00000600000000000000" pitchFamily="2" charset="-78"/>
                <a:cs typeface="Tajawal Medium" panose="00000600000000000000" pitchFamily="2" charset="-78"/>
              </a:rPr>
              <a:t>Penetration test and Ethical hacking</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83432" y="2155654"/>
            <a:ext cx="974776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1436914" y="2280519"/>
            <a:ext cx="7047122"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Reconnaissance and Information gathering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251333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039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Outlines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AEF6AF44-377C-5909-ECA9-F9D98F7F6F55}"/>
              </a:ext>
            </a:extLst>
          </p:cNvPr>
          <p:cNvSpPr txBox="1"/>
          <p:nvPr/>
        </p:nvSpPr>
        <p:spPr>
          <a:xfrm>
            <a:off x="924157" y="1947379"/>
            <a:ext cx="6228182" cy="3046988"/>
          </a:xfrm>
          <a:prstGeom prst="rect">
            <a:avLst/>
          </a:prstGeom>
          <a:noFill/>
        </p:spPr>
        <p:txBody>
          <a:bodyPr wrap="square">
            <a:spAutoFit/>
          </a:bodyPr>
          <a:lstStyle/>
          <a:p>
            <a:pPr marL="285750" indent="-285750">
              <a:buFont typeface="Arial" panose="020B0604020202020204" pitchFamily="34" charset="0"/>
              <a:buChar char="•"/>
            </a:pPr>
            <a:r>
              <a:rPr lang="en-US" sz="2400" dirty="0"/>
              <a:t>Reconnaissance</a:t>
            </a:r>
          </a:p>
          <a:p>
            <a:pPr marL="285750" indent="-285750">
              <a:buFont typeface="Arial" panose="020B0604020202020204" pitchFamily="34" charset="0"/>
              <a:buChar char="•"/>
            </a:pPr>
            <a:r>
              <a:rPr lang="en-US" sz="2400" dirty="0"/>
              <a:t>Introduction: Information gathering </a:t>
            </a:r>
          </a:p>
          <a:p>
            <a:pPr marL="285750" indent="-285750">
              <a:buFont typeface="Arial" panose="020B0604020202020204" pitchFamily="34" charset="0"/>
              <a:buChar char="•"/>
            </a:pPr>
            <a:r>
              <a:rPr lang="en-US" sz="2400" dirty="0"/>
              <a:t>Information gathering categories</a:t>
            </a:r>
          </a:p>
          <a:p>
            <a:pPr marL="285750" indent="-285750">
              <a:buFont typeface="Arial" panose="020B0604020202020204" pitchFamily="34" charset="0"/>
              <a:buChar char="•"/>
            </a:pPr>
            <a:r>
              <a:rPr lang="en-US" sz="2400" dirty="0"/>
              <a:t>Sources of Information Gathering</a:t>
            </a:r>
          </a:p>
          <a:p>
            <a:pPr marL="285750" indent="-285750">
              <a:buFont typeface="Arial" panose="020B0604020202020204" pitchFamily="34" charset="0"/>
              <a:buChar char="•"/>
            </a:pPr>
            <a:r>
              <a:rPr lang="en-US" sz="2400" dirty="0"/>
              <a:t>Information gathering techniques</a:t>
            </a:r>
          </a:p>
          <a:p>
            <a:pPr marL="285750" indent="-285750">
              <a:buFont typeface="Arial" panose="020B0604020202020204" pitchFamily="34" charset="0"/>
              <a:buChar char="•"/>
            </a:pPr>
            <a:r>
              <a:rPr lang="en-US" sz="2400" dirty="0"/>
              <a:t>Information gathering tools</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22962290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8602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0963" y="530634"/>
            <a:ext cx="6201121" cy="477054"/>
          </a:xfrm>
          <a:prstGeom prst="rect">
            <a:avLst/>
          </a:prstGeom>
          <a:noFill/>
        </p:spPr>
        <p:txBody>
          <a:bodyPr wrap="none" rtlCol="0">
            <a:spAutoFit/>
          </a:bodyPr>
          <a:lstStyle/>
          <a:p>
            <a:r>
              <a:rPr lang="en-US" sz="2500" dirty="0">
                <a:solidFill>
                  <a:schemeClr val="bg1"/>
                </a:solidFill>
                <a:latin typeface="Tajawal Medium" panose="00000600000000000000" pitchFamily="2" charset="-78"/>
                <a:cs typeface="Tajawal Medium" panose="00000600000000000000" pitchFamily="2" charset="-78"/>
              </a:rPr>
              <a:t>Remember: Phases of Penetration Testing</a:t>
            </a:r>
            <a:endParaRPr lang="en-US" sz="25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437158" cy="4253729"/>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2400" dirty="0"/>
              <a:t>Reconnaissance and Information Gathering</a:t>
            </a:r>
          </a:p>
          <a:p>
            <a:pPr marL="285750" indent="-285750">
              <a:lnSpc>
                <a:spcPct val="200000"/>
              </a:lnSpc>
              <a:buFont typeface="Arial" panose="020B0604020202020204" pitchFamily="34" charset="0"/>
              <a:buChar char="•"/>
            </a:pPr>
            <a:r>
              <a:rPr lang="en-US" sz="2400" dirty="0"/>
              <a:t>Network Enumeration and Scanning</a:t>
            </a:r>
          </a:p>
          <a:p>
            <a:pPr marL="285750" indent="-285750">
              <a:lnSpc>
                <a:spcPct val="200000"/>
              </a:lnSpc>
              <a:buFont typeface="Arial" panose="020B0604020202020204" pitchFamily="34" charset="0"/>
              <a:buChar char="•"/>
            </a:pPr>
            <a:r>
              <a:rPr lang="en-US" sz="2400" dirty="0"/>
              <a:t>Vulnerability Testing and Exploitation</a:t>
            </a:r>
          </a:p>
          <a:p>
            <a:pPr marL="285750" indent="-285750">
              <a:lnSpc>
                <a:spcPct val="200000"/>
              </a:lnSpc>
              <a:buFont typeface="Arial" panose="020B0604020202020204" pitchFamily="34" charset="0"/>
              <a:buChar char="•"/>
            </a:pPr>
            <a:r>
              <a:rPr lang="en-US" sz="2400" dirty="0"/>
              <a:t>Reporting</a:t>
            </a:r>
          </a:p>
          <a:p>
            <a:pPr marL="285750" indent="-285750">
              <a:lnSpc>
                <a:spcPct val="200000"/>
              </a:lnSpc>
              <a:buFont typeface="Arial" panose="020B0604020202020204" pitchFamily="34" charset="0"/>
              <a:buChar char="•"/>
            </a:pPr>
            <a:endParaRPr lang="en-US" sz="2400" dirty="0"/>
          </a:p>
          <a:p>
            <a:pPr marL="285750" indent="-285750">
              <a:lnSpc>
                <a:spcPct val="200000"/>
              </a:lnSpc>
              <a:buFont typeface="Arial" panose="020B0604020202020204" pitchFamily="34" charset="0"/>
              <a:buChar char="•"/>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16093476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4565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Reconnaissance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652B1830-74B8-1FFB-04C0-DDF6FE99AD98}"/>
              </a:ext>
            </a:extLst>
          </p:cNvPr>
          <p:cNvSpPr txBox="1"/>
          <p:nvPr/>
        </p:nvSpPr>
        <p:spPr>
          <a:xfrm>
            <a:off x="1103311" y="1746011"/>
            <a:ext cx="7079635" cy="2400657"/>
          </a:xfrm>
          <a:prstGeom prst="rect">
            <a:avLst/>
          </a:prstGeom>
          <a:noFill/>
        </p:spPr>
        <p:txBody>
          <a:bodyPr wrap="square">
            <a:spAutoFit/>
          </a:bodyPr>
          <a:lstStyle/>
          <a:p>
            <a:pPr marL="342900" indent="-342900" algn="just">
              <a:buFont typeface="Arial" panose="020B0604020202020204" pitchFamily="34" charset="0"/>
              <a:buChar char="•"/>
            </a:pPr>
            <a:r>
              <a:rPr lang="en-US" sz="2500" b="1" dirty="0"/>
              <a:t>Reconnaissance</a:t>
            </a:r>
            <a:r>
              <a:rPr lang="en-US" sz="2500" dirty="0"/>
              <a:t>, also known as information gathering, is arguably the most important of the four phases we will discuss. The more time you spend collecting information on your target, the more likely you are to be successful in the later phases.</a:t>
            </a:r>
          </a:p>
        </p:txBody>
      </p:sp>
    </p:spTree>
    <p:extLst>
      <p:ext uri="{BB962C8B-B14F-4D97-AF65-F5344CB8AC3E}">
        <p14:creationId xmlns:p14="http://schemas.microsoft.com/office/powerpoint/2010/main" val="40548254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63329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76472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Information gathering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60A6EF15-5581-8A8C-CDAB-E11295AF4079}"/>
              </a:ext>
            </a:extLst>
          </p:cNvPr>
          <p:cNvSpPr txBox="1"/>
          <p:nvPr/>
        </p:nvSpPr>
        <p:spPr>
          <a:xfrm>
            <a:off x="682042" y="1732601"/>
            <a:ext cx="7090358" cy="3785652"/>
          </a:xfrm>
          <a:prstGeom prst="rect">
            <a:avLst/>
          </a:prstGeom>
          <a:noFill/>
        </p:spPr>
        <p:txBody>
          <a:bodyPr wrap="square">
            <a:spAutoFit/>
          </a:bodyPr>
          <a:lstStyle/>
          <a:p>
            <a:pPr marL="285750" indent="-285750" algn="just">
              <a:buFont typeface="Arial" panose="020B0604020202020204" pitchFamily="34" charset="0"/>
              <a:buChar char="•"/>
            </a:pPr>
            <a:r>
              <a:rPr lang="en-US" sz="2400" b="1" dirty="0"/>
              <a:t>Information gathering </a:t>
            </a:r>
            <a:r>
              <a:rPr lang="en-US" sz="2400" dirty="0"/>
              <a:t>is the first phase of hacking.</a:t>
            </a:r>
          </a:p>
          <a:p>
            <a:pPr marL="285750" indent="-285750" algn="just">
              <a:buFont typeface="Arial" panose="020B0604020202020204" pitchFamily="34" charset="0"/>
              <a:buChar char="•"/>
            </a:pPr>
            <a:r>
              <a:rPr lang="en-US" sz="2400" dirty="0"/>
              <a:t>In this phase, we gather as much information as possible regarding the target’s online presence, which in turn reveal useful information about the target itself. </a:t>
            </a:r>
          </a:p>
          <a:p>
            <a:pPr marL="285750" indent="-285750" algn="just">
              <a:buFont typeface="Arial" panose="020B0604020202020204" pitchFamily="34" charset="0"/>
              <a:buChar char="•"/>
            </a:pPr>
            <a:endParaRPr lang="en-US" sz="2400" dirty="0"/>
          </a:p>
          <a:p>
            <a:pPr marL="285750" indent="-285750" algn="just">
              <a:buFont typeface="Arial" panose="020B0604020202020204" pitchFamily="34" charset="0"/>
              <a:buChar char="•"/>
            </a:pPr>
            <a:r>
              <a:rPr lang="en-US" sz="2400" dirty="0"/>
              <a:t>It is the first step or the beginning stage of Ethical Hacking, where the penetration testers or hackers (both black hat or white hat) performed this stage; this is a necessary and crucial step to be performed. </a:t>
            </a:r>
          </a:p>
        </p:txBody>
      </p:sp>
    </p:spTree>
    <p:extLst>
      <p:ext uri="{BB962C8B-B14F-4D97-AF65-F5344CB8AC3E}">
        <p14:creationId xmlns:p14="http://schemas.microsoft.com/office/powerpoint/2010/main" val="11726489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22255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76472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:Information gathering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0A163CCE-488A-E774-19B1-99A3E3CEA655}"/>
              </a:ext>
            </a:extLst>
          </p:cNvPr>
          <p:cNvSpPr txBox="1"/>
          <p:nvPr/>
        </p:nvSpPr>
        <p:spPr>
          <a:xfrm>
            <a:off x="586166" y="1586472"/>
            <a:ext cx="7960827" cy="3785652"/>
          </a:xfrm>
          <a:prstGeom prst="rect">
            <a:avLst/>
          </a:prstGeom>
          <a:noFill/>
        </p:spPr>
        <p:txBody>
          <a:bodyPr wrap="square">
            <a:spAutoFit/>
          </a:bodyPr>
          <a:lstStyle/>
          <a:p>
            <a:pPr marL="285750" indent="-285750">
              <a:buFont typeface="Arial" panose="020B0604020202020204" pitchFamily="34" charset="0"/>
              <a:buChar char="•"/>
            </a:pPr>
            <a:r>
              <a:rPr lang="en-US" sz="2400" dirty="0"/>
              <a:t>The required information will depend on whether we are doing a network pen-test or a web application pen-test.</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The more the information gathered about the target, the more the probability to obtain relevant results. </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Information gathering is not just a phase of security testing; it is an </a:t>
            </a:r>
            <a:r>
              <a:rPr lang="en-US" sz="2400" b="1" dirty="0"/>
              <a:t>art that every penetration-tester </a:t>
            </a:r>
            <a:r>
              <a:rPr lang="en-US" sz="2400" dirty="0"/>
              <a:t>(pen-tester) and hacker should master for a better experience in penetration testing. </a:t>
            </a:r>
          </a:p>
        </p:txBody>
      </p:sp>
    </p:spTree>
    <p:extLst>
      <p:ext uri="{BB962C8B-B14F-4D97-AF65-F5344CB8AC3E}">
        <p14:creationId xmlns:p14="http://schemas.microsoft.com/office/powerpoint/2010/main" val="4736067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22255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76472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:Information gathering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0A163CCE-488A-E774-19B1-99A3E3CEA655}"/>
              </a:ext>
            </a:extLst>
          </p:cNvPr>
          <p:cNvSpPr txBox="1"/>
          <p:nvPr/>
        </p:nvSpPr>
        <p:spPr>
          <a:xfrm>
            <a:off x="586166" y="1586472"/>
            <a:ext cx="7673925" cy="3416320"/>
          </a:xfrm>
          <a:prstGeom prst="rect">
            <a:avLst/>
          </a:prstGeom>
          <a:noFill/>
        </p:spPr>
        <p:txBody>
          <a:bodyPr wrap="square">
            <a:spAutoFit/>
          </a:bodyPr>
          <a:lstStyle/>
          <a:p>
            <a:pPr marL="285750" indent="-285750" algn="just">
              <a:buFont typeface="Arial" panose="020B0604020202020204" pitchFamily="34" charset="0"/>
              <a:buChar char="•"/>
            </a:pPr>
            <a:r>
              <a:rPr lang="en-US" sz="2400" dirty="0"/>
              <a:t>There are various tools, techniques, and websites, including public sources such as </a:t>
            </a:r>
            <a:r>
              <a:rPr lang="en-US" sz="2400" u="sng" dirty="0" err="1"/>
              <a:t>Whois</a:t>
            </a:r>
            <a:r>
              <a:rPr lang="en-US" sz="2400" u="sng" dirty="0"/>
              <a:t>, </a:t>
            </a:r>
            <a:r>
              <a:rPr lang="en-US" sz="2400" u="sng" dirty="0" err="1"/>
              <a:t>nslookup</a:t>
            </a:r>
            <a:r>
              <a:rPr lang="en-US" sz="2400" u="sng" dirty="0"/>
              <a:t> </a:t>
            </a:r>
            <a:r>
              <a:rPr lang="en-US" sz="2400" dirty="0"/>
              <a:t>that can help hackers gather information. </a:t>
            </a:r>
          </a:p>
          <a:p>
            <a:pPr marL="285750" indent="-285750" algn="just">
              <a:buFont typeface="Arial" panose="020B0604020202020204" pitchFamily="34" charset="0"/>
              <a:buChar char="•"/>
            </a:pPr>
            <a:endParaRPr lang="en-US" sz="2400" dirty="0"/>
          </a:p>
          <a:p>
            <a:pPr marL="285750" indent="-285750" algn="just">
              <a:buFont typeface="Arial" panose="020B0604020202020204" pitchFamily="34" charset="0"/>
              <a:buChar char="•"/>
            </a:pPr>
            <a:r>
              <a:rPr lang="en-US" sz="2400" dirty="0"/>
              <a:t>This step is necessary because you may need any information (such as his pet name, best friend's name, age, or phone number to perform password guessing attack or other kinds of attacks) while performing attacks on any target.</a:t>
            </a:r>
          </a:p>
        </p:txBody>
      </p:sp>
    </p:spTree>
    <p:extLst>
      <p:ext uri="{BB962C8B-B14F-4D97-AF65-F5344CB8AC3E}">
        <p14:creationId xmlns:p14="http://schemas.microsoft.com/office/powerpoint/2010/main" val="36926458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78917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5451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Information gathering categories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31431C80-10CE-1B6B-3FC3-1EEA1EF821EB}"/>
              </a:ext>
            </a:extLst>
          </p:cNvPr>
          <p:cNvSpPr txBox="1"/>
          <p:nvPr/>
        </p:nvSpPr>
        <p:spPr>
          <a:xfrm>
            <a:off x="1256317" y="1986258"/>
            <a:ext cx="6229350" cy="1692771"/>
          </a:xfrm>
          <a:prstGeom prst="rect">
            <a:avLst/>
          </a:prstGeom>
          <a:noFill/>
        </p:spPr>
        <p:txBody>
          <a:bodyPr wrap="square">
            <a:spAutoFit/>
          </a:bodyPr>
          <a:lstStyle/>
          <a:p>
            <a:r>
              <a:rPr lang="en-US" sz="2600" dirty="0"/>
              <a:t>all information gathering techniques can be classified into two main categories:</a:t>
            </a:r>
          </a:p>
          <a:p>
            <a:r>
              <a:rPr lang="en-US" sz="2600" dirty="0"/>
              <a:t>1. Active information gathering</a:t>
            </a:r>
          </a:p>
          <a:p>
            <a:r>
              <a:rPr lang="en-US" sz="2600" dirty="0"/>
              <a:t>2. Passive information gathering</a:t>
            </a:r>
          </a:p>
        </p:txBody>
      </p:sp>
    </p:spTree>
    <p:extLst>
      <p:ext uri="{BB962C8B-B14F-4D97-AF65-F5344CB8AC3E}">
        <p14:creationId xmlns:p14="http://schemas.microsoft.com/office/powerpoint/2010/main" val="3020668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6675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4200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Active Information Gathering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8EE6CC0F-11D2-BCDB-26CA-BBD46E6C11D6}"/>
              </a:ext>
            </a:extLst>
          </p:cNvPr>
          <p:cNvSpPr txBox="1"/>
          <p:nvPr/>
        </p:nvSpPr>
        <p:spPr>
          <a:xfrm>
            <a:off x="869666" y="1586472"/>
            <a:ext cx="7220752" cy="2893100"/>
          </a:xfrm>
          <a:prstGeom prst="rect">
            <a:avLst/>
          </a:prstGeom>
          <a:noFill/>
        </p:spPr>
        <p:txBody>
          <a:bodyPr wrap="square">
            <a:spAutoFit/>
          </a:bodyPr>
          <a:lstStyle/>
          <a:p>
            <a:pPr algn="just"/>
            <a:r>
              <a:rPr lang="en-US" sz="2600" b="1" dirty="0"/>
              <a:t>Active Information Gathering</a:t>
            </a:r>
          </a:p>
          <a:p>
            <a:pPr algn="just"/>
            <a:endParaRPr lang="en-US" sz="2600" b="1" dirty="0"/>
          </a:p>
          <a:p>
            <a:pPr marL="285750" indent="-285750" algn="just">
              <a:buFont typeface="Arial" panose="020B0604020202020204" pitchFamily="34" charset="0"/>
              <a:buChar char="•"/>
            </a:pPr>
            <a:r>
              <a:rPr lang="en-US" sz="2600" dirty="0"/>
              <a:t>In active information gathering, we would directly engage with the target, for example, gathering information about what ports are open on a particular target, what services they are running, and what operating system they are using. </a:t>
            </a:r>
          </a:p>
        </p:txBody>
      </p:sp>
    </p:spTree>
    <p:extLst>
      <p:ext uri="{BB962C8B-B14F-4D97-AF65-F5344CB8AC3E}">
        <p14:creationId xmlns:p14="http://schemas.microsoft.com/office/powerpoint/2010/main" val="37706938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6675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4200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Active Information Gathering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8EE6CC0F-11D2-BCDB-26CA-BBD46E6C11D6}"/>
              </a:ext>
            </a:extLst>
          </p:cNvPr>
          <p:cNvSpPr txBox="1"/>
          <p:nvPr/>
        </p:nvSpPr>
        <p:spPr>
          <a:xfrm>
            <a:off x="869666" y="1586472"/>
            <a:ext cx="7220752" cy="3293209"/>
          </a:xfrm>
          <a:prstGeom prst="rect">
            <a:avLst/>
          </a:prstGeom>
          <a:noFill/>
        </p:spPr>
        <p:txBody>
          <a:bodyPr wrap="square">
            <a:spAutoFit/>
          </a:bodyPr>
          <a:lstStyle/>
          <a:p>
            <a:pPr algn="just"/>
            <a:r>
              <a:rPr lang="en-US" sz="2600" b="1" dirty="0"/>
              <a:t>Active Information Gathering</a:t>
            </a:r>
          </a:p>
          <a:p>
            <a:pPr marL="285750" indent="-285750" algn="just">
              <a:buFont typeface="Arial" panose="020B0604020202020204" pitchFamily="34" charset="0"/>
              <a:buChar char="•"/>
            </a:pPr>
            <a:endParaRPr lang="en-US" sz="2600" dirty="0"/>
          </a:p>
          <a:p>
            <a:pPr marL="285750" indent="-285750" algn="just">
              <a:buFont typeface="Arial" panose="020B0604020202020204" pitchFamily="34" charset="0"/>
              <a:buChar char="•"/>
            </a:pPr>
            <a:r>
              <a:rPr lang="en-US" sz="2600" dirty="0"/>
              <a:t>However, the techniques involving active information gathering would be very noisy at the other end. </a:t>
            </a:r>
          </a:p>
          <a:p>
            <a:pPr marL="285750" indent="-285750" algn="just">
              <a:buFont typeface="Arial" panose="020B0604020202020204" pitchFamily="34" charset="0"/>
              <a:buChar char="•"/>
            </a:pPr>
            <a:r>
              <a:rPr lang="en-US" sz="2600" dirty="0"/>
              <a:t>As they are easily detected by IDS, IPS, and firewalls and generate a log of their presence, and hence are not recommended sometimes</a:t>
            </a:r>
          </a:p>
        </p:txBody>
      </p:sp>
    </p:spTree>
    <p:extLst>
      <p:ext uri="{BB962C8B-B14F-4D97-AF65-F5344CB8AC3E}">
        <p14:creationId xmlns:p14="http://schemas.microsoft.com/office/powerpoint/2010/main" val="34065385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022529"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Passive Information Gathering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62F4C941-51CE-C51C-9AA8-35F39F784815}"/>
              </a:ext>
            </a:extLst>
          </p:cNvPr>
          <p:cNvSpPr txBox="1"/>
          <p:nvPr/>
        </p:nvSpPr>
        <p:spPr>
          <a:xfrm>
            <a:off x="508214" y="1820744"/>
            <a:ext cx="7854736" cy="3693319"/>
          </a:xfrm>
          <a:prstGeom prst="rect">
            <a:avLst/>
          </a:prstGeom>
          <a:noFill/>
        </p:spPr>
        <p:txBody>
          <a:bodyPr wrap="square">
            <a:spAutoFit/>
          </a:bodyPr>
          <a:lstStyle/>
          <a:p>
            <a:pPr algn="just"/>
            <a:r>
              <a:rPr lang="en-US" sz="2600" b="1" dirty="0"/>
              <a:t>Passive Information Gathering</a:t>
            </a:r>
          </a:p>
          <a:p>
            <a:pPr algn="just"/>
            <a:endParaRPr lang="en-US" sz="2600" b="1" dirty="0"/>
          </a:p>
          <a:p>
            <a:pPr marL="342900" indent="-342900" algn="just">
              <a:buFont typeface="Arial" panose="020B0604020202020204" pitchFamily="34" charset="0"/>
              <a:buChar char="•"/>
            </a:pPr>
            <a:r>
              <a:rPr lang="en-US" sz="2600" dirty="0"/>
              <a:t>In passive information gathering, we do not directly engage with the target. Instead, we use search engines, social media, and other websites to gather information about the target. This method is recommended, since it does not generate any log of presence on the target system. </a:t>
            </a:r>
          </a:p>
          <a:p>
            <a:pPr marL="342900" indent="-342900" algn="just">
              <a:buFont typeface="Arial" panose="020B0604020202020204" pitchFamily="34" charset="0"/>
              <a:buChar char="•"/>
            </a:pPr>
            <a:endParaRPr lang="en-US" sz="2600" dirty="0"/>
          </a:p>
        </p:txBody>
      </p:sp>
    </p:spTree>
    <p:extLst>
      <p:ext uri="{BB962C8B-B14F-4D97-AF65-F5344CB8AC3E}">
        <p14:creationId xmlns:p14="http://schemas.microsoft.com/office/powerpoint/2010/main" val="35999342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022529"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Passive Information Gathering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62F4C941-51CE-C51C-9AA8-35F39F784815}"/>
              </a:ext>
            </a:extLst>
          </p:cNvPr>
          <p:cNvSpPr txBox="1"/>
          <p:nvPr/>
        </p:nvSpPr>
        <p:spPr>
          <a:xfrm>
            <a:off x="508214" y="1802082"/>
            <a:ext cx="7854736" cy="3293209"/>
          </a:xfrm>
          <a:prstGeom prst="rect">
            <a:avLst/>
          </a:prstGeom>
          <a:noFill/>
        </p:spPr>
        <p:txBody>
          <a:bodyPr wrap="square">
            <a:spAutoFit/>
          </a:bodyPr>
          <a:lstStyle/>
          <a:p>
            <a:pPr algn="just"/>
            <a:r>
              <a:rPr lang="en-US" sz="2600" b="1" dirty="0"/>
              <a:t>Passive Information Gathering</a:t>
            </a:r>
          </a:p>
          <a:p>
            <a:pPr marL="342900" indent="-342900" algn="just">
              <a:buFont typeface="Arial" panose="020B0604020202020204" pitchFamily="34" charset="0"/>
              <a:buChar char="•"/>
            </a:pPr>
            <a:endParaRPr lang="en-US" sz="2600" dirty="0"/>
          </a:p>
          <a:p>
            <a:pPr marL="342900" indent="-342900" algn="just">
              <a:buFont typeface="Arial" panose="020B0604020202020204" pitchFamily="34" charset="0"/>
              <a:buChar char="•"/>
            </a:pPr>
            <a:r>
              <a:rPr lang="en-US" sz="2600" dirty="0"/>
              <a:t>A common example would be to use LinkedIn, Facebook, and other social networks to gather information about the employees and their interests. This would be very useful when we perform phishing, keylogging, browser exploitation, and other client side attacks on the employees.</a:t>
            </a:r>
          </a:p>
        </p:txBody>
      </p:sp>
    </p:spTree>
    <p:extLst>
      <p:ext uri="{BB962C8B-B14F-4D97-AF65-F5344CB8AC3E}">
        <p14:creationId xmlns:p14="http://schemas.microsoft.com/office/powerpoint/2010/main" val="22120339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760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48259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Sources of Information Gathering</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24965" y="1271529"/>
            <a:ext cx="8212746" cy="4420890"/>
          </a:xfrm>
          <a:prstGeom prst="rect">
            <a:avLst/>
          </a:prstGeom>
          <a:noFill/>
        </p:spPr>
        <p:txBody>
          <a:bodyPr wrap="square" rtlCol="0">
            <a:spAutoFit/>
          </a:bodyPr>
          <a:lstStyle/>
          <a:p>
            <a:pPr>
              <a:lnSpc>
                <a:spcPct val="200000"/>
              </a:lnSpc>
            </a:pPr>
            <a:r>
              <a:rPr lang="en-US" sz="2400" dirty="0"/>
              <a:t>There are many sources of information; the most important ones are as follows:</a:t>
            </a:r>
          </a:p>
          <a:p>
            <a:pPr marL="285750" indent="-285750">
              <a:lnSpc>
                <a:spcPct val="200000"/>
              </a:lnSpc>
              <a:buFont typeface="Arial" panose="020B0604020202020204" pitchFamily="34" charset="0"/>
              <a:buChar char="•"/>
            </a:pPr>
            <a:r>
              <a:rPr lang="en-US" sz="2400" dirty="0"/>
              <a:t>Social media</a:t>
            </a:r>
          </a:p>
          <a:p>
            <a:pPr marL="285750" indent="-285750">
              <a:lnSpc>
                <a:spcPct val="200000"/>
              </a:lnSpc>
              <a:buFont typeface="Arial" panose="020B0604020202020204" pitchFamily="34" charset="0"/>
              <a:buChar char="•"/>
            </a:pPr>
            <a:r>
              <a:rPr lang="en-US" sz="2400" dirty="0"/>
              <a:t>Search engines</a:t>
            </a:r>
          </a:p>
          <a:p>
            <a:pPr marL="285750" indent="-285750">
              <a:lnSpc>
                <a:spcPct val="200000"/>
              </a:lnSpc>
              <a:buFont typeface="Arial" panose="020B0604020202020204" pitchFamily="34" charset="0"/>
              <a:buChar char="•"/>
            </a:pPr>
            <a:r>
              <a:rPr lang="en-US" sz="2400" dirty="0"/>
              <a:t>Press releases</a:t>
            </a:r>
          </a:p>
          <a:p>
            <a:pPr marL="285750" indent="-285750">
              <a:lnSpc>
                <a:spcPct val="200000"/>
              </a:lnSpc>
              <a:buFont typeface="Arial" panose="020B0604020202020204" pitchFamily="34" charset="0"/>
              <a:buChar char="•"/>
            </a:pPr>
            <a:r>
              <a:rPr lang="en-US" sz="2400" dirty="0"/>
              <a:t>Job sites</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12492788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760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34391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Social Media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33C03FD8-7997-F7CC-6B0A-1ACB4737E948}"/>
              </a:ext>
            </a:extLst>
          </p:cNvPr>
          <p:cNvSpPr txBox="1"/>
          <p:nvPr/>
        </p:nvSpPr>
        <p:spPr>
          <a:xfrm>
            <a:off x="460089" y="2113793"/>
            <a:ext cx="7766128" cy="2677656"/>
          </a:xfrm>
          <a:prstGeom prst="rect">
            <a:avLst/>
          </a:prstGeom>
          <a:noFill/>
        </p:spPr>
        <p:txBody>
          <a:bodyPr wrap="square">
            <a:spAutoFit/>
          </a:bodyPr>
          <a:lstStyle/>
          <a:p>
            <a:pPr marL="285750" indent="-285750" algn="just">
              <a:buFont typeface="Arial" panose="020B0604020202020204" pitchFamily="34" charset="0"/>
              <a:buChar char="•"/>
            </a:pPr>
            <a:r>
              <a:rPr lang="en-US" sz="2400" dirty="0"/>
              <a:t>With all the Social Media platforms our lives become less and less private. </a:t>
            </a:r>
          </a:p>
          <a:p>
            <a:pPr marL="285750" indent="-285750" algn="just">
              <a:buFont typeface="Arial" panose="020B0604020202020204" pitchFamily="34" charset="0"/>
              <a:buChar char="•"/>
            </a:pPr>
            <a:r>
              <a:rPr lang="en-US" sz="2400" dirty="0"/>
              <a:t>Some of us try going incognito but most of our family members don’t as a result this act of ours ends up not helping as much as it should. </a:t>
            </a:r>
          </a:p>
          <a:p>
            <a:pPr marL="285750" indent="-285750" algn="just">
              <a:buFont typeface="Arial" panose="020B0604020202020204" pitchFamily="34" charset="0"/>
              <a:buChar char="•"/>
            </a:pPr>
            <a:r>
              <a:rPr lang="en-US" sz="2400" dirty="0"/>
              <a:t>if you fail to contact me, just try someone close to me instead. This benefits hackers very much.</a:t>
            </a:r>
          </a:p>
        </p:txBody>
      </p:sp>
      <p:pic>
        <p:nvPicPr>
          <p:cNvPr id="15" name="Picture 14">
            <a:extLst>
              <a:ext uri="{FF2B5EF4-FFF2-40B4-BE49-F238E27FC236}">
                <a16:creationId xmlns:a16="http://schemas.microsoft.com/office/drawing/2014/main" id="{31A61871-CDE2-99F9-4F10-11E37D85F73F}"/>
              </a:ext>
            </a:extLst>
          </p:cNvPr>
          <p:cNvPicPr>
            <a:picLocks noChangeAspect="1"/>
          </p:cNvPicPr>
          <p:nvPr/>
        </p:nvPicPr>
        <p:blipFill>
          <a:blip r:embed="rId9"/>
          <a:stretch>
            <a:fillRect/>
          </a:stretch>
        </p:blipFill>
        <p:spPr>
          <a:xfrm>
            <a:off x="8654943" y="703918"/>
            <a:ext cx="3641251" cy="2725082"/>
          </a:xfrm>
          <a:prstGeom prst="rect">
            <a:avLst/>
          </a:prstGeom>
        </p:spPr>
      </p:pic>
    </p:spTree>
    <p:extLst>
      <p:ext uri="{BB962C8B-B14F-4D97-AF65-F5344CB8AC3E}">
        <p14:creationId xmlns:p14="http://schemas.microsoft.com/office/powerpoint/2010/main" val="41396229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760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34391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Social Media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33C03FD8-7997-F7CC-6B0A-1ACB4737E948}"/>
              </a:ext>
            </a:extLst>
          </p:cNvPr>
          <p:cNvSpPr txBox="1"/>
          <p:nvPr/>
        </p:nvSpPr>
        <p:spPr>
          <a:xfrm>
            <a:off x="379287" y="1867368"/>
            <a:ext cx="7766128" cy="3046988"/>
          </a:xfrm>
          <a:prstGeom prst="rect">
            <a:avLst/>
          </a:prstGeom>
          <a:noFill/>
        </p:spPr>
        <p:txBody>
          <a:bodyPr wrap="square">
            <a:spAutoFit/>
          </a:bodyPr>
          <a:lstStyle/>
          <a:p>
            <a:pPr marL="285750" indent="-285750" algn="just">
              <a:buFont typeface="Arial" panose="020B0604020202020204" pitchFamily="34" charset="0"/>
              <a:buChar char="•"/>
            </a:pPr>
            <a:r>
              <a:rPr lang="en-US" sz="2400" dirty="0"/>
              <a:t>You might use a pen name for most of your writing, a fake name on all your Social Media profiles and email addresses but your partner may be doing the exact opposite, like sharing your full name on a post when it’s your birthday, sharing your wedding photos, your son or daughter’s birth month, and a few more things we don’t take into consideration which should be too personal to go online but isn’t, at least not anymore.</a:t>
            </a:r>
          </a:p>
        </p:txBody>
      </p:sp>
      <p:pic>
        <p:nvPicPr>
          <p:cNvPr id="15" name="Picture 14">
            <a:extLst>
              <a:ext uri="{FF2B5EF4-FFF2-40B4-BE49-F238E27FC236}">
                <a16:creationId xmlns:a16="http://schemas.microsoft.com/office/drawing/2014/main" id="{31A61871-CDE2-99F9-4F10-11E37D85F73F}"/>
              </a:ext>
            </a:extLst>
          </p:cNvPr>
          <p:cNvPicPr>
            <a:picLocks noChangeAspect="1"/>
          </p:cNvPicPr>
          <p:nvPr/>
        </p:nvPicPr>
        <p:blipFill>
          <a:blip r:embed="rId9"/>
          <a:stretch>
            <a:fillRect/>
          </a:stretch>
        </p:blipFill>
        <p:spPr>
          <a:xfrm>
            <a:off x="8654943" y="703918"/>
            <a:ext cx="3641251" cy="2725082"/>
          </a:xfrm>
          <a:prstGeom prst="rect">
            <a:avLst/>
          </a:prstGeom>
        </p:spPr>
      </p:pic>
    </p:spTree>
    <p:extLst>
      <p:ext uri="{BB962C8B-B14F-4D97-AF65-F5344CB8AC3E}">
        <p14:creationId xmlns:p14="http://schemas.microsoft.com/office/powerpoint/2010/main" val="37894022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760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8535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Search engines</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25847B0E-0D86-1C16-AAE5-3B990457BDF0}"/>
              </a:ext>
            </a:extLst>
          </p:cNvPr>
          <p:cNvSpPr txBox="1"/>
          <p:nvPr/>
        </p:nvSpPr>
        <p:spPr>
          <a:xfrm>
            <a:off x="651740" y="1768485"/>
            <a:ext cx="7055346" cy="2677656"/>
          </a:xfrm>
          <a:prstGeom prst="rect">
            <a:avLst/>
          </a:prstGeom>
          <a:noFill/>
        </p:spPr>
        <p:txBody>
          <a:bodyPr wrap="square">
            <a:spAutoFit/>
          </a:bodyPr>
          <a:lstStyle/>
          <a:p>
            <a:pPr marL="285750" indent="-285750" algn="just">
              <a:buFont typeface="Arial" panose="020B0604020202020204" pitchFamily="34" charset="0"/>
              <a:buChar char="•"/>
            </a:pPr>
            <a:r>
              <a:rPr lang="en-US" sz="2400" dirty="0"/>
              <a:t>Compared to Social Media platforms search engines get more results because instead of a single profile they get you everything it can find on your search, not to mention that the Social Media profiles also get indexed on engines.</a:t>
            </a:r>
          </a:p>
          <a:p>
            <a:pPr marL="285750" indent="-285750" algn="just">
              <a:buFont typeface="Arial" panose="020B0604020202020204" pitchFamily="34" charset="0"/>
              <a:buChar char="•"/>
            </a:pPr>
            <a:r>
              <a:rPr lang="en-US" sz="2400" dirty="0"/>
              <a:t> So, a simple search is how you should start.</a:t>
            </a:r>
          </a:p>
          <a:p>
            <a:pPr marL="285750" indent="-285750" algn="just">
              <a:buFont typeface="Arial" panose="020B0604020202020204" pitchFamily="34" charset="0"/>
              <a:buChar char="•"/>
            </a:pPr>
            <a:endParaRPr lang="en-US" sz="2400" dirty="0"/>
          </a:p>
        </p:txBody>
      </p:sp>
      <p:pic>
        <p:nvPicPr>
          <p:cNvPr id="15" name="Picture 14">
            <a:extLst>
              <a:ext uri="{FF2B5EF4-FFF2-40B4-BE49-F238E27FC236}">
                <a16:creationId xmlns:a16="http://schemas.microsoft.com/office/drawing/2014/main" id="{A78E326A-09A1-B95D-7F96-4853AF34AB6F}"/>
              </a:ext>
            </a:extLst>
          </p:cNvPr>
          <p:cNvPicPr>
            <a:picLocks noChangeAspect="1"/>
          </p:cNvPicPr>
          <p:nvPr/>
        </p:nvPicPr>
        <p:blipFill>
          <a:blip r:embed="rId9"/>
          <a:stretch>
            <a:fillRect/>
          </a:stretch>
        </p:blipFill>
        <p:spPr>
          <a:xfrm>
            <a:off x="8654943" y="1338834"/>
            <a:ext cx="3451332" cy="3962400"/>
          </a:xfrm>
          <a:prstGeom prst="rect">
            <a:avLst/>
          </a:prstGeom>
        </p:spPr>
      </p:pic>
    </p:spTree>
    <p:extLst>
      <p:ext uri="{BB962C8B-B14F-4D97-AF65-F5344CB8AC3E}">
        <p14:creationId xmlns:p14="http://schemas.microsoft.com/office/powerpoint/2010/main" val="40671957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760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228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Press Release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25847B0E-0D86-1C16-AAE5-3B990457BDF0}"/>
              </a:ext>
            </a:extLst>
          </p:cNvPr>
          <p:cNvSpPr txBox="1"/>
          <p:nvPr/>
        </p:nvSpPr>
        <p:spPr>
          <a:xfrm>
            <a:off x="651740" y="1768485"/>
            <a:ext cx="7055346" cy="1200329"/>
          </a:xfrm>
          <a:prstGeom prst="rect">
            <a:avLst/>
          </a:prstGeom>
          <a:noFill/>
        </p:spPr>
        <p:txBody>
          <a:bodyPr wrap="square">
            <a:spAutoFit/>
          </a:bodyPr>
          <a:lstStyle/>
          <a:p>
            <a:pPr marL="285750" indent="-285750" algn="just">
              <a:buFont typeface="Arial" panose="020B0604020202020204" pitchFamily="34" charset="0"/>
              <a:buChar char="•"/>
            </a:pPr>
            <a:r>
              <a:rPr lang="en-US" sz="2400" dirty="0"/>
              <a:t>A press release is a written document prepared for the media ("the press") that announces something newsworthy. </a:t>
            </a:r>
          </a:p>
        </p:txBody>
      </p:sp>
    </p:spTree>
    <p:extLst>
      <p:ext uri="{BB962C8B-B14F-4D97-AF65-F5344CB8AC3E}">
        <p14:creationId xmlns:p14="http://schemas.microsoft.com/office/powerpoint/2010/main" val="5032245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760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6033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Job sites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25847B0E-0D86-1C16-AAE5-3B990457BDF0}"/>
              </a:ext>
            </a:extLst>
          </p:cNvPr>
          <p:cNvSpPr txBox="1"/>
          <p:nvPr/>
        </p:nvSpPr>
        <p:spPr>
          <a:xfrm>
            <a:off x="651740" y="1609858"/>
            <a:ext cx="7055346" cy="3046988"/>
          </a:xfrm>
          <a:prstGeom prst="rect">
            <a:avLst/>
          </a:prstGeom>
          <a:noFill/>
        </p:spPr>
        <p:txBody>
          <a:bodyPr wrap="square">
            <a:spAutoFit/>
          </a:bodyPr>
          <a:lstStyle/>
          <a:p>
            <a:pPr marL="285750" indent="-285750" algn="just">
              <a:buFont typeface="Arial" panose="020B0604020202020204" pitchFamily="34" charset="0"/>
              <a:buChar char="•"/>
            </a:pPr>
            <a:r>
              <a:rPr lang="en-US" sz="2400" dirty="0"/>
              <a:t>Job Site means a specific worksite that deals specifically with employment or careers.</a:t>
            </a:r>
          </a:p>
          <a:p>
            <a:pPr marL="285750" indent="-285750" algn="just">
              <a:buFont typeface="Arial" panose="020B0604020202020204" pitchFamily="34" charset="0"/>
              <a:buChar char="•"/>
            </a:pPr>
            <a:r>
              <a:rPr lang="en-US" sz="2400" dirty="0"/>
              <a:t>Many employment websites are designed to allow employers to post job requirements for a position to be filled and are commonly known as job boards.</a:t>
            </a:r>
          </a:p>
          <a:p>
            <a:pPr marL="285750" indent="-285750" algn="just">
              <a:buFont typeface="Arial" panose="020B0604020202020204" pitchFamily="34" charset="0"/>
              <a:buChar char="•"/>
            </a:pPr>
            <a:r>
              <a:rPr lang="en-US" sz="2400" dirty="0"/>
              <a:t> Other employment sites offer employer reviews, career and job-search advice, and describe different job descriptions or employers. </a:t>
            </a:r>
          </a:p>
        </p:txBody>
      </p:sp>
      <p:sp>
        <p:nvSpPr>
          <p:cNvPr id="12" name="TextBox 11">
            <a:extLst>
              <a:ext uri="{FF2B5EF4-FFF2-40B4-BE49-F238E27FC236}">
                <a16:creationId xmlns:a16="http://schemas.microsoft.com/office/drawing/2014/main" id="{7DA36F34-7537-EB40-3475-A0B1CDFC66D4}"/>
              </a:ext>
            </a:extLst>
          </p:cNvPr>
          <p:cNvSpPr txBox="1"/>
          <p:nvPr/>
        </p:nvSpPr>
        <p:spPr>
          <a:xfrm>
            <a:off x="856084" y="2699904"/>
            <a:ext cx="6228182" cy="369332"/>
          </a:xfrm>
          <a:prstGeom prst="rect">
            <a:avLst/>
          </a:prstGeom>
          <a:noFill/>
        </p:spPr>
        <p:txBody>
          <a:bodyPr wrap="square">
            <a:spAutoFit/>
          </a:bodyPr>
          <a:lstStyle/>
          <a:p>
            <a:r>
              <a:rPr lang="en-US" dirty="0"/>
              <a:t> </a:t>
            </a:r>
          </a:p>
        </p:txBody>
      </p:sp>
    </p:spTree>
    <p:extLst>
      <p:ext uri="{BB962C8B-B14F-4D97-AF65-F5344CB8AC3E}">
        <p14:creationId xmlns:p14="http://schemas.microsoft.com/office/powerpoint/2010/main" val="37165257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51656" y="2718922"/>
            <a:ext cx="793760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13984" y="2849435"/>
            <a:ext cx="54264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Information gathering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41296860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760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4264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Information gathering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707DBCE9-5B70-3663-1657-89D1469D79F1}"/>
              </a:ext>
            </a:extLst>
          </p:cNvPr>
          <p:cNvSpPr txBox="1"/>
          <p:nvPr/>
        </p:nvSpPr>
        <p:spPr>
          <a:xfrm>
            <a:off x="1256317" y="2029179"/>
            <a:ext cx="6229350" cy="2492990"/>
          </a:xfrm>
          <a:prstGeom prst="rect">
            <a:avLst/>
          </a:prstGeom>
          <a:noFill/>
        </p:spPr>
        <p:txBody>
          <a:bodyPr wrap="square">
            <a:spAutoFit/>
          </a:bodyPr>
          <a:lstStyle/>
          <a:p>
            <a:pPr marL="457200" indent="-457200">
              <a:buFont typeface="Arial" panose="020B0604020202020204" pitchFamily="34" charset="0"/>
              <a:buChar char="•"/>
            </a:pPr>
            <a:r>
              <a:rPr lang="en-US" sz="2600" dirty="0"/>
              <a:t>Website Copier</a:t>
            </a:r>
          </a:p>
          <a:p>
            <a:pPr marL="457200" indent="-457200">
              <a:buFont typeface="Arial" panose="020B0604020202020204" pitchFamily="34" charset="0"/>
              <a:buChar char="•"/>
            </a:pPr>
            <a:r>
              <a:rPr lang="en-US" sz="2600" dirty="0"/>
              <a:t>IP Addresses </a:t>
            </a:r>
          </a:p>
          <a:p>
            <a:pPr marL="457200" indent="-457200">
              <a:buFont typeface="Arial" panose="020B0604020202020204" pitchFamily="34" charset="0"/>
              <a:buChar char="•"/>
            </a:pPr>
            <a:r>
              <a:rPr lang="en-US" sz="2600" dirty="0"/>
              <a:t>Google Directives </a:t>
            </a:r>
          </a:p>
          <a:p>
            <a:pPr marL="457200" indent="-457200">
              <a:buFont typeface="Arial" panose="020B0604020202020204" pitchFamily="34" charset="0"/>
              <a:buChar char="•"/>
            </a:pPr>
            <a:r>
              <a:rPr lang="en-US" sz="2600" dirty="0"/>
              <a:t>DNS Server</a:t>
            </a:r>
          </a:p>
          <a:p>
            <a:pPr marL="457200" indent="-457200">
              <a:buFont typeface="Arial" panose="020B0604020202020204" pitchFamily="34" charset="0"/>
              <a:buChar char="•"/>
            </a:pPr>
            <a:r>
              <a:rPr lang="en-US" sz="2600" dirty="0"/>
              <a:t>E-MAIL SERVERS</a:t>
            </a:r>
          </a:p>
          <a:p>
            <a:pPr marL="457200" indent="-457200">
              <a:buFont typeface="Arial" panose="020B0604020202020204" pitchFamily="34" charset="0"/>
              <a:buChar char="•"/>
            </a:pPr>
            <a:endParaRPr lang="en-US" sz="2600" dirty="0"/>
          </a:p>
        </p:txBody>
      </p:sp>
    </p:spTree>
    <p:extLst>
      <p:ext uri="{BB962C8B-B14F-4D97-AF65-F5344CB8AC3E}">
        <p14:creationId xmlns:p14="http://schemas.microsoft.com/office/powerpoint/2010/main" val="37433056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146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858766" cy="430887"/>
          </a:xfrm>
          <a:prstGeom prst="rect">
            <a:avLst/>
          </a:prstGeom>
          <a:noFill/>
        </p:spPr>
        <p:txBody>
          <a:bodyPr wrap="none" rtlCol="0">
            <a:spAutoFit/>
          </a:bodyPr>
          <a:lstStyle/>
          <a:p>
            <a:r>
              <a:rPr lang="en-US" sz="2200" dirty="0">
                <a:solidFill>
                  <a:schemeClr val="bg1"/>
                </a:solidFill>
                <a:latin typeface="Tajawal Medium" panose="00000600000000000000" pitchFamily="2" charset="-78"/>
                <a:cs typeface="Tajawal Medium" panose="00000600000000000000" pitchFamily="2" charset="-78"/>
              </a:rPr>
              <a:t>Information gathering Website Copier</a:t>
            </a:r>
            <a:endParaRPr lang="en-US" sz="2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18860" y="1671647"/>
            <a:ext cx="3318537" cy="508344"/>
          </a:xfrm>
          <a:prstGeom prst="rect">
            <a:avLst/>
          </a:prstGeom>
          <a:noFill/>
        </p:spPr>
        <p:txBody>
          <a:bodyPr wrap="none" rtlCol="0">
            <a:spAutoFit/>
          </a:bodyPr>
          <a:lstStyle/>
          <a:p>
            <a:pPr marL="285750" indent="-285750">
              <a:lnSpc>
                <a:spcPct val="200000"/>
              </a:lnSpc>
              <a:buFont typeface="Arial" panose="020B0604020202020204" pitchFamily="34" charset="0"/>
              <a:buChar char="•"/>
            </a:pPr>
            <a:r>
              <a:rPr lang="en-US" sz="1600" dirty="0">
                <a:solidFill>
                  <a:srgbClr val="0A1F61"/>
                </a:solidFill>
                <a:latin typeface="Tajawal ExtraBold" panose="00000800000000000000" pitchFamily="2" charset="-78"/>
                <a:cs typeface="+mj-cs"/>
              </a:rPr>
              <a:t>HTTRACK: WEBSITE COPIER</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8DF16125-D9ED-8134-7B7A-C30B76AA3E3E}"/>
              </a:ext>
            </a:extLst>
          </p:cNvPr>
          <p:cNvSpPr txBox="1"/>
          <p:nvPr/>
        </p:nvSpPr>
        <p:spPr>
          <a:xfrm>
            <a:off x="288255" y="2449658"/>
            <a:ext cx="7252216" cy="3477875"/>
          </a:xfrm>
          <a:prstGeom prst="rect">
            <a:avLst/>
          </a:prstGeom>
          <a:noFill/>
        </p:spPr>
        <p:txBody>
          <a:bodyPr wrap="square">
            <a:spAutoFit/>
          </a:bodyPr>
          <a:lstStyle/>
          <a:p>
            <a:pPr marL="285750" indent="-285750" algn="just">
              <a:buFont typeface="Arial" panose="020B0604020202020204" pitchFamily="34" charset="0"/>
              <a:buChar char="•"/>
            </a:pPr>
            <a:r>
              <a:rPr lang="en-US" sz="2200" dirty="0"/>
              <a:t>we begin Step 1 by closely reviewing the target’s website. </a:t>
            </a:r>
          </a:p>
          <a:p>
            <a:pPr marL="285750" indent="-285750" algn="just">
              <a:buFont typeface="Arial" panose="020B0604020202020204" pitchFamily="34" charset="0"/>
              <a:buChar char="•"/>
            </a:pPr>
            <a:r>
              <a:rPr lang="en-US" sz="2200" dirty="0"/>
              <a:t>In some cases, it maybe helpful to use a tool called </a:t>
            </a:r>
            <a:r>
              <a:rPr lang="en-US" sz="2200" b="1" dirty="0" err="1"/>
              <a:t>HTTrack</a:t>
            </a:r>
            <a:r>
              <a:rPr lang="en-US" sz="2200" dirty="0"/>
              <a:t> to make a page-by-page copy of the website. </a:t>
            </a:r>
          </a:p>
          <a:p>
            <a:pPr marL="285750" indent="-285750" algn="just">
              <a:buFont typeface="Arial" panose="020B0604020202020204" pitchFamily="34" charset="0"/>
              <a:buChar char="•"/>
            </a:pPr>
            <a:r>
              <a:rPr lang="en-US" sz="2200" dirty="0" err="1"/>
              <a:t>HTTrack</a:t>
            </a:r>
            <a:r>
              <a:rPr lang="en-US" sz="2200" dirty="0"/>
              <a:t> is a free utility that creates an identical, offline copy of the target website.</a:t>
            </a:r>
          </a:p>
          <a:p>
            <a:pPr marL="285750" indent="-285750" algn="just">
              <a:buFont typeface="Arial" panose="020B0604020202020204" pitchFamily="34" charset="0"/>
              <a:buChar char="•"/>
            </a:pPr>
            <a:r>
              <a:rPr lang="en-US" sz="2200" dirty="0"/>
              <a:t>Utilizing a website-copying tool like </a:t>
            </a:r>
            <a:r>
              <a:rPr lang="en-US" sz="2200" dirty="0" err="1"/>
              <a:t>HTTrack</a:t>
            </a:r>
            <a:r>
              <a:rPr lang="en-US" sz="2200" dirty="0"/>
              <a:t> allows us to explore and thoroughly mine the website “offline” without having to spend additional time traipsing around on the company’s web server.</a:t>
            </a:r>
          </a:p>
          <a:p>
            <a:pPr marL="285750" indent="-285750" algn="just">
              <a:buFont typeface="Arial" panose="020B0604020202020204" pitchFamily="34" charset="0"/>
              <a:buChar char="•"/>
            </a:pPr>
            <a:endParaRPr lang="en-US" sz="2200" dirty="0"/>
          </a:p>
        </p:txBody>
      </p:sp>
    </p:spTree>
    <p:extLst>
      <p:ext uri="{BB962C8B-B14F-4D97-AF65-F5344CB8AC3E}">
        <p14:creationId xmlns:p14="http://schemas.microsoft.com/office/powerpoint/2010/main" val="25051079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455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485989" cy="769441"/>
          </a:xfrm>
          <a:prstGeom prst="rect">
            <a:avLst/>
          </a:prstGeom>
          <a:noFill/>
        </p:spPr>
        <p:txBody>
          <a:bodyPr wrap="none" rtlCol="0">
            <a:spAutoFit/>
          </a:bodyPr>
          <a:lstStyle/>
          <a:p>
            <a:r>
              <a:rPr lang="en-US" sz="2200" dirty="0">
                <a:solidFill>
                  <a:schemeClr val="bg1"/>
                </a:solidFill>
                <a:latin typeface="Tajawal Medium" panose="00000600000000000000" pitchFamily="2" charset="-78"/>
                <a:cs typeface="Tajawal Medium" panose="00000600000000000000" pitchFamily="2" charset="-78"/>
              </a:rPr>
              <a:t>Information Gathering using IP Addresses </a:t>
            </a:r>
          </a:p>
          <a:p>
            <a:r>
              <a:rPr lang="en-US" sz="2200" dirty="0">
                <a:solidFill>
                  <a:schemeClr val="bg1"/>
                </a:solidFill>
                <a:latin typeface="Tajawal Medium" panose="00000600000000000000" pitchFamily="2" charset="-78"/>
                <a:cs typeface="Tajawal Medium" panose="00000600000000000000" pitchFamily="2" charset="-78"/>
              </a:rPr>
              <a:t> </a:t>
            </a:r>
            <a:endParaRPr lang="en-US" sz="2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69634" y="1704428"/>
            <a:ext cx="8045554" cy="1493229"/>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1600" dirty="0">
                <a:solidFill>
                  <a:srgbClr val="0A1F61"/>
                </a:solidFill>
                <a:latin typeface="Tajawal ExtraBold" panose="00000800000000000000" pitchFamily="2" charset="-78"/>
                <a:cs typeface="+mj-cs"/>
              </a:rPr>
              <a:t>Ping</a:t>
            </a:r>
          </a:p>
          <a:p>
            <a:pPr marL="285750" indent="-285750">
              <a:lnSpc>
                <a:spcPct val="200000"/>
              </a:lnSpc>
              <a:buFont typeface="Arial" panose="020B0604020202020204" pitchFamily="34" charset="0"/>
              <a:buChar char="•"/>
            </a:pPr>
            <a:r>
              <a:rPr lang="en-US" sz="1600" dirty="0">
                <a:solidFill>
                  <a:srgbClr val="0A1F61"/>
                </a:solidFill>
                <a:latin typeface="Tajawal ExtraBold" panose="00000800000000000000" pitchFamily="2" charset="-78"/>
                <a:cs typeface="+mj-cs"/>
              </a:rPr>
              <a:t> You would need to know the IP address of the webserver in order to trace the exact location</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11" name="Picture 10">
            <a:extLst>
              <a:ext uri="{FF2B5EF4-FFF2-40B4-BE49-F238E27FC236}">
                <a16:creationId xmlns:a16="http://schemas.microsoft.com/office/drawing/2014/main" id="{AC37572F-8F7F-238C-FECA-0706AC921562}"/>
              </a:ext>
            </a:extLst>
          </p:cNvPr>
          <p:cNvPicPr>
            <a:picLocks noChangeAspect="1"/>
          </p:cNvPicPr>
          <p:nvPr/>
        </p:nvPicPr>
        <p:blipFill>
          <a:blip r:embed="rId9"/>
          <a:stretch>
            <a:fillRect/>
          </a:stretch>
        </p:blipFill>
        <p:spPr>
          <a:xfrm>
            <a:off x="3389157" y="2937740"/>
            <a:ext cx="8086725" cy="2943225"/>
          </a:xfrm>
          <a:prstGeom prst="rect">
            <a:avLst/>
          </a:prstGeom>
        </p:spPr>
      </p:pic>
    </p:spTree>
    <p:extLst>
      <p:ext uri="{BB962C8B-B14F-4D97-AF65-F5344CB8AC3E}">
        <p14:creationId xmlns:p14="http://schemas.microsoft.com/office/powerpoint/2010/main" val="31120117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455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4498" y="1532288"/>
            <a:ext cx="7734023" cy="1985672"/>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1600" dirty="0">
                <a:solidFill>
                  <a:srgbClr val="0A1F61"/>
                </a:solidFill>
                <a:latin typeface="Tajawal ExtraBold" panose="00000800000000000000" pitchFamily="2" charset="-78"/>
                <a:cs typeface="+mj-cs"/>
              </a:rPr>
              <a:t>After determining the webserver’s IP, we can use some online tools to track the exact location of the webserver.</a:t>
            </a:r>
          </a:p>
          <a:p>
            <a:pPr marL="285750" indent="-285750">
              <a:lnSpc>
                <a:spcPct val="200000"/>
              </a:lnSpc>
              <a:buFont typeface="Arial" panose="020B0604020202020204" pitchFamily="34" charset="0"/>
              <a:buChar char="•"/>
            </a:pPr>
            <a:r>
              <a:rPr lang="en-US" sz="1600" dirty="0">
                <a:solidFill>
                  <a:srgbClr val="0A1F61"/>
                </a:solidFill>
                <a:latin typeface="Tajawal ExtraBold" panose="00000800000000000000" pitchFamily="2" charset="-78"/>
                <a:cs typeface="+mj-cs"/>
                <a:hlinkClick r:id="rId8"/>
              </a:rPr>
              <a:t>http://www.ip-adress.com/ip_tracer/yourip</a:t>
            </a:r>
            <a:r>
              <a:rPr lang="en-US" sz="1600" dirty="0">
                <a:solidFill>
                  <a:srgbClr val="0A1F61"/>
                </a:solidFill>
                <a:latin typeface="Tajawal ExtraBold" panose="00000800000000000000" pitchFamily="2" charset="-78"/>
                <a:cs typeface="+mj-cs"/>
              </a:rPr>
              <a:t>  </a:t>
            </a:r>
          </a:p>
          <a:p>
            <a:pPr marL="285750" indent="-285750">
              <a:lnSpc>
                <a:spcPct val="200000"/>
              </a:lnSpc>
              <a:buFont typeface="Arial" panose="020B0604020202020204" pitchFamily="34" charset="0"/>
              <a:buChar char="•"/>
            </a:pPr>
            <a:r>
              <a:rPr lang="en-US" sz="1600" dirty="0">
                <a:solidFill>
                  <a:srgbClr val="0A1F61"/>
                </a:solidFill>
                <a:latin typeface="Tajawal ExtraBold" panose="00000800000000000000" pitchFamily="2" charset="-78"/>
                <a:cs typeface="+mj-cs"/>
                <a:hlinkClick r:id="rId9"/>
              </a:rPr>
              <a:t>https://www.ipaddress.com/</a:t>
            </a:r>
            <a:r>
              <a:rPr lang="en-US" sz="1600" dirty="0">
                <a:solidFill>
                  <a:srgbClr val="0A1F61"/>
                </a:solidFill>
                <a:latin typeface="Tajawal ExtraBold" panose="00000800000000000000" pitchFamily="2" charset="-78"/>
                <a:cs typeface="+mj-cs"/>
              </a:rPr>
              <a:t> </a:t>
            </a:r>
          </a:p>
        </p:txBody>
      </p:sp>
      <p:pic>
        <p:nvPicPr>
          <p:cNvPr id="5" name="Picture 4"/>
          <p:cNvPicPr>
            <a:picLocks noChangeAspect="1"/>
          </p:cNvPicPr>
          <p:nvPr/>
        </p:nvPicPr>
        <p:blipFill>
          <a:blip r:embed="rId10"/>
          <a:stretch>
            <a:fillRect/>
          </a:stretch>
        </p:blipFill>
        <p:spPr>
          <a:xfrm>
            <a:off x="8654943" y="533330"/>
            <a:ext cx="3267424" cy="5907194"/>
          </a:xfrm>
          <a:prstGeom prst="rect">
            <a:avLst/>
          </a:prstGeom>
        </p:spPr>
      </p:pic>
      <p:pic>
        <p:nvPicPr>
          <p:cNvPr id="11" name="Picture 10">
            <a:extLst>
              <a:ext uri="{FF2B5EF4-FFF2-40B4-BE49-F238E27FC236}">
                <a16:creationId xmlns:a16="http://schemas.microsoft.com/office/drawing/2014/main" id="{28EADD4A-CEE7-5A7D-5B7A-948D9A312550}"/>
              </a:ext>
            </a:extLst>
          </p:cNvPr>
          <p:cNvPicPr>
            <a:picLocks noChangeAspect="1"/>
          </p:cNvPicPr>
          <p:nvPr/>
        </p:nvPicPr>
        <p:blipFill>
          <a:blip r:embed="rId11"/>
          <a:stretch>
            <a:fillRect/>
          </a:stretch>
        </p:blipFill>
        <p:spPr>
          <a:xfrm>
            <a:off x="4714623" y="2446058"/>
            <a:ext cx="7477377" cy="3201996"/>
          </a:xfrm>
          <a:prstGeom prst="rect">
            <a:avLst/>
          </a:prstGeom>
        </p:spPr>
      </p:pic>
      <p:sp>
        <p:nvSpPr>
          <p:cNvPr id="12" name="TextBox 11">
            <a:extLst>
              <a:ext uri="{FF2B5EF4-FFF2-40B4-BE49-F238E27FC236}">
                <a16:creationId xmlns:a16="http://schemas.microsoft.com/office/drawing/2014/main" id="{768D45AF-758B-3FB9-1B21-92E50CE20C5A}"/>
              </a:ext>
            </a:extLst>
          </p:cNvPr>
          <p:cNvSpPr txBox="1"/>
          <p:nvPr/>
        </p:nvSpPr>
        <p:spPr>
          <a:xfrm>
            <a:off x="2650377" y="543490"/>
            <a:ext cx="5485989" cy="769441"/>
          </a:xfrm>
          <a:prstGeom prst="rect">
            <a:avLst/>
          </a:prstGeom>
          <a:noFill/>
        </p:spPr>
        <p:txBody>
          <a:bodyPr wrap="none" rtlCol="0">
            <a:spAutoFit/>
          </a:bodyPr>
          <a:lstStyle/>
          <a:p>
            <a:r>
              <a:rPr lang="en-US" sz="2200" dirty="0">
                <a:solidFill>
                  <a:schemeClr val="bg1"/>
                </a:solidFill>
                <a:latin typeface="Tajawal Medium" panose="00000600000000000000" pitchFamily="2" charset="-78"/>
                <a:cs typeface="Tajawal Medium" panose="00000600000000000000" pitchFamily="2" charset="-78"/>
              </a:rPr>
              <a:t>Information Gathering using IP Addresses </a:t>
            </a:r>
          </a:p>
          <a:p>
            <a:r>
              <a:rPr lang="en-US" sz="2200" dirty="0">
                <a:solidFill>
                  <a:schemeClr val="bg1"/>
                </a:solidFill>
                <a:latin typeface="Tajawal Medium" panose="00000600000000000000" pitchFamily="2" charset="-78"/>
                <a:cs typeface="Tajawal Medium" panose="00000600000000000000" pitchFamily="2" charset="-78"/>
              </a:rPr>
              <a:t> </a:t>
            </a:r>
            <a:endParaRPr lang="en-US" sz="22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110252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760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3DFC0E8-109D-2210-8196-7C7FCABCD14B}"/>
              </a:ext>
            </a:extLst>
          </p:cNvPr>
          <p:cNvSpPr txBox="1"/>
          <p:nvPr/>
        </p:nvSpPr>
        <p:spPr>
          <a:xfrm>
            <a:off x="1014365" y="2069177"/>
            <a:ext cx="7245726" cy="2308324"/>
          </a:xfrm>
          <a:prstGeom prst="rect">
            <a:avLst/>
          </a:prstGeom>
          <a:noFill/>
        </p:spPr>
        <p:txBody>
          <a:bodyPr wrap="square">
            <a:spAutoFit/>
          </a:bodyPr>
          <a:lstStyle/>
          <a:p>
            <a:pPr marL="285750" indent="-285750" algn="just">
              <a:buFont typeface="Arial" panose="020B0604020202020204" pitchFamily="34" charset="0"/>
              <a:buChar char="•"/>
            </a:pPr>
            <a:r>
              <a:rPr lang="en-US" sz="2400" dirty="0"/>
              <a:t>When we move to the IP Addresses area, we find extensive information regarding the IPs, including Summary by Regional Registrar, Stats by IP subnet size, as well as the full list of IPs filtered by number of IPs blocks, IP Count, Unique User Agents, RIR, Hostnames and number of hosted domain names.</a:t>
            </a:r>
          </a:p>
        </p:txBody>
      </p:sp>
      <p:sp>
        <p:nvSpPr>
          <p:cNvPr id="12" name="TextBox 11">
            <a:extLst>
              <a:ext uri="{FF2B5EF4-FFF2-40B4-BE49-F238E27FC236}">
                <a16:creationId xmlns:a16="http://schemas.microsoft.com/office/drawing/2014/main" id="{78A61AC0-5293-E0D5-C342-1EC70C6EF5B4}"/>
              </a:ext>
            </a:extLst>
          </p:cNvPr>
          <p:cNvSpPr txBox="1"/>
          <p:nvPr/>
        </p:nvSpPr>
        <p:spPr>
          <a:xfrm>
            <a:off x="2650377" y="543490"/>
            <a:ext cx="5485989" cy="769441"/>
          </a:xfrm>
          <a:prstGeom prst="rect">
            <a:avLst/>
          </a:prstGeom>
          <a:noFill/>
        </p:spPr>
        <p:txBody>
          <a:bodyPr wrap="none" rtlCol="0">
            <a:spAutoFit/>
          </a:bodyPr>
          <a:lstStyle/>
          <a:p>
            <a:r>
              <a:rPr lang="en-US" sz="2200" dirty="0">
                <a:solidFill>
                  <a:schemeClr val="bg1"/>
                </a:solidFill>
                <a:latin typeface="Tajawal Medium" panose="00000600000000000000" pitchFamily="2" charset="-78"/>
                <a:cs typeface="Tajawal Medium" panose="00000600000000000000" pitchFamily="2" charset="-78"/>
              </a:rPr>
              <a:t>Information Gathering using IP Addresses </a:t>
            </a:r>
          </a:p>
          <a:p>
            <a:r>
              <a:rPr lang="en-US" sz="2200" dirty="0">
                <a:solidFill>
                  <a:schemeClr val="bg1"/>
                </a:solidFill>
                <a:latin typeface="Tajawal Medium" panose="00000600000000000000" pitchFamily="2" charset="-78"/>
                <a:cs typeface="Tajawal Medium" panose="00000600000000000000" pitchFamily="2" charset="-78"/>
              </a:rPr>
              <a:t> </a:t>
            </a:r>
            <a:endParaRPr lang="en-US" sz="22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314908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04247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41322" y="533330"/>
            <a:ext cx="6237605" cy="446276"/>
          </a:xfrm>
          <a:prstGeom prst="rect">
            <a:avLst/>
          </a:prstGeom>
          <a:noFill/>
        </p:spPr>
        <p:txBody>
          <a:bodyPr wrap="none" rtlCol="0">
            <a:spAutoFit/>
          </a:bodyPr>
          <a:lstStyle/>
          <a:p>
            <a:r>
              <a:rPr lang="en-US" sz="2300" dirty="0">
                <a:solidFill>
                  <a:schemeClr val="bg1"/>
                </a:solidFill>
                <a:latin typeface="Tajawal Medium" panose="00000600000000000000" pitchFamily="2" charset="-78"/>
                <a:cs typeface="Tajawal Medium" panose="00000600000000000000" pitchFamily="2" charset="-78"/>
              </a:rPr>
              <a:t>Information gathering using :Google Directives</a:t>
            </a:r>
            <a:endParaRPr lang="en-US" sz="23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11CAE308-C2E6-A6B0-A411-722E5EEBAF79}"/>
              </a:ext>
            </a:extLst>
          </p:cNvPr>
          <p:cNvSpPr txBox="1"/>
          <p:nvPr/>
        </p:nvSpPr>
        <p:spPr>
          <a:xfrm>
            <a:off x="1163720" y="1816243"/>
            <a:ext cx="6228182" cy="369332"/>
          </a:xfrm>
          <a:prstGeom prst="rect">
            <a:avLst/>
          </a:prstGeom>
          <a:noFill/>
        </p:spPr>
        <p:txBody>
          <a:bodyPr wrap="square">
            <a:spAutoFit/>
          </a:bodyPr>
          <a:lstStyle/>
          <a:p>
            <a:r>
              <a:rPr lang="en-US" dirty="0"/>
              <a:t>GOOGLE DIRECTIVES:</a:t>
            </a:r>
          </a:p>
        </p:txBody>
      </p:sp>
      <p:sp>
        <p:nvSpPr>
          <p:cNvPr id="15" name="TextBox 14">
            <a:extLst>
              <a:ext uri="{FF2B5EF4-FFF2-40B4-BE49-F238E27FC236}">
                <a16:creationId xmlns:a16="http://schemas.microsoft.com/office/drawing/2014/main" id="{894C9D28-0BFA-F749-E3D0-FFC2801989C5}"/>
              </a:ext>
            </a:extLst>
          </p:cNvPr>
          <p:cNvSpPr txBox="1"/>
          <p:nvPr/>
        </p:nvSpPr>
        <p:spPr>
          <a:xfrm>
            <a:off x="794472" y="2605574"/>
            <a:ext cx="6228182" cy="646331"/>
          </a:xfrm>
          <a:prstGeom prst="rect">
            <a:avLst/>
          </a:prstGeom>
          <a:noFill/>
        </p:spPr>
        <p:txBody>
          <a:bodyPr wrap="square">
            <a:spAutoFit/>
          </a:bodyPr>
          <a:lstStyle/>
          <a:p>
            <a:pPr marL="285750" indent="-285750">
              <a:buFont typeface="Arial" panose="020B0604020202020204" pitchFamily="34" charset="0"/>
              <a:buChar char="•"/>
            </a:pPr>
            <a:r>
              <a:rPr lang="en-US" dirty="0"/>
              <a:t>These directives are </a:t>
            </a:r>
            <a:r>
              <a:rPr lang="en-US" b="1" dirty="0"/>
              <a:t>keywords</a:t>
            </a:r>
            <a:r>
              <a:rPr lang="en-US" dirty="0"/>
              <a:t> that enable us to more accurately extract information from the Google Index.</a:t>
            </a:r>
          </a:p>
        </p:txBody>
      </p:sp>
    </p:spTree>
    <p:extLst>
      <p:ext uri="{BB962C8B-B14F-4D97-AF65-F5344CB8AC3E}">
        <p14:creationId xmlns:p14="http://schemas.microsoft.com/office/powerpoint/2010/main" val="34319346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215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TextBox 11">
            <a:extLst>
              <a:ext uri="{FF2B5EF4-FFF2-40B4-BE49-F238E27FC236}">
                <a16:creationId xmlns:a16="http://schemas.microsoft.com/office/drawing/2014/main" id="{CC4B5A22-2F33-37D3-E8AC-0ADA84CA2A16}"/>
              </a:ext>
            </a:extLst>
          </p:cNvPr>
          <p:cNvSpPr txBox="1"/>
          <p:nvPr/>
        </p:nvSpPr>
        <p:spPr>
          <a:xfrm>
            <a:off x="930389" y="1946372"/>
            <a:ext cx="6228182" cy="1785104"/>
          </a:xfrm>
          <a:prstGeom prst="rect">
            <a:avLst/>
          </a:prstGeom>
          <a:noFill/>
        </p:spPr>
        <p:txBody>
          <a:bodyPr wrap="square">
            <a:spAutoFit/>
          </a:bodyPr>
          <a:lstStyle/>
          <a:p>
            <a:r>
              <a:rPr lang="en-US" sz="2200" dirty="0"/>
              <a:t>To properly use a Google directive, you need three things:</a:t>
            </a:r>
          </a:p>
          <a:p>
            <a:r>
              <a:rPr lang="en-US" sz="2200" dirty="0"/>
              <a:t>1. The name of the directive you want to use</a:t>
            </a:r>
          </a:p>
          <a:p>
            <a:r>
              <a:rPr lang="en-US" sz="2200" dirty="0"/>
              <a:t>2. A colon</a:t>
            </a:r>
          </a:p>
          <a:p>
            <a:r>
              <a:rPr lang="en-US" sz="2200" dirty="0"/>
              <a:t>3. The term you want to use in the directive.</a:t>
            </a:r>
          </a:p>
        </p:txBody>
      </p:sp>
      <p:sp>
        <p:nvSpPr>
          <p:cNvPr id="20" name="TextBox 19">
            <a:extLst>
              <a:ext uri="{FF2B5EF4-FFF2-40B4-BE49-F238E27FC236}">
                <a16:creationId xmlns:a16="http://schemas.microsoft.com/office/drawing/2014/main" id="{FD882F02-265F-EC86-AAFA-11810BC277FF}"/>
              </a:ext>
            </a:extLst>
          </p:cNvPr>
          <p:cNvSpPr txBox="1"/>
          <p:nvPr/>
        </p:nvSpPr>
        <p:spPr>
          <a:xfrm>
            <a:off x="1103312" y="3949307"/>
            <a:ext cx="6228182" cy="1938992"/>
          </a:xfrm>
          <a:prstGeom prst="rect">
            <a:avLst/>
          </a:prstGeom>
          <a:noFill/>
        </p:spPr>
        <p:txBody>
          <a:bodyPr wrap="square">
            <a:spAutoFit/>
          </a:bodyPr>
          <a:lstStyle/>
          <a:p>
            <a:r>
              <a:rPr lang="en-US" sz="2400" dirty="0"/>
              <a:t>To utilize the “site:” directive, we need to enter the following into a Google search box:</a:t>
            </a:r>
          </a:p>
          <a:p>
            <a:r>
              <a:rPr lang="en-US" sz="2400" dirty="0" err="1"/>
              <a:t>site:domain</a:t>
            </a:r>
            <a:r>
              <a:rPr lang="en-US" sz="2400" dirty="0"/>
              <a:t> term(s) to search</a:t>
            </a:r>
          </a:p>
          <a:p>
            <a:r>
              <a:rPr lang="en-US" sz="2400" dirty="0"/>
              <a:t>Example: </a:t>
            </a:r>
          </a:p>
          <a:p>
            <a:r>
              <a:rPr lang="en-US" sz="2400" b="1" dirty="0"/>
              <a:t>	</a:t>
            </a:r>
            <a:r>
              <a:rPr lang="en-US" sz="2400" b="1" dirty="0" err="1"/>
              <a:t>site:dsu.edu</a:t>
            </a:r>
            <a:r>
              <a:rPr lang="en-US" sz="2400" b="1" dirty="0"/>
              <a:t> pat </a:t>
            </a:r>
            <a:r>
              <a:rPr lang="en-US" sz="2400" b="1" dirty="0" err="1"/>
              <a:t>engebretson</a:t>
            </a:r>
            <a:endParaRPr lang="en-US" sz="2400" b="1" dirty="0"/>
          </a:p>
        </p:txBody>
      </p:sp>
      <p:sp>
        <p:nvSpPr>
          <p:cNvPr id="6" name="TextBox 5">
            <a:extLst>
              <a:ext uri="{FF2B5EF4-FFF2-40B4-BE49-F238E27FC236}">
                <a16:creationId xmlns:a16="http://schemas.microsoft.com/office/drawing/2014/main" id="{7F4F5993-3737-C2E0-62FC-EBC18222E8BF}"/>
              </a:ext>
            </a:extLst>
          </p:cNvPr>
          <p:cNvSpPr txBox="1"/>
          <p:nvPr/>
        </p:nvSpPr>
        <p:spPr>
          <a:xfrm>
            <a:off x="2341322" y="533330"/>
            <a:ext cx="6237605" cy="446276"/>
          </a:xfrm>
          <a:prstGeom prst="rect">
            <a:avLst/>
          </a:prstGeom>
          <a:noFill/>
        </p:spPr>
        <p:txBody>
          <a:bodyPr wrap="none" rtlCol="0">
            <a:spAutoFit/>
          </a:bodyPr>
          <a:lstStyle/>
          <a:p>
            <a:r>
              <a:rPr lang="en-US" sz="2300" dirty="0">
                <a:solidFill>
                  <a:schemeClr val="bg1"/>
                </a:solidFill>
                <a:latin typeface="Tajawal Medium" panose="00000600000000000000" pitchFamily="2" charset="-78"/>
                <a:cs typeface="Tajawal Medium" panose="00000600000000000000" pitchFamily="2" charset="-78"/>
              </a:rPr>
              <a:t>Information gathering using :Google Directives</a:t>
            </a:r>
            <a:endParaRPr lang="en-US" sz="23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642859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22457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CF37CCF-EB0F-A77B-2B0A-694C57AC3D1C}"/>
              </a:ext>
            </a:extLst>
          </p:cNvPr>
          <p:cNvSpPr txBox="1"/>
          <p:nvPr/>
        </p:nvSpPr>
        <p:spPr>
          <a:xfrm>
            <a:off x="924157" y="1763959"/>
            <a:ext cx="4217010" cy="3785652"/>
          </a:xfrm>
          <a:prstGeom prst="rect">
            <a:avLst/>
          </a:prstGeom>
          <a:noFill/>
        </p:spPr>
        <p:txBody>
          <a:bodyPr wrap="square">
            <a:spAutoFit/>
          </a:bodyPr>
          <a:lstStyle/>
          <a:p>
            <a:pPr marL="342900" indent="-342900" algn="just">
              <a:buFont typeface="Arial" panose="020B0604020202020204" pitchFamily="34" charset="0"/>
              <a:buChar char="•"/>
            </a:pPr>
            <a:r>
              <a:rPr lang="en-US" sz="2400" dirty="0"/>
              <a:t>We can use the cache: directive to limit our search results and show only information pulled directly from the Google cache. </a:t>
            </a:r>
          </a:p>
          <a:p>
            <a:pPr marL="342900" indent="-342900" algn="just">
              <a:buFont typeface="Arial" panose="020B0604020202020204" pitchFamily="34" charset="0"/>
              <a:buChar char="•"/>
            </a:pPr>
            <a:r>
              <a:rPr lang="en-US" sz="2400" dirty="0"/>
              <a:t>The following search will provide us with the cached version of the Syngress homepage:</a:t>
            </a:r>
          </a:p>
          <a:p>
            <a:pPr algn="just"/>
            <a:r>
              <a:rPr lang="en-US" sz="2400" b="1" dirty="0"/>
              <a:t>	</a:t>
            </a:r>
            <a:r>
              <a:rPr lang="en-US" sz="2400" b="1" dirty="0" err="1"/>
              <a:t>cache:syngress.com</a:t>
            </a:r>
            <a:endParaRPr lang="en-US" sz="2400" b="1" dirty="0"/>
          </a:p>
        </p:txBody>
      </p:sp>
      <p:pic>
        <p:nvPicPr>
          <p:cNvPr id="22" name="Picture 21">
            <a:extLst>
              <a:ext uri="{FF2B5EF4-FFF2-40B4-BE49-F238E27FC236}">
                <a16:creationId xmlns:a16="http://schemas.microsoft.com/office/drawing/2014/main" id="{DA757B23-0D00-78AD-6959-2D993C10CE8A}"/>
              </a:ext>
            </a:extLst>
          </p:cNvPr>
          <p:cNvPicPr>
            <a:picLocks noChangeAspect="1"/>
          </p:cNvPicPr>
          <p:nvPr/>
        </p:nvPicPr>
        <p:blipFill>
          <a:blip r:embed="rId9"/>
          <a:stretch>
            <a:fillRect/>
          </a:stretch>
        </p:blipFill>
        <p:spPr>
          <a:xfrm>
            <a:off x="6160079" y="1373997"/>
            <a:ext cx="5762288" cy="3241287"/>
          </a:xfrm>
          <a:prstGeom prst="rect">
            <a:avLst/>
          </a:prstGeom>
        </p:spPr>
      </p:pic>
      <p:sp>
        <p:nvSpPr>
          <p:cNvPr id="6" name="TextBox 5">
            <a:extLst>
              <a:ext uri="{FF2B5EF4-FFF2-40B4-BE49-F238E27FC236}">
                <a16:creationId xmlns:a16="http://schemas.microsoft.com/office/drawing/2014/main" id="{EE24BF11-B01D-1433-31C8-011C87D6582E}"/>
              </a:ext>
            </a:extLst>
          </p:cNvPr>
          <p:cNvSpPr txBox="1"/>
          <p:nvPr/>
        </p:nvSpPr>
        <p:spPr>
          <a:xfrm>
            <a:off x="2341322" y="533330"/>
            <a:ext cx="6237605" cy="446276"/>
          </a:xfrm>
          <a:prstGeom prst="rect">
            <a:avLst/>
          </a:prstGeom>
          <a:noFill/>
        </p:spPr>
        <p:txBody>
          <a:bodyPr wrap="none" rtlCol="0">
            <a:spAutoFit/>
          </a:bodyPr>
          <a:lstStyle/>
          <a:p>
            <a:r>
              <a:rPr lang="en-US" sz="2300" dirty="0">
                <a:solidFill>
                  <a:schemeClr val="bg1"/>
                </a:solidFill>
                <a:latin typeface="Tajawal Medium" panose="00000600000000000000" pitchFamily="2" charset="-78"/>
                <a:cs typeface="Tajawal Medium" panose="00000600000000000000" pitchFamily="2" charset="-78"/>
              </a:rPr>
              <a:t>Information gathering using :Google Directives</a:t>
            </a:r>
            <a:endParaRPr lang="en-US" sz="23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977161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099964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483D1FAD-A98C-3110-B943-377C7F17F963}"/>
              </a:ext>
            </a:extLst>
          </p:cNvPr>
          <p:cNvSpPr txBox="1"/>
          <p:nvPr/>
        </p:nvSpPr>
        <p:spPr>
          <a:xfrm>
            <a:off x="213393" y="1662210"/>
            <a:ext cx="5480792" cy="3785652"/>
          </a:xfrm>
          <a:prstGeom prst="rect">
            <a:avLst/>
          </a:prstGeom>
          <a:noFill/>
        </p:spPr>
        <p:txBody>
          <a:bodyPr wrap="square">
            <a:spAutoFit/>
          </a:bodyPr>
          <a:lstStyle/>
          <a:p>
            <a:pPr marL="342900" indent="-342900" algn="just">
              <a:buFont typeface="Arial" panose="020B0604020202020204" pitchFamily="34" charset="0"/>
              <a:buChar char="•"/>
            </a:pPr>
            <a:r>
              <a:rPr lang="en-US" sz="2400" dirty="0"/>
              <a:t>Another directive we will cover here is “filetype:”. We can utilize “filetype:” to search for specific file extensions. </a:t>
            </a:r>
          </a:p>
          <a:p>
            <a:pPr marL="342900" indent="-342900" algn="just">
              <a:buFont typeface="Arial" panose="020B0604020202020204" pitchFamily="34" charset="0"/>
              <a:buChar char="•"/>
            </a:pPr>
            <a:r>
              <a:rPr lang="en-US" sz="2400" dirty="0"/>
              <a:t>This is extremely useful for finding specific types of files on your target’s website. </a:t>
            </a:r>
          </a:p>
          <a:p>
            <a:pPr marL="342900" indent="-342900" algn="just">
              <a:buFont typeface="Arial" panose="020B0604020202020204" pitchFamily="34" charset="0"/>
              <a:buChar char="•"/>
            </a:pPr>
            <a:r>
              <a:rPr lang="en-US" sz="2400" dirty="0"/>
              <a:t>For example, to return only hits that contain PDF documents, you would issue the following command:</a:t>
            </a:r>
          </a:p>
          <a:p>
            <a:pPr marL="342900" indent="-342900" algn="just">
              <a:buFont typeface="Arial" panose="020B0604020202020204" pitchFamily="34" charset="0"/>
              <a:buChar char="•"/>
            </a:pPr>
            <a:r>
              <a:rPr lang="en-US" sz="2400" dirty="0" err="1"/>
              <a:t>filetype:pdf</a:t>
            </a:r>
            <a:endParaRPr lang="en-US" sz="2400" dirty="0"/>
          </a:p>
        </p:txBody>
      </p:sp>
      <p:pic>
        <p:nvPicPr>
          <p:cNvPr id="15" name="Picture 14">
            <a:extLst>
              <a:ext uri="{FF2B5EF4-FFF2-40B4-BE49-F238E27FC236}">
                <a16:creationId xmlns:a16="http://schemas.microsoft.com/office/drawing/2014/main" id="{92745D35-8AB7-8608-8B80-333282A3B3FC}"/>
              </a:ext>
            </a:extLst>
          </p:cNvPr>
          <p:cNvPicPr>
            <a:picLocks noChangeAspect="1"/>
          </p:cNvPicPr>
          <p:nvPr/>
        </p:nvPicPr>
        <p:blipFill>
          <a:blip r:embed="rId9"/>
          <a:stretch>
            <a:fillRect/>
          </a:stretch>
        </p:blipFill>
        <p:spPr>
          <a:xfrm>
            <a:off x="6089037" y="1115706"/>
            <a:ext cx="6228182" cy="3646965"/>
          </a:xfrm>
          <a:prstGeom prst="rect">
            <a:avLst/>
          </a:prstGeom>
        </p:spPr>
      </p:pic>
      <p:sp>
        <p:nvSpPr>
          <p:cNvPr id="20" name="TextBox 19">
            <a:extLst>
              <a:ext uri="{FF2B5EF4-FFF2-40B4-BE49-F238E27FC236}">
                <a16:creationId xmlns:a16="http://schemas.microsoft.com/office/drawing/2014/main" id="{58AE498A-88FB-844A-DC7C-2E21FE5B775B}"/>
              </a:ext>
            </a:extLst>
          </p:cNvPr>
          <p:cNvSpPr txBox="1"/>
          <p:nvPr/>
        </p:nvSpPr>
        <p:spPr>
          <a:xfrm>
            <a:off x="3470509" y="5074874"/>
            <a:ext cx="6228182" cy="492443"/>
          </a:xfrm>
          <a:prstGeom prst="rect">
            <a:avLst/>
          </a:prstGeom>
          <a:noFill/>
        </p:spPr>
        <p:txBody>
          <a:bodyPr wrap="square">
            <a:spAutoFit/>
          </a:bodyPr>
          <a:lstStyle/>
          <a:p>
            <a:r>
              <a:rPr lang="en-US" sz="2600" b="1" dirty="0" err="1"/>
              <a:t>site:esu.ac.ae</a:t>
            </a:r>
            <a:r>
              <a:rPr lang="en-US" sz="2600" b="1" dirty="0"/>
              <a:t>   </a:t>
            </a:r>
            <a:r>
              <a:rPr lang="en-US" sz="2600" b="1" dirty="0" err="1"/>
              <a:t>filetype:pdf</a:t>
            </a:r>
            <a:endParaRPr lang="en-US" sz="2600" b="1" dirty="0"/>
          </a:p>
        </p:txBody>
      </p:sp>
      <p:sp>
        <p:nvSpPr>
          <p:cNvPr id="6" name="TextBox 5">
            <a:extLst>
              <a:ext uri="{FF2B5EF4-FFF2-40B4-BE49-F238E27FC236}">
                <a16:creationId xmlns:a16="http://schemas.microsoft.com/office/drawing/2014/main" id="{915B3F2C-BD03-ED3B-CC83-7ACC770640B5}"/>
              </a:ext>
            </a:extLst>
          </p:cNvPr>
          <p:cNvSpPr txBox="1"/>
          <p:nvPr/>
        </p:nvSpPr>
        <p:spPr>
          <a:xfrm>
            <a:off x="2341322" y="533330"/>
            <a:ext cx="6237605" cy="446276"/>
          </a:xfrm>
          <a:prstGeom prst="rect">
            <a:avLst/>
          </a:prstGeom>
          <a:noFill/>
        </p:spPr>
        <p:txBody>
          <a:bodyPr wrap="none" rtlCol="0">
            <a:spAutoFit/>
          </a:bodyPr>
          <a:lstStyle/>
          <a:p>
            <a:r>
              <a:rPr lang="en-US" sz="2300" dirty="0">
                <a:solidFill>
                  <a:schemeClr val="bg1"/>
                </a:solidFill>
                <a:latin typeface="Tajawal Medium" panose="00000600000000000000" pitchFamily="2" charset="-78"/>
                <a:cs typeface="Tajawal Medium" panose="00000600000000000000" pitchFamily="2" charset="-78"/>
              </a:rPr>
              <a:t>Information gathering using :Google Directives</a:t>
            </a:r>
            <a:endParaRPr lang="en-US" sz="23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64378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04247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11" name="Picture 10">
            <a:extLst>
              <a:ext uri="{FF2B5EF4-FFF2-40B4-BE49-F238E27FC236}">
                <a16:creationId xmlns:a16="http://schemas.microsoft.com/office/drawing/2014/main" id="{04F8CDC0-8A77-E542-AF19-A1F44B5071F4}"/>
              </a:ext>
            </a:extLst>
          </p:cNvPr>
          <p:cNvPicPr>
            <a:picLocks noChangeAspect="1"/>
          </p:cNvPicPr>
          <p:nvPr/>
        </p:nvPicPr>
        <p:blipFill>
          <a:blip r:embed="rId9"/>
          <a:stretch>
            <a:fillRect/>
          </a:stretch>
        </p:blipFill>
        <p:spPr>
          <a:xfrm>
            <a:off x="4235692" y="1557854"/>
            <a:ext cx="7686675" cy="1714500"/>
          </a:xfrm>
          <a:prstGeom prst="rect">
            <a:avLst/>
          </a:prstGeom>
        </p:spPr>
      </p:pic>
      <p:pic>
        <p:nvPicPr>
          <p:cNvPr id="20" name="Picture 19">
            <a:extLst>
              <a:ext uri="{FF2B5EF4-FFF2-40B4-BE49-F238E27FC236}">
                <a16:creationId xmlns:a16="http://schemas.microsoft.com/office/drawing/2014/main" id="{6EDB7CD6-A68E-BE48-0093-63E7EB371D79}"/>
              </a:ext>
            </a:extLst>
          </p:cNvPr>
          <p:cNvPicPr>
            <a:picLocks noChangeAspect="1"/>
          </p:cNvPicPr>
          <p:nvPr/>
        </p:nvPicPr>
        <p:blipFill>
          <a:blip r:embed="rId10"/>
          <a:stretch>
            <a:fillRect/>
          </a:stretch>
        </p:blipFill>
        <p:spPr>
          <a:xfrm>
            <a:off x="4281989" y="3497784"/>
            <a:ext cx="6219825" cy="2257425"/>
          </a:xfrm>
          <a:prstGeom prst="rect">
            <a:avLst/>
          </a:prstGeom>
        </p:spPr>
      </p:pic>
      <p:sp>
        <p:nvSpPr>
          <p:cNvPr id="6" name="TextBox 5">
            <a:extLst>
              <a:ext uri="{FF2B5EF4-FFF2-40B4-BE49-F238E27FC236}">
                <a16:creationId xmlns:a16="http://schemas.microsoft.com/office/drawing/2014/main" id="{4C4D3002-C90E-F9B7-A230-5245B62D9F96}"/>
              </a:ext>
            </a:extLst>
          </p:cNvPr>
          <p:cNvSpPr txBox="1"/>
          <p:nvPr/>
        </p:nvSpPr>
        <p:spPr>
          <a:xfrm>
            <a:off x="2341322" y="533330"/>
            <a:ext cx="6237605" cy="446276"/>
          </a:xfrm>
          <a:prstGeom prst="rect">
            <a:avLst/>
          </a:prstGeom>
          <a:noFill/>
        </p:spPr>
        <p:txBody>
          <a:bodyPr wrap="none" rtlCol="0">
            <a:spAutoFit/>
          </a:bodyPr>
          <a:lstStyle/>
          <a:p>
            <a:r>
              <a:rPr lang="en-US" sz="2300" dirty="0">
                <a:solidFill>
                  <a:schemeClr val="bg1"/>
                </a:solidFill>
                <a:latin typeface="Tajawal Medium" panose="00000600000000000000" pitchFamily="2" charset="-78"/>
                <a:cs typeface="Tajawal Medium" panose="00000600000000000000" pitchFamily="2" charset="-78"/>
              </a:rPr>
              <a:t>Information gathering using :Google Directives</a:t>
            </a:r>
            <a:endParaRPr lang="en-US" sz="2300" dirty="0">
              <a:solidFill>
                <a:srgbClr val="FF9518"/>
              </a:solidFill>
              <a:latin typeface="Tajawal Medium" panose="00000600000000000000" pitchFamily="2" charset="-78"/>
              <a:cs typeface="Tajawal Medium" panose="00000600000000000000" pitchFamily="2" charset="-78"/>
            </a:endParaRPr>
          </a:p>
        </p:txBody>
      </p:sp>
      <p:pic>
        <p:nvPicPr>
          <p:cNvPr id="3074" name="Picture 2" descr="Sales &amp; Marketing - What Is The Difference?- Social Media Marketing  Lincolnshire">
            <a:extLst>
              <a:ext uri="{FF2B5EF4-FFF2-40B4-BE49-F238E27FC236}">
                <a16:creationId xmlns:a16="http://schemas.microsoft.com/office/drawing/2014/main" id="{DCE8B4E4-3B8F-34D5-6846-A813DF68270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11742" y="2209054"/>
            <a:ext cx="3619500" cy="1266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72261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9022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747098" y="1868674"/>
            <a:ext cx="1017394" cy="508344"/>
          </a:xfrm>
          <a:prstGeom prst="rect">
            <a:avLst/>
          </a:prstGeom>
          <a:noFill/>
        </p:spPr>
        <p:txBody>
          <a:bodyPr wrap="none" rtlCol="0">
            <a:spAutoFit/>
          </a:bodyPr>
          <a:lstStyle/>
          <a:p>
            <a:pPr marL="285750" indent="-285750">
              <a:lnSpc>
                <a:spcPct val="200000"/>
              </a:lnSpc>
              <a:buFont typeface="Arial" panose="020B0604020202020204" pitchFamily="34" charset="0"/>
              <a:buChar char="•"/>
            </a:pPr>
            <a:r>
              <a:rPr lang="en-US" sz="1600" dirty="0">
                <a:solidFill>
                  <a:srgbClr val="0A1F61"/>
                </a:solidFill>
                <a:latin typeface="Tajawal ExtraBold" panose="00000800000000000000" pitchFamily="2" charset="-78"/>
                <a:cs typeface="+mj-cs"/>
              </a:rPr>
              <a:t>n Test</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graphicFrame>
        <p:nvGraphicFramePr>
          <p:cNvPr id="6" name="Table 5">
            <a:extLst>
              <a:ext uri="{FF2B5EF4-FFF2-40B4-BE49-F238E27FC236}">
                <a16:creationId xmlns:a16="http://schemas.microsoft.com/office/drawing/2014/main" id="{D6D1B736-F1F2-F7F3-0EFD-372979554D26}"/>
              </a:ext>
            </a:extLst>
          </p:cNvPr>
          <p:cNvGraphicFramePr>
            <a:graphicFrameLocks noGrp="1"/>
          </p:cNvGraphicFramePr>
          <p:nvPr/>
        </p:nvGraphicFramePr>
        <p:xfrm>
          <a:off x="1481316" y="1920846"/>
          <a:ext cx="5430076" cy="4023360"/>
        </p:xfrm>
        <a:graphic>
          <a:graphicData uri="http://schemas.openxmlformats.org/drawingml/2006/table">
            <a:tbl>
              <a:tblPr/>
              <a:tblGrid>
                <a:gridCol w="1077151">
                  <a:extLst>
                    <a:ext uri="{9D8B030D-6E8A-4147-A177-3AD203B41FA5}">
                      <a16:colId xmlns:a16="http://schemas.microsoft.com/office/drawing/2014/main" val="3258535443"/>
                    </a:ext>
                  </a:extLst>
                </a:gridCol>
                <a:gridCol w="4352925">
                  <a:extLst>
                    <a:ext uri="{9D8B030D-6E8A-4147-A177-3AD203B41FA5}">
                      <a16:colId xmlns:a16="http://schemas.microsoft.com/office/drawing/2014/main" val="279062818"/>
                    </a:ext>
                  </a:extLst>
                </a:gridCol>
              </a:tblGrid>
              <a:tr h="0">
                <a:tc>
                  <a:txBody>
                    <a:bodyPr/>
                    <a:lstStyle/>
                    <a:p>
                      <a:pPr fontAlgn="t"/>
                      <a:r>
                        <a:rPr lang="en-US">
                          <a:effectLst/>
                        </a:rPr>
                        <a:t>Operator</a:t>
                      </a:r>
                    </a:p>
                  </a:txBody>
                  <a:tcPr>
                    <a:lnL w="7620" cap="flat" cmpd="sng" algn="ctr">
                      <a:solidFill>
                        <a:srgbClr val="999999"/>
                      </a:solidFill>
                      <a:prstDash val="solid"/>
                      <a:round/>
                      <a:headEnd type="none" w="med" len="med"/>
                      <a:tailEnd type="none" w="med" len="med"/>
                    </a:lnL>
                    <a:lnR w="7620" cap="flat" cmpd="sng" algn="ctr">
                      <a:solidFill>
                        <a:srgbClr val="999999"/>
                      </a:solidFill>
                      <a:prstDash val="solid"/>
                      <a:round/>
                      <a:headEnd type="none" w="med" len="med"/>
                      <a:tailEnd type="none" w="med" len="med"/>
                    </a:lnR>
                    <a:lnT w="7620" cap="flat" cmpd="sng" algn="ctr">
                      <a:solidFill>
                        <a:srgbClr val="999999"/>
                      </a:solidFill>
                      <a:prstDash val="solid"/>
                      <a:round/>
                      <a:headEnd type="none" w="med" len="med"/>
                      <a:tailEnd type="none" w="med" len="med"/>
                    </a:lnT>
                    <a:lnB w="7620" cap="flat" cmpd="sng" algn="ctr">
                      <a:solidFill>
                        <a:srgbClr val="999999"/>
                      </a:solidFill>
                      <a:prstDash val="solid"/>
                      <a:round/>
                      <a:headEnd type="none" w="med" len="med"/>
                      <a:tailEnd type="none" w="med" len="med"/>
                    </a:lnB>
                    <a:solidFill>
                      <a:srgbClr val="FFFFFF"/>
                    </a:solidFill>
                  </a:tcPr>
                </a:tc>
                <a:tc>
                  <a:txBody>
                    <a:bodyPr/>
                    <a:lstStyle/>
                    <a:p>
                      <a:pPr fontAlgn="t"/>
                      <a:r>
                        <a:rPr lang="en-US">
                          <a:effectLst/>
                        </a:rPr>
                        <a:t>Description</a:t>
                      </a:r>
                    </a:p>
                  </a:txBody>
                  <a:tcPr>
                    <a:lnL w="7620" cap="flat" cmpd="sng" algn="ctr">
                      <a:solidFill>
                        <a:srgbClr val="999999"/>
                      </a:solidFill>
                      <a:prstDash val="solid"/>
                      <a:round/>
                      <a:headEnd type="none" w="med" len="med"/>
                      <a:tailEnd type="none" w="med" len="med"/>
                    </a:lnL>
                    <a:lnR w="7620" cap="flat" cmpd="sng" algn="ctr">
                      <a:solidFill>
                        <a:srgbClr val="999999"/>
                      </a:solidFill>
                      <a:prstDash val="solid"/>
                      <a:round/>
                      <a:headEnd type="none" w="med" len="med"/>
                      <a:tailEnd type="none" w="med" len="med"/>
                    </a:lnR>
                    <a:lnT w="7620" cap="flat" cmpd="sng" algn="ctr">
                      <a:solidFill>
                        <a:srgbClr val="999999"/>
                      </a:solidFill>
                      <a:prstDash val="solid"/>
                      <a:round/>
                      <a:headEnd type="none" w="med" len="med"/>
                      <a:tailEnd type="none" w="med" len="med"/>
                    </a:lnT>
                    <a:lnB w="7620" cap="flat" cmpd="sng" algn="ctr">
                      <a:solidFill>
                        <a:srgbClr val="999999"/>
                      </a:solidFill>
                      <a:prstDash val="solid"/>
                      <a:round/>
                      <a:headEnd type="none" w="med" len="med"/>
                      <a:tailEnd type="none" w="med" len="med"/>
                    </a:lnB>
                    <a:solidFill>
                      <a:srgbClr val="FFFFFF"/>
                    </a:solidFill>
                  </a:tcPr>
                </a:tc>
                <a:extLst>
                  <a:ext uri="{0D108BD9-81ED-4DB2-BD59-A6C34878D82A}">
                    <a16:rowId xmlns:a16="http://schemas.microsoft.com/office/drawing/2014/main" val="4264675915"/>
                  </a:ext>
                </a:extLst>
              </a:tr>
              <a:tr h="0">
                <a:tc>
                  <a:txBody>
                    <a:bodyPr/>
                    <a:lstStyle/>
                    <a:p>
                      <a:pPr fontAlgn="t"/>
                      <a:r>
                        <a:rPr lang="en-US">
                          <a:effectLst/>
                        </a:rPr>
                        <a:t>Filetype</a:t>
                      </a:r>
                    </a:p>
                  </a:txBody>
                  <a:tcPr>
                    <a:lnL w="7620" cap="flat" cmpd="sng" algn="ctr">
                      <a:solidFill>
                        <a:srgbClr val="999999"/>
                      </a:solidFill>
                      <a:prstDash val="solid"/>
                      <a:round/>
                      <a:headEnd type="none" w="med" len="med"/>
                      <a:tailEnd type="none" w="med" len="med"/>
                    </a:lnL>
                    <a:lnR w="7620" cap="flat" cmpd="sng" algn="ctr">
                      <a:solidFill>
                        <a:srgbClr val="999999"/>
                      </a:solidFill>
                      <a:prstDash val="solid"/>
                      <a:round/>
                      <a:headEnd type="none" w="med" len="med"/>
                      <a:tailEnd type="none" w="med" len="med"/>
                    </a:lnR>
                    <a:lnT w="7620" cap="flat" cmpd="sng" algn="ctr">
                      <a:solidFill>
                        <a:srgbClr val="999999"/>
                      </a:solidFill>
                      <a:prstDash val="solid"/>
                      <a:round/>
                      <a:headEnd type="none" w="med" len="med"/>
                      <a:tailEnd type="none" w="med" len="med"/>
                    </a:lnT>
                    <a:lnB w="7620" cap="flat" cmpd="sng" algn="ctr">
                      <a:solidFill>
                        <a:srgbClr val="999999"/>
                      </a:solidFill>
                      <a:prstDash val="solid"/>
                      <a:round/>
                      <a:headEnd type="none" w="med" len="med"/>
                      <a:tailEnd type="none" w="med" len="med"/>
                    </a:lnB>
                    <a:solidFill>
                      <a:srgbClr val="FFFFFF"/>
                    </a:solidFill>
                  </a:tcPr>
                </a:tc>
                <a:tc>
                  <a:txBody>
                    <a:bodyPr/>
                    <a:lstStyle/>
                    <a:p>
                      <a:pPr fontAlgn="t"/>
                      <a:r>
                        <a:rPr lang="en-US">
                          <a:effectLst/>
                        </a:rPr>
                        <a:t>This operator directs Google to search only within the test of a particular type of file. Example: filetype:xls</a:t>
                      </a:r>
                    </a:p>
                  </a:txBody>
                  <a:tcPr>
                    <a:lnL w="7620" cap="flat" cmpd="sng" algn="ctr">
                      <a:solidFill>
                        <a:srgbClr val="999999"/>
                      </a:solidFill>
                      <a:prstDash val="solid"/>
                      <a:round/>
                      <a:headEnd type="none" w="med" len="med"/>
                      <a:tailEnd type="none" w="med" len="med"/>
                    </a:lnL>
                    <a:lnR w="7620" cap="flat" cmpd="sng" algn="ctr">
                      <a:solidFill>
                        <a:srgbClr val="999999"/>
                      </a:solidFill>
                      <a:prstDash val="solid"/>
                      <a:round/>
                      <a:headEnd type="none" w="med" len="med"/>
                      <a:tailEnd type="none" w="med" len="med"/>
                    </a:lnR>
                    <a:lnT w="7620" cap="flat" cmpd="sng" algn="ctr">
                      <a:solidFill>
                        <a:srgbClr val="999999"/>
                      </a:solidFill>
                      <a:prstDash val="solid"/>
                      <a:round/>
                      <a:headEnd type="none" w="med" len="med"/>
                      <a:tailEnd type="none" w="med" len="med"/>
                    </a:lnT>
                    <a:lnB w="7620" cap="flat" cmpd="sng" algn="ctr">
                      <a:solidFill>
                        <a:srgbClr val="999999"/>
                      </a:solidFill>
                      <a:prstDash val="solid"/>
                      <a:round/>
                      <a:headEnd type="none" w="med" len="med"/>
                      <a:tailEnd type="none" w="med" len="med"/>
                    </a:lnB>
                    <a:solidFill>
                      <a:srgbClr val="FFFFFF"/>
                    </a:solidFill>
                  </a:tcPr>
                </a:tc>
                <a:extLst>
                  <a:ext uri="{0D108BD9-81ED-4DB2-BD59-A6C34878D82A}">
                    <a16:rowId xmlns:a16="http://schemas.microsoft.com/office/drawing/2014/main" val="3270508486"/>
                  </a:ext>
                </a:extLst>
              </a:tr>
              <a:tr h="0">
                <a:tc>
                  <a:txBody>
                    <a:bodyPr/>
                    <a:lstStyle/>
                    <a:p>
                      <a:pPr fontAlgn="t"/>
                      <a:r>
                        <a:rPr lang="en-US">
                          <a:effectLst/>
                        </a:rPr>
                        <a:t>Inurl</a:t>
                      </a:r>
                    </a:p>
                  </a:txBody>
                  <a:tcPr>
                    <a:lnL w="7620" cap="flat" cmpd="sng" algn="ctr">
                      <a:solidFill>
                        <a:srgbClr val="999999"/>
                      </a:solidFill>
                      <a:prstDash val="solid"/>
                      <a:round/>
                      <a:headEnd type="none" w="med" len="med"/>
                      <a:tailEnd type="none" w="med" len="med"/>
                    </a:lnL>
                    <a:lnR w="7620" cap="flat" cmpd="sng" algn="ctr">
                      <a:solidFill>
                        <a:srgbClr val="999999"/>
                      </a:solidFill>
                      <a:prstDash val="solid"/>
                      <a:round/>
                      <a:headEnd type="none" w="med" len="med"/>
                      <a:tailEnd type="none" w="med" len="med"/>
                    </a:lnR>
                    <a:lnT w="7620" cap="flat" cmpd="sng" algn="ctr">
                      <a:solidFill>
                        <a:srgbClr val="999999"/>
                      </a:solidFill>
                      <a:prstDash val="solid"/>
                      <a:round/>
                      <a:headEnd type="none" w="med" len="med"/>
                      <a:tailEnd type="none" w="med" len="med"/>
                    </a:lnT>
                    <a:lnB w="7620" cap="flat" cmpd="sng" algn="ctr">
                      <a:solidFill>
                        <a:srgbClr val="999999"/>
                      </a:solidFill>
                      <a:prstDash val="solid"/>
                      <a:round/>
                      <a:headEnd type="none" w="med" len="med"/>
                      <a:tailEnd type="none" w="med" len="med"/>
                    </a:lnB>
                    <a:solidFill>
                      <a:srgbClr val="FFFFFF"/>
                    </a:solidFill>
                  </a:tcPr>
                </a:tc>
                <a:tc>
                  <a:txBody>
                    <a:bodyPr/>
                    <a:lstStyle/>
                    <a:p>
                      <a:pPr fontAlgn="t"/>
                      <a:r>
                        <a:rPr lang="en-US">
                          <a:effectLst/>
                        </a:rPr>
                        <a:t>This operator directs Google to search only within the specified URL of a document. Example: inurl:search-text</a:t>
                      </a:r>
                    </a:p>
                  </a:txBody>
                  <a:tcPr>
                    <a:lnL w="7620" cap="flat" cmpd="sng" algn="ctr">
                      <a:solidFill>
                        <a:srgbClr val="999999"/>
                      </a:solidFill>
                      <a:prstDash val="solid"/>
                      <a:round/>
                      <a:headEnd type="none" w="med" len="med"/>
                      <a:tailEnd type="none" w="med" len="med"/>
                    </a:lnL>
                    <a:lnR w="7620" cap="flat" cmpd="sng" algn="ctr">
                      <a:solidFill>
                        <a:srgbClr val="999999"/>
                      </a:solidFill>
                      <a:prstDash val="solid"/>
                      <a:round/>
                      <a:headEnd type="none" w="med" len="med"/>
                      <a:tailEnd type="none" w="med" len="med"/>
                    </a:lnR>
                    <a:lnT w="7620" cap="flat" cmpd="sng" algn="ctr">
                      <a:solidFill>
                        <a:srgbClr val="999999"/>
                      </a:solidFill>
                      <a:prstDash val="solid"/>
                      <a:round/>
                      <a:headEnd type="none" w="med" len="med"/>
                      <a:tailEnd type="none" w="med" len="med"/>
                    </a:lnT>
                    <a:lnB w="7620" cap="flat" cmpd="sng" algn="ctr">
                      <a:solidFill>
                        <a:srgbClr val="999999"/>
                      </a:solidFill>
                      <a:prstDash val="solid"/>
                      <a:round/>
                      <a:headEnd type="none" w="med" len="med"/>
                      <a:tailEnd type="none" w="med" len="med"/>
                    </a:lnB>
                    <a:solidFill>
                      <a:srgbClr val="FFFFFF"/>
                    </a:solidFill>
                  </a:tcPr>
                </a:tc>
                <a:extLst>
                  <a:ext uri="{0D108BD9-81ED-4DB2-BD59-A6C34878D82A}">
                    <a16:rowId xmlns:a16="http://schemas.microsoft.com/office/drawing/2014/main" val="665821794"/>
                  </a:ext>
                </a:extLst>
              </a:tr>
              <a:tr h="0">
                <a:tc>
                  <a:txBody>
                    <a:bodyPr/>
                    <a:lstStyle/>
                    <a:p>
                      <a:pPr fontAlgn="t"/>
                      <a:r>
                        <a:rPr lang="en-US">
                          <a:effectLst/>
                        </a:rPr>
                        <a:t>Link</a:t>
                      </a:r>
                    </a:p>
                  </a:txBody>
                  <a:tcPr>
                    <a:lnL w="7620" cap="flat" cmpd="sng" algn="ctr">
                      <a:solidFill>
                        <a:srgbClr val="999999"/>
                      </a:solidFill>
                      <a:prstDash val="solid"/>
                      <a:round/>
                      <a:headEnd type="none" w="med" len="med"/>
                      <a:tailEnd type="none" w="med" len="med"/>
                    </a:lnL>
                    <a:lnR w="7620" cap="flat" cmpd="sng" algn="ctr">
                      <a:solidFill>
                        <a:srgbClr val="999999"/>
                      </a:solidFill>
                      <a:prstDash val="solid"/>
                      <a:round/>
                      <a:headEnd type="none" w="med" len="med"/>
                      <a:tailEnd type="none" w="med" len="med"/>
                    </a:lnR>
                    <a:lnT w="7620" cap="flat" cmpd="sng" algn="ctr">
                      <a:solidFill>
                        <a:srgbClr val="999999"/>
                      </a:solidFill>
                      <a:prstDash val="solid"/>
                      <a:round/>
                      <a:headEnd type="none" w="med" len="med"/>
                      <a:tailEnd type="none" w="med" len="med"/>
                    </a:lnT>
                    <a:lnB w="7620" cap="flat" cmpd="sng" algn="ctr">
                      <a:solidFill>
                        <a:srgbClr val="999999"/>
                      </a:solidFill>
                      <a:prstDash val="solid"/>
                      <a:round/>
                      <a:headEnd type="none" w="med" len="med"/>
                      <a:tailEnd type="none" w="med" len="med"/>
                    </a:lnB>
                    <a:solidFill>
                      <a:srgbClr val="FFFFFF"/>
                    </a:solidFill>
                  </a:tcPr>
                </a:tc>
                <a:tc>
                  <a:txBody>
                    <a:bodyPr/>
                    <a:lstStyle/>
                    <a:p>
                      <a:pPr fontAlgn="t"/>
                      <a:r>
                        <a:rPr lang="en-US">
                          <a:effectLst/>
                        </a:rPr>
                        <a:t>The link operator directs Google to search within hyperlinks for a specific term. Example link:</a:t>
                      </a:r>
                      <a:r>
                        <a:rPr lang="en-US" u="none" strike="noStrike">
                          <a:solidFill>
                            <a:srgbClr val="004F7F"/>
                          </a:solidFill>
                          <a:effectLst/>
                          <a:hlinkClick r:id="rId9"/>
                        </a:rPr>
                        <a:t>www.domain.com</a:t>
                      </a:r>
                      <a:endParaRPr lang="en-US">
                        <a:effectLst/>
                      </a:endParaRPr>
                    </a:p>
                  </a:txBody>
                  <a:tcPr>
                    <a:lnL w="7620" cap="flat" cmpd="sng" algn="ctr">
                      <a:solidFill>
                        <a:srgbClr val="999999"/>
                      </a:solidFill>
                      <a:prstDash val="solid"/>
                      <a:round/>
                      <a:headEnd type="none" w="med" len="med"/>
                      <a:tailEnd type="none" w="med" len="med"/>
                    </a:lnL>
                    <a:lnR w="7620" cap="flat" cmpd="sng" algn="ctr">
                      <a:solidFill>
                        <a:srgbClr val="999999"/>
                      </a:solidFill>
                      <a:prstDash val="solid"/>
                      <a:round/>
                      <a:headEnd type="none" w="med" len="med"/>
                      <a:tailEnd type="none" w="med" len="med"/>
                    </a:lnR>
                    <a:lnT w="7620" cap="flat" cmpd="sng" algn="ctr">
                      <a:solidFill>
                        <a:srgbClr val="999999"/>
                      </a:solidFill>
                      <a:prstDash val="solid"/>
                      <a:round/>
                      <a:headEnd type="none" w="med" len="med"/>
                      <a:tailEnd type="none" w="med" len="med"/>
                    </a:lnT>
                    <a:lnB w="7620" cap="flat" cmpd="sng" algn="ctr">
                      <a:solidFill>
                        <a:srgbClr val="999999"/>
                      </a:solidFill>
                      <a:prstDash val="solid"/>
                      <a:round/>
                      <a:headEnd type="none" w="med" len="med"/>
                      <a:tailEnd type="none" w="med" len="med"/>
                    </a:lnB>
                    <a:solidFill>
                      <a:srgbClr val="FFFFFF"/>
                    </a:solidFill>
                  </a:tcPr>
                </a:tc>
                <a:extLst>
                  <a:ext uri="{0D108BD9-81ED-4DB2-BD59-A6C34878D82A}">
                    <a16:rowId xmlns:a16="http://schemas.microsoft.com/office/drawing/2014/main" val="1487324318"/>
                  </a:ext>
                </a:extLst>
              </a:tr>
              <a:tr h="0">
                <a:tc>
                  <a:txBody>
                    <a:bodyPr/>
                    <a:lstStyle/>
                    <a:p>
                      <a:pPr fontAlgn="t"/>
                      <a:r>
                        <a:rPr lang="en-US">
                          <a:effectLst/>
                        </a:rPr>
                        <a:t>Intitle</a:t>
                      </a:r>
                    </a:p>
                  </a:txBody>
                  <a:tcPr>
                    <a:lnL w="7620" cap="flat" cmpd="sng" algn="ctr">
                      <a:solidFill>
                        <a:srgbClr val="999999"/>
                      </a:solidFill>
                      <a:prstDash val="solid"/>
                      <a:round/>
                      <a:headEnd type="none" w="med" len="med"/>
                      <a:tailEnd type="none" w="med" len="med"/>
                    </a:lnL>
                    <a:lnR w="7620" cap="flat" cmpd="sng" algn="ctr">
                      <a:solidFill>
                        <a:srgbClr val="999999"/>
                      </a:solidFill>
                      <a:prstDash val="solid"/>
                      <a:round/>
                      <a:headEnd type="none" w="med" len="med"/>
                      <a:tailEnd type="none" w="med" len="med"/>
                    </a:lnR>
                    <a:lnT w="7620" cap="flat" cmpd="sng" algn="ctr">
                      <a:solidFill>
                        <a:srgbClr val="999999"/>
                      </a:solidFill>
                      <a:prstDash val="solid"/>
                      <a:round/>
                      <a:headEnd type="none" w="med" len="med"/>
                      <a:tailEnd type="none" w="med" len="med"/>
                    </a:lnT>
                    <a:lnB w="7620" cap="flat" cmpd="sng" algn="ctr">
                      <a:solidFill>
                        <a:srgbClr val="999999"/>
                      </a:solidFill>
                      <a:prstDash val="solid"/>
                      <a:round/>
                      <a:headEnd type="none" w="med" len="med"/>
                      <a:tailEnd type="none" w="med" len="med"/>
                    </a:lnB>
                    <a:solidFill>
                      <a:srgbClr val="FFFFFF"/>
                    </a:solidFill>
                  </a:tcPr>
                </a:tc>
                <a:tc>
                  <a:txBody>
                    <a:bodyPr/>
                    <a:lstStyle/>
                    <a:p>
                      <a:pPr fontAlgn="t"/>
                      <a:r>
                        <a:rPr lang="en-US" dirty="0">
                          <a:effectLst/>
                        </a:rPr>
                        <a:t>The intitle operator directs Google to search for a term within the title of a document. Example intitle: "Index of...</a:t>
                      </a:r>
                      <a:r>
                        <a:rPr lang="en-US" dirty="0" err="1">
                          <a:effectLst/>
                        </a:rPr>
                        <a:t>etc</a:t>
                      </a:r>
                      <a:r>
                        <a:rPr lang="en-US" dirty="0">
                          <a:effectLst/>
                        </a:rPr>
                        <a:t>"</a:t>
                      </a:r>
                    </a:p>
                  </a:txBody>
                  <a:tcPr>
                    <a:lnL w="7620" cap="flat" cmpd="sng" algn="ctr">
                      <a:solidFill>
                        <a:srgbClr val="999999"/>
                      </a:solidFill>
                      <a:prstDash val="solid"/>
                      <a:round/>
                      <a:headEnd type="none" w="med" len="med"/>
                      <a:tailEnd type="none" w="med" len="med"/>
                    </a:lnL>
                    <a:lnR w="7620" cap="flat" cmpd="sng" algn="ctr">
                      <a:solidFill>
                        <a:srgbClr val="999999"/>
                      </a:solidFill>
                      <a:prstDash val="solid"/>
                      <a:round/>
                      <a:headEnd type="none" w="med" len="med"/>
                      <a:tailEnd type="none" w="med" len="med"/>
                    </a:lnR>
                    <a:lnT w="7620" cap="flat" cmpd="sng" algn="ctr">
                      <a:solidFill>
                        <a:srgbClr val="999999"/>
                      </a:solidFill>
                      <a:prstDash val="solid"/>
                      <a:round/>
                      <a:headEnd type="none" w="med" len="med"/>
                      <a:tailEnd type="none" w="med" len="med"/>
                    </a:lnT>
                    <a:lnB w="7620" cap="flat" cmpd="sng" algn="ctr">
                      <a:solidFill>
                        <a:srgbClr val="999999"/>
                      </a:solidFill>
                      <a:prstDash val="solid"/>
                      <a:round/>
                      <a:headEnd type="none" w="med" len="med"/>
                      <a:tailEnd type="none" w="med" len="med"/>
                    </a:lnB>
                    <a:solidFill>
                      <a:srgbClr val="FFFFFF"/>
                    </a:solidFill>
                  </a:tcPr>
                </a:tc>
                <a:extLst>
                  <a:ext uri="{0D108BD9-81ED-4DB2-BD59-A6C34878D82A}">
                    <a16:rowId xmlns:a16="http://schemas.microsoft.com/office/drawing/2014/main" val="3727525626"/>
                  </a:ext>
                </a:extLst>
              </a:tr>
            </a:tbl>
          </a:graphicData>
        </a:graphic>
      </p:graphicFrame>
      <p:sp>
        <p:nvSpPr>
          <p:cNvPr id="12" name="TextBox 11">
            <a:extLst>
              <a:ext uri="{FF2B5EF4-FFF2-40B4-BE49-F238E27FC236}">
                <a16:creationId xmlns:a16="http://schemas.microsoft.com/office/drawing/2014/main" id="{0A06C32C-B518-DF2E-B5B1-431A15A3490A}"/>
              </a:ext>
            </a:extLst>
          </p:cNvPr>
          <p:cNvSpPr txBox="1"/>
          <p:nvPr/>
        </p:nvSpPr>
        <p:spPr>
          <a:xfrm>
            <a:off x="1916065" y="1473032"/>
            <a:ext cx="6229350" cy="369332"/>
          </a:xfrm>
          <a:prstGeom prst="rect">
            <a:avLst/>
          </a:prstGeom>
          <a:noFill/>
        </p:spPr>
        <p:txBody>
          <a:bodyPr wrap="square">
            <a:spAutoFit/>
          </a:bodyPr>
          <a:lstStyle/>
          <a:p>
            <a:r>
              <a:rPr lang="en-US" dirty="0"/>
              <a:t>Google Search Terms</a:t>
            </a:r>
          </a:p>
        </p:txBody>
      </p:sp>
      <p:sp>
        <p:nvSpPr>
          <p:cNvPr id="11" name="TextBox 10">
            <a:extLst>
              <a:ext uri="{FF2B5EF4-FFF2-40B4-BE49-F238E27FC236}">
                <a16:creationId xmlns:a16="http://schemas.microsoft.com/office/drawing/2014/main" id="{D8203063-4EB6-D8CF-FDCE-01178F9C97D8}"/>
              </a:ext>
            </a:extLst>
          </p:cNvPr>
          <p:cNvSpPr txBox="1"/>
          <p:nvPr/>
        </p:nvSpPr>
        <p:spPr>
          <a:xfrm>
            <a:off x="2447925" y="523236"/>
            <a:ext cx="6237605" cy="446276"/>
          </a:xfrm>
          <a:prstGeom prst="rect">
            <a:avLst/>
          </a:prstGeom>
          <a:noFill/>
        </p:spPr>
        <p:txBody>
          <a:bodyPr wrap="none" rtlCol="0">
            <a:spAutoFit/>
          </a:bodyPr>
          <a:lstStyle/>
          <a:p>
            <a:r>
              <a:rPr lang="en-US" sz="2300" dirty="0">
                <a:solidFill>
                  <a:schemeClr val="bg1"/>
                </a:solidFill>
                <a:latin typeface="Tajawal Medium" panose="00000600000000000000" pitchFamily="2" charset="-78"/>
                <a:cs typeface="Tajawal Medium" panose="00000600000000000000" pitchFamily="2" charset="-78"/>
              </a:rPr>
              <a:t>Information gathering using :Google Directives</a:t>
            </a:r>
            <a:endParaRPr lang="en-US" sz="23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908538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455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381601" cy="430887"/>
          </a:xfrm>
          <a:prstGeom prst="rect">
            <a:avLst/>
          </a:prstGeom>
          <a:noFill/>
        </p:spPr>
        <p:txBody>
          <a:bodyPr wrap="none" rtlCol="0">
            <a:spAutoFit/>
          </a:bodyPr>
          <a:lstStyle/>
          <a:p>
            <a:r>
              <a:rPr lang="en-US" sz="2200" dirty="0">
                <a:solidFill>
                  <a:schemeClr val="bg1"/>
                </a:solidFill>
                <a:latin typeface="Tajawal Medium" panose="00000600000000000000" pitchFamily="2" charset="-78"/>
                <a:cs typeface="Tajawal Medium" panose="00000600000000000000" pitchFamily="2" charset="-78"/>
              </a:rPr>
              <a:t>Information gathering using DNS servers </a:t>
            </a:r>
            <a:endParaRPr lang="en-US" sz="2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TextBox 11">
            <a:extLst>
              <a:ext uri="{FF2B5EF4-FFF2-40B4-BE49-F238E27FC236}">
                <a16:creationId xmlns:a16="http://schemas.microsoft.com/office/drawing/2014/main" id="{0B12A398-BC41-18B2-021C-1989FCF48F17}"/>
              </a:ext>
            </a:extLst>
          </p:cNvPr>
          <p:cNvSpPr txBox="1"/>
          <p:nvPr/>
        </p:nvSpPr>
        <p:spPr>
          <a:xfrm>
            <a:off x="771525" y="1812689"/>
            <a:ext cx="7696200" cy="1938992"/>
          </a:xfrm>
          <a:prstGeom prst="rect">
            <a:avLst/>
          </a:prstGeom>
          <a:noFill/>
        </p:spPr>
        <p:txBody>
          <a:bodyPr wrap="square">
            <a:spAutoFit/>
          </a:bodyPr>
          <a:lstStyle/>
          <a:p>
            <a:pPr marL="285750" indent="-285750" algn="just">
              <a:buFont typeface="Arial" panose="020B0604020202020204" pitchFamily="34" charset="0"/>
              <a:buChar char="•"/>
            </a:pPr>
            <a:r>
              <a:rPr lang="en-US" sz="2000" dirty="0"/>
              <a:t>A DNS server is a computer server that contains a database of public IP addresses and their associated hostnames, and in most cases serves to resolve, or translate, those names to IP addresses as requested. </a:t>
            </a:r>
          </a:p>
          <a:p>
            <a:pPr marL="285750" indent="-285750">
              <a:buFont typeface="Arial" panose="020B0604020202020204" pitchFamily="34" charset="0"/>
              <a:buChar char="•"/>
            </a:pPr>
            <a:r>
              <a:rPr lang="en-US" sz="2000" dirty="0"/>
              <a:t>DNS servers run special software and communicate with each other using special protocols.</a:t>
            </a:r>
          </a:p>
        </p:txBody>
      </p:sp>
      <p:sp>
        <p:nvSpPr>
          <p:cNvPr id="18" name="TextBox 17">
            <a:extLst>
              <a:ext uri="{FF2B5EF4-FFF2-40B4-BE49-F238E27FC236}">
                <a16:creationId xmlns:a16="http://schemas.microsoft.com/office/drawing/2014/main" id="{1CED7D33-4320-AF64-E959-6D992A49146C}"/>
              </a:ext>
            </a:extLst>
          </p:cNvPr>
          <p:cNvSpPr txBox="1"/>
          <p:nvPr/>
        </p:nvSpPr>
        <p:spPr>
          <a:xfrm>
            <a:off x="771525" y="3751681"/>
            <a:ext cx="7488566" cy="1938992"/>
          </a:xfrm>
          <a:prstGeom prst="rect">
            <a:avLst/>
          </a:prstGeom>
          <a:noFill/>
        </p:spPr>
        <p:txBody>
          <a:bodyPr wrap="square">
            <a:spAutoFit/>
          </a:bodyPr>
          <a:lstStyle/>
          <a:p>
            <a:pPr marL="285750" indent="-285750" algn="just">
              <a:buFont typeface="Arial" panose="020B0604020202020204" pitchFamily="34" charset="0"/>
              <a:buChar char="•"/>
            </a:pPr>
            <a:r>
              <a:rPr lang="en-US" sz="2000" dirty="0"/>
              <a:t>The DNS server sits in the space between humans and computers to help facilitate their communication.</a:t>
            </a:r>
          </a:p>
          <a:p>
            <a:pPr marL="285750" indent="-285750" algn="just">
              <a:buFont typeface="Arial" panose="020B0604020202020204" pitchFamily="34" charset="0"/>
              <a:buChar char="•"/>
            </a:pPr>
            <a:r>
              <a:rPr lang="en-US" sz="2000" dirty="0"/>
              <a:t>It's easier to remember a domain or hostname like lifewire.com than it is to remember the site's IP address numbers 151.101.2.114. So when you access a website, like </a:t>
            </a:r>
            <a:r>
              <a:rPr lang="en-US" sz="2000" dirty="0" err="1"/>
              <a:t>Lifewire</a:t>
            </a:r>
            <a:r>
              <a:rPr lang="en-US" sz="2000" dirty="0"/>
              <a:t>, all you have to type is the URL https://www.lifewire.com.</a:t>
            </a:r>
          </a:p>
        </p:txBody>
      </p:sp>
    </p:spTree>
    <p:extLst>
      <p:ext uri="{BB962C8B-B14F-4D97-AF65-F5344CB8AC3E}">
        <p14:creationId xmlns:p14="http://schemas.microsoft.com/office/powerpoint/2010/main" val="11672930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455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381601" cy="430887"/>
          </a:xfrm>
          <a:prstGeom prst="rect">
            <a:avLst/>
          </a:prstGeom>
          <a:noFill/>
        </p:spPr>
        <p:txBody>
          <a:bodyPr wrap="none" rtlCol="0">
            <a:spAutoFit/>
          </a:bodyPr>
          <a:lstStyle/>
          <a:p>
            <a:r>
              <a:rPr lang="en-US" sz="2200" dirty="0">
                <a:solidFill>
                  <a:schemeClr val="bg1"/>
                </a:solidFill>
                <a:latin typeface="Tajawal Medium" panose="00000600000000000000" pitchFamily="2" charset="-78"/>
                <a:cs typeface="Tajawal Medium" panose="00000600000000000000" pitchFamily="2" charset="-78"/>
              </a:rPr>
              <a:t>Information gathering using DNS servers </a:t>
            </a:r>
            <a:endParaRPr lang="en-US" sz="2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BFDB69-0219-AC19-6B4B-22537C2DC0BD}"/>
              </a:ext>
            </a:extLst>
          </p:cNvPr>
          <p:cNvSpPr txBox="1"/>
          <p:nvPr/>
        </p:nvSpPr>
        <p:spPr>
          <a:xfrm>
            <a:off x="693047" y="1398401"/>
            <a:ext cx="7695173" cy="4154984"/>
          </a:xfrm>
          <a:prstGeom prst="rect">
            <a:avLst/>
          </a:prstGeom>
          <a:noFill/>
        </p:spPr>
        <p:txBody>
          <a:bodyPr wrap="square">
            <a:spAutoFit/>
          </a:bodyPr>
          <a:lstStyle/>
          <a:p>
            <a:pPr marL="285750" indent="-285750" algn="just">
              <a:buFont typeface="Arial" panose="020B0604020202020204" pitchFamily="34" charset="0"/>
              <a:buChar char="•"/>
            </a:pPr>
            <a:r>
              <a:rPr lang="en-US" sz="2400" dirty="0"/>
              <a:t>DNS servers are an excellent target for hackers and penetration testers. They usually contain information that is considered highly valuable to attackers. </a:t>
            </a:r>
          </a:p>
          <a:p>
            <a:pPr marL="285750" indent="-285750" algn="just">
              <a:buFont typeface="Arial" panose="020B0604020202020204" pitchFamily="34" charset="0"/>
              <a:buChar char="•"/>
            </a:pPr>
            <a:r>
              <a:rPr lang="en-US" sz="2400" dirty="0"/>
              <a:t>DNS is a core component of both our local networks and the Internet. Among other things, DNS is responsible for the process of translating domain names to IP addresses.</a:t>
            </a:r>
          </a:p>
          <a:p>
            <a:pPr marL="285750" indent="-285750" algn="just">
              <a:buFont typeface="Arial" panose="020B0604020202020204" pitchFamily="34" charset="0"/>
              <a:buChar char="•"/>
            </a:pPr>
            <a:r>
              <a:rPr lang="en-US" sz="2400" dirty="0"/>
              <a:t> As humans, it is much easier for us to remember “google.com” rather than http://74.125.95.105. However, machines prefer the reverse. </a:t>
            </a:r>
          </a:p>
          <a:p>
            <a:pPr marL="285750" indent="-285750" algn="just">
              <a:buFont typeface="Arial" panose="020B0604020202020204" pitchFamily="34" charset="0"/>
              <a:buChar char="•"/>
            </a:pPr>
            <a:r>
              <a:rPr lang="en-US" sz="2400" dirty="0"/>
              <a:t>DNS serves as the middle man to perform this translation process.</a:t>
            </a:r>
          </a:p>
        </p:txBody>
      </p:sp>
    </p:spTree>
    <p:extLst>
      <p:ext uri="{BB962C8B-B14F-4D97-AF65-F5344CB8AC3E}">
        <p14:creationId xmlns:p14="http://schemas.microsoft.com/office/powerpoint/2010/main" val="38418093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455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620321" cy="430887"/>
          </a:xfrm>
          <a:prstGeom prst="rect">
            <a:avLst/>
          </a:prstGeom>
          <a:noFill/>
        </p:spPr>
        <p:txBody>
          <a:bodyPr wrap="none" rtlCol="0">
            <a:spAutoFit/>
          </a:bodyPr>
          <a:lstStyle/>
          <a:p>
            <a:r>
              <a:rPr lang="en-US" sz="2200" dirty="0">
                <a:solidFill>
                  <a:schemeClr val="bg1"/>
                </a:solidFill>
                <a:latin typeface="Tajawal Medium" panose="00000600000000000000" pitchFamily="2" charset="-78"/>
                <a:cs typeface="Tajawal Medium" panose="00000600000000000000" pitchFamily="2" charset="-78"/>
              </a:rPr>
              <a:t>EXTRACTING INFORMATION FROM DNS</a:t>
            </a:r>
            <a:endParaRPr lang="en-US" sz="2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4CE74778-87AC-921D-1A02-CE9B8E70E4D6}"/>
              </a:ext>
            </a:extLst>
          </p:cNvPr>
          <p:cNvSpPr txBox="1"/>
          <p:nvPr/>
        </p:nvSpPr>
        <p:spPr>
          <a:xfrm>
            <a:off x="358881" y="1913077"/>
            <a:ext cx="7786534" cy="2677656"/>
          </a:xfrm>
          <a:prstGeom prst="rect">
            <a:avLst/>
          </a:prstGeom>
          <a:noFill/>
        </p:spPr>
        <p:txBody>
          <a:bodyPr wrap="square">
            <a:spAutoFit/>
          </a:bodyPr>
          <a:lstStyle/>
          <a:p>
            <a:pPr marL="285750" indent="-285750" algn="just">
              <a:buFont typeface="Arial" panose="020B0604020202020204" pitchFamily="34" charset="0"/>
              <a:buChar char="•"/>
            </a:pPr>
            <a:r>
              <a:rPr lang="en-US" sz="2400" dirty="0"/>
              <a:t>As penetration testers, it is important to focus on the DNS servers that belong to our target. The reason is simple? </a:t>
            </a:r>
          </a:p>
          <a:p>
            <a:pPr marL="285750" indent="-285750" algn="just">
              <a:buFont typeface="Arial" panose="020B0604020202020204" pitchFamily="34" charset="0"/>
              <a:buChar char="•"/>
            </a:pPr>
            <a:endParaRPr lang="en-US" sz="2400" dirty="0"/>
          </a:p>
          <a:p>
            <a:pPr marL="285750" indent="-285750" algn="just">
              <a:buFont typeface="Arial" panose="020B0604020202020204" pitchFamily="34" charset="0"/>
              <a:buChar char="•"/>
            </a:pPr>
            <a:endParaRPr lang="en-US" sz="2400" dirty="0"/>
          </a:p>
          <a:p>
            <a:pPr marL="285750" indent="-285750" algn="just">
              <a:buFont typeface="Arial" panose="020B0604020202020204" pitchFamily="34" charset="0"/>
              <a:buChar char="•"/>
            </a:pPr>
            <a:r>
              <a:rPr lang="en-US" sz="2400" dirty="0"/>
              <a:t>In order for DNS to function properly, it needs to be aware of both the IP address and the corresponding domain name of each computer on its network.</a:t>
            </a:r>
          </a:p>
        </p:txBody>
      </p:sp>
    </p:spTree>
    <p:extLst>
      <p:ext uri="{BB962C8B-B14F-4D97-AF65-F5344CB8AC3E}">
        <p14:creationId xmlns:p14="http://schemas.microsoft.com/office/powerpoint/2010/main" val="15414224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455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620321" cy="430887"/>
          </a:xfrm>
          <a:prstGeom prst="rect">
            <a:avLst/>
          </a:prstGeom>
          <a:noFill/>
        </p:spPr>
        <p:txBody>
          <a:bodyPr wrap="none" rtlCol="0">
            <a:spAutoFit/>
          </a:bodyPr>
          <a:lstStyle/>
          <a:p>
            <a:r>
              <a:rPr lang="en-US" sz="2200" dirty="0">
                <a:solidFill>
                  <a:schemeClr val="bg1"/>
                </a:solidFill>
                <a:latin typeface="Tajawal Medium" panose="00000600000000000000" pitchFamily="2" charset="-78"/>
                <a:cs typeface="Tajawal Medium" panose="00000600000000000000" pitchFamily="2" charset="-78"/>
              </a:rPr>
              <a:t>EXTRACTING INFORMATION FROM DNS</a:t>
            </a:r>
            <a:endParaRPr lang="en-US" sz="22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35099A2F-1887-A721-329B-6B848C072D0D}"/>
              </a:ext>
            </a:extLst>
          </p:cNvPr>
          <p:cNvSpPr txBox="1"/>
          <p:nvPr/>
        </p:nvSpPr>
        <p:spPr>
          <a:xfrm>
            <a:off x="523664" y="1794043"/>
            <a:ext cx="6228182" cy="646331"/>
          </a:xfrm>
          <a:prstGeom prst="rect">
            <a:avLst/>
          </a:prstGeom>
          <a:noFill/>
        </p:spPr>
        <p:txBody>
          <a:bodyPr wrap="square">
            <a:spAutoFit/>
          </a:bodyPr>
          <a:lstStyle/>
          <a:p>
            <a:pPr marL="285750" indent="-285750">
              <a:buFont typeface="Arial" panose="020B0604020202020204" pitchFamily="34" charset="0"/>
              <a:buChar char="•"/>
            </a:pPr>
            <a:r>
              <a:rPr lang="en-US" dirty="0"/>
              <a:t>The primary tool to query DNS servers is </a:t>
            </a:r>
            <a:r>
              <a:rPr lang="en-US" b="1" dirty="0" err="1"/>
              <a:t>nslookup</a:t>
            </a:r>
            <a:r>
              <a:rPr lang="en-US" dirty="0"/>
              <a:t>. </a:t>
            </a:r>
          </a:p>
          <a:p>
            <a:pPr marL="285750" indent="-285750">
              <a:buFont typeface="Arial" panose="020B0604020202020204" pitchFamily="34" charset="0"/>
              <a:buChar char="•"/>
            </a:pPr>
            <a:r>
              <a:rPr lang="en-US" dirty="0" err="1"/>
              <a:t>Nslookup</a:t>
            </a:r>
            <a:r>
              <a:rPr lang="en-US" dirty="0"/>
              <a:t> provides machine name and address information.</a:t>
            </a:r>
          </a:p>
        </p:txBody>
      </p:sp>
      <p:pic>
        <p:nvPicPr>
          <p:cNvPr id="19" name="Picture 18">
            <a:extLst>
              <a:ext uri="{FF2B5EF4-FFF2-40B4-BE49-F238E27FC236}">
                <a16:creationId xmlns:a16="http://schemas.microsoft.com/office/drawing/2014/main" id="{D5D3D962-F1AF-84EB-CBB3-8D8F5A4B76FA}"/>
              </a:ext>
            </a:extLst>
          </p:cNvPr>
          <p:cNvPicPr>
            <a:picLocks noChangeAspect="1"/>
          </p:cNvPicPr>
          <p:nvPr/>
        </p:nvPicPr>
        <p:blipFill>
          <a:blip r:embed="rId9"/>
          <a:stretch>
            <a:fillRect/>
          </a:stretch>
        </p:blipFill>
        <p:spPr>
          <a:xfrm>
            <a:off x="1679121" y="2721525"/>
            <a:ext cx="4914900" cy="2124075"/>
          </a:xfrm>
          <a:prstGeom prst="rect">
            <a:avLst/>
          </a:prstGeom>
        </p:spPr>
      </p:pic>
    </p:spTree>
    <p:extLst>
      <p:ext uri="{BB962C8B-B14F-4D97-AF65-F5344CB8AC3E}">
        <p14:creationId xmlns:p14="http://schemas.microsoft.com/office/powerpoint/2010/main" val="7452891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59906"/>
            <a:ext cx="89154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0312" y="617508"/>
            <a:ext cx="5468485"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Information gathering from E-MAIL SERVERS</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066A36E0-3370-8AD0-8EC1-13FB653FFC61}"/>
              </a:ext>
            </a:extLst>
          </p:cNvPr>
          <p:cNvSpPr txBox="1"/>
          <p:nvPr/>
        </p:nvSpPr>
        <p:spPr>
          <a:xfrm>
            <a:off x="454314" y="1820651"/>
            <a:ext cx="8003203" cy="3477875"/>
          </a:xfrm>
          <a:prstGeom prst="rect">
            <a:avLst/>
          </a:prstGeom>
          <a:noFill/>
        </p:spPr>
        <p:txBody>
          <a:bodyPr wrap="square">
            <a:spAutoFit/>
          </a:bodyPr>
          <a:lstStyle/>
          <a:p>
            <a:pPr marL="285750" indent="-285750" algn="just">
              <a:buFont typeface="Arial" panose="020B0604020202020204" pitchFamily="34" charset="0"/>
              <a:buChar char="•"/>
            </a:pPr>
            <a:r>
              <a:rPr lang="en-US" sz="2200" dirty="0"/>
              <a:t>E-mail servers can provide a wealth of information for hackers and penetration testers. In many ways, e-mail is like a revolving door to your target’s organization.</a:t>
            </a:r>
          </a:p>
          <a:p>
            <a:pPr marL="285750" indent="-285750" algn="just">
              <a:buFont typeface="Arial" panose="020B0604020202020204" pitchFamily="34" charset="0"/>
              <a:buChar char="•"/>
            </a:pPr>
            <a:r>
              <a:rPr lang="en-US" sz="2200" dirty="0"/>
              <a:t>we can often gather significant pieces of information by interacting directly with the e-mail sever.</a:t>
            </a:r>
          </a:p>
          <a:p>
            <a:pPr marL="285750" indent="-285750" algn="just">
              <a:buFont typeface="Arial" panose="020B0604020202020204" pitchFamily="34" charset="0"/>
              <a:buChar char="•"/>
            </a:pPr>
            <a:r>
              <a:rPr lang="en-US" sz="2200" dirty="0"/>
              <a:t>send an e-mail to the organization with an empty .bat file or a </a:t>
            </a:r>
            <a:r>
              <a:rPr lang="en-US" sz="2200" dirty="0" err="1"/>
              <a:t>nonmalicious</a:t>
            </a:r>
            <a:r>
              <a:rPr lang="en-US" sz="2200" dirty="0"/>
              <a:t> .exe file like calc.exe. (the goal is to send a message to the target e-mail server inside the organization in the hope of having the e-mail server inspect, and then reject the message.)</a:t>
            </a:r>
          </a:p>
          <a:p>
            <a:endParaRPr lang="en-US" sz="2200" dirty="0"/>
          </a:p>
        </p:txBody>
      </p:sp>
    </p:spTree>
    <p:extLst>
      <p:ext uri="{BB962C8B-B14F-4D97-AF65-F5344CB8AC3E}">
        <p14:creationId xmlns:p14="http://schemas.microsoft.com/office/powerpoint/2010/main" val="30332557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59906"/>
            <a:ext cx="89154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9443" y="565382"/>
            <a:ext cx="5468485"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Information gathering from E-MAIL SERVERS</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066A36E0-3370-8AD0-8EC1-13FB653FFC61}"/>
              </a:ext>
            </a:extLst>
          </p:cNvPr>
          <p:cNvSpPr txBox="1"/>
          <p:nvPr/>
        </p:nvSpPr>
        <p:spPr>
          <a:xfrm>
            <a:off x="651740" y="1850109"/>
            <a:ext cx="8003203" cy="2462213"/>
          </a:xfrm>
          <a:prstGeom prst="rect">
            <a:avLst/>
          </a:prstGeom>
          <a:noFill/>
        </p:spPr>
        <p:txBody>
          <a:bodyPr wrap="square">
            <a:spAutoFit/>
          </a:bodyPr>
          <a:lstStyle/>
          <a:p>
            <a:pPr marL="285750" indent="-285750">
              <a:buFont typeface="Arial" panose="020B0604020202020204" pitchFamily="34" charset="0"/>
              <a:buChar char="•"/>
            </a:pPr>
            <a:r>
              <a:rPr lang="en-US" sz="2200" dirty="0"/>
              <a:t>Once the rejected message is returned back to us, we can attempt to extract information about the target e-mail server.</a:t>
            </a:r>
          </a:p>
          <a:p>
            <a:pPr marL="285750" indent="-285750">
              <a:buFont typeface="Arial" panose="020B0604020202020204" pitchFamily="34" charset="0"/>
              <a:buChar char="•"/>
            </a:pPr>
            <a:r>
              <a:rPr lang="en-US" sz="2200" dirty="0"/>
              <a:t>In many cases, the body of the message will include a pre-canned write-up explaining. </a:t>
            </a:r>
          </a:p>
          <a:p>
            <a:pPr marL="285750" indent="-285750">
              <a:buFont typeface="Arial" panose="020B0604020202020204" pitchFamily="34" charset="0"/>
              <a:buChar char="•"/>
            </a:pPr>
            <a:r>
              <a:rPr lang="en-US" sz="2200" dirty="0"/>
              <a:t>This message often indicates the specific vendor and version of antivirus that was used to scan the e-mail. As an attacker, this is a great piece of information to have. </a:t>
            </a:r>
          </a:p>
        </p:txBody>
      </p:sp>
    </p:spTree>
    <p:extLst>
      <p:ext uri="{BB962C8B-B14F-4D97-AF65-F5344CB8AC3E}">
        <p14:creationId xmlns:p14="http://schemas.microsoft.com/office/powerpoint/2010/main" val="26922214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760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454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Information gathering tools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FF63AE85-F666-E170-A2F1-16B43DAA2FD7}"/>
              </a:ext>
            </a:extLst>
          </p:cNvPr>
          <p:cNvSpPr txBox="1"/>
          <p:nvPr/>
        </p:nvSpPr>
        <p:spPr>
          <a:xfrm>
            <a:off x="1204338" y="2029179"/>
            <a:ext cx="6228182" cy="1938992"/>
          </a:xfrm>
          <a:prstGeom prst="rect">
            <a:avLst/>
          </a:prstGeom>
          <a:noFill/>
        </p:spPr>
        <p:txBody>
          <a:bodyPr wrap="square">
            <a:spAutoFit/>
          </a:bodyPr>
          <a:lstStyle/>
          <a:p>
            <a:pPr marL="342900" indent="-342900">
              <a:buFont typeface="Arial" panose="020B0604020202020204" pitchFamily="34" charset="0"/>
              <a:buChar char="•"/>
            </a:pPr>
            <a:r>
              <a:rPr lang="en-US" sz="2400" b="1" dirty="0" err="1"/>
              <a:t>Whois</a:t>
            </a:r>
            <a:endParaRPr lang="en-US" sz="2400" b="1" dirty="0"/>
          </a:p>
          <a:p>
            <a:pPr marL="342900" indent="-342900">
              <a:buFont typeface="Arial" panose="020B0604020202020204" pitchFamily="34" charset="0"/>
              <a:buChar char="•"/>
            </a:pPr>
            <a:r>
              <a:rPr lang="en-US" sz="2400" b="1" dirty="0"/>
              <a:t>Traceroute</a:t>
            </a:r>
          </a:p>
          <a:p>
            <a:pPr marL="342900" indent="-342900">
              <a:buFont typeface="Arial" panose="020B0604020202020204" pitchFamily="34" charset="0"/>
              <a:buChar char="•"/>
            </a:pPr>
            <a:r>
              <a:rPr lang="en-US" sz="2400" b="1" dirty="0" err="1"/>
              <a:t>Netcraft</a:t>
            </a:r>
            <a:endParaRPr lang="en-US" sz="2400" b="1" dirty="0"/>
          </a:p>
          <a:p>
            <a:pPr marL="342900" indent="-342900">
              <a:buFont typeface="Arial" panose="020B0604020202020204" pitchFamily="34" charset="0"/>
              <a:buChar char="•"/>
            </a:pPr>
            <a:endParaRPr lang="en-US" sz="2400" b="1" dirty="0"/>
          </a:p>
          <a:p>
            <a:pPr marL="342900" indent="-342900">
              <a:buFont typeface="Arial" panose="020B0604020202020204" pitchFamily="34" charset="0"/>
              <a:buChar char="•"/>
            </a:pPr>
            <a:endParaRPr lang="en-US" sz="2400" dirty="0"/>
          </a:p>
        </p:txBody>
      </p:sp>
    </p:spTree>
    <p:extLst>
      <p:ext uri="{BB962C8B-B14F-4D97-AF65-F5344CB8AC3E}">
        <p14:creationId xmlns:p14="http://schemas.microsoft.com/office/powerpoint/2010/main" val="11542346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760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454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Information gathering tools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FF63AE85-F666-E170-A2F1-16B43DAA2FD7}"/>
              </a:ext>
            </a:extLst>
          </p:cNvPr>
          <p:cNvSpPr txBox="1"/>
          <p:nvPr/>
        </p:nvSpPr>
        <p:spPr>
          <a:xfrm>
            <a:off x="1204337" y="2029179"/>
            <a:ext cx="6680029" cy="1569660"/>
          </a:xfrm>
          <a:prstGeom prst="rect">
            <a:avLst/>
          </a:prstGeom>
          <a:noFill/>
        </p:spPr>
        <p:txBody>
          <a:bodyPr wrap="square">
            <a:spAutoFit/>
          </a:bodyPr>
          <a:lstStyle/>
          <a:p>
            <a:pPr algn="just"/>
            <a:r>
              <a:rPr lang="en-US" sz="2400" b="1" dirty="0"/>
              <a:t>WHOIS</a:t>
            </a:r>
            <a:r>
              <a:rPr lang="en-US" sz="2400" dirty="0"/>
              <a:t>: The WHOIS command is a great source of data for fetching domain- and IP-related information, including  admin names, telephones, addresses, country, DNS servers, etc.</a:t>
            </a:r>
          </a:p>
        </p:txBody>
      </p:sp>
    </p:spTree>
    <p:extLst>
      <p:ext uri="{BB962C8B-B14F-4D97-AF65-F5344CB8AC3E}">
        <p14:creationId xmlns:p14="http://schemas.microsoft.com/office/powerpoint/2010/main" val="1960795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9090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9616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Information Gathering : </a:t>
            </a:r>
            <a:r>
              <a:rPr lang="en-US" sz="2800" dirty="0" err="1">
                <a:solidFill>
                  <a:schemeClr val="bg1"/>
                </a:solidFill>
                <a:latin typeface="Tajawal Medium" panose="00000600000000000000" pitchFamily="2" charset="-78"/>
                <a:cs typeface="Tajawal Medium" panose="00000600000000000000" pitchFamily="2" charset="-78"/>
              </a:rPr>
              <a:t>Whois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26" name="TextBox 25">
            <a:extLst>
              <a:ext uri="{FF2B5EF4-FFF2-40B4-BE49-F238E27FC236}">
                <a16:creationId xmlns:a16="http://schemas.microsoft.com/office/drawing/2014/main" id="{2E043F07-9B9D-DA52-BE5F-8891033C78BB}"/>
              </a:ext>
            </a:extLst>
          </p:cNvPr>
          <p:cNvSpPr txBox="1"/>
          <p:nvPr/>
        </p:nvSpPr>
        <p:spPr>
          <a:xfrm>
            <a:off x="303884" y="1623074"/>
            <a:ext cx="8072190" cy="2462213"/>
          </a:xfrm>
          <a:prstGeom prst="rect">
            <a:avLst/>
          </a:prstGeom>
          <a:noFill/>
        </p:spPr>
        <p:txBody>
          <a:bodyPr wrap="square">
            <a:spAutoFit/>
          </a:bodyPr>
          <a:lstStyle/>
          <a:p>
            <a:pPr algn="just"/>
            <a:r>
              <a:rPr lang="en-US" sz="2200" b="1" dirty="0" err="1"/>
              <a:t>Whois</a:t>
            </a:r>
            <a:r>
              <a:rPr lang="en-US" sz="2200" dirty="0"/>
              <a:t> : </a:t>
            </a:r>
          </a:p>
          <a:p>
            <a:pPr marL="342900" indent="-342900" algn="just">
              <a:buFont typeface="Arial" panose="020B0604020202020204" pitchFamily="34" charset="0"/>
              <a:buChar char="•"/>
            </a:pPr>
            <a:r>
              <a:rPr lang="en-US" sz="2200" dirty="0"/>
              <a:t> very simple but effective means for collecting additional information about our target. </a:t>
            </a:r>
          </a:p>
          <a:p>
            <a:pPr marL="342900" indent="-342900" algn="just">
              <a:buFont typeface="Arial" panose="020B0604020202020204" pitchFamily="34" charset="0"/>
              <a:buChar char="•"/>
            </a:pPr>
            <a:r>
              <a:rPr lang="en-US" sz="2200" dirty="0" err="1"/>
              <a:t>Whois</a:t>
            </a:r>
            <a:r>
              <a:rPr lang="en-US" sz="2200" dirty="0"/>
              <a:t> holds a huge database that contains information regarding almost every website that is on the web, most common information are “who owns the website” and “the e-mail of the owner,” which can be used to perform social engineering attacks.</a:t>
            </a:r>
          </a:p>
        </p:txBody>
      </p:sp>
    </p:spTree>
    <p:extLst>
      <p:ext uri="{BB962C8B-B14F-4D97-AF65-F5344CB8AC3E}">
        <p14:creationId xmlns:p14="http://schemas.microsoft.com/office/powerpoint/2010/main" val="1388378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53999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4961615"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Information Gathering : </a:t>
            </a:r>
            <a:r>
              <a:rPr lang="en-US" sz="2800" dirty="0" err="1">
                <a:solidFill>
                  <a:schemeClr val="bg1"/>
                </a:solidFill>
                <a:latin typeface="Tajawal Medium" panose="00000600000000000000" pitchFamily="2" charset="-78"/>
                <a:cs typeface="Tajawal Medium" panose="00000600000000000000" pitchFamily="2" charset="-78"/>
              </a:rPr>
              <a:t>Whois</a:t>
            </a:r>
            <a:endParaRPr lang="en-US" sz="2800" dirty="0">
              <a:solidFill>
                <a:schemeClr val="bg1"/>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pic>
        <p:nvPicPr>
          <p:cNvPr id="5" name="Picture 4"/>
          <p:cNvPicPr>
            <a:picLocks noChangeAspect="1"/>
          </p:cNvPicPr>
          <p:nvPr/>
        </p:nvPicPr>
        <p:blipFill>
          <a:blip r:embed="rId9"/>
          <a:stretch>
            <a:fillRect/>
          </a:stretch>
        </p:blipFill>
        <p:spPr>
          <a:xfrm>
            <a:off x="8654943" y="533330"/>
            <a:ext cx="3267424" cy="5907194"/>
          </a:xfrm>
          <a:prstGeom prst="rect">
            <a:avLst/>
          </a:prstGeom>
        </p:spPr>
      </p:pic>
      <p:pic>
        <p:nvPicPr>
          <p:cNvPr id="22" name="Picture 21">
            <a:extLst>
              <a:ext uri="{FF2B5EF4-FFF2-40B4-BE49-F238E27FC236}">
                <a16:creationId xmlns:a16="http://schemas.microsoft.com/office/drawing/2014/main" id="{C5FFBAAF-8B3A-ED2C-1AC4-922B947F6F44}"/>
              </a:ext>
            </a:extLst>
          </p:cNvPr>
          <p:cNvPicPr>
            <a:picLocks noChangeAspect="1"/>
          </p:cNvPicPr>
          <p:nvPr/>
        </p:nvPicPr>
        <p:blipFill>
          <a:blip r:embed="rId10"/>
          <a:stretch>
            <a:fillRect/>
          </a:stretch>
        </p:blipFill>
        <p:spPr>
          <a:xfrm>
            <a:off x="238125" y="1633538"/>
            <a:ext cx="8207788" cy="3750225"/>
          </a:xfrm>
          <a:prstGeom prst="rect">
            <a:avLst/>
          </a:prstGeom>
        </p:spPr>
      </p:pic>
    </p:spTree>
    <p:extLst>
      <p:ext uri="{BB962C8B-B14F-4D97-AF65-F5344CB8AC3E}">
        <p14:creationId xmlns:p14="http://schemas.microsoft.com/office/powerpoint/2010/main" val="3665011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5522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690469"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Information Gathering :Traceroute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2D7C4BF1-9A0F-3344-A5DC-6F4A7A11A9F7}"/>
              </a:ext>
            </a:extLst>
          </p:cNvPr>
          <p:cNvSpPr txBox="1"/>
          <p:nvPr/>
        </p:nvSpPr>
        <p:spPr>
          <a:xfrm>
            <a:off x="1604742" y="1868674"/>
            <a:ext cx="6228182" cy="2308324"/>
          </a:xfrm>
          <a:prstGeom prst="rect">
            <a:avLst/>
          </a:prstGeom>
          <a:noFill/>
        </p:spPr>
        <p:txBody>
          <a:bodyPr wrap="square">
            <a:spAutoFit/>
          </a:bodyPr>
          <a:lstStyle/>
          <a:p>
            <a:pPr algn="just"/>
            <a:r>
              <a:rPr lang="en-US" sz="2400" b="1" dirty="0"/>
              <a:t>Traceroute</a:t>
            </a:r>
            <a:r>
              <a:rPr lang="en-US" sz="2400" dirty="0"/>
              <a:t>: As one of the most popular network tools used to track the path of networks packets between one IP address to another, it's a powerful recon tool that will let you gain critical network information about IP addresses and networking routes.</a:t>
            </a:r>
          </a:p>
        </p:txBody>
      </p:sp>
    </p:spTree>
    <p:extLst>
      <p:ext uri="{BB962C8B-B14F-4D97-AF65-F5344CB8AC3E}">
        <p14:creationId xmlns:p14="http://schemas.microsoft.com/office/powerpoint/2010/main" val="27569482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8323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690469"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Information Gathering :Traceroute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6" name="TextBox 5">
            <a:extLst>
              <a:ext uri="{FF2B5EF4-FFF2-40B4-BE49-F238E27FC236}">
                <a16:creationId xmlns:a16="http://schemas.microsoft.com/office/drawing/2014/main" id="{B093EE21-6EF0-05CB-93FB-9937000C60A9}"/>
              </a:ext>
            </a:extLst>
          </p:cNvPr>
          <p:cNvSpPr txBox="1"/>
          <p:nvPr/>
        </p:nvSpPr>
        <p:spPr>
          <a:xfrm>
            <a:off x="130614" y="1633537"/>
            <a:ext cx="8351059" cy="3046988"/>
          </a:xfrm>
          <a:prstGeom prst="rect">
            <a:avLst/>
          </a:prstGeom>
          <a:noFill/>
        </p:spPr>
        <p:txBody>
          <a:bodyPr wrap="square">
            <a:spAutoFit/>
          </a:bodyPr>
          <a:lstStyle/>
          <a:p>
            <a:pPr algn="just"/>
            <a:r>
              <a:rPr lang="en-US" sz="2400" b="1" dirty="0"/>
              <a:t>Traceroute</a:t>
            </a:r>
          </a:p>
          <a:p>
            <a:pPr marL="285750" indent="-285750" algn="just">
              <a:buFont typeface="Arial" panose="020B0604020202020204" pitchFamily="34" charset="0"/>
              <a:buChar char="•"/>
            </a:pPr>
            <a:r>
              <a:rPr lang="en-US" sz="2400" dirty="0"/>
              <a:t>Traceroute is a very popular utility available in both Windows and Linux. It is used for network orientation. </a:t>
            </a:r>
          </a:p>
          <a:p>
            <a:pPr marL="285750" indent="-285750" algn="just">
              <a:buFont typeface="Arial" panose="020B0604020202020204" pitchFamily="34" charset="0"/>
              <a:buChar char="•"/>
            </a:pPr>
            <a:r>
              <a:rPr lang="en-US" sz="2400" dirty="0"/>
              <a:t>By network orientation I don’t mean scanning a host for open ports or scanning for services running on a port. </a:t>
            </a:r>
          </a:p>
          <a:p>
            <a:pPr marL="285750" indent="-285750" algn="just">
              <a:buFont typeface="Arial" panose="020B0604020202020204" pitchFamily="34" charset="0"/>
              <a:buChar char="•"/>
            </a:pPr>
            <a:r>
              <a:rPr lang="en-US" sz="2400" dirty="0"/>
              <a:t>It means to figure out how the network topology, firewalls, load balancers, and control points, etc. are implemented on the network.</a:t>
            </a:r>
          </a:p>
        </p:txBody>
      </p:sp>
    </p:spTree>
    <p:extLst>
      <p:ext uri="{BB962C8B-B14F-4D97-AF65-F5344CB8AC3E}">
        <p14:creationId xmlns:p14="http://schemas.microsoft.com/office/powerpoint/2010/main" val="148660484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2392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690469"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Information Gathering :Traceroute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11" name="Picture 10">
            <a:extLst>
              <a:ext uri="{FF2B5EF4-FFF2-40B4-BE49-F238E27FC236}">
                <a16:creationId xmlns:a16="http://schemas.microsoft.com/office/drawing/2014/main" id="{6F4F8656-79D8-2E2D-4069-339A33FCA20C}"/>
              </a:ext>
            </a:extLst>
          </p:cNvPr>
          <p:cNvPicPr>
            <a:picLocks noChangeAspect="1"/>
          </p:cNvPicPr>
          <p:nvPr/>
        </p:nvPicPr>
        <p:blipFill>
          <a:blip r:embed="rId9"/>
          <a:stretch>
            <a:fillRect/>
          </a:stretch>
        </p:blipFill>
        <p:spPr>
          <a:xfrm>
            <a:off x="306467" y="1546338"/>
            <a:ext cx="10077450" cy="4505325"/>
          </a:xfrm>
          <a:prstGeom prst="rect">
            <a:avLst/>
          </a:prstGeom>
        </p:spPr>
      </p:pic>
    </p:spTree>
    <p:extLst>
      <p:ext uri="{BB962C8B-B14F-4D97-AF65-F5344CB8AC3E}">
        <p14:creationId xmlns:p14="http://schemas.microsoft.com/office/powerpoint/2010/main" val="367554129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616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22130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Information Gathering :</a:t>
            </a:r>
            <a:r>
              <a:rPr lang="en-US" sz="2800" dirty="0" err="1">
                <a:solidFill>
                  <a:schemeClr val="bg1"/>
                </a:solidFill>
                <a:latin typeface="Tajawal Medium" panose="00000600000000000000" pitchFamily="2" charset="-78"/>
                <a:cs typeface="Tajawal Medium" panose="00000600000000000000" pitchFamily="2" charset="-78"/>
              </a:rPr>
              <a:t>Netcraft</a:t>
            </a:r>
            <a:r>
              <a:rPr lang="en-US" sz="2800" dirty="0">
                <a:solidFill>
                  <a:schemeClr val="bg1"/>
                </a:solidFill>
                <a:latin typeface="Tajawal Medium" panose="00000600000000000000" pitchFamily="2" charset="-78"/>
                <a:cs typeface="Tajawal Medium" panose="00000600000000000000" pitchFamily="2" charset="-78"/>
              </a:rPr>
              <a:t>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6A92D222-13F1-35E8-84C1-53A9B994E279}"/>
              </a:ext>
            </a:extLst>
          </p:cNvPr>
          <p:cNvSpPr txBox="1"/>
          <p:nvPr/>
        </p:nvSpPr>
        <p:spPr>
          <a:xfrm>
            <a:off x="371802" y="1531373"/>
            <a:ext cx="7565026" cy="3416320"/>
          </a:xfrm>
          <a:prstGeom prst="rect">
            <a:avLst/>
          </a:prstGeom>
          <a:noFill/>
        </p:spPr>
        <p:txBody>
          <a:bodyPr wrap="square">
            <a:spAutoFit/>
          </a:bodyPr>
          <a:lstStyle/>
          <a:p>
            <a:r>
              <a:rPr lang="en-US" sz="2400" b="1" dirty="0"/>
              <a:t>NETCRAFT</a:t>
            </a:r>
          </a:p>
          <a:p>
            <a:pPr marL="342900" indent="-342900">
              <a:buFont typeface="Arial" panose="020B0604020202020204" pitchFamily="34" charset="0"/>
              <a:buChar char="•"/>
            </a:pPr>
            <a:r>
              <a:rPr lang="en-US" sz="2400" dirty="0"/>
              <a:t>Another great source of information is </a:t>
            </a:r>
            <a:r>
              <a:rPr lang="en-US" sz="2400" dirty="0" err="1"/>
              <a:t>Netcraft</a:t>
            </a:r>
            <a:r>
              <a:rPr lang="en-US" sz="2400" dirty="0"/>
              <a:t>. You can visit their site at http://news.netcraft.com. </a:t>
            </a:r>
          </a:p>
          <a:p>
            <a:pPr marL="342900" indent="-342900">
              <a:buFont typeface="Arial" panose="020B0604020202020204" pitchFamily="34" charset="0"/>
              <a:buChar char="•"/>
            </a:pPr>
            <a:r>
              <a:rPr lang="en-US" sz="2400" dirty="0"/>
              <a:t>Start by searching for your target in the “What’s that site Running?”</a:t>
            </a:r>
          </a:p>
          <a:p>
            <a:pPr marL="342900" indent="-342900">
              <a:buFont typeface="Arial" panose="020B0604020202020204" pitchFamily="34" charset="0"/>
              <a:buChar char="•"/>
            </a:pPr>
            <a:r>
              <a:rPr lang="en-US" sz="2400" dirty="0" err="1"/>
              <a:t>Netcraft</a:t>
            </a:r>
            <a:r>
              <a:rPr lang="en-US" sz="2400" dirty="0"/>
              <a:t> contains a huge online database with useful information on websites and can be used for </a:t>
            </a:r>
            <a:r>
              <a:rPr lang="en-US" sz="2400" u="sng" dirty="0"/>
              <a:t>passive information gathering  </a:t>
            </a:r>
            <a:r>
              <a:rPr lang="en-US" sz="2400" dirty="0"/>
              <a:t>against the target. </a:t>
            </a:r>
          </a:p>
          <a:p>
            <a:pPr marL="342900" indent="-342900">
              <a:buFont typeface="Arial" panose="020B0604020202020204" pitchFamily="34" charset="0"/>
              <a:buChar char="•"/>
            </a:pPr>
            <a:endParaRPr lang="en-US" sz="2400" dirty="0"/>
          </a:p>
        </p:txBody>
      </p:sp>
    </p:spTree>
    <p:extLst>
      <p:ext uri="{BB962C8B-B14F-4D97-AF65-F5344CB8AC3E}">
        <p14:creationId xmlns:p14="http://schemas.microsoft.com/office/powerpoint/2010/main" val="30078276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03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22130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Information Gathering :</a:t>
            </a:r>
            <a:r>
              <a:rPr lang="en-US" sz="2800" dirty="0" err="1">
                <a:solidFill>
                  <a:schemeClr val="bg1"/>
                </a:solidFill>
                <a:latin typeface="Tajawal Medium" panose="00000600000000000000" pitchFamily="2" charset="-78"/>
                <a:cs typeface="Tajawal Medium" panose="00000600000000000000" pitchFamily="2" charset="-78"/>
              </a:rPr>
              <a:t>Netcraft</a:t>
            </a:r>
            <a:r>
              <a:rPr lang="en-US" sz="2800" dirty="0">
                <a:solidFill>
                  <a:schemeClr val="bg1"/>
                </a:solidFill>
                <a:latin typeface="Tajawal Medium" panose="00000600000000000000" pitchFamily="2" charset="-78"/>
                <a:cs typeface="Tajawal Medium" panose="00000600000000000000" pitchFamily="2" charset="-78"/>
              </a:rPr>
              <a:t>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15" name="Picture 14">
            <a:extLst>
              <a:ext uri="{FF2B5EF4-FFF2-40B4-BE49-F238E27FC236}">
                <a16:creationId xmlns:a16="http://schemas.microsoft.com/office/drawing/2014/main" id="{986460A7-B469-3337-8689-F1E8B94E2A04}"/>
              </a:ext>
            </a:extLst>
          </p:cNvPr>
          <p:cNvPicPr>
            <a:picLocks noChangeAspect="1"/>
          </p:cNvPicPr>
          <p:nvPr/>
        </p:nvPicPr>
        <p:blipFill>
          <a:blip r:embed="rId9"/>
          <a:stretch>
            <a:fillRect/>
          </a:stretch>
        </p:blipFill>
        <p:spPr>
          <a:xfrm>
            <a:off x="255139" y="1646943"/>
            <a:ext cx="9803261" cy="3966025"/>
          </a:xfrm>
          <a:prstGeom prst="rect">
            <a:avLst/>
          </a:prstGeom>
        </p:spPr>
      </p:pic>
    </p:spTree>
    <p:extLst>
      <p:ext uri="{BB962C8B-B14F-4D97-AF65-F5344CB8AC3E}">
        <p14:creationId xmlns:p14="http://schemas.microsoft.com/office/powerpoint/2010/main" val="82109473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934211" y="241123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071659" y="2541751"/>
            <a:ext cx="252184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Any Questions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31114739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7835</TotalTime>
  <Words>2379</Words>
  <Application>Microsoft Office PowerPoint</Application>
  <PresentationFormat>Widescreen</PresentationFormat>
  <Paragraphs>284</Paragraphs>
  <Slides>47</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47</vt:i4>
      </vt:variant>
    </vt:vector>
  </HeadingPairs>
  <TitlesOfParts>
    <vt:vector size="53"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193</cp:revision>
  <dcterms:created xsi:type="dcterms:W3CDTF">2021-08-03T13:03:26Z</dcterms:created>
  <dcterms:modified xsi:type="dcterms:W3CDTF">2023-02-06T23:33:29Z</dcterms:modified>
</cp:coreProperties>
</file>