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541" r:id="rId3"/>
    <p:sldId id="271" r:id="rId4"/>
    <p:sldId id="313" r:id="rId5"/>
    <p:sldId id="276" r:id="rId6"/>
    <p:sldId id="481" r:id="rId7"/>
    <p:sldId id="256" r:id="rId8"/>
    <p:sldId id="542" r:id="rId9"/>
    <p:sldId id="543" r:id="rId10"/>
    <p:sldId id="544" r:id="rId11"/>
    <p:sldId id="545" r:id="rId12"/>
    <p:sldId id="576" r:id="rId13"/>
    <p:sldId id="546" r:id="rId14"/>
    <p:sldId id="547" r:id="rId15"/>
    <p:sldId id="548" r:id="rId16"/>
    <p:sldId id="549" r:id="rId17"/>
    <p:sldId id="550" r:id="rId18"/>
    <p:sldId id="551" r:id="rId19"/>
    <p:sldId id="552" r:id="rId20"/>
    <p:sldId id="573" r:id="rId21"/>
    <p:sldId id="553" r:id="rId22"/>
    <p:sldId id="574" r:id="rId23"/>
    <p:sldId id="554" r:id="rId24"/>
    <p:sldId id="575" r:id="rId25"/>
    <p:sldId id="555" r:id="rId26"/>
    <p:sldId id="556" r:id="rId27"/>
    <p:sldId id="557" r:id="rId28"/>
    <p:sldId id="558" r:id="rId29"/>
    <p:sldId id="559" r:id="rId30"/>
    <p:sldId id="560" r:id="rId31"/>
    <p:sldId id="561" r:id="rId32"/>
    <p:sldId id="562"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1"/>
            <p14:sldId id="271"/>
            <p14:sldId id="313"/>
            <p14:sldId id="276"/>
            <p14:sldId id="481"/>
            <p14:sldId id="256"/>
            <p14:sldId id="542"/>
            <p14:sldId id="543"/>
            <p14:sldId id="544"/>
            <p14:sldId id="545"/>
            <p14:sldId id="576"/>
            <p14:sldId id="546"/>
            <p14:sldId id="547"/>
            <p14:sldId id="548"/>
            <p14:sldId id="549"/>
            <p14:sldId id="550"/>
            <p14:sldId id="551"/>
            <p14:sldId id="552"/>
            <p14:sldId id="573"/>
            <p14:sldId id="553"/>
            <p14:sldId id="574"/>
            <p14:sldId id="554"/>
            <p14:sldId id="575"/>
            <p14:sldId id="555"/>
            <p14:sldId id="556"/>
            <p14:sldId id="557"/>
            <p14:sldId id="558"/>
            <p14:sldId id="559"/>
            <p14:sldId id="560"/>
            <p14:sldId id="561"/>
            <p14:sldId id="5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DFF028-7077-4303-BC4B-F54FBD3BEFF2}" type="doc">
      <dgm:prSet loTypeId="urn:diagrams.loki3.com/VaryingWidthList" loCatId="list" qsTypeId="urn:microsoft.com/office/officeart/2005/8/quickstyle/simple1" qsCatId="simple" csTypeId="urn:microsoft.com/office/officeart/2005/8/colors/accent1_2" csCatId="accent1" phldr="1"/>
      <dgm:spPr/>
    </dgm:pt>
    <dgm:pt modelId="{B6A7BA15-DFA1-40DF-B839-B64E65EF95D4}">
      <dgm:prSet phldrT="[Text]"/>
      <dgm:spPr/>
      <dgm:t>
        <a:bodyPr/>
        <a:lstStyle/>
        <a:p>
          <a:pPr>
            <a:buNone/>
          </a:pPr>
          <a:r>
            <a:rPr lang="ar-EG" b="1" dirty="0">
              <a:effectLst/>
              <a:latin typeface="Dubai" panose="020B0503030403030204" pitchFamily="34" charset="-78"/>
              <a:ea typeface="Calibri" panose="020F0502020204030204" pitchFamily="34" charset="0"/>
              <a:cs typeface="Dubai" panose="020B0503030403030204" pitchFamily="34" charset="-78"/>
            </a:rPr>
            <a:t>التخطيط حسب تكراره</a:t>
          </a:r>
          <a:endParaRPr lang="en-US" dirty="0"/>
        </a:p>
      </dgm:t>
    </dgm:pt>
    <dgm:pt modelId="{BA8A8B44-FC14-4403-BC41-D956F4041172}" type="parTrans" cxnId="{A5883608-38DD-4B05-9C56-4D69F9BB61A8}">
      <dgm:prSet/>
      <dgm:spPr/>
      <dgm:t>
        <a:bodyPr/>
        <a:lstStyle/>
        <a:p>
          <a:endParaRPr lang="en-US"/>
        </a:p>
      </dgm:t>
    </dgm:pt>
    <dgm:pt modelId="{D33EAC6F-9299-48B0-A258-622B11B84B77}" type="sibTrans" cxnId="{A5883608-38DD-4B05-9C56-4D69F9BB61A8}">
      <dgm:prSet/>
      <dgm:spPr/>
      <dgm:t>
        <a:bodyPr/>
        <a:lstStyle/>
        <a:p>
          <a:endParaRPr lang="en-US"/>
        </a:p>
      </dgm:t>
    </dgm:pt>
    <dgm:pt modelId="{9D6D0577-D4E6-4B42-9EAA-9A9F32D8CDEC}">
      <dgm:prSet phldrT="[Text]"/>
      <dgm:spPr/>
      <dgm:t>
        <a:bodyPr/>
        <a:lstStyle/>
        <a:p>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حسب نقاط تأثيره</a:t>
          </a:r>
          <a:endParaRPr lang="en-US" dirty="0"/>
        </a:p>
      </dgm:t>
    </dgm:pt>
    <dgm:pt modelId="{762D3268-5B05-4554-87DF-03EC85C9F696}" type="parTrans" cxnId="{6D1DD831-3EBA-4D64-ADEA-0C3E760E7594}">
      <dgm:prSet/>
      <dgm:spPr/>
      <dgm:t>
        <a:bodyPr/>
        <a:lstStyle/>
        <a:p>
          <a:endParaRPr lang="en-US"/>
        </a:p>
      </dgm:t>
    </dgm:pt>
    <dgm:pt modelId="{C638F87C-3794-450E-BC99-F7C1236A6A7D}" type="sibTrans" cxnId="{6D1DD831-3EBA-4D64-ADEA-0C3E760E7594}">
      <dgm:prSet/>
      <dgm:spPr/>
      <dgm:t>
        <a:bodyPr/>
        <a:lstStyle/>
        <a:p>
          <a:endParaRPr lang="en-US"/>
        </a:p>
      </dgm:t>
    </dgm:pt>
    <dgm:pt modelId="{D8F5961A-6460-4D55-A219-2D517541814C}">
      <dgm:prSet phldrT="[Text]"/>
      <dgm:spPr/>
      <dgm:t>
        <a:bodyPr/>
        <a:lstStyle/>
        <a:p>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على مستوى إدارة العلاقات العامة</a:t>
          </a:r>
          <a:endParaRPr lang="en-US" dirty="0"/>
        </a:p>
      </dgm:t>
    </dgm:pt>
    <dgm:pt modelId="{01D30FEB-FEB9-41CA-BBB4-C9F9F9F5BF57}" type="parTrans" cxnId="{4DC5CD18-C4A8-4D31-9215-0E76F6F612F0}">
      <dgm:prSet/>
      <dgm:spPr/>
      <dgm:t>
        <a:bodyPr/>
        <a:lstStyle/>
        <a:p>
          <a:endParaRPr lang="en-US"/>
        </a:p>
      </dgm:t>
    </dgm:pt>
    <dgm:pt modelId="{4EBA9B2C-09A5-47A8-9C52-CD3D43E97376}" type="sibTrans" cxnId="{4DC5CD18-C4A8-4D31-9215-0E76F6F612F0}">
      <dgm:prSet/>
      <dgm:spPr/>
      <dgm:t>
        <a:bodyPr/>
        <a:lstStyle/>
        <a:p>
          <a:endParaRPr lang="en-US"/>
        </a:p>
      </dgm:t>
    </dgm:pt>
    <dgm:pt modelId="{FEF3D0B2-20DF-4FA1-8874-C6FF9B0EBB4E}" type="pres">
      <dgm:prSet presAssocID="{F6DFF028-7077-4303-BC4B-F54FBD3BEFF2}" presName="Name0" presStyleCnt="0">
        <dgm:presLayoutVars>
          <dgm:resizeHandles/>
        </dgm:presLayoutVars>
      </dgm:prSet>
      <dgm:spPr/>
    </dgm:pt>
    <dgm:pt modelId="{46522965-179F-4085-B9F5-D6AE6AE8C131}" type="pres">
      <dgm:prSet presAssocID="{B6A7BA15-DFA1-40DF-B839-B64E65EF95D4}" presName="text" presStyleLbl="node1" presStyleIdx="0" presStyleCnt="3">
        <dgm:presLayoutVars>
          <dgm:bulletEnabled val="1"/>
        </dgm:presLayoutVars>
      </dgm:prSet>
      <dgm:spPr/>
    </dgm:pt>
    <dgm:pt modelId="{05FBE8EB-0DA8-4EF1-A9BD-C91BF7ADE161}" type="pres">
      <dgm:prSet presAssocID="{D33EAC6F-9299-48B0-A258-622B11B84B77}" presName="space" presStyleCnt="0"/>
      <dgm:spPr/>
    </dgm:pt>
    <dgm:pt modelId="{C3842108-8331-4B63-976B-C939CFDC044A}" type="pres">
      <dgm:prSet presAssocID="{9D6D0577-D4E6-4B42-9EAA-9A9F32D8CDEC}" presName="text" presStyleLbl="node1" presStyleIdx="1" presStyleCnt="3">
        <dgm:presLayoutVars>
          <dgm:bulletEnabled val="1"/>
        </dgm:presLayoutVars>
      </dgm:prSet>
      <dgm:spPr/>
    </dgm:pt>
    <dgm:pt modelId="{DF4AF63E-AA34-4939-8552-B044B83F5CD0}" type="pres">
      <dgm:prSet presAssocID="{C638F87C-3794-450E-BC99-F7C1236A6A7D}" presName="space" presStyleCnt="0"/>
      <dgm:spPr/>
    </dgm:pt>
    <dgm:pt modelId="{6B300F2C-4C44-4A0F-AEEB-B9B7927C12DD}" type="pres">
      <dgm:prSet presAssocID="{D8F5961A-6460-4D55-A219-2D517541814C}" presName="text" presStyleLbl="node1" presStyleIdx="2" presStyleCnt="3">
        <dgm:presLayoutVars>
          <dgm:bulletEnabled val="1"/>
        </dgm:presLayoutVars>
      </dgm:prSet>
      <dgm:spPr/>
    </dgm:pt>
  </dgm:ptLst>
  <dgm:cxnLst>
    <dgm:cxn modelId="{A5883608-38DD-4B05-9C56-4D69F9BB61A8}" srcId="{F6DFF028-7077-4303-BC4B-F54FBD3BEFF2}" destId="{B6A7BA15-DFA1-40DF-B839-B64E65EF95D4}" srcOrd="0" destOrd="0" parTransId="{BA8A8B44-FC14-4403-BC41-D956F4041172}" sibTransId="{D33EAC6F-9299-48B0-A258-622B11B84B77}"/>
    <dgm:cxn modelId="{4DC5CD18-C4A8-4D31-9215-0E76F6F612F0}" srcId="{F6DFF028-7077-4303-BC4B-F54FBD3BEFF2}" destId="{D8F5961A-6460-4D55-A219-2D517541814C}" srcOrd="2" destOrd="0" parTransId="{01D30FEB-FEB9-41CA-BBB4-C9F9F9F5BF57}" sibTransId="{4EBA9B2C-09A5-47A8-9C52-CD3D43E97376}"/>
    <dgm:cxn modelId="{323D8A1C-8917-46F0-9B36-AD7E3A875389}" type="presOf" srcId="{B6A7BA15-DFA1-40DF-B839-B64E65EF95D4}" destId="{46522965-179F-4085-B9F5-D6AE6AE8C131}" srcOrd="0" destOrd="0" presId="urn:diagrams.loki3.com/VaryingWidthList"/>
    <dgm:cxn modelId="{6D1DD831-3EBA-4D64-ADEA-0C3E760E7594}" srcId="{F6DFF028-7077-4303-BC4B-F54FBD3BEFF2}" destId="{9D6D0577-D4E6-4B42-9EAA-9A9F32D8CDEC}" srcOrd="1" destOrd="0" parTransId="{762D3268-5B05-4554-87DF-03EC85C9F696}" sibTransId="{C638F87C-3794-450E-BC99-F7C1236A6A7D}"/>
    <dgm:cxn modelId="{C4BCB065-7D63-4CB7-B122-41BF0024F96B}" type="presOf" srcId="{F6DFF028-7077-4303-BC4B-F54FBD3BEFF2}" destId="{FEF3D0B2-20DF-4FA1-8874-C6FF9B0EBB4E}" srcOrd="0" destOrd="0" presId="urn:diagrams.loki3.com/VaryingWidthList"/>
    <dgm:cxn modelId="{4B218B4F-4634-4853-935E-01D9DA70BACA}" type="presOf" srcId="{9D6D0577-D4E6-4B42-9EAA-9A9F32D8CDEC}" destId="{C3842108-8331-4B63-976B-C939CFDC044A}" srcOrd="0" destOrd="0" presId="urn:diagrams.loki3.com/VaryingWidthList"/>
    <dgm:cxn modelId="{046EA2E2-C2B3-4DA8-9D5E-78D9865CF545}" type="presOf" srcId="{D8F5961A-6460-4D55-A219-2D517541814C}" destId="{6B300F2C-4C44-4A0F-AEEB-B9B7927C12DD}" srcOrd="0" destOrd="0" presId="urn:diagrams.loki3.com/VaryingWidthList"/>
    <dgm:cxn modelId="{AAC13637-4DD7-4E8B-A6F6-0B4A5DDB99C7}" type="presParOf" srcId="{FEF3D0B2-20DF-4FA1-8874-C6FF9B0EBB4E}" destId="{46522965-179F-4085-B9F5-D6AE6AE8C131}" srcOrd="0" destOrd="0" presId="urn:diagrams.loki3.com/VaryingWidthList"/>
    <dgm:cxn modelId="{80A8AF2F-63DE-4179-A518-3299F600CCCC}" type="presParOf" srcId="{FEF3D0B2-20DF-4FA1-8874-C6FF9B0EBB4E}" destId="{05FBE8EB-0DA8-4EF1-A9BD-C91BF7ADE161}" srcOrd="1" destOrd="0" presId="urn:diagrams.loki3.com/VaryingWidthList"/>
    <dgm:cxn modelId="{6AC3D6EB-DF73-4205-9917-7BFCFE442610}" type="presParOf" srcId="{FEF3D0B2-20DF-4FA1-8874-C6FF9B0EBB4E}" destId="{C3842108-8331-4B63-976B-C939CFDC044A}" srcOrd="2" destOrd="0" presId="urn:diagrams.loki3.com/VaryingWidthList"/>
    <dgm:cxn modelId="{40FB1CAA-CE39-4B77-A162-C50244D57506}" type="presParOf" srcId="{FEF3D0B2-20DF-4FA1-8874-C6FF9B0EBB4E}" destId="{DF4AF63E-AA34-4939-8552-B044B83F5CD0}" srcOrd="3" destOrd="0" presId="urn:diagrams.loki3.com/VaryingWidthList"/>
    <dgm:cxn modelId="{8810B095-D52A-4D7F-81CF-95ACB4684FC7}" type="presParOf" srcId="{FEF3D0B2-20DF-4FA1-8874-C6FF9B0EBB4E}" destId="{6B300F2C-4C44-4A0F-AEEB-B9B7927C12DD}" srcOrd="4" destOrd="0" presId="urn:diagrams.loki3.com/VaryingWidth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522965-179F-4085-B9F5-D6AE6AE8C131}">
      <dsp:nvSpPr>
        <dsp:cNvPr id="0" name=""/>
        <dsp:cNvSpPr/>
      </dsp:nvSpPr>
      <dsp:spPr>
        <a:xfrm>
          <a:off x="2467800" y="2124"/>
          <a:ext cx="5580000"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127000" rIns="127000" bIns="127000" numCol="1" spcCol="1270" anchor="ctr" anchorCtr="0">
          <a:noAutofit/>
        </a:bodyPr>
        <a:lstStyle/>
        <a:p>
          <a:pPr marL="0" lvl="0" indent="0" algn="ctr" defTabSz="2222500">
            <a:lnSpc>
              <a:spcPct val="90000"/>
            </a:lnSpc>
            <a:spcBef>
              <a:spcPct val="0"/>
            </a:spcBef>
            <a:spcAft>
              <a:spcPct val="35000"/>
            </a:spcAft>
            <a:buNone/>
          </a:pPr>
          <a:r>
            <a:rPr lang="ar-EG" sz="5000" b="1" kern="1200" dirty="0">
              <a:effectLst/>
              <a:latin typeface="Dubai" panose="020B0503030403030204" pitchFamily="34" charset="-78"/>
              <a:ea typeface="Calibri" panose="020F0502020204030204" pitchFamily="34" charset="0"/>
              <a:cs typeface="Dubai" panose="020B0503030403030204" pitchFamily="34" charset="-78"/>
            </a:rPr>
            <a:t>التخطيط حسب تكراره</a:t>
          </a:r>
          <a:endParaRPr lang="en-US" sz="5000" kern="1200" dirty="0"/>
        </a:p>
      </dsp:txBody>
      <dsp:txXfrm>
        <a:off x="2467800" y="2124"/>
        <a:ext cx="5580000" cy="1402286"/>
      </dsp:txXfrm>
    </dsp:sp>
    <dsp:sp modelId="{C3842108-8331-4B63-976B-C939CFDC044A}">
      <dsp:nvSpPr>
        <dsp:cNvPr id="0" name=""/>
        <dsp:cNvSpPr/>
      </dsp:nvSpPr>
      <dsp:spPr>
        <a:xfrm>
          <a:off x="1927800" y="1474525"/>
          <a:ext cx="6660000"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127000" rIns="127000" bIns="127000" numCol="1" spcCol="1270" anchor="ctr" anchorCtr="0">
          <a:noAutofit/>
        </a:bodyPr>
        <a:lstStyle/>
        <a:p>
          <a:pPr marL="0" lvl="0" indent="0" algn="ctr" defTabSz="2222500">
            <a:lnSpc>
              <a:spcPct val="90000"/>
            </a:lnSpc>
            <a:spcBef>
              <a:spcPct val="0"/>
            </a:spcBef>
            <a:spcAft>
              <a:spcPct val="35000"/>
            </a:spcAft>
            <a:buNone/>
          </a:pPr>
          <a:r>
            <a:rPr lang="ar-EG" sz="5000" b="1" kern="1200"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حسب نقاط تأثيره</a:t>
          </a:r>
          <a:endParaRPr lang="en-US" sz="5000" kern="1200" dirty="0"/>
        </a:p>
      </dsp:txBody>
      <dsp:txXfrm>
        <a:off x="1927800" y="1474525"/>
        <a:ext cx="6660000" cy="1402286"/>
      </dsp:txXfrm>
    </dsp:sp>
    <dsp:sp modelId="{6B300F2C-4C44-4A0F-AEEB-B9B7927C12DD}">
      <dsp:nvSpPr>
        <dsp:cNvPr id="0" name=""/>
        <dsp:cNvSpPr/>
      </dsp:nvSpPr>
      <dsp:spPr>
        <a:xfrm>
          <a:off x="0" y="2946926"/>
          <a:ext cx="10515600"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127000" rIns="127000" bIns="127000" numCol="1" spcCol="1270" anchor="ctr" anchorCtr="0">
          <a:noAutofit/>
        </a:bodyPr>
        <a:lstStyle/>
        <a:p>
          <a:pPr marL="0" lvl="0" indent="0" algn="ctr" defTabSz="2222500">
            <a:lnSpc>
              <a:spcPct val="90000"/>
            </a:lnSpc>
            <a:spcBef>
              <a:spcPct val="0"/>
            </a:spcBef>
            <a:spcAft>
              <a:spcPct val="35000"/>
            </a:spcAft>
            <a:buNone/>
          </a:pPr>
          <a:r>
            <a:rPr lang="ar-EG" sz="5000" b="1" kern="1200"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على مستوى إدارة العلاقات العامة</a:t>
          </a:r>
          <a:endParaRPr lang="en-US" sz="5000" kern="1200" dirty="0"/>
        </a:p>
      </dsp:txBody>
      <dsp:txXfrm>
        <a:off x="0" y="2946926"/>
        <a:ext cx="10515600" cy="1402286"/>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8.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332517" y="3153717"/>
            <a:ext cx="4886463" cy="461665"/>
          </a:xfrm>
          <a:prstGeom prst="rect">
            <a:avLst/>
          </a:prstGeom>
          <a:noFill/>
        </p:spPr>
        <p:txBody>
          <a:bodyPr wrap="square" rtlCol="0">
            <a:spAutoFit/>
          </a:bodyPr>
          <a:lstStyle/>
          <a:p>
            <a:r>
              <a:rPr lang="ar-EG" sz="2400" b="1" dirty="0">
                <a:solidFill>
                  <a:schemeClr val="bg1"/>
                </a:solidFill>
                <a:latin typeface="Times New Roman" panose="02020603050405020304" pitchFamily="18" charset="0"/>
                <a:cs typeface="Times New Roman" panose="02020603050405020304" pitchFamily="18" charset="0"/>
              </a:rPr>
              <a:t>دكتور: محمد محب</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1" y="5780575"/>
            <a:ext cx="3033493" cy="592249"/>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محاضرة 7</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6891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DGM135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F582778-40CD-4A9B-9462-D86867ADB2C0}"/>
              </a:ext>
            </a:extLst>
          </p:cNvPr>
          <p:cNvSpPr txBox="1"/>
          <p:nvPr/>
        </p:nvSpPr>
        <p:spPr>
          <a:xfrm>
            <a:off x="1189438" y="4103024"/>
            <a:ext cx="6943724" cy="769441"/>
          </a:xfrm>
          <a:prstGeom prst="rect">
            <a:avLst/>
          </a:prstGeom>
          <a:noFill/>
        </p:spPr>
        <p:txBody>
          <a:bodyPr wrap="square">
            <a:spAutoFit/>
          </a:bodyPr>
          <a:lstStyle/>
          <a:p>
            <a:r>
              <a:rPr lang="ar-EG" sz="4400" b="1" dirty="0">
                <a:solidFill>
                  <a:srgbClr val="00B0F0"/>
                </a:solidFill>
                <a:latin typeface="Times New Roman" panose="02020603050405020304" pitchFamily="18" charset="0"/>
                <a:cs typeface="Times New Roman" panose="02020603050405020304" pitchFamily="18" charset="0"/>
              </a:rPr>
              <a:t>تخطيط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A4BB487-C843-4E69-A715-D8688D52CF29}"/>
              </a:ext>
            </a:extLst>
          </p:cNvPr>
          <p:cNvSpPr txBox="1"/>
          <p:nvPr/>
        </p:nvSpPr>
        <p:spPr>
          <a:xfrm>
            <a:off x="328545" y="3640800"/>
            <a:ext cx="6093618" cy="523220"/>
          </a:xfrm>
          <a:prstGeom prst="rect">
            <a:avLst/>
          </a:prstGeom>
          <a:noFill/>
        </p:spPr>
        <p:txBody>
          <a:bodyPr wrap="square">
            <a:spAutoFit/>
          </a:bodyPr>
          <a:lstStyle/>
          <a:p>
            <a:pPr algn="ctr"/>
            <a:r>
              <a:rPr lang="ar-EG" sz="2800" b="1" dirty="0">
                <a:solidFill>
                  <a:srgbClr val="669BBC"/>
                </a:solidFill>
                <a:latin typeface="Dubai" panose="020B0503030403030204" pitchFamily="34" charset="-78"/>
                <a:cs typeface="Dubai" panose="020B0503030403030204" pitchFamily="34" charset="-78"/>
              </a:rPr>
              <a:t>عنوان المحاضرة</a:t>
            </a:r>
            <a:endParaRPr lang="en-US" sz="2800" dirty="0">
              <a:solidFill>
                <a:srgbClr val="669BBC"/>
              </a:solidFill>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8665"/>
    </mc:Choice>
    <mc:Fallback xmlns="">
      <p:transition spd="slow" advTm="866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6886651" cy="4215492"/>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دكتور: محمد محب </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Rectangle 13">
            <a:extLst>
              <a:ext uri="{FF2B5EF4-FFF2-40B4-BE49-F238E27FC236}">
                <a16:creationId xmlns:a16="http://schemas.microsoft.com/office/drawing/2014/main" id="{EC7C33AB-F29E-4D78-B03E-6767366AD15F}"/>
              </a:ext>
            </a:extLst>
          </p:cNvPr>
          <p:cNvSpPr/>
          <p:nvPr/>
        </p:nvSpPr>
        <p:spPr>
          <a:xfrm>
            <a:off x="6694768" y="1825872"/>
            <a:ext cx="4747323" cy="967444"/>
          </a:xfrm>
          <a:prstGeom prst="rect">
            <a:avLst/>
          </a:prstGeom>
          <a:noFill/>
        </p:spPr>
        <p:txBody>
          <a:bodyPr wrap="square">
            <a:spAutoFit/>
          </a:bodyPr>
          <a:lstStyle/>
          <a:p>
            <a:pPr marL="342900" marR="0" indent="-342900" algn="just" rtl="1">
              <a:lnSpc>
                <a:spcPct val="107000"/>
              </a:lnSpc>
              <a:spcBef>
                <a:spcPts val="0"/>
              </a:spcBef>
              <a:spcAft>
                <a:spcPts val="800"/>
              </a:spcAft>
              <a:buFont typeface="Arial" panose="020B0604020202020204" pitchFamily="34" charset="0"/>
              <a:buChar char="•"/>
            </a:pPr>
            <a:r>
              <a:rPr lang="ar-EG" sz="2000" b="1" dirty="0">
                <a:effectLst/>
                <a:latin typeface="Dubai" panose="020B0503030403030204" pitchFamily="34" charset="-78"/>
                <a:ea typeface="Calibri" panose="020F0502020204030204" pitchFamily="34" charset="0"/>
                <a:cs typeface="Dubai" panose="020B0503030403030204" pitchFamily="34" charset="-78"/>
              </a:rPr>
              <a:t>مفهوم تخطيط العلاقات العامة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p>
            <a:pPr>
              <a:lnSpc>
                <a:spcPct val="120000"/>
              </a:lnSpc>
            </a:pPr>
            <a:endParaRPr lang="en-US" sz="2400" dirty="0">
              <a:solidFill>
                <a:schemeClr val="bg1"/>
              </a:solidFill>
              <a:latin typeface="Dubai" panose="020B0503030403030204" pitchFamily="34" charset="-78"/>
              <a:cs typeface="Dubai" panose="020B0503030403030204" pitchFamily="34" charset="-78"/>
            </a:endParaRPr>
          </a:p>
        </p:txBody>
      </p:sp>
      <p:sp>
        <p:nvSpPr>
          <p:cNvPr id="15" name="TextBox 14">
            <a:extLst>
              <a:ext uri="{FF2B5EF4-FFF2-40B4-BE49-F238E27FC236}">
                <a16:creationId xmlns:a16="http://schemas.microsoft.com/office/drawing/2014/main" id="{118140E5-A5BE-4FCA-8AE9-1147C7B7EE12}"/>
              </a:ext>
            </a:extLst>
          </p:cNvPr>
          <p:cNvSpPr txBox="1"/>
          <p:nvPr/>
        </p:nvSpPr>
        <p:spPr>
          <a:xfrm>
            <a:off x="5345648" y="2184176"/>
            <a:ext cx="6093618" cy="388696"/>
          </a:xfrm>
          <a:prstGeom prst="rect">
            <a:avLst/>
          </a:prstGeom>
          <a:noFill/>
        </p:spPr>
        <p:txBody>
          <a:bodyPr wrap="square">
            <a:spAutoFit/>
          </a:bodyPr>
          <a:lstStyle/>
          <a:p>
            <a:pPr marL="285750" marR="0" indent="-285750" algn="just" rtl="1">
              <a:lnSpc>
                <a:spcPct val="107000"/>
              </a:lnSpc>
              <a:spcBef>
                <a:spcPts val="0"/>
              </a:spcBef>
              <a:spcAft>
                <a:spcPts val="800"/>
              </a:spcAft>
              <a:buFont typeface="Arial" panose="020B0604020202020204" pitchFamily="34" charset="0"/>
              <a:buChar char="•"/>
            </a:pPr>
            <a:r>
              <a:rPr lang="ar-EG" sz="1800" b="1" dirty="0">
                <a:effectLst/>
                <a:latin typeface="Dubai" panose="020B0503030403030204" pitchFamily="34" charset="-78"/>
                <a:ea typeface="Calibri" panose="020F0502020204030204" pitchFamily="34" charset="0"/>
                <a:cs typeface="Dubai" panose="020B0503030403030204" pitchFamily="34" charset="-78"/>
              </a:rPr>
              <a:t>مبادئ التخطيط للعلاقات العامة</a:t>
            </a:r>
            <a:endParaRPr lang="en-US" sz="1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16" name="TextBox 15">
            <a:extLst>
              <a:ext uri="{FF2B5EF4-FFF2-40B4-BE49-F238E27FC236}">
                <a16:creationId xmlns:a16="http://schemas.microsoft.com/office/drawing/2014/main" id="{E7E3F855-EF98-4DEA-B395-691533550CAB}"/>
              </a:ext>
            </a:extLst>
          </p:cNvPr>
          <p:cNvSpPr txBox="1"/>
          <p:nvPr/>
        </p:nvSpPr>
        <p:spPr>
          <a:xfrm>
            <a:off x="5359936" y="2548101"/>
            <a:ext cx="6093618" cy="369332"/>
          </a:xfrm>
          <a:prstGeom prst="rect">
            <a:avLst/>
          </a:prstGeom>
          <a:noFill/>
        </p:spPr>
        <p:txBody>
          <a:bodyPr wrap="square">
            <a:spAutoFit/>
          </a:bodyPr>
          <a:lstStyle/>
          <a:p>
            <a:pPr marL="285750" indent="-285750" algn="r" rtl="1">
              <a:buFont typeface="Arial" panose="020B0604020202020204" pitchFamily="34" charset="0"/>
              <a:buChar char="•"/>
            </a:pPr>
            <a:r>
              <a:rPr lang="ar-EG" b="1" dirty="0">
                <a:latin typeface="Dubai" panose="020B0503030403030204" pitchFamily="34" charset="-78"/>
                <a:ea typeface="Calibri" panose="020F0502020204030204" pitchFamily="34" charset="0"/>
                <a:cs typeface="Dubai" panose="020B0503030403030204" pitchFamily="34" charset="-78"/>
              </a:rPr>
              <a:t>أهمية تخطيط العلاقات العامة</a:t>
            </a:r>
            <a:endParaRPr lang="en-US" dirty="0"/>
          </a:p>
        </p:txBody>
      </p:sp>
      <p:sp>
        <p:nvSpPr>
          <p:cNvPr id="18" name="TextBox 17">
            <a:extLst>
              <a:ext uri="{FF2B5EF4-FFF2-40B4-BE49-F238E27FC236}">
                <a16:creationId xmlns:a16="http://schemas.microsoft.com/office/drawing/2014/main" id="{250A767A-9BD5-4032-ADD6-E0591E6DE60A}"/>
              </a:ext>
            </a:extLst>
          </p:cNvPr>
          <p:cNvSpPr txBox="1"/>
          <p:nvPr/>
        </p:nvSpPr>
        <p:spPr>
          <a:xfrm>
            <a:off x="5388512" y="2906994"/>
            <a:ext cx="6093618" cy="369332"/>
          </a:xfrm>
          <a:prstGeom prst="rect">
            <a:avLst/>
          </a:prstGeom>
          <a:noFill/>
        </p:spPr>
        <p:txBody>
          <a:bodyPr wrap="square">
            <a:spAutoFit/>
          </a:bodyPr>
          <a:lstStyle/>
          <a:p>
            <a:pPr marL="285750" indent="-285750" algn="r" rtl="1">
              <a:buFont typeface="Arial" panose="020B0604020202020204" pitchFamily="34" charset="0"/>
              <a:buChar char="•"/>
            </a:pPr>
            <a:r>
              <a:rPr lang="ar-EG" b="1" dirty="0">
                <a:latin typeface="Dubai" panose="020B0503030403030204" pitchFamily="34" charset="-78"/>
                <a:ea typeface="Calibri" panose="020F0502020204030204" pitchFamily="34" charset="0"/>
                <a:cs typeface="Dubai" panose="020B0503030403030204" pitchFamily="34" charset="-78"/>
              </a:rPr>
              <a:t>مزايا التخطيط للعلاقات العامة</a:t>
            </a:r>
            <a:endParaRPr lang="en-US" dirty="0"/>
          </a:p>
        </p:txBody>
      </p:sp>
      <p:sp>
        <p:nvSpPr>
          <p:cNvPr id="19" name="Title 1">
            <a:extLst>
              <a:ext uri="{FF2B5EF4-FFF2-40B4-BE49-F238E27FC236}">
                <a16:creationId xmlns:a16="http://schemas.microsoft.com/office/drawing/2014/main" id="{B54835D2-6DD4-40E7-8386-FFC7B8B708DC}"/>
              </a:ext>
            </a:extLst>
          </p:cNvPr>
          <p:cNvSpPr txBox="1">
            <a:spLocks/>
          </p:cNvSpPr>
          <p:nvPr/>
        </p:nvSpPr>
        <p:spPr>
          <a:xfrm>
            <a:off x="-952334" y="322395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000" b="1" dirty="0">
                <a:latin typeface="Dubai" panose="020B0503030403030204" pitchFamily="34" charset="-78"/>
                <a:ea typeface="Calibri" panose="020F0502020204030204" pitchFamily="34" charset="0"/>
                <a:cs typeface="Dubai" panose="020B0503030403030204" pitchFamily="34" charset="-78"/>
              </a:rPr>
              <a:t>الآثار الناجمة عن غياب التخطيط للعلاقات العامة</a:t>
            </a:r>
            <a:endParaRPr lang="en-US" sz="2000" dirty="0">
              <a:latin typeface="Dubai" panose="020B0503030403030204" pitchFamily="34" charset="-78"/>
              <a:cs typeface="Dubai" panose="020B0503030403030204" pitchFamily="34" charset="-78"/>
            </a:endParaRPr>
          </a:p>
        </p:txBody>
      </p:sp>
      <p:sp>
        <p:nvSpPr>
          <p:cNvPr id="20" name="Title 1">
            <a:extLst>
              <a:ext uri="{FF2B5EF4-FFF2-40B4-BE49-F238E27FC236}">
                <a16:creationId xmlns:a16="http://schemas.microsoft.com/office/drawing/2014/main" id="{FD23392F-AD0D-4444-B512-EF7D3E08C7F2}"/>
              </a:ext>
            </a:extLst>
          </p:cNvPr>
          <p:cNvSpPr txBox="1">
            <a:spLocks/>
          </p:cNvSpPr>
          <p:nvPr/>
        </p:nvSpPr>
        <p:spPr>
          <a:xfrm>
            <a:off x="762332" y="363945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000" b="1" dirty="0">
                <a:latin typeface="Dubai" panose="020B0503030403030204" pitchFamily="34" charset="-78"/>
                <a:ea typeface="Calibri" panose="020F0502020204030204" pitchFamily="34" charset="0"/>
                <a:cs typeface="Dubai" panose="020B0503030403030204" pitchFamily="34" charset="-78"/>
              </a:rPr>
              <a:t>أنواع تخطيط العلاقات العامة</a:t>
            </a:r>
            <a:endParaRPr lang="en-US" sz="2000" dirty="0"/>
          </a:p>
        </p:txBody>
      </p:sp>
      <p:sp>
        <p:nvSpPr>
          <p:cNvPr id="21" name="Title 1">
            <a:extLst>
              <a:ext uri="{FF2B5EF4-FFF2-40B4-BE49-F238E27FC236}">
                <a16:creationId xmlns:a16="http://schemas.microsoft.com/office/drawing/2014/main" id="{A6FBC5EE-0C22-40BB-86D3-9A60876EC0BC}"/>
              </a:ext>
            </a:extLst>
          </p:cNvPr>
          <p:cNvSpPr txBox="1">
            <a:spLocks/>
          </p:cNvSpPr>
          <p:nvPr/>
        </p:nvSpPr>
        <p:spPr>
          <a:xfrm>
            <a:off x="838198" y="400968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000" b="1" dirty="0">
                <a:latin typeface="Dubai" panose="020B0503030403030204" pitchFamily="34" charset="-78"/>
                <a:ea typeface="Calibri" panose="020F0502020204030204" pitchFamily="34" charset="0"/>
                <a:cs typeface="Dubai" panose="020B0503030403030204" pitchFamily="34" charset="-78"/>
              </a:rPr>
              <a:t>متطلبات التخطيط للعلاقات العامة</a:t>
            </a:r>
            <a:endParaRPr lang="en-US" sz="2000" dirty="0"/>
          </a:p>
        </p:txBody>
      </p:sp>
      <p:sp>
        <p:nvSpPr>
          <p:cNvPr id="24" name="Title 1">
            <a:extLst>
              <a:ext uri="{FF2B5EF4-FFF2-40B4-BE49-F238E27FC236}">
                <a16:creationId xmlns:a16="http://schemas.microsoft.com/office/drawing/2014/main" id="{CA661194-66BF-42E7-B546-A809FE0A28D2}"/>
              </a:ext>
            </a:extLst>
          </p:cNvPr>
          <p:cNvSpPr txBox="1">
            <a:spLocks/>
          </p:cNvSpPr>
          <p:nvPr/>
        </p:nvSpPr>
        <p:spPr>
          <a:xfrm>
            <a:off x="827445" y="436831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000" b="1" dirty="0">
                <a:latin typeface="Dubai" panose="020B0503030403030204" pitchFamily="34" charset="-78"/>
                <a:ea typeface="Calibri" panose="020F0502020204030204" pitchFamily="34" charset="0"/>
                <a:cs typeface="Dubai" panose="020B0503030403030204" pitchFamily="34" charset="-78"/>
              </a:rPr>
              <a:t>معوقات التخطيط للعلاقات العامة</a:t>
            </a:r>
            <a:endParaRPr lang="en-US" sz="2000" dirty="0"/>
          </a:p>
        </p:txBody>
      </p:sp>
      <p:sp>
        <p:nvSpPr>
          <p:cNvPr id="25" name="Title 1">
            <a:extLst>
              <a:ext uri="{FF2B5EF4-FFF2-40B4-BE49-F238E27FC236}">
                <a16:creationId xmlns:a16="http://schemas.microsoft.com/office/drawing/2014/main" id="{D42A2E9C-A7F0-4BFB-A0E6-0A9B27043B88}"/>
              </a:ext>
            </a:extLst>
          </p:cNvPr>
          <p:cNvSpPr txBox="1">
            <a:spLocks/>
          </p:cNvSpPr>
          <p:nvPr/>
        </p:nvSpPr>
        <p:spPr>
          <a:xfrm>
            <a:off x="854387" y="476337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000" b="1" dirty="0">
                <a:latin typeface="Dubai" panose="020B0503030403030204" pitchFamily="34" charset="-78"/>
                <a:ea typeface="Calibri" panose="020F0502020204030204" pitchFamily="34" charset="0"/>
                <a:cs typeface="Dubai" panose="020B0503030403030204" pitchFamily="34" charset="-78"/>
              </a:rPr>
              <a:t>إعداد مخطط برنامج العلاقات العامة.</a:t>
            </a:r>
            <a:endParaRPr lang="en-US" sz="2000" dirty="0"/>
          </a:p>
        </p:txBody>
      </p:sp>
      <p:sp>
        <p:nvSpPr>
          <p:cNvPr id="26" name="Title 1">
            <a:extLst>
              <a:ext uri="{FF2B5EF4-FFF2-40B4-BE49-F238E27FC236}">
                <a16:creationId xmlns:a16="http://schemas.microsoft.com/office/drawing/2014/main" id="{ABFF489B-0CB9-4288-9312-C217FD2397CE}"/>
              </a:ext>
            </a:extLst>
          </p:cNvPr>
          <p:cNvSpPr txBox="1">
            <a:spLocks/>
          </p:cNvSpPr>
          <p:nvPr/>
        </p:nvSpPr>
        <p:spPr>
          <a:xfrm>
            <a:off x="4559823" y="1347972"/>
            <a:ext cx="7031631" cy="46719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2800" b="1" dirty="0">
                <a:solidFill>
                  <a:srgbClr val="669BBC"/>
                </a:solidFill>
                <a:latin typeface="Dubai" panose="020B0503030403030204" pitchFamily="34" charset="-78"/>
                <a:ea typeface="Calibri" panose="020F0502020204030204" pitchFamily="34" charset="0"/>
                <a:cs typeface="Dubai" panose="020B0503030403030204" pitchFamily="34" charset="-78"/>
              </a:rPr>
              <a:t>عناصر المحاضرة</a:t>
            </a:r>
            <a:endParaRPr lang="en-US" sz="2800" dirty="0">
              <a:solidFill>
                <a:srgbClr val="669BBC"/>
              </a:solidFill>
            </a:endParaRPr>
          </a:p>
        </p:txBody>
      </p:sp>
    </p:spTree>
    <p:extLst>
      <p:ext uri="{BB962C8B-B14F-4D97-AF65-F5344CB8AC3E}">
        <p14:creationId xmlns:p14="http://schemas.microsoft.com/office/powerpoint/2010/main" val="766388268"/>
      </p:ext>
    </p:extLst>
  </p:cSld>
  <p:clrMapOvr>
    <a:masterClrMapping/>
  </p:clrMapOvr>
  <mc:AlternateContent xmlns:mc="http://schemas.openxmlformats.org/markup-compatibility/2006" xmlns:p14="http://schemas.microsoft.com/office/powerpoint/2010/main">
    <mc:Choice Requires="p14">
      <p:transition spd="slow" p14:dur="2000" advTm="23606"/>
    </mc:Choice>
    <mc:Fallback xmlns="">
      <p:transition spd="slow" advTm="236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033296"/>
          </a:xfrm>
          <a:prstGeom prst="rect">
            <a:avLst/>
          </a:prstGeom>
          <a:noFill/>
        </p:spPr>
        <p:txBody>
          <a:bodyPr wrap="square">
            <a:spAutoFit/>
          </a:bodyPr>
          <a:lstStyle/>
          <a:p>
            <a:pPr marL="0" marR="0" algn="just" rtl="1">
              <a:lnSpc>
                <a:spcPct val="107000"/>
              </a:lnSpc>
              <a:spcBef>
                <a:spcPts val="0"/>
              </a:spcBef>
              <a:spcAft>
                <a:spcPts val="800"/>
              </a:spcAft>
            </a:pPr>
            <a:r>
              <a:rPr lang="ar-EG" sz="2400" b="1" u="sng" dirty="0">
                <a:solidFill>
                  <a:srgbClr val="FFFFFF"/>
                </a:solidFill>
                <a:effectLst/>
                <a:latin typeface="Dubai" panose="020B0503030403030204" pitchFamily="34" charset="-78"/>
                <a:ea typeface="Calibri" panose="020F0502020204030204" pitchFamily="34" charset="0"/>
                <a:cs typeface="Dubai" panose="020B0503030403030204" pitchFamily="34" charset="-78"/>
              </a:rPr>
              <a:t>أولاً: مفهوم تخطيط العلاقات العامة:</a:t>
            </a:r>
            <a:endParaRPr lang="en-US" sz="2400" dirty="0">
              <a:solidFill>
                <a:srgbClr val="FFFFFF"/>
              </a:solidFill>
              <a:effectLst/>
              <a:latin typeface="Dubai" panose="020B0503030403030204" pitchFamily="34" charset="-78"/>
              <a:ea typeface="Calibri" panose="020F0502020204030204" pitchFamily="34" charset="0"/>
              <a:cs typeface="Dubai" panose="020B0503030403030204" pitchFamily="34" charset="-78"/>
            </a:endParaRPr>
          </a:p>
          <a:p>
            <a:pPr>
              <a:lnSpc>
                <a:spcPct val="120000"/>
              </a:lnSpc>
            </a:pPr>
            <a:endParaRPr lang="en-US" sz="2400" dirty="0">
              <a:solidFill>
                <a:schemeClr val="bg1"/>
              </a:solidFill>
              <a:latin typeface="Dubai" panose="020B0503030403030204" pitchFamily="34" charset="-78"/>
              <a:cs typeface="Dubai" panose="020B0503030403030204" pitchFamily="34"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18791" y="1232178"/>
            <a:ext cx="5708615" cy="619272"/>
          </a:xfrm>
          <a:prstGeom prst="rect">
            <a:avLst/>
          </a:prstGeom>
          <a:noFill/>
        </p:spPr>
        <p:txBody>
          <a:bodyPr wrap="none" rtlCol="0">
            <a:spAutoFit/>
          </a:bodyPr>
          <a:lstStyle/>
          <a:p>
            <a:pPr marL="0" marR="0" algn="r" rtl="1">
              <a:lnSpc>
                <a:spcPct val="107000"/>
              </a:lnSpc>
              <a:spcBef>
                <a:spcPts val="1200"/>
              </a:spcBef>
              <a:spcAft>
                <a:spcPts val="0"/>
              </a:spcAft>
            </a:pPr>
            <a:r>
              <a:rPr lang="ar-EG" sz="3200" b="1" u="sng" dirty="0">
                <a:solidFill>
                  <a:srgbClr val="FFFFFF"/>
                </a:solidFill>
                <a:effectLst/>
                <a:latin typeface="Dubai" panose="020B0503030403030204" pitchFamily="34" charset="-78"/>
                <a:ea typeface="Times New Roman" panose="02020603050405020304" pitchFamily="18" charset="0"/>
                <a:cs typeface="Dubai" panose="020B0503030403030204" pitchFamily="34" charset="-78"/>
              </a:rPr>
              <a:t>الفرع الثانى: تخطيط العلاقات العامة.</a:t>
            </a:r>
            <a:endParaRPr lang="en-US" sz="3200" b="1" u="sng" dirty="0">
              <a:solidFill>
                <a:srgbClr val="FFFFFF"/>
              </a:solidFill>
              <a:effectLst/>
              <a:latin typeface="Dubai" panose="020B0503030403030204" pitchFamily="34" charset="-78"/>
              <a:ea typeface="Times New Roman" panose="02020603050405020304" pitchFamily="18" charset="0"/>
              <a:cs typeface="Dubai" panose="020B0503030403030204" pitchFamily="34"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34418"/>
    </mc:Choice>
    <mc:Fallback xmlns="">
      <p:transition spd="slow" advTm="344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9">
            <a:extLst>
              <a:ext uri="{FF2B5EF4-FFF2-40B4-BE49-F238E27FC236}">
                <a16:creationId xmlns:a16="http://schemas.microsoft.com/office/drawing/2014/main" id="{3E690EA6-5931-4329-857A-6FF692713122}"/>
              </a:ext>
            </a:extLst>
          </p:cNvPr>
          <p:cNvSpPr/>
          <p:nvPr/>
        </p:nvSpPr>
        <p:spPr>
          <a:xfrm>
            <a:off x="684874" y="1649913"/>
            <a:ext cx="10773701" cy="3923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005CE1A7-8AE1-4559-A3E4-688E0096876E}"/>
              </a:ext>
            </a:extLst>
          </p:cNvPr>
          <p:cNvSpPr txBox="1"/>
          <p:nvPr/>
        </p:nvSpPr>
        <p:spPr>
          <a:xfrm>
            <a:off x="908367" y="2058444"/>
            <a:ext cx="10365735" cy="2937856"/>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Calibri" panose="020F0502020204030204" pitchFamily="34" charset="0"/>
                <a:ea typeface="Calibri" panose="020F0502020204030204" pitchFamily="34" charset="0"/>
                <a:cs typeface="Arial" panose="020B0604020202020204" pitchFamily="34" charset="0"/>
              </a:rPr>
              <a:t>* يقصد بتخطيط العلاقات العامة عملية ذهنية، تستخدم الطاقات البـشرية والموارد المالية لتحقيق أهدافها، وهو عملية مستمرة قوامهـا التـدفق والحيوية، والتخطيط عملية فكرية لها منطق وترتيب ويبذل فيها الجهـد لتوضيح هدف المشروع، والبحث عن أفضل الوسـائل لتحقيـق هـذه الأهداف.</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pPr>
            <a:r>
              <a:rPr lang="ar-EG" sz="2800" dirty="0">
                <a:effectLst/>
                <a:latin typeface="Calibri" panose="020F0502020204030204" pitchFamily="34" charset="0"/>
                <a:ea typeface="Calibri" panose="020F0502020204030204" pitchFamily="34" charset="0"/>
                <a:cs typeface="Arial" panose="020B0604020202020204" pitchFamily="34" charset="0"/>
              </a:rPr>
              <a:t>* التخطيط يعني محاولة تـشكيل المـستقبل بـصورة تناسـب الآمـال والتطلعات، كما يعني التنبؤ بما سيكون عليه المستقبل مـع الاسـتعداد لهذا المستقبل.</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929B5F81-01B7-41F1-B44D-B458DC8FF2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9872" y="1999931"/>
            <a:ext cx="4848606" cy="6858000"/>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6454"/>
    </mc:Choice>
    <mc:Fallback xmlns="">
      <p:transition spd="slow" advTm="14645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77848"/>
            <a:ext cx="10541000" cy="3985706"/>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 كما يعني كذلك التدبير إلى مواجهة المستقبل بخطط منظمة سلفا لتحقيق أهداف محددة.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 ويقصد بالتخطيط الاختيار الأمثل للموارد والطاقات المتاحـة لتحقيـق أهداف معينة في فترة زمنية محددة، ومن هـذا يتبـين أن المتغيـرات الأساسية التي تحكم عملية التخطيط هي الأهداف المطلـوب تحقيقهـا، والموارد والإمكانيات والوقت المحدد، أو المحدد للتنفيذ.</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 والتخطيط ينطوي على عنصري التقدير والمرونة، أي التقدير المستقبلي لعناصر العمل والإنتاج والظـروف المحيطـة، والمرونـة لمواجهـة التغيرات والتكيف معها.</a:t>
            </a:r>
            <a:r>
              <a:rPr lang="ar-EG" sz="2800" u="sng" dirty="0">
                <a:effectLst/>
                <a:latin typeface="Dubai" panose="020B0503030403030204" pitchFamily="34" charset="-78"/>
                <a:ea typeface="Calibri" panose="020F0502020204030204" pitchFamily="34" charset="0"/>
                <a:cs typeface="Dubai" panose="020B0503030403030204" pitchFamily="34" charset="-78"/>
              </a:rPr>
              <a:t>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0065156E-EE27-4662-A746-4A40B2A540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759" y="-1883443"/>
            <a:ext cx="4069334" cy="575577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17685"/>
    </mc:Choice>
    <mc:Fallback xmlns="">
      <p:transition advTm="11768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914400" y="821235"/>
            <a:ext cx="10515600" cy="5215530"/>
          </a:xfrm>
          <a:prstGeom prst="rect">
            <a:avLst/>
          </a:prstGeom>
          <a:noFill/>
        </p:spPr>
        <p:txBody>
          <a:bodyPr wrap="square" rtlCol="0">
            <a:spAutoFit/>
          </a:bodyPr>
          <a:lstStyle/>
          <a:p>
            <a:pPr marL="0" marR="0" algn="just" rtl="1">
              <a:lnSpc>
                <a:spcPct val="107000"/>
              </a:lnSpc>
              <a:spcBef>
                <a:spcPts val="0"/>
              </a:spcBef>
              <a:spcAft>
                <a:spcPts val="800"/>
              </a:spcAft>
            </a:pPr>
            <a:r>
              <a:rPr lang="ar-EG" sz="2800" u="sng" dirty="0">
                <a:effectLst/>
                <a:latin typeface="Dubai" panose="020B0503030403030204" pitchFamily="34" charset="-78"/>
                <a:ea typeface="Calibri" panose="020F0502020204030204" pitchFamily="34" charset="0"/>
                <a:cs typeface="Dubai" panose="020B0503030403030204" pitchFamily="34" charset="-78"/>
              </a:rPr>
              <a:t>ويرتكز التخطيط السليم لأنشطة العلاقات العامة على العناصر التالية: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sz="2800" dirty="0">
                <a:effectLst/>
                <a:latin typeface="Dubai" panose="020B0503030403030204" pitchFamily="34" charset="-78"/>
                <a:ea typeface="Calibri" panose="020F0502020204030204" pitchFamily="34" charset="0"/>
                <a:cs typeface="Dubai" panose="020B0503030403030204" pitchFamily="34" charset="-78"/>
              </a:rPr>
              <a:t>تنفيذ برامج متكاملة توجه من خلالها جميع الجهـود المتاحـة لإنجـاز أهداف محددة.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sz="2800" dirty="0">
                <a:effectLst/>
                <a:latin typeface="Dubai" panose="020B0503030403030204" pitchFamily="34" charset="-78"/>
                <a:ea typeface="Calibri" panose="020F0502020204030204" pitchFamily="34" charset="0"/>
                <a:cs typeface="Dubai" panose="020B0503030403030204" pitchFamily="34" charset="-78"/>
              </a:rPr>
              <a:t>كسب تأييد الإدارة لهذه الأنشطة وزيادة مشاركتها فيها.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sz="2800" dirty="0">
                <a:effectLst/>
                <a:latin typeface="Dubai" panose="020B0503030403030204" pitchFamily="34" charset="-78"/>
                <a:ea typeface="Calibri" panose="020F0502020204030204" pitchFamily="34" charset="0"/>
                <a:cs typeface="Dubai" panose="020B0503030403030204" pitchFamily="34" charset="-78"/>
              </a:rPr>
              <a:t>التأكيد على الجانب الإيجابي بدلا من الجانب الـدفاعي فـي ممارسـة العلاقات العامة.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sz="2800" dirty="0">
                <a:effectLst/>
                <a:latin typeface="Dubai" panose="020B0503030403030204" pitchFamily="34" charset="-78"/>
                <a:ea typeface="Calibri" panose="020F0502020204030204" pitchFamily="34" charset="0"/>
                <a:cs typeface="Dubai" panose="020B0503030403030204" pitchFamily="34" charset="-78"/>
              </a:rPr>
              <a:t>حسن اختيار الموضوعات والأوقات الملائمة بالإضـافة إلـى اختيـار الأساليب الأكثر فاعلية في التنفيذ.</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sz="2800" dirty="0">
                <a:effectLst/>
                <a:latin typeface="Dubai" panose="020B0503030403030204" pitchFamily="34" charset="-78"/>
                <a:ea typeface="Calibri" panose="020F0502020204030204" pitchFamily="34" charset="0"/>
                <a:cs typeface="Dubai" panose="020B0503030403030204" pitchFamily="34" charset="-78"/>
              </a:rPr>
              <a:t>تحقيق استخدام ممكن لوسائل الإعلام المتاحـة فـي الوصـول إلـى الجماهير المستهدفة.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6" name="Picture 5">
            <a:extLst>
              <a:ext uri="{FF2B5EF4-FFF2-40B4-BE49-F238E27FC236}">
                <a16:creationId xmlns:a16="http://schemas.microsoft.com/office/drawing/2014/main" id="{F9F44041-42A7-48AD-9947-150C35DCCF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0943" y="3797808"/>
            <a:ext cx="3165885" cy="4477914"/>
          </a:xfrm>
          <a:prstGeom prst="rect">
            <a:avLst/>
          </a:prstGeom>
        </p:spPr>
      </p:pic>
    </p:spTree>
    <p:extLst>
      <p:ext uri="{BB962C8B-B14F-4D97-AF65-F5344CB8AC3E}">
        <p14:creationId xmlns:p14="http://schemas.microsoft.com/office/powerpoint/2010/main" val="1648037196"/>
      </p:ext>
    </p:extLst>
  </p:cSld>
  <p:clrMapOvr>
    <a:masterClrMapping/>
  </p:clrMapOvr>
  <mc:AlternateContent xmlns:mc="http://schemas.openxmlformats.org/markup-compatibility/2006" xmlns:p14="http://schemas.microsoft.com/office/powerpoint/2010/main">
    <mc:Choice Requires="p14">
      <p:transition spd="slow" p14:dur="2000" advTm="224707"/>
    </mc:Choice>
    <mc:Fallback xmlns="">
      <p:transition spd="slow" advTm="22470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613118" cy="4396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9883" y="1672345"/>
            <a:ext cx="8912234" cy="4396075"/>
          </a:xfrm>
          <a:prstGeom prst="rect">
            <a:avLst/>
          </a:prstGeom>
          <a:noFill/>
        </p:spPr>
        <p:txBody>
          <a:bodyPr wrap="square" rtlCol="0">
            <a:spAutoFit/>
          </a:bodyPr>
          <a:lstStyle/>
          <a:p>
            <a:pPr marL="0" marR="0" algn="just" rtl="1">
              <a:lnSpc>
                <a:spcPct val="107000"/>
              </a:lnSpc>
              <a:spcBef>
                <a:spcPts val="0"/>
              </a:spcBef>
              <a:spcAft>
                <a:spcPts val="800"/>
              </a:spcAft>
            </a:pPr>
            <a:r>
              <a:rPr lang="ar-EG" sz="2800" b="1" u="sng" dirty="0">
                <a:effectLst/>
                <a:latin typeface="Dubai" panose="020B0503030403030204" pitchFamily="34" charset="-78"/>
                <a:ea typeface="Calibri" panose="020F0502020204030204" pitchFamily="34" charset="0"/>
                <a:cs typeface="Dubai" panose="020B0503030403030204" pitchFamily="34" charset="-78"/>
              </a:rPr>
              <a:t>ثانياً: مبادئ التخطيط للعلاقات العامة.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لكي يكون التخطيط مجدي بصفة عامة، لا بـد أن يلتـزم بالمبـادئ التالية والتي تشكل الإطار الفكري لمن يقوم بعملية التخطيط وهي:</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١ـ التركيز على الهدف المراد تحقيقه.</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٢ـ شمولية التخطيط.</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٣ـ أولوية وأسبقية التخطيط في تنفيذ الهدف.</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٤ـ فاعلية وكفاية التخطيط.</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٥ـ مرونة التخطيط.</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53C33E95-7836-453B-914C-674C63C7CA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488067"/>
            <a:ext cx="3756156" cy="5312809"/>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211772"/>
    </mc:Choice>
    <mc:Fallback xmlns="">
      <p:transition spd="slow" advTm="2117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9AD13-BBC6-1531-D300-4655971FEF73}"/>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Calibri" panose="020F0502020204030204" pitchFamily="34" charset="0"/>
                <a:cs typeface="Dubai" panose="020B0503030403030204" pitchFamily="34" charset="-78"/>
              </a:rPr>
              <a:t>ثالثاً: أهمية تخطيط العلاقات العامة</a:t>
            </a:r>
            <a:endParaRPr lang="en-US" dirty="0"/>
          </a:p>
        </p:txBody>
      </p:sp>
      <p:sp>
        <p:nvSpPr>
          <p:cNvPr id="4" name="Rectangle: Rounded Corners 3">
            <a:extLst>
              <a:ext uri="{FF2B5EF4-FFF2-40B4-BE49-F238E27FC236}">
                <a16:creationId xmlns:a16="http://schemas.microsoft.com/office/drawing/2014/main" id="{F8321D3D-028C-4858-BA00-BE2051692BF7}"/>
              </a:ext>
            </a:extLst>
          </p:cNvPr>
          <p:cNvSpPr/>
          <p:nvPr/>
        </p:nvSpPr>
        <p:spPr>
          <a:xfrm>
            <a:off x="385763" y="1528764"/>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F37DF733-0C99-42CE-8D6C-DA4CDE5B0CD0}"/>
              </a:ext>
            </a:extLst>
          </p:cNvPr>
          <p:cNvSpPr>
            <a:spLocks noGrp="1"/>
          </p:cNvSpPr>
          <p:nvPr>
            <p:ph idx="1"/>
          </p:nvPr>
        </p:nvSpPr>
        <p:spPr>
          <a:xfrm>
            <a:off x="847725" y="1528764"/>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لقد أصبح التخطيط عاملا مهما في جعل أهـداف المؤسـسة تحـت المجهر، واضحة للمستخدمين، ويعملون من أجل تحقيقهـا، ومـن واقـع التجربة فإن المؤسسات التي تعتمد علـى مبـدأ التخطـيط فـي إدارتهـا وأنشطتها استطاعت أن تنجح أكثر مـن غيرهـا، واسـتطاعت أن تحـل المشاكل التي تعترضها، وأن تتنبأ المؤسسة أن تتعرف على حـسن الأداء أو سوئه في المؤسسة من خلال الالتزام بتنفيذ الخطـط، كمـا أن عمليـة التخطيط تساعد في عملية اتخاذ القرارات المرتبطة بها وتعمل على حلها، واستطاعت أن تواجه التغيير، وأصبح التخطيط عاملا مـساعدا للرقابـة الإدارية بحيث تستطيع الإدارة العليا في المؤسسة أن تتعرف على حـسن الأداء أو سوئه في المؤسسة من خلال الالتزام بتنفيـذ الخطـط، كمـا أن عملية التخطيط تساعد في عملية اتخاذ القرارات المرتبطة بتحقيق أهـداف المؤسسة.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6" name="Picture 5">
            <a:extLst>
              <a:ext uri="{FF2B5EF4-FFF2-40B4-BE49-F238E27FC236}">
                <a16:creationId xmlns:a16="http://schemas.microsoft.com/office/drawing/2014/main" id="{645C063A-E2DF-4E52-A986-1B15B1CD47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4578" y="-1706561"/>
            <a:ext cx="3630841" cy="5135561"/>
          </a:xfrm>
          <a:prstGeom prst="rect">
            <a:avLst/>
          </a:prstGeom>
        </p:spPr>
      </p:pic>
    </p:spTree>
    <p:extLst>
      <p:ext uri="{BB962C8B-B14F-4D97-AF65-F5344CB8AC3E}">
        <p14:creationId xmlns:p14="http://schemas.microsoft.com/office/powerpoint/2010/main" val="2819165683"/>
      </p:ext>
    </p:extLst>
  </p:cSld>
  <p:clrMapOvr>
    <a:masterClrMapping/>
  </p:clrMapOvr>
  <mc:AlternateContent xmlns:mc="http://schemas.openxmlformats.org/markup-compatibility/2006" xmlns:p14="http://schemas.microsoft.com/office/powerpoint/2010/main">
    <mc:Choice Requires="p14">
      <p:transition spd="slow" p14:dur="2000" advTm="158230"/>
    </mc:Choice>
    <mc:Fallback xmlns="">
      <p:transition spd="slow" advTm="1582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59F40-F505-E49D-DE8F-907C36BA1204}"/>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Calibri" panose="020F0502020204030204" pitchFamily="34" charset="0"/>
                <a:cs typeface="Dubai" panose="020B0503030403030204" pitchFamily="34" charset="-78"/>
              </a:rPr>
              <a:t>رابعاً: مزايا التخطيط للعلاقات العامة:</a:t>
            </a:r>
            <a:endParaRPr lang="en-US" dirty="0"/>
          </a:p>
        </p:txBody>
      </p:sp>
      <p:sp>
        <p:nvSpPr>
          <p:cNvPr id="4" name="Rectangle: Rounded Corners 3">
            <a:extLst>
              <a:ext uri="{FF2B5EF4-FFF2-40B4-BE49-F238E27FC236}">
                <a16:creationId xmlns:a16="http://schemas.microsoft.com/office/drawing/2014/main" id="{96AC2A8F-55C6-4D75-8C5E-AD43FCA8FE37}"/>
              </a:ext>
            </a:extLst>
          </p:cNvPr>
          <p:cNvSpPr/>
          <p:nvPr/>
        </p:nvSpPr>
        <p:spPr>
          <a:xfrm>
            <a:off x="657225" y="1580333"/>
            <a:ext cx="11151368" cy="39060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E1AFC6F-F674-438A-A7C1-A6CD46007AE3}"/>
              </a:ext>
            </a:extLst>
          </p:cNvPr>
          <p:cNvSpPr>
            <a:spLocks noGrp="1"/>
          </p:cNvSpPr>
          <p:nvPr>
            <p:ph idx="1"/>
          </p:nvPr>
        </p:nvSpPr>
        <p:spPr>
          <a:xfrm>
            <a:off x="838200" y="1825625"/>
            <a:ext cx="10515600" cy="2458992"/>
          </a:xfrm>
        </p:spPr>
        <p:txBody>
          <a:bodyPr>
            <a:noAutofit/>
          </a:bodyPr>
          <a:lstStyle/>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تحقيق السمعة الطيبة للمؤسسة وتحسين صورتها بين الجمهور، وذلك من خلال التصور العلمي والمثالي الذي يعتمده التخطيط للعلاقات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إحلال التنسيق بين أهداف المؤسسة، وتحقيق التـرابط بـين الأهـداف الرئيسية والأهداف الفرعية.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تدعيم الأعمال السليمة وإقرارها، والكشف عن الأعمال الخاطئة و البعد عنها.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تحقيق تصورات الإدارة العليا عن وسـائل نجـاح نـشاط المؤسـسة وأعمالها.</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6" name="Picture 5">
            <a:extLst>
              <a:ext uri="{FF2B5EF4-FFF2-40B4-BE49-F238E27FC236}">
                <a16:creationId xmlns:a16="http://schemas.microsoft.com/office/drawing/2014/main" id="{3355B7DE-5874-4C75-8CCA-5744D38C3A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7542" y="1825625"/>
            <a:ext cx="5600891" cy="7922053"/>
          </a:xfrm>
          <a:prstGeom prst="rect">
            <a:avLst/>
          </a:prstGeom>
        </p:spPr>
      </p:pic>
    </p:spTree>
    <p:extLst>
      <p:ext uri="{BB962C8B-B14F-4D97-AF65-F5344CB8AC3E}">
        <p14:creationId xmlns:p14="http://schemas.microsoft.com/office/powerpoint/2010/main" val="2893365180"/>
      </p:ext>
    </p:extLst>
  </p:cSld>
  <p:clrMapOvr>
    <a:masterClrMapping/>
  </p:clrMapOvr>
  <mc:AlternateContent xmlns:mc="http://schemas.openxmlformats.org/markup-compatibility/2006" xmlns:p14="http://schemas.microsoft.com/office/powerpoint/2010/main">
    <mc:Choice Requires="p14">
      <p:transition spd="slow" p14:dur="2000" advTm="168494"/>
    </mc:Choice>
    <mc:Fallback xmlns="">
      <p:transition spd="slow" advTm="16849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651F8FF-CED9-4DA6-B240-BEFD6AB22693}"/>
              </a:ext>
            </a:extLst>
          </p:cNvPr>
          <p:cNvSpPr/>
          <p:nvPr/>
        </p:nvSpPr>
        <p:spPr>
          <a:xfrm>
            <a:off x="513172" y="1104900"/>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F9A4E864-79B9-4E7E-93DC-7B0730CF53D4}"/>
              </a:ext>
            </a:extLst>
          </p:cNvPr>
          <p:cNvSpPr>
            <a:spLocks noGrp="1"/>
          </p:cNvSpPr>
          <p:nvPr>
            <p:ph idx="1"/>
          </p:nvPr>
        </p:nvSpPr>
        <p:spPr>
          <a:xfrm>
            <a:off x="838199" y="1401762"/>
            <a:ext cx="10515600" cy="4351338"/>
          </a:xfrm>
        </p:spPr>
        <p:txBody>
          <a:bodyPr/>
          <a:lstStyle/>
          <a:p>
            <a:pPr marL="0" marR="0" indent="0" algn="just" rtl="1">
              <a:lnSpc>
                <a:spcPct val="107000"/>
              </a:lnSpc>
              <a:spcBef>
                <a:spcPts val="0"/>
              </a:spcBef>
              <a:spcAft>
                <a:spcPts val="800"/>
              </a:spcAft>
              <a:buNone/>
            </a:pPr>
            <a:r>
              <a:rPr lang="ar-EG" dirty="0">
                <a:latin typeface="Dubai" panose="020B0503030403030204" pitchFamily="34" charset="-78"/>
                <a:ea typeface="Calibri" panose="020F0502020204030204" pitchFamily="34" charset="0"/>
                <a:cs typeface="Dubai" panose="020B0503030403030204" pitchFamily="34" charset="-78"/>
              </a:rPr>
              <a:t>5. </a:t>
            </a:r>
            <a:r>
              <a:rPr lang="ar-EG" sz="2800" dirty="0">
                <a:effectLst/>
                <a:latin typeface="Dubai" panose="020B0503030403030204" pitchFamily="34" charset="-78"/>
                <a:ea typeface="Calibri" panose="020F0502020204030204" pitchFamily="34" charset="0"/>
                <a:cs typeface="Dubai" panose="020B0503030403030204" pitchFamily="34" charset="-78"/>
              </a:rPr>
              <a:t>جمع الحقائق والمعلومات عن المستقبل، مثل توقع تصرفات الجمـاهير والتنبؤ بالمشكلات قبل وقوعها تحت نظر المختصين ودراستها بعمـق، حيث تتطابق أنشطة العلاقات العامـة مـع الهـدف العـام والـسياسة العريضة للمؤسسة (الإستراتجية).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latin typeface="Dubai" panose="020B0503030403030204" pitchFamily="34" charset="-78"/>
                <a:ea typeface="Calibri" panose="020F0502020204030204" pitchFamily="34" charset="0"/>
                <a:cs typeface="Dubai" panose="020B0503030403030204" pitchFamily="34" charset="-78"/>
              </a:rPr>
              <a:t>6. </a:t>
            </a:r>
            <a:r>
              <a:rPr lang="ar-EG" sz="2800" dirty="0">
                <a:effectLst/>
                <a:latin typeface="Dubai" panose="020B0503030403030204" pitchFamily="34" charset="-78"/>
                <a:ea typeface="Calibri" panose="020F0502020204030204" pitchFamily="34" charset="0"/>
                <a:cs typeface="Dubai" panose="020B0503030403030204" pitchFamily="34" charset="-78"/>
              </a:rPr>
              <a:t>زيادة إسهام الإدارة ودعمها، لأن نشاط العلاقات العامة واضح ومفهوم.</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latin typeface="Dubai" panose="020B0503030403030204" pitchFamily="34" charset="-78"/>
                <a:ea typeface="Calibri" panose="020F0502020204030204" pitchFamily="34" charset="0"/>
                <a:cs typeface="Dubai" panose="020B0503030403030204" pitchFamily="34" charset="-78"/>
              </a:rPr>
              <a:t>7. </a:t>
            </a:r>
            <a:r>
              <a:rPr lang="ar-EG" sz="2800" dirty="0">
                <a:effectLst/>
                <a:latin typeface="Dubai" panose="020B0503030403030204" pitchFamily="34" charset="-78"/>
                <a:ea typeface="Calibri" panose="020F0502020204030204" pitchFamily="34" charset="0"/>
                <a:cs typeface="Dubai" panose="020B0503030403030204" pitchFamily="34" charset="-78"/>
              </a:rPr>
              <a:t>اختيار هادف غير متسرع للأفكار وكيفية التنفيذ ومكانه ووقته.</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latin typeface="Dubai" panose="020B0503030403030204" pitchFamily="34" charset="-78"/>
                <a:ea typeface="Calibri" panose="020F0502020204030204" pitchFamily="34" charset="0"/>
                <a:cs typeface="Dubai" panose="020B0503030403030204" pitchFamily="34" charset="-78"/>
              </a:rPr>
              <a:t>8.</a:t>
            </a:r>
            <a:r>
              <a:rPr lang="ar-EG" sz="2800" dirty="0">
                <a:effectLst/>
                <a:latin typeface="Dubai" panose="020B0503030403030204" pitchFamily="34" charset="-78"/>
                <a:ea typeface="Calibri" panose="020F0502020204030204" pitchFamily="34" charset="0"/>
                <a:cs typeface="Dubai" panose="020B0503030403030204" pitchFamily="34" charset="-78"/>
              </a:rPr>
              <a:t>تحقيق الرقابة أثناء التنفيذ وبعده، وذلك بمتابعة ما تم تنفيذه من الخطـط المقررة.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5" name="Picture 4">
            <a:extLst>
              <a:ext uri="{FF2B5EF4-FFF2-40B4-BE49-F238E27FC236}">
                <a16:creationId xmlns:a16="http://schemas.microsoft.com/office/drawing/2014/main" id="{08E0CEBD-46C7-47F9-8E9C-CA6D9C3691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7541" y="1967083"/>
            <a:ext cx="5500880" cy="7780595"/>
          </a:xfrm>
          <a:prstGeom prst="rect">
            <a:avLst/>
          </a:prstGeom>
        </p:spPr>
      </p:pic>
    </p:spTree>
    <p:extLst>
      <p:ext uri="{BB962C8B-B14F-4D97-AF65-F5344CB8AC3E}">
        <p14:creationId xmlns:p14="http://schemas.microsoft.com/office/powerpoint/2010/main" val="4070733662"/>
      </p:ext>
    </p:extLst>
  </p:cSld>
  <p:clrMapOvr>
    <a:masterClrMapping/>
  </p:clrMapOvr>
  <mc:AlternateContent xmlns:mc="http://schemas.openxmlformats.org/markup-compatibility/2006" xmlns:p14="http://schemas.microsoft.com/office/powerpoint/2010/main">
    <mc:Choice Requires="p14">
      <p:transition spd="slow" p14:dur="2000" advTm="160313"/>
    </mc:Choice>
    <mc:Fallback xmlns="">
      <p:transition spd="slow" advTm="16031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9E83F-F58A-5F0E-9397-DC6F6560B34B}"/>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Calibri" panose="020F0502020204030204" pitchFamily="34" charset="0"/>
                <a:cs typeface="Dubai" panose="020B0503030403030204" pitchFamily="34" charset="-78"/>
              </a:rPr>
              <a:t>خامساً: الآثار الناجمة عن غياب التخطيط للعلاقات العامة:</a:t>
            </a:r>
            <a:endParaRPr lang="en-US" dirty="0">
              <a:latin typeface="Dubai" panose="020B0503030403030204" pitchFamily="34" charset="-78"/>
              <a:cs typeface="Dubai" panose="020B0503030403030204" pitchFamily="34" charset="-78"/>
            </a:endParaRPr>
          </a:p>
        </p:txBody>
      </p:sp>
      <p:sp>
        <p:nvSpPr>
          <p:cNvPr id="4" name="Rectangle: Rounded Corners 3">
            <a:extLst>
              <a:ext uri="{FF2B5EF4-FFF2-40B4-BE49-F238E27FC236}">
                <a16:creationId xmlns:a16="http://schemas.microsoft.com/office/drawing/2014/main" id="{33739355-1CDE-411F-9E18-8FA13183BB56}"/>
              </a:ext>
            </a:extLst>
          </p:cNvPr>
          <p:cNvSpPr/>
          <p:nvPr/>
        </p:nvSpPr>
        <p:spPr>
          <a:xfrm>
            <a:off x="513172" y="1844675"/>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F127CCB5-3B03-4E72-BA3D-16E54DF5980B}"/>
              </a:ext>
            </a:extLst>
          </p:cNvPr>
          <p:cNvSpPr>
            <a:spLocks noGrp="1"/>
          </p:cNvSpPr>
          <p:nvPr>
            <p:ph idx="1"/>
          </p:nvPr>
        </p:nvSpPr>
        <p:spPr>
          <a:xfrm>
            <a:off x="838200" y="1825625"/>
            <a:ext cx="10515600" cy="4351338"/>
          </a:xfrm>
        </p:spPr>
        <p:txBody>
          <a:bodyPr>
            <a:noAutofit/>
          </a:bodyPr>
          <a:lstStyle/>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عادة ما يؤدي غياب التخطيط إلى التخـبط والعـشوائية والآنيـة فـي القرارات، ويجعل تصرفات المسؤولين عن العلاقات العامة مـن قبيـل الدفاع ومواجهة الأزمـات ولـيس مـن قبيـل وضـع التـصورات والإستراتيجيات المرتبطة بتنفيذ برامج وقائية متكاملة تفيد في أن تحفظ المؤسسة وضعها المتميز وصلتها الدائمة والحسنة بجمهورها والعاملين بها.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غياب التخطيط قد يعرض المؤسسة للمخاطر و الثغرات فـي التنفيـذ والارتجال في العمل، لذا فإن التخطيط القائم على الدراسات الواقعيـة يتضمن الحقائق والنظرة الموضوعية للأمور المحيطـة و للمـستقبل بوجه عام، كما يتضمن ربط أهداف المؤسسة بالبرامج الـسليمة التـي تعبر عن هذه الأهداف و تترجمها في خطوات زمنية محسوبة.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8" name="Picture 7">
            <a:extLst>
              <a:ext uri="{FF2B5EF4-FFF2-40B4-BE49-F238E27FC236}">
                <a16:creationId xmlns:a16="http://schemas.microsoft.com/office/drawing/2014/main" id="{9D27937A-7DD8-4AC7-AB18-08FFF62292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91" y="290225"/>
            <a:ext cx="1553754" cy="2197671"/>
          </a:xfrm>
          <a:prstGeom prst="rect">
            <a:avLst/>
          </a:prstGeom>
        </p:spPr>
      </p:pic>
    </p:spTree>
    <p:extLst>
      <p:ext uri="{BB962C8B-B14F-4D97-AF65-F5344CB8AC3E}">
        <p14:creationId xmlns:p14="http://schemas.microsoft.com/office/powerpoint/2010/main" val="761022487"/>
      </p:ext>
    </p:extLst>
  </p:cSld>
  <p:clrMapOvr>
    <a:masterClrMapping/>
  </p:clrMapOvr>
  <mc:AlternateContent xmlns:mc="http://schemas.openxmlformats.org/markup-compatibility/2006" xmlns:p14="http://schemas.microsoft.com/office/powerpoint/2010/main">
    <mc:Choice Requires="p14">
      <p:transition spd="slow" p14:dur="2000" advTm="152651"/>
    </mc:Choice>
    <mc:Fallback xmlns="">
      <p:transition spd="slow" advTm="15265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9C7FE-F97B-4643-8FC6-547105B31447}"/>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Calibri" panose="020F0502020204030204" pitchFamily="34" charset="0"/>
                <a:cs typeface="Dubai" panose="020B0503030403030204" pitchFamily="34" charset="-78"/>
              </a:rPr>
              <a:t>أنواع تخطيط العلاقات العامة</a:t>
            </a:r>
            <a:endParaRPr lang="en-US" dirty="0"/>
          </a:p>
        </p:txBody>
      </p:sp>
      <p:graphicFrame>
        <p:nvGraphicFramePr>
          <p:cNvPr id="4" name="Content Placeholder 3">
            <a:extLst>
              <a:ext uri="{FF2B5EF4-FFF2-40B4-BE49-F238E27FC236}">
                <a16:creationId xmlns:a16="http://schemas.microsoft.com/office/drawing/2014/main" id="{885C92AF-7F25-4F3F-8F10-FFE6007E164C}"/>
              </a:ext>
            </a:extLst>
          </p:cNvPr>
          <p:cNvGraphicFramePr>
            <a:graphicFrameLocks noGrp="1"/>
          </p:cNvGraphicFramePr>
          <p:nvPr>
            <p:ph idx="1"/>
            <p:extLst>
              <p:ext uri="{D42A27DB-BD31-4B8C-83A1-F6EECF244321}">
                <p14:modId xmlns:p14="http://schemas.microsoft.com/office/powerpoint/2010/main" val="19307301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8864F6C0-DDAD-455E-BD1A-F0ADB87A546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8853" y="171450"/>
            <a:ext cx="4848606" cy="6858000"/>
          </a:xfrm>
          <a:prstGeom prst="rect">
            <a:avLst/>
          </a:prstGeom>
        </p:spPr>
      </p:pic>
      <p:pic>
        <p:nvPicPr>
          <p:cNvPr id="7" name="Picture 6">
            <a:extLst>
              <a:ext uri="{FF2B5EF4-FFF2-40B4-BE49-F238E27FC236}">
                <a16:creationId xmlns:a16="http://schemas.microsoft.com/office/drawing/2014/main" id="{377C6FF8-E76B-4171-A174-FDEF1A668A5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76641" y="171450"/>
            <a:ext cx="4848606" cy="6858000"/>
          </a:xfrm>
          <a:prstGeom prst="rect">
            <a:avLst/>
          </a:prstGeom>
        </p:spPr>
      </p:pic>
    </p:spTree>
    <p:extLst>
      <p:ext uri="{BB962C8B-B14F-4D97-AF65-F5344CB8AC3E}">
        <p14:creationId xmlns:p14="http://schemas.microsoft.com/office/powerpoint/2010/main" val="3153872140"/>
      </p:ext>
    </p:extLst>
  </p:cSld>
  <p:clrMapOvr>
    <a:masterClrMapping/>
  </p:clrMapOvr>
  <mc:AlternateContent xmlns:mc="http://schemas.openxmlformats.org/markup-compatibility/2006" xmlns:p14="http://schemas.microsoft.com/office/powerpoint/2010/main">
    <mc:Choice Requires="p14">
      <p:transition spd="slow" p14:dur="2000" advTm="23598"/>
    </mc:Choice>
    <mc:Fallback xmlns="">
      <p:transition spd="slow" advTm="2359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C3594-4AFA-644D-4B89-86F198C6F7B5}"/>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Calibri" panose="020F0502020204030204" pitchFamily="34" charset="0"/>
                <a:cs typeface="Dubai" panose="020B0503030403030204" pitchFamily="34" charset="-78"/>
              </a:rPr>
              <a:t>سادساً: أنواع تخطيط العلاقات العامة:</a:t>
            </a:r>
            <a:endParaRPr lang="en-US" dirty="0"/>
          </a:p>
        </p:txBody>
      </p:sp>
      <p:sp>
        <p:nvSpPr>
          <p:cNvPr id="4" name="Rectangle: Rounded Corners 3">
            <a:extLst>
              <a:ext uri="{FF2B5EF4-FFF2-40B4-BE49-F238E27FC236}">
                <a16:creationId xmlns:a16="http://schemas.microsoft.com/office/drawing/2014/main" id="{F5ADAAC4-A884-42E9-960C-4434F751F45B}"/>
              </a:ext>
            </a:extLst>
          </p:cNvPr>
          <p:cNvSpPr/>
          <p:nvPr/>
        </p:nvSpPr>
        <p:spPr>
          <a:xfrm>
            <a:off x="400050" y="1690688"/>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BCB84C82-BD57-4EB6-810C-08CA5913EEA3}"/>
              </a:ext>
            </a:extLst>
          </p:cNvPr>
          <p:cNvSpPr>
            <a:spLocks noGrp="1"/>
          </p:cNvSpPr>
          <p:nvPr>
            <p:ph idx="1"/>
          </p:nvPr>
        </p:nvSpPr>
        <p:spPr>
          <a:xfrm>
            <a:off x="626295" y="1825625"/>
            <a:ext cx="10727505" cy="4351338"/>
          </a:xfrm>
        </p:spPr>
        <p:txBody>
          <a:bodyPr>
            <a:noAutofit/>
          </a:bodyPr>
          <a:lstStyle/>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أ): التخطيط حسب تكراره</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التخطيط الوقائي:</a:t>
            </a:r>
            <a:r>
              <a:rPr lang="ar-EG" dirty="0">
                <a:effectLst/>
                <a:latin typeface="Dubai" panose="020B0503030403030204" pitchFamily="34" charset="-78"/>
                <a:ea typeface="Calibri" panose="020F0502020204030204" pitchFamily="34" charset="0"/>
                <a:cs typeface="Dubai" panose="020B0503030403030204" pitchFamily="34" charset="-78"/>
              </a:rPr>
              <a:t> تميز النصف الثاني من هذا القرن بالأخذ بالتخطيط الوقائي في عدد كبير من المؤسسات التي اعترفت بالتخطيط كوظيفـة أساسية في العلاقات العامة و تحدد الإدارة الإطـار العـام لـسياستها وأهدافها العريضة في الخطط الطويلة المدى، التي في الغالـب لـسنة واحدة، وتحدد فيها الأهداف المطلوب تحقيقها، خلال هذه الفتـرة بـين الأهداف العريضة للخطة الطويلة، أما الخطة القصيرة فتتراوح مـدتها في الغالب بين ثلاثة وستة أشهر، و قد ترتبط بالإعداد المناسب خاصة، أو حدث يستغرق وقتاً أقل من ذلك،ويتضمن هذا النوع مـن التخطـيط الإجراءات المدروسة لتحقيق الأهداف المحددة، التي تؤدي إلى التنفيـذ المرحلي للأهداف العامة العريضة بالخطة الطويلة.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8" name="Picture 7">
            <a:extLst>
              <a:ext uri="{FF2B5EF4-FFF2-40B4-BE49-F238E27FC236}">
                <a16:creationId xmlns:a16="http://schemas.microsoft.com/office/drawing/2014/main" id="{72D7066E-5AE7-4544-899E-9FA264010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63822"/>
            <a:ext cx="2957703" cy="4183455"/>
          </a:xfrm>
          <a:prstGeom prst="rect">
            <a:avLst/>
          </a:prstGeom>
        </p:spPr>
      </p:pic>
    </p:spTree>
    <p:extLst>
      <p:ext uri="{BB962C8B-B14F-4D97-AF65-F5344CB8AC3E}">
        <p14:creationId xmlns:p14="http://schemas.microsoft.com/office/powerpoint/2010/main" val="2881713879"/>
      </p:ext>
    </p:extLst>
  </p:cSld>
  <p:clrMapOvr>
    <a:masterClrMapping/>
  </p:clrMapOvr>
  <mc:AlternateContent xmlns:mc="http://schemas.openxmlformats.org/markup-compatibility/2006" xmlns:p14="http://schemas.microsoft.com/office/powerpoint/2010/main">
    <mc:Choice Requires="p14">
      <p:transition spd="slow" p14:dur="2000" advTm="51528"/>
    </mc:Choice>
    <mc:Fallback xmlns="">
      <p:transition spd="slow" advTm="515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7D0DDC9-3331-4E3F-A7F2-D472BE0B3803}"/>
              </a:ext>
            </a:extLst>
          </p:cNvPr>
          <p:cNvSpPr/>
          <p:nvPr/>
        </p:nvSpPr>
        <p:spPr>
          <a:xfrm>
            <a:off x="400051" y="1209674"/>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5FF4BA58-FFA8-4FAE-B564-8DFD3BB62C36}"/>
              </a:ext>
            </a:extLst>
          </p:cNvPr>
          <p:cNvSpPr>
            <a:spLocks noGrp="1"/>
          </p:cNvSpPr>
          <p:nvPr>
            <p:ph idx="1"/>
          </p:nvPr>
        </p:nvSpPr>
        <p:spPr>
          <a:xfrm>
            <a:off x="725078" y="1558131"/>
            <a:ext cx="10515600" cy="4351338"/>
          </a:xfrm>
        </p:spPr>
        <p:txBody>
          <a:bodyPr>
            <a:normAutofit lnSpcReduction="10000"/>
          </a:bodyPr>
          <a:lstStyle/>
          <a:p>
            <a:pPr marL="0" marR="0" indent="0" algn="just" rtl="1">
              <a:lnSpc>
                <a:spcPct val="107000"/>
              </a:lnSpc>
              <a:spcBef>
                <a:spcPts val="0"/>
              </a:spcBef>
              <a:spcAft>
                <a:spcPts val="800"/>
              </a:spcAft>
              <a:buNone/>
            </a:pPr>
            <a:r>
              <a:rPr lang="ar-EG" sz="2800" b="1" dirty="0">
                <a:effectLst/>
                <a:latin typeface="Dubai" panose="020B0503030403030204" pitchFamily="34" charset="-78"/>
                <a:ea typeface="Calibri" panose="020F0502020204030204" pitchFamily="34" charset="0"/>
                <a:cs typeface="Dubai" panose="020B0503030403030204" pitchFamily="34" charset="-78"/>
              </a:rPr>
              <a:t>التخطيط العلاجي:</a:t>
            </a:r>
            <a:r>
              <a:rPr lang="ar-EG" sz="2800" dirty="0">
                <a:effectLst/>
                <a:latin typeface="Dubai" panose="020B0503030403030204" pitchFamily="34" charset="-78"/>
                <a:ea typeface="Calibri" panose="020F0502020204030204" pitchFamily="34" charset="0"/>
                <a:cs typeface="Dubai" panose="020B0503030403030204" pitchFamily="34" charset="-78"/>
              </a:rPr>
              <a:t> وهو الذي يواجه أزمة قائمة أو مشكلة واقعـة، أو كارثة قد حلت بالمؤسسة، ويتطلب نوعاً من السرعة والحزم. و يتطلب نوعاً من الإعداد الأولي يختلف باختلاف طبيعة عمل المؤسسة ونـوع الخطر المحتمل حدوثه، كما تعمل على حسن علاج المواقـف وعـدم  الارتباك و التخطيط، ويعتمد على وضع تصور تفعيلي لكيفيـة عـلاج الخسائر.</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b="1" dirty="0">
                <a:effectLst/>
                <a:latin typeface="Dubai" panose="020B0503030403030204" pitchFamily="34" charset="-78"/>
                <a:ea typeface="Calibri" panose="020F0502020204030204" pitchFamily="34" charset="0"/>
                <a:cs typeface="Dubai" panose="020B0503030403030204" pitchFamily="34" charset="-78"/>
              </a:rPr>
              <a:t>التخطيط للطوارئ والظروف المفاجئة: </a:t>
            </a:r>
            <a:r>
              <a:rPr lang="ar-EG" sz="2800" dirty="0">
                <a:effectLst/>
                <a:latin typeface="Dubai" panose="020B0503030403030204" pitchFamily="34" charset="-78"/>
                <a:ea typeface="Calibri" panose="020F0502020204030204" pitchFamily="34" charset="0"/>
                <a:cs typeface="Dubai" panose="020B0503030403030204" pitchFamily="34" charset="-78"/>
              </a:rPr>
              <a:t>ومهمته الإبقاء على الموقف حتى لا يتدهور و يتحول في نهاية الأمر إلى كارثة، ويهدف إلى عـدم تفاقم الأزمات و الكوارث وإبقاء الأوضاع في صالح المؤسـسة وهـو نوع من أنواع التخطيط العلاجي الذي تضعه المؤسسة في اعتبارها.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5" name="Picture 4">
            <a:extLst>
              <a:ext uri="{FF2B5EF4-FFF2-40B4-BE49-F238E27FC236}">
                <a16:creationId xmlns:a16="http://schemas.microsoft.com/office/drawing/2014/main" id="{32639FFD-DBEB-4E8B-A14C-D0F2D40D62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36762"/>
            <a:ext cx="2713390" cy="3837893"/>
          </a:xfrm>
          <a:prstGeom prst="rect">
            <a:avLst/>
          </a:prstGeom>
        </p:spPr>
      </p:pic>
    </p:spTree>
    <p:extLst>
      <p:ext uri="{BB962C8B-B14F-4D97-AF65-F5344CB8AC3E}">
        <p14:creationId xmlns:p14="http://schemas.microsoft.com/office/powerpoint/2010/main" val="4146564445"/>
      </p:ext>
    </p:extLst>
  </p:cSld>
  <p:clrMapOvr>
    <a:masterClrMapping/>
  </p:clrMapOvr>
  <mc:AlternateContent xmlns:mc="http://schemas.openxmlformats.org/markup-compatibility/2006" xmlns:p14="http://schemas.microsoft.com/office/powerpoint/2010/main">
    <mc:Choice Requires="p14">
      <p:transition spd="slow" p14:dur="2000" advTm="151977"/>
    </mc:Choice>
    <mc:Fallback xmlns="">
      <p:transition spd="slow" advTm="15197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636EF-2BD6-E69C-8CE2-48025177A09E}"/>
              </a:ext>
            </a:extLst>
          </p:cNvPr>
          <p:cNvSpPr>
            <a:spLocks noGrp="1"/>
          </p:cNvSpPr>
          <p:nvPr>
            <p:ph type="title"/>
          </p:nvPr>
        </p:nvSpPr>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ب): التخطيط حسب نقاط تأثيره:</a:t>
            </a:r>
            <a:br>
              <a:rPr lang="en-US" dirty="0">
                <a:solidFill>
                  <a:schemeClr val="bg1"/>
                </a:solidFill>
                <a:latin typeface="Dubai" panose="020B0503030403030204" pitchFamily="34" charset="-78"/>
                <a:ea typeface="Calibri" panose="020F0502020204030204" pitchFamily="34" charset="0"/>
                <a:cs typeface="Dubai" panose="020B0503030403030204" pitchFamily="34" charset="-78"/>
              </a:rPr>
            </a:br>
            <a:endParaRPr lang="en-US" dirty="0"/>
          </a:p>
        </p:txBody>
      </p:sp>
      <p:sp>
        <p:nvSpPr>
          <p:cNvPr id="4" name="Rectangle: Rounded Corners 3">
            <a:extLst>
              <a:ext uri="{FF2B5EF4-FFF2-40B4-BE49-F238E27FC236}">
                <a16:creationId xmlns:a16="http://schemas.microsoft.com/office/drawing/2014/main" id="{D7664472-A604-4F56-952E-15546D73C82A}"/>
              </a:ext>
            </a:extLst>
          </p:cNvPr>
          <p:cNvSpPr/>
          <p:nvPr/>
        </p:nvSpPr>
        <p:spPr>
          <a:xfrm>
            <a:off x="346779" y="1277543"/>
            <a:ext cx="11335927" cy="50641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9DB53184-DAD6-4D18-940D-DD0B8E8CC33F}"/>
              </a:ext>
            </a:extLst>
          </p:cNvPr>
          <p:cNvSpPr>
            <a:spLocks noGrp="1"/>
          </p:cNvSpPr>
          <p:nvPr>
            <p:ph idx="1"/>
          </p:nvPr>
        </p:nvSpPr>
        <p:spPr>
          <a:xfrm>
            <a:off x="594429" y="1368031"/>
            <a:ext cx="11003141"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١ـ </a:t>
            </a:r>
            <a:r>
              <a:rPr lang="ar-EG" b="1" dirty="0">
                <a:effectLst/>
                <a:latin typeface="Dubai" panose="020B0503030403030204" pitchFamily="34" charset="-78"/>
                <a:ea typeface="Calibri" panose="020F0502020204030204" pitchFamily="34" charset="0"/>
                <a:cs typeface="Dubai" panose="020B0503030403030204" pitchFamily="34" charset="-78"/>
              </a:rPr>
              <a:t>التخطيط الاستراتيجي</a:t>
            </a:r>
            <a:r>
              <a:rPr lang="ar-EG" dirty="0">
                <a:effectLst/>
                <a:latin typeface="Dubai" panose="020B0503030403030204" pitchFamily="34" charset="-78"/>
                <a:ea typeface="Calibri" panose="020F0502020204030204" pitchFamily="34" charset="0"/>
                <a:cs typeface="Dubai" panose="020B0503030403030204" pitchFamily="34" charset="-78"/>
              </a:rPr>
              <a:t>: يتولى تحديد الأهداف الكلية، ويهـتم بالبيئـة الخارجية للمؤسسة،وهذا التخطيط في الغالب يكون طويل المدى، ومن أهم الإستراتيجيات المتبعة في مجال العلاقـات العامـة حـسب هـذا</a:t>
            </a:r>
            <a:r>
              <a:rPr lang="ar-EG" dirty="0">
                <a:latin typeface="Dubai" panose="020B0503030403030204" pitchFamily="34" charset="-78"/>
                <a:ea typeface="Calibri" panose="020F0502020204030204" pitchFamily="34" charset="0"/>
                <a:cs typeface="Dubai" panose="020B0503030403030204" pitchFamily="34" charset="-78"/>
              </a:rPr>
              <a:t> </a:t>
            </a:r>
            <a:r>
              <a:rPr lang="ar-EG" b="1" dirty="0">
                <a:effectLst/>
                <a:latin typeface="Dubai" panose="020B0503030403030204" pitchFamily="34" charset="-78"/>
                <a:ea typeface="Calibri" panose="020F0502020204030204" pitchFamily="34" charset="0"/>
                <a:cs typeface="Dubai" panose="020B0503030403030204" pitchFamily="34" charset="-78"/>
              </a:rPr>
              <a:t>التخطيط:</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إستراتيجية التركيز: التركيز على الحملة واستخدام عـدة وسـائل اتصال.</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إستراتيجية عدم التورط: عدم التورط في حملة مغرضـة والـرد بطريقة إيجابية.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إستراتيجية المفاجأة: تستخدم في كثير من الأحيان فـي اللحظـات الأخيرة.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إستراتيجية المشاركة: اشتراك العاملين بالآراء.</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إستراتيجية الاقتران: تطبق في حالة اقتران المؤسـسة بموضـوع معين أو شخصية بارزة.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8" name="Picture 7">
            <a:extLst>
              <a:ext uri="{FF2B5EF4-FFF2-40B4-BE49-F238E27FC236}">
                <a16:creationId xmlns:a16="http://schemas.microsoft.com/office/drawing/2014/main" id="{AD10EFF7-5595-46D9-B35D-4EE59BD4EE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042865"/>
            <a:ext cx="2529078" cy="3577197"/>
          </a:xfrm>
          <a:prstGeom prst="rect">
            <a:avLst/>
          </a:prstGeom>
        </p:spPr>
      </p:pic>
    </p:spTree>
    <p:extLst>
      <p:ext uri="{BB962C8B-B14F-4D97-AF65-F5344CB8AC3E}">
        <p14:creationId xmlns:p14="http://schemas.microsoft.com/office/powerpoint/2010/main" val="336522010"/>
      </p:ext>
    </p:extLst>
  </p:cSld>
  <p:clrMapOvr>
    <a:masterClrMapping/>
  </p:clrMapOvr>
  <mc:AlternateContent xmlns:mc="http://schemas.openxmlformats.org/markup-compatibility/2006" xmlns:p14="http://schemas.microsoft.com/office/powerpoint/2010/main">
    <mc:Choice Requires="p14">
      <p:transition spd="slow" p14:dur="2000" advTm="224424"/>
    </mc:Choice>
    <mc:Fallback xmlns="">
      <p:transition spd="slow" advTm="22442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1692F59-2B45-42B1-9EE9-1343C77CBCCF}"/>
              </a:ext>
            </a:extLst>
          </p:cNvPr>
          <p:cNvSpPr/>
          <p:nvPr/>
        </p:nvSpPr>
        <p:spPr>
          <a:xfrm>
            <a:off x="626268" y="1340643"/>
            <a:ext cx="10939463" cy="3567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199C715-A49D-487F-B67E-5C219CE4B06E}"/>
              </a:ext>
            </a:extLst>
          </p:cNvPr>
          <p:cNvSpPr>
            <a:spLocks noGrp="1"/>
          </p:cNvSpPr>
          <p:nvPr>
            <p:ph idx="1"/>
          </p:nvPr>
        </p:nvSpPr>
        <p:spPr>
          <a:xfrm>
            <a:off x="838199" y="2054225"/>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٢ ـ </a:t>
            </a:r>
            <a:r>
              <a:rPr lang="ar-EG" b="1" dirty="0">
                <a:effectLst/>
                <a:latin typeface="Dubai" panose="020B0503030403030204" pitchFamily="34" charset="-78"/>
                <a:ea typeface="Calibri" panose="020F0502020204030204" pitchFamily="34" charset="0"/>
                <a:cs typeface="Dubai" panose="020B0503030403030204" pitchFamily="34" charset="-78"/>
              </a:rPr>
              <a:t>التخطيط التكتيكي:</a:t>
            </a:r>
            <a:r>
              <a:rPr lang="ar-EG" dirty="0">
                <a:effectLst/>
                <a:latin typeface="Dubai" panose="020B0503030403030204" pitchFamily="34" charset="-78"/>
                <a:ea typeface="Calibri" panose="020F0502020204030204" pitchFamily="34" charset="0"/>
                <a:cs typeface="Dubai" panose="020B0503030403030204" pitchFamily="34" charset="-78"/>
              </a:rPr>
              <a:t> ونعني به تنفيذ الأنـشطة وتخـصيص المـوارد لتحقيق الأهداف،وهو يتعلق بالمدى القصير عادة.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٣ ـ </a:t>
            </a:r>
            <a:r>
              <a:rPr lang="ar-EG" b="1" dirty="0">
                <a:effectLst/>
                <a:latin typeface="Dubai" panose="020B0503030403030204" pitchFamily="34" charset="-78"/>
                <a:ea typeface="Calibri" panose="020F0502020204030204" pitchFamily="34" charset="0"/>
                <a:cs typeface="Dubai" panose="020B0503030403030204" pitchFamily="34" charset="-78"/>
              </a:rPr>
              <a:t>التخطيط التشغيلي:</a:t>
            </a:r>
            <a:r>
              <a:rPr lang="ar-EG" dirty="0">
                <a:effectLst/>
                <a:latin typeface="Dubai" panose="020B0503030403030204" pitchFamily="34" charset="-78"/>
                <a:ea typeface="Calibri" panose="020F0502020204030204" pitchFamily="34" charset="0"/>
                <a:cs typeface="Dubai" panose="020B0503030403030204" pitchFamily="34" charset="-78"/>
              </a:rPr>
              <a:t> ونعني به استخدام المعـايير والجـداول لتنفيـذ الخطة التكتيكية.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5" name="Picture 4">
            <a:extLst>
              <a:ext uri="{FF2B5EF4-FFF2-40B4-BE49-F238E27FC236}">
                <a16:creationId xmlns:a16="http://schemas.microsoft.com/office/drawing/2014/main" id="{09CF509E-1121-47DB-AC16-2C10E9E280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791" y="1778150"/>
            <a:ext cx="4086416" cy="5779938"/>
          </a:xfrm>
          <a:prstGeom prst="rect">
            <a:avLst/>
          </a:prstGeom>
        </p:spPr>
      </p:pic>
    </p:spTree>
    <p:extLst>
      <p:ext uri="{BB962C8B-B14F-4D97-AF65-F5344CB8AC3E}">
        <p14:creationId xmlns:p14="http://schemas.microsoft.com/office/powerpoint/2010/main" val="2587200978"/>
      </p:ext>
    </p:extLst>
  </p:cSld>
  <p:clrMapOvr>
    <a:masterClrMapping/>
  </p:clrMapOvr>
  <mc:AlternateContent xmlns:mc="http://schemas.openxmlformats.org/markup-compatibility/2006" xmlns:p14="http://schemas.microsoft.com/office/powerpoint/2010/main">
    <mc:Choice Requires="p14">
      <p:transition spd="slow" p14:dur="2000" advTm="69228"/>
    </mc:Choice>
    <mc:Fallback xmlns="">
      <p:transition spd="slow" advTm="6922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3A585-123C-9408-7828-033041ABF7D0}"/>
              </a:ext>
            </a:extLst>
          </p:cNvPr>
          <p:cNvSpPr>
            <a:spLocks noGrp="1"/>
          </p:cNvSpPr>
          <p:nvPr>
            <p:ph type="title"/>
          </p:nvPr>
        </p:nvSpPr>
        <p:spPr/>
        <p:txBody>
          <a:bodyPr/>
          <a:lstStyle/>
          <a:p>
            <a:pPr algn="r" rtl="1"/>
            <a:r>
              <a:rPr lang="ar-EG" dirty="0">
                <a:solidFill>
                  <a:schemeClr val="bg1"/>
                </a:solidFill>
                <a:latin typeface="Dubai" panose="020B0503030403030204" pitchFamily="34" charset="-78"/>
                <a:ea typeface="Calibri" panose="020F0502020204030204" pitchFamily="34" charset="0"/>
                <a:cs typeface="Dubai" panose="020B0503030403030204" pitchFamily="34" charset="-78"/>
              </a:rPr>
              <a:t>ج): </a:t>
            </a:r>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على مستوى إدارة العلاقات العامة:</a:t>
            </a:r>
            <a:br>
              <a:rPr lang="en-US" dirty="0">
                <a:solidFill>
                  <a:schemeClr val="bg1"/>
                </a:solidFill>
                <a:latin typeface="Dubai" panose="020B0503030403030204" pitchFamily="34" charset="-78"/>
                <a:ea typeface="Calibri" panose="020F0502020204030204" pitchFamily="34" charset="0"/>
                <a:cs typeface="Dubai" panose="020B0503030403030204" pitchFamily="34" charset="-78"/>
              </a:rPr>
            </a:br>
            <a:endParaRPr lang="en-US" dirty="0"/>
          </a:p>
        </p:txBody>
      </p:sp>
      <p:sp>
        <p:nvSpPr>
          <p:cNvPr id="4" name="Rectangle: Rounded Corners 3">
            <a:extLst>
              <a:ext uri="{FF2B5EF4-FFF2-40B4-BE49-F238E27FC236}">
                <a16:creationId xmlns:a16="http://schemas.microsoft.com/office/drawing/2014/main" id="{C6988B76-8725-4C75-9816-A4CF05EA3788}"/>
              </a:ext>
            </a:extLst>
          </p:cNvPr>
          <p:cNvSpPr/>
          <p:nvPr/>
        </p:nvSpPr>
        <p:spPr>
          <a:xfrm>
            <a:off x="398872" y="1528764"/>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FF228198-B7F0-4861-BB46-E316EF3014F3}"/>
              </a:ext>
            </a:extLst>
          </p:cNvPr>
          <p:cNvSpPr>
            <a:spLocks noGrp="1"/>
          </p:cNvSpPr>
          <p:nvPr>
            <p:ph idx="1"/>
          </p:nvPr>
        </p:nvSpPr>
        <p:spPr>
          <a:xfrm>
            <a:off x="838200" y="1825625"/>
            <a:ext cx="10515600" cy="4351338"/>
          </a:xfrm>
        </p:spPr>
        <p:txBody>
          <a:bodyPr>
            <a:normAutofit lnSpcReduction="10000"/>
          </a:bodyPr>
          <a:lstStyle/>
          <a:p>
            <a:pPr marL="0" marR="0" indent="0" algn="just" rtl="1">
              <a:lnSpc>
                <a:spcPct val="107000"/>
              </a:lnSpc>
              <a:spcBef>
                <a:spcPts val="0"/>
              </a:spcBef>
              <a:spcAft>
                <a:spcPts val="800"/>
              </a:spcAft>
              <a:buNone/>
            </a:pPr>
            <a:r>
              <a:rPr lang="ar-EG" u="sng" dirty="0">
                <a:effectLst/>
                <a:latin typeface="Dubai" panose="020B0503030403030204" pitchFamily="34" charset="-78"/>
                <a:ea typeface="Calibri" panose="020F0502020204030204" pitchFamily="34" charset="0"/>
                <a:cs typeface="Dubai" panose="020B0503030403030204" pitchFamily="34" charset="-78"/>
              </a:rPr>
              <a:t>يمر التخطيط على مستوى إدارة العلاقات العامة بثلاث مستويات وهي: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١ـ </a:t>
            </a:r>
            <a:r>
              <a:rPr lang="ar-EG" b="1" dirty="0">
                <a:effectLst/>
                <a:latin typeface="Dubai" panose="020B0503030403030204" pitchFamily="34" charset="-78"/>
                <a:ea typeface="Calibri" panose="020F0502020204030204" pitchFamily="34" charset="0"/>
                <a:cs typeface="Dubai" panose="020B0503030403030204" pitchFamily="34" charset="-78"/>
              </a:rPr>
              <a:t>مستوى الإستراتيجية:</a:t>
            </a:r>
            <a:r>
              <a:rPr lang="ar-EG" dirty="0">
                <a:effectLst/>
                <a:latin typeface="Dubai" panose="020B0503030403030204" pitchFamily="34" charset="-78"/>
                <a:ea typeface="Calibri" panose="020F0502020204030204" pitchFamily="34" charset="0"/>
                <a:cs typeface="Dubai" panose="020B0503030403030204" pitchFamily="34" charset="-78"/>
              </a:rPr>
              <a:t> حيث تقوم إدارة العلاقات العامة هنا بناء على إنجازاتها وتطلعاتها المستقبلية بوضع إستراتيجية تشتمل على ما يلي: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الأهداف المراد تحقيقها خلال العام المقبل، والتي يجـب أن تـساهم في تحقيق تطلعات ومصالح المؤسسة الذاتية، فمن الواضح أن أكفأ مديري العلاقات العامة لا يمكنهم وضـع أي إسـتراتيجية إذا لـم يكونوا أعلى إلمام بالهدف أو الأهداف المطلوبة.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وسائل وأساليب تطبيق الإستراتيجية.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السبب الذي من أجله توضع إستراتيجية العلاقات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6" name="Picture 5">
            <a:extLst>
              <a:ext uri="{FF2B5EF4-FFF2-40B4-BE49-F238E27FC236}">
                <a16:creationId xmlns:a16="http://schemas.microsoft.com/office/drawing/2014/main" id="{1AF06FB4-FA8F-4D64-9CC2-C008B1B899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0353" y="2171700"/>
            <a:ext cx="4848606" cy="6858000"/>
          </a:xfrm>
          <a:prstGeom prst="rect">
            <a:avLst/>
          </a:prstGeom>
        </p:spPr>
      </p:pic>
    </p:spTree>
    <p:extLst>
      <p:ext uri="{BB962C8B-B14F-4D97-AF65-F5344CB8AC3E}">
        <p14:creationId xmlns:p14="http://schemas.microsoft.com/office/powerpoint/2010/main" val="3313259164"/>
      </p:ext>
    </p:extLst>
  </p:cSld>
  <p:clrMapOvr>
    <a:masterClrMapping/>
  </p:clrMapOvr>
  <mc:AlternateContent xmlns:mc="http://schemas.openxmlformats.org/markup-compatibility/2006" xmlns:p14="http://schemas.microsoft.com/office/powerpoint/2010/main">
    <mc:Choice Requires="p14">
      <p:transition spd="slow" p14:dur="2000" advTm="99689"/>
    </mc:Choice>
    <mc:Fallback xmlns="">
      <p:transition spd="slow" advTm="9968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903174A-DAE6-43E5-9FE8-F4682B61EEBF}"/>
              </a:ext>
            </a:extLst>
          </p:cNvPr>
          <p:cNvSpPr/>
          <p:nvPr/>
        </p:nvSpPr>
        <p:spPr>
          <a:xfrm>
            <a:off x="513172" y="1104900"/>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EE11BDE4-1D18-4B7F-9F1B-AC7C75101691}"/>
              </a:ext>
            </a:extLst>
          </p:cNvPr>
          <p:cNvSpPr>
            <a:spLocks noGrp="1"/>
          </p:cNvSpPr>
          <p:nvPr>
            <p:ph idx="1"/>
          </p:nvPr>
        </p:nvSpPr>
        <p:spPr>
          <a:xfrm>
            <a:off x="838200" y="1825625"/>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٢ ـ </a:t>
            </a:r>
            <a:r>
              <a:rPr lang="ar-EG" b="1" dirty="0">
                <a:effectLst/>
                <a:latin typeface="Dubai" panose="020B0503030403030204" pitchFamily="34" charset="-78"/>
                <a:ea typeface="Calibri" panose="020F0502020204030204" pitchFamily="34" charset="0"/>
                <a:cs typeface="Dubai" panose="020B0503030403030204" pitchFamily="34" charset="-78"/>
              </a:rPr>
              <a:t>المستوى الميداني:</a:t>
            </a:r>
            <a:r>
              <a:rPr lang="ar-EG" dirty="0">
                <a:effectLst/>
                <a:latin typeface="Dubai" panose="020B0503030403030204" pitchFamily="34" charset="-78"/>
                <a:ea typeface="Calibri" panose="020F0502020204030204" pitchFamily="34" charset="0"/>
                <a:cs typeface="Dubai" panose="020B0503030403030204" pitchFamily="34" charset="-78"/>
              </a:rPr>
              <a:t> وهنا يتم وضع التصور للنشاطات الخارجية التي ستقوم بها العلاقات العامة لتحقيق أهدافها، ويكون التخطيط عنـد ذلـك المستوى على شكل برامج عمل ميدانية.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٣ ـ </a:t>
            </a:r>
            <a:r>
              <a:rPr lang="ar-EG" b="1" dirty="0">
                <a:effectLst/>
                <a:latin typeface="Dubai" panose="020B0503030403030204" pitchFamily="34" charset="-78"/>
                <a:ea typeface="Calibri" panose="020F0502020204030204" pitchFamily="34" charset="0"/>
                <a:cs typeface="Dubai" panose="020B0503030403030204" pitchFamily="34" charset="-78"/>
              </a:rPr>
              <a:t>المستوى الإداري:</a:t>
            </a:r>
            <a:r>
              <a:rPr lang="ar-EG" dirty="0">
                <a:effectLst/>
                <a:latin typeface="Dubai" panose="020B0503030403030204" pitchFamily="34" charset="-78"/>
                <a:ea typeface="Calibri" panose="020F0502020204030204" pitchFamily="34" charset="0"/>
                <a:cs typeface="Dubai" panose="020B0503030403030204" pitchFamily="34" charset="-78"/>
              </a:rPr>
              <a:t> ويتمثل التخطيط هنا في وضـع تـصور لكافـة الأنشطة التي ستقوم بها العلاقات العامة لتحقيق أهدافها الموكلـة إليهـا من قبل الإدارة العليا في المنظمة.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5" name="Picture 4">
            <a:extLst>
              <a:ext uri="{FF2B5EF4-FFF2-40B4-BE49-F238E27FC236}">
                <a16:creationId xmlns:a16="http://schemas.microsoft.com/office/drawing/2014/main" id="{6DCBD9F4-C428-4415-945A-5D2FF1D978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790" y="2114550"/>
            <a:ext cx="4848606" cy="6858000"/>
          </a:xfrm>
          <a:prstGeom prst="rect">
            <a:avLst/>
          </a:prstGeom>
        </p:spPr>
      </p:pic>
    </p:spTree>
    <p:extLst>
      <p:ext uri="{BB962C8B-B14F-4D97-AF65-F5344CB8AC3E}">
        <p14:creationId xmlns:p14="http://schemas.microsoft.com/office/powerpoint/2010/main" val="2930218894"/>
      </p:ext>
    </p:extLst>
  </p:cSld>
  <p:clrMapOvr>
    <a:masterClrMapping/>
  </p:clrMapOvr>
  <mc:AlternateContent xmlns:mc="http://schemas.openxmlformats.org/markup-compatibility/2006" xmlns:p14="http://schemas.microsoft.com/office/powerpoint/2010/main">
    <mc:Choice Requires="p14">
      <p:transition spd="slow" p14:dur="2000" advTm="73912"/>
    </mc:Choice>
    <mc:Fallback xmlns="">
      <p:transition spd="slow" advTm="7391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A67F4-E23B-781E-2CEB-33A5C9D6F806}"/>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Calibri" panose="020F0502020204030204" pitchFamily="34" charset="0"/>
                <a:cs typeface="Dubai" panose="020B0503030403030204" pitchFamily="34" charset="-78"/>
              </a:rPr>
              <a:t>سابعاً:متطلبات التخطيط للعلاقات العامة:</a:t>
            </a:r>
            <a:endParaRPr lang="en-US" dirty="0"/>
          </a:p>
        </p:txBody>
      </p:sp>
      <p:sp>
        <p:nvSpPr>
          <p:cNvPr id="4" name="Rectangle: Rounded Corners 3">
            <a:extLst>
              <a:ext uri="{FF2B5EF4-FFF2-40B4-BE49-F238E27FC236}">
                <a16:creationId xmlns:a16="http://schemas.microsoft.com/office/drawing/2014/main" id="{AFE8900D-3949-4BA7-857C-69BDCE9423FE}"/>
              </a:ext>
            </a:extLst>
          </p:cNvPr>
          <p:cNvSpPr/>
          <p:nvPr/>
        </p:nvSpPr>
        <p:spPr>
          <a:xfrm>
            <a:off x="513172" y="1500189"/>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83477FF7-2275-4948-BEC6-BF183411CBB9}"/>
              </a:ext>
            </a:extLst>
          </p:cNvPr>
          <p:cNvSpPr>
            <a:spLocks noGrp="1"/>
          </p:cNvSpPr>
          <p:nvPr>
            <p:ph idx="1"/>
          </p:nvPr>
        </p:nvSpPr>
        <p:spPr>
          <a:xfrm>
            <a:off x="838200" y="1825625"/>
            <a:ext cx="10515600" cy="4351338"/>
          </a:xfrm>
        </p:spPr>
        <p:txBody>
          <a:bodyPr>
            <a:normAutofit/>
          </a:bodyPr>
          <a:lstStyle/>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وجود تدعيم مالي وإمكانيات متاحة لمواجهة أي متطلبات طارئة.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وجود مخططين أكفاء مدربين يتمتعون بالبصيرة الثاقبة وعلى مـستوى عال من المهارة وحسن التصرف.</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توفر الوسائل التي تساعد على استمرار العمـل واسـتعدادات جـاهزة لمواجهة أي مشكلة.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التوعية الكاملة بأهداف الخطة بالنسبة للإدارة، وأيضا للعاملين.</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6" name="Picture 5">
            <a:extLst>
              <a:ext uri="{FF2B5EF4-FFF2-40B4-BE49-F238E27FC236}">
                <a16:creationId xmlns:a16="http://schemas.microsoft.com/office/drawing/2014/main" id="{940BF088-00A2-4DE4-9890-3354F92357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9595" y="1500189"/>
            <a:ext cx="4848606" cy="6858000"/>
          </a:xfrm>
          <a:prstGeom prst="rect">
            <a:avLst/>
          </a:prstGeom>
        </p:spPr>
      </p:pic>
    </p:spTree>
    <p:extLst>
      <p:ext uri="{BB962C8B-B14F-4D97-AF65-F5344CB8AC3E}">
        <p14:creationId xmlns:p14="http://schemas.microsoft.com/office/powerpoint/2010/main" val="969745800"/>
      </p:ext>
    </p:extLst>
  </p:cSld>
  <p:clrMapOvr>
    <a:masterClrMapping/>
  </p:clrMapOvr>
  <mc:AlternateContent xmlns:mc="http://schemas.openxmlformats.org/markup-compatibility/2006" xmlns:p14="http://schemas.microsoft.com/office/powerpoint/2010/main">
    <mc:Choice Requires="p14">
      <p:transition spd="slow" p14:dur="2000" advTm="121907"/>
    </mc:Choice>
    <mc:Fallback xmlns="">
      <p:transition spd="slow" advTm="12190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39EF962-232A-422B-9D45-90AA7F734F3E}"/>
              </a:ext>
            </a:extLst>
          </p:cNvPr>
          <p:cNvSpPr/>
          <p:nvPr/>
        </p:nvSpPr>
        <p:spPr>
          <a:xfrm>
            <a:off x="900113" y="1104900"/>
            <a:ext cx="10778714" cy="42100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just" rtl="1">
              <a:lnSpc>
                <a:spcPct val="107000"/>
              </a:lnSpc>
              <a:spcBef>
                <a:spcPts val="0"/>
              </a:spcBef>
              <a:spcAft>
                <a:spcPts val="800"/>
              </a:spcAft>
            </a:pPr>
            <a:r>
              <a:rPr lang="ar-EG" sz="2800" dirty="0">
                <a:solidFill>
                  <a:schemeClr val="tx1"/>
                </a:solidFill>
                <a:effectLst/>
                <a:latin typeface="Dubai" panose="020B0503030403030204" pitchFamily="34" charset="-78"/>
                <a:ea typeface="Calibri" panose="020F0502020204030204" pitchFamily="34" charset="0"/>
                <a:cs typeface="Dubai" panose="020B0503030403030204" pitchFamily="34" charset="-78"/>
              </a:rPr>
              <a:t>5. وجود منفذين ذوي خبرة وكفاءة، ويقبلون التحدي والمـسؤولية الملقـاة على عاتقهم.</a:t>
            </a:r>
            <a:endParaRPr lang="en-US" sz="2800" dirty="0">
              <a:solidFill>
                <a:schemeClr val="tx1"/>
              </a:solidFill>
              <a:effectLst/>
              <a:latin typeface="Dubai" panose="020B0503030403030204" pitchFamily="34" charset="-78"/>
              <a:ea typeface="Calibri" panose="020F0502020204030204" pitchFamily="34" charset="0"/>
              <a:cs typeface="Dubai" panose="020B0503030403030204" pitchFamily="34" charset="-78"/>
            </a:endParaRPr>
          </a:p>
          <a:p>
            <a:pPr marR="0" algn="just" rtl="1">
              <a:lnSpc>
                <a:spcPct val="107000"/>
              </a:lnSpc>
              <a:spcBef>
                <a:spcPts val="0"/>
              </a:spcBef>
              <a:spcAft>
                <a:spcPts val="800"/>
              </a:spcAft>
            </a:pPr>
            <a:r>
              <a:rPr lang="ar-EG" sz="2800" dirty="0">
                <a:solidFill>
                  <a:schemeClr val="tx1"/>
                </a:solidFill>
                <a:effectLst/>
                <a:latin typeface="Dubai" panose="020B0503030403030204" pitchFamily="34" charset="-78"/>
                <a:ea typeface="Calibri" panose="020F0502020204030204" pitchFamily="34" charset="0"/>
                <a:cs typeface="Dubai" panose="020B0503030403030204" pitchFamily="34" charset="-78"/>
              </a:rPr>
              <a:t>6. التنسيق بين الإدارات المختلفة وتوضيح الأدوار الخاصة بكـل منهـا، وتوزيع المسؤوليات على كل منهم.</a:t>
            </a:r>
            <a:endParaRPr lang="en-US" sz="2800" dirty="0">
              <a:solidFill>
                <a:schemeClr val="tx1"/>
              </a:solidFill>
              <a:effectLst/>
              <a:latin typeface="Dubai" panose="020B0503030403030204" pitchFamily="34" charset="-78"/>
              <a:ea typeface="Calibri" panose="020F0502020204030204" pitchFamily="34" charset="0"/>
              <a:cs typeface="Dubai" panose="020B0503030403030204" pitchFamily="34" charset="-78"/>
            </a:endParaRPr>
          </a:p>
          <a:p>
            <a:pPr marR="0" algn="just" rtl="1">
              <a:lnSpc>
                <a:spcPct val="107000"/>
              </a:lnSpc>
              <a:spcBef>
                <a:spcPts val="0"/>
              </a:spcBef>
              <a:spcAft>
                <a:spcPts val="800"/>
              </a:spcAft>
            </a:pPr>
            <a:r>
              <a:rPr lang="ar-EG" sz="2800" dirty="0">
                <a:solidFill>
                  <a:schemeClr val="tx1"/>
                </a:solidFill>
                <a:effectLst/>
                <a:latin typeface="Dubai" panose="020B0503030403030204" pitchFamily="34" charset="-78"/>
                <a:ea typeface="Calibri" panose="020F0502020204030204" pitchFamily="34" charset="0"/>
                <a:cs typeface="Dubai" panose="020B0503030403030204" pitchFamily="34" charset="-78"/>
              </a:rPr>
              <a:t>7. خطة محكمة... وبرامج ناجحة... وتقسيم للعمل وتوزيع للمسؤوليات.</a:t>
            </a:r>
            <a:endParaRPr lang="en-US" sz="2800" dirty="0">
              <a:solidFill>
                <a:schemeClr val="tx1"/>
              </a:solidFill>
              <a:effectLst/>
              <a:latin typeface="Dubai" panose="020B0503030403030204" pitchFamily="34" charset="-78"/>
              <a:ea typeface="Calibri" panose="020F0502020204030204" pitchFamily="34" charset="0"/>
              <a:cs typeface="Dubai" panose="020B0503030403030204" pitchFamily="34" charset="-78"/>
            </a:endParaRPr>
          </a:p>
          <a:p>
            <a:endParaRPr lang="en-US" sz="2800" dirty="0">
              <a:solidFill>
                <a:schemeClr val="tx1"/>
              </a:solidFill>
            </a:endParaRPr>
          </a:p>
        </p:txBody>
      </p:sp>
      <p:pic>
        <p:nvPicPr>
          <p:cNvPr id="5" name="Picture 4">
            <a:extLst>
              <a:ext uri="{FF2B5EF4-FFF2-40B4-BE49-F238E27FC236}">
                <a16:creationId xmlns:a16="http://schemas.microsoft.com/office/drawing/2014/main" id="{314BBBC4-4266-48B2-A974-E7E8F1ED0A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570" y="842964"/>
            <a:ext cx="4848606" cy="6858000"/>
          </a:xfrm>
          <a:prstGeom prst="rect">
            <a:avLst/>
          </a:prstGeom>
        </p:spPr>
      </p:pic>
    </p:spTree>
    <p:extLst>
      <p:ext uri="{BB962C8B-B14F-4D97-AF65-F5344CB8AC3E}">
        <p14:creationId xmlns:p14="http://schemas.microsoft.com/office/powerpoint/2010/main" val="1139242218"/>
      </p:ext>
    </p:extLst>
  </p:cSld>
  <p:clrMapOvr>
    <a:masterClrMapping/>
  </p:clrMapOvr>
  <mc:AlternateContent xmlns:mc="http://schemas.openxmlformats.org/markup-compatibility/2006" xmlns:p14="http://schemas.microsoft.com/office/powerpoint/2010/main">
    <mc:Choice Requires="p14">
      <p:transition spd="slow" p14:dur="2000" advTm="74987"/>
    </mc:Choice>
    <mc:Fallback xmlns="">
      <p:transition spd="slow" advTm="7498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1624A-4E80-3DB5-FD8B-1796ED227B2A}"/>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Calibri" panose="020F0502020204030204" pitchFamily="34" charset="0"/>
                <a:cs typeface="Dubai" panose="020B0503030403030204" pitchFamily="34" charset="-78"/>
              </a:rPr>
              <a:t>ثامناً:معوقات التخطيط للعلاقات العامة:</a:t>
            </a:r>
            <a:endParaRPr lang="en-US" dirty="0"/>
          </a:p>
        </p:txBody>
      </p:sp>
      <p:sp>
        <p:nvSpPr>
          <p:cNvPr id="4" name="Rectangle: Rounded Corners 3">
            <a:extLst>
              <a:ext uri="{FF2B5EF4-FFF2-40B4-BE49-F238E27FC236}">
                <a16:creationId xmlns:a16="http://schemas.microsoft.com/office/drawing/2014/main" id="{BEEEAD0A-354B-4357-ABF9-BF003D90C786}"/>
              </a:ext>
            </a:extLst>
          </p:cNvPr>
          <p:cNvSpPr/>
          <p:nvPr/>
        </p:nvSpPr>
        <p:spPr>
          <a:xfrm>
            <a:off x="513172" y="1528763"/>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903E5D30-34F7-4A39-A475-87090F29189C}"/>
              </a:ext>
            </a:extLst>
          </p:cNvPr>
          <p:cNvSpPr>
            <a:spLocks noGrp="1"/>
          </p:cNvSpPr>
          <p:nvPr>
            <p:ph idx="1"/>
          </p:nvPr>
        </p:nvSpPr>
        <p:spPr>
          <a:xfrm>
            <a:off x="838200" y="1825625"/>
            <a:ext cx="10515600" cy="4351338"/>
          </a:xfrm>
        </p:spPr>
        <p:txBody>
          <a:bodyPr>
            <a:normAutofit/>
          </a:bodyPr>
          <a:lstStyle/>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الإحباط الذي يصيب رجال العلاقات العامة أثناء عملهم، وعنـد تبـادل الجهود والتنسيق مع الإدارات الأخرى.</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اعتقادهم أن النشر هو الهدف النهائي والقيمة الفعلية لنـشاط العلاقـات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ضيق الوقت من وجهة نظر رجال العلاقات العامة في العمل اليومي.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تخفيض الميزانيات المستمرة بدعوى تخفيض المصروفات.</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افتقارهم للموافقة الصريحة على الأهداف التي توضع، وتتطلب أنـشطة محددة، وإمكانات وطاقة وزمن محدد.</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6" name="Picture 5">
            <a:extLst>
              <a:ext uri="{FF2B5EF4-FFF2-40B4-BE49-F238E27FC236}">
                <a16:creationId xmlns:a16="http://schemas.microsoft.com/office/drawing/2014/main" id="{7D5412D2-A834-4074-8594-3D560130DD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800" y="4071937"/>
            <a:ext cx="2393999" cy="3386137"/>
          </a:xfrm>
          <a:prstGeom prst="rect">
            <a:avLst/>
          </a:prstGeom>
        </p:spPr>
      </p:pic>
    </p:spTree>
    <p:extLst>
      <p:ext uri="{BB962C8B-B14F-4D97-AF65-F5344CB8AC3E}">
        <p14:creationId xmlns:p14="http://schemas.microsoft.com/office/powerpoint/2010/main" val="68970067"/>
      </p:ext>
    </p:extLst>
  </p:cSld>
  <p:clrMapOvr>
    <a:masterClrMapping/>
  </p:clrMapOvr>
  <mc:AlternateContent xmlns:mc="http://schemas.openxmlformats.org/markup-compatibility/2006" xmlns:p14="http://schemas.microsoft.com/office/powerpoint/2010/main">
    <mc:Choice Requires="p14">
      <p:transition spd="slow" p14:dur="2000" advTm="209609"/>
    </mc:Choice>
    <mc:Fallback xmlns="">
      <p:transition spd="slow" advTm="20960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89026E5-6699-4E42-9F90-413D5991C1F7}"/>
              </a:ext>
            </a:extLst>
          </p:cNvPr>
          <p:cNvSpPr/>
          <p:nvPr/>
        </p:nvSpPr>
        <p:spPr>
          <a:xfrm>
            <a:off x="513172" y="1404937"/>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751F8EC4-6DE9-4A25-9F5E-734267DF3B58}"/>
              </a:ext>
            </a:extLst>
          </p:cNvPr>
          <p:cNvSpPr>
            <a:spLocks noGrp="1"/>
          </p:cNvSpPr>
          <p:nvPr>
            <p:ph idx="1"/>
          </p:nvPr>
        </p:nvSpPr>
        <p:spPr>
          <a:xfrm>
            <a:off x="838200" y="1825625"/>
            <a:ext cx="10515600" cy="4351338"/>
          </a:xfrm>
        </p:spPr>
        <p:txBody>
          <a:bodyPr/>
          <a:lstStyle/>
          <a:p>
            <a:pPr marL="0" marR="0" indent="0" algn="just" rtl="1">
              <a:lnSpc>
                <a:spcPct val="107000"/>
              </a:lnSpc>
              <a:spcBef>
                <a:spcPts val="0"/>
              </a:spcBef>
              <a:spcAft>
                <a:spcPts val="800"/>
              </a:spcAft>
              <a:buNone/>
            </a:pPr>
            <a:r>
              <a:rPr lang="ar-EG" dirty="0">
                <a:latin typeface="Dubai" panose="020B0503030403030204" pitchFamily="34" charset="-78"/>
                <a:ea typeface="Calibri" panose="020F0502020204030204" pitchFamily="34" charset="0"/>
                <a:cs typeface="Dubai" panose="020B0503030403030204" pitchFamily="34" charset="-78"/>
              </a:rPr>
              <a:t>6. </a:t>
            </a:r>
            <a:r>
              <a:rPr lang="ar-EG" sz="2800" dirty="0">
                <a:effectLst/>
                <a:latin typeface="Dubai" panose="020B0503030403030204" pitchFamily="34" charset="-78"/>
                <a:ea typeface="Calibri" panose="020F0502020204030204" pitchFamily="34" charset="0"/>
                <a:cs typeface="Dubai" panose="020B0503030403030204" pitchFamily="34" charset="-78"/>
              </a:rPr>
              <a:t>عدم الفهم الصحيح لمهام العلاقات العامة سواء من قبل موظفي دائـرة العلاقات العامة أو من قبل الإدارة العليا.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latin typeface="Dubai" panose="020B0503030403030204" pitchFamily="34" charset="-78"/>
                <a:ea typeface="Calibri" panose="020F0502020204030204" pitchFamily="34" charset="0"/>
                <a:cs typeface="Dubai" panose="020B0503030403030204" pitchFamily="34" charset="-78"/>
              </a:rPr>
              <a:t>7. </a:t>
            </a:r>
            <a:r>
              <a:rPr lang="ar-EG" sz="2800" dirty="0">
                <a:effectLst/>
                <a:latin typeface="Dubai" panose="020B0503030403030204" pitchFamily="34" charset="-78"/>
                <a:ea typeface="Calibri" panose="020F0502020204030204" pitchFamily="34" charset="0"/>
                <a:cs typeface="Dubai" panose="020B0503030403030204" pitchFamily="34" charset="-78"/>
              </a:rPr>
              <a:t>عدم وجود موظفين أكفاء ذوي خبرة للقيام بالتخطيط.</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latin typeface="Dubai" panose="020B0503030403030204" pitchFamily="34" charset="-78"/>
                <a:ea typeface="Calibri" panose="020F0502020204030204" pitchFamily="34" charset="0"/>
                <a:cs typeface="Dubai" panose="020B0503030403030204" pitchFamily="34" charset="-78"/>
              </a:rPr>
              <a:t>8. </a:t>
            </a:r>
            <a:r>
              <a:rPr lang="ar-EG" sz="2800" dirty="0">
                <a:effectLst/>
                <a:latin typeface="Dubai" panose="020B0503030403030204" pitchFamily="34" charset="-78"/>
                <a:ea typeface="Calibri" panose="020F0502020204030204" pitchFamily="34" charset="0"/>
                <a:cs typeface="Dubai" panose="020B0503030403030204" pitchFamily="34" charset="-78"/>
              </a:rPr>
              <a:t>عدم اعتراف الإدارة بأهمية التخطيط في العلاقات العامة.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latin typeface="Dubai" panose="020B0503030403030204" pitchFamily="34" charset="-78"/>
                <a:ea typeface="Calibri" panose="020F0502020204030204" pitchFamily="34" charset="0"/>
                <a:cs typeface="Dubai" panose="020B0503030403030204" pitchFamily="34" charset="-78"/>
              </a:rPr>
              <a:t>9. </a:t>
            </a:r>
            <a:r>
              <a:rPr lang="ar-EG" sz="2800" dirty="0">
                <a:effectLst/>
                <a:latin typeface="Dubai" panose="020B0503030403030204" pitchFamily="34" charset="-78"/>
                <a:ea typeface="Calibri" panose="020F0502020204030204" pitchFamily="34" charset="0"/>
                <a:cs typeface="Dubai" panose="020B0503030403030204" pitchFamily="34" charset="-78"/>
              </a:rPr>
              <a:t>عدم ثبات مدير العلاقات العامة في منصبه وكثـرة التغيـرات علـى المناصب الإدارية في دائرة العلاقات العامة.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5" name="Picture 4">
            <a:extLst>
              <a:ext uri="{FF2B5EF4-FFF2-40B4-BE49-F238E27FC236}">
                <a16:creationId xmlns:a16="http://schemas.microsoft.com/office/drawing/2014/main" id="{456C8686-E778-49D1-824B-EF12243017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800" y="4071937"/>
            <a:ext cx="2393999" cy="3386137"/>
          </a:xfrm>
          <a:prstGeom prst="rect">
            <a:avLst/>
          </a:prstGeom>
        </p:spPr>
      </p:pic>
    </p:spTree>
    <p:extLst>
      <p:ext uri="{BB962C8B-B14F-4D97-AF65-F5344CB8AC3E}">
        <p14:creationId xmlns:p14="http://schemas.microsoft.com/office/powerpoint/2010/main" val="1113607339"/>
      </p:ext>
    </p:extLst>
  </p:cSld>
  <p:clrMapOvr>
    <a:masterClrMapping/>
  </p:clrMapOvr>
  <mc:AlternateContent xmlns:mc="http://schemas.openxmlformats.org/markup-compatibility/2006" xmlns:p14="http://schemas.microsoft.com/office/powerpoint/2010/main">
    <mc:Choice Requires="p14">
      <p:transition spd="slow" p14:dur="2000" advTm="91636"/>
    </mc:Choice>
    <mc:Fallback xmlns="">
      <p:transition spd="slow" advTm="9163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59359-3530-303B-7953-443316C30181}"/>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Calibri" panose="020F0502020204030204" pitchFamily="34" charset="0"/>
                <a:cs typeface="Dubai" panose="020B0503030403030204" pitchFamily="34" charset="-78"/>
              </a:rPr>
              <a:t>تاسعاً: إعداد مخطط برنامج العلاقات العامة.</a:t>
            </a:r>
            <a:endParaRPr lang="en-US" dirty="0"/>
          </a:p>
        </p:txBody>
      </p:sp>
      <p:sp>
        <p:nvSpPr>
          <p:cNvPr id="4" name="Rectangle: Rounded Corners 3">
            <a:extLst>
              <a:ext uri="{FF2B5EF4-FFF2-40B4-BE49-F238E27FC236}">
                <a16:creationId xmlns:a16="http://schemas.microsoft.com/office/drawing/2014/main" id="{E4F85F83-5127-49D6-AFF6-A1B80B6C7536}"/>
              </a:ext>
            </a:extLst>
          </p:cNvPr>
          <p:cNvSpPr/>
          <p:nvPr/>
        </p:nvSpPr>
        <p:spPr>
          <a:xfrm>
            <a:off x="513172" y="1690688"/>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53F7A248-72DF-49B3-8C9F-15FC44B25ECD}"/>
              </a:ext>
            </a:extLst>
          </p:cNvPr>
          <p:cNvSpPr>
            <a:spLocks noGrp="1"/>
          </p:cNvSpPr>
          <p:nvPr>
            <p:ph idx="1"/>
          </p:nvPr>
        </p:nvSpPr>
        <p:spPr>
          <a:xfrm>
            <a:off x="838200" y="1825625"/>
            <a:ext cx="10515600" cy="4351338"/>
          </a:xfrm>
        </p:spPr>
        <p:txBody>
          <a:bodyPr>
            <a:normAutofit/>
          </a:bodyPr>
          <a:lstStyle/>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أ): من أين تبدأ حملات وبرامج العلاقات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تبدأ عملية التخطيط بعقد جلسات مناقشة لكل المعنيين بالتخطيط، تشبه الجلسات التي تعقد لبناء سيناريو لقصة مـا، يحقـق هـذا الأسلوب لمدير العلاقات العامة وظائف أساسية هي: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التعرف أو تحديد الخطوات المطلوبة للوصول إلـى القـرارات النهائية بشأن الخطة ومكوناتها.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تطوير الأهداف المرتبطة بكل هدف من أهداف الحملة.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6" name="Picture 5">
            <a:extLst>
              <a:ext uri="{FF2B5EF4-FFF2-40B4-BE49-F238E27FC236}">
                <a16:creationId xmlns:a16="http://schemas.microsoft.com/office/drawing/2014/main" id="{B847F1CC-86B6-45FC-9E56-FCEABAE4D4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8878" y="1957388"/>
            <a:ext cx="4848606" cy="6858000"/>
          </a:xfrm>
          <a:prstGeom prst="rect">
            <a:avLst/>
          </a:prstGeom>
        </p:spPr>
      </p:pic>
    </p:spTree>
    <p:extLst>
      <p:ext uri="{BB962C8B-B14F-4D97-AF65-F5344CB8AC3E}">
        <p14:creationId xmlns:p14="http://schemas.microsoft.com/office/powerpoint/2010/main" val="1383316617"/>
      </p:ext>
    </p:extLst>
  </p:cSld>
  <p:clrMapOvr>
    <a:masterClrMapping/>
  </p:clrMapOvr>
  <mc:AlternateContent xmlns:mc="http://schemas.openxmlformats.org/markup-compatibility/2006" xmlns:p14="http://schemas.microsoft.com/office/powerpoint/2010/main">
    <mc:Choice Requires="p14">
      <p:transition spd="slow" p14:dur="2000" advTm="76820"/>
    </mc:Choice>
    <mc:Fallback xmlns="">
      <p:transition spd="slow" advTm="7682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736121A-8B55-4CC9-81F1-BD89F097C760}"/>
              </a:ext>
            </a:extLst>
          </p:cNvPr>
          <p:cNvSpPr/>
          <p:nvPr/>
        </p:nvSpPr>
        <p:spPr>
          <a:xfrm>
            <a:off x="402458" y="1104900"/>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D9D72A65-5CD1-4823-AAD9-4514802EF568}"/>
              </a:ext>
            </a:extLst>
          </p:cNvPr>
          <p:cNvSpPr>
            <a:spLocks noGrp="1"/>
          </p:cNvSpPr>
          <p:nvPr>
            <p:ph idx="1"/>
          </p:nvPr>
        </p:nvSpPr>
        <p:spPr>
          <a:xfrm>
            <a:off x="838200" y="1825625"/>
            <a:ext cx="10515600" cy="4351338"/>
          </a:xfrm>
        </p:spPr>
        <p:txBody>
          <a:bodyPr/>
          <a:lstStyle/>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3. التعرف على الأفكار والموضوعات والمعارف التي يحتاجها كل جمهور من الجماهير المستهدفة بالحملة أو البرامج. فهذه الجلسات يمكن التقدم بإجابات عن أسئلة مهمة مثل:</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ـ ما هي الجماهير التي نحتاج الاتصال بهم في هذا الموقف؟</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ـ ما الذي يحتاجون إلى معرفته؟</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ـ كيف يمكن أن تتفاعل معها، وتفاعلها هي معنا بشكل أفضل؟</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5" name="Picture 4">
            <a:extLst>
              <a:ext uri="{FF2B5EF4-FFF2-40B4-BE49-F238E27FC236}">
                <a16:creationId xmlns:a16="http://schemas.microsoft.com/office/drawing/2014/main" id="{D3550AEE-ADCB-4A5D-B5B6-01E881060D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113" y="1104899"/>
            <a:ext cx="4862703" cy="6877939"/>
          </a:xfrm>
          <a:prstGeom prst="rect">
            <a:avLst/>
          </a:prstGeom>
        </p:spPr>
      </p:pic>
    </p:spTree>
    <p:extLst>
      <p:ext uri="{BB962C8B-B14F-4D97-AF65-F5344CB8AC3E}">
        <p14:creationId xmlns:p14="http://schemas.microsoft.com/office/powerpoint/2010/main" val="382631649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F89F01F-B969-446F-AD08-94C1BAA79AC3}"/>
              </a:ext>
            </a:extLst>
          </p:cNvPr>
          <p:cNvSpPr/>
          <p:nvPr/>
        </p:nvSpPr>
        <p:spPr>
          <a:xfrm>
            <a:off x="200025" y="323056"/>
            <a:ext cx="11791950" cy="60388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8724DFB8-46F9-491D-8B07-8E5FA1A0565B}"/>
              </a:ext>
            </a:extLst>
          </p:cNvPr>
          <p:cNvSpPr>
            <a:spLocks noGrp="1"/>
          </p:cNvSpPr>
          <p:nvPr>
            <p:ph idx="1"/>
          </p:nvPr>
        </p:nvSpPr>
        <p:spPr>
          <a:xfrm>
            <a:off x="400050" y="496093"/>
            <a:ext cx="11268074" cy="4351338"/>
          </a:xfrm>
        </p:spPr>
        <p:txBody>
          <a:bodyPr>
            <a:noAutofit/>
          </a:bodyPr>
          <a:lstStyle/>
          <a:p>
            <a:pPr marL="0" marR="0" indent="0" algn="just" rtl="1">
              <a:lnSpc>
                <a:spcPct val="107000"/>
              </a:lnSpc>
              <a:spcBef>
                <a:spcPts val="0"/>
              </a:spcBef>
              <a:spcAft>
                <a:spcPts val="800"/>
              </a:spcAft>
              <a:buNone/>
            </a:pPr>
            <a:r>
              <a:rPr lang="ar-EG" dirty="0">
                <a:latin typeface="Dubai" panose="020B0503030403030204" pitchFamily="34" charset="-78"/>
                <a:ea typeface="Calibri" panose="020F0502020204030204" pitchFamily="34" charset="0"/>
                <a:cs typeface="Dubai" panose="020B0503030403030204" pitchFamily="34" charset="-78"/>
              </a:rPr>
              <a:t>4. </a:t>
            </a:r>
            <a:r>
              <a:rPr lang="ar-EG" dirty="0">
                <a:effectLst/>
                <a:latin typeface="Dubai" panose="020B0503030403030204" pitchFamily="34" charset="-78"/>
                <a:ea typeface="Calibri" panose="020F0502020204030204" pitchFamily="34" charset="0"/>
                <a:cs typeface="Dubai" panose="020B0503030403030204" pitchFamily="34" charset="-78"/>
              </a:rPr>
              <a:t>تحديد المهام التي سيضطلع بها كل من المشاركين فـي عمليـة التخطيط عند الشروع في تنفيذ الخطة أو البرنامج. ويتم في هذه الجلسات تبادل الرأي ومناقشة كل التفاصيل مناقـشة عميقـة وليس بشكل روتيني، وتتضمن هذه العملية ثلاثة مراحل هي: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Bef>
                <a:spcPts val="0"/>
              </a:spcBef>
              <a:spcAft>
                <a:spcPts val="800"/>
              </a:spcAft>
            </a:pPr>
            <a:r>
              <a:rPr lang="ar-EG" dirty="0">
                <a:effectLst/>
                <a:latin typeface="Dubai" panose="020B0503030403030204" pitchFamily="34" charset="-78"/>
                <a:ea typeface="Calibri" panose="020F0502020204030204" pitchFamily="34" charset="0"/>
                <a:cs typeface="Dubai" panose="020B0503030403030204" pitchFamily="34" charset="-78"/>
              </a:rPr>
              <a:t>توليد الأفكار.</a:t>
            </a:r>
            <a:endParaRPr lang="ar-EG" dirty="0">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Bef>
                <a:spcPts val="0"/>
              </a:spcBef>
              <a:spcAft>
                <a:spcPts val="800"/>
              </a:spcAft>
            </a:pPr>
            <a:r>
              <a:rPr lang="ar-EG" dirty="0">
                <a:effectLst/>
                <a:latin typeface="Dubai" panose="020B0503030403030204" pitchFamily="34" charset="-78"/>
                <a:ea typeface="Calibri" panose="020F0502020204030204" pitchFamily="34" charset="0"/>
                <a:cs typeface="Dubai" panose="020B0503030403030204" pitchFamily="34" charset="-78"/>
              </a:rPr>
              <a:t>مناقشة الأفكار مناقشة نقدية.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Bef>
                <a:spcPts val="0"/>
              </a:spcBef>
              <a:spcAft>
                <a:spcPts val="800"/>
              </a:spcAft>
            </a:pPr>
            <a:r>
              <a:rPr lang="ar-EG" dirty="0">
                <a:effectLst/>
                <a:latin typeface="Dubai" panose="020B0503030403030204" pitchFamily="34" charset="-78"/>
                <a:ea typeface="Calibri" panose="020F0502020204030204" pitchFamily="34" charset="0"/>
                <a:cs typeface="Dubai" panose="020B0503030403030204" pitchFamily="34" charset="-78"/>
              </a:rPr>
              <a:t>الوصول إلى اتّفاق وعلى إجماع حول الأفكار النهائية، والوصول إلى رؤية مشتركة للخطة ومكوناتها. </a:t>
            </a: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وثمة عدة قواعد ينصح بها في عملية التفكير الإبداعي هذه، يمكن إيجازها فيما يلي: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كلما زاد عدد النقاط المطروحة كان أفضل.</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لا ينبغي توجيه انتقادات تسفه أي فكـرة مطروحـة، فكـل الأفكار التي تطرح عرضة للنقاش والتحليل.</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spTree>
    <p:extLst>
      <p:ext uri="{BB962C8B-B14F-4D97-AF65-F5344CB8AC3E}">
        <p14:creationId xmlns:p14="http://schemas.microsoft.com/office/powerpoint/2010/main" val="1701527198"/>
      </p:ext>
    </p:extLst>
  </p:cSld>
  <p:clrMapOvr>
    <a:masterClrMapping/>
  </p:clrMapOvr>
  <mc:AlternateContent xmlns:mc="http://schemas.openxmlformats.org/markup-compatibility/2006" xmlns:p14="http://schemas.microsoft.com/office/powerpoint/2010/main">
    <mc:Choice Requires="p14">
      <p:transition spd="slow" p14:dur="2000" advTm="155158"/>
    </mc:Choice>
    <mc:Fallback xmlns="">
      <p:transition spd="slow" advTm="15515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636AFB0-8741-45D3-9549-A074FCC0DC16}"/>
              </a:ext>
            </a:extLst>
          </p:cNvPr>
          <p:cNvSpPr/>
          <p:nvPr/>
        </p:nvSpPr>
        <p:spPr>
          <a:xfrm>
            <a:off x="513172" y="1104900"/>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9761429-F24A-48B1-B238-F580531B377D}"/>
              </a:ext>
            </a:extLst>
          </p:cNvPr>
          <p:cNvSpPr>
            <a:spLocks noGrp="1"/>
          </p:cNvSpPr>
          <p:nvPr>
            <p:ph idx="1"/>
          </p:nvPr>
        </p:nvSpPr>
        <p:spPr>
          <a:xfrm>
            <a:off x="838199" y="1525587"/>
            <a:ext cx="10515600" cy="4351338"/>
          </a:xfrm>
        </p:spPr>
        <p:txBody>
          <a:bodyPr/>
          <a:lstStyle/>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ـ يمكن توليد أفكار جديدة من أفكار جيدة سبق تجربتها.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ـ لا اعتبار في البداية لدقة صياغة الفكرة، فكل الأفكار المطروحة يمكن إعادة صياغتها وتقيده في سياق النقاش.</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ـ ينبغي بعد مناقشة كل فكرة مطروحة الوصول إلى اتّفاق وإجماع في الرأي، سواء كان بالقبول أو الرفض أو التقديم.</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5" name="Picture 4">
            <a:extLst>
              <a:ext uri="{FF2B5EF4-FFF2-40B4-BE49-F238E27FC236}">
                <a16:creationId xmlns:a16="http://schemas.microsoft.com/office/drawing/2014/main" id="{B8AB2441-4F34-4B1B-8314-AF38994110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9595" y="1328738"/>
            <a:ext cx="4848606" cy="6858000"/>
          </a:xfrm>
          <a:prstGeom prst="rect">
            <a:avLst/>
          </a:prstGeom>
        </p:spPr>
      </p:pic>
    </p:spTree>
    <p:extLst>
      <p:ext uri="{BB962C8B-B14F-4D97-AF65-F5344CB8AC3E}">
        <p14:creationId xmlns:p14="http://schemas.microsoft.com/office/powerpoint/2010/main" val="3264190529"/>
      </p:ext>
    </p:extLst>
  </p:cSld>
  <p:clrMapOvr>
    <a:masterClrMapping/>
  </p:clrMapOvr>
  <mc:AlternateContent xmlns:mc="http://schemas.openxmlformats.org/markup-compatibility/2006" xmlns:p14="http://schemas.microsoft.com/office/powerpoint/2010/main">
    <mc:Choice Requires="p14">
      <p:transition spd="slow" p14:dur="2000" advTm="45379"/>
    </mc:Choice>
    <mc:Fallback xmlns="">
      <p:transition spd="slow" advTm="4537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AE2A0-9999-AAC9-3ADA-BD438F7A21E2}"/>
              </a:ext>
            </a:extLst>
          </p:cNvPr>
          <p:cNvSpPr>
            <a:spLocks noGrp="1"/>
          </p:cNvSpPr>
          <p:nvPr>
            <p:ph type="title"/>
          </p:nvPr>
        </p:nvSpPr>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ب): مراحل إعداد مخطط برامج العلاقات العامة.</a:t>
            </a:r>
            <a:endParaRPr lang="en-US" dirty="0"/>
          </a:p>
        </p:txBody>
      </p:sp>
      <p:sp>
        <p:nvSpPr>
          <p:cNvPr id="4" name="Rectangle: Rounded Corners 3">
            <a:extLst>
              <a:ext uri="{FF2B5EF4-FFF2-40B4-BE49-F238E27FC236}">
                <a16:creationId xmlns:a16="http://schemas.microsoft.com/office/drawing/2014/main" id="{9199F481-B590-4CF8-8857-C6CB35851A6C}"/>
              </a:ext>
            </a:extLst>
          </p:cNvPr>
          <p:cNvSpPr/>
          <p:nvPr/>
        </p:nvSpPr>
        <p:spPr>
          <a:xfrm>
            <a:off x="1514475" y="1690688"/>
            <a:ext cx="10164352" cy="3709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09AD65E-4D7D-4182-AC97-2543FF6436E8}"/>
              </a:ext>
            </a:extLst>
          </p:cNvPr>
          <p:cNvSpPr>
            <a:spLocks noGrp="1"/>
          </p:cNvSpPr>
          <p:nvPr>
            <p:ph idx="1"/>
          </p:nvPr>
        </p:nvSpPr>
        <p:spPr>
          <a:xfrm>
            <a:off x="838200" y="1825625"/>
            <a:ext cx="10515600" cy="4351338"/>
          </a:xfrm>
        </p:spPr>
        <p:txBody>
          <a:bodyPr>
            <a:normAutofit/>
          </a:bodyPr>
          <a:lstStyle/>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١ـ تقييم الوضع الحالي.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٢ـ تحديد وصياغة الأهداف الإستراتيجية، ويكون هذا من خلال:</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أ ـ الاتصال فقط.</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ب ـ فهم الرسالة وتذكرها.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ج ـ قبول الأفكار المتضمنة في الرسالة.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د ـ تشكيل أو تغيير الاتجاه.</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6" name="Picture 5">
            <a:extLst>
              <a:ext uri="{FF2B5EF4-FFF2-40B4-BE49-F238E27FC236}">
                <a16:creationId xmlns:a16="http://schemas.microsoft.com/office/drawing/2014/main" id="{BF875B06-AFA2-4991-9C3D-A9CF19327B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10" y="1027906"/>
            <a:ext cx="4848606" cy="6858000"/>
          </a:xfrm>
          <a:prstGeom prst="rect">
            <a:avLst/>
          </a:prstGeom>
        </p:spPr>
      </p:pic>
    </p:spTree>
    <p:extLst>
      <p:ext uri="{BB962C8B-B14F-4D97-AF65-F5344CB8AC3E}">
        <p14:creationId xmlns:p14="http://schemas.microsoft.com/office/powerpoint/2010/main" val="856552908"/>
      </p:ext>
    </p:extLst>
  </p:cSld>
  <p:clrMapOvr>
    <a:masterClrMapping/>
  </p:clrMapOvr>
  <mc:AlternateContent xmlns:mc="http://schemas.openxmlformats.org/markup-compatibility/2006" xmlns:p14="http://schemas.microsoft.com/office/powerpoint/2010/main">
    <mc:Choice Requires="p14">
      <p:transition spd="slow" p14:dur="2000" advTm="90443"/>
    </mc:Choice>
    <mc:Fallback xmlns="">
      <p:transition spd="slow" advTm="904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269B58F-FDB9-42C3-A74A-13CAAD9099B0}"/>
              </a:ext>
            </a:extLst>
          </p:cNvPr>
          <p:cNvSpPr/>
          <p:nvPr/>
        </p:nvSpPr>
        <p:spPr>
          <a:xfrm>
            <a:off x="285750" y="1104899"/>
            <a:ext cx="11393077" cy="5153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781FF3AB-56D6-49EF-9812-11ED50667BF9}"/>
              </a:ext>
            </a:extLst>
          </p:cNvPr>
          <p:cNvSpPr>
            <a:spLocks noGrp="1"/>
          </p:cNvSpPr>
          <p:nvPr>
            <p:ph idx="1"/>
          </p:nvPr>
        </p:nvSpPr>
        <p:spPr>
          <a:xfrm>
            <a:off x="328614" y="1319219"/>
            <a:ext cx="11230563"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هـ ـ السلوك.</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ويجب أن تتضمن الأهداف الإستراتيجية العناصر التالية: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يجب أن تتضمن صياغة الأهداف الإستراتيجية عبـارة (تهـدف هذه الحملة أو هذا البرنامج إلى...) كإشارة إلى توجهات لبلـوغ نتائج محددة.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ينبغي أن تتضمن الصياغة كما هو واضح في الصياغة الـسابقة فعلا محددا لإيضاح أن الحملة وما تتضمنه من أنشطة اتـصالية تستهدف إحداث تأثيرات محددة.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يجب أن تتضمن صياغة الأهداف الإسـتراتيجية فكـرة محـددة وقابلة للقياس.</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يجب أن تتضمن صـياغة الأهـداف الإسـتراتيجية للجمـاهير المستهدفة بالتغيير المطلوب.</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5" name="Picture 4">
            <a:extLst>
              <a:ext uri="{FF2B5EF4-FFF2-40B4-BE49-F238E27FC236}">
                <a16:creationId xmlns:a16="http://schemas.microsoft.com/office/drawing/2014/main" id="{0A058BC4-8A4B-474B-AE3A-95BC462220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7404" y="-1985962"/>
            <a:ext cx="4848606" cy="6858000"/>
          </a:xfrm>
          <a:prstGeom prst="rect">
            <a:avLst/>
          </a:prstGeom>
        </p:spPr>
      </p:pic>
    </p:spTree>
    <p:extLst>
      <p:ext uri="{BB962C8B-B14F-4D97-AF65-F5344CB8AC3E}">
        <p14:creationId xmlns:p14="http://schemas.microsoft.com/office/powerpoint/2010/main" val="2559136725"/>
      </p:ext>
    </p:extLst>
  </p:cSld>
  <p:clrMapOvr>
    <a:masterClrMapping/>
  </p:clrMapOvr>
  <mc:AlternateContent xmlns:mc="http://schemas.openxmlformats.org/markup-compatibility/2006" xmlns:p14="http://schemas.microsoft.com/office/powerpoint/2010/main">
    <mc:Choice Requires="p14">
      <p:transition spd="slow" p14:dur="2000" advTm="124165"/>
    </mc:Choice>
    <mc:Fallback xmlns="">
      <p:transition spd="slow" advTm="12416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BF0DB-6684-330C-AA94-286772E821A3}"/>
              </a:ext>
            </a:extLst>
          </p:cNvPr>
          <p:cNvSpPr>
            <a:spLocks noGrp="1"/>
          </p:cNvSpPr>
          <p:nvPr>
            <p:ph type="title"/>
          </p:nvPr>
        </p:nvSpPr>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٣ـ تحديد الجماهير المستهدفة، وهذا من خلال:</a:t>
            </a:r>
            <a:endParaRPr lang="en-US" dirty="0"/>
          </a:p>
        </p:txBody>
      </p:sp>
      <p:sp>
        <p:nvSpPr>
          <p:cNvPr id="4" name="Rectangle: Rounded Corners 3">
            <a:extLst>
              <a:ext uri="{FF2B5EF4-FFF2-40B4-BE49-F238E27FC236}">
                <a16:creationId xmlns:a16="http://schemas.microsoft.com/office/drawing/2014/main" id="{480A0D8A-250A-43D7-8A55-513697C9F166}"/>
              </a:ext>
            </a:extLst>
          </p:cNvPr>
          <p:cNvSpPr/>
          <p:nvPr/>
        </p:nvSpPr>
        <p:spPr>
          <a:xfrm>
            <a:off x="838199" y="1690688"/>
            <a:ext cx="10840628" cy="3081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B76E14F1-A57E-4746-9B2A-DE0E139B1469}"/>
              </a:ext>
            </a:extLst>
          </p:cNvPr>
          <p:cNvSpPr>
            <a:spLocks noGrp="1"/>
          </p:cNvSpPr>
          <p:nvPr>
            <p:ph idx="1"/>
          </p:nvPr>
        </p:nvSpPr>
        <p:spPr>
          <a:xfrm>
            <a:off x="838199" y="1825625"/>
            <a:ext cx="10840627"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أن مصالح الجماهير متضاربة، فعلى المؤسسة أن تسعى لإجراء توازن بين هذه المصالح.</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مراعاة اختلاف الأفكار والانفعالات والعواطف والتقلب.</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ينبغي الأخذ بعين الاعتبار الاتجاهات الاقتـصادية والاجتماعيـة السائدة في الرأي العام</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6" name="Picture 5">
            <a:extLst>
              <a:ext uri="{FF2B5EF4-FFF2-40B4-BE49-F238E27FC236}">
                <a16:creationId xmlns:a16="http://schemas.microsoft.com/office/drawing/2014/main" id="{8DD24812-0805-4EBA-87B4-E5B3296162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190" y="2045494"/>
            <a:ext cx="4848606" cy="6858000"/>
          </a:xfrm>
          <a:prstGeom prst="rect">
            <a:avLst/>
          </a:prstGeom>
        </p:spPr>
      </p:pic>
    </p:spTree>
    <p:extLst>
      <p:ext uri="{BB962C8B-B14F-4D97-AF65-F5344CB8AC3E}">
        <p14:creationId xmlns:p14="http://schemas.microsoft.com/office/powerpoint/2010/main" val="495892626"/>
      </p:ext>
    </p:extLst>
  </p:cSld>
  <p:clrMapOvr>
    <a:masterClrMapping/>
  </p:clrMapOvr>
  <mc:AlternateContent xmlns:mc="http://schemas.openxmlformats.org/markup-compatibility/2006" xmlns:p14="http://schemas.microsoft.com/office/powerpoint/2010/main">
    <mc:Choice Requires="p14">
      <p:transition spd="slow" p14:dur="2000" advTm="97738"/>
    </mc:Choice>
    <mc:Fallback xmlns="">
      <p:transition spd="slow" advTm="9773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731DA-46CC-EBB3-13ED-9002A920FBA3}"/>
              </a:ext>
            </a:extLst>
          </p:cNvPr>
          <p:cNvSpPr>
            <a:spLocks noGrp="1"/>
          </p:cNvSpPr>
          <p:nvPr>
            <p:ph type="title"/>
          </p:nvPr>
        </p:nvSpPr>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٤ـ تحديد وسائل الاتصال المناسبة: مراعاة في ذلك:</a:t>
            </a:r>
            <a:endParaRPr lang="en-US" dirty="0"/>
          </a:p>
        </p:txBody>
      </p:sp>
      <p:sp>
        <p:nvSpPr>
          <p:cNvPr id="4" name="Rectangle: Rounded Corners 3">
            <a:extLst>
              <a:ext uri="{FF2B5EF4-FFF2-40B4-BE49-F238E27FC236}">
                <a16:creationId xmlns:a16="http://schemas.microsoft.com/office/drawing/2014/main" id="{2D4F4B10-C496-4B3D-B538-5765CAF06259}"/>
              </a:ext>
            </a:extLst>
          </p:cNvPr>
          <p:cNvSpPr/>
          <p:nvPr/>
        </p:nvSpPr>
        <p:spPr>
          <a:xfrm>
            <a:off x="1485900" y="1690688"/>
            <a:ext cx="10192927" cy="2452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51AF14B0-556C-4A14-9462-B180B2764A3B}"/>
              </a:ext>
            </a:extLst>
          </p:cNvPr>
          <p:cNvSpPr>
            <a:spLocks noGrp="1"/>
          </p:cNvSpPr>
          <p:nvPr>
            <p:ph idx="1"/>
          </p:nvPr>
        </p:nvSpPr>
        <p:spPr>
          <a:xfrm>
            <a:off x="838200" y="1825625"/>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أهداف البرامج وطبيعة الجمهور المستهدف.</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طبيعة الرسائل الاتصالية المخطط لها.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الخصائص المادية والفنية للوسيلة.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6" name="Picture 5">
            <a:extLst>
              <a:ext uri="{FF2B5EF4-FFF2-40B4-BE49-F238E27FC236}">
                <a16:creationId xmlns:a16="http://schemas.microsoft.com/office/drawing/2014/main" id="{187D06C5-7B79-454E-922B-FF89C33640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8878" y="1957388"/>
            <a:ext cx="4848606" cy="6858000"/>
          </a:xfrm>
          <a:prstGeom prst="rect">
            <a:avLst/>
          </a:prstGeom>
        </p:spPr>
      </p:pic>
    </p:spTree>
    <p:extLst>
      <p:ext uri="{BB962C8B-B14F-4D97-AF65-F5344CB8AC3E}">
        <p14:creationId xmlns:p14="http://schemas.microsoft.com/office/powerpoint/2010/main" val="1432805368"/>
      </p:ext>
    </p:extLst>
  </p:cSld>
  <p:clrMapOvr>
    <a:masterClrMapping/>
  </p:clrMapOvr>
  <mc:AlternateContent xmlns:mc="http://schemas.openxmlformats.org/markup-compatibility/2006" xmlns:p14="http://schemas.microsoft.com/office/powerpoint/2010/main">
    <mc:Choice Requires="p14">
      <p:transition spd="slow" p14:dur="2000" advTm="53786"/>
    </mc:Choice>
    <mc:Fallback xmlns="">
      <p:transition spd="slow" advTm="5378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FDAEB-3682-FC6E-391B-FE0E401FA31B}"/>
              </a:ext>
            </a:extLst>
          </p:cNvPr>
          <p:cNvSpPr>
            <a:spLocks noGrp="1"/>
          </p:cNvSpPr>
          <p:nvPr>
            <p:ph type="title"/>
          </p:nvPr>
        </p:nvSpPr>
        <p:spPr>
          <a:xfrm>
            <a:off x="838199" y="365125"/>
            <a:ext cx="10818607" cy="1325563"/>
          </a:xfrm>
        </p:spPr>
        <p:txBody>
          <a:bodyPr>
            <a:normAutofit/>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٥ـ وضع خطة البرنامج، وهذه الخطوة تتضمن ما يلي:</a:t>
            </a:r>
            <a:endParaRPr lang="en-US" dirty="0"/>
          </a:p>
        </p:txBody>
      </p:sp>
      <p:sp>
        <p:nvSpPr>
          <p:cNvPr id="4" name="Rectangle: Rounded Corners 3">
            <a:extLst>
              <a:ext uri="{FF2B5EF4-FFF2-40B4-BE49-F238E27FC236}">
                <a16:creationId xmlns:a16="http://schemas.microsoft.com/office/drawing/2014/main" id="{FF8D4C26-9C7E-41BA-9DF1-0B03FDE4B96D}"/>
              </a:ext>
            </a:extLst>
          </p:cNvPr>
          <p:cNvSpPr/>
          <p:nvPr/>
        </p:nvSpPr>
        <p:spPr>
          <a:xfrm>
            <a:off x="535193" y="1973263"/>
            <a:ext cx="11121614" cy="3141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ED8D697D-3596-4954-9148-238B80784BAB}"/>
              </a:ext>
            </a:extLst>
          </p:cNvPr>
          <p:cNvSpPr>
            <a:spLocks noGrp="1"/>
          </p:cNvSpPr>
          <p:nvPr>
            <p:ph idx="1"/>
          </p:nvPr>
        </p:nvSpPr>
        <p:spPr>
          <a:xfrm>
            <a:off x="862012" y="2295524"/>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وضع نقاط المهمات المفترض تنفيذها، وطبيعة المهمات، ما هي برامج العلاقات العامة المنوي تنفيذها؟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تحديد مضمون أو محتوى الخطة المنوي تنفيذها، أي بماذا نريـد أن نخبر الجمهور؟</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جدولة الخطة، في كل من وسائل الاتصال المختلفة.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6" name="Picture 5">
            <a:extLst>
              <a:ext uri="{FF2B5EF4-FFF2-40B4-BE49-F238E27FC236}">
                <a16:creationId xmlns:a16="http://schemas.microsoft.com/office/drawing/2014/main" id="{83DF7163-6CBB-4699-89A6-6665BBDE29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8878" y="1957388"/>
            <a:ext cx="4848606" cy="6858000"/>
          </a:xfrm>
          <a:prstGeom prst="rect">
            <a:avLst/>
          </a:prstGeom>
        </p:spPr>
      </p:pic>
    </p:spTree>
    <p:extLst>
      <p:ext uri="{BB962C8B-B14F-4D97-AF65-F5344CB8AC3E}">
        <p14:creationId xmlns:p14="http://schemas.microsoft.com/office/powerpoint/2010/main" val="1895734260"/>
      </p:ext>
    </p:extLst>
  </p:cSld>
  <p:clrMapOvr>
    <a:masterClrMapping/>
  </p:clrMapOvr>
  <mc:AlternateContent xmlns:mc="http://schemas.openxmlformats.org/markup-compatibility/2006" xmlns:p14="http://schemas.microsoft.com/office/powerpoint/2010/main">
    <mc:Choice Requires="p14">
      <p:transition spd="slow" p14:dur="2000" advTm="57522"/>
    </mc:Choice>
    <mc:Fallback xmlns="">
      <p:transition spd="slow" advTm="5752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6050FC2-CC4A-4EBB-8E30-5483FDE202E9}"/>
              </a:ext>
            </a:extLst>
          </p:cNvPr>
          <p:cNvSpPr/>
          <p:nvPr/>
        </p:nvSpPr>
        <p:spPr>
          <a:xfrm>
            <a:off x="513172" y="1104900"/>
            <a:ext cx="11165655" cy="4648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E9A21540-C594-4601-88D7-ABF07E6663DA}"/>
              </a:ext>
            </a:extLst>
          </p:cNvPr>
          <p:cNvSpPr>
            <a:spLocks noGrp="1"/>
          </p:cNvSpPr>
          <p:nvPr>
            <p:ph idx="1"/>
          </p:nvPr>
        </p:nvSpPr>
        <p:spPr>
          <a:xfrm>
            <a:off x="838200" y="1825625"/>
            <a:ext cx="10515600" cy="4351338"/>
          </a:xfrm>
        </p:spPr>
        <p:txBody>
          <a:bodyPr>
            <a:normAutofit/>
          </a:bodyPr>
          <a:lstStyle/>
          <a:p>
            <a:pPr marL="0" marR="0" algn="just" rtl="1">
              <a:lnSpc>
                <a:spcPct val="107000"/>
              </a:lnSpc>
              <a:spcBef>
                <a:spcPts val="0"/>
              </a:spcBef>
              <a:spcAft>
                <a:spcPts val="800"/>
              </a:spcAft>
            </a:pPr>
            <a:r>
              <a:rPr lang="ar-EG" b="1" dirty="0">
                <a:effectLst/>
                <a:latin typeface="Dubai" panose="020B0503030403030204" pitchFamily="34" charset="-78"/>
                <a:ea typeface="Calibri" panose="020F0502020204030204" pitchFamily="34" charset="0"/>
                <a:cs typeface="Dubai" panose="020B0503030403030204" pitchFamily="34" charset="-78"/>
              </a:rPr>
              <a:t>٦ ـ تحديد ميزانية البرنامج.</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b="1" dirty="0">
                <a:effectLst/>
                <a:latin typeface="Dubai" panose="020B0503030403030204" pitchFamily="34" charset="-78"/>
                <a:ea typeface="Calibri" panose="020F0502020204030204" pitchFamily="34" charset="0"/>
                <a:cs typeface="Dubai" panose="020B0503030403030204" pitchFamily="34" charset="-78"/>
              </a:rPr>
              <a:t>٧ـ تنفيذ إدارة البرنامج.</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b="1" dirty="0">
                <a:effectLst/>
                <a:latin typeface="Dubai" panose="020B0503030403030204" pitchFamily="34" charset="-78"/>
                <a:ea typeface="Calibri" panose="020F0502020204030204" pitchFamily="34" charset="0"/>
                <a:cs typeface="Dubai" panose="020B0503030403030204" pitchFamily="34" charset="-78"/>
              </a:rPr>
              <a:t>٨ـ متابعة وتقويم التنفيذ.</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latin typeface="Dubai" panose="020B0503030403030204" pitchFamily="34" charset="-78"/>
              <a:cs typeface="Dubai" panose="020B0503030403030204" pitchFamily="34" charset="-78"/>
            </a:endParaRPr>
          </a:p>
        </p:txBody>
      </p:sp>
      <p:pic>
        <p:nvPicPr>
          <p:cNvPr id="5" name="Picture 4">
            <a:extLst>
              <a:ext uri="{FF2B5EF4-FFF2-40B4-BE49-F238E27FC236}">
                <a16:creationId xmlns:a16="http://schemas.microsoft.com/office/drawing/2014/main" id="{2E30BC23-6A2B-453A-8D5A-F7ECF29BBA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353" y="0"/>
            <a:ext cx="4848606" cy="6858000"/>
          </a:xfrm>
          <a:prstGeom prst="rect">
            <a:avLst/>
          </a:prstGeom>
        </p:spPr>
      </p:pic>
    </p:spTree>
    <p:extLst>
      <p:ext uri="{BB962C8B-B14F-4D97-AF65-F5344CB8AC3E}">
        <p14:creationId xmlns:p14="http://schemas.microsoft.com/office/powerpoint/2010/main" val="3173863225"/>
      </p:ext>
    </p:extLst>
  </p:cSld>
  <p:clrMapOvr>
    <a:masterClrMapping/>
  </p:clrMapOvr>
  <mc:AlternateContent xmlns:mc="http://schemas.openxmlformats.org/markup-compatibility/2006" xmlns:p14="http://schemas.microsoft.com/office/powerpoint/2010/main">
    <mc:Choice Requires="p14">
      <p:transition spd="slow" p14:dur="2000" advTm="75721"/>
    </mc:Choice>
    <mc:Fallback xmlns="">
      <p:transition spd="slow" advTm="7572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1023</TotalTime>
  <Words>2118</Words>
  <Application>Microsoft Office PowerPoint</Application>
  <PresentationFormat>Widescreen</PresentationFormat>
  <Paragraphs>153</Paragraphs>
  <Slides>33</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Dubai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ثالثاً: أهمية تخطيط العلاقات العامة</vt:lpstr>
      <vt:lpstr>رابعاً: مزايا التخطيط للعلاقات العامة:</vt:lpstr>
      <vt:lpstr>PowerPoint Presentation</vt:lpstr>
      <vt:lpstr>خامساً: الآثار الناجمة عن غياب التخطيط للعلاقات العامة:</vt:lpstr>
      <vt:lpstr>أنواع تخطيط العلاقات العامة</vt:lpstr>
      <vt:lpstr>سادساً: أنواع تخطيط العلاقات العامة:</vt:lpstr>
      <vt:lpstr>PowerPoint Presentation</vt:lpstr>
      <vt:lpstr>ب): التخطيط حسب نقاط تأثيره: </vt:lpstr>
      <vt:lpstr>PowerPoint Presentation</vt:lpstr>
      <vt:lpstr>ج): التخطيط على مستوى إدارة العلاقات العامة: </vt:lpstr>
      <vt:lpstr>PowerPoint Presentation</vt:lpstr>
      <vt:lpstr>سابعاً:متطلبات التخطيط للعلاقات العامة:</vt:lpstr>
      <vt:lpstr>PowerPoint Presentation</vt:lpstr>
      <vt:lpstr>ثامناً:معوقات التخطيط للعلاقات العامة:</vt:lpstr>
      <vt:lpstr>PowerPoint Presentation</vt:lpstr>
      <vt:lpstr>تاسعاً: إعداد مخطط برنامج العلاقات العامة.</vt:lpstr>
      <vt:lpstr>PowerPoint Presentation</vt:lpstr>
      <vt:lpstr>PowerPoint Presentation</vt:lpstr>
      <vt:lpstr>PowerPoint Presentation</vt:lpstr>
      <vt:lpstr>ب): مراحل إعداد مخطط برامج العلاقات العامة.</vt:lpstr>
      <vt:lpstr>PowerPoint Presentation</vt:lpstr>
      <vt:lpstr>٣ـ تحديد الجماهير المستهدفة، وهذا من خلال:</vt:lpstr>
      <vt:lpstr>٤ـ تحديد وسائل الاتصال المناسبة: مراعاة في ذلك:</vt:lpstr>
      <vt:lpstr>٥ـ وضع خطة البرنامج، وهذه الخطوة تتضمن ما يلي:</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49</cp:revision>
  <dcterms:created xsi:type="dcterms:W3CDTF">2023-04-29T09:08:23Z</dcterms:created>
  <dcterms:modified xsi:type="dcterms:W3CDTF">2023-11-17T10:25:26Z</dcterms:modified>
</cp:coreProperties>
</file>