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480" r:id="rId2"/>
    <p:sldId id="303" r:id="rId3"/>
    <p:sldId id="313" r:id="rId4"/>
    <p:sldId id="702" r:id="rId5"/>
    <p:sldId id="852" r:id="rId6"/>
    <p:sldId id="860" r:id="rId7"/>
    <p:sldId id="853" r:id="rId8"/>
    <p:sldId id="854" r:id="rId9"/>
    <p:sldId id="855" r:id="rId10"/>
    <p:sldId id="856" r:id="rId11"/>
    <p:sldId id="857" r:id="rId12"/>
    <p:sldId id="858" r:id="rId13"/>
    <p:sldId id="861" r:id="rId14"/>
    <p:sldId id="862" r:id="rId15"/>
    <p:sldId id="863" r:id="rId16"/>
    <p:sldId id="864" r:id="rId17"/>
    <p:sldId id="859" r:id="rId18"/>
    <p:sldId id="866" r:id="rId19"/>
    <p:sldId id="902" r:id="rId20"/>
    <p:sldId id="903" r:id="rId21"/>
    <p:sldId id="904" r:id="rId22"/>
    <p:sldId id="905" r:id="rId23"/>
    <p:sldId id="906" r:id="rId24"/>
    <p:sldId id="907" r:id="rId25"/>
    <p:sldId id="908" r:id="rId26"/>
    <p:sldId id="909" r:id="rId27"/>
    <p:sldId id="910" r:id="rId28"/>
    <p:sldId id="911" r:id="rId29"/>
    <p:sldId id="912" r:id="rId30"/>
    <p:sldId id="913" r:id="rId31"/>
    <p:sldId id="914" r:id="rId32"/>
    <p:sldId id="915" r:id="rId33"/>
    <p:sldId id="916" r:id="rId34"/>
    <p:sldId id="917" r:id="rId35"/>
    <p:sldId id="918" r:id="rId36"/>
    <p:sldId id="919" r:id="rId37"/>
    <p:sldId id="920" r:id="rId38"/>
    <p:sldId id="921" r:id="rId39"/>
    <p:sldId id="922" r:id="rId40"/>
    <p:sldId id="923" r:id="rId41"/>
    <p:sldId id="924" r:id="rId42"/>
    <p:sldId id="925" r:id="rId43"/>
    <p:sldId id="926" r:id="rId44"/>
    <p:sldId id="927" r:id="rId45"/>
    <p:sldId id="928" r:id="rId46"/>
    <p:sldId id="929" r:id="rId47"/>
    <p:sldId id="930" r:id="rId48"/>
    <p:sldId id="931" r:id="rId49"/>
    <p:sldId id="932" r:id="rId50"/>
    <p:sldId id="933" r:id="rId51"/>
    <p:sldId id="851" r:id="rId52"/>
    <p:sldId id="934" r:id="rId53"/>
    <p:sldId id="935" r:id="rId54"/>
    <p:sldId id="936" r:id="rId55"/>
    <p:sldId id="937" r:id="rId56"/>
    <p:sldId id="938" r:id="rId57"/>
    <p:sldId id="939" r:id="rId58"/>
    <p:sldId id="940" r:id="rId59"/>
    <p:sldId id="941" r:id="rId60"/>
    <p:sldId id="942" r:id="rId61"/>
    <p:sldId id="349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60"/>
            <p14:sldId id="853"/>
            <p14:sldId id="854"/>
            <p14:sldId id="855"/>
            <p14:sldId id="856"/>
            <p14:sldId id="857"/>
            <p14:sldId id="858"/>
            <p14:sldId id="861"/>
            <p14:sldId id="862"/>
            <p14:sldId id="863"/>
            <p14:sldId id="864"/>
            <p14:sldId id="859"/>
            <p14:sldId id="866"/>
            <p14:sldId id="902"/>
            <p14:sldId id="903"/>
            <p14:sldId id="904"/>
            <p14:sldId id="905"/>
            <p14:sldId id="906"/>
            <p14:sldId id="907"/>
            <p14:sldId id="908"/>
            <p14:sldId id="909"/>
            <p14:sldId id="910"/>
            <p14:sldId id="911"/>
            <p14:sldId id="912"/>
            <p14:sldId id="913"/>
            <p14:sldId id="914"/>
            <p14:sldId id="915"/>
            <p14:sldId id="916"/>
            <p14:sldId id="917"/>
            <p14:sldId id="918"/>
            <p14:sldId id="919"/>
            <p14:sldId id="920"/>
            <p14:sldId id="921"/>
            <p14:sldId id="922"/>
            <p14:sldId id="923"/>
            <p14:sldId id="924"/>
            <p14:sldId id="925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851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8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5" Type="http://schemas.openxmlformats.org/officeDocument/2006/relationships/image" Target="../media/image48.wmf"/><Relationship Id="rId4" Type="http://schemas.openxmlformats.org/officeDocument/2006/relationships/image" Target="../media/image47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4" Type="http://schemas.openxmlformats.org/officeDocument/2006/relationships/image" Target="../media/image52.wmf"/></Relationships>
</file>

<file path=ppt/drawings/_rels/vmlDrawing3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7" Type="http://schemas.openxmlformats.org/officeDocument/2006/relationships/image" Target="../media/image60.wmf"/><Relationship Id="rId2" Type="http://schemas.openxmlformats.org/officeDocument/2006/relationships/image" Target="../media/image55.wmf"/><Relationship Id="rId1" Type="http://schemas.openxmlformats.org/officeDocument/2006/relationships/image" Target="../media/image53.wmf"/><Relationship Id="rId6" Type="http://schemas.openxmlformats.org/officeDocument/2006/relationships/image" Target="../media/image59.wmf"/><Relationship Id="rId5" Type="http://schemas.openxmlformats.org/officeDocument/2006/relationships/image" Target="../media/image58.wmf"/><Relationship Id="rId4" Type="http://schemas.openxmlformats.org/officeDocument/2006/relationships/image" Target="../media/image57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6" Type="http://schemas.openxmlformats.org/officeDocument/2006/relationships/image" Target="../media/image66.wmf"/><Relationship Id="rId5" Type="http://schemas.openxmlformats.org/officeDocument/2006/relationships/image" Target="../media/image65.wmf"/><Relationship Id="rId4" Type="http://schemas.openxmlformats.org/officeDocument/2006/relationships/image" Target="../media/image64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8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4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drawings/_rels/vmlDrawing4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3.wmf"/><Relationship Id="rId1" Type="http://schemas.openxmlformats.org/officeDocument/2006/relationships/image" Target="../media/image82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5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2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7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9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0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1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22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4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25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6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33.wmf"/><Relationship Id="rId4" Type="http://schemas.openxmlformats.org/officeDocument/2006/relationships/oleObject" Target="../embeddings/oleObject28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29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30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2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3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5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37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3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9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13" Type="http://schemas.openxmlformats.org/officeDocument/2006/relationships/image" Target="../media/image48.wmf"/><Relationship Id="rId3" Type="http://schemas.openxmlformats.org/officeDocument/2006/relationships/image" Target="../media/image3.png"/><Relationship Id="rId7" Type="http://schemas.openxmlformats.org/officeDocument/2006/relationships/image" Target="../media/image46.wmf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47.wmf"/><Relationship Id="rId5" Type="http://schemas.openxmlformats.org/officeDocument/2006/relationships/image" Target="../media/image45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4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49.wmf"/><Relationship Id="rId4" Type="http://schemas.openxmlformats.org/officeDocument/2006/relationships/oleObject" Target="../embeddings/oleObject45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3" Type="http://schemas.openxmlformats.org/officeDocument/2006/relationships/image" Target="../media/image3.png"/><Relationship Id="rId7" Type="http://schemas.openxmlformats.org/officeDocument/2006/relationships/image" Target="../media/image5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52.wmf"/><Relationship Id="rId5" Type="http://schemas.openxmlformats.org/officeDocument/2006/relationships/image" Target="../media/image49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1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50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9.bin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image" Target="../media/image58.wmf"/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12" Type="http://schemas.openxmlformats.org/officeDocument/2006/relationships/oleObject" Target="../embeddings/oleObject55.bin"/><Relationship Id="rId17" Type="http://schemas.openxmlformats.org/officeDocument/2006/relationships/image" Target="../media/image6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57.bin"/><Relationship Id="rId1" Type="http://schemas.openxmlformats.org/officeDocument/2006/relationships/vmlDrawing" Target="../drawings/vmlDrawing31.vml"/><Relationship Id="rId6" Type="http://schemas.openxmlformats.org/officeDocument/2006/relationships/oleObject" Target="../embeddings/oleObject52.bin"/><Relationship Id="rId11" Type="http://schemas.openxmlformats.org/officeDocument/2006/relationships/image" Target="../media/image57.wmf"/><Relationship Id="rId5" Type="http://schemas.openxmlformats.org/officeDocument/2006/relationships/image" Target="../media/image53.wmf"/><Relationship Id="rId15" Type="http://schemas.openxmlformats.org/officeDocument/2006/relationships/image" Target="../media/image59.wmf"/><Relationship Id="rId10" Type="http://schemas.openxmlformats.org/officeDocument/2006/relationships/oleObject" Target="../embeddings/oleObject54.bin"/><Relationship Id="rId4" Type="http://schemas.openxmlformats.org/officeDocument/2006/relationships/oleObject" Target="../embeddings/oleObject51.bin"/><Relationship Id="rId9" Type="http://schemas.openxmlformats.org/officeDocument/2006/relationships/image" Target="../media/image56.wmf"/><Relationship Id="rId14" Type="http://schemas.openxmlformats.org/officeDocument/2006/relationships/oleObject" Target="../embeddings/oleObject56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13" Type="http://schemas.openxmlformats.org/officeDocument/2006/relationships/image" Target="../media/image65.wmf"/><Relationship Id="rId3" Type="http://schemas.openxmlformats.org/officeDocument/2006/relationships/image" Target="../media/image3.png"/><Relationship Id="rId7" Type="http://schemas.openxmlformats.org/officeDocument/2006/relationships/image" Target="../media/image62.wmf"/><Relationship Id="rId12" Type="http://schemas.openxmlformats.org/officeDocument/2006/relationships/oleObject" Target="../embeddings/oleObject6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59.bin"/><Relationship Id="rId11" Type="http://schemas.openxmlformats.org/officeDocument/2006/relationships/image" Target="../media/image64.wmf"/><Relationship Id="rId5" Type="http://schemas.openxmlformats.org/officeDocument/2006/relationships/image" Target="../media/image61.wmf"/><Relationship Id="rId15" Type="http://schemas.openxmlformats.org/officeDocument/2006/relationships/image" Target="../media/image66.wmf"/><Relationship Id="rId10" Type="http://schemas.openxmlformats.org/officeDocument/2006/relationships/oleObject" Target="../embeddings/oleObject61.bin"/><Relationship Id="rId4" Type="http://schemas.openxmlformats.org/officeDocument/2006/relationships/oleObject" Target="../embeddings/oleObject58.bin"/><Relationship Id="rId9" Type="http://schemas.openxmlformats.org/officeDocument/2006/relationships/image" Target="../media/image63.wmf"/><Relationship Id="rId14" Type="http://schemas.openxmlformats.org/officeDocument/2006/relationships/oleObject" Target="../embeddings/oleObject63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67.wmf"/><Relationship Id="rId4" Type="http://schemas.openxmlformats.org/officeDocument/2006/relationships/oleObject" Target="../embeddings/oleObject64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7.bin"/><Relationship Id="rId3" Type="http://schemas.openxmlformats.org/officeDocument/2006/relationships/image" Target="../media/image3.png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66.bin"/><Relationship Id="rId5" Type="http://schemas.openxmlformats.org/officeDocument/2006/relationships/image" Target="../media/image68.wmf"/><Relationship Id="rId4" Type="http://schemas.openxmlformats.org/officeDocument/2006/relationships/oleObject" Target="../embeddings/oleObject65.bin"/><Relationship Id="rId9" Type="http://schemas.openxmlformats.org/officeDocument/2006/relationships/image" Target="../media/image70.w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69.bin"/><Relationship Id="rId5" Type="http://schemas.openxmlformats.org/officeDocument/2006/relationships/image" Target="../media/image71.wmf"/><Relationship Id="rId4" Type="http://schemas.openxmlformats.org/officeDocument/2006/relationships/oleObject" Target="../embeddings/oleObject68.bin"/><Relationship Id="rId9" Type="http://schemas.openxmlformats.org/officeDocument/2006/relationships/image" Target="../media/image73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71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75.wmf"/><Relationship Id="rId4" Type="http://schemas.openxmlformats.org/officeDocument/2006/relationships/oleObject" Target="../embeddings/oleObject72.bin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76.wmf"/><Relationship Id="rId4" Type="http://schemas.openxmlformats.org/officeDocument/2006/relationships/oleObject" Target="../embeddings/oleObject73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77.wmf"/><Relationship Id="rId4" Type="http://schemas.openxmlformats.org/officeDocument/2006/relationships/oleObject" Target="../embeddings/oleObject74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78.wmf"/><Relationship Id="rId4" Type="http://schemas.openxmlformats.org/officeDocument/2006/relationships/oleObject" Target="../embeddings/oleObject75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79.wmf"/><Relationship Id="rId4" Type="http://schemas.openxmlformats.org/officeDocument/2006/relationships/oleObject" Target="../embeddings/oleObject76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78.bin"/><Relationship Id="rId5" Type="http://schemas.openxmlformats.org/officeDocument/2006/relationships/image" Target="../media/image80.wmf"/><Relationship Id="rId4" Type="http://schemas.openxmlformats.org/officeDocument/2006/relationships/oleObject" Target="../embeddings/oleObject77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80.bin"/><Relationship Id="rId5" Type="http://schemas.openxmlformats.org/officeDocument/2006/relationships/image" Target="../media/image82.wmf"/><Relationship Id="rId4" Type="http://schemas.openxmlformats.org/officeDocument/2006/relationships/oleObject" Target="../embeddings/oleObject79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84.wmf"/><Relationship Id="rId4" Type="http://schemas.openxmlformats.org/officeDocument/2006/relationships/oleObject" Target="../embeddings/oleObject81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5" Type="http://schemas.openxmlformats.org/officeDocument/2006/relationships/image" Target="../media/image85.wmf"/><Relationship Id="rId4" Type="http://schemas.openxmlformats.org/officeDocument/2006/relationships/oleObject" Target="../embeddings/oleObject82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86.wmf"/><Relationship Id="rId4" Type="http://schemas.openxmlformats.org/officeDocument/2006/relationships/oleObject" Target="../embeddings/oleObject83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7.sv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7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164448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6715962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228310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046621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03385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099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2404484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36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1141601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6684604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4592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656033"/>
              </p:ext>
            </p:extLst>
          </p:nvPr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7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913435"/>
              </p:ext>
            </p:extLst>
          </p:nvPr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2879753"/>
              </p:ext>
            </p:extLst>
          </p:nvPr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9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1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7588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293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737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320706"/>
              </p:ext>
            </p:extLst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Equation" r:id="rId4" imgW="1396800" imgH="253800" progId="Equation.DSMT4">
                  <p:embed/>
                </p:oleObj>
              </mc:Choice>
              <mc:Fallback>
                <p:oleObj name="Equation" r:id="rId4" imgW="13968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745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544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404886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Equation" r:id="rId4" imgW="1091880" imgH="393480" progId="Equation.DSMT4">
                  <p:embed/>
                </p:oleObj>
              </mc:Choice>
              <mc:Fallback>
                <p:oleObj name="Equation" r:id="rId4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822356"/>
              </p:ext>
            </p:extLst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Equation" r:id="rId6" imgW="406080" imgH="203040" progId="Equation.DSMT4">
                  <p:embed/>
                </p:oleObj>
              </mc:Choice>
              <mc:Fallback>
                <p:oleObj name="Equation" r:id="rId6" imgW="406080" imgH="2030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838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2722155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346272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Equation" r:id="rId6" imgW="1104840" imgH="393480" progId="Equation.DSMT4">
                  <p:embed/>
                </p:oleObj>
              </mc:Choice>
              <mc:Fallback>
                <p:oleObj name="Equation" r:id="rId6" imgW="110484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685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5746167"/>
              </p:ext>
            </p:extLst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0" name="Equation" r:id="rId4" imgW="406080" imgH="203040" progId="Equation.DSMT4">
                  <p:embed/>
                </p:oleObj>
              </mc:Choice>
              <mc:Fallback>
                <p:oleObj name="Equation" r:id="rId4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8479105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1" name="Equation" r:id="rId6" imgW="1091880" imgH="393480" progId="Equation.DSMT4">
                  <p:embed/>
                </p:oleObj>
              </mc:Choice>
              <mc:Fallback>
                <p:oleObj name="Equation" r:id="rId6" imgW="1091880" imgH="39348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52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083190" y="1647118"/>
            <a:ext cx="8229600" cy="326354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595102"/>
              </p:ext>
            </p:extLst>
          </p:nvPr>
        </p:nvGraphicFramePr>
        <p:xfrm>
          <a:off x="3337460" y="3894163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8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37460" y="3894163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04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28345" y="2016831"/>
            <a:ext cx="8229600" cy="3006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What is the actual cost incurred for manufacturing the 251st refrigerator?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250.</a:t>
            </a:r>
          </a:p>
        </p:txBody>
      </p:sp>
    </p:spTree>
    <p:extLst>
      <p:ext uri="{BB962C8B-B14F-4D97-AF65-F5344CB8AC3E}">
        <p14:creationId xmlns:p14="http://schemas.microsoft.com/office/powerpoint/2010/main" val="250811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660634" y="1678166"/>
            <a:ext cx="8697311" cy="3796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endParaRPr lang="en-US" altLang="en-US" dirty="0" smtClean="0"/>
          </a:p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r>
              <a:rPr lang="en-US" altLang="en-US" dirty="0" smtClean="0"/>
              <a:t>The </a:t>
            </a:r>
            <a:r>
              <a:rPr lang="en-US" altLang="en-US" dirty="0"/>
              <a:t>cost incurred in producing the 251st refrigerator is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C(251) – C(250)	= 			   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45,599.8 – 45,500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99.80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or $99.80.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381725"/>
              </p:ext>
            </p:extLst>
          </p:nvPr>
        </p:nvGraphicFramePr>
        <p:xfrm>
          <a:off x="3861302" y="1678166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0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678166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355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2019" y="1680018"/>
            <a:ext cx="10562897" cy="44873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The rate of change of the total cost function 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 smtClean="0"/>
              <a:t>with </a:t>
            </a:r>
            <a:r>
              <a:rPr lang="en-US" altLang="en-US" sz="2800" dirty="0"/>
              <a:t>respect to x is given by  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0.4x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So, when production is 250 refrigerators, the rate of change of the total cost with respect to x is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0.4(250)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	= 100</a:t>
            </a:r>
          </a:p>
          <a:p>
            <a:pPr marL="898525" lvl="1" indent="-438150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or $100.</a:t>
            </a:r>
          </a:p>
        </p:txBody>
      </p:sp>
    </p:spTree>
    <p:extLst>
      <p:ext uri="{BB962C8B-B14F-4D97-AF65-F5344CB8AC3E}">
        <p14:creationId xmlns:p14="http://schemas.microsoft.com/office/powerpoint/2010/main" val="405348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66648" y="1621334"/>
            <a:ext cx="10583918" cy="35394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altLang="en-US" sz="2800" dirty="0"/>
              <a:t>A subsidiary </a:t>
            </a:r>
            <a:r>
              <a:rPr lang="en-US" altLang="en-US" sz="2800" dirty="0" smtClean="0"/>
              <a:t>of Electronics </a:t>
            </a:r>
            <a:r>
              <a:rPr lang="en-US" altLang="en-US" sz="2800" dirty="0"/>
              <a:t>manufactures a portable music player.</a:t>
            </a:r>
          </a:p>
          <a:p>
            <a:pPr marL="457200" indent="-457200">
              <a:defRPr/>
            </a:pPr>
            <a:r>
              <a:rPr lang="en-US" altLang="en-US" sz="2800" dirty="0"/>
              <a:t>Management determined that the daily total cost of producing these players (in dollars) is </a:t>
            </a:r>
            <a:endParaRPr lang="en-US" altLang="en-US" sz="2800" dirty="0" smtClean="0"/>
          </a:p>
          <a:p>
            <a:pPr marL="457200" indent="-457200">
              <a:defRPr/>
            </a:pPr>
            <a:endParaRPr lang="en-US" altLang="en-US" sz="2800" dirty="0"/>
          </a:p>
          <a:p>
            <a:pPr marL="457200" indent="-457200">
              <a:defRPr/>
            </a:pPr>
            <a:r>
              <a:rPr lang="en-US" altLang="en-US" sz="2800" dirty="0"/>
              <a:t>			</a:t>
            </a:r>
          </a:p>
          <a:p>
            <a:pPr marL="952500" lvl="1" indent="-438150">
              <a:defRPr/>
            </a:pPr>
            <a:r>
              <a:rPr lang="en-US" altLang="en-US" sz="2800" dirty="0"/>
              <a:t>where x stands for the number of players produced.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function.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for x = 200, 300, 400, and 600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30264"/>
              </p:ext>
            </p:extLst>
          </p:nvPr>
        </p:nvGraphicFramePr>
        <p:xfrm>
          <a:off x="3348639" y="3102389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4"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639" y="3102389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239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66041" y="2396359"/>
            <a:ext cx="9301655" cy="310854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If the total cost function is:</a:t>
            </a:r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 smtClean="0"/>
              <a:t>then</a:t>
            </a:r>
            <a:r>
              <a:rPr lang="en-US" altLang="en-US" sz="2800" dirty="0"/>
              <a:t>, its derivative is the marginal cost function</a:t>
            </a:r>
            <a:r>
              <a:rPr lang="en-US" altLang="en-US" sz="2800" dirty="0" smtClean="0"/>
              <a:t>:</a:t>
            </a:r>
          </a:p>
          <a:p>
            <a:pPr marL="346075" indent="-346075">
              <a:defRPr/>
            </a:pPr>
            <a:endParaRPr lang="en-US" altLang="en-US" sz="2800" dirty="0" smtClean="0"/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6800958"/>
              </p:ext>
            </p:extLst>
          </p:nvPr>
        </p:nvGraphicFramePr>
        <p:xfrm>
          <a:off x="3365450" y="3062543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Equation" r:id="rId4" imgW="2489040" imgH="228600" progId="Equation.DSMT4">
                  <p:embed/>
                </p:oleObj>
              </mc:Choice>
              <mc:Fallback>
                <p:oleObj name="Equation" r:id="rId4" imgW="248904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450" y="3062543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9592705"/>
              </p:ext>
            </p:extLst>
          </p:nvPr>
        </p:nvGraphicFramePr>
        <p:xfrm>
          <a:off x="3924250" y="4685756"/>
          <a:ext cx="3860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1" name="Equation" r:id="rId6" imgW="1930320" imgH="228600" progId="Equation.DSMT4">
                  <p:embed/>
                </p:oleObj>
              </mc:Choice>
              <mc:Fallback>
                <p:oleObj name="Equation" r:id="rId6" imgW="1930320" imgH="22860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250" y="4685756"/>
                        <a:ext cx="3860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760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86075" y="1544550"/>
            <a:ext cx="9330281" cy="461664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defRPr/>
            </a:pPr>
            <a:r>
              <a:rPr lang="en-US" altLang="en-US" sz="2800" dirty="0"/>
              <a:t>The marginal cost for x = 200, 300, 400, and 600 is: 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	C´(200) = 0.0003(200)2 – 0.16(200) + 40 = </a:t>
            </a:r>
            <a:r>
              <a:rPr lang="en-US" altLang="en-US" sz="2800" dirty="0" smtClean="0"/>
              <a:t>20</a:t>
            </a:r>
          </a:p>
          <a:p>
            <a:pPr marL="346075" indent="-346075">
              <a:lnSpc>
                <a:spcPct val="140000"/>
              </a:lnSpc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C´(300) = 0.0003(300)2 – 0.16(300) + 40 = </a:t>
            </a:r>
            <a:r>
              <a:rPr lang="en-US" altLang="en-US" sz="2800" dirty="0" smtClean="0"/>
              <a:t>19</a:t>
            </a:r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C´(400) = 0.0003(400)2 – 0.16(400) + 40 = </a:t>
            </a:r>
            <a:r>
              <a:rPr lang="en-US" altLang="en-US" sz="2800" dirty="0" smtClean="0"/>
              <a:t>24</a:t>
            </a:r>
          </a:p>
          <a:p>
            <a:pPr marL="346075" indent="-346075">
              <a:lnSpc>
                <a:spcPct val="110000"/>
              </a:lnSpc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C´(600) = 0.0003(600)2 – 0.16(600) + 40 = 52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or $20/unit, $19/unit, $24/unit, and $52/unit, respectively.</a:t>
            </a:r>
          </a:p>
        </p:txBody>
      </p:sp>
    </p:spTree>
    <p:extLst>
      <p:ext uri="{BB962C8B-B14F-4D97-AF65-F5344CB8AC3E}">
        <p14:creationId xmlns:p14="http://schemas.microsoft.com/office/powerpoint/2010/main" val="334095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426262" cy="324640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 smtClean="0"/>
              <a:t>Given that the revenue function</a:t>
            </a:r>
            <a:endParaRPr lang="en-US" altLang="en-US" sz="2800" dirty="0"/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</a:t>
            </a:r>
            <a:r>
              <a:rPr lang="en-US" altLang="en-US" sz="2800" dirty="0" smtClean="0"/>
              <a:t>                                        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 </a:t>
            </a:r>
            <a:r>
              <a:rPr lang="en-US" altLang="en-US" sz="2800" dirty="0" smtClean="0"/>
              <a:t>                                                                           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 smtClean="0"/>
              <a:t>Find </a:t>
            </a:r>
            <a:r>
              <a:rPr lang="en-US" altLang="en-US" sz="2800" dirty="0"/>
              <a:t>the marginal revenue function R</a:t>
            </a:r>
            <a:r>
              <a:rPr lang="en-US" altLang="en-US" sz="2800" dirty="0" smtClean="0"/>
              <a:t>′.</a:t>
            </a:r>
          </a:p>
          <a:p>
            <a:pPr marL="511175" lvl="1">
              <a:lnSpc>
                <a:spcPct val="80000"/>
              </a:lnSpc>
              <a:defRPr/>
            </a:pPr>
            <a:endParaRPr lang="en-US" altLang="en-US" sz="2800" dirty="0"/>
          </a:p>
          <a:p>
            <a:pPr marL="511175" lvl="1">
              <a:lnSpc>
                <a:spcPct val="80000"/>
              </a:lnSpc>
              <a:defRPr/>
            </a:pPr>
            <a:r>
              <a:rPr lang="en-US" altLang="en-US" sz="2800" dirty="0" smtClean="0"/>
              <a:t>b. Compute </a:t>
            </a:r>
            <a:r>
              <a:rPr lang="en-US" altLang="en-US" sz="2800" dirty="0"/>
              <a:t>R′(2000) and interpret your result.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800824"/>
              </p:ext>
            </p:extLst>
          </p:nvPr>
        </p:nvGraphicFramePr>
        <p:xfrm>
          <a:off x="2584332" y="2680620"/>
          <a:ext cx="36115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332" y="2680620"/>
                        <a:ext cx="36115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3905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58507" y="2039187"/>
            <a:ext cx="8604649" cy="263456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a. Given </a:t>
            </a:r>
            <a:r>
              <a:rPr lang="en-US" altLang="en-US" sz="2800" dirty="0"/>
              <a:t>the revenue function 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its derivative to obtain the marginal revenue function:</a:t>
            </a:r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R′(x)	= – 0.04x + 400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740897"/>
              </p:ext>
            </p:extLst>
          </p:nvPr>
        </p:nvGraphicFramePr>
        <p:xfrm>
          <a:off x="3778752" y="2608094"/>
          <a:ext cx="36131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752" y="2608094"/>
                        <a:ext cx="36131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41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5628" y="1772878"/>
            <a:ext cx="9984827" cy="27207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b. When </a:t>
            </a:r>
            <a:r>
              <a:rPr lang="en-US" altLang="en-US" sz="2800" dirty="0"/>
              <a:t>quantity demanded is 2000, the marginal revenue will be: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R′(2000)	= – 0.04(2000) + 400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	= 320</a:t>
            </a:r>
          </a:p>
          <a:p>
            <a:pPr marL="457200" indent="-457200">
              <a:spcBef>
                <a:spcPct val="50000"/>
              </a:spcBef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Thus, the actual revenue realized from the sale of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system is approximately $320.</a:t>
            </a:r>
          </a:p>
        </p:txBody>
      </p:sp>
    </p:spTree>
    <p:extLst>
      <p:ext uri="{BB962C8B-B14F-4D97-AF65-F5344CB8AC3E}">
        <p14:creationId xmlns:p14="http://schemas.microsoft.com/office/powerpoint/2010/main" val="171531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4365" y="1704850"/>
            <a:ext cx="10058400" cy="36686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Continuing with the last example, suppose the total cost (in dollars) of producing x units of the Acrosonic model F loudspeaker system is  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		C(x) 	= 100x + </a:t>
            </a:r>
            <a:r>
              <a:rPr lang="en-US" altLang="en-US" sz="2800" dirty="0" smtClean="0"/>
              <a:t>200,000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endParaRPr lang="en-US" altLang="en-US" sz="2800" dirty="0"/>
          </a:p>
          <a:p>
            <a:pPr marL="854075" lvl="1" indent="-342900">
              <a:lnSpc>
                <a:spcPct val="12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profit function P.</a:t>
            </a:r>
          </a:p>
          <a:p>
            <a:pPr marL="854075" lvl="1" indent="-342900">
              <a:lnSpc>
                <a:spcPct val="8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marginal profit function P′.</a:t>
            </a:r>
          </a:p>
          <a:p>
            <a:pPr marL="854075" lvl="1" indent="-342900">
              <a:lnSpc>
                <a:spcPct val="9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Compute P′ (2000) and interpret the result.</a:t>
            </a:r>
          </a:p>
        </p:txBody>
      </p:sp>
    </p:spTree>
    <p:extLst>
      <p:ext uri="{BB962C8B-B14F-4D97-AF65-F5344CB8AC3E}">
        <p14:creationId xmlns:p14="http://schemas.microsoft.com/office/powerpoint/2010/main" val="41205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62952" y="1628673"/>
            <a:ext cx="10047890" cy="47890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From last example we know that the revenue function is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Profit </a:t>
            </a:r>
            <a:r>
              <a:rPr lang="en-US" altLang="en-US" sz="2800" dirty="0"/>
              <a:t>is the difference between total revenue and total cost, so the profit function </a:t>
            </a:r>
            <a:r>
              <a:rPr lang="en-US" altLang="en-US" sz="2800" dirty="0" smtClean="0"/>
              <a:t>is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	</a:t>
            </a:r>
            <a:r>
              <a:rPr lang="en-US" altLang="en-US" sz="2800" dirty="0"/>
              <a:t>	 P(x)	= R(x) – C(x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sz="2800" dirty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9689823"/>
              </p:ext>
            </p:extLst>
          </p:nvPr>
        </p:nvGraphicFramePr>
        <p:xfrm>
          <a:off x="3919154" y="2170524"/>
          <a:ext cx="36131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0" name="Equation" r:id="rId4" imgW="1549080" imgH="253800" progId="Equation.DSMT4">
                  <p:embed/>
                </p:oleObj>
              </mc:Choice>
              <mc:Fallback>
                <p:oleObj name="Equation" r:id="rId4" imgW="154908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54" y="2170524"/>
                        <a:ext cx="361315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754126"/>
              </p:ext>
            </p:extLst>
          </p:nvPr>
        </p:nvGraphicFramePr>
        <p:xfrm>
          <a:off x="2790801" y="4336761"/>
          <a:ext cx="6575425" cy="187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name="Equation" r:id="rId6" imgW="2819160" imgH="799920" progId="Equation.DSMT4">
                  <p:embed/>
                </p:oleObj>
              </mc:Choice>
              <mc:Fallback>
                <p:oleObj name="Equation" r:id="rId6" imgW="2819160" imgH="79992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0801" y="4336761"/>
                        <a:ext cx="6575425" cy="1870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254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71145" y="2593387"/>
            <a:ext cx="9627475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2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Given the profit function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we find its derivative to obtain the marginal profit function: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P′(x)	= – 0.04x + 300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dirty="0">
              <a:solidFill>
                <a:srgbClr val="FFFF00"/>
              </a:solidFill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3836348"/>
              </p:ext>
            </p:extLst>
          </p:nvPr>
        </p:nvGraphicFramePr>
        <p:xfrm>
          <a:off x="3685660" y="3168759"/>
          <a:ext cx="494506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Equation" r:id="rId4" imgW="2120760" imgH="253800" progId="Equation.DSMT4">
                  <p:embed/>
                </p:oleObj>
              </mc:Choice>
              <mc:Fallback>
                <p:oleObj name="Equation" r:id="rId4" imgW="212076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5660" y="3168759"/>
                        <a:ext cx="494506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597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03787" y="2046478"/>
            <a:ext cx="9532883" cy="26044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3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When producing x = 2000, the marginal profit is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P′(2000)	= – 0.04(2000) + 300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= 220</a:t>
            </a:r>
          </a:p>
          <a:p>
            <a:pPr marL="396875" indent="-396875">
              <a:spcBef>
                <a:spcPct val="23000"/>
              </a:spcBef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Thus, the profit to be made from producing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is $220.</a:t>
            </a:r>
          </a:p>
        </p:txBody>
      </p:sp>
    </p:spTree>
    <p:extLst>
      <p:ext uri="{BB962C8B-B14F-4D97-AF65-F5344CB8AC3E}">
        <p14:creationId xmlns:p14="http://schemas.microsoft.com/office/powerpoint/2010/main" val="179479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5378" y="1557866"/>
            <a:ext cx="11045447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The derivative f ′ of a function f is also a </a:t>
            </a:r>
            <a:r>
              <a:rPr lang="en-US" altLang="en-US" sz="2800" dirty="0" smtClean="0"/>
              <a:t>function.  As </a:t>
            </a:r>
            <a:r>
              <a:rPr lang="en-US" altLang="en-US" sz="2800" dirty="0"/>
              <a:t>such, f ′ may also be </a:t>
            </a:r>
            <a:r>
              <a:rPr lang="en-US" altLang="en-US" sz="2800" dirty="0" smtClean="0"/>
              <a:t>differentiated.   Thus</a:t>
            </a:r>
            <a:r>
              <a:rPr lang="en-US" altLang="en-US" sz="2800" dirty="0"/>
              <a:t>, the function f ′ has a derivative f ″ at a point x in the domain of </a:t>
            </a:r>
            <a:r>
              <a:rPr lang="en-US" altLang="en-US" sz="2800" dirty="0" smtClean="0"/>
              <a:t>f  The </a:t>
            </a:r>
            <a:r>
              <a:rPr lang="en-US" altLang="en-US" sz="2800" dirty="0"/>
              <a:t>function f ″ obtained in this manner is called the second derivative of the function f, </a:t>
            </a:r>
            <a:r>
              <a:rPr lang="en-US" altLang="en-US" sz="2800" dirty="0" smtClean="0"/>
              <a:t>just </a:t>
            </a:r>
            <a:r>
              <a:rPr lang="en-US" altLang="en-US" sz="2800" dirty="0"/>
              <a:t>as the derivative f ′ of f is often called the first derivative of </a:t>
            </a:r>
            <a:r>
              <a:rPr lang="en-US" altLang="en-US" sz="2800" dirty="0" smtClean="0"/>
              <a:t>f. By </a:t>
            </a:r>
            <a:r>
              <a:rPr lang="en-US" altLang="en-US" sz="2800" dirty="0"/>
              <a:t>the same token, you may consider the third, fourth, fifth, </a:t>
            </a:r>
            <a:r>
              <a:rPr lang="en-US" altLang="en-US" sz="2800" dirty="0" smtClean="0"/>
              <a:t>etc.    derivatives </a:t>
            </a:r>
            <a:r>
              <a:rPr lang="en-US" altLang="en-US" sz="2800" dirty="0"/>
              <a:t>of a function f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8244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645780"/>
              </p:ext>
            </p:extLst>
          </p:nvPr>
        </p:nvGraphicFramePr>
        <p:xfrm>
          <a:off x="4260674" y="2304965"/>
          <a:ext cx="16287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Equation" r:id="rId4" imgW="698400" imgH="253800" progId="Equation.DSMT4">
                  <p:embed/>
                </p:oleObj>
              </mc:Choice>
              <mc:Fallback>
                <p:oleObj name="Equation" r:id="rId4" imgW="698400" imgH="2538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0674" y="2304965"/>
                        <a:ext cx="16287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4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6190949"/>
              </p:ext>
            </p:extLst>
          </p:nvPr>
        </p:nvGraphicFramePr>
        <p:xfrm>
          <a:off x="5170488" y="1960563"/>
          <a:ext cx="1549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name="Equation" r:id="rId4" imgW="774360" imgH="228600" progId="Equation.DSMT4">
                  <p:embed/>
                </p:oleObj>
              </mc:Choice>
              <mc:Fallback>
                <p:oleObj name="Equation" r:id="rId4" imgW="774360" imgH="228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488" y="1960563"/>
                        <a:ext cx="1549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4788462"/>
              </p:ext>
            </p:extLst>
          </p:nvPr>
        </p:nvGraphicFramePr>
        <p:xfrm>
          <a:off x="4471988" y="3280189"/>
          <a:ext cx="2946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5" name="Equation" r:id="rId6" imgW="1473120" imgH="279360" progId="Equation.DSMT4">
                  <p:embed/>
                </p:oleObj>
              </mc:Choice>
              <mc:Fallback>
                <p:oleObj name="Equation" r:id="rId6" imgW="147312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1988" y="3280189"/>
                        <a:ext cx="2946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4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72780" y="2234785"/>
            <a:ext cx="6265818" cy="138499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</a:t>
            </a:r>
            <a:r>
              <a:rPr lang="en-US" altLang="en-US" sz="2800" dirty="0" smtClean="0"/>
              <a:t>function</a:t>
            </a:r>
          </a:p>
          <a:p>
            <a:endParaRPr lang="en-US" altLang="en-US" sz="2800" dirty="0"/>
          </a:p>
          <a:p>
            <a:r>
              <a:rPr lang="en-US" altLang="en-US" sz="2800" dirty="0" smtClean="0"/>
              <a:t>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918658"/>
              </p:ext>
            </p:extLst>
          </p:nvPr>
        </p:nvGraphicFramePr>
        <p:xfrm>
          <a:off x="4787900" y="2789518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2789518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318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106988" y="1770063"/>
          <a:ext cx="1676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name="Equation" r:id="rId4" imgW="838080" imgH="419040" progId="Equation.DSMT4">
                  <p:embed/>
                </p:oleObj>
              </mc:Choice>
              <mc:Fallback>
                <p:oleObj name="Equation" r:id="rId4" imgW="838080" imgH="4190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6988" y="1770063"/>
                        <a:ext cx="1676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116388" y="3643151"/>
          <a:ext cx="3657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3" name="Equation" r:id="rId6" imgW="1828800" imgH="431640" progId="Equation.DSMT4">
                  <p:embed/>
                </p:oleObj>
              </mc:Choice>
              <mc:Fallback>
                <p:oleObj name="Equation" r:id="rId6" imgW="182880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388" y="3643151"/>
                        <a:ext cx="3657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12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5703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197668"/>
              </p:ext>
            </p:extLst>
          </p:nvPr>
        </p:nvGraphicFramePr>
        <p:xfrm>
          <a:off x="6562433" y="2801497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name="Equation" r:id="rId4" imgW="711000" imgH="355320" progId="Equation.DSMT4">
                  <p:embed/>
                </p:oleObj>
              </mc:Choice>
              <mc:Fallback>
                <p:oleObj name="Equation" r:id="rId4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2433" y="2801497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015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910616"/>
              </p:ext>
            </p:extLst>
          </p:nvPr>
        </p:nvGraphicFramePr>
        <p:xfrm>
          <a:off x="4992688" y="1795463"/>
          <a:ext cx="1905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2" name="Equation" r:id="rId4" imgW="952200" imgH="393480" progId="Equation.DSMT4">
                  <p:embed/>
                </p:oleObj>
              </mc:Choice>
              <mc:Fallback>
                <p:oleObj name="Equation" r:id="rId4" imgW="9522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2688" y="1795463"/>
                        <a:ext cx="1905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1708319"/>
              </p:ext>
            </p:extLst>
          </p:nvPr>
        </p:nvGraphicFramePr>
        <p:xfrm>
          <a:off x="3913188" y="3022600"/>
          <a:ext cx="4064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3" name="Equation" r:id="rId6" imgW="2031840" imgH="431640" progId="Equation.DSMT4">
                  <p:embed/>
                </p:oleObj>
              </mc:Choice>
              <mc:Fallback>
                <p:oleObj name="Equation" r:id="rId6" imgW="203184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3022600"/>
                        <a:ext cx="40640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4151161"/>
              </p:ext>
            </p:extLst>
          </p:nvPr>
        </p:nvGraphicFramePr>
        <p:xfrm>
          <a:off x="3282950" y="4137025"/>
          <a:ext cx="5511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4" name="Equation" r:id="rId8" imgW="2755800" imgH="431640" progId="Equation.DSMT4">
                  <p:embed/>
                </p:oleObj>
              </mc:Choice>
              <mc:Fallback>
                <p:oleObj name="Equation" r:id="rId8" imgW="2755800" imgH="4316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2950" y="4137025"/>
                        <a:ext cx="55118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23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025" y="1647721"/>
            <a:ext cx="6225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Find the </a:t>
            </a:r>
            <a:r>
              <a:rPr lang="en-US" altLang="en-US" sz="2800" dirty="0" smtClean="0"/>
              <a:t>fourth </a:t>
            </a:r>
            <a:r>
              <a:rPr lang="en-US" altLang="en-US" sz="2800" dirty="0"/>
              <a:t>derivative of the function </a:t>
            </a:r>
            <a:endParaRPr lang="en-US" sz="28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507467"/>
              </p:ext>
            </p:extLst>
          </p:nvPr>
        </p:nvGraphicFramePr>
        <p:xfrm>
          <a:off x="5214938" y="2782888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Equation" r:id="rId4" imgW="761760" imgH="253800" progId="Equation.DSMT4">
                  <p:embed/>
                </p:oleObj>
              </mc:Choice>
              <mc:Fallback>
                <p:oleObj name="Equation" r:id="rId4" imgW="761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38" y="2782888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780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4104230"/>
              </p:ext>
            </p:extLst>
          </p:nvPr>
        </p:nvGraphicFramePr>
        <p:xfrm>
          <a:off x="4764088" y="2290763"/>
          <a:ext cx="2362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4" name="Equation" r:id="rId4" imgW="1180800" imgH="393480" progId="Equation.DSMT4">
                  <p:embed/>
                </p:oleObj>
              </mc:Choice>
              <mc:Fallback>
                <p:oleObj name="Equation" r:id="rId4" imgW="11808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088" y="2290763"/>
                        <a:ext cx="2362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220124"/>
              </p:ext>
            </p:extLst>
          </p:nvPr>
        </p:nvGraphicFramePr>
        <p:xfrm>
          <a:off x="4675188" y="3140075"/>
          <a:ext cx="2540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5" name="Equation" r:id="rId6" imgW="1269720" imgH="419040" progId="Equation.DSMT4">
                  <p:embed/>
                </p:oleObj>
              </mc:Choice>
              <mc:Fallback>
                <p:oleObj name="Equation" r:id="rId6" imgW="1269720" imgH="419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188" y="3140075"/>
                        <a:ext cx="25400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7634016"/>
              </p:ext>
            </p:extLst>
          </p:nvPr>
        </p:nvGraphicFramePr>
        <p:xfrm>
          <a:off x="5056982" y="1701525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6" name="Equation" r:id="rId8" imgW="761760" imgH="253800" progId="Equation.DSMT4">
                  <p:embed/>
                </p:oleObj>
              </mc:Choice>
              <mc:Fallback>
                <p:oleObj name="Equation" r:id="rId8" imgW="76176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6982" y="1701525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804701"/>
              </p:ext>
            </p:extLst>
          </p:nvPr>
        </p:nvGraphicFramePr>
        <p:xfrm>
          <a:off x="4702175" y="3975100"/>
          <a:ext cx="2387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7" name="Equation" r:id="rId10" imgW="1193760" imgH="419040" progId="Equation.DSMT4">
                  <p:embed/>
                </p:oleObj>
              </mc:Choice>
              <mc:Fallback>
                <p:oleObj name="Equation" r:id="rId10" imgW="119376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175" y="3975100"/>
                        <a:ext cx="23876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6450463"/>
              </p:ext>
            </p:extLst>
          </p:nvPr>
        </p:nvGraphicFramePr>
        <p:xfrm>
          <a:off x="4778375" y="476408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8" name="Equation" r:id="rId12" imgW="1155600" imgH="419040" progId="Equation.DSMT4">
                  <p:embed/>
                </p:oleObj>
              </mc:Choice>
              <mc:Fallback>
                <p:oleObj name="Equation" r:id="rId12" imgW="115560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8375" y="476408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336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46899"/>
              </p:ext>
            </p:extLst>
          </p:nvPr>
        </p:nvGraphicFramePr>
        <p:xfrm>
          <a:off x="4089902" y="3128753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902" y="3128753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973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4547522"/>
              </p:ext>
            </p:extLst>
          </p:nvPr>
        </p:nvGraphicFramePr>
        <p:xfrm>
          <a:off x="3669488" y="1925474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0" name="Equation" r:id="rId4" imgW="3301920" imgH="507960" progId="Equation.DSMT4">
                  <p:embed/>
                </p:oleObj>
              </mc:Choice>
              <mc:Fallback>
                <p:oleObj name="Equation" r:id="rId4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9488" y="1925474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975538"/>
              </p:ext>
            </p:extLst>
          </p:nvPr>
        </p:nvGraphicFramePr>
        <p:xfrm>
          <a:off x="4443413" y="2597150"/>
          <a:ext cx="2692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1" name="Equation" r:id="rId6" imgW="1346040" imgH="393480" progId="Equation.DSMT4">
                  <p:embed/>
                </p:oleObj>
              </mc:Choice>
              <mc:Fallback>
                <p:oleObj name="Equation" r:id="rId6" imgW="134604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3413" y="2597150"/>
                        <a:ext cx="2692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3601906"/>
              </p:ext>
            </p:extLst>
          </p:nvPr>
        </p:nvGraphicFramePr>
        <p:xfrm>
          <a:off x="4633913" y="364013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2" name="Equation" r:id="rId8" imgW="1155600" imgH="419040" progId="Equation.DSMT4">
                  <p:embed/>
                </p:oleObj>
              </mc:Choice>
              <mc:Fallback>
                <p:oleObj name="Equation" r:id="rId8" imgW="11556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3913" y="364013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4820133"/>
              </p:ext>
            </p:extLst>
          </p:nvPr>
        </p:nvGraphicFramePr>
        <p:xfrm>
          <a:off x="4684713" y="4683125"/>
          <a:ext cx="2235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3" name="Equation" r:id="rId10" imgW="1117440" imgH="419040" progId="Equation.DSMT4">
                  <p:embed/>
                </p:oleObj>
              </mc:Choice>
              <mc:Fallback>
                <p:oleObj name="Equation" r:id="rId10" imgW="111744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4713" y="4683125"/>
                        <a:ext cx="2235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78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937124"/>
              </p:ext>
            </p:extLst>
          </p:nvPr>
        </p:nvGraphicFramePr>
        <p:xfrm>
          <a:off x="3361295" y="296797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1295" y="296797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4845261" y="3960820"/>
            <a:ext cx="1893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/>
              <a:t> </a:t>
            </a:r>
            <a:r>
              <a:rPr lang="en-US" altLang="en-US" sz="2800" dirty="0" smtClean="0"/>
              <a:t>Find  </a:t>
            </a:r>
            <a:endParaRPr lang="en-US" sz="28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2685660"/>
              </p:ext>
            </p:extLst>
          </p:nvPr>
        </p:nvGraphicFramePr>
        <p:xfrm>
          <a:off x="5984355" y="3966564"/>
          <a:ext cx="1689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1" name="Equation" r:id="rId6" imgW="1688760" imgH="457200" progId="Equation.DSMT4">
                  <p:embed/>
                </p:oleObj>
              </mc:Choice>
              <mc:Fallback>
                <p:oleObj name="Equation" r:id="rId6" imgW="1688760" imgH="45720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984355" y="3966564"/>
                        <a:ext cx="16891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Given the </a:t>
            </a:r>
            <a:r>
              <a:rPr lang="en-US" altLang="en-US" sz="2800" dirty="0"/>
              <a:t>function 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5449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6675439"/>
              </p:ext>
            </p:extLst>
          </p:nvPr>
        </p:nvGraphicFramePr>
        <p:xfrm>
          <a:off x="2590800" y="198361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7" name="Equation" r:id="rId4" imgW="5626080" imgH="507960" progId="Equation.DSMT4">
                  <p:embed/>
                </p:oleObj>
              </mc:Choice>
              <mc:Fallback>
                <p:oleObj name="Equation" r:id="rId4" imgW="5626080" imgH="50796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98361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183117"/>
              </p:ext>
            </p:extLst>
          </p:nvPr>
        </p:nvGraphicFramePr>
        <p:xfrm>
          <a:off x="2728913" y="2856737"/>
          <a:ext cx="1282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8" name="Equation" r:id="rId6" imgW="1282680" imgH="431640" progId="Equation.DSMT4">
                  <p:embed/>
                </p:oleObj>
              </mc:Choice>
              <mc:Fallback>
                <p:oleObj name="Equation" r:id="rId6" imgW="1282680" imgH="431640" progId="Equation.DSMT4">
                  <p:embed/>
                  <p:pic>
                    <p:nvPicPr>
                      <p:cNvPr id="1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2856737"/>
                        <a:ext cx="1282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615826"/>
              </p:ext>
            </p:extLst>
          </p:nvPr>
        </p:nvGraphicFramePr>
        <p:xfrm>
          <a:off x="3989388" y="2813875"/>
          <a:ext cx="83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9" name="Equation" r:id="rId8" imgW="838080" imgH="419040" progId="Equation.DSMT4">
                  <p:embed/>
                </p:oleObj>
              </mc:Choice>
              <mc:Fallback>
                <p:oleObj name="Equation" r:id="rId8" imgW="838080" imgH="419040" progId="Equation.DSMT4">
                  <p:embed/>
                  <p:pic>
                    <p:nvPicPr>
                      <p:cNvPr id="12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9388" y="2813875"/>
                        <a:ext cx="838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732357"/>
              </p:ext>
            </p:extLst>
          </p:nvPr>
        </p:nvGraphicFramePr>
        <p:xfrm>
          <a:off x="4813300" y="2821812"/>
          <a:ext cx="106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0" name="Equation" r:id="rId10" imgW="1066680" imgH="431640" progId="Equation.DSMT4">
                  <p:embed/>
                </p:oleObj>
              </mc:Choice>
              <mc:Fallback>
                <p:oleObj name="Equation" r:id="rId10" imgW="1066680" imgH="43164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3300" y="2821812"/>
                        <a:ext cx="106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6447362"/>
              </p:ext>
            </p:extLst>
          </p:nvPr>
        </p:nvGraphicFramePr>
        <p:xfrm>
          <a:off x="5829300" y="2913887"/>
          <a:ext cx="939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1" name="Equation" r:id="rId12" imgW="939600" imgH="342720" progId="Equation.DSMT4">
                  <p:embed/>
                </p:oleObj>
              </mc:Choice>
              <mc:Fallback>
                <p:oleObj name="Equation" r:id="rId12" imgW="939600" imgH="342720" progId="Equation.DSMT4">
                  <p:embed/>
                  <p:pic>
                    <p:nvPicPr>
                      <p:cNvPr id="14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9300" y="2913887"/>
                        <a:ext cx="9398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6962178"/>
              </p:ext>
            </p:extLst>
          </p:nvPr>
        </p:nvGraphicFramePr>
        <p:xfrm>
          <a:off x="6806745" y="2913874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2" name="Equation" r:id="rId14" imgW="444240" imgH="342720" progId="Equation.DSMT4">
                  <p:embed/>
                </p:oleObj>
              </mc:Choice>
              <mc:Fallback>
                <p:oleObj name="Equation" r:id="rId14" imgW="444240" imgH="342720" progId="Equation.DSMT4">
                  <p:embed/>
                  <p:pic>
                    <p:nvPicPr>
                      <p:cNvPr id="15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6745" y="2913874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164796"/>
              </p:ext>
            </p:extLst>
          </p:nvPr>
        </p:nvGraphicFramePr>
        <p:xfrm>
          <a:off x="3155950" y="4127500"/>
          <a:ext cx="4381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3" name="Equation" r:id="rId16" imgW="4381200" imgH="507960" progId="Equation.DSMT4">
                  <p:embed/>
                </p:oleObj>
              </mc:Choice>
              <mc:Fallback>
                <p:oleObj name="Equation" r:id="rId16" imgW="4381200" imgH="50796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5950" y="4127500"/>
                        <a:ext cx="43815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898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, then find the value of 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2088285"/>
              </p:ext>
            </p:extLst>
          </p:nvPr>
        </p:nvGraphicFramePr>
        <p:xfrm>
          <a:off x="4429125" y="1597749"/>
          <a:ext cx="1663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0" name="Equation" r:id="rId4" imgW="1663560" imgH="507960" progId="Equation.DSMT4">
                  <p:embed/>
                </p:oleObj>
              </mc:Choice>
              <mc:Fallback>
                <p:oleObj name="Equation" r:id="rId4" imgW="166356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1597749"/>
                        <a:ext cx="1663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0054786"/>
              </p:ext>
            </p:extLst>
          </p:nvPr>
        </p:nvGraphicFramePr>
        <p:xfrm>
          <a:off x="4468813" y="2226013"/>
          <a:ext cx="1955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1" name="Equation" r:id="rId6" imgW="1955520" imgH="507960" progId="Equation.DSMT4">
                  <p:embed/>
                </p:oleObj>
              </mc:Choice>
              <mc:Fallback>
                <p:oleObj name="Equation" r:id="rId6" imgW="195552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8813" y="2226013"/>
                        <a:ext cx="1955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3508893"/>
              </p:ext>
            </p:extLst>
          </p:nvPr>
        </p:nvGraphicFramePr>
        <p:xfrm>
          <a:off x="9998075" y="1576388"/>
          <a:ext cx="939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2" name="Equation" r:id="rId8" imgW="939600" imgH="444240" progId="Equation.DSMT4">
                  <p:embed/>
                </p:oleObj>
              </mc:Choice>
              <mc:Fallback>
                <p:oleObj name="Equation" r:id="rId8" imgW="939600" imgH="44424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8075" y="1576388"/>
                        <a:ext cx="939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615480"/>
              </p:ext>
            </p:extLst>
          </p:nvPr>
        </p:nvGraphicFramePr>
        <p:xfrm>
          <a:off x="4348163" y="3649663"/>
          <a:ext cx="2082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3" name="Equation" r:id="rId10" imgW="2082600" imgH="558720" progId="Equation.DSMT4">
                  <p:embed/>
                </p:oleObj>
              </mc:Choice>
              <mc:Fallback>
                <p:oleObj name="Equation" r:id="rId10" imgW="2082600" imgH="55872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8163" y="3649663"/>
                        <a:ext cx="2082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1140893"/>
              </p:ext>
            </p:extLst>
          </p:nvPr>
        </p:nvGraphicFramePr>
        <p:xfrm>
          <a:off x="4576763" y="4618038"/>
          <a:ext cx="1739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4" name="Equation" r:id="rId12" imgW="1739880" imgH="444240" progId="Equation.DSMT4">
                  <p:embed/>
                </p:oleObj>
              </mc:Choice>
              <mc:Fallback>
                <p:oleObj name="Equation" r:id="rId12" imgW="1739880" imgH="4442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63" y="4618038"/>
                        <a:ext cx="1739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7536144"/>
              </p:ext>
            </p:extLst>
          </p:nvPr>
        </p:nvGraphicFramePr>
        <p:xfrm>
          <a:off x="4467225" y="3014663"/>
          <a:ext cx="1879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5" name="Equation" r:id="rId14" imgW="1879560" imgH="444240" progId="Equation.DSMT4">
                  <p:embed/>
                </p:oleObj>
              </mc:Choice>
              <mc:Fallback>
                <p:oleObj name="Equation" r:id="rId14" imgW="1879560" imgH="4442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7225" y="3014663"/>
                        <a:ext cx="1879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96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30 seconds?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0453539"/>
              </p:ext>
            </p:extLst>
          </p:nvPr>
        </p:nvGraphicFramePr>
        <p:xfrm>
          <a:off x="3939081" y="3352926"/>
          <a:ext cx="1130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19" name="Equation" r:id="rId4" imgW="1130040" imgH="431640" progId="Equation.DSMT4">
                  <p:embed/>
                </p:oleObj>
              </mc:Choice>
              <mc:Fallback>
                <p:oleObj name="Equation" r:id="rId4" imgW="1130040" imgH="4316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9081" y="3352926"/>
                        <a:ext cx="1130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180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Velocity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distance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884539"/>
              </p:ext>
            </p:extLst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5"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6492177"/>
              </p:ext>
            </p:extLst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6"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2103070"/>
              </p:ext>
            </p:extLst>
          </p:nvPr>
        </p:nvGraphicFramePr>
        <p:xfrm>
          <a:off x="8592700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7"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2700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2457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acceleration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Velocity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" name="Equation" r:id="rId4" imgW="317160" imgH="253800" progId="Equation.DSMT4">
                  <p:embed/>
                </p:oleObj>
              </mc:Choice>
              <mc:Fallback>
                <p:oleObj name="Equation" r:id="rId4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0" name="Equation" r:id="rId6" imgW="927000" imgH="393480" progId="Equation.DSMT4">
                  <p:embed/>
                </p:oleObj>
              </mc:Choice>
              <mc:Fallback>
                <p:oleObj name="Equation" r:id="rId6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8004121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1" name="Equation" r:id="rId8" imgW="317160" imgH="253800" progId="Equation.DSMT4">
                  <p:embed/>
                </p:oleObj>
              </mc:Choice>
              <mc:Fallback>
                <p:oleObj name="Equation" r:id="rId8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4121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071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8753" y="2500934"/>
            <a:ext cx="8538876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velocity of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t seconds from rest is given by</a:t>
            </a: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647303"/>
              </p:ext>
            </p:extLst>
          </p:nvPr>
        </p:nvGraphicFramePr>
        <p:xfrm>
          <a:off x="4611305" y="3559589"/>
          <a:ext cx="2647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1" name="Equation" r:id="rId4" imgW="1384200" imgH="393480" progId="Equation.DSMT4">
                  <p:embed/>
                </p:oleObj>
              </mc:Choice>
              <mc:Fallback>
                <p:oleObj name="Equation" r:id="rId4" imgW="1384200" imgH="3934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05" y="3559589"/>
                        <a:ext cx="2647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49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0480" y="1704850"/>
            <a:ext cx="8555421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acceleration of the maglev t seconds from rest is given by the rate of change of the velocity of t, given by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419289"/>
              </p:ext>
            </p:extLst>
          </p:nvPr>
        </p:nvGraphicFramePr>
        <p:xfrm>
          <a:off x="3875088" y="3416300"/>
          <a:ext cx="4567237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5" name="Equation" r:id="rId4" imgW="2387520" imgH="444240" progId="Equation.DSMT4">
                  <p:embed/>
                </p:oleObj>
              </mc:Choice>
              <mc:Fallback>
                <p:oleObj name="Equation" r:id="rId4" imgW="2387520" imgH="4442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3416300"/>
                        <a:ext cx="4567237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345731" y="4533490"/>
            <a:ext cx="620920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or 8 feet per second per second (</a:t>
            </a:r>
            <a:r>
              <a:rPr lang="en-US" altLang="en-US" sz="2800" dirty="0" err="1"/>
              <a:t>ft</a:t>
            </a:r>
            <a:r>
              <a:rPr lang="en-US" altLang="en-US" sz="2800" dirty="0"/>
              <a:t>/sec2).</a:t>
            </a:r>
          </a:p>
        </p:txBody>
      </p:sp>
    </p:spTree>
    <p:extLst>
      <p:ext uri="{BB962C8B-B14F-4D97-AF65-F5344CB8AC3E}">
        <p14:creationId xmlns:p14="http://schemas.microsoft.com/office/powerpoint/2010/main" val="98321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62952" y="1628673"/>
            <a:ext cx="10426262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/>
              <a:t>Suppose the relationship between the unit price p in dollars and the quantity demanded x of the </a:t>
            </a:r>
            <a:r>
              <a:rPr lang="en-US" altLang="en-US" sz="2800" dirty="0" smtClean="0"/>
              <a:t>model </a:t>
            </a:r>
            <a:r>
              <a:rPr lang="en-US" altLang="en-US" sz="2800" dirty="0"/>
              <a:t>F loudspeaker system is given by the equation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     </a:t>
            </a:r>
            <a:r>
              <a:rPr lang="en-US" altLang="en-US" sz="2800" dirty="0" smtClean="0"/>
              <a:t>p(x) </a:t>
            </a:r>
            <a:r>
              <a:rPr lang="en-US" altLang="en-US" sz="2800" dirty="0"/>
              <a:t>= – </a:t>
            </a:r>
            <a:r>
              <a:rPr lang="en-US" altLang="en-US" sz="2800" dirty="0" smtClean="0"/>
              <a:t>0.01x2 </a:t>
            </a:r>
            <a:r>
              <a:rPr lang="en-US" altLang="en-US" sz="2800" dirty="0"/>
              <a:t>+ </a:t>
            </a:r>
            <a:r>
              <a:rPr lang="en-US" altLang="en-US" sz="2800" dirty="0" smtClean="0"/>
              <a:t>500x         </a:t>
            </a:r>
            <a:r>
              <a:rPr lang="en-US" altLang="en-US" sz="2800" dirty="0"/>
              <a:t>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 smtClean="0"/>
              <a:t>                          C(x</a:t>
            </a:r>
            <a:r>
              <a:rPr lang="en-US" altLang="en-US" sz="2800" dirty="0"/>
              <a:t>) </a:t>
            </a:r>
            <a:r>
              <a:rPr lang="en-US" altLang="en-US" sz="2800" dirty="0" smtClean="0"/>
              <a:t>= </a:t>
            </a:r>
            <a:r>
              <a:rPr lang="en-US" altLang="en-US" sz="2800" dirty="0"/>
              <a:t>100x + 200,000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13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revenue function R.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marginal revenue function R′.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Compute R</a:t>
            </a:r>
            <a:r>
              <a:rPr lang="en-US" altLang="en-US" sz="2800" dirty="0" smtClean="0"/>
              <a:t>′(1000</a:t>
            </a:r>
            <a:r>
              <a:rPr lang="en-US" altLang="en-US" sz="2800" dirty="0"/>
              <a:t>) and interpret your result.</a:t>
            </a:r>
          </a:p>
        </p:txBody>
      </p:sp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2866345"/>
              </p:ext>
            </p:extLst>
          </p:nvPr>
        </p:nvGraphicFramePr>
        <p:xfrm>
          <a:off x="3450349" y="3683881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9" name="Equation" r:id="rId4" imgW="1765080" imgH="228600" progId="Equation.DSMT4">
                  <p:embed/>
                </p:oleObj>
              </mc:Choice>
              <mc:Fallback>
                <p:oleObj name="Equation" r:id="rId4" imgW="1765080" imgH="2286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0349" y="3683881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237129" y="4156132"/>
            <a:ext cx="9070427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</a:t>
            </a:r>
            <a:r>
              <a:rPr lang="en-US" altLang="en-US" sz="2800" dirty="0" smtClean="0"/>
              <a:t>150</a:t>
            </a:r>
            <a:r>
              <a:rPr lang="en-US" altLang="en-US" sz="2800" dirty="0"/>
              <a:t>.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187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3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41242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87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231900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1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79066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6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7693969"/>
              </p:ext>
            </p:extLst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7" name="Equation" r:id="rId6" imgW="380880" imgH="253800" progId="Equation.DSMT4">
                  <p:embed/>
                </p:oleObj>
              </mc:Choice>
              <mc:Fallback>
                <p:oleObj name="Equation" r:id="rId6" imgW="3808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081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3677640"/>
              </p:ext>
            </p:extLst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0" name="Equation" r:id="rId4" imgW="431640" imgH="253800" progId="Equation.DSMT4">
                  <p:embed/>
                </p:oleObj>
              </mc:Choice>
              <mc:Fallback>
                <p:oleObj name="Equation" r:id="rId4" imgW="4316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1" name="Equation" r:id="rId6" imgW="1307880" imgH="253800" progId="Equation.DSMT4">
                  <p:embed/>
                </p:oleObj>
              </mc:Choice>
              <mc:Fallback>
                <p:oleObj name="Equation" r:id="rId6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39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400675" y="1943100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3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1943100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38281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7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99077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</a:t>
            </a:r>
            <a:r>
              <a:rPr lang="en-US" altLang="en-US" sz="2800" dirty="0" smtClean="0"/>
              <a:t>10 </a:t>
            </a:r>
            <a:r>
              <a:rPr lang="en-US" altLang="en-US" sz="2800" dirty="0"/>
              <a:t>seconds?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3938588" y="3308350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1" name="Equation" r:id="rId4" imgW="1130040" imgH="520560" progId="Equation.DSMT4">
                  <p:embed/>
                </p:oleObj>
              </mc:Choice>
              <mc:Fallback>
                <p:oleObj name="Equation" r:id="rId4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588" y="3308350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006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1068</Words>
  <Application>Microsoft Office PowerPoint</Application>
  <PresentationFormat>Widescreen</PresentationFormat>
  <Paragraphs>297</Paragraphs>
  <Slides>61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61</vt:i4>
      </vt:variant>
    </vt:vector>
  </HeadingPairs>
  <TitlesOfParts>
    <vt:vector size="72" baseType="lpstr">
      <vt:lpstr>Arial</vt:lpstr>
      <vt:lpstr>Arial Unicode MS</vt:lpstr>
      <vt:lpstr>Calibri</vt:lpstr>
      <vt:lpstr>Calibri Light</vt:lpstr>
      <vt:lpstr>Symbol</vt:lpstr>
      <vt:lpstr>Times New Roman</vt:lpstr>
      <vt:lpstr>Verdana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91</cp:revision>
  <dcterms:created xsi:type="dcterms:W3CDTF">2023-04-29T09:08:23Z</dcterms:created>
  <dcterms:modified xsi:type="dcterms:W3CDTF">2024-02-29T10:35:52Z</dcterms:modified>
</cp:coreProperties>
</file>