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diagrams/quickStyle6.xml" ContentType="application/vnd.openxmlformats-officedocument.drawingml.diagramStyle+xml"/>
  <Override PartName="/ppt/theme/theme1.xml" ContentType="application/vnd.openxmlformats-officedocument.theme+xml"/>
  <Override PartName="/ppt/diagrams/colors6.xml" ContentType="application/vnd.openxmlformats-officedocument.drawingml.diagramColors+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layout5.xml" ContentType="application/vnd.openxmlformats-officedocument.drawingml.diagramLayout+xml"/>
  <Override PartName="/ppt/diagrams/drawing6.xml" ContentType="application/vnd.ms-office.drawingml.diagramDrawing+xml"/>
  <Override PartName="/ppt/diagrams/colors5.xml" ContentType="application/vnd.openxmlformats-officedocument.drawingml.diagramColors+xml"/>
  <Override PartName="/ppt/diagrams/drawing5.xml" ContentType="application/vnd.ms-office.drawingml.diagramDrawing+xml"/>
  <Override PartName="/ppt/diagrams/quickStyle5.xml" ContentType="application/vnd.openxmlformats-officedocument.drawingml.diagramStyle+xml"/>
  <Override PartName="/ppt/diagrams/layout6.xml" ContentType="application/vnd.openxmlformats-officedocument.drawingml.diagramLayout+xml"/>
  <Override PartName="/ppt/diagrams/colors4.xml" ContentType="application/vnd.openxmlformats-officedocument.drawingml.diagramColors+xml"/>
  <Override PartName="/ppt/diagrams/drawing4.xml" ContentType="application/vnd.ms-office.drawingml.diagramDrawing+xml"/>
  <Override PartName="/ppt/diagrams/quickStyle4.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96" r:id="rId2"/>
    <p:sldId id="523" r:id="rId3"/>
    <p:sldId id="807" r:id="rId4"/>
    <p:sldId id="806" r:id="rId5"/>
    <p:sldId id="766" r:id="rId6"/>
    <p:sldId id="767" r:id="rId7"/>
    <p:sldId id="770" r:id="rId8"/>
    <p:sldId id="769" r:id="rId9"/>
    <p:sldId id="772" r:id="rId10"/>
    <p:sldId id="791" r:id="rId11"/>
    <p:sldId id="810" r:id="rId12"/>
    <p:sldId id="811" r:id="rId13"/>
    <p:sldId id="809" r:id="rId14"/>
    <p:sldId id="773" r:id="rId15"/>
    <p:sldId id="774" r:id="rId16"/>
    <p:sldId id="776" r:id="rId17"/>
    <p:sldId id="777" r:id="rId18"/>
    <p:sldId id="775" r:id="rId19"/>
    <p:sldId id="778" r:id="rId20"/>
    <p:sldId id="779" r:id="rId21"/>
    <p:sldId id="780" r:id="rId22"/>
    <p:sldId id="812" r:id="rId23"/>
    <p:sldId id="781" r:id="rId24"/>
    <p:sldId id="788" r:id="rId25"/>
    <p:sldId id="813" r:id="rId26"/>
    <p:sldId id="785" r:id="rId27"/>
    <p:sldId id="784" r:id="rId28"/>
    <p:sldId id="782" r:id="rId29"/>
    <p:sldId id="814" r:id="rId30"/>
    <p:sldId id="789" r:id="rId31"/>
    <p:sldId id="804" r:id="rId32"/>
    <p:sldId id="815" r:id="rId33"/>
    <p:sldId id="535" r:id="rId34"/>
    <p:sldId id="536" r:id="rId35"/>
    <p:sldId id="537" r:id="rId36"/>
    <p:sldId id="816" r:id="rId37"/>
    <p:sldId id="792" r:id="rId38"/>
    <p:sldId id="793" r:id="rId39"/>
    <p:sldId id="794" r:id="rId40"/>
    <p:sldId id="795" r:id="rId41"/>
    <p:sldId id="817" r:id="rId42"/>
    <p:sldId id="818" r:id="rId43"/>
    <p:sldId id="819" r:id="rId44"/>
    <p:sldId id="820" r:id="rId45"/>
    <p:sldId id="786" r:id="rId46"/>
    <p:sldId id="821" r:id="rId47"/>
    <p:sldId id="822" r:id="rId48"/>
    <p:sldId id="82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23"/>
            <p14:sldId id="807"/>
            <p14:sldId id="806"/>
            <p14:sldId id="766"/>
            <p14:sldId id="767"/>
            <p14:sldId id="770"/>
            <p14:sldId id="769"/>
            <p14:sldId id="772"/>
            <p14:sldId id="791"/>
            <p14:sldId id="810"/>
            <p14:sldId id="811"/>
            <p14:sldId id="809"/>
            <p14:sldId id="773"/>
            <p14:sldId id="774"/>
            <p14:sldId id="776"/>
            <p14:sldId id="777"/>
            <p14:sldId id="775"/>
            <p14:sldId id="778"/>
            <p14:sldId id="779"/>
            <p14:sldId id="780"/>
            <p14:sldId id="812"/>
            <p14:sldId id="781"/>
            <p14:sldId id="788"/>
            <p14:sldId id="813"/>
            <p14:sldId id="785"/>
            <p14:sldId id="784"/>
            <p14:sldId id="782"/>
            <p14:sldId id="814"/>
            <p14:sldId id="789"/>
            <p14:sldId id="804"/>
            <p14:sldId id="815"/>
            <p14:sldId id="535"/>
            <p14:sldId id="536"/>
            <p14:sldId id="537"/>
            <p14:sldId id="816"/>
            <p14:sldId id="792"/>
            <p14:sldId id="793"/>
            <p14:sldId id="794"/>
            <p14:sldId id="795"/>
            <p14:sldId id="817"/>
            <p14:sldId id="818"/>
            <p14:sldId id="819"/>
            <p14:sldId id="820"/>
            <p14:sldId id="786"/>
            <p14:sldId id="821"/>
            <p14:sldId id="822"/>
            <p14:sldId id="823"/>
            <p14:sldId id="349"/>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6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0"/>
          <a:r>
            <a:rPr lang="en-US" altLang="en-US" sz="2000" b="1" dirty="0"/>
            <a:t>Share our ideas and opinions</a:t>
          </a:r>
          <a:endParaRPr lang="ar-EG" sz="2000" b="1"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72379BC3-4F3E-4B7B-9F50-412206005930}">
      <dgm:prSet phldrT="[Text]" custT="1"/>
      <dgm:spPr>
        <a:solidFill>
          <a:schemeClr val="accent4">
            <a:lumMod val="40000"/>
            <a:lumOff val="60000"/>
            <a:alpha val="90000"/>
          </a:schemeClr>
        </a:solidFill>
      </dgm:spPr>
      <dgm:t>
        <a:bodyPr/>
        <a:lstStyle/>
        <a:p>
          <a:pPr rtl="0"/>
          <a:r>
            <a:rPr lang="en-US" altLang="en-US" sz="2000" b="1" dirty="0"/>
            <a:t>Provide feedback to others</a:t>
          </a:r>
          <a:endParaRPr lang="ar-EG" sz="2000" b="1" dirty="0"/>
        </a:p>
      </dgm:t>
    </dgm:pt>
    <dgm:pt modelId="{996DE699-7C41-4A17-80DC-BD0CA3CF1A68}" type="parTrans" cxnId="{CEFE05B5-4A94-4B83-AF1E-36502D1B1A3B}">
      <dgm:prSet/>
      <dgm:spPr/>
      <dgm:t>
        <a:bodyPr/>
        <a:lstStyle/>
        <a:p>
          <a:pPr rtl="1"/>
          <a:endParaRPr lang="ar-EG"/>
        </a:p>
      </dgm:t>
    </dgm:pt>
    <dgm:pt modelId="{B1BC4595-B768-41C9-A2E5-29721BF5C5E1}" type="sibTrans" cxnId="{CEFE05B5-4A94-4B83-AF1E-36502D1B1A3B}">
      <dgm:prSet/>
      <dgm:spPr/>
      <dgm:t>
        <a:bodyPr/>
        <a:lstStyle/>
        <a:p>
          <a:pPr rtl="1"/>
          <a:endParaRPr lang="ar-EG"/>
        </a:p>
      </dgm:t>
    </dgm:pt>
    <dgm:pt modelId="{8C4CCE8D-B4CD-4413-A47E-A2B839E2B5EC}">
      <dgm:prSet phldrT="[Text]" custT="1"/>
      <dgm:spPr/>
      <dgm:t>
        <a:bodyPr/>
        <a:lstStyle/>
        <a:p>
          <a:pPr rtl="0"/>
          <a:r>
            <a:rPr lang="en-US" altLang="en-US" sz="2000" b="1" dirty="0"/>
            <a:t>Get information from others</a:t>
          </a:r>
        </a:p>
      </dgm:t>
    </dgm:pt>
    <dgm:pt modelId="{666A8C94-D3B7-46FB-94BB-522E16F48047}" type="parTrans" cxnId="{7981ED74-9419-4B36-A434-C1B4F668DDB1}">
      <dgm:prSet/>
      <dgm:spPr/>
      <dgm:t>
        <a:bodyPr/>
        <a:lstStyle/>
        <a:p>
          <a:pPr rtl="1"/>
          <a:endParaRPr lang="ar-EG"/>
        </a:p>
      </dgm:t>
    </dgm:pt>
    <dgm:pt modelId="{141F9383-0B6D-46CD-9BA2-559D02A7EC5B}" type="sibTrans" cxnId="{7981ED74-9419-4B36-A434-C1B4F668DDB1}">
      <dgm:prSet/>
      <dgm:spPr/>
      <dgm:t>
        <a:bodyPr/>
        <a:lstStyle/>
        <a:p>
          <a:pPr rtl="1"/>
          <a:endParaRPr lang="ar-EG"/>
        </a:p>
      </dgm:t>
    </dgm:pt>
    <dgm:pt modelId="{BB17AA7C-8BA9-469D-99E3-CDB7A703F1FA}">
      <dgm:prSet phldrT="[Text]" custT="1"/>
      <dgm:spPr>
        <a:solidFill>
          <a:schemeClr val="accent4">
            <a:lumMod val="40000"/>
            <a:lumOff val="60000"/>
            <a:alpha val="90000"/>
          </a:schemeClr>
        </a:solidFill>
      </dgm:spPr>
      <dgm:t>
        <a:bodyPr/>
        <a:lstStyle/>
        <a:p>
          <a:pPr rtl="0"/>
          <a:r>
            <a:rPr lang="en-US" altLang="en-US" sz="2000" b="1" dirty="0"/>
            <a:t>Gain power and influence</a:t>
          </a:r>
        </a:p>
      </dgm:t>
    </dgm:pt>
    <dgm:pt modelId="{FAB5F61B-6C6B-4A9A-9787-431F4641B25B}" type="parTrans" cxnId="{C0976884-C53E-49D1-BAD2-1772CABCE5F2}">
      <dgm:prSet/>
      <dgm:spPr/>
      <dgm:t>
        <a:bodyPr/>
        <a:lstStyle/>
        <a:p>
          <a:pPr rtl="1"/>
          <a:endParaRPr lang="ar-EG"/>
        </a:p>
      </dgm:t>
    </dgm:pt>
    <dgm:pt modelId="{EE669FB3-15DA-40A0-9FE5-A97E23A41AEB}" type="sibTrans" cxnId="{C0976884-C53E-49D1-BAD2-1772CABCE5F2}">
      <dgm:prSet/>
      <dgm:spPr/>
      <dgm:t>
        <a:bodyPr/>
        <a:lstStyle/>
        <a:p>
          <a:pPr rtl="1"/>
          <a:endParaRPr lang="ar-EG"/>
        </a:p>
      </dgm:t>
    </dgm:pt>
    <dgm:pt modelId="{66EA6EC1-B0E1-4078-887E-EA4093B6ED00}">
      <dgm:prSet phldrT="[Text]" custT="1"/>
      <dgm:spPr/>
      <dgm:t>
        <a:bodyPr/>
        <a:lstStyle/>
        <a:p>
          <a:pPr rtl="0"/>
          <a:r>
            <a:rPr lang="en-US" altLang="en-US" sz="2000" b="1" dirty="0"/>
            <a:t>Develop social relationships</a:t>
          </a:r>
        </a:p>
      </dgm:t>
    </dgm:pt>
    <dgm:pt modelId="{505B0021-A174-46D6-AB14-8749072D4076}" type="parTrans" cxnId="{DFF19717-B01D-4964-98C9-DD7C4A702671}">
      <dgm:prSet/>
      <dgm:spPr/>
      <dgm:t>
        <a:bodyPr/>
        <a:lstStyle/>
        <a:p>
          <a:pPr rtl="1"/>
          <a:endParaRPr lang="ar-EG"/>
        </a:p>
      </dgm:t>
    </dgm:pt>
    <dgm:pt modelId="{1B3DFF7B-3731-43BE-A9CB-2644698FE0E1}" type="sibTrans" cxnId="{DFF19717-B01D-4964-98C9-DD7C4A702671}">
      <dgm:prSet/>
      <dgm:spPr/>
      <dgm:t>
        <a:bodyPr/>
        <a:lstStyle/>
        <a:p>
          <a:pPr rtl="1"/>
          <a:endParaRPr lang="ar-EG"/>
        </a:p>
      </dgm:t>
    </dgm:pt>
    <dgm:pt modelId="{DF51454C-3C97-49B9-A7BB-A4D51FE5CC77}">
      <dgm:prSet phldrT="[Text]" custT="1"/>
      <dgm:spPr>
        <a:solidFill>
          <a:schemeClr val="accent4">
            <a:lumMod val="40000"/>
            <a:lumOff val="60000"/>
            <a:alpha val="90000"/>
          </a:schemeClr>
        </a:solidFill>
      </dgm:spPr>
      <dgm:t>
        <a:bodyPr/>
        <a:lstStyle/>
        <a:p>
          <a:pPr rtl="0"/>
          <a:r>
            <a:rPr lang="en-US" altLang="en-US" sz="2000" b="1" dirty="0"/>
            <a:t>Maintain self-expression and our culture</a:t>
          </a:r>
        </a:p>
      </dgm:t>
    </dgm:pt>
    <dgm:pt modelId="{19AAD44D-A68A-4ACA-8A8D-E2699FC68D11}" type="parTrans" cxnId="{69286566-514D-47E5-881A-725920028AB1}">
      <dgm:prSet/>
      <dgm:spPr/>
      <dgm:t>
        <a:bodyPr/>
        <a:lstStyle/>
        <a:p>
          <a:pPr rtl="1"/>
          <a:endParaRPr lang="ar-EG"/>
        </a:p>
      </dgm:t>
    </dgm:pt>
    <dgm:pt modelId="{D32CF5E5-C6FA-4FAE-90E3-EB2E3718AB70}" type="sibTrans" cxnId="{69286566-514D-47E5-881A-725920028AB1}">
      <dgm:prSet/>
      <dgm:spPr/>
      <dgm:t>
        <a:bodyPr/>
        <a:lstStyle/>
        <a:p>
          <a:pPr rtl="1"/>
          <a:endParaRPr lang="ar-EG"/>
        </a:p>
      </dgm:t>
    </dgm:pt>
    <dgm:pt modelId="{1996FCBF-8026-4712-BAD1-F00CE73CD15A}">
      <dgm:prSet phldrT="[Text]" custT="1"/>
      <dgm:spPr/>
      <dgm:t>
        <a:bodyPr/>
        <a:lstStyle/>
        <a:p>
          <a:pPr rtl="0"/>
          <a:r>
            <a:rPr lang="en-US" altLang="en-US" sz="2000" b="1" dirty="0"/>
            <a:t>other ideas you may have thought of</a:t>
          </a:r>
        </a:p>
      </dgm:t>
    </dgm:pt>
    <dgm:pt modelId="{D055C214-D4EA-4963-B572-1B54EB643895}" type="parTrans" cxnId="{56464E34-03A6-4F52-97FB-720C2D72A231}">
      <dgm:prSet/>
      <dgm:spPr/>
      <dgm:t>
        <a:bodyPr/>
        <a:lstStyle/>
        <a:p>
          <a:pPr rtl="1"/>
          <a:endParaRPr lang="ar-EG"/>
        </a:p>
      </dgm:t>
    </dgm:pt>
    <dgm:pt modelId="{9CFE91AA-6C10-42BB-AAF7-D3EC1F26DA1B}" type="sibTrans" cxnId="{56464E34-03A6-4F52-97FB-720C2D72A231}">
      <dgm:prSet/>
      <dgm:spPr/>
      <dgm:t>
        <a:bodyPr/>
        <a:lstStyle/>
        <a:p>
          <a:pPr rtl="1"/>
          <a:endParaRPr lang="ar-EG"/>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Y="-3101"/>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7" custScaleX="149691">
        <dgm:presLayoutVars>
          <dgm:bulletEnabled val="1"/>
        </dgm:presLayoutVars>
      </dgm:prSet>
      <dgm:spPr/>
    </dgm:pt>
    <dgm:pt modelId="{F3A5EB29-040B-4769-A596-F0DBE0F0F2FB}" type="pres">
      <dgm:prSet presAssocID="{FE693302-5DE9-43D6-AFF3-B2D042E0B401}" presName="aSpace" presStyleCnt="0"/>
      <dgm:spPr/>
    </dgm:pt>
    <dgm:pt modelId="{285EE1CD-AE2D-413D-B878-854F621E4223}" type="pres">
      <dgm:prSet presAssocID="{72379BC3-4F3E-4B7B-9F50-412206005930}" presName="aNode" presStyleLbl="fgAcc1" presStyleIdx="1" presStyleCnt="7" custScaleX="149691">
        <dgm:presLayoutVars>
          <dgm:bulletEnabled val="1"/>
        </dgm:presLayoutVars>
      </dgm:prSet>
      <dgm:spPr/>
    </dgm:pt>
    <dgm:pt modelId="{7DFAFBA8-EE4A-4A44-802E-0DEC531B1383}" type="pres">
      <dgm:prSet presAssocID="{72379BC3-4F3E-4B7B-9F50-412206005930}" presName="aSpace" presStyleCnt="0"/>
      <dgm:spPr/>
    </dgm:pt>
    <dgm:pt modelId="{DA80B720-73EB-4CC3-9167-E4DFB7C6EEF6}" type="pres">
      <dgm:prSet presAssocID="{8C4CCE8D-B4CD-4413-A47E-A2B839E2B5EC}" presName="aNode" presStyleLbl="fgAcc1" presStyleIdx="2" presStyleCnt="7" custScaleX="149691">
        <dgm:presLayoutVars>
          <dgm:bulletEnabled val="1"/>
        </dgm:presLayoutVars>
      </dgm:prSet>
      <dgm:spPr/>
    </dgm:pt>
    <dgm:pt modelId="{B9664781-A666-42A5-8084-DDBE7DFDE55B}" type="pres">
      <dgm:prSet presAssocID="{8C4CCE8D-B4CD-4413-A47E-A2B839E2B5EC}" presName="aSpace" presStyleCnt="0"/>
      <dgm:spPr/>
    </dgm:pt>
    <dgm:pt modelId="{A426FA8D-E47B-406D-A78C-9D6A370738DE}" type="pres">
      <dgm:prSet presAssocID="{BB17AA7C-8BA9-469D-99E3-CDB7A703F1FA}" presName="aNode" presStyleLbl="fgAcc1" presStyleIdx="3" presStyleCnt="7" custScaleX="149691">
        <dgm:presLayoutVars>
          <dgm:bulletEnabled val="1"/>
        </dgm:presLayoutVars>
      </dgm:prSet>
      <dgm:spPr/>
    </dgm:pt>
    <dgm:pt modelId="{F6F9C53D-26BF-4F21-B781-6991BC8E6CDD}" type="pres">
      <dgm:prSet presAssocID="{BB17AA7C-8BA9-469D-99E3-CDB7A703F1FA}" presName="aSpace" presStyleCnt="0"/>
      <dgm:spPr/>
    </dgm:pt>
    <dgm:pt modelId="{D58FC437-7159-4AF9-840A-30A777C5AE06}" type="pres">
      <dgm:prSet presAssocID="{66EA6EC1-B0E1-4078-887E-EA4093B6ED00}" presName="aNode" presStyleLbl="fgAcc1" presStyleIdx="4" presStyleCnt="7" custScaleX="149691">
        <dgm:presLayoutVars>
          <dgm:bulletEnabled val="1"/>
        </dgm:presLayoutVars>
      </dgm:prSet>
      <dgm:spPr/>
    </dgm:pt>
    <dgm:pt modelId="{1A48DCA5-5154-4469-BE49-775C174EC09C}" type="pres">
      <dgm:prSet presAssocID="{66EA6EC1-B0E1-4078-887E-EA4093B6ED00}" presName="aSpace" presStyleCnt="0"/>
      <dgm:spPr/>
    </dgm:pt>
    <dgm:pt modelId="{334695E9-4BE0-4842-88CA-E17A576DFA4F}" type="pres">
      <dgm:prSet presAssocID="{DF51454C-3C97-49B9-A7BB-A4D51FE5CC77}" presName="aNode" presStyleLbl="fgAcc1" presStyleIdx="5" presStyleCnt="7" custScaleX="149691">
        <dgm:presLayoutVars>
          <dgm:bulletEnabled val="1"/>
        </dgm:presLayoutVars>
      </dgm:prSet>
      <dgm:spPr/>
    </dgm:pt>
    <dgm:pt modelId="{D39C5C30-B88F-4A3D-945B-36F9D81AB823}" type="pres">
      <dgm:prSet presAssocID="{DF51454C-3C97-49B9-A7BB-A4D51FE5CC77}" presName="aSpace" presStyleCnt="0"/>
      <dgm:spPr/>
    </dgm:pt>
    <dgm:pt modelId="{2E9BDF24-C241-432C-BA2C-61E3F206E210}" type="pres">
      <dgm:prSet presAssocID="{1996FCBF-8026-4712-BAD1-F00CE73CD15A}" presName="aNode" presStyleLbl="fgAcc1" presStyleIdx="6" presStyleCnt="7" custScaleX="149691">
        <dgm:presLayoutVars>
          <dgm:bulletEnabled val="1"/>
        </dgm:presLayoutVars>
      </dgm:prSet>
      <dgm:spPr/>
    </dgm:pt>
    <dgm:pt modelId="{647454AC-0D06-42D8-B1F2-6A8DC316389E}" type="pres">
      <dgm:prSet presAssocID="{1996FCBF-8026-4712-BAD1-F00CE73CD15A}" presName="aSpace" presStyleCnt="0"/>
      <dgm:spPr/>
    </dgm:pt>
  </dgm:ptLst>
  <dgm:cxnLst>
    <dgm:cxn modelId="{F8520B09-E406-4751-B29D-AF7CF364D7FC}" type="presOf" srcId="{DF51454C-3C97-49B9-A7BB-A4D51FE5CC77}" destId="{334695E9-4BE0-4842-88CA-E17A576DFA4F}" srcOrd="0" destOrd="0" presId="urn:microsoft.com/office/officeart/2005/8/layout/pyramid2"/>
    <dgm:cxn modelId="{DFF19717-B01D-4964-98C9-DD7C4A702671}" srcId="{1F51C175-BE20-421E-B4A4-105019A797C4}" destId="{66EA6EC1-B0E1-4078-887E-EA4093B6ED00}" srcOrd="4" destOrd="0" parTransId="{505B0021-A174-46D6-AB14-8749072D4076}" sibTransId="{1B3DFF7B-3731-43BE-A9CB-2644698FE0E1}"/>
    <dgm:cxn modelId="{0851D11B-8F47-429F-BC2A-C7EE105E3B99}" type="presOf" srcId="{FE693302-5DE9-43D6-AFF3-B2D042E0B401}" destId="{0CA91351-54B4-469D-96D0-1F0D33D1C1A1}" srcOrd="0" destOrd="0" presId="urn:microsoft.com/office/officeart/2005/8/layout/pyramid2"/>
    <dgm:cxn modelId="{56464E34-03A6-4F52-97FB-720C2D72A231}" srcId="{1F51C175-BE20-421E-B4A4-105019A797C4}" destId="{1996FCBF-8026-4712-BAD1-F00CE73CD15A}" srcOrd="6" destOrd="0" parTransId="{D055C214-D4EA-4963-B572-1B54EB643895}" sibTransId="{9CFE91AA-6C10-42BB-AAF7-D3EC1F26DA1B}"/>
    <dgm:cxn modelId="{69286566-514D-47E5-881A-725920028AB1}" srcId="{1F51C175-BE20-421E-B4A4-105019A797C4}" destId="{DF51454C-3C97-49B9-A7BB-A4D51FE5CC77}" srcOrd="5" destOrd="0" parTransId="{19AAD44D-A68A-4ACA-8A8D-E2699FC68D11}" sibTransId="{D32CF5E5-C6FA-4FAE-90E3-EB2E3718AB70}"/>
    <dgm:cxn modelId="{7981ED74-9419-4B36-A434-C1B4F668DDB1}" srcId="{1F51C175-BE20-421E-B4A4-105019A797C4}" destId="{8C4CCE8D-B4CD-4413-A47E-A2B839E2B5EC}" srcOrd="2" destOrd="0" parTransId="{666A8C94-D3B7-46FB-94BB-522E16F48047}" sibTransId="{141F9383-0B6D-46CD-9BA2-559D02A7EC5B}"/>
    <dgm:cxn modelId="{A346E177-6789-47C1-8C09-4937C43DCCFE}" type="presOf" srcId="{1996FCBF-8026-4712-BAD1-F00CE73CD15A}" destId="{2E9BDF24-C241-432C-BA2C-61E3F206E210}" srcOrd="0" destOrd="0" presId="urn:microsoft.com/office/officeart/2005/8/layout/pyramid2"/>
    <dgm:cxn modelId="{C0976884-C53E-49D1-BAD2-1772CABCE5F2}" srcId="{1F51C175-BE20-421E-B4A4-105019A797C4}" destId="{BB17AA7C-8BA9-469D-99E3-CDB7A703F1FA}" srcOrd="3" destOrd="0" parTransId="{FAB5F61B-6C6B-4A9A-9787-431F4641B25B}" sibTransId="{EE669FB3-15DA-40A0-9FE5-A97E23A41AEB}"/>
    <dgm:cxn modelId="{6A0F0C8C-9612-4296-9971-F9B105A80B5B}" type="presOf" srcId="{66EA6EC1-B0E1-4078-887E-EA4093B6ED00}" destId="{D58FC437-7159-4AF9-840A-30A777C5AE06}" srcOrd="0" destOrd="0" presId="urn:microsoft.com/office/officeart/2005/8/layout/pyramid2"/>
    <dgm:cxn modelId="{CEFE05B5-4A94-4B83-AF1E-36502D1B1A3B}" srcId="{1F51C175-BE20-421E-B4A4-105019A797C4}" destId="{72379BC3-4F3E-4B7B-9F50-412206005930}" srcOrd="1" destOrd="0" parTransId="{996DE699-7C41-4A17-80DC-BD0CA3CF1A68}" sibTransId="{B1BC4595-B768-41C9-A2E5-29721BF5C5E1}"/>
    <dgm:cxn modelId="{F548C8C7-044E-4D5C-B271-3261401A818D}" srcId="{1F51C175-BE20-421E-B4A4-105019A797C4}" destId="{FE693302-5DE9-43D6-AFF3-B2D042E0B401}" srcOrd="0" destOrd="0" parTransId="{8E0F5AE2-A24E-4192-9C6C-B3FECF747C96}" sibTransId="{FA26D1BD-5D94-431E-8134-7F3A4D2C2EA6}"/>
    <dgm:cxn modelId="{98EE1ED0-6183-4563-B49D-605E6F536EE5}" type="presOf" srcId="{BB17AA7C-8BA9-469D-99E3-CDB7A703F1FA}" destId="{A426FA8D-E47B-406D-A78C-9D6A370738DE}" srcOrd="0" destOrd="0" presId="urn:microsoft.com/office/officeart/2005/8/layout/pyramid2"/>
    <dgm:cxn modelId="{146F74DA-89B0-4822-8792-FD469B64939D}" type="presOf" srcId="{8C4CCE8D-B4CD-4413-A47E-A2B839E2B5EC}" destId="{DA80B720-73EB-4CC3-9167-E4DFB7C6EEF6}"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350AB5F9-2A90-4882-8E00-3289A5F34D47}" type="presOf" srcId="{72379BC3-4F3E-4B7B-9F50-412206005930}" destId="{285EE1CD-AE2D-413D-B878-854F621E4223}" srcOrd="0" destOrd="0" presId="urn:microsoft.com/office/officeart/2005/8/layout/pyramid2"/>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C1B93B9B-B1AB-4E1C-AF1C-1310FB925768}" type="presParOf" srcId="{0A2A04DD-CE2D-4EE9-A9B2-B4A8CB31DCE8}" destId="{285EE1CD-AE2D-413D-B878-854F621E4223}" srcOrd="2" destOrd="0" presId="urn:microsoft.com/office/officeart/2005/8/layout/pyramid2"/>
    <dgm:cxn modelId="{AFD33BAE-E720-455A-BE07-C4C4CF8DB800}" type="presParOf" srcId="{0A2A04DD-CE2D-4EE9-A9B2-B4A8CB31DCE8}" destId="{7DFAFBA8-EE4A-4A44-802E-0DEC531B1383}" srcOrd="3" destOrd="0" presId="urn:microsoft.com/office/officeart/2005/8/layout/pyramid2"/>
    <dgm:cxn modelId="{7B50A401-51AD-4098-AB5F-481EC18BBD27}" type="presParOf" srcId="{0A2A04DD-CE2D-4EE9-A9B2-B4A8CB31DCE8}" destId="{DA80B720-73EB-4CC3-9167-E4DFB7C6EEF6}" srcOrd="4" destOrd="0" presId="urn:microsoft.com/office/officeart/2005/8/layout/pyramid2"/>
    <dgm:cxn modelId="{98526CD8-B511-48B8-BC66-9CED6321508F}" type="presParOf" srcId="{0A2A04DD-CE2D-4EE9-A9B2-B4A8CB31DCE8}" destId="{B9664781-A666-42A5-8084-DDBE7DFDE55B}" srcOrd="5" destOrd="0" presId="urn:microsoft.com/office/officeart/2005/8/layout/pyramid2"/>
    <dgm:cxn modelId="{1FC3D716-4BF5-4824-A21E-3F3D7A138270}" type="presParOf" srcId="{0A2A04DD-CE2D-4EE9-A9B2-B4A8CB31DCE8}" destId="{A426FA8D-E47B-406D-A78C-9D6A370738DE}" srcOrd="6" destOrd="0" presId="urn:microsoft.com/office/officeart/2005/8/layout/pyramid2"/>
    <dgm:cxn modelId="{FEF0981A-88EA-489D-AF61-0ABA31A32441}" type="presParOf" srcId="{0A2A04DD-CE2D-4EE9-A9B2-B4A8CB31DCE8}" destId="{F6F9C53D-26BF-4F21-B781-6991BC8E6CDD}" srcOrd="7" destOrd="0" presId="urn:microsoft.com/office/officeart/2005/8/layout/pyramid2"/>
    <dgm:cxn modelId="{6F4A780F-7AC8-4F8B-806E-F1AAC79F048E}" type="presParOf" srcId="{0A2A04DD-CE2D-4EE9-A9B2-B4A8CB31DCE8}" destId="{D58FC437-7159-4AF9-840A-30A777C5AE06}" srcOrd="8" destOrd="0" presId="urn:microsoft.com/office/officeart/2005/8/layout/pyramid2"/>
    <dgm:cxn modelId="{F575AF9C-5EA4-4F36-BC99-0A0A496A41D5}" type="presParOf" srcId="{0A2A04DD-CE2D-4EE9-A9B2-B4A8CB31DCE8}" destId="{1A48DCA5-5154-4469-BE49-775C174EC09C}" srcOrd="9" destOrd="0" presId="urn:microsoft.com/office/officeart/2005/8/layout/pyramid2"/>
    <dgm:cxn modelId="{71A88D4C-CE97-4872-85CC-A0BF4250884C}" type="presParOf" srcId="{0A2A04DD-CE2D-4EE9-A9B2-B4A8CB31DCE8}" destId="{334695E9-4BE0-4842-88CA-E17A576DFA4F}" srcOrd="10" destOrd="0" presId="urn:microsoft.com/office/officeart/2005/8/layout/pyramid2"/>
    <dgm:cxn modelId="{D39CBC72-81B8-46C9-BC64-D6C8F8B1EF4D}" type="presParOf" srcId="{0A2A04DD-CE2D-4EE9-A9B2-B4A8CB31DCE8}" destId="{D39C5C30-B88F-4A3D-945B-36F9D81AB823}" srcOrd="11" destOrd="0" presId="urn:microsoft.com/office/officeart/2005/8/layout/pyramid2"/>
    <dgm:cxn modelId="{754E06F7-6008-48F4-AC3D-081198B6B37F}" type="presParOf" srcId="{0A2A04DD-CE2D-4EE9-A9B2-B4A8CB31DCE8}" destId="{2E9BDF24-C241-432C-BA2C-61E3F206E210}" srcOrd="12" destOrd="0" presId="urn:microsoft.com/office/officeart/2005/8/layout/pyramid2"/>
    <dgm:cxn modelId="{0964AFB2-35BD-4E26-BF50-963A11C2E8C4}" type="presParOf" srcId="{0A2A04DD-CE2D-4EE9-A9B2-B4A8CB31DCE8}" destId="{647454AC-0D06-42D8-B1F2-6A8DC316389E}"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1"/>
          <a:r>
            <a:rPr lang="ar-EG" altLang="en-US" sz="2000" b="1" dirty="0"/>
            <a:t>مشاركة الأفكار والآراء</a:t>
          </a:r>
          <a:endParaRPr lang="ar-EG" sz="2000" b="1"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C45DBE13-30A7-43FF-B46C-820E8A5434D2}">
      <dgm:prSet custT="1"/>
      <dgm:spPr/>
      <dgm:t>
        <a:bodyPr/>
        <a:lstStyle/>
        <a:p>
          <a:pPr rtl="1"/>
          <a:r>
            <a:rPr lang="ar-EG" altLang="en-US" sz="2000" b="1" dirty="0"/>
            <a:t>تقديم الملاحظات للآخرين</a:t>
          </a:r>
          <a:endParaRPr lang="en-US" altLang="en-US" sz="2000" b="1" dirty="0"/>
        </a:p>
      </dgm:t>
    </dgm:pt>
    <dgm:pt modelId="{F4C001D6-EBE6-4979-8ED5-FFC2B13DF6A7}" type="parTrans" cxnId="{ED22EBF4-2D8C-44A6-86ED-51D7E6F183CF}">
      <dgm:prSet/>
      <dgm:spPr/>
      <dgm:t>
        <a:bodyPr/>
        <a:lstStyle/>
        <a:p>
          <a:endParaRPr lang="en-US"/>
        </a:p>
      </dgm:t>
    </dgm:pt>
    <dgm:pt modelId="{F1A9DF4C-A3BF-4D2B-ACEA-54FDEEC89C1A}" type="sibTrans" cxnId="{ED22EBF4-2D8C-44A6-86ED-51D7E6F183CF}">
      <dgm:prSet/>
      <dgm:spPr/>
      <dgm:t>
        <a:bodyPr/>
        <a:lstStyle/>
        <a:p>
          <a:endParaRPr lang="en-US"/>
        </a:p>
      </dgm:t>
    </dgm:pt>
    <dgm:pt modelId="{0145488E-3708-4918-9D10-56F9BA5DC5C2}">
      <dgm:prSet custT="1"/>
      <dgm:spPr/>
      <dgm:t>
        <a:bodyPr/>
        <a:lstStyle/>
        <a:p>
          <a:pPr rtl="0"/>
          <a:r>
            <a:rPr lang="ar-EG" altLang="en-US" sz="2000" b="1" dirty="0"/>
            <a:t>الحصول على معلومات من الآخرين</a:t>
          </a:r>
          <a:endParaRPr lang="en-US" altLang="en-US" sz="2000" b="1" dirty="0"/>
        </a:p>
      </dgm:t>
    </dgm:pt>
    <dgm:pt modelId="{EDDAF934-C1D5-4C76-8E36-BCD15032F034}" type="parTrans" cxnId="{F674440A-9B27-43EC-A58B-434D2C8A6AEC}">
      <dgm:prSet/>
      <dgm:spPr/>
      <dgm:t>
        <a:bodyPr/>
        <a:lstStyle/>
        <a:p>
          <a:endParaRPr lang="en-US"/>
        </a:p>
      </dgm:t>
    </dgm:pt>
    <dgm:pt modelId="{A803F685-43F7-4E35-9DD6-A83D2B116ADD}" type="sibTrans" cxnId="{F674440A-9B27-43EC-A58B-434D2C8A6AEC}">
      <dgm:prSet/>
      <dgm:spPr/>
      <dgm:t>
        <a:bodyPr/>
        <a:lstStyle/>
        <a:p>
          <a:endParaRPr lang="en-US"/>
        </a:p>
      </dgm:t>
    </dgm:pt>
    <dgm:pt modelId="{4546C474-26A5-4AA7-A259-C290674B3005}">
      <dgm:prSet custT="1"/>
      <dgm:spPr/>
      <dgm:t>
        <a:bodyPr/>
        <a:lstStyle/>
        <a:p>
          <a:pPr rtl="0"/>
          <a:r>
            <a:rPr lang="ar-EG" altLang="en-US" sz="2000" b="1" dirty="0"/>
            <a:t>اكتساب القوة والتأثير</a:t>
          </a:r>
          <a:endParaRPr lang="en-US" altLang="en-US" sz="2000" b="1" dirty="0"/>
        </a:p>
      </dgm:t>
    </dgm:pt>
    <dgm:pt modelId="{EFF791D8-47FB-4894-9DB7-AEC6BEB0FDDC}" type="parTrans" cxnId="{1C64FF39-08A9-4886-B495-8122B945063A}">
      <dgm:prSet/>
      <dgm:spPr/>
      <dgm:t>
        <a:bodyPr/>
        <a:lstStyle/>
        <a:p>
          <a:endParaRPr lang="en-US"/>
        </a:p>
      </dgm:t>
    </dgm:pt>
    <dgm:pt modelId="{233BB3A7-68E4-4296-9063-9F979B5C98F1}" type="sibTrans" cxnId="{1C64FF39-08A9-4886-B495-8122B945063A}">
      <dgm:prSet/>
      <dgm:spPr/>
      <dgm:t>
        <a:bodyPr/>
        <a:lstStyle/>
        <a:p>
          <a:endParaRPr lang="en-US"/>
        </a:p>
      </dgm:t>
    </dgm:pt>
    <dgm:pt modelId="{A4A2428E-22F0-4D84-92C6-A18A147796FF}">
      <dgm:prSet custT="1"/>
      <dgm:spPr/>
      <dgm:t>
        <a:bodyPr/>
        <a:lstStyle/>
        <a:p>
          <a:pPr rtl="0"/>
          <a:r>
            <a:rPr lang="ar-EG" altLang="en-US" sz="2000" b="1" dirty="0"/>
            <a:t>تطوير العلاقات الاجتماعية</a:t>
          </a:r>
          <a:endParaRPr lang="en-US" altLang="en-US" sz="2000" b="1" dirty="0"/>
        </a:p>
      </dgm:t>
    </dgm:pt>
    <dgm:pt modelId="{25645E8F-3C98-4F6A-8195-5A62580177CB}" type="parTrans" cxnId="{39BEAFEA-7F87-406E-8AB1-39755C1A068F}">
      <dgm:prSet/>
      <dgm:spPr/>
      <dgm:t>
        <a:bodyPr/>
        <a:lstStyle/>
        <a:p>
          <a:endParaRPr lang="en-US"/>
        </a:p>
      </dgm:t>
    </dgm:pt>
    <dgm:pt modelId="{1120F188-E92C-4A0C-B03F-2FEA4D727513}" type="sibTrans" cxnId="{39BEAFEA-7F87-406E-8AB1-39755C1A068F}">
      <dgm:prSet/>
      <dgm:spPr/>
      <dgm:t>
        <a:bodyPr/>
        <a:lstStyle/>
        <a:p>
          <a:endParaRPr lang="en-US"/>
        </a:p>
      </dgm:t>
    </dgm:pt>
    <dgm:pt modelId="{DC8558F6-3F3A-4DAE-9A0E-C3F65AD8DB60}">
      <dgm:prSet custT="1"/>
      <dgm:spPr/>
      <dgm:t>
        <a:bodyPr/>
        <a:lstStyle/>
        <a:p>
          <a:pPr rtl="0"/>
          <a:r>
            <a:rPr lang="ar-EG" altLang="en-US" sz="2000" b="1" dirty="0"/>
            <a:t>المحافظة على التعبير عن الذات والثقافة</a:t>
          </a:r>
          <a:endParaRPr lang="en-US" altLang="en-US" sz="2000" b="1" dirty="0"/>
        </a:p>
      </dgm:t>
    </dgm:pt>
    <dgm:pt modelId="{E2146BAA-2F58-4BFA-9606-DDE002870E7F}" type="parTrans" cxnId="{E238FE2C-C26E-4D4F-9693-51DBFAC3179B}">
      <dgm:prSet/>
      <dgm:spPr/>
      <dgm:t>
        <a:bodyPr/>
        <a:lstStyle/>
        <a:p>
          <a:endParaRPr lang="en-US"/>
        </a:p>
      </dgm:t>
    </dgm:pt>
    <dgm:pt modelId="{2A739B4F-1363-421C-AF5B-F36038D77F8D}" type="sibTrans" cxnId="{E238FE2C-C26E-4D4F-9693-51DBFAC3179B}">
      <dgm:prSet/>
      <dgm:spPr/>
      <dgm:t>
        <a:bodyPr/>
        <a:lstStyle/>
        <a:p>
          <a:endParaRPr lang="en-US"/>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Y="-3101"/>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6" custScaleX="101737">
        <dgm:presLayoutVars>
          <dgm:bulletEnabled val="1"/>
        </dgm:presLayoutVars>
      </dgm:prSet>
      <dgm:spPr/>
    </dgm:pt>
    <dgm:pt modelId="{F3A5EB29-040B-4769-A596-F0DBE0F0F2FB}" type="pres">
      <dgm:prSet presAssocID="{FE693302-5DE9-43D6-AFF3-B2D042E0B401}" presName="aSpace" presStyleCnt="0"/>
      <dgm:spPr/>
    </dgm:pt>
    <dgm:pt modelId="{1B6F3E46-69DA-4E10-B950-C7D42C1C2898}" type="pres">
      <dgm:prSet presAssocID="{C45DBE13-30A7-43FF-B46C-820E8A5434D2}" presName="aNode" presStyleLbl="fgAcc1" presStyleIdx="1" presStyleCnt="6">
        <dgm:presLayoutVars>
          <dgm:bulletEnabled val="1"/>
        </dgm:presLayoutVars>
      </dgm:prSet>
      <dgm:spPr/>
    </dgm:pt>
    <dgm:pt modelId="{F272B933-AEED-4ECB-8342-795C22B140F6}" type="pres">
      <dgm:prSet presAssocID="{C45DBE13-30A7-43FF-B46C-820E8A5434D2}" presName="aSpace" presStyleCnt="0"/>
      <dgm:spPr/>
    </dgm:pt>
    <dgm:pt modelId="{C61A9E79-34E8-44AB-B7A7-9D27463B041C}" type="pres">
      <dgm:prSet presAssocID="{0145488E-3708-4918-9D10-56F9BA5DC5C2}" presName="aNode" presStyleLbl="fgAcc1" presStyleIdx="2" presStyleCnt="6" custScaleX="103653">
        <dgm:presLayoutVars>
          <dgm:bulletEnabled val="1"/>
        </dgm:presLayoutVars>
      </dgm:prSet>
      <dgm:spPr/>
    </dgm:pt>
    <dgm:pt modelId="{1F3AAEEB-1310-4B85-99E9-AA654F89CAA3}" type="pres">
      <dgm:prSet presAssocID="{0145488E-3708-4918-9D10-56F9BA5DC5C2}" presName="aSpace" presStyleCnt="0"/>
      <dgm:spPr/>
    </dgm:pt>
    <dgm:pt modelId="{A4803064-B934-41CC-912A-B85FAAA5DBF1}" type="pres">
      <dgm:prSet presAssocID="{4546C474-26A5-4AA7-A259-C290674B3005}" presName="aNode" presStyleLbl="fgAcc1" presStyleIdx="3" presStyleCnt="6">
        <dgm:presLayoutVars>
          <dgm:bulletEnabled val="1"/>
        </dgm:presLayoutVars>
      </dgm:prSet>
      <dgm:spPr/>
    </dgm:pt>
    <dgm:pt modelId="{7ED8A898-A7BF-4BAC-BF42-79E6119E5488}" type="pres">
      <dgm:prSet presAssocID="{4546C474-26A5-4AA7-A259-C290674B3005}" presName="aSpace" presStyleCnt="0"/>
      <dgm:spPr/>
    </dgm:pt>
    <dgm:pt modelId="{1B0B3D2B-CB5C-427F-905D-16D5FF683E73}" type="pres">
      <dgm:prSet presAssocID="{A4A2428E-22F0-4D84-92C6-A18A147796FF}" presName="aNode" presStyleLbl="fgAcc1" presStyleIdx="4" presStyleCnt="6">
        <dgm:presLayoutVars>
          <dgm:bulletEnabled val="1"/>
        </dgm:presLayoutVars>
      </dgm:prSet>
      <dgm:spPr/>
    </dgm:pt>
    <dgm:pt modelId="{A5A748AE-3847-4CAA-93E4-C74E33AA87B1}" type="pres">
      <dgm:prSet presAssocID="{A4A2428E-22F0-4D84-92C6-A18A147796FF}" presName="aSpace" presStyleCnt="0"/>
      <dgm:spPr/>
    </dgm:pt>
    <dgm:pt modelId="{EAB9BF4D-8813-4FBD-8DAA-46690D2A3C9F}" type="pres">
      <dgm:prSet presAssocID="{DC8558F6-3F3A-4DAE-9A0E-C3F65AD8DB60}" presName="aNode" presStyleLbl="fgAcc1" presStyleIdx="5" presStyleCnt="6">
        <dgm:presLayoutVars>
          <dgm:bulletEnabled val="1"/>
        </dgm:presLayoutVars>
      </dgm:prSet>
      <dgm:spPr/>
    </dgm:pt>
    <dgm:pt modelId="{E84808D7-ACBE-4718-B290-21CED9E67A9B}" type="pres">
      <dgm:prSet presAssocID="{DC8558F6-3F3A-4DAE-9A0E-C3F65AD8DB60}" presName="aSpace" presStyleCnt="0"/>
      <dgm:spPr/>
    </dgm:pt>
  </dgm:ptLst>
  <dgm:cxnLst>
    <dgm:cxn modelId="{3646C104-86BE-464F-BF57-FEAFE97F795B}" type="presOf" srcId="{DC8558F6-3F3A-4DAE-9A0E-C3F65AD8DB60}" destId="{EAB9BF4D-8813-4FBD-8DAA-46690D2A3C9F}" srcOrd="0" destOrd="0" presId="urn:microsoft.com/office/officeart/2005/8/layout/pyramid2"/>
    <dgm:cxn modelId="{F674440A-9B27-43EC-A58B-434D2C8A6AEC}" srcId="{1F51C175-BE20-421E-B4A4-105019A797C4}" destId="{0145488E-3708-4918-9D10-56F9BA5DC5C2}" srcOrd="2" destOrd="0" parTransId="{EDDAF934-C1D5-4C76-8E36-BCD15032F034}" sibTransId="{A803F685-43F7-4E35-9DD6-A83D2B116ADD}"/>
    <dgm:cxn modelId="{0851D11B-8F47-429F-BC2A-C7EE105E3B99}" type="presOf" srcId="{FE693302-5DE9-43D6-AFF3-B2D042E0B401}" destId="{0CA91351-54B4-469D-96D0-1F0D33D1C1A1}" srcOrd="0" destOrd="0" presId="urn:microsoft.com/office/officeart/2005/8/layout/pyramid2"/>
    <dgm:cxn modelId="{E238FE2C-C26E-4D4F-9693-51DBFAC3179B}" srcId="{1F51C175-BE20-421E-B4A4-105019A797C4}" destId="{DC8558F6-3F3A-4DAE-9A0E-C3F65AD8DB60}" srcOrd="5" destOrd="0" parTransId="{E2146BAA-2F58-4BFA-9606-DDE002870E7F}" sibTransId="{2A739B4F-1363-421C-AF5B-F36038D77F8D}"/>
    <dgm:cxn modelId="{1C64FF39-08A9-4886-B495-8122B945063A}" srcId="{1F51C175-BE20-421E-B4A4-105019A797C4}" destId="{4546C474-26A5-4AA7-A259-C290674B3005}" srcOrd="3" destOrd="0" parTransId="{EFF791D8-47FB-4894-9DB7-AEC6BEB0FDDC}" sibTransId="{233BB3A7-68E4-4296-9063-9F979B5C98F1}"/>
    <dgm:cxn modelId="{F242BCB5-5EC8-47BC-AA6F-7FFBFBF46D93}" type="presOf" srcId="{A4A2428E-22F0-4D84-92C6-A18A147796FF}" destId="{1B0B3D2B-CB5C-427F-905D-16D5FF683E73}" srcOrd="0" destOrd="0" presId="urn:microsoft.com/office/officeart/2005/8/layout/pyramid2"/>
    <dgm:cxn modelId="{AFF2B4BA-0BE0-4CB6-824E-5CBEB3564DCF}" type="presOf" srcId="{0145488E-3708-4918-9D10-56F9BA5DC5C2}" destId="{C61A9E79-34E8-44AB-B7A7-9D27463B041C}" srcOrd="0" destOrd="0" presId="urn:microsoft.com/office/officeart/2005/8/layout/pyramid2"/>
    <dgm:cxn modelId="{BE85A9BD-C3DA-45CE-99A8-A0404519CB67}" type="presOf" srcId="{4546C474-26A5-4AA7-A259-C290674B3005}" destId="{A4803064-B934-41CC-912A-B85FAAA5DBF1}" srcOrd="0" destOrd="0" presId="urn:microsoft.com/office/officeart/2005/8/layout/pyramid2"/>
    <dgm:cxn modelId="{F548C8C7-044E-4D5C-B271-3261401A818D}" srcId="{1F51C175-BE20-421E-B4A4-105019A797C4}" destId="{FE693302-5DE9-43D6-AFF3-B2D042E0B401}" srcOrd="0" destOrd="0" parTransId="{8E0F5AE2-A24E-4192-9C6C-B3FECF747C96}" sibTransId="{FA26D1BD-5D94-431E-8134-7F3A4D2C2EA6}"/>
    <dgm:cxn modelId="{26267ACC-7F93-45F2-9D0E-3F90FD69DF6A}" type="presOf" srcId="{C45DBE13-30A7-43FF-B46C-820E8A5434D2}" destId="{1B6F3E46-69DA-4E10-B950-C7D42C1C2898}"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39BEAFEA-7F87-406E-8AB1-39755C1A068F}" srcId="{1F51C175-BE20-421E-B4A4-105019A797C4}" destId="{A4A2428E-22F0-4D84-92C6-A18A147796FF}" srcOrd="4" destOrd="0" parTransId="{25645E8F-3C98-4F6A-8195-5A62580177CB}" sibTransId="{1120F188-E92C-4A0C-B03F-2FEA4D727513}"/>
    <dgm:cxn modelId="{ED22EBF4-2D8C-44A6-86ED-51D7E6F183CF}" srcId="{1F51C175-BE20-421E-B4A4-105019A797C4}" destId="{C45DBE13-30A7-43FF-B46C-820E8A5434D2}" srcOrd="1" destOrd="0" parTransId="{F4C001D6-EBE6-4979-8ED5-FFC2B13DF6A7}" sibTransId="{F1A9DF4C-A3BF-4D2B-ACEA-54FDEEC89C1A}"/>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414EFEBD-A991-4DA1-BD8B-3E393BF28DE2}" type="presParOf" srcId="{0A2A04DD-CE2D-4EE9-A9B2-B4A8CB31DCE8}" destId="{1B6F3E46-69DA-4E10-B950-C7D42C1C2898}" srcOrd="2" destOrd="0" presId="urn:microsoft.com/office/officeart/2005/8/layout/pyramid2"/>
    <dgm:cxn modelId="{1072C4FB-6896-4B26-87BE-7B416141546E}" type="presParOf" srcId="{0A2A04DD-CE2D-4EE9-A9B2-B4A8CB31DCE8}" destId="{F272B933-AEED-4ECB-8342-795C22B140F6}" srcOrd="3" destOrd="0" presId="urn:microsoft.com/office/officeart/2005/8/layout/pyramid2"/>
    <dgm:cxn modelId="{20AFF2B4-4A05-4665-8402-F735443DA5B2}" type="presParOf" srcId="{0A2A04DD-CE2D-4EE9-A9B2-B4A8CB31DCE8}" destId="{C61A9E79-34E8-44AB-B7A7-9D27463B041C}" srcOrd="4" destOrd="0" presId="urn:microsoft.com/office/officeart/2005/8/layout/pyramid2"/>
    <dgm:cxn modelId="{E4D221C4-8430-4DB1-80BB-50FE15318F26}" type="presParOf" srcId="{0A2A04DD-CE2D-4EE9-A9B2-B4A8CB31DCE8}" destId="{1F3AAEEB-1310-4B85-99E9-AA654F89CAA3}" srcOrd="5" destOrd="0" presId="urn:microsoft.com/office/officeart/2005/8/layout/pyramid2"/>
    <dgm:cxn modelId="{20035870-CD02-42E5-8C46-1ADD4FA46582}" type="presParOf" srcId="{0A2A04DD-CE2D-4EE9-A9B2-B4A8CB31DCE8}" destId="{A4803064-B934-41CC-912A-B85FAAA5DBF1}" srcOrd="6" destOrd="0" presId="urn:microsoft.com/office/officeart/2005/8/layout/pyramid2"/>
    <dgm:cxn modelId="{1AD6A6F7-6210-4B81-A773-C87CF1809C46}" type="presParOf" srcId="{0A2A04DD-CE2D-4EE9-A9B2-B4A8CB31DCE8}" destId="{7ED8A898-A7BF-4BAC-BF42-79E6119E5488}" srcOrd="7" destOrd="0" presId="urn:microsoft.com/office/officeart/2005/8/layout/pyramid2"/>
    <dgm:cxn modelId="{B120CD77-40A2-4FF7-988D-6F5CCC4CFFD0}" type="presParOf" srcId="{0A2A04DD-CE2D-4EE9-A9B2-B4A8CB31DCE8}" destId="{1B0B3D2B-CB5C-427F-905D-16D5FF683E73}" srcOrd="8" destOrd="0" presId="urn:microsoft.com/office/officeart/2005/8/layout/pyramid2"/>
    <dgm:cxn modelId="{BD4DA3ED-59C5-45F8-9BCC-2D3DB0B97B16}" type="presParOf" srcId="{0A2A04DD-CE2D-4EE9-A9B2-B4A8CB31DCE8}" destId="{A5A748AE-3847-4CAA-93E4-C74E33AA87B1}" srcOrd="9" destOrd="0" presId="urn:microsoft.com/office/officeart/2005/8/layout/pyramid2"/>
    <dgm:cxn modelId="{BA9958B3-DD17-43DD-AB20-EF9B1378EAF7}" type="presParOf" srcId="{0A2A04DD-CE2D-4EE9-A9B2-B4A8CB31DCE8}" destId="{EAB9BF4D-8813-4FBD-8DAA-46690D2A3C9F}" srcOrd="10" destOrd="0" presId="urn:microsoft.com/office/officeart/2005/8/layout/pyramid2"/>
    <dgm:cxn modelId="{330B699B-BA67-4E57-B293-321BE90A0699}" type="presParOf" srcId="{0A2A04DD-CE2D-4EE9-A9B2-B4A8CB31DCE8}" destId="{E84808D7-ACBE-4718-B290-21CED9E67A9B}" srcOrd="11" destOrd="0" presId="urn:microsoft.com/office/officeart/2005/8/layout/pyramid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39D209F-C168-40B4-AADF-E01565440C7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49AE01F-0A35-43A0-8A27-14226DFB97F2}">
      <dgm:prSet phldrT="[Text]" phldr="1" custT="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sz="1700"/>
        </a:p>
      </dgm:t>
    </dgm:pt>
    <dgm:pt modelId="{D8AA169C-3576-4116-BED4-2ED7F1465D0D}" type="parTrans" cxnId="{610813B9-458D-4990-B01F-46B48ADB8FB8}">
      <dgm:prSet/>
      <dgm:spPr/>
      <dgm:t>
        <a:bodyPr/>
        <a:lstStyle/>
        <a:p>
          <a:pPr rtl="1"/>
          <a:endParaRPr lang="ar-EG"/>
        </a:p>
      </dgm:t>
    </dgm:pt>
    <dgm:pt modelId="{0A5B79D8-4246-46B6-A361-A05D9E6FEDB0}" type="sibTrans" cxnId="{610813B9-458D-4990-B01F-46B48ADB8FB8}">
      <dgm:prSet/>
      <dgm:spPr/>
      <dgm:t>
        <a:bodyPr/>
        <a:lstStyle/>
        <a:p>
          <a:pPr rtl="1"/>
          <a:endParaRPr lang="ar-EG"/>
        </a:p>
      </dgm:t>
    </dgm:pt>
    <dgm:pt modelId="{AE0371AB-866C-4CC4-970A-6A6FDBEF433C}">
      <dgm:prSet phldrT="[Text]" custT="1"/>
      <dgm:spPr/>
      <dgm:t>
        <a:bodyPr/>
        <a:lstStyle/>
        <a:p>
          <a:pPr algn="ctr" rtl="0"/>
          <a:r>
            <a:rPr lang="en-US" altLang="ar-EG" sz="1700" b="1" dirty="0"/>
            <a:t>Encourage creative and Critical Thinking</a:t>
          </a:r>
          <a:endParaRPr lang="ar-EG" sz="1700" dirty="0"/>
        </a:p>
      </dgm:t>
    </dgm:pt>
    <dgm:pt modelId="{23FFCC41-98A9-49A5-8828-20B788867837}" type="parTrans" cxnId="{EF8BB2BA-528F-41EA-A8F1-63EE70FDFD72}">
      <dgm:prSet/>
      <dgm:spPr/>
      <dgm:t>
        <a:bodyPr/>
        <a:lstStyle/>
        <a:p>
          <a:pPr rtl="1"/>
          <a:endParaRPr lang="ar-EG"/>
        </a:p>
      </dgm:t>
    </dgm:pt>
    <dgm:pt modelId="{5CBF7F7C-BE00-4374-B4EB-484ED83B334E}" type="sibTrans" cxnId="{EF8BB2BA-528F-41EA-A8F1-63EE70FDFD72}">
      <dgm:prSet/>
      <dgm:spPr/>
      <dgm:t>
        <a:bodyPr/>
        <a:lstStyle/>
        <a:p>
          <a:pPr rtl="1"/>
          <a:endParaRPr lang="ar-EG"/>
        </a:p>
      </dgm:t>
    </dgm:pt>
    <dgm:pt modelId="{3735FBE7-B94D-4ECE-B27A-96157F2921C3}">
      <dgm:prSet phldrT="[Text]" phldr="1" custT="1"/>
      <dgm:spPr/>
      <dgm:t>
        <a:bodyPr/>
        <a:lstStyle/>
        <a:p>
          <a:pPr rtl="1"/>
          <a:endParaRPr lang="ar-EG" sz="1700"/>
        </a:p>
      </dgm:t>
    </dgm:pt>
    <dgm:pt modelId="{0CFAE976-B0A0-41D3-BEE4-9DF75A79D62F}" type="parTrans" cxnId="{A39138D6-A3DF-40BE-A56C-785B62FC2DF1}">
      <dgm:prSet/>
      <dgm:spPr/>
      <dgm:t>
        <a:bodyPr/>
        <a:lstStyle/>
        <a:p>
          <a:pPr rtl="1"/>
          <a:endParaRPr lang="ar-EG"/>
        </a:p>
      </dgm:t>
    </dgm:pt>
    <dgm:pt modelId="{8DA4CAEC-B2B8-4FC4-81EF-3495132D1726}" type="sibTrans" cxnId="{A39138D6-A3DF-40BE-A56C-785B62FC2DF1}">
      <dgm:prSet/>
      <dgm:spPr/>
      <dgm:t>
        <a:bodyPr/>
        <a:lstStyle/>
        <a:p>
          <a:pPr rtl="1"/>
          <a:endParaRPr lang="ar-EG"/>
        </a:p>
      </dgm:t>
    </dgm:pt>
    <dgm:pt modelId="{F7C7CFC6-B424-4113-8A52-C544CB4C468D}">
      <dgm:prSet phldrT="[Text]" custT="1"/>
      <dgm:spPr>
        <a:solidFill>
          <a:schemeClr val="bg1">
            <a:lumMod val="95000"/>
            <a:alpha val="90000"/>
          </a:schemeClr>
        </a:solidFill>
      </dgm:spPr>
      <dgm:t>
        <a:bodyPr/>
        <a:lstStyle/>
        <a:p>
          <a:pPr algn="ctr" rtl="0"/>
          <a:r>
            <a:rPr lang="en-US" altLang="ar-EG" sz="1700" b="1" dirty="0"/>
            <a:t>Consider audience’s information needs</a:t>
          </a:r>
          <a:endParaRPr lang="ar-EG" sz="1700" dirty="0"/>
        </a:p>
      </dgm:t>
    </dgm:pt>
    <dgm:pt modelId="{2374613A-D0EC-436F-8C8A-45C6D710D2F2}" type="parTrans" cxnId="{F412A41A-4FE4-4E88-9A60-483782D31072}">
      <dgm:prSet/>
      <dgm:spPr/>
      <dgm:t>
        <a:bodyPr/>
        <a:lstStyle/>
        <a:p>
          <a:pPr rtl="1"/>
          <a:endParaRPr lang="ar-EG"/>
        </a:p>
      </dgm:t>
    </dgm:pt>
    <dgm:pt modelId="{E09C89D2-3604-48C1-8BDD-6AB84D65644E}" type="sibTrans" cxnId="{F412A41A-4FE4-4E88-9A60-483782D31072}">
      <dgm:prSet/>
      <dgm:spPr/>
      <dgm:t>
        <a:bodyPr/>
        <a:lstStyle/>
        <a:p>
          <a:pPr rtl="1"/>
          <a:endParaRPr lang="ar-EG"/>
        </a:p>
      </dgm:t>
    </dgm:pt>
    <dgm:pt modelId="{F8060A06-DAFA-4F44-B25C-926F5CE35291}">
      <dgm:prSet phldrT="[Text]" phldr="1" custT="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sz="1700"/>
        </a:p>
      </dgm:t>
    </dgm:pt>
    <dgm:pt modelId="{BAE6A287-57D3-4B12-857E-AC91BD4C8EDB}" type="parTrans" cxnId="{70FCA0EE-CC93-4728-9697-8E2A48DEF328}">
      <dgm:prSet/>
      <dgm:spPr/>
      <dgm:t>
        <a:bodyPr/>
        <a:lstStyle/>
        <a:p>
          <a:pPr rtl="1"/>
          <a:endParaRPr lang="ar-EG"/>
        </a:p>
      </dgm:t>
    </dgm:pt>
    <dgm:pt modelId="{38397A3E-3DEC-4DBB-B7A0-95DF17494DE5}" type="sibTrans" cxnId="{70FCA0EE-CC93-4728-9697-8E2A48DEF328}">
      <dgm:prSet/>
      <dgm:spPr/>
      <dgm:t>
        <a:bodyPr/>
        <a:lstStyle/>
        <a:p>
          <a:pPr rtl="1"/>
          <a:endParaRPr lang="ar-EG"/>
        </a:p>
      </dgm:t>
    </dgm:pt>
    <dgm:pt modelId="{0309CFA5-8DB0-4755-9286-B90C5CC40D7D}">
      <dgm:prSet phldrT="[Text]" custT="1"/>
      <dgm:spPr/>
      <dgm:t>
        <a:bodyPr/>
        <a:lstStyle/>
        <a:p>
          <a:pPr algn="ctr" rtl="0"/>
          <a:r>
            <a:rPr lang="en-US" altLang="ar-EG" sz="1700" b="1" dirty="0"/>
            <a:t>Consider Audience's Technical Background</a:t>
          </a:r>
          <a:endParaRPr lang="ar-EG" sz="1700" dirty="0"/>
        </a:p>
      </dgm:t>
    </dgm:pt>
    <dgm:pt modelId="{071055BD-5D77-4899-9EB9-01E71CD5D595}" type="parTrans" cxnId="{4DA07D53-9846-4AEC-B511-F414F34CEF5E}">
      <dgm:prSet/>
      <dgm:spPr/>
      <dgm:t>
        <a:bodyPr/>
        <a:lstStyle/>
        <a:p>
          <a:pPr rtl="1"/>
          <a:endParaRPr lang="ar-EG"/>
        </a:p>
      </dgm:t>
    </dgm:pt>
    <dgm:pt modelId="{EBFEA7F6-A8D6-46F4-97A1-FCA4152966CD}" type="sibTrans" cxnId="{4DA07D53-9846-4AEC-B511-F414F34CEF5E}">
      <dgm:prSet/>
      <dgm:spPr/>
      <dgm:t>
        <a:bodyPr/>
        <a:lstStyle/>
        <a:p>
          <a:pPr rtl="1"/>
          <a:endParaRPr lang="ar-EG"/>
        </a:p>
      </dgm:t>
    </dgm:pt>
    <dgm:pt modelId="{335405B9-4070-47D4-A93F-714CACBB157E}">
      <dgm:prSet phldrT="[Text]" custT="1"/>
      <dgm:spPr/>
      <dgm:t>
        <a:bodyPr/>
        <a:lstStyle/>
        <a:p>
          <a:pPr rtl="0"/>
          <a:endParaRPr lang="ar-EG" sz="1700" dirty="0"/>
        </a:p>
      </dgm:t>
    </dgm:pt>
    <dgm:pt modelId="{AE54B878-4778-4034-89C0-7C3CF2610E02}" type="parTrans" cxnId="{A462DEF4-01B2-44D5-86E8-94B9DFF69E36}">
      <dgm:prSet/>
      <dgm:spPr/>
      <dgm:t>
        <a:bodyPr/>
        <a:lstStyle/>
        <a:p>
          <a:pPr rtl="1"/>
          <a:endParaRPr lang="ar-EG"/>
        </a:p>
      </dgm:t>
    </dgm:pt>
    <dgm:pt modelId="{CE8BA9F4-5D06-47AA-BCE7-5F5BAF373CF9}" type="sibTrans" cxnId="{A462DEF4-01B2-44D5-86E8-94B9DFF69E36}">
      <dgm:prSet/>
      <dgm:spPr/>
      <dgm:t>
        <a:bodyPr/>
        <a:lstStyle/>
        <a:p>
          <a:pPr rtl="1"/>
          <a:endParaRPr lang="ar-EG"/>
        </a:p>
      </dgm:t>
    </dgm:pt>
    <dgm:pt modelId="{6A22C4BC-12D1-4F18-9C04-292B3F85C668}">
      <dgm:prSet custT="1"/>
      <dgm:spPr>
        <a:solidFill>
          <a:schemeClr val="bg1">
            <a:lumMod val="95000"/>
            <a:alpha val="90000"/>
          </a:schemeClr>
        </a:solidFill>
      </dgm:spPr>
      <dgm:t>
        <a:bodyPr/>
        <a:lstStyle/>
        <a:p>
          <a:pPr algn="ctr" rtl="0"/>
          <a:r>
            <a:rPr lang="en-US" altLang="ar-EG" sz="1700" b="1" dirty="0"/>
            <a:t>Consider Audience's Cultural Background and Gender</a:t>
          </a:r>
          <a:endParaRPr lang="ar-EG" sz="1700" dirty="0"/>
        </a:p>
      </dgm:t>
    </dgm:pt>
    <dgm:pt modelId="{63902D3A-C887-48F9-BF97-7EDF3C4D9BB5}" type="parTrans" cxnId="{BD69075A-6309-44EB-88A3-3296D756579C}">
      <dgm:prSet/>
      <dgm:spPr/>
      <dgm:t>
        <a:bodyPr/>
        <a:lstStyle/>
        <a:p>
          <a:pPr rtl="1"/>
          <a:endParaRPr lang="ar-EG"/>
        </a:p>
      </dgm:t>
    </dgm:pt>
    <dgm:pt modelId="{A7C2D00A-FF3D-466C-BD8D-3A219BDEDB45}" type="sibTrans" cxnId="{BD69075A-6309-44EB-88A3-3296D756579C}">
      <dgm:prSet/>
      <dgm:spPr/>
      <dgm:t>
        <a:bodyPr/>
        <a:lstStyle/>
        <a:p>
          <a:pPr rtl="1"/>
          <a:endParaRPr lang="ar-EG"/>
        </a:p>
      </dgm:t>
    </dgm:pt>
    <dgm:pt modelId="{CF9E4BD3-43C9-4AB3-BC80-48FBBBAA2D90}">
      <dgm:prSet custT="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algn="ctr" rtl="0"/>
          <a:endParaRPr lang="ar-EG" sz="1700" dirty="0"/>
        </a:p>
      </dgm:t>
    </dgm:pt>
    <dgm:pt modelId="{693E9FD0-919D-45BE-9023-A33531248414}" type="parTrans" cxnId="{8940152B-530A-49C2-9D6A-3EBBBEF2105E}">
      <dgm:prSet/>
      <dgm:spPr/>
      <dgm:t>
        <a:bodyPr/>
        <a:lstStyle/>
        <a:p>
          <a:pPr rtl="1"/>
          <a:endParaRPr lang="ar-EG"/>
        </a:p>
      </dgm:t>
    </dgm:pt>
    <dgm:pt modelId="{EC59F5B6-3A92-4C1D-A9D1-565DFA7CAF00}" type="sibTrans" cxnId="{8940152B-530A-49C2-9D6A-3EBBBEF2105E}">
      <dgm:prSet/>
      <dgm:spPr/>
      <dgm:t>
        <a:bodyPr/>
        <a:lstStyle/>
        <a:p>
          <a:pPr rtl="1"/>
          <a:endParaRPr lang="ar-EG"/>
        </a:p>
      </dgm:t>
    </dgm:pt>
    <dgm:pt modelId="{798869B0-D5D3-4E9E-A133-46ED7C258ABA}">
      <dgm:prSet custT="1"/>
      <dgm:spPr/>
      <dgm:t>
        <a:bodyPr/>
        <a:lstStyle/>
        <a:p>
          <a:pPr algn="ctr" rtl="0"/>
          <a:r>
            <a:rPr lang="en-US" altLang="ar-EG" sz="1700" b="1" dirty="0"/>
            <a:t>Consider Audience's Knowledge of the Subject</a:t>
          </a:r>
          <a:endParaRPr lang="ar-EG" sz="1700" dirty="0"/>
        </a:p>
      </dgm:t>
    </dgm:pt>
    <dgm:pt modelId="{1385B13C-F04E-40EF-9B04-3EE037C87BA3}" type="parTrans" cxnId="{4E717D61-4855-4A23-9016-C7B6D69B5556}">
      <dgm:prSet/>
      <dgm:spPr/>
      <dgm:t>
        <a:bodyPr/>
        <a:lstStyle/>
        <a:p>
          <a:pPr rtl="1"/>
          <a:endParaRPr lang="ar-EG"/>
        </a:p>
      </dgm:t>
    </dgm:pt>
    <dgm:pt modelId="{7B2AFD1E-5E08-44E4-AA25-07F615CC1082}" type="sibTrans" cxnId="{4E717D61-4855-4A23-9016-C7B6D69B5556}">
      <dgm:prSet/>
      <dgm:spPr/>
      <dgm:t>
        <a:bodyPr/>
        <a:lstStyle/>
        <a:p>
          <a:pPr rtl="1"/>
          <a:endParaRPr lang="ar-EG"/>
        </a:p>
      </dgm:t>
    </dgm:pt>
    <dgm:pt modelId="{870AFC0F-2DB5-4115-AAB6-A892EC7FC5C1}">
      <dgm:prSet custT="1"/>
      <dgm:spPr/>
      <dgm:t>
        <a:bodyPr/>
        <a:lstStyle/>
        <a:p>
          <a:pPr algn="ctr" rtl="0"/>
          <a:endParaRPr lang="ar-EG" sz="1700" dirty="0"/>
        </a:p>
      </dgm:t>
    </dgm:pt>
    <dgm:pt modelId="{7B8BAD24-27A9-476D-8B42-6DF5DA49518E}" type="parTrans" cxnId="{BA117CB4-1277-4DF1-8271-1475E647C48A}">
      <dgm:prSet/>
      <dgm:spPr/>
      <dgm:t>
        <a:bodyPr/>
        <a:lstStyle/>
        <a:p>
          <a:endParaRPr lang="en-US"/>
        </a:p>
      </dgm:t>
    </dgm:pt>
    <dgm:pt modelId="{4850FE50-65E8-440D-9280-A506C598E7DF}" type="sibTrans" cxnId="{BA117CB4-1277-4DF1-8271-1475E647C48A}">
      <dgm:prSet/>
      <dgm:spPr/>
      <dgm:t>
        <a:bodyPr/>
        <a:lstStyle/>
        <a:p>
          <a:endParaRPr lang="en-US"/>
        </a:p>
      </dgm:t>
    </dgm:pt>
    <dgm:pt modelId="{DE2462D5-0ADD-40E4-98CE-8E8A9E3325E4}">
      <dgm:prSet custT="1"/>
      <dgm:spPr/>
      <dgm:t>
        <a:bodyPr/>
        <a:lstStyle/>
        <a:p>
          <a:pPr algn="ctr">
            <a:buNone/>
          </a:pPr>
          <a:r>
            <a:rPr lang="en-US" sz="1700" b="1" dirty="0"/>
            <a:t>Select the Right Channel</a:t>
          </a:r>
          <a:endParaRPr lang="ar-EG" sz="1700" dirty="0"/>
        </a:p>
      </dgm:t>
    </dgm:pt>
    <dgm:pt modelId="{91FAADBB-DD34-494F-B776-9FD1540DF0A6}" type="parTrans" cxnId="{32D72E7E-0348-4983-9559-4E8246B49D75}">
      <dgm:prSet/>
      <dgm:spPr/>
      <dgm:t>
        <a:bodyPr/>
        <a:lstStyle/>
        <a:p>
          <a:endParaRPr lang="en-US"/>
        </a:p>
      </dgm:t>
    </dgm:pt>
    <dgm:pt modelId="{D69778D4-707B-4C5B-85B2-37E7B1170598}" type="sibTrans" cxnId="{32D72E7E-0348-4983-9559-4E8246B49D75}">
      <dgm:prSet/>
      <dgm:spPr/>
      <dgm:t>
        <a:bodyPr/>
        <a:lstStyle/>
        <a:p>
          <a:endParaRPr lang="en-US"/>
        </a:p>
      </dgm:t>
    </dgm:pt>
    <dgm:pt modelId="{9866F0FB-FE45-439F-9213-DB75210A57D1}" type="pres">
      <dgm:prSet presAssocID="{739D209F-C168-40B4-AADF-E01565440C76}" presName="linearFlow" presStyleCnt="0">
        <dgm:presLayoutVars>
          <dgm:dir/>
          <dgm:animLvl val="lvl"/>
          <dgm:resizeHandles val="exact"/>
        </dgm:presLayoutVars>
      </dgm:prSet>
      <dgm:spPr/>
    </dgm:pt>
    <dgm:pt modelId="{2A812E28-E301-43FA-AA5E-67C24BD16F8E}" type="pres">
      <dgm:prSet presAssocID="{249AE01F-0A35-43A0-8A27-14226DFB97F2}" presName="composite" presStyleCnt="0"/>
      <dgm:spPr/>
    </dgm:pt>
    <dgm:pt modelId="{080FB956-CC04-4BB0-9612-2BD71F93649C}" type="pres">
      <dgm:prSet presAssocID="{249AE01F-0A35-43A0-8A27-14226DFB97F2}" presName="parentText" presStyleLbl="alignNode1" presStyleIdx="0" presStyleCnt="6">
        <dgm:presLayoutVars>
          <dgm:chMax val="1"/>
          <dgm:bulletEnabled val="1"/>
        </dgm:presLayoutVars>
      </dgm:prSet>
      <dgm:spPr/>
    </dgm:pt>
    <dgm:pt modelId="{A4890A71-8744-4D31-BBA5-1F8CE9A5FA74}" type="pres">
      <dgm:prSet presAssocID="{249AE01F-0A35-43A0-8A27-14226DFB97F2}" presName="descendantText" presStyleLbl="alignAcc1" presStyleIdx="0" presStyleCnt="6">
        <dgm:presLayoutVars>
          <dgm:bulletEnabled val="1"/>
        </dgm:presLayoutVars>
      </dgm:prSet>
      <dgm:spPr/>
    </dgm:pt>
    <dgm:pt modelId="{2C3BACAF-0CD1-411D-BFE7-7996B1CBEDDC}" type="pres">
      <dgm:prSet presAssocID="{0A5B79D8-4246-46B6-A361-A05D9E6FEDB0}" presName="sp" presStyleCnt="0"/>
      <dgm:spPr/>
    </dgm:pt>
    <dgm:pt modelId="{B6ED81F4-8762-449A-83CE-B6AC072B3528}" type="pres">
      <dgm:prSet presAssocID="{3735FBE7-B94D-4ECE-B27A-96157F2921C3}" presName="composite" presStyleCnt="0"/>
      <dgm:spPr/>
    </dgm:pt>
    <dgm:pt modelId="{8588CDC5-940D-4CE6-9E18-9772752EAC9B}" type="pres">
      <dgm:prSet presAssocID="{3735FBE7-B94D-4ECE-B27A-96157F2921C3}" presName="parentText" presStyleLbl="alignNode1" presStyleIdx="1" presStyleCnt="6">
        <dgm:presLayoutVars>
          <dgm:chMax val="1"/>
          <dgm:bulletEnabled val="1"/>
        </dgm:presLayoutVars>
      </dgm:prSet>
      <dgm:spPr/>
    </dgm:pt>
    <dgm:pt modelId="{EFF0F239-6A88-4070-998A-B0F24BE86A1D}" type="pres">
      <dgm:prSet presAssocID="{3735FBE7-B94D-4ECE-B27A-96157F2921C3}" presName="descendantText" presStyleLbl="alignAcc1" presStyleIdx="1" presStyleCnt="6" custLinFactNeighborY="0">
        <dgm:presLayoutVars>
          <dgm:bulletEnabled val="1"/>
        </dgm:presLayoutVars>
      </dgm:prSet>
      <dgm:spPr/>
    </dgm:pt>
    <dgm:pt modelId="{151B54BC-64BF-4B5C-B7A7-2CFDA5FE0E6F}" type="pres">
      <dgm:prSet presAssocID="{8DA4CAEC-B2B8-4FC4-81EF-3495132D1726}" presName="sp" presStyleCnt="0"/>
      <dgm:spPr/>
    </dgm:pt>
    <dgm:pt modelId="{5B715877-2291-46E9-B3E3-5F126A93C150}" type="pres">
      <dgm:prSet presAssocID="{F8060A06-DAFA-4F44-B25C-926F5CE35291}" presName="composite" presStyleCnt="0"/>
      <dgm:spPr/>
    </dgm:pt>
    <dgm:pt modelId="{7A0F1C14-99D1-417A-A01B-A7FEF738DC20}" type="pres">
      <dgm:prSet presAssocID="{F8060A06-DAFA-4F44-B25C-926F5CE35291}" presName="parentText" presStyleLbl="alignNode1" presStyleIdx="2" presStyleCnt="6">
        <dgm:presLayoutVars>
          <dgm:chMax val="1"/>
          <dgm:bulletEnabled val="1"/>
        </dgm:presLayoutVars>
      </dgm:prSet>
      <dgm:spPr/>
    </dgm:pt>
    <dgm:pt modelId="{A8524FD1-E161-4D50-B392-F1F7FAF07884}" type="pres">
      <dgm:prSet presAssocID="{F8060A06-DAFA-4F44-B25C-926F5CE35291}" presName="descendantText" presStyleLbl="alignAcc1" presStyleIdx="2" presStyleCnt="6">
        <dgm:presLayoutVars>
          <dgm:bulletEnabled val="1"/>
        </dgm:presLayoutVars>
      </dgm:prSet>
      <dgm:spPr/>
    </dgm:pt>
    <dgm:pt modelId="{23D8BC5B-D864-4B29-809C-1067F5A2B832}" type="pres">
      <dgm:prSet presAssocID="{38397A3E-3DEC-4DBB-B7A0-95DF17494DE5}" presName="sp" presStyleCnt="0"/>
      <dgm:spPr/>
    </dgm:pt>
    <dgm:pt modelId="{5FA34177-B4AD-4FC8-9302-E1D17E0863E4}" type="pres">
      <dgm:prSet presAssocID="{335405B9-4070-47D4-A93F-714CACBB157E}" presName="composite" presStyleCnt="0"/>
      <dgm:spPr/>
    </dgm:pt>
    <dgm:pt modelId="{48C31106-3ED5-4C8E-A8CF-0DAF2DD13F42}" type="pres">
      <dgm:prSet presAssocID="{335405B9-4070-47D4-A93F-714CACBB157E}" presName="parentText" presStyleLbl="alignNode1" presStyleIdx="3" presStyleCnt="6">
        <dgm:presLayoutVars>
          <dgm:chMax val="1"/>
          <dgm:bulletEnabled val="1"/>
        </dgm:presLayoutVars>
      </dgm:prSet>
      <dgm:spPr/>
    </dgm:pt>
    <dgm:pt modelId="{49E9631C-DF30-4AD3-AA4A-B724442139D6}" type="pres">
      <dgm:prSet presAssocID="{335405B9-4070-47D4-A93F-714CACBB157E}" presName="descendantText" presStyleLbl="alignAcc1" presStyleIdx="3" presStyleCnt="6" custLinFactNeighborY="0">
        <dgm:presLayoutVars>
          <dgm:bulletEnabled val="1"/>
        </dgm:presLayoutVars>
      </dgm:prSet>
      <dgm:spPr/>
    </dgm:pt>
    <dgm:pt modelId="{B2C08725-AF47-4ED7-BDD6-5BB4DD6DFAC6}" type="pres">
      <dgm:prSet presAssocID="{CE8BA9F4-5D06-47AA-BCE7-5F5BAF373CF9}" presName="sp" presStyleCnt="0"/>
      <dgm:spPr/>
    </dgm:pt>
    <dgm:pt modelId="{6C5917CF-253B-41F0-BBBE-89689CDFE9B0}" type="pres">
      <dgm:prSet presAssocID="{CF9E4BD3-43C9-4AB3-BC80-48FBBBAA2D90}" presName="composite" presStyleCnt="0"/>
      <dgm:spPr/>
    </dgm:pt>
    <dgm:pt modelId="{92573CD3-338B-4823-A3BA-520CA6D1C742}" type="pres">
      <dgm:prSet presAssocID="{CF9E4BD3-43C9-4AB3-BC80-48FBBBAA2D90}" presName="parentText" presStyleLbl="alignNode1" presStyleIdx="4" presStyleCnt="6">
        <dgm:presLayoutVars>
          <dgm:chMax val="1"/>
          <dgm:bulletEnabled val="1"/>
        </dgm:presLayoutVars>
      </dgm:prSet>
      <dgm:spPr/>
    </dgm:pt>
    <dgm:pt modelId="{3A2F34EE-8287-4AFA-8BEE-3E1E006B461C}" type="pres">
      <dgm:prSet presAssocID="{CF9E4BD3-43C9-4AB3-BC80-48FBBBAA2D90}" presName="descendantText" presStyleLbl="alignAcc1" presStyleIdx="4" presStyleCnt="6">
        <dgm:presLayoutVars>
          <dgm:bulletEnabled val="1"/>
        </dgm:presLayoutVars>
      </dgm:prSet>
      <dgm:spPr/>
    </dgm:pt>
    <dgm:pt modelId="{4EFD17E9-8BA7-4CD9-A2DA-9F3D7ED60580}" type="pres">
      <dgm:prSet presAssocID="{EC59F5B6-3A92-4C1D-A9D1-565DFA7CAF00}" presName="sp" presStyleCnt="0"/>
      <dgm:spPr/>
    </dgm:pt>
    <dgm:pt modelId="{9B991720-56DB-4311-8636-4FB1D508B870}" type="pres">
      <dgm:prSet presAssocID="{870AFC0F-2DB5-4115-AAB6-A892EC7FC5C1}" presName="composite" presStyleCnt="0"/>
      <dgm:spPr/>
    </dgm:pt>
    <dgm:pt modelId="{6008096F-1ACC-4B78-9F31-9CC5B12D2A57}" type="pres">
      <dgm:prSet presAssocID="{870AFC0F-2DB5-4115-AAB6-A892EC7FC5C1}" presName="parentText" presStyleLbl="alignNode1" presStyleIdx="5" presStyleCnt="6">
        <dgm:presLayoutVars>
          <dgm:chMax val="1"/>
          <dgm:bulletEnabled val="1"/>
        </dgm:presLayoutVars>
      </dgm:prSet>
      <dgm:spPr/>
    </dgm:pt>
    <dgm:pt modelId="{D197FA41-E9A9-430C-A60A-AFED9DD8A814}" type="pres">
      <dgm:prSet presAssocID="{870AFC0F-2DB5-4115-AAB6-A892EC7FC5C1}" presName="descendantText" presStyleLbl="alignAcc1" presStyleIdx="5" presStyleCnt="6">
        <dgm:presLayoutVars>
          <dgm:bulletEnabled val="1"/>
        </dgm:presLayoutVars>
      </dgm:prSet>
      <dgm:spPr/>
    </dgm:pt>
  </dgm:ptLst>
  <dgm:cxnLst>
    <dgm:cxn modelId="{F412A41A-4FE4-4E88-9A60-483782D31072}" srcId="{3735FBE7-B94D-4ECE-B27A-96157F2921C3}" destId="{F7C7CFC6-B424-4113-8A52-C544CB4C468D}" srcOrd="0" destOrd="0" parTransId="{2374613A-D0EC-436F-8C8A-45C6D710D2F2}" sibTransId="{E09C89D2-3604-48C1-8BDD-6AB84D65644E}"/>
    <dgm:cxn modelId="{3084BA23-050A-42AE-A824-B97BB7F96D53}" type="presOf" srcId="{0309CFA5-8DB0-4755-9286-B90C5CC40D7D}" destId="{A8524FD1-E161-4D50-B392-F1F7FAF07884}" srcOrd="0" destOrd="0" presId="urn:microsoft.com/office/officeart/2005/8/layout/chevron2"/>
    <dgm:cxn modelId="{8940152B-530A-49C2-9D6A-3EBBBEF2105E}" srcId="{739D209F-C168-40B4-AADF-E01565440C76}" destId="{CF9E4BD3-43C9-4AB3-BC80-48FBBBAA2D90}" srcOrd="4" destOrd="0" parTransId="{693E9FD0-919D-45BE-9023-A33531248414}" sibTransId="{EC59F5B6-3A92-4C1D-A9D1-565DFA7CAF00}"/>
    <dgm:cxn modelId="{B904EB2E-7447-4468-B686-87C36AB7E6F0}" type="presOf" srcId="{F8060A06-DAFA-4F44-B25C-926F5CE35291}" destId="{7A0F1C14-99D1-417A-A01B-A7FEF738DC20}" srcOrd="0" destOrd="0" presId="urn:microsoft.com/office/officeart/2005/8/layout/chevron2"/>
    <dgm:cxn modelId="{66787F5E-54CC-4307-839F-CBF19426BA9E}" type="presOf" srcId="{6A22C4BC-12D1-4F18-9C04-292B3F85C668}" destId="{49E9631C-DF30-4AD3-AA4A-B724442139D6}" srcOrd="0" destOrd="0" presId="urn:microsoft.com/office/officeart/2005/8/layout/chevron2"/>
    <dgm:cxn modelId="{72EB895E-7188-4B4E-8AE9-278C52846D8B}" type="presOf" srcId="{DE2462D5-0ADD-40E4-98CE-8E8A9E3325E4}" destId="{D197FA41-E9A9-430C-A60A-AFED9DD8A814}" srcOrd="0" destOrd="0" presId="urn:microsoft.com/office/officeart/2005/8/layout/chevron2"/>
    <dgm:cxn modelId="{4E717D61-4855-4A23-9016-C7B6D69B5556}" srcId="{CF9E4BD3-43C9-4AB3-BC80-48FBBBAA2D90}" destId="{798869B0-D5D3-4E9E-A133-46ED7C258ABA}" srcOrd="0" destOrd="0" parTransId="{1385B13C-F04E-40EF-9B04-3EE037C87BA3}" sibTransId="{7B2AFD1E-5E08-44E4-AA25-07F615CC1082}"/>
    <dgm:cxn modelId="{29FB9969-2AB4-4A78-A799-4F27ADF10C47}" type="presOf" srcId="{3735FBE7-B94D-4ECE-B27A-96157F2921C3}" destId="{8588CDC5-940D-4CE6-9E18-9772752EAC9B}" srcOrd="0" destOrd="0" presId="urn:microsoft.com/office/officeart/2005/8/layout/chevron2"/>
    <dgm:cxn modelId="{FE2A3E52-850C-4A49-B58B-6B73C4E4DBFA}" type="presOf" srcId="{739D209F-C168-40B4-AADF-E01565440C76}" destId="{9866F0FB-FE45-439F-9213-DB75210A57D1}" srcOrd="0" destOrd="0" presId="urn:microsoft.com/office/officeart/2005/8/layout/chevron2"/>
    <dgm:cxn modelId="{4DA07D53-9846-4AEC-B511-F414F34CEF5E}" srcId="{F8060A06-DAFA-4F44-B25C-926F5CE35291}" destId="{0309CFA5-8DB0-4755-9286-B90C5CC40D7D}" srcOrd="0" destOrd="0" parTransId="{071055BD-5D77-4899-9EB9-01E71CD5D595}" sibTransId="{EBFEA7F6-A8D6-46F4-97A1-FCA4152966CD}"/>
    <dgm:cxn modelId="{9EBC6076-4691-43C9-8D86-F2DBB7FAF222}" type="presOf" srcId="{F7C7CFC6-B424-4113-8A52-C544CB4C468D}" destId="{EFF0F239-6A88-4070-998A-B0F24BE86A1D}" srcOrd="0" destOrd="0" presId="urn:microsoft.com/office/officeart/2005/8/layout/chevron2"/>
    <dgm:cxn modelId="{73CCF656-1573-4F1C-8F3B-FB1DC078E1A1}" type="presOf" srcId="{798869B0-D5D3-4E9E-A133-46ED7C258ABA}" destId="{3A2F34EE-8287-4AFA-8BEE-3E1E006B461C}" srcOrd="0" destOrd="0" presId="urn:microsoft.com/office/officeart/2005/8/layout/chevron2"/>
    <dgm:cxn modelId="{B33FFA58-6BBC-4142-864A-7FAC618A5669}" type="presOf" srcId="{CF9E4BD3-43C9-4AB3-BC80-48FBBBAA2D90}" destId="{92573CD3-338B-4823-A3BA-520CA6D1C742}" srcOrd="0" destOrd="0" presId="urn:microsoft.com/office/officeart/2005/8/layout/chevron2"/>
    <dgm:cxn modelId="{BD69075A-6309-44EB-88A3-3296D756579C}" srcId="{335405B9-4070-47D4-A93F-714CACBB157E}" destId="{6A22C4BC-12D1-4F18-9C04-292B3F85C668}" srcOrd="0" destOrd="0" parTransId="{63902D3A-C887-48F9-BF97-7EDF3C4D9BB5}" sibTransId="{A7C2D00A-FF3D-466C-BD8D-3A219BDEDB45}"/>
    <dgm:cxn modelId="{32D72E7E-0348-4983-9559-4E8246B49D75}" srcId="{870AFC0F-2DB5-4115-AAB6-A892EC7FC5C1}" destId="{DE2462D5-0ADD-40E4-98CE-8E8A9E3325E4}" srcOrd="0" destOrd="0" parTransId="{91FAADBB-DD34-494F-B776-9FD1540DF0A6}" sibTransId="{D69778D4-707B-4C5B-85B2-37E7B1170598}"/>
    <dgm:cxn modelId="{C091B9AE-A147-4601-92AF-DB76CC511846}" type="presOf" srcId="{AE0371AB-866C-4CC4-970A-6A6FDBEF433C}" destId="{A4890A71-8744-4D31-BBA5-1F8CE9A5FA74}" srcOrd="0" destOrd="0" presId="urn:microsoft.com/office/officeart/2005/8/layout/chevron2"/>
    <dgm:cxn modelId="{BA117CB4-1277-4DF1-8271-1475E647C48A}" srcId="{739D209F-C168-40B4-AADF-E01565440C76}" destId="{870AFC0F-2DB5-4115-AAB6-A892EC7FC5C1}" srcOrd="5" destOrd="0" parTransId="{7B8BAD24-27A9-476D-8B42-6DF5DA49518E}" sibTransId="{4850FE50-65E8-440D-9280-A506C598E7DF}"/>
    <dgm:cxn modelId="{610813B9-458D-4990-B01F-46B48ADB8FB8}" srcId="{739D209F-C168-40B4-AADF-E01565440C76}" destId="{249AE01F-0A35-43A0-8A27-14226DFB97F2}" srcOrd="0" destOrd="0" parTransId="{D8AA169C-3576-4116-BED4-2ED7F1465D0D}" sibTransId="{0A5B79D8-4246-46B6-A361-A05D9E6FEDB0}"/>
    <dgm:cxn modelId="{EF8BB2BA-528F-41EA-A8F1-63EE70FDFD72}" srcId="{249AE01F-0A35-43A0-8A27-14226DFB97F2}" destId="{AE0371AB-866C-4CC4-970A-6A6FDBEF433C}" srcOrd="0" destOrd="0" parTransId="{23FFCC41-98A9-49A5-8828-20B788867837}" sibTransId="{5CBF7F7C-BE00-4374-B4EB-484ED83B334E}"/>
    <dgm:cxn modelId="{79C2B9D3-4E81-44B9-9A6A-3056F42076A5}" type="presOf" srcId="{870AFC0F-2DB5-4115-AAB6-A892EC7FC5C1}" destId="{6008096F-1ACC-4B78-9F31-9CC5B12D2A57}" srcOrd="0" destOrd="0" presId="urn:microsoft.com/office/officeart/2005/8/layout/chevron2"/>
    <dgm:cxn modelId="{A39138D6-A3DF-40BE-A56C-785B62FC2DF1}" srcId="{739D209F-C168-40B4-AADF-E01565440C76}" destId="{3735FBE7-B94D-4ECE-B27A-96157F2921C3}" srcOrd="1" destOrd="0" parTransId="{0CFAE976-B0A0-41D3-BEE4-9DF75A79D62F}" sibTransId="{8DA4CAEC-B2B8-4FC4-81EF-3495132D1726}"/>
    <dgm:cxn modelId="{C913CAE5-3A27-4697-B513-7EE460DA354B}" type="presOf" srcId="{249AE01F-0A35-43A0-8A27-14226DFB97F2}" destId="{080FB956-CC04-4BB0-9612-2BD71F93649C}" srcOrd="0" destOrd="0" presId="urn:microsoft.com/office/officeart/2005/8/layout/chevron2"/>
    <dgm:cxn modelId="{70FCA0EE-CC93-4728-9697-8E2A48DEF328}" srcId="{739D209F-C168-40B4-AADF-E01565440C76}" destId="{F8060A06-DAFA-4F44-B25C-926F5CE35291}" srcOrd="2" destOrd="0" parTransId="{BAE6A287-57D3-4B12-857E-AC91BD4C8EDB}" sibTransId="{38397A3E-3DEC-4DBB-B7A0-95DF17494DE5}"/>
    <dgm:cxn modelId="{A462DEF4-01B2-44D5-86E8-94B9DFF69E36}" srcId="{739D209F-C168-40B4-AADF-E01565440C76}" destId="{335405B9-4070-47D4-A93F-714CACBB157E}" srcOrd="3" destOrd="0" parTransId="{AE54B878-4778-4034-89C0-7C3CF2610E02}" sibTransId="{CE8BA9F4-5D06-47AA-BCE7-5F5BAF373CF9}"/>
    <dgm:cxn modelId="{A36AC5FC-AC45-49FA-A6D2-333DFC5E6A0E}" type="presOf" srcId="{335405B9-4070-47D4-A93F-714CACBB157E}" destId="{48C31106-3ED5-4C8E-A8CF-0DAF2DD13F42}" srcOrd="0" destOrd="0" presId="urn:microsoft.com/office/officeart/2005/8/layout/chevron2"/>
    <dgm:cxn modelId="{6740B9D9-C76B-4F3A-95FF-5627DFAFC64B}" type="presParOf" srcId="{9866F0FB-FE45-439F-9213-DB75210A57D1}" destId="{2A812E28-E301-43FA-AA5E-67C24BD16F8E}" srcOrd="0" destOrd="0" presId="urn:microsoft.com/office/officeart/2005/8/layout/chevron2"/>
    <dgm:cxn modelId="{E57A63F9-49A8-4AEB-ABD9-27260AFBDD23}" type="presParOf" srcId="{2A812E28-E301-43FA-AA5E-67C24BD16F8E}" destId="{080FB956-CC04-4BB0-9612-2BD71F93649C}" srcOrd="0" destOrd="0" presId="urn:microsoft.com/office/officeart/2005/8/layout/chevron2"/>
    <dgm:cxn modelId="{B60144EC-7108-4CCC-A154-77C1202A6325}" type="presParOf" srcId="{2A812E28-E301-43FA-AA5E-67C24BD16F8E}" destId="{A4890A71-8744-4D31-BBA5-1F8CE9A5FA74}" srcOrd="1" destOrd="0" presId="urn:microsoft.com/office/officeart/2005/8/layout/chevron2"/>
    <dgm:cxn modelId="{020565F4-16E6-40CC-BEAC-4832F5304DD4}" type="presParOf" srcId="{9866F0FB-FE45-439F-9213-DB75210A57D1}" destId="{2C3BACAF-0CD1-411D-BFE7-7996B1CBEDDC}" srcOrd="1" destOrd="0" presId="urn:microsoft.com/office/officeart/2005/8/layout/chevron2"/>
    <dgm:cxn modelId="{33CE4EAE-25D9-45B8-8F36-5525B49C003C}" type="presParOf" srcId="{9866F0FB-FE45-439F-9213-DB75210A57D1}" destId="{B6ED81F4-8762-449A-83CE-B6AC072B3528}" srcOrd="2" destOrd="0" presId="urn:microsoft.com/office/officeart/2005/8/layout/chevron2"/>
    <dgm:cxn modelId="{C3F6542B-4F40-4375-871F-EBD6C715B22F}" type="presParOf" srcId="{B6ED81F4-8762-449A-83CE-B6AC072B3528}" destId="{8588CDC5-940D-4CE6-9E18-9772752EAC9B}" srcOrd="0" destOrd="0" presId="urn:microsoft.com/office/officeart/2005/8/layout/chevron2"/>
    <dgm:cxn modelId="{EC3A526A-C421-4558-81C6-77142E8F0A6C}" type="presParOf" srcId="{B6ED81F4-8762-449A-83CE-B6AC072B3528}" destId="{EFF0F239-6A88-4070-998A-B0F24BE86A1D}" srcOrd="1" destOrd="0" presId="urn:microsoft.com/office/officeart/2005/8/layout/chevron2"/>
    <dgm:cxn modelId="{9E19A7A3-0BF6-4999-8A1A-0F99A8B35016}" type="presParOf" srcId="{9866F0FB-FE45-439F-9213-DB75210A57D1}" destId="{151B54BC-64BF-4B5C-B7A7-2CFDA5FE0E6F}" srcOrd="3" destOrd="0" presId="urn:microsoft.com/office/officeart/2005/8/layout/chevron2"/>
    <dgm:cxn modelId="{E472B071-9222-49DE-BCAB-900B02586060}" type="presParOf" srcId="{9866F0FB-FE45-439F-9213-DB75210A57D1}" destId="{5B715877-2291-46E9-B3E3-5F126A93C150}" srcOrd="4" destOrd="0" presId="urn:microsoft.com/office/officeart/2005/8/layout/chevron2"/>
    <dgm:cxn modelId="{F316AABB-7FB2-4717-A6C6-A6851F2D2EF9}" type="presParOf" srcId="{5B715877-2291-46E9-B3E3-5F126A93C150}" destId="{7A0F1C14-99D1-417A-A01B-A7FEF738DC20}" srcOrd="0" destOrd="0" presId="urn:microsoft.com/office/officeart/2005/8/layout/chevron2"/>
    <dgm:cxn modelId="{B3DE3BB3-2DAB-4BD6-84C9-E955B8A29255}" type="presParOf" srcId="{5B715877-2291-46E9-B3E3-5F126A93C150}" destId="{A8524FD1-E161-4D50-B392-F1F7FAF07884}" srcOrd="1" destOrd="0" presId="urn:microsoft.com/office/officeart/2005/8/layout/chevron2"/>
    <dgm:cxn modelId="{3BCDFA1F-8E49-47C5-A232-E1DD57241544}" type="presParOf" srcId="{9866F0FB-FE45-439F-9213-DB75210A57D1}" destId="{23D8BC5B-D864-4B29-809C-1067F5A2B832}" srcOrd="5" destOrd="0" presId="urn:microsoft.com/office/officeart/2005/8/layout/chevron2"/>
    <dgm:cxn modelId="{F975E417-E344-48B0-911F-2C9C10460423}" type="presParOf" srcId="{9866F0FB-FE45-439F-9213-DB75210A57D1}" destId="{5FA34177-B4AD-4FC8-9302-E1D17E0863E4}" srcOrd="6" destOrd="0" presId="urn:microsoft.com/office/officeart/2005/8/layout/chevron2"/>
    <dgm:cxn modelId="{15B6F91E-3C85-4E0F-B157-D5758C46A02F}" type="presParOf" srcId="{5FA34177-B4AD-4FC8-9302-E1D17E0863E4}" destId="{48C31106-3ED5-4C8E-A8CF-0DAF2DD13F42}" srcOrd="0" destOrd="0" presId="urn:microsoft.com/office/officeart/2005/8/layout/chevron2"/>
    <dgm:cxn modelId="{AB8C1D4A-CED3-4A32-B721-6621ABCFA38F}" type="presParOf" srcId="{5FA34177-B4AD-4FC8-9302-E1D17E0863E4}" destId="{49E9631C-DF30-4AD3-AA4A-B724442139D6}" srcOrd="1" destOrd="0" presId="urn:microsoft.com/office/officeart/2005/8/layout/chevron2"/>
    <dgm:cxn modelId="{469ABE1D-8CA2-4DDF-97CC-F141CC5A7415}" type="presParOf" srcId="{9866F0FB-FE45-439F-9213-DB75210A57D1}" destId="{B2C08725-AF47-4ED7-BDD6-5BB4DD6DFAC6}" srcOrd="7" destOrd="0" presId="urn:microsoft.com/office/officeart/2005/8/layout/chevron2"/>
    <dgm:cxn modelId="{2B8F5900-9EAE-4121-8CC7-AEB6DAAFDF6C}" type="presParOf" srcId="{9866F0FB-FE45-439F-9213-DB75210A57D1}" destId="{6C5917CF-253B-41F0-BBBE-89689CDFE9B0}" srcOrd="8" destOrd="0" presId="urn:microsoft.com/office/officeart/2005/8/layout/chevron2"/>
    <dgm:cxn modelId="{ADE1118E-AD67-4C54-98AF-B7CDFE53514A}" type="presParOf" srcId="{6C5917CF-253B-41F0-BBBE-89689CDFE9B0}" destId="{92573CD3-338B-4823-A3BA-520CA6D1C742}" srcOrd="0" destOrd="0" presId="urn:microsoft.com/office/officeart/2005/8/layout/chevron2"/>
    <dgm:cxn modelId="{E3790143-3C07-4D89-9797-8975D8C016B6}" type="presParOf" srcId="{6C5917CF-253B-41F0-BBBE-89689CDFE9B0}" destId="{3A2F34EE-8287-4AFA-8BEE-3E1E006B461C}" srcOrd="1" destOrd="0" presId="urn:microsoft.com/office/officeart/2005/8/layout/chevron2"/>
    <dgm:cxn modelId="{EECEFC9D-4146-49D9-9FA3-22A3B95D0D00}" type="presParOf" srcId="{9866F0FB-FE45-439F-9213-DB75210A57D1}" destId="{4EFD17E9-8BA7-4CD9-A2DA-9F3D7ED60580}" srcOrd="9" destOrd="0" presId="urn:microsoft.com/office/officeart/2005/8/layout/chevron2"/>
    <dgm:cxn modelId="{2B934682-70D8-4280-8B6A-5A5E8F584CD6}" type="presParOf" srcId="{9866F0FB-FE45-439F-9213-DB75210A57D1}" destId="{9B991720-56DB-4311-8636-4FB1D508B870}" srcOrd="10" destOrd="0" presId="urn:microsoft.com/office/officeart/2005/8/layout/chevron2"/>
    <dgm:cxn modelId="{D7A7625B-A4FB-4288-96D6-AAB7B494BD9B}" type="presParOf" srcId="{9B991720-56DB-4311-8636-4FB1D508B870}" destId="{6008096F-1ACC-4B78-9F31-9CC5B12D2A57}" srcOrd="0" destOrd="0" presId="urn:microsoft.com/office/officeart/2005/8/layout/chevron2"/>
    <dgm:cxn modelId="{22436902-F0A6-46E3-968F-7230D1DAD111}" type="presParOf" srcId="{9B991720-56DB-4311-8636-4FB1D508B870}" destId="{D197FA41-E9A9-430C-A60A-AFED9DD8A81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39D209F-C168-40B4-AADF-E01565440C7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49AE01F-0A35-43A0-8A27-14226DFB97F2}">
      <dgm:prSet phldrT="[Text]" phldr="1" custT="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sz="2000"/>
        </a:p>
      </dgm:t>
    </dgm:pt>
    <dgm:pt modelId="{D8AA169C-3576-4116-BED4-2ED7F1465D0D}" type="parTrans" cxnId="{610813B9-458D-4990-B01F-46B48ADB8FB8}">
      <dgm:prSet/>
      <dgm:spPr/>
      <dgm:t>
        <a:bodyPr/>
        <a:lstStyle/>
        <a:p>
          <a:pPr rtl="1"/>
          <a:endParaRPr lang="ar-EG"/>
        </a:p>
      </dgm:t>
    </dgm:pt>
    <dgm:pt modelId="{0A5B79D8-4246-46B6-A361-A05D9E6FEDB0}" type="sibTrans" cxnId="{610813B9-458D-4990-B01F-46B48ADB8FB8}">
      <dgm:prSet/>
      <dgm:spPr/>
      <dgm:t>
        <a:bodyPr/>
        <a:lstStyle/>
        <a:p>
          <a:pPr rtl="1"/>
          <a:endParaRPr lang="ar-EG"/>
        </a:p>
      </dgm:t>
    </dgm:pt>
    <dgm:pt modelId="{AE0371AB-866C-4CC4-970A-6A6FDBEF433C}">
      <dgm:prSet phldrT="[Text]" custT="1"/>
      <dgm:spPr/>
      <dgm:t>
        <a:bodyPr/>
        <a:lstStyle/>
        <a:p>
          <a:pPr algn="ctr" rtl="1"/>
          <a:r>
            <a:rPr lang="ar-EG" altLang="ar-EG" sz="2000" b="1" dirty="0"/>
            <a:t>تشجيع التفكير الإبداعي والنقدي</a:t>
          </a:r>
          <a:endParaRPr lang="ar-EG" sz="2000" dirty="0"/>
        </a:p>
      </dgm:t>
    </dgm:pt>
    <dgm:pt modelId="{5CBF7F7C-BE00-4374-B4EB-484ED83B334E}" type="sibTrans" cxnId="{EF8BB2BA-528F-41EA-A8F1-63EE70FDFD72}">
      <dgm:prSet/>
      <dgm:spPr/>
      <dgm:t>
        <a:bodyPr/>
        <a:lstStyle/>
        <a:p>
          <a:pPr rtl="1"/>
          <a:endParaRPr lang="ar-EG"/>
        </a:p>
      </dgm:t>
    </dgm:pt>
    <dgm:pt modelId="{23FFCC41-98A9-49A5-8828-20B788867837}" type="parTrans" cxnId="{EF8BB2BA-528F-41EA-A8F1-63EE70FDFD72}">
      <dgm:prSet/>
      <dgm:spPr/>
      <dgm:t>
        <a:bodyPr/>
        <a:lstStyle/>
        <a:p>
          <a:pPr rtl="1"/>
          <a:endParaRPr lang="ar-EG"/>
        </a:p>
      </dgm:t>
    </dgm:pt>
    <dgm:pt modelId="{3735FBE7-B94D-4ECE-B27A-96157F2921C3}">
      <dgm:prSet phldrT="[Text]" phldr="1" custT="1"/>
      <dgm:spPr/>
      <dgm:t>
        <a:bodyPr/>
        <a:lstStyle/>
        <a:p>
          <a:pPr rtl="1"/>
          <a:endParaRPr lang="ar-EG" sz="2000"/>
        </a:p>
      </dgm:t>
    </dgm:pt>
    <dgm:pt modelId="{8DA4CAEC-B2B8-4FC4-81EF-3495132D1726}" type="sibTrans" cxnId="{A39138D6-A3DF-40BE-A56C-785B62FC2DF1}">
      <dgm:prSet/>
      <dgm:spPr/>
      <dgm:t>
        <a:bodyPr/>
        <a:lstStyle/>
        <a:p>
          <a:pPr rtl="1"/>
          <a:endParaRPr lang="ar-EG"/>
        </a:p>
      </dgm:t>
    </dgm:pt>
    <dgm:pt modelId="{0CFAE976-B0A0-41D3-BEE4-9DF75A79D62F}" type="parTrans" cxnId="{A39138D6-A3DF-40BE-A56C-785B62FC2DF1}">
      <dgm:prSet/>
      <dgm:spPr/>
      <dgm:t>
        <a:bodyPr/>
        <a:lstStyle/>
        <a:p>
          <a:pPr rtl="1"/>
          <a:endParaRPr lang="ar-EG"/>
        </a:p>
      </dgm:t>
    </dgm:pt>
    <dgm:pt modelId="{F7C7CFC6-B424-4113-8A52-C544CB4C468D}">
      <dgm:prSet phldrT="[Text]" custT="1"/>
      <dgm:spPr>
        <a:solidFill>
          <a:schemeClr val="bg1">
            <a:lumMod val="95000"/>
            <a:alpha val="90000"/>
          </a:schemeClr>
        </a:solidFill>
      </dgm:spPr>
      <dgm:t>
        <a:bodyPr/>
        <a:lstStyle/>
        <a:p>
          <a:pPr algn="ctr" rtl="1"/>
          <a:r>
            <a:rPr lang="ar-EG" altLang="ar-EG" sz="2000" b="1" dirty="0"/>
            <a:t>مراعاة احتياجات الجمهور من المعلومات</a:t>
          </a:r>
          <a:endParaRPr lang="ar-EG" sz="2000" dirty="0"/>
        </a:p>
      </dgm:t>
    </dgm:pt>
    <dgm:pt modelId="{E09C89D2-3604-48C1-8BDD-6AB84D65644E}" type="sibTrans" cxnId="{F412A41A-4FE4-4E88-9A60-483782D31072}">
      <dgm:prSet/>
      <dgm:spPr/>
      <dgm:t>
        <a:bodyPr/>
        <a:lstStyle/>
        <a:p>
          <a:pPr rtl="1"/>
          <a:endParaRPr lang="ar-EG"/>
        </a:p>
      </dgm:t>
    </dgm:pt>
    <dgm:pt modelId="{2374613A-D0EC-436F-8C8A-45C6D710D2F2}" type="parTrans" cxnId="{F412A41A-4FE4-4E88-9A60-483782D31072}">
      <dgm:prSet/>
      <dgm:spPr/>
      <dgm:t>
        <a:bodyPr/>
        <a:lstStyle/>
        <a:p>
          <a:pPr rtl="1"/>
          <a:endParaRPr lang="ar-EG"/>
        </a:p>
      </dgm:t>
    </dgm:pt>
    <dgm:pt modelId="{F8060A06-DAFA-4F44-B25C-926F5CE35291}">
      <dgm:prSet phldrT="[Text]" phldr="1" custT="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sz="2000"/>
        </a:p>
      </dgm:t>
    </dgm:pt>
    <dgm:pt modelId="{38397A3E-3DEC-4DBB-B7A0-95DF17494DE5}" type="sibTrans" cxnId="{70FCA0EE-CC93-4728-9697-8E2A48DEF328}">
      <dgm:prSet/>
      <dgm:spPr/>
      <dgm:t>
        <a:bodyPr/>
        <a:lstStyle/>
        <a:p>
          <a:pPr rtl="1"/>
          <a:endParaRPr lang="ar-EG"/>
        </a:p>
      </dgm:t>
    </dgm:pt>
    <dgm:pt modelId="{BAE6A287-57D3-4B12-857E-AC91BD4C8EDB}" type="parTrans" cxnId="{70FCA0EE-CC93-4728-9697-8E2A48DEF328}">
      <dgm:prSet/>
      <dgm:spPr/>
      <dgm:t>
        <a:bodyPr/>
        <a:lstStyle/>
        <a:p>
          <a:pPr rtl="1"/>
          <a:endParaRPr lang="ar-EG"/>
        </a:p>
      </dgm:t>
    </dgm:pt>
    <dgm:pt modelId="{0309CFA5-8DB0-4755-9286-B90C5CC40D7D}">
      <dgm:prSet phldrT="[Text]" custT="1"/>
      <dgm:spPr/>
      <dgm:t>
        <a:bodyPr/>
        <a:lstStyle/>
        <a:p>
          <a:pPr algn="ctr" rtl="1"/>
          <a:r>
            <a:rPr lang="ar-EG" altLang="ar-EG" sz="2000" b="1" dirty="0"/>
            <a:t>مراعاة الخلفية الفنية للجمهور</a:t>
          </a:r>
          <a:endParaRPr lang="ar-EG" sz="2000" dirty="0"/>
        </a:p>
      </dgm:t>
    </dgm:pt>
    <dgm:pt modelId="{EBFEA7F6-A8D6-46F4-97A1-FCA4152966CD}" type="sibTrans" cxnId="{4DA07D53-9846-4AEC-B511-F414F34CEF5E}">
      <dgm:prSet/>
      <dgm:spPr/>
      <dgm:t>
        <a:bodyPr/>
        <a:lstStyle/>
        <a:p>
          <a:pPr rtl="1"/>
          <a:endParaRPr lang="ar-EG"/>
        </a:p>
      </dgm:t>
    </dgm:pt>
    <dgm:pt modelId="{071055BD-5D77-4899-9EB9-01E71CD5D595}" type="parTrans" cxnId="{4DA07D53-9846-4AEC-B511-F414F34CEF5E}">
      <dgm:prSet/>
      <dgm:spPr/>
      <dgm:t>
        <a:bodyPr/>
        <a:lstStyle/>
        <a:p>
          <a:pPr rtl="1"/>
          <a:endParaRPr lang="ar-EG"/>
        </a:p>
      </dgm:t>
    </dgm:pt>
    <dgm:pt modelId="{335405B9-4070-47D4-A93F-714CACBB157E}">
      <dgm:prSet phldrT="[Text]" custT="1"/>
      <dgm:spPr/>
      <dgm:t>
        <a:bodyPr/>
        <a:lstStyle/>
        <a:p>
          <a:pPr rtl="0"/>
          <a:endParaRPr lang="ar-EG" sz="2000" dirty="0"/>
        </a:p>
      </dgm:t>
    </dgm:pt>
    <dgm:pt modelId="{CE8BA9F4-5D06-47AA-BCE7-5F5BAF373CF9}" type="sibTrans" cxnId="{A462DEF4-01B2-44D5-86E8-94B9DFF69E36}">
      <dgm:prSet/>
      <dgm:spPr/>
      <dgm:t>
        <a:bodyPr/>
        <a:lstStyle/>
        <a:p>
          <a:pPr rtl="1"/>
          <a:endParaRPr lang="ar-EG"/>
        </a:p>
      </dgm:t>
    </dgm:pt>
    <dgm:pt modelId="{AE54B878-4778-4034-89C0-7C3CF2610E02}" type="parTrans" cxnId="{A462DEF4-01B2-44D5-86E8-94B9DFF69E36}">
      <dgm:prSet/>
      <dgm:spPr/>
      <dgm:t>
        <a:bodyPr/>
        <a:lstStyle/>
        <a:p>
          <a:pPr rtl="1"/>
          <a:endParaRPr lang="ar-EG"/>
        </a:p>
      </dgm:t>
    </dgm:pt>
    <dgm:pt modelId="{6A22C4BC-12D1-4F18-9C04-292B3F85C668}">
      <dgm:prSet custT="1"/>
      <dgm:spPr>
        <a:solidFill>
          <a:schemeClr val="bg1">
            <a:lumMod val="95000"/>
            <a:alpha val="90000"/>
          </a:schemeClr>
        </a:solidFill>
      </dgm:spPr>
      <dgm:t>
        <a:bodyPr/>
        <a:lstStyle/>
        <a:p>
          <a:pPr algn="ctr" rtl="1"/>
          <a:r>
            <a:rPr lang="ar-EG" altLang="ar-EG" sz="2000" b="1" dirty="0"/>
            <a:t>مراعاة الخلفية الثقافية للجمهور</a:t>
          </a:r>
          <a:endParaRPr lang="ar-EG" sz="2000" dirty="0"/>
        </a:p>
      </dgm:t>
    </dgm:pt>
    <dgm:pt modelId="{A7C2D00A-FF3D-466C-BD8D-3A219BDEDB45}" type="sibTrans" cxnId="{BD69075A-6309-44EB-88A3-3296D756579C}">
      <dgm:prSet/>
      <dgm:spPr/>
      <dgm:t>
        <a:bodyPr/>
        <a:lstStyle/>
        <a:p>
          <a:pPr rtl="1"/>
          <a:endParaRPr lang="ar-EG"/>
        </a:p>
      </dgm:t>
    </dgm:pt>
    <dgm:pt modelId="{63902D3A-C887-48F9-BF97-7EDF3C4D9BB5}" type="parTrans" cxnId="{BD69075A-6309-44EB-88A3-3296D756579C}">
      <dgm:prSet/>
      <dgm:spPr/>
      <dgm:t>
        <a:bodyPr/>
        <a:lstStyle/>
        <a:p>
          <a:pPr rtl="1"/>
          <a:endParaRPr lang="ar-EG"/>
        </a:p>
      </dgm:t>
    </dgm:pt>
    <dgm:pt modelId="{CF9E4BD3-43C9-4AB3-BC80-48FBBBAA2D90}">
      <dgm:prSet custT="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algn="ctr" rtl="0"/>
          <a:endParaRPr lang="ar-EG" sz="2000" dirty="0"/>
        </a:p>
      </dgm:t>
    </dgm:pt>
    <dgm:pt modelId="{EC59F5B6-3A92-4C1D-A9D1-565DFA7CAF00}" type="sibTrans" cxnId="{8940152B-530A-49C2-9D6A-3EBBBEF2105E}">
      <dgm:prSet/>
      <dgm:spPr/>
      <dgm:t>
        <a:bodyPr/>
        <a:lstStyle/>
        <a:p>
          <a:pPr rtl="1"/>
          <a:endParaRPr lang="ar-EG"/>
        </a:p>
      </dgm:t>
    </dgm:pt>
    <dgm:pt modelId="{693E9FD0-919D-45BE-9023-A33531248414}" type="parTrans" cxnId="{8940152B-530A-49C2-9D6A-3EBBBEF2105E}">
      <dgm:prSet/>
      <dgm:spPr/>
      <dgm:t>
        <a:bodyPr/>
        <a:lstStyle/>
        <a:p>
          <a:pPr rtl="1"/>
          <a:endParaRPr lang="ar-EG"/>
        </a:p>
      </dgm:t>
    </dgm:pt>
    <dgm:pt modelId="{798869B0-D5D3-4E9E-A133-46ED7C258ABA}">
      <dgm:prSet custT="1"/>
      <dgm:spPr/>
      <dgm:t>
        <a:bodyPr/>
        <a:lstStyle/>
        <a:p>
          <a:pPr algn="ctr" rtl="1"/>
          <a:r>
            <a:rPr lang="ar-EG" altLang="ar-EG" sz="2000" b="1" dirty="0"/>
            <a:t>مراعاة معرفة الجمهور بالموضوع</a:t>
          </a:r>
          <a:endParaRPr lang="ar-EG" sz="2000" dirty="0"/>
        </a:p>
      </dgm:t>
    </dgm:pt>
    <dgm:pt modelId="{7B2AFD1E-5E08-44E4-AA25-07F615CC1082}" type="sibTrans" cxnId="{4E717D61-4855-4A23-9016-C7B6D69B5556}">
      <dgm:prSet/>
      <dgm:spPr/>
      <dgm:t>
        <a:bodyPr/>
        <a:lstStyle/>
        <a:p>
          <a:pPr rtl="1"/>
          <a:endParaRPr lang="ar-EG"/>
        </a:p>
      </dgm:t>
    </dgm:pt>
    <dgm:pt modelId="{1385B13C-F04E-40EF-9B04-3EE037C87BA3}" type="parTrans" cxnId="{4E717D61-4855-4A23-9016-C7B6D69B5556}">
      <dgm:prSet/>
      <dgm:spPr/>
      <dgm:t>
        <a:bodyPr/>
        <a:lstStyle/>
        <a:p>
          <a:pPr rtl="1"/>
          <a:endParaRPr lang="ar-EG"/>
        </a:p>
      </dgm:t>
    </dgm:pt>
    <dgm:pt modelId="{249CB32B-A123-4A76-A3C7-A8A47BCA6EA3}">
      <dgm:prSet custT="1"/>
      <dgm:spPr/>
      <dgm:t>
        <a:bodyPr/>
        <a:lstStyle/>
        <a:p>
          <a:pPr algn="ctr" rtl="1"/>
          <a:endParaRPr lang="ar-EG" sz="2000" dirty="0"/>
        </a:p>
      </dgm:t>
    </dgm:pt>
    <dgm:pt modelId="{4FC9F17F-1D60-423A-A46D-96E69911A114}" type="parTrans" cxnId="{13A2BA74-AA88-4713-9D78-901891F7BB03}">
      <dgm:prSet/>
      <dgm:spPr/>
      <dgm:t>
        <a:bodyPr/>
        <a:lstStyle/>
        <a:p>
          <a:endParaRPr lang="en-US"/>
        </a:p>
      </dgm:t>
    </dgm:pt>
    <dgm:pt modelId="{8DA8CA13-6DCB-4281-8E58-0A17C0D75D3C}" type="sibTrans" cxnId="{13A2BA74-AA88-4713-9D78-901891F7BB03}">
      <dgm:prSet/>
      <dgm:spPr/>
      <dgm:t>
        <a:bodyPr/>
        <a:lstStyle/>
        <a:p>
          <a:endParaRPr lang="en-US"/>
        </a:p>
      </dgm:t>
    </dgm:pt>
    <dgm:pt modelId="{49785D72-23D7-479D-B85D-A0AF257BEB0D}">
      <dgm:prSet custT="1"/>
      <dgm:spPr/>
      <dgm:t>
        <a:bodyPr/>
        <a:lstStyle/>
        <a:p>
          <a:pPr algn="ctr" rtl="1"/>
          <a:r>
            <a:rPr lang="ar-EG" sz="2000" b="1" dirty="0"/>
            <a:t>اختيار القناة المناسبة للتواصل</a:t>
          </a:r>
        </a:p>
      </dgm:t>
    </dgm:pt>
    <dgm:pt modelId="{484C6E41-7470-4775-AC97-BFBDB0D1F35A}" type="parTrans" cxnId="{E4917ED6-E773-4E07-9DC5-337E9202B819}">
      <dgm:prSet/>
      <dgm:spPr/>
      <dgm:t>
        <a:bodyPr/>
        <a:lstStyle/>
        <a:p>
          <a:endParaRPr lang="en-US"/>
        </a:p>
      </dgm:t>
    </dgm:pt>
    <dgm:pt modelId="{8897D089-1812-49EF-B1F2-FAA60AF11DAA}" type="sibTrans" cxnId="{E4917ED6-E773-4E07-9DC5-337E9202B819}">
      <dgm:prSet/>
      <dgm:spPr/>
      <dgm:t>
        <a:bodyPr/>
        <a:lstStyle/>
        <a:p>
          <a:endParaRPr lang="en-US"/>
        </a:p>
      </dgm:t>
    </dgm:pt>
    <dgm:pt modelId="{9866F0FB-FE45-439F-9213-DB75210A57D1}" type="pres">
      <dgm:prSet presAssocID="{739D209F-C168-40B4-AADF-E01565440C76}" presName="linearFlow" presStyleCnt="0">
        <dgm:presLayoutVars>
          <dgm:dir/>
          <dgm:animLvl val="lvl"/>
          <dgm:resizeHandles val="exact"/>
        </dgm:presLayoutVars>
      </dgm:prSet>
      <dgm:spPr/>
    </dgm:pt>
    <dgm:pt modelId="{2A812E28-E301-43FA-AA5E-67C24BD16F8E}" type="pres">
      <dgm:prSet presAssocID="{249AE01F-0A35-43A0-8A27-14226DFB97F2}" presName="composite" presStyleCnt="0"/>
      <dgm:spPr/>
    </dgm:pt>
    <dgm:pt modelId="{080FB956-CC04-4BB0-9612-2BD71F93649C}" type="pres">
      <dgm:prSet presAssocID="{249AE01F-0A35-43A0-8A27-14226DFB97F2}" presName="parentText" presStyleLbl="alignNode1" presStyleIdx="0" presStyleCnt="6">
        <dgm:presLayoutVars>
          <dgm:chMax val="1"/>
          <dgm:bulletEnabled val="1"/>
        </dgm:presLayoutVars>
      </dgm:prSet>
      <dgm:spPr/>
    </dgm:pt>
    <dgm:pt modelId="{A4890A71-8744-4D31-BBA5-1F8CE9A5FA74}" type="pres">
      <dgm:prSet presAssocID="{249AE01F-0A35-43A0-8A27-14226DFB97F2}" presName="descendantText" presStyleLbl="alignAcc1" presStyleIdx="0" presStyleCnt="6">
        <dgm:presLayoutVars>
          <dgm:bulletEnabled val="1"/>
        </dgm:presLayoutVars>
      </dgm:prSet>
      <dgm:spPr/>
    </dgm:pt>
    <dgm:pt modelId="{2C3BACAF-0CD1-411D-BFE7-7996B1CBEDDC}" type="pres">
      <dgm:prSet presAssocID="{0A5B79D8-4246-46B6-A361-A05D9E6FEDB0}" presName="sp" presStyleCnt="0"/>
      <dgm:spPr/>
    </dgm:pt>
    <dgm:pt modelId="{B6ED81F4-8762-449A-83CE-B6AC072B3528}" type="pres">
      <dgm:prSet presAssocID="{3735FBE7-B94D-4ECE-B27A-96157F2921C3}" presName="composite" presStyleCnt="0"/>
      <dgm:spPr/>
    </dgm:pt>
    <dgm:pt modelId="{8588CDC5-940D-4CE6-9E18-9772752EAC9B}" type="pres">
      <dgm:prSet presAssocID="{3735FBE7-B94D-4ECE-B27A-96157F2921C3}" presName="parentText" presStyleLbl="alignNode1" presStyleIdx="1" presStyleCnt="6">
        <dgm:presLayoutVars>
          <dgm:chMax val="1"/>
          <dgm:bulletEnabled val="1"/>
        </dgm:presLayoutVars>
      </dgm:prSet>
      <dgm:spPr/>
    </dgm:pt>
    <dgm:pt modelId="{EFF0F239-6A88-4070-998A-B0F24BE86A1D}" type="pres">
      <dgm:prSet presAssocID="{3735FBE7-B94D-4ECE-B27A-96157F2921C3}" presName="descendantText" presStyleLbl="alignAcc1" presStyleIdx="1" presStyleCnt="6" custLinFactNeighborY="0">
        <dgm:presLayoutVars>
          <dgm:bulletEnabled val="1"/>
        </dgm:presLayoutVars>
      </dgm:prSet>
      <dgm:spPr/>
    </dgm:pt>
    <dgm:pt modelId="{151B54BC-64BF-4B5C-B7A7-2CFDA5FE0E6F}" type="pres">
      <dgm:prSet presAssocID="{8DA4CAEC-B2B8-4FC4-81EF-3495132D1726}" presName="sp" presStyleCnt="0"/>
      <dgm:spPr/>
    </dgm:pt>
    <dgm:pt modelId="{5B715877-2291-46E9-B3E3-5F126A93C150}" type="pres">
      <dgm:prSet presAssocID="{F8060A06-DAFA-4F44-B25C-926F5CE35291}" presName="composite" presStyleCnt="0"/>
      <dgm:spPr/>
    </dgm:pt>
    <dgm:pt modelId="{7A0F1C14-99D1-417A-A01B-A7FEF738DC20}" type="pres">
      <dgm:prSet presAssocID="{F8060A06-DAFA-4F44-B25C-926F5CE35291}" presName="parentText" presStyleLbl="alignNode1" presStyleIdx="2" presStyleCnt="6">
        <dgm:presLayoutVars>
          <dgm:chMax val="1"/>
          <dgm:bulletEnabled val="1"/>
        </dgm:presLayoutVars>
      </dgm:prSet>
      <dgm:spPr/>
    </dgm:pt>
    <dgm:pt modelId="{A8524FD1-E161-4D50-B392-F1F7FAF07884}" type="pres">
      <dgm:prSet presAssocID="{F8060A06-DAFA-4F44-B25C-926F5CE35291}" presName="descendantText" presStyleLbl="alignAcc1" presStyleIdx="2" presStyleCnt="6">
        <dgm:presLayoutVars>
          <dgm:bulletEnabled val="1"/>
        </dgm:presLayoutVars>
      </dgm:prSet>
      <dgm:spPr/>
    </dgm:pt>
    <dgm:pt modelId="{23D8BC5B-D864-4B29-809C-1067F5A2B832}" type="pres">
      <dgm:prSet presAssocID="{38397A3E-3DEC-4DBB-B7A0-95DF17494DE5}" presName="sp" presStyleCnt="0"/>
      <dgm:spPr/>
    </dgm:pt>
    <dgm:pt modelId="{5FA34177-B4AD-4FC8-9302-E1D17E0863E4}" type="pres">
      <dgm:prSet presAssocID="{335405B9-4070-47D4-A93F-714CACBB157E}" presName="composite" presStyleCnt="0"/>
      <dgm:spPr/>
    </dgm:pt>
    <dgm:pt modelId="{48C31106-3ED5-4C8E-A8CF-0DAF2DD13F42}" type="pres">
      <dgm:prSet presAssocID="{335405B9-4070-47D4-A93F-714CACBB157E}" presName="parentText" presStyleLbl="alignNode1" presStyleIdx="3" presStyleCnt="6">
        <dgm:presLayoutVars>
          <dgm:chMax val="1"/>
          <dgm:bulletEnabled val="1"/>
        </dgm:presLayoutVars>
      </dgm:prSet>
      <dgm:spPr/>
    </dgm:pt>
    <dgm:pt modelId="{49E9631C-DF30-4AD3-AA4A-B724442139D6}" type="pres">
      <dgm:prSet presAssocID="{335405B9-4070-47D4-A93F-714CACBB157E}" presName="descendantText" presStyleLbl="alignAcc1" presStyleIdx="3" presStyleCnt="6" custLinFactNeighborY="0">
        <dgm:presLayoutVars>
          <dgm:bulletEnabled val="1"/>
        </dgm:presLayoutVars>
      </dgm:prSet>
      <dgm:spPr/>
    </dgm:pt>
    <dgm:pt modelId="{B2C08725-AF47-4ED7-BDD6-5BB4DD6DFAC6}" type="pres">
      <dgm:prSet presAssocID="{CE8BA9F4-5D06-47AA-BCE7-5F5BAF373CF9}" presName="sp" presStyleCnt="0"/>
      <dgm:spPr/>
    </dgm:pt>
    <dgm:pt modelId="{6C5917CF-253B-41F0-BBBE-89689CDFE9B0}" type="pres">
      <dgm:prSet presAssocID="{CF9E4BD3-43C9-4AB3-BC80-48FBBBAA2D90}" presName="composite" presStyleCnt="0"/>
      <dgm:spPr/>
    </dgm:pt>
    <dgm:pt modelId="{92573CD3-338B-4823-A3BA-520CA6D1C742}" type="pres">
      <dgm:prSet presAssocID="{CF9E4BD3-43C9-4AB3-BC80-48FBBBAA2D90}" presName="parentText" presStyleLbl="alignNode1" presStyleIdx="4" presStyleCnt="6">
        <dgm:presLayoutVars>
          <dgm:chMax val="1"/>
          <dgm:bulletEnabled val="1"/>
        </dgm:presLayoutVars>
      </dgm:prSet>
      <dgm:spPr/>
    </dgm:pt>
    <dgm:pt modelId="{3A2F34EE-8287-4AFA-8BEE-3E1E006B461C}" type="pres">
      <dgm:prSet presAssocID="{CF9E4BD3-43C9-4AB3-BC80-48FBBBAA2D90}" presName="descendantText" presStyleLbl="alignAcc1" presStyleIdx="4" presStyleCnt="6">
        <dgm:presLayoutVars>
          <dgm:bulletEnabled val="1"/>
        </dgm:presLayoutVars>
      </dgm:prSet>
      <dgm:spPr/>
    </dgm:pt>
    <dgm:pt modelId="{B0B669C5-8BCB-4A87-82E3-3365C3293B39}" type="pres">
      <dgm:prSet presAssocID="{EC59F5B6-3A92-4C1D-A9D1-565DFA7CAF00}" presName="sp" presStyleCnt="0"/>
      <dgm:spPr/>
    </dgm:pt>
    <dgm:pt modelId="{1BF7BB23-0CA2-49FC-83AE-C1A3049D5B7C}" type="pres">
      <dgm:prSet presAssocID="{249CB32B-A123-4A76-A3C7-A8A47BCA6EA3}" presName="composite" presStyleCnt="0"/>
      <dgm:spPr/>
    </dgm:pt>
    <dgm:pt modelId="{901C7805-9E7D-4D28-9FD6-0FB6E04BD64B}" type="pres">
      <dgm:prSet presAssocID="{249CB32B-A123-4A76-A3C7-A8A47BCA6EA3}" presName="parentText" presStyleLbl="alignNode1" presStyleIdx="5" presStyleCnt="6">
        <dgm:presLayoutVars>
          <dgm:chMax val="1"/>
          <dgm:bulletEnabled val="1"/>
        </dgm:presLayoutVars>
      </dgm:prSet>
      <dgm:spPr/>
    </dgm:pt>
    <dgm:pt modelId="{3DF553B8-5583-4C65-A971-7343B7E94EEB}" type="pres">
      <dgm:prSet presAssocID="{249CB32B-A123-4A76-A3C7-A8A47BCA6EA3}" presName="descendantText" presStyleLbl="alignAcc1" presStyleIdx="5" presStyleCnt="6">
        <dgm:presLayoutVars>
          <dgm:bulletEnabled val="1"/>
        </dgm:presLayoutVars>
      </dgm:prSet>
      <dgm:spPr/>
    </dgm:pt>
  </dgm:ptLst>
  <dgm:cxnLst>
    <dgm:cxn modelId="{CBAF7603-AF50-4750-8DD9-860AF5F2B117}" type="presOf" srcId="{335405B9-4070-47D4-A93F-714CACBB157E}" destId="{48C31106-3ED5-4C8E-A8CF-0DAF2DD13F42}" srcOrd="0" destOrd="0" presId="urn:microsoft.com/office/officeart/2005/8/layout/chevron2"/>
    <dgm:cxn modelId="{4567A10B-75CF-4323-8AE9-FA39E32630C2}" type="presOf" srcId="{3735FBE7-B94D-4ECE-B27A-96157F2921C3}" destId="{8588CDC5-940D-4CE6-9E18-9772752EAC9B}" srcOrd="0" destOrd="0" presId="urn:microsoft.com/office/officeart/2005/8/layout/chevron2"/>
    <dgm:cxn modelId="{F412A41A-4FE4-4E88-9A60-483782D31072}" srcId="{3735FBE7-B94D-4ECE-B27A-96157F2921C3}" destId="{F7C7CFC6-B424-4113-8A52-C544CB4C468D}" srcOrd="0" destOrd="0" parTransId="{2374613A-D0EC-436F-8C8A-45C6D710D2F2}" sibTransId="{E09C89D2-3604-48C1-8BDD-6AB84D65644E}"/>
    <dgm:cxn modelId="{8940152B-530A-49C2-9D6A-3EBBBEF2105E}" srcId="{739D209F-C168-40B4-AADF-E01565440C76}" destId="{CF9E4BD3-43C9-4AB3-BC80-48FBBBAA2D90}" srcOrd="4" destOrd="0" parTransId="{693E9FD0-919D-45BE-9023-A33531248414}" sibTransId="{EC59F5B6-3A92-4C1D-A9D1-565DFA7CAF00}"/>
    <dgm:cxn modelId="{46AFF340-B029-4CDC-9AB4-9451AE974AE0}" type="presOf" srcId="{F7C7CFC6-B424-4113-8A52-C544CB4C468D}" destId="{EFF0F239-6A88-4070-998A-B0F24BE86A1D}" srcOrd="0" destOrd="0" presId="urn:microsoft.com/office/officeart/2005/8/layout/chevron2"/>
    <dgm:cxn modelId="{4E717D61-4855-4A23-9016-C7B6D69B5556}" srcId="{CF9E4BD3-43C9-4AB3-BC80-48FBBBAA2D90}" destId="{798869B0-D5D3-4E9E-A133-46ED7C258ABA}" srcOrd="0" destOrd="0" parTransId="{1385B13C-F04E-40EF-9B04-3EE037C87BA3}" sibTransId="{7B2AFD1E-5E08-44E4-AA25-07F615CC1082}"/>
    <dgm:cxn modelId="{4B7FDD44-5174-447E-B605-2D422D6A574B}" type="presOf" srcId="{AE0371AB-866C-4CC4-970A-6A6FDBEF433C}" destId="{A4890A71-8744-4D31-BBA5-1F8CE9A5FA74}" srcOrd="0" destOrd="0" presId="urn:microsoft.com/office/officeart/2005/8/layout/chevron2"/>
    <dgm:cxn modelId="{34B9E769-23DE-42F8-B9CE-C196111C709E}" type="presOf" srcId="{6A22C4BC-12D1-4F18-9C04-292B3F85C668}" destId="{49E9631C-DF30-4AD3-AA4A-B724442139D6}" srcOrd="0" destOrd="0" presId="urn:microsoft.com/office/officeart/2005/8/layout/chevron2"/>
    <dgm:cxn modelId="{6163A86C-5CEA-41E1-9844-6FF276173B76}" type="presOf" srcId="{249AE01F-0A35-43A0-8A27-14226DFB97F2}" destId="{080FB956-CC04-4BB0-9612-2BD71F93649C}" srcOrd="0" destOrd="0" presId="urn:microsoft.com/office/officeart/2005/8/layout/chevron2"/>
    <dgm:cxn modelId="{FE2A3E52-850C-4A49-B58B-6B73C4E4DBFA}" type="presOf" srcId="{739D209F-C168-40B4-AADF-E01565440C76}" destId="{9866F0FB-FE45-439F-9213-DB75210A57D1}" srcOrd="0" destOrd="0" presId="urn:microsoft.com/office/officeart/2005/8/layout/chevron2"/>
    <dgm:cxn modelId="{4DA07D53-9846-4AEC-B511-F414F34CEF5E}" srcId="{F8060A06-DAFA-4F44-B25C-926F5CE35291}" destId="{0309CFA5-8DB0-4755-9286-B90C5CC40D7D}" srcOrd="0" destOrd="0" parTransId="{071055BD-5D77-4899-9EB9-01E71CD5D595}" sibTransId="{EBFEA7F6-A8D6-46F4-97A1-FCA4152966CD}"/>
    <dgm:cxn modelId="{13A2BA74-AA88-4713-9D78-901891F7BB03}" srcId="{739D209F-C168-40B4-AADF-E01565440C76}" destId="{249CB32B-A123-4A76-A3C7-A8A47BCA6EA3}" srcOrd="5" destOrd="0" parTransId="{4FC9F17F-1D60-423A-A46D-96E69911A114}" sibTransId="{8DA8CA13-6DCB-4281-8E58-0A17C0D75D3C}"/>
    <dgm:cxn modelId="{CCC9C859-0558-4B85-BEC4-DA0F66043597}" type="presOf" srcId="{49785D72-23D7-479D-B85D-A0AF257BEB0D}" destId="{3DF553B8-5583-4C65-A971-7343B7E94EEB}" srcOrd="0" destOrd="0" presId="urn:microsoft.com/office/officeart/2005/8/layout/chevron2"/>
    <dgm:cxn modelId="{BD69075A-6309-44EB-88A3-3296D756579C}" srcId="{335405B9-4070-47D4-A93F-714CACBB157E}" destId="{6A22C4BC-12D1-4F18-9C04-292B3F85C668}" srcOrd="0" destOrd="0" parTransId="{63902D3A-C887-48F9-BF97-7EDF3C4D9BB5}" sibTransId="{A7C2D00A-FF3D-466C-BD8D-3A219BDEDB45}"/>
    <dgm:cxn modelId="{96E725A0-8F65-4E45-87B3-19A0C9961FCC}" type="presOf" srcId="{798869B0-D5D3-4E9E-A133-46ED7C258ABA}" destId="{3A2F34EE-8287-4AFA-8BEE-3E1E006B461C}" srcOrd="0" destOrd="0" presId="urn:microsoft.com/office/officeart/2005/8/layout/chevron2"/>
    <dgm:cxn modelId="{B5136FA8-D957-4AD5-B64E-52DFF1250836}" type="presOf" srcId="{F8060A06-DAFA-4F44-B25C-926F5CE35291}" destId="{7A0F1C14-99D1-417A-A01B-A7FEF738DC20}" srcOrd="0" destOrd="0" presId="urn:microsoft.com/office/officeart/2005/8/layout/chevron2"/>
    <dgm:cxn modelId="{610813B9-458D-4990-B01F-46B48ADB8FB8}" srcId="{739D209F-C168-40B4-AADF-E01565440C76}" destId="{249AE01F-0A35-43A0-8A27-14226DFB97F2}" srcOrd="0" destOrd="0" parTransId="{D8AA169C-3576-4116-BED4-2ED7F1465D0D}" sibTransId="{0A5B79D8-4246-46B6-A361-A05D9E6FEDB0}"/>
    <dgm:cxn modelId="{EF8BB2BA-528F-41EA-A8F1-63EE70FDFD72}" srcId="{249AE01F-0A35-43A0-8A27-14226DFB97F2}" destId="{AE0371AB-866C-4CC4-970A-6A6FDBEF433C}" srcOrd="0" destOrd="0" parTransId="{23FFCC41-98A9-49A5-8828-20B788867837}" sibTransId="{5CBF7F7C-BE00-4374-B4EB-484ED83B334E}"/>
    <dgm:cxn modelId="{A39138D6-A3DF-40BE-A56C-785B62FC2DF1}" srcId="{739D209F-C168-40B4-AADF-E01565440C76}" destId="{3735FBE7-B94D-4ECE-B27A-96157F2921C3}" srcOrd="1" destOrd="0" parTransId="{0CFAE976-B0A0-41D3-BEE4-9DF75A79D62F}" sibTransId="{8DA4CAEC-B2B8-4FC4-81EF-3495132D1726}"/>
    <dgm:cxn modelId="{E4917ED6-E773-4E07-9DC5-337E9202B819}" srcId="{249CB32B-A123-4A76-A3C7-A8A47BCA6EA3}" destId="{49785D72-23D7-479D-B85D-A0AF257BEB0D}" srcOrd="0" destOrd="0" parTransId="{484C6E41-7470-4775-AC97-BFBDB0D1F35A}" sibTransId="{8897D089-1812-49EF-B1F2-FAA60AF11DAA}"/>
    <dgm:cxn modelId="{11FA41E9-2A9A-4E14-8521-6C3174760AE7}" type="presOf" srcId="{249CB32B-A123-4A76-A3C7-A8A47BCA6EA3}" destId="{901C7805-9E7D-4D28-9FD6-0FB6E04BD64B}" srcOrd="0" destOrd="0" presId="urn:microsoft.com/office/officeart/2005/8/layout/chevron2"/>
    <dgm:cxn modelId="{C7A6B6EA-BD8D-4530-ACE2-4A52D1BA16B5}" type="presOf" srcId="{CF9E4BD3-43C9-4AB3-BC80-48FBBBAA2D90}" destId="{92573CD3-338B-4823-A3BA-520CA6D1C742}" srcOrd="0" destOrd="0" presId="urn:microsoft.com/office/officeart/2005/8/layout/chevron2"/>
    <dgm:cxn modelId="{70FCA0EE-CC93-4728-9697-8E2A48DEF328}" srcId="{739D209F-C168-40B4-AADF-E01565440C76}" destId="{F8060A06-DAFA-4F44-B25C-926F5CE35291}" srcOrd="2" destOrd="0" parTransId="{BAE6A287-57D3-4B12-857E-AC91BD4C8EDB}" sibTransId="{38397A3E-3DEC-4DBB-B7A0-95DF17494DE5}"/>
    <dgm:cxn modelId="{A462DEF4-01B2-44D5-86E8-94B9DFF69E36}" srcId="{739D209F-C168-40B4-AADF-E01565440C76}" destId="{335405B9-4070-47D4-A93F-714CACBB157E}" srcOrd="3" destOrd="0" parTransId="{AE54B878-4778-4034-89C0-7C3CF2610E02}" sibTransId="{CE8BA9F4-5D06-47AA-BCE7-5F5BAF373CF9}"/>
    <dgm:cxn modelId="{479BC5FE-382D-48F2-ACB2-BFF0E88B696B}" type="presOf" srcId="{0309CFA5-8DB0-4755-9286-B90C5CC40D7D}" destId="{A8524FD1-E161-4D50-B392-F1F7FAF07884}" srcOrd="0" destOrd="0" presId="urn:microsoft.com/office/officeart/2005/8/layout/chevron2"/>
    <dgm:cxn modelId="{F9075D42-FA43-459F-A37A-95779073BDC4}" type="presParOf" srcId="{9866F0FB-FE45-439F-9213-DB75210A57D1}" destId="{2A812E28-E301-43FA-AA5E-67C24BD16F8E}" srcOrd="0" destOrd="0" presId="urn:microsoft.com/office/officeart/2005/8/layout/chevron2"/>
    <dgm:cxn modelId="{70B1AC92-90F4-4E78-A83C-E1D12C0FF256}" type="presParOf" srcId="{2A812E28-E301-43FA-AA5E-67C24BD16F8E}" destId="{080FB956-CC04-4BB0-9612-2BD71F93649C}" srcOrd="0" destOrd="0" presId="urn:microsoft.com/office/officeart/2005/8/layout/chevron2"/>
    <dgm:cxn modelId="{68426C7C-D022-4806-AE99-BEC67D39B6A0}" type="presParOf" srcId="{2A812E28-E301-43FA-AA5E-67C24BD16F8E}" destId="{A4890A71-8744-4D31-BBA5-1F8CE9A5FA74}" srcOrd="1" destOrd="0" presId="urn:microsoft.com/office/officeart/2005/8/layout/chevron2"/>
    <dgm:cxn modelId="{143F924C-525B-4A09-AFC3-5CF0117F28E2}" type="presParOf" srcId="{9866F0FB-FE45-439F-9213-DB75210A57D1}" destId="{2C3BACAF-0CD1-411D-BFE7-7996B1CBEDDC}" srcOrd="1" destOrd="0" presId="urn:microsoft.com/office/officeart/2005/8/layout/chevron2"/>
    <dgm:cxn modelId="{F35478C2-8248-46DB-A538-08228587A755}" type="presParOf" srcId="{9866F0FB-FE45-439F-9213-DB75210A57D1}" destId="{B6ED81F4-8762-449A-83CE-B6AC072B3528}" srcOrd="2" destOrd="0" presId="urn:microsoft.com/office/officeart/2005/8/layout/chevron2"/>
    <dgm:cxn modelId="{0804AD46-25E7-4541-B1D0-33139632BECE}" type="presParOf" srcId="{B6ED81F4-8762-449A-83CE-B6AC072B3528}" destId="{8588CDC5-940D-4CE6-9E18-9772752EAC9B}" srcOrd="0" destOrd="0" presId="urn:microsoft.com/office/officeart/2005/8/layout/chevron2"/>
    <dgm:cxn modelId="{FDC3CDD8-017D-4CC8-874F-3D843DDA5E71}" type="presParOf" srcId="{B6ED81F4-8762-449A-83CE-B6AC072B3528}" destId="{EFF0F239-6A88-4070-998A-B0F24BE86A1D}" srcOrd="1" destOrd="0" presId="urn:microsoft.com/office/officeart/2005/8/layout/chevron2"/>
    <dgm:cxn modelId="{1ADFC258-6C39-41DA-8BE7-97AD0DAF1D67}" type="presParOf" srcId="{9866F0FB-FE45-439F-9213-DB75210A57D1}" destId="{151B54BC-64BF-4B5C-B7A7-2CFDA5FE0E6F}" srcOrd="3" destOrd="0" presId="urn:microsoft.com/office/officeart/2005/8/layout/chevron2"/>
    <dgm:cxn modelId="{FBA6A971-BF4D-4FDB-B8F5-F3F1FBD31FF8}" type="presParOf" srcId="{9866F0FB-FE45-439F-9213-DB75210A57D1}" destId="{5B715877-2291-46E9-B3E3-5F126A93C150}" srcOrd="4" destOrd="0" presId="urn:microsoft.com/office/officeart/2005/8/layout/chevron2"/>
    <dgm:cxn modelId="{A6BB08A9-DE1A-4181-B717-263DF611BFE4}" type="presParOf" srcId="{5B715877-2291-46E9-B3E3-5F126A93C150}" destId="{7A0F1C14-99D1-417A-A01B-A7FEF738DC20}" srcOrd="0" destOrd="0" presId="urn:microsoft.com/office/officeart/2005/8/layout/chevron2"/>
    <dgm:cxn modelId="{B6FA4617-AD31-4274-B5AD-BB751EAA7C76}" type="presParOf" srcId="{5B715877-2291-46E9-B3E3-5F126A93C150}" destId="{A8524FD1-E161-4D50-B392-F1F7FAF07884}" srcOrd="1" destOrd="0" presId="urn:microsoft.com/office/officeart/2005/8/layout/chevron2"/>
    <dgm:cxn modelId="{F4175CA8-4D66-432C-9407-EB9F089544DF}" type="presParOf" srcId="{9866F0FB-FE45-439F-9213-DB75210A57D1}" destId="{23D8BC5B-D864-4B29-809C-1067F5A2B832}" srcOrd="5" destOrd="0" presId="urn:microsoft.com/office/officeart/2005/8/layout/chevron2"/>
    <dgm:cxn modelId="{D61AF12F-B6DC-4F82-99C9-9E36E03EC9D5}" type="presParOf" srcId="{9866F0FB-FE45-439F-9213-DB75210A57D1}" destId="{5FA34177-B4AD-4FC8-9302-E1D17E0863E4}" srcOrd="6" destOrd="0" presId="urn:microsoft.com/office/officeart/2005/8/layout/chevron2"/>
    <dgm:cxn modelId="{39FE8F0E-68B0-480A-BEDD-BA507C9144E6}" type="presParOf" srcId="{5FA34177-B4AD-4FC8-9302-E1D17E0863E4}" destId="{48C31106-3ED5-4C8E-A8CF-0DAF2DD13F42}" srcOrd="0" destOrd="0" presId="urn:microsoft.com/office/officeart/2005/8/layout/chevron2"/>
    <dgm:cxn modelId="{173D7339-07CD-4A34-835B-965D1328904D}" type="presParOf" srcId="{5FA34177-B4AD-4FC8-9302-E1D17E0863E4}" destId="{49E9631C-DF30-4AD3-AA4A-B724442139D6}" srcOrd="1" destOrd="0" presId="urn:microsoft.com/office/officeart/2005/8/layout/chevron2"/>
    <dgm:cxn modelId="{81F746C5-7040-4774-B23A-F83F51D11913}" type="presParOf" srcId="{9866F0FB-FE45-439F-9213-DB75210A57D1}" destId="{B2C08725-AF47-4ED7-BDD6-5BB4DD6DFAC6}" srcOrd="7" destOrd="0" presId="urn:microsoft.com/office/officeart/2005/8/layout/chevron2"/>
    <dgm:cxn modelId="{F69245B5-F51F-4CB7-9B61-163F7183D2DA}" type="presParOf" srcId="{9866F0FB-FE45-439F-9213-DB75210A57D1}" destId="{6C5917CF-253B-41F0-BBBE-89689CDFE9B0}" srcOrd="8" destOrd="0" presId="urn:microsoft.com/office/officeart/2005/8/layout/chevron2"/>
    <dgm:cxn modelId="{A557BDDE-4873-4D9D-9C54-639C7C70862C}" type="presParOf" srcId="{6C5917CF-253B-41F0-BBBE-89689CDFE9B0}" destId="{92573CD3-338B-4823-A3BA-520CA6D1C742}" srcOrd="0" destOrd="0" presId="urn:microsoft.com/office/officeart/2005/8/layout/chevron2"/>
    <dgm:cxn modelId="{39297C0D-5670-4F15-885C-3E06EDF95CFE}" type="presParOf" srcId="{6C5917CF-253B-41F0-BBBE-89689CDFE9B0}" destId="{3A2F34EE-8287-4AFA-8BEE-3E1E006B461C}" srcOrd="1" destOrd="0" presId="urn:microsoft.com/office/officeart/2005/8/layout/chevron2"/>
    <dgm:cxn modelId="{65E99644-3C09-45F3-8230-233330F30E3A}" type="presParOf" srcId="{9866F0FB-FE45-439F-9213-DB75210A57D1}" destId="{B0B669C5-8BCB-4A87-82E3-3365C3293B39}" srcOrd="9" destOrd="0" presId="urn:microsoft.com/office/officeart/2005/8/layout/chevron2"/>
    <dgm:cxn modelId="{253552C7-84FF-4867-9668-04C3213F5BA1}" type="presParOf" srcId="{9866F0FB-FE45-439F-9213-DB75210A57D1}" destId="{1BF7BB23-0CA2-49FC-83AE-C1A3049D5B7C}" srcOrd="10" destOrd="0" presId="urn:microsoft.com/office/officeart/2005/8/layout/chevron2"/>
    <dgm:cxn modelId="{88F43C2C-0935-4A97-AABB-C9111C0A917E}" type="presParOf" srcId="{1BF7BB23-0CA2-49FC-83AE-C1A3049D5B7C}" destId="{901C7805-9E7D-4D28-9FD6-0FB6E04BD64B}" srcOrd="0" destOrd="0" presId="urn:microsoft.com/office/officeart/2005/8/layout/chevron2"/>
    <dgm:cxn modelId="{761B4196-8980-434C-9034-A812D3253312}" type="presParOf" srcId="{1BF7BB23-0CA2-49FC-83AE-C1A3049D5B7C}" destId="{3DF553B8-5583-4C65-A971-7343B7E94EEB}"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custT="1"/>
      <dgm:spPr/>
      <dgm:t>
        <a:bodyPr/>
        <a:lstStyle/>
        <a:p>
          <a:pPr rtl="1"/>
          <a:r>
            <a:rPr lang="en-US" sz="1800" b="1" dirty="0"/>
            <a:t>Clear</a:t>
          </a:r>
          <a:endParaRPr lang="ar-EG" sz="1800" b="1" dirty="0"/>
        </a:p>
      </dgm:t>
    </dgm:pt>
    <dgm:pt modelId="{568154EF-A206-470E-9746-34B92DEA3E70}" type="parTrans" cxnId="{0819583C-415B-4CA3-8370-EB6BB02B6F8C}">
      <dgm:prSet/>
      <dgm:spPr/>
      <dgm:t>
        <a:bodyPr/>
        <a:lstStyle/>
        <a:p>
          <a:pPr rtl="1"/>
          <a:endParaRPr lang="ar-EG" sz="2400"/>
        </a:p>
      </dgm:t>
    </dgm:pt>
    <dgm:pt modelId="{71668EAA-FB59-4C5E-BC6C-A6A62458158A}" type="sibTrans" cxnId="{0819583C-415B-4CA3-8370-EB6BB02B6F8C}">
      <dgm:prSet/>
      <dgm:spPr/>
      <dgm:t>
        <a:bodyPr/>
        <a:lstStyle/>
        <a:p>
          <a:pPr rtl="1"/>
          <a:endParaRPr lang="ar-EG" sz="2400"/>
        </a:p>
      </dgm:t>
    </dgm:pt>
    <dgm:pt modelId="{A084D2A9-3BB5-4D47-9BED-5F45D2677515}">
      <dgm:prSet phldrT="[Text]" custT="1"/>
      <dgm:spPr/>
      <dgm:t>
        <a:bodyPr/>
        <a:lstStyle/>
        <a:p>
          <a:pPr algn="ctr" rtl="0"/>
          <a:r>
            <a:rPr lang="en-US" sz="1800" dirty="0"/>
            <a:t>main ideas easily identified and understood</a:t>
          </a:r>
          <a:endParaRPr lang="ar-EG" sz="1800" dirty="0"/>
        </a:p>
      </dgm:t>
    </dgm:pt>
    <dgm:pt modelId="{1FA51A5B-720D-4871-810D-4105BFE13A41}" type="parTrans" cxnId="{EA0C7269-7014-474B-B581-EA0FD93BB2C6}">
      <dgm:prSet/>
      <dgm:spPr/>
      <dgm:t>
        <a:bodyPr/>
        <a:lstStyle/>
        <a:p>
          <a:pPr rtl="1"/>
          <a:endParaRPr lang="ar-EG" sz="2400"/>
        </a:p>
      </dgm:t>
    </dgm:pt>
    <dgm:pt modelId="{4CD2E38C-470C-4E1A-90C5-7D03CDFA1B77}" type="sibTrans" cxnId="{EA0C7269-7014-474B-B581-EA0FD93BB2C6}">
      <dgm:prSet/>
      <dgm:spPr/>
      <dgm:t>
        <a:bodyPr/>
        <a:lstStyle/>
        <a:p>
          <a:pPr rtl="1"/>
          <a:endParaRPr lang="ar-EG" sz="2400"/>
        </a:p>
      </dgm:t>
    </dgm:pt>
    <dgm:pt modelId="{23DBD3C6-13CB-412A-BF97-7C9BB9942D54}">
      <dgm:prSet phldrT="[Text]" custT="1"/>
      <dgm:spPr/>
      <dgm:t>
        <a:bodyPr/>
        <a:lstStyle/>
        <a:p>
          <a:pPr rtl="1"/>
          <a:r>
            <a:rPr lang="en-US" sz="1800" b="1" dirty="0"/>
            <a:t>Concise</a:t>
          </a:r>
          <a:endParaRPr lang="ar-EG" sz="1800" b="1" dirty="0"/>
        </a:p>
      </dgm:t>
    </dgm:pt>
    <dgm:pt modelId="{DCCDAC7D-25C1-4886-ABA8-A807D3D67A38}" type="parTrans" cxnId="{86D204CB-D8C6-4B10-B35B-41EB37A37C0E}">
      <dgm:prSet/>
      <dgm:spPr/>
      <dgm:t>
        <a:bodyPr/>
        <a:lstStyle/>
        <a:p>
          <a:pPr rtl="1"/>
          <a:endParaRPr lang="ar-EG" sz="2400"/>
        </a:p>
      </dgm:t>
    </dgm:pt>
    <dgm:pt modelId="{0A64006A-19CE-4636-8E53-78F7DBB59151}" type="sibTrans" cxnId="{86D204CB-D8C6-4B10-B35B-41EB37A37C0E}">
      <dgm:prSet/>
      <dgm:spPr/>
      <dgm:t>
        <a:bodyPr/>
        <a:lstStyle/>
        <a:p>
          <a:pPr rtl="1"/>
          <a:endParaRPr lang="ar-EG" sz="2400"/>
        </a:p>
      </dgm:t>
    </dgm:pt>
    <dgm:pt modelId="{2A75582F-8CD0-49EC-8699-E40E89682CF5}">
      <dgm:prSet phldrT="[Text]" custT="1"/>
      <dgm:spPr/>
      <dgm:t>
        <a:bodyPr/>
        <a:lstStyle/>
        <a:p>
          <a:pPr algn="ctr" rtl="0"/>
          <a:r>
            <a:rPr lang="en-US" sz="1800" dirty="0"/>
            <a:t>gets to the point without using unneeded words or images</a:t>
          </a:r>
          <a:endParaRPr lang="ar-EG" sz="1800" dirty="0"/>
        </a:p>
      </dgm:t>
    </dgm:pt>
    <dgm:pt modelId="{B7C34FBD-886F-4528-BE2E-00AB787A20D9}" type="parTrans" cxnId="{976654A6-1735-4A26-A38F-81F8D6FFE04D}">
      <dgm:prSet/>
      <dgm:spPr/>
      <dgm:t>
        <a:bodyPr/>
        <a:lstStyle/>
        <a:p>
          <a:pPr rtl="1"/>
          <a:endParaRPr lang="ar-EG" sz="2400"/>
        </a:p>
      </dgm:t>
    </dgm:pt>
    <dgm:pt modelId="{26AF7A04-1D36-4C2F-984D-83AA8190E850}" type="sibTrans" cxnId="{976654A6-1735-4A26-A38F-81F8D6FFE04D}">
      <dgm:prSet/>
      <dgm:spPr/>
      <dgm:t>
        <a:bodyPr/>
        <a:lstStyle/>
        <a:p>
          <a:pPr rtl="1"/>
          <a:endParaRPr lang="ar-EG" sz="2400"/>
        </a:p>
      </dgm:t>
    </dgm:pt>
    <dgm:pt modelId="{A06E3F70-AC33-4965-9273-E1A6BA3C5DA7}">
      <dgm:prSet phldrT="[Text]" custT="1"/>
      <dgm:spPr/>
      <dgm:t>
        <a:bodyPr/>
        <a:lstStyle/>
        <a:p>
          <a:pPr rtl="1"/>
          <a:r>
            <a:rPr lang="en-US" sz="1800" b="1" dirty="0"/>
            <a:t>Concrete</a:t>
          </a:r>
          <a:endParaRPr lang="ar-EG" sz="1800" b="1" dirty="0"/>
        </a:p>
      </dgm:t>
    </dgm:pt>
    <dgm:pt modelId="{D71978C6-BF28-47B6-A6E9-244F13782A15}" type="parTrans" cxnId="{9E039D75-1C1E-45C4-9198-EC37944B7223}">
      <dgm:prSet/>
      <dgm:spPr/>
      <dgm:t>
        <a:bodyPr/>
        <a:lstStyle/>
        <a:p>
          <a:pPr rtl="1"/>
          <a:endParaRPr lang="ar-EG" sz="2400"/>
        </a:p>
      </dgm:t>
    </dgm:pt>
    <dgm:pt modelId="{DCB7E98B-4825-43FF-9432-C9A497C78CC4}" type="sibTrans" cxnId="{9E039D75-1C1E-45C4-9198-EC37944B7223}">
      <dgm:prSet/>
      <dgm:spPr/>
      <dgm:t>
        <a:bodyPr/>
        <a:lstStyle/>
        <a:p>
          <a:pPr rtl="1"/>
          <a:endParaRPr lang="ar-EG" sz="2400"/>
        </a:p>
      </dgm:t>
    </dgm:pt>
    <dgm:pt modelId="{1B8210E1-862C-4B8F-8E59-8354364F33DB}">
      <dgm:prSet phldrT="[Text]" custT="1"/>
      <dgm:spPr/>
      <dgm:t>
        <a:bodyPr/>
        <a:lstStyle/>
        <a:p>
          <a:pPr algn="ctr" rtl="0"/>
          <a:r>
            <a:rPr lang="en-US" sz="1800" dirty="0"/>
            <a:t>includes specific examples or explanations</a:t>
          </a:r>
          <a:endParaRPr lang="ar-EG" sz="1800" dirty="0"/>
        </a:p>
      </dgm:t>
    </dgm:pt>
    <dgm:pt modelId="{98D068BE-D6F1-4594-9B79-0CDE446AEEA9}" type="parTrans" cxnId="{166E921F-2CBD-44F3-A9BC-6A371EDA46F6}">
      <dgm:prSet/>
      <dgm:spPr/>
      <dgm:t>
        <a:bodyPr/>
        <a:lstStyle/>
        <a:p>
          <a:pPr rtl="1"/>
          <a:endParaRPr lang="ar-EG" sz="2400"/>
        </a:p>
      </dgm:t>
    </dgm:pt>
    <dgm:pt modelId="{621C9427-B14A-4FCE-B552-478790AE5DF8}" type="sibTrans" cxnId="{166E921F-2CBD-44F3-A9BC-6A371EDA46F6}">
      <dgm:prSet/>
      <dgm:spPr/>
      <dgm:t>
        <a:bodyPr/>
        <a:lstStyle/>
        <a:p>
          <a:pPr rtl="1"/>
          <a:endParaRPr lang="ar-EG" sz="2400"/>
        </a:p>
      </dgm:t>
    </dgm:pt>
    <dgm:pt modelId="{6AA75148-7946-467A-AF01-4C879AD91E0D}">
      <dgm:prSet phldrT="[Text]" custT="1"/>
      <dgm:spPr/>
      <dgm:t>
        <a:bodyPr/>
        <a:lstStyle/>
        <a:p>
          <a:pPr algn="ctr" rtl="0"/>
          <a:r>
            <a:rPr lang="en-US" sz="1800" dirty="0"/>
            <a:t>polite, professional tone</a:t>
          </a:r>
          <a:endParaRPr lang="ar-EG" sz="1800" dirty="0"/>
        </a:p>
      </dgm:t>
    </dgm:pt>
    <dgm:pt modelId="{6D360A1F-1796-4734-BFB6-011999A561D4}" type="parTrans" cxnId="{CEA8092F-137D-4217-AAA7-3C444C192174}">
      <dgm:prSet/>
      <dgm:spPr/>
      <dgm:t>
        <a:bodyPr/>
        <a:lstStyle/>
        <a:p>
          <a:pPr rtl="1"/>
          <a:endParaRPr lang="ar-EG" sz="2400"/>
        </a:p>
      </dgm:t>
    </dgm:pt>
    <dgm:pt modelId="{33AE7B9F-D5CF-42BD-B611-91EEE364AA08}" type="sibTrans" cxnId="{CEA8092F-137D-4217-AAA7-3C444C192174}">
      <dgm:prSet/>
      <dgm:spPr/>
      <dgm:t>
        <a:bodyPr/>
        <a:lstStyle/>
        <a:p>
          <a:pPr rtl="1"/>
          <a:endParaRPr lang="ar-EG" sz="2400"/>
        </a:p>
      </dgm:t>
    </dgm:pt>
    <dgm:pt modelId="{5B1E2C79-FBFC-4393-AADA-34C74A0CEE97}">
      <dgm:prSet phldrT="[Text]" custT="1"/>
      <dgm:spPr/>
      <dgm:t>
        <a:bodyPr/>
        <a:lstStyle/>
        <a:p>
          <a:pPr algn="ctr" rtl="0"/>
          <a:r>
            <a:rPr lang="en-US" sz="1800" b="1" dirty="0"/>
            <a:t>Coherent</a:t>
          </a:r>
          <a:endParaRPr lang="ar-EG" sz="1800" b="1" dirty="0"/>
        </a:p>
      </dgm:t>
    </dgm:pt>
    <dgm:pt modelId="{DA26D540-0121-4B5C-BA86-A2DFBD6BDC21}" type="parTrans" cxnId="{D487E357-959D-48AE-B89D-28A336B86076}">
      <dgm:prSet/>
      <dgm:spPr/>
      <dgm:t>
        <a:bodyPr/>
        <a:lstStyle/>
        <a:p>
          <a:pPr rtl="1"/>
          <a:endParaRPr lang="ar-EG" sz="2400"/>
        </a:p>
      </dgm:t>
    </dgm:pt>
    <dgm:pt modelId="{A8E58E1C-465A-4074-B962-14414B93D49D}" type="sibTrans" cxnId="{D487E357-959D-48AE-B89D-28A336B86076}">
      <dgm:prSet/>
      <dgm:spPr/>
      <dgm:t>
        <a:bodyPr/>
        <a:lstStyle/>
        <a:p>
          <a:pPr rtl="1"/>
          <a:endParaRPr lang="ar-EG" sz="2400"/>
        </a:p>
      </dgm:t>
    </dgm:pt>
    <dgm:pt modelId="{1A10764D-65CD-4156-83AE-7B1D182BC005}">
      <dgm:prSet phldrT="[Text]" custT="1"/>
      <dgm:spPr/>
      <dgm:t>
        <a:bodyPr/>
        <a:lstStyle/>
        <a:p>
          <a:pPr algn="ctr" rtl="0"/>
          <a:r>
            <a:rPr lang="en-US" sz="1800" dirty="0"/>
            <a:t>information presented in a logical sequence</a:t>
          </a:r>
          <a:endParaRPr lang="ar-EG" sz="1800" dirty="0"/>
        </a:p>
      </dgm:t>
    </dgm:pt>
    <dgm:pt modelId="{D03ECCF7-0415-4444-B2B5-3CEC5F5304D8}" type="parTrans" cxnId="{2C392DE5-2F44-40E1-B525-62FD717B486F}">
      <dgm:prSet/>
      <dgm:spPr/>
      <dgm:t>
        <a:bodyPr/>
        <a:lstStyle/>
        <a:p>
          <a:pPr rtl="1"/>
          <a:endParaRPr lang="ar-EG" sz="2400"/>
        </a:p>
      </dgm:t>
    </dgm:pt>
    <dgm:pt modelId="{FF4B5C43-EEAF-4F89-924D-716AC611370C}" type="sibTrans" cxnId="{2C392DE5-2F44-40E1-B525-62FD717B486F}">
      <dgm:prSet/>
      <dgm:spPr/>
      <dgm:t>
        <a:bodyPr/>
        <a:lstStyle/>
        <a:p>
          <a:pPr rtl="1"/>
          <a:endParaRPr lang="ar-EG" sz="2400"/>
        </a:p>
      </dgm:t>
    </dgm:pt>
    <dgm:pt modelId="{68EF6CA8-E541-45D5-9030-2380DF3CC690}">
      <dgm:prSet phldrT="[Text]" custT="1"/>
      <dgm:spPr/>
      <dgm:t>
        <a:bodyPr/>
        <a:lstStyle/>
        <a:p>
          <a:pPr algn="ctr" rtl="1"/>
          <a:r>
            <a:rPr lang="en-US" sz="1800" b="1" dirty="0"/>
            <a:t>Courteous</a:t>
          </a:r>
          <a:endParaRPr lang="ar-EG" sz="1800" b="1" dirty="0"/>
        </a:p>
      </dgm:t>
    </dgm:pt>
    <dgm:pt modelId="{02DDE626-9697-4075-8584-FF6C1895845D}" type="parTrans" cxnId="{BD0102AB-A32F-4D7F-8606-D7DABF08DFCD}">
      <dgm:prSet/>
      <dgm:spPr/>
      <dgm:t>
        <a:bodyPr/>
        <a:lstStyle/>
        <a:p>
          <a:pPr rtl="1"/>
          <a:endParaRPr lang="ar-EG" sz="2400"/>
        </a:p>
      </dgm:t>
    </dgm:pt>
    <dgm:pt modelId="{3AB3347E-969A-49A5-93F4-D6A830FB22D4}" type="sibTrans" cxnId="{BD0102AB-A32F-4D7F-8606-D7DABF08DFCD}">
      <dgm:prSet/>
      <dgm:spPr/>
      <dgm:t>
        <a:bodyPr/>
        <a:lstStyle/>
        <a:p>
          <a:pPr rtl="1"/>
          <a:endParaRPr lang="ar-EG" sz="2400"/>
        </a:p>
      </dgm:t>
    </dgm:pt>
    <dgm:pt modelId="{F54764EB-A09E-42E3-BBE4-5EEDA235C820}">
      <dgm:prSet phldrT="[Text]" custT="1"/>
      <dgm:spPr/>
      <dgm:t>
        <a:bodyPr/>
        <a:lstStyle/>
        <a:p>
          <a:pPr algn="ctr" rtl="0"/>
          <a:r>
            <a:rPr lang="en-US" sz="1800" dirty="0"/>
            <a:t>enough information so the audience can understand</a:t>
          </a:r>
          <a:endParaRPr lang="ar-EG" sz="1800" dirty="0"/>
        </a:p>
      </dgm:t>
    </dgm:pt>
    <dgm:pt modelId="{BD5C10C6-DC4B-4BBA-97FB-78AD4DA7F6E0}" type="parTrans" cxnId="{E98F7D59-65B3-439C-9470-1F3D16F9915F}">
      <dgm:prSet/>
      <dgm:spPr/>
      <dgm:t>
        <a:bodyPr/>
        <a:lstStyle/>
        <a:p>
          <a:pPr rtl="1"/>
          <a:endParaRPr lang="ar-EG" sz="2400"/>
        </a:p>
      </dgm:t>
    </dgm:pt>
    <dgm:pt modelId="{63CE2E04-3B3D-402C-82A6-ADB71F9AB42D}" type="sibTrans" cxnId="{E98F7D59-65B3-439C-9470-1F3D16F9915F}">
      <dgm:prSet/>
      <dgm:spPr/>
      <dgm:t>
        <a:bodyPr/>
        <a:lstStyle/>
        <a:p>
          <a:pPr rtl="1"/>
          <a:endParaRPr lang="ar-EG" sz="2400"/>
        </a:p>
      </dgm:t>
    </dgm:pt>
    <dgm:pt modelId="{2A44553E-B21F-4651-BB4E-A2AF6BFFE281}">
      <dgm:prSet phldrT="[Text]" custT="1"/>
      <dgm:spPr/>
      <dgm:t>
        <a:bodyPr/>
        <a:lstStyle/>
        <a:p>
          <a:pPr algn="ctr" rtl="1"/>
          <a:r>
            <a:rPr lang="en-US" sz="1800" b="1" dirty="0"/>
            <a:t>Complete</a:t>
          </a:r>
          <a:endParaRPr lang="ar-EG" sz="1800" b="1" dirty="0"/>
        </a:p>
      </dgm:t>
    </dgm:pt>
    <dgm:pt modelId="{4C1E7BF6-A1D1-4844-B25B-BB1E9567A406}" type="parTrans" cxnId="{6559FAE9-A90E-4954-BD07-7D9CA6B931CC}">
      <dgm:prSet/>
      <dgm:spPr/>
      <dgm:t>
        <a:bodyPr/>
        <a:lstStyle/>
        <a:p>
          <a:pPr rtl="1"/>
          <a:endParaRPr lang="ar-EG" sz="2400"/>
        </a:p>
      </dgm:t>
    </dgm:pt>
    <dgm:pt modelId="{26AA1EB3-7D47-4579-BF3C-BBDCB98971EA}" type="sibTrans" cxnId="{6559FAE9-A90E-4954-BD07-7D9CA6B931CC}">
      <dgm:prSet/>
      <dgm:spPr/>
      <dgm:t>
        <a:bodyPr/>
        <a:lstStyle/>
        <a:p>
          <a:pPr rtl="1"/>
          <a:endParaRPr lang="ar-EG" sz="2400"/>
        </a:p>
      </dgm:t>
    </dgm:pt>
    <dgm:pt modelId="{7C0B694D-0BC8-4B23-B33F-1531FE01FFFE}">
      <dgm:prSet phldrT="[Text]" custT="1"/>
      <dgm:spPr/>
      <dgm:t>
        <a:bodyPr/>
        <a:lstStyle/>
        <a:p>
          <a:pPr algn="ctr" rtl="0"/>
          <a:r>
            <a:rPr lang="en-US" sz="1800" dirty="0"/>
            <a:t>in information, word choice, and grammar</a:t>
          </a:r>
          <a:endParaRPr lang="ar-EG" sz="1800" dirty="0"/>
        </a:p>
      </dgm:t>
    </dgm:pt>
    <dgm:pt modelId="{B5D2C195-4389-4A27-AF31-6E4C6D6AC573}" type="parTrans" cxnId="{BD641E1A-F5EE-4760-93E6-F3933BE19AF2}">
      <dgm:prSet/>
      <dgm:spPr/>
      <dgm:t>
        <a:bodyPr/>
        <a:lstStyle/>
        <a:p>
          <a:pPr rtl="1"/>
          <a:endParaRPr lang="ar-EG" sz="2400"/>
        </a:p>
      </dgm:t>
    </dgm:pt>
    <dgm:pt modelId="{8DBE50DF-2985-4633-B228-4E0E4F0D6CD2}" type="sibTrans" cxnId="{BD641E1A-F5EE-4760-93E6-F3933BE19AF2}">
      <dgm:prSet/>
      <dgm:spPr/>
      <dgm:t>
        <a:bodyPr/>
        <a:lstStyle/>
        <a:p>
          <a:pPr rtl="1"/>
          <a:endParaRPr lang="ar-EG" sz="2400"/>
        </a:p>
      </dgm:t>
    </dgm:pt>
    <dgm:pt modelId="{20BAB458-E3F1-4E4D-8CBB-923CF726F4A8}">
      <dgm:prSet phldrT="[Text]" custT="1"/>
      <dgm:spPr/>
      <dgm:t>
        <a:bodyPr/>
        <a:lstStyle/>
        <a:p>
          <a:pPr algn="ctr" rtl="0"/>
          <a:r>
            <a:rPr lang="en-US" sz="1800" b="1" dirty="0"/>
            <a:t>Correct ( </a:t>
          </a:r>
          <a:r>
            <a:rPr lang="en-US" sz="1800" b="1" dirty="0">
              <a:effectLst>
                <a:outerShdw blurRad="38100" dist="38100" dir="2700000" algn="tl">
                  <a:srgbClr val="000000">
                    <a:alpha val="43137"/>
                  </a:srgbClr>
                </a:outerShdw>
              </a:effectLst>
            </a:rPr>
            <a:t>Comprehension)</a:t>
          </a:r>
          <a:endParaRPr lang="ar-EG" sz="1800" b="1" dirty="0"/>
        </a:p>
      </dgm:t>
    </dgm:pt>
    <dgm:pt modelId="{71A1481E-0CF8-4E95-93F3-B47D5831381B}" type="parTrans" cxnId="{3838E45E-7DB3-42B8-AEAC-4D216371F12F}">
      <dgm:prSet/>
      <dgm:spPr/>
      <dgm:t>
        <a:bodyPr/>
        <a:lstStyle/>
        <a:p>
          <a:pPr rtl="1"/>
          <a:endParaRPr lang="ar-EG" sz="2400"/>
        </a:p>
      </dgm:t>
    </dgm:pt>
    <dgm:pt modelId="{0EEBECE0-C934-4E3F-A93D-B7B526F83DC3}" type="sibTrans" cxnId="{3838E45E-7DB3-42B8-AEAC-4D216371F12F}">
      <dgm:prSet/>
      <dgm:spPr/>
      <dgm:t>
        <a:bodyPr/>
        <a:lstStyle/>
        <a:p>
          <a:pPr rtl="1"/>
          <a:endParaRPr lang="ar-EG" sz="2400"/>
        </a:p>
      </dgm:t>
    </dgm:pt>
    <dgm:pt modelId="{CF50F58D-F562-43DB-B29C-F8888EF79D6E}" type="pres">
      <dgm:prSet presAssocID="{CC10B82F-6D61-46A7-804D-CE9C27C8A396}" presName="Name0" presStyleCnt="0">
        <dgm:presLayoutVars>
          <dgm:dir/>
          <dgm:animLvl val="lvl"/>
          <dgm:resizeHandles val="exact"/>
        </dgm:presLayoutVars>
      </dgm:prSet>
      <dgm:spPr/>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pt>
    <dgm:pt modelId="{73C162AD-92B9-4876-A436-9A0F0AB08275}" type="pres">
      <dgm:prSet presAssocID="{B7514563-36DA-4E7F-981D-4D19F7D1D149}" presName="descendantText" presStyleLbl="alignAccFollowNode1" presStyleIdx="0" presStyleCnt="7">
        <dgm:presLayoutVars>
          <dgm:bulletEnabled val="1"/>
        </dgm:presLayoutVars>
      </dgm:prSet>
      <dgm:spPr/>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pt>
    <dgm:pt modelId="{7BA06517-FB22-45F8-8BD8-37FF95A65811}" type="pres">
      <dgm:prSet presAssocID="{23DBD3C6-13CB-412A-BF97-7C9BB9942D54}" presName="descendantText" presStyleLbl="alignAccFollowNode1" presStyleIdx="1" presStyleCnt="7">
        <dgm:presLayoutVars>
          <dgm:bulletEnabled val="1"/>
        </dgm:presLayoutVars>
      </dgm:prSet>
      <dgm:spPr/>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pt>
    <dgm:pt modelId="{DBDA1057-FB7B-4545-A0BE-78CC1D4D382F}" type="pres">
      <dgm:prSet presAssocID="{A06E3F70-AC33-4965-9273-E1A6BA3C5DA7}" presName="descendantText" presStyleLbl="alignAccFollowNode1" presStyleIdx="2" presStyleCnt="7">
        <dgm:presLayoutVars>
          <dgm:bulletEnabled val="1"/>
        </dgm:presLayoutVars>
      </dgm:prSet>
      <dgm:spPr/>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pt>
    <dgm:pt modelId="{F77CA121-47FC-41D3-9839-433AE0D85BEF}" type="pres">
      <dgm:prSet presAssocID="{5B1E2C79-FBFC-4393-AADA-34C74A0CEE97}" presName="descendantText" presStyleLbl="alignAccFollowNode1" presStyleIdx="3" presStyleCnt="7">
        <dgm:presLayoutVars>
          <dgm:bulletEnabled val="1"/>
        </dgm:presLayoutVars>
      </dgm:prSet>
      <dgm:spPr/>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pt>
    <dgm:pt modelId="{A9254947-C5A8-40E8-A4BC-C998AC1E70A3}" type="pres">
      <dgm:prSet presAssocID="{68EF6CA8-E541-45D5-9030-2380DF3CC690}" presName="descendantText" presStyleLbl="alignAccFollowNode1" presStyleIdx="4" presStyleCnt="7">
        <dgm:presLayoutVars>
          <dgm:bulletEnabled val="1"/>
        </dgm:presLayoutVars>
      </dgm:prSet>
      <dgm:spPr/>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pt>
    <dgm:pt modelId="{FF242D90-5CDE-4BDC-B089-C61827574746}" type="pres">
      <dgm:prSet presAssocID="{2A44553E-B21F-4651-BB4E-A2AF6BFFE281}" presName="descendantText" presStyleLbl="alignAccFollowNode1" presStyleIdx="5" presStyleCnt="7">
        <dgm:presLayoutVars>
          <dgm:bulletEnabled val="1"/>
        </dgm:presLayoutVars>
      </dgm:prSet>
      <dgm:spPr/>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pt>
    <dgm:pt modelId="{02F0050B-D59F-437E-8B1C-E92505152203}" type="pres">
      <dgm:prSet presAssocID="{20BAB458-E3F1-4E4D-8CBB-923CF726F4A8}" presName="descendantText" presStyleLbl="alignAccFollowNode1" presStyleIdx="6" presStyleCnt="7">
        <dgm:presLayoutVars>
          <dgm:bulletEnabled val="1"/>
        </dgm:presLayoutVars>
      </dgm:prSet>
      <dgm:spPr/>
    </dgm:pt>
  </dgm:ptLst>
  <dgm:cxnLst>
    <dgm:cxn modelId="{50F5300F-1543-4DF2-A4EC-C6C4E061CBD1}" type="presOf" srcId="{6AA75148-7946-467A-AF01-4C879AD91E0D}" destId="{A9254947-C5A8-40E8-A4BC-C998AC1E70A3}"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BD641E1A-F5EE-4760-93E6-F3933BE19AF2}" srcId="{20BAB458-E3F1-4E4D-8CBB-923CF726F4A8}" destId="{7C0B694D-0BC8-4B23-B33F-1531FE01FFFE}" srcOrd="0" destOrd="0" parTransId="{B5D2C195-4389-4A27-AF31-6E4C6D6AC573}" sibTransId="{8DBE50DF-2985-4633-B228-4E0E4F0D6CD2}"/>
    <dgm:cxn modelId="{166E921F-2CBD-44F3-A9BC-6A371EDA46F6}" srcId="{A06E3F70-AC33-4965-9273-E1A6BA3C5DA7}" destId="{1B8210E1-862C-4B8F-8E59-8354364F33DB}" srcOrd="0" destOrd="0" parTransId="{98D068BE-D6F1-4594-9B79-0CDE446AEEA9}" sibTransId="{621C9427-B14A-4FCE-B552-478790AE5DF8}"/>
    <dgm:cxn modelId="{7F2E7A29-BF64-4398-A228-5D0E21743203}" type="presOf" srcId="{7C0B694D-0BC8-4B23-B33F-1531FE01FFFE}" destId="{02F0050B-D59F-437E-8B1C-E92505152203}" srcOrd="0" destOrd="0" presId="urn:microsoft.com/office/officeart/2005/8/layout/vList5"/>
    <dgm:cxn modelId="{2875162C-FCDB-437D-BF44-91E61A73DF55}" type="presOf" srcId="{2A44553E-B21F-4651-BB4E-A2AF6BFFE281}" destId="{9FB3EA2F-3D20-40CF-9324-6019822342B3}"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0819583C-415B-4CA3-8370-EB6BB02B6F8C}" srcId="{CC10B82F-6D61-46A7-804D-CE9C27C8A396}" destId="{B7514563-36DA-4E7F-981D-4D19F7D1D149}" srcOrd="0" destOrd="0" parTransId="{568154EF-A206-470E-9746-34B92DEA3E70}" sibTransId="{71668EAA-FB59-4C5E-BC6C-A6A62458158A}"/>
    <dgm:cxn modelId="{A5EBA73C-94ED-4B86-8550-50BBE3E4D391}" type="presOf" srcId="{5B1E2C79-FBFC-4393-AADA-34C74A0CEE97}" destId="{CD1494C8-BC75-4FD7-A3B6-59E0641C3BF0}" srcOrd="0" destOrd="0" presId="urn:microsoft.com/office/officeart/2005/8/layout/vList5"/>
    <dgm:cxn modelId="{3838E45E-7DB3-42B8-AEAC-4D216371F12F}" srcId="{CC10B82F-6D61-46A7-804D-CE9C27C8A396}" destId="{20BAB458-E3F1-4E4D-8CBB-923CF726F4A8}" srcOrd="6" destOrd="0" parTransId="{71A1481E-0CF8-4E95-93F3-B47D5831381B}" sibTransId="{0EEBECE0-C934-4E3F-A93D-B7B526F83DC3}"/>
    <dgm:cxn modelId="{49083060-F9AE-4E5A-9E95-66214A882552}" type="presOf" srcId="{2A75582F-8CD0-49EC-8699-E40E89682CF5}" destId="{7BA06517-FB22-45F8-8BD8-37FF95A65811}" srcOrd="0" destOrd="0" presId="urn:microsoft.com/office/officeart/2005/8/layout/vList5"/>
    <dgm:cxn modelId="{2E209B67-72D3-4D52-BB65-6875F76442EB}" type="presOf" srcId="{A084D2A9-3BB5-4D47-9BED-5F45D2677515}" destId="{73C162AD-92B9-4876-A436-9A0F0AB08275}"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A4E5494C-FCEF-47DB-8995-516E5C9F049A}" type="presOf" srcId="{CC10B82F-6D61-46A7-804D-CE9C27C8A396}" destId="{CF50F58D-F562-43DB-B29C-F8888EF79D6E}" srcOrd="0" destOrd="0" presId="urn:microsoft.com/office/officeart/2005/8/layout/vList5"/>
    <dgm:cxn modelId="{9E039D75-1C1E-45C4-9198-EC37944B7223}" srcId="{CC10B82F-6D61-46A7-804D-CE9C27C8A396}" destId="{A06E3F70-AC33-4965-9273-E1A6BA3C5DA7}" srcOrd="2" destOrd="0" parTransId="{D71978C6-BF28-47B6-A6E9-244F13782A15}" sibTransId="{DCB7E98B-4825-43FF-9432-C9A497C78CC4}"/>
    <dgm:cxn modelId="{D487E357-959D-48AE-B89D-28A336B86076}" srcId="{CC10B82F-6D61-46A7-804D-CE9C27C8A396}" destId="{5B1E2C79-FBFC-4393-AADA-34C74A0CEE97}" srcOrd="3" destOrd="0" parTransId="{DA26D540-0121-4B5C-BA86-A2DFBD6BDC21}" sibTransId="{A8E58E1C-465A-4074-B962-14414B93D49D}"/>
    <dgm:cxn modelId="{E98F7D59-65B3-439C-9470-1F3D16F9915F}" srcId="{2A44553E-B21F-4651-BB4E-A2AF6BFFE281}" destId="{F54764EB-A09E-42E3-BBE4-5EEDA235C820}" srcOrd="0" destOrd="0" parTransId="{BD5C10C6-DC4B-4BBA-97FB-78AD4DA7F6E0}" sibTransId="{63CE2E04-3B3D-402C-82A6-ADB71F9AB42D}"/>
    <dgm:cxn modelId="{B145958A-4746-45BC-975F-DFE87A07014A}" type="presOf" srcId="{F54764EB-A09E-42E3-BBE4-5EEDA235C820}" destId="{FF242D90-5CDE-4BDC-B089-C61827574746}"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BD0102AB-A32F-4D7F-8606-D7DABF08DFCD}" srcId="{CC10B82F-6D61-46A7-804D-CE9C27C8A396}" destId="{68EF6CA8-E541-45D5-9030-2380DF3CC690}" srcOrd="4" destOrd="0" parTransId="{02DDE626-9697-4075-8584-FF6C1895845D}" sibTransId="{3AB3347E-969A-49A5-93F4-D6A830FB22D4}"/>
    <dgm:cxn modelId="{B2B23CBB-4A48-45EC-A777-53CA0D804183}" type="presOf" srcId="{A06E3F70-AC33-4965-9273-E1A6BA3C5DA7}" destId="{582D78EE-DE0B-4524-AD0E-A2069BE5E652}" srcOrd="0" destOrd="0" presId="urn:microsoft.com/office/officeart/2005/8/layout/vList5"/>
    <dgm:cxn modelId="{365D16C6-73E2-4F75-962D-319526F6F1E6}" type="presOf" srcId="{20BAB458-E3F1-4E4D-8CBB-923CF726F4A8}" destId="{BF4E5F5F-B3F9-43AE-9B82-EB2E7F6F4850}"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786F3CD0-DB27-4F51-94FF-42615FE85CFD}" type="presOf" srcId="{23DBD3C6-13CB-412A-BF97-7C9BB9942D54}" destId="{EFE9600D-4575-416B-BF5C-4DA839C9410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7BFCDE6-C6C8-443A-8E46-64A3399F806C}" type="presOf" srcId="{68EF6CA8-E541-45D5-9030-2380DF3CC690}" destId="{96F2A516-836A-4EE8-8911-816A10FE4379}" srcOrd="0" destOrd="0" presId="urn:microsoft.com/office/officeart/2005/8/layout/vList5"/>
    <dgm:cxn modelId="{6559FAE9-A90E-4954-BD07-7D9CA6B931CC}" srcId="{CC10B82F-6D61-46A7-804D-CE9C27C8A396}" destId="{2A44553E-B21F-4651-BB4E-A2AF6BFFE281}" srcOrd="5" destOrd="0" parTransId="{4C1E7BF6-A1D1-4844-B25B-BB1E9567A406}" sibTransId="{26AA1EB3-7D47-4579-BF3C-BBDCB98971EA}"/>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custT="1"/>
      <dgm:spPr/>
      <dgm:t>
        <a:bodyPr/>
        <a:lstStyle/>
        <a:p>
          <a:pPr rtl="1"/>
          <a:r>
            <a:rPr lang="ar-EG" sz="1600" b="1" dirty="0"/>
            <a:t>واضح</a:t>
          </a:r>
        </a:p>
      </dgm:t>
    </dgm:pt>
    <dgm:pt modelId="{568154EF-A206-470E-9746-34B92DEA3E70}" type="parTrans" cxnId="{0819583C-415B-4CA3-8370-EB6BB02B6F8C}">
      <dgm:prSet/>
      <dgm:spPr/>
      <dgm:t>
        <a:bodyPr/>
        <a:lstStyle/>
        <a:p>
          <a:pPr rtl="1"/>
          <a:endParaRPr lang="ar-EG" sz="2400"/>
        </a:p>
      </dgm:t>
    </dgm:pt>
    <dgm:pt modelId="{71668EAA-FB59-4C5E-BC6C-A6A62458158A}" type="sibTrans" cxnId="{0819583C-415B-4CA3-8370-EB6BB02B6F8C}">
      <dgm:prSet/>
      <dgm:spPr/>
      <dgm:t>
        <a:bodyPr/>
        <a:lstStyle/>
        <a:p>
          <a:pPr rtl="1"/>
          <a:endParaRPr lang="ar-EG" sz="2400"/>
        </a:p>
      </dgm:t>
    </dgm:pt>
    <dgm:pt modelId="{A084D2A9-3BB5-4D47-9BED-5F45D2677515}">
      <dgm:prSet phldrT="[Text]" custT="1"/>
      <dgm:spPr/>
      <dgm:t>
        <a:bodyPr/>
        <a:lstStyle/>
        <a:p>
          <a:pPr algn="ctr" rtl="1"/>
          <a:r>
            <a:rPr lang="ar-EG" sz="1600" dirty="0"/>
            <a:t>الأفكار الرئيسية يمكن التعرف عليها وفهمها بسهولة</a:t>
          </a:r>
        </a:p>
      </dgm:t>
    </dgm:pt>
    <dgm:pt modelId="{1FA51A5B-720D-4871-810D-4105BFE13A41}" type="parTrans" cxnId="{EA0C7269-7014-474B-B581-EA0FD93BB2C6}">
      <dgm:prSet/>
      <dgm:spPr/>
      <dgm:t>
        <a:bodyPr/>
        <a:lstStyle/>
        <a:p>
          <a:pPr rtl="1"/>
          <a:endParaRPr lang="ar-EG" sz="2400"/>
        </a:p>
      </dgm:t>
    </dgm:pt>
    <dgm:pt modelId="{4CD2E38C-470C-4E1A-90C5-7D03CDFA1B77}" type="sibTrans" cxnId="{EA0C7269-7014-474B-B581-EA0FD93BB2C6}">
      <dgm:prSet/>
      <dgm:spPr/>
      <dgm:t>
        <a:bodyPr/>
        <a:lstStyle/>
        <a:p>
          <a:pPr rtl="1"/>
          <a:endParaRPr lang="ar-EG" sz="2400"/>
        </a:p>
      </dgm:t>
    </dgm:pt>
    <dgm:pt modelId="{23DBD3C6-13CB-412A-BF97-7C9BB9942D54}">
      <dgm:prSet phldrT="[Text]" custT="1"/>
      <dgm:spPr/>
      <dgm:t>
        <a:bodyPr/>
        <a:lstStyle/>
        <a:p>
          <a:pPr rtl="1"/>
          <a:r>
            <a:rPr lang="ar-EG" sz="1600" b="1" dirty="0"/>
            <a:t>موجز</a:t>
          </a:r>
        </a:p>
      </dgm:t>
    </dgm:pt>
    <dgm:pt modelId="{DCCDAC7D-25C1-4886-ABA8-A807D3D67A38}" type="parTrans" cxnId="{86D204CB-D8C6-4B10-B35B-41EB37A37C0E}">
      <dgm:prSet/>
      <dgm:spPr/>
      <dgm:t>
        <a:bodyPr/>
        <a:lstStyle/>
        <a:p>
          <a:pPr rtl="1"/>
          <a:endParaRPr lang="ar-EG" sz="2400"/>
        </a:p>
      </dgm:t>
    </dgm:pt>
    <dgm:pt modelId="{0A64006A-19CE-4636-8E53-78F7DBB59151}" type="sibTrans" cxnId="{86D204CB-D8C6-4B10-B35B-41EB37A37C0E}">
      <dgm:prSet/>
      <dgm:spPr/>
      <dgm:t>
        <a:bodyPr/>
        <a:lstStyle/>
        <a:p>
          <a:pPr rtl="1"/>
          <a:endParaRPr lang="ar-EG" sz="2400"/>
        </a:p>
      </dgm:t>
    </dgm:pt>
    <dgm:pt modelId="{2A75582F-8CD0-49EC-8699-E40E89682CF5}">
      <dgm:prSet phldrT="[Text]" custT="1"/>
      <dgm:spPr/>
      <dgm:t>
        <a:bodyPr/>
        <a:lstStyle/>
        <a:p>
          <a:pPr algn="ctr" rtl="1"/>
          <a:r>
            <a:rPr lang="ar-EG" sz="1600" dirty="0"/>
            <a:t>الوصول إلى النقطة المراد توضيحها دون استخدام كلمات أو صور غير ضرورية</a:t>
          </a:r>
        </a:p>
      </dgm:t>
    </dgm:pt>
    <dgm:pt modelId="{B7C34FBD-886F-4528-BE2E-00AB787A20D9}" type="parTrans" cxnId="{976654A6-1735-4A26-A38F-81F8D6FFE04D}">
      <dgm:prSet/>
      <dgm:spPr/>
      <dgm:t>
        <a:bodyPr/>
        <a:lstStyle/>
        <a:p>
          <a:pPr rtl="1"/>
          <a:endParaRPr lang="ar-EG" sz="2400"/>
        </a:p>
      </dgm:t>
    </dgm:pt>
    <dgm:pt modelId="{26AF7A04-1D36-4C2F-984D-83AA8190E850}" type="sibTrans" cxnId="{976654A6-1735-4A26-A38F-81F8D6FFE04D}">
      <dgm:prSet/>
      <dgm:spPr/>
      <dgm:t>
        <a:bodyPr/>
        <a:lstStyle/>
        <a:p>
          <a:pPr rtl="1"/>
          <a:endParaRPr lang="ar-EG" sz="2400"/>
        </a:p>
      </dgm:t>
    </dgm:pt>
    <dgm:pt modelId="{A06E3F70-AC33-4965-9273-E1A6BA3C5DA7}">
      <dgm:prSet phldrT="[Text]" custT="1"/>
      <dgm:spPr/>
      <dgm:t>
        <a:bodyPr/>
        <a:lstStyle/>
        <a:p>
          <a:pPr rtl="1"/>
          <a:r>
            <a:rPr lang="ar-EG" sz="1600" b="1" dirty="0"/>
            <a:t>محدد</a:t>
          </a:r>
        </a:p>
      </dgm:t>
    </dgm:pt>
    <dgm:pt modelId="{D71978C6-BF28-47B6-A6E9-244F13782A15}" type="parTrans" cxnId="{9E039D75-1C1E-45C4-9198-EC37944B7223}">
      <dgm:prSet/>
      <dgm:spPr/>
      <dgm:t>
        <a:bodyPr/>
        <a:lstStyle/>
        <a:p>
          <a:pPr rtl="1"/>
          <a:endParaRPr lang="ar-EG" sz="2400"/>
        </a:p>
      </dgm:t>
    </dgm:pt>
    <dgm:pt modelId="{DCB7E98B-4825-43FF-9432-C9A497C78CC4}" type="sibTrans" cxnId="{9E039D75-1C1E-45C4-9198-EC37944B7223}">
      <dgm:prSet/>
      <dgm:spPr/>
      <dgm:t>
        <a:bodyPr/>
        <a:lstStyle/>
        <a:p>
          <a:pPr rtl="1"/>
          <a:endParaRPr lang="ar-EG" sz="2400"/>
        </a:p>
      </dgm:t>
    </dgm:pt>
    <dgm:pt modelId="{1B8210E1-862C-4B8F-8E59-8354364F33DB}">
      <dgm:prSet phldrT="[Text]" custT="1"/>
      <dgm:spPr/>
      <dgm:t>
        <a:bodyPr/>
        <a:lstStyle/>
        <a:p>
          <a:pPr algn="ctr" rtl="1"/>
          <a:r>
            <a:rPr lang="ar-EG" sz="1600" dirty="0"/>
            <a:t>يتضمن أمثلة أو تفسيرات محددة</a:t>
          </a:r>
        </a:p>
      </dgm:t>
    </dgm:pt>
    <dgm:pt modelId="{98D068BE-D6F1-4594-9B79-0CDE446AEEA9}" type="parTrans" cxnId="{166E921F-2CBD-44F3-A9BC-6A371EDA46F6}">
      <dgm:prSet/>
      <dgm:spPr/>
      <dgm:t>
        <a:bodyPr/>
        <a:lstStyle/>
        <a:p>
          <a:pPr rtl="1"/>
          <a:endParaRPr lang="ar-EG" sz="2400"/>
        </a:p>
      </dgm:t>
    </dgm:pt>
    <dgm:pt modelId="{621C9427-B14A-4FCE-B552-478790AE5DF8}" type="sibTrans" cxnId="{166E921F-2CBD-44F3-A9BC-6A371EDA46F6}">
      <dgm:prSet/>
      <dgm:spPr/>
      <dgm:t>
        <a:bodyPr/>
        <a:lstStyle/>
        <a:p>
          <a:pPr rtl="1"/>
          <a:endParaRPr lang="ar-EG" sz="2400"/>
        </a:p>
      </dgm:t>
    </dgm:pt>
    <dgm:pt modelId="{6AA75148-7946-467A-AF01-4C879AD91E0D}">
      <dgm:prSet phldrT="[Text]" custT="1"/>
      <dgm:spPr/>
      <dgm:t>
        <a:bodyPr/>
        <a:lstStyle/>
        <a:p>
          <a:pPr algn="ctr" rtl="1"/>
          <a:r>
            <a:rPr lang="ar-EG" sz="1600" dirty="0"/>
            <a:t>لهجة مهذبة ومهنية</a:t>
          </a:r>
        </a:p>
      </dgm:t>
    </dgm:pt>
    <dgm:pt modelId="{6D360A1F-1796-4734-BFB6-011999A561D4}" type="parTrans" cxnId="{CEA8092F-137D-4217-AAA7-3C444C192174}">
      <dgm:prSet/>
      <dgm:spPr/>
      <dgm:t>
        <a:bodyPr/>
        <a:lstStyle/>
        <a:p>
          <a:pPr rtl="1"/>
          <a:endParaRPr lang="ar-EG" sz="2400"/>
        </a:p>
      </dgm:t>
    </dgm:pt>
    <dgm:pt modelId="{33AE7B9F-D5CF-42BD-B611-91EEE364AA08}" type="sibTrans" cxnId="{CEA8092F-137D-4217-AAA7-3C444C192174}">
      <dgm:prSet/>
      <dgm:spPr/>
      <dgm:t>
        <a:bodyPr/>
        <a:lstStyle/>
        <a:p>
          <a:pPr rtl="1"/>
          <a:endParaRPr lang="ar-EG" sz="2400"/>
        </a:p>
      </dgm:t>
    </dgm:pt>
    <dgm:pt modelId="{5B1E2C79-FBFC-4393-AADA-34C74A0CEE97}">
      <dgm:prSet phldrT="[Text]" custT="1"/>
      <dgm:spPr/>
      <dgm:t>
        <a:bodyPr/>
        <a:lstStyle/>
        <a:p>
          <a:pPr algn="ctr" rtl="0"/>
          <a:r>
            <a:rPr lang="ar-EG" sz="1600" b="1" dirty="0"/>
            <a:t>متماسك</a:t>
          </a:r>
        </a:p>
      </dgm:t>
    </dgm:pt>
    <dgm:pt modelId="{DA26D540-0121-4B5C-BA86-A2DFBD6BDC21}" type="parTrans" cxnId="{D487E357-959D-48AE-B89D-28A336B86076}">
      <dgm:prSet/>
      <dgm:spPr/>
      <dgm:t>
        <a:bodyPr/>
        <a:lstStyle/>
        <a:p>
          <a:pPr rtl="1"/>
          <a:endParaRPr lang="ar-EG" sz="2400"/>
        </a:p>
      </dgm:t>
    </dgm:pt>
    <dgm:pt modelId="{A8E58E1C-465A-4074-B962-14414B93D49D}" type="sibTrans" cxnId="{D487E357-959D-48AE-B89D-28A336B86076}">
      <dgm:prSet/>
      <dgm:spPr/>
      <dgm:t>
        <a:bodyPr/>
        <a:lstStyle/>
        <a:p>
          <a:pPr rtl="1"/>
          <a:endParaRPr lang="ar-EG" sz="2400"/>
        </a:p>
      </dgm:t>
    </dgm:pt>
    <dgm:pt modelId="{1A10764D-65CD-4156-83AE-7B1D182BC005}">
      <dgm:prSet phldrT="[Text]" custT="1"/>
      <dgm:spPr/>
      <dgm:t>
        <a:bodyPr/>
        <a:lstStyle/>
        <a:p>
          <a:pPr algn="ctr" rtl="1"/>
          <a:r>
            <a:rPr lang="ar-EG" sz="1600" dirty="0"/>
            <a:t>المعلومات المقدمة في تسلسل منطقي</a:t>
          </a:r>
        </a:p>
      </dgm:t>
    </dgm:pt>
    <dgm:pt modelId="{D03ECCF7-0415-4444-B2B5-3CEC5F5304D8}" type="parTrans" cxnId="{2C392DE5-2F44-40E1-B525-62FD717B486F}">
      <dgm:prSet/>
      <dgm:spPr/>
      <dgm:t>
        <a:bodyPr/>
        <a:lstStyle/>
        <a:p>
          <a:pPr rtl="1"/>
          <a:endParaRPr lang="ar-EG" sz="2400"/>
        </a:p>
      </dgm:t>
    </dgm:pt>
    <dgm:pt modelId="{FF4B5C43-EEAF-4F89-924D-716AC611370C}" type="sibTrans" cxnId="{2C392DE5-2F44-40E1-B525-62FD717B486F}">
      <dgm:prSet/>
      <dgm:spPr/>
      <dgm:t>
        <a:bodyPr/>
        <a:lstStyle/>
        <a:p>
          <a:pPr rtl="1"/>
          <a:endParaRPr lang="ar-EG" sz="2400"/>
        </a:p>
      </dgm:t>
    </dgm:pt>
    <dgm:pt modelId="{68EF6CA8-E541-45D5-9030-2380DF3CC690}">
      <dgm:prSet phldrT="[Text]" custT="1"/>
      <dgm:spPr/>
      <dgm:t>
        <a:bodyPr/>
        <a:lstStyle/>
        <a:p>
          <a:pPr algn="ctr" rtl="1"/>
          <a:r>
            <a:rPr lang="ar-EG" sz="1600" b="1" dirty="0"/>
            <a:t>مهذب</a:t>
          </a:r>
        </a:p>
      </dgm:t>
    </dgm:pt>
    <dgm:pt modelId="{02DDE626-9697-4075-8584-FF6C1895845D}" type="parTrans" cxnId="{BD0102AB-A32F-4D7F-8606-D7DABF08DFCD}">
      <dgm:prSet/>
      <dgm:spPr/>
      <dgm:t>
        <a:bodyPr/>
        <a:lstStyle/>
        <a:p>
          <a:pPr rtl="1"/>
          <a:endParaRPr lang="ar-EG" sz="2400"/>
        </a:p>
      </dgm:t>
    </dgm:pt>
    <dgm:pt modelId="{3AB3347E-969A-49A5-93F4-D6A830FB22D4}" type="sibTrans" cxnId="{BD0102AB-A32F-4D7F-8606-D7DABF08DFCD}">
      <dgm:prSet/>
      <dgm:spPr/>
      <dgm:t>
        <a:bodyPr/>
        <a:lstStyle/>
        <a:p>
          <a:pPr rtl="1"/>
          <a:endParaRPr lang="ar-EG" sz="2400"/>
        </a:p>
      </dgm:t>
    </dgm:pt>
    <dgm:pt modelId="{F54764EB-A09E-42E3-BBE4-5EEDA235C820}">
      <dgm:prSet phldrT="[Text]" custT="1"/>
      <dgm:spPr/>
      <dgm:t>
        <a:bodyPr/>
        <a:lstStyle/>
        <a:p>
          <a:pPr algn="ctr" rtl="1"/>
          <a:r>
            <a:rPr lang="ar-EG" sz="1600" dirty="0"/>
            <a:t>معلومات كافية حتى يتمكن الجمهور من الفهم</a:t>
          </a:r>
        </a:p>
      </dgm:t>
    </dgm:pt>
    <dgm:pt modelId="{BD5C10C6-DC4B-4BBA-97FB-78AD4DA7F6E0}" type="parTrans" cxnId="{E98F7D59-65B3-439C-9470-1F3D16F9915F}">
      <dgm:prSet/>
      <dgm:spPr/>
      <dgm:t>
        <a:bodyPr/>
        <a:lstStyle/>
        <a:p>
          <a:pPr rtl="1"/>
          <a:endParaRPr lang="ar-EG" sz="2400"/>
        </a:p>
      </dgm:t>
    </dgm:pt>
    <dgm:pt modelId="{63CE2E04-3B3D-402C-82A6-ADB71F9AB42D}" type="sibTrans" cxnId="{E98F7D59-65B3-439C-9470-1F3D16F9915F}">
      <dgm:prSet/>
      <dgm:spPr/>
      <dgm:t>
        <a:bodyPr/>
        <a:lstStyle/>
        <a:p>
          <a:pPr rtl="1"/>
          <a:endParaRPr lang="ar-EG" sz="2400"/>
        </a:p>
      </dgm:t>
    </dgm:pt>
    <dgm:pt modelId="{2A44553E-B21F-4651-BB4E-A2AF6BFFE281}">
      <dgm:prSet phldrT="[Text]" custT="1"/>
      <dgm:spPr/>
      <dgm:t>
        <a:bodyPr/>
        <a:lstStyle/>
        <a:p>
          <a:pPr algn="ctr" rtl="1"/>
          <a:r>
            <a:rPr lang="ar-EG" sz="1600" b="1" dirty="0"/>
            <a:t>كامل</a:t>
          </a:r>
        </a:p>
      </dgm:t>
    </dgm:pt>
    <dgm:pt modelId="{4C1E7BF6-A1D1-4844-B25B-BB1E9567A406}" type="parTrans" cxnId="{6559FAE9-A90E-4954-BD07-7D9CA6B931CC}">
      <dgm:prSet/>
      <dgm:spPr/>
      <dgm:t>
        <a:bodyPr/>
        <a:lstStyle/>
        <a:p>
          <a:pPr rtl="1"/>
          <a:endParaRPr lang="ar-EG" sz="2400"/>
        </a:p>
      </dgm:t>
    </dgm:pt>
    <dgm:pt modelId="{26AA1EB3-7D47-4579-BF3C-BBDCB98971EA}" type="sibTrans" cxnId="{6559FAE9-A90E-4954-BD07-7D9CA6B931CC}">
      <dgm:prSet/>
      <dgm:spPr/>
      <dgm:t>
        <a:bodyPr/>
        <a:lstStyle/>
        <a:p>
          <a:pPr rtl="1"/>
          <a:endParaRPr lang="ar-EG" sz="2400"/>
        </a:p>
      </dgm:t>
    </dgm:pt>
    <dgm:pt modelId="{7C0B694D-0BC8-4B23-B33F-1531FE01FFFE}">
      <dgm:prSet phldrT="[Text]" custT="1"/>
      <dgm:spPr/>
      <dgm:t>
        <a:bodyPr/>
        <a:lstStyle/>
        <a:p>
          <a:pPr algn="ctr" rtl="1"/>
          <a:r>
            <a:rPr lang="ar-EG" sz="1600" dirty="0" err="1"/>
            <a:t>إختيار</a:t>
          </a:r>
          <a:r>
            <a:rPr lang="ar-EG" sz="1600" dirty="0"/>
            <a:t> الكلمات والقواعد اللغوية الصحيحة</a:t>
          </a:r>
        </a:p>
      </dgm:t>
    </dgm:pt>
    <dgm:pt modelId="{B5D2C195-4389-4A27-AF31-6E4C6D6AC573}" type="parTrans" cxnId="{BD641E1A-F5EE-4760-93E6-F3933BE19AF2}">
      <dgm:prSet/>
      <dgm:spPr/>
      <dgm:t>
        <a:bodyPr/>
        <a:lstStyle/>
        <a:p>
          <a:pPr rtl="1"/>
          <a:endParaRPr lang="ar-EG" sz="2400"/>
        </a:p>
      </dgm:t>
    </dgm:pt>
    <dgm:pt modelId="{8DBE50DF-2985-4633-B228-4E0E4F0D6CD2}" type="sibTrans" cxnId="{BD641E1A-F5EE-4760-93E6-F3933BE19AF2}">
      <dgm:prSet/>
      <dgm:spPr/>
      <dgm:t>
        <a:bodyPr/>
        <a:lstStyle/>
        <a:p>
          <a:pPr rtl="1"/>
          <a:endParaRPr lang="ar-EG" sz="2400"/>
        </a:p>
      </dgm:t>
    </dgm:pt>
    <dgm:pt modelId="{20BAB458-E3F1-4E4D-8CBB-923CF726F4A8}">
      <dgm:prSet phldrT="[Text]" custT="1"/>
      <dgm:spPr/>
      <dgm:t>
        <a:bodyPr/>
        <a:lstStyle/>
        <a:p>
          <a:pPr algn="ctr" rtl="0"/>
          <a:r>
            <a:rPr lang="ar-EG" sz="1600" b="1" dirty="0"/>
            <a:t>صحيح (الفهم)</a:t>
          </a:r>
        </a:p>
      </dgm:t>
    </dgm:pt>
    <dgm:pt modelId="{71A1481E-0CF8-4E95-93F3-B47D5831381B}" type="parTrans" cxnId="{3838E45E-7DB3-42B8-AEAC-4D216371F12F}">
      <dgm:prSet/>
      <dgm:spPr/>
      <dgm:t>
        <a:bodyPr/>
        <a:lstStyle/>
        <a:p>
          <a:pPr rtl="1"/>
          <a:endParaRPr lang="ar-EG" sz="2400"/>
        </a:p>
      </dgm:t>
    </dgm:pt>
    <dgm:pt modelId="{0EEBECE0-C934-4E3F-A93D-B7B526F83DC3}" type="sibTrans" cxnId="{3838E45E-7DB3-42B8-AEAC-4D216371F12F}">
      <dgm:prSet/>
      <dgm:spPr/>
      <dgm:t>
        <a:bodyPr/>
        <a:lstStyle/>
        <a:p>
          <a:pPr rtl="1"/>
          <a:endParaRPr lang="ar-EG" sz="2400"/>
        </a:p>
      </dgm:t>
    </dgm:pt>
    <dgm:pt modelId="{CF50F58D-F562-43DB-B29C-F8888EF79D6E}" type="pres">
      <dgm:prSet presAssocID="{CC10B82F-6D61-46A7-804D-CE9C27C8A396}" presName="Name0" presStyleCnt="0">
        <dgm:presLayoutVars>
          <dgm:dir val="rev"/>
          <dgm:animLvl val="lvl"/>
          <dgm:resizeHandles val="exact"/>
        </dgm:presLayoutVars>
      </dgm:prSet>
      <dgm:spPr/>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pt>
    <dgm:pt modelId="{73C162AD-92B9-4876-A436-9A0F0AB08275}" type="pres">
      <dgm:prSet presAssocID="{B7514563-36DA-4E7F-981D-4D19F7D1D149}" presName="descendantText" presStyleLbl="alignAccFollowNode1" presStyleIdx="0" presStyleCnt="7">
        <dgm:presLayoutVars>
          <dgm:bulletEnabled val="1"/>
        </dgm:presLayoutVars>
      </dgm:prSet>
      <dgm:spPr/>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pt>
    <dgm:pt modelId="{7BA06517-FB22-45F8-8BD8-37FF95A65811}" type="pres">
      <dgm:prSet presAssocID="{23DBD3C6-13CB-412A-BF97-7C9BB9942D54}" presName="descendantText" presStyleLbl="alignAccFollowNode1" presStyleIdx="1" presStyleCnt="7">
        <dgm:presLayoutVars>
          <dgm:bulletEnabled val="1"/>
        </dgm:presLayoutVars>
      </dgm:prSet>
      <dgm:spPr/>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pt>
    <dgm:pt modelId="{DBDA1057-FB7B-4545-A0BE-78CC1D4D382F}" type="pres">
      <dgm:prSet presAssocID="{A06E3F70-AC33-4965-9273-E1A6BA3C5DA7}" presName="descendantText" presStyleLbl="alignAccFollowNode1" presStyleIdx="2" presStyleCnt="7">
        <dgm:presLayoutVars>
          <dgm:bulletEnabled val="1"/>
        </dgm:presLayoutVars>
      </dgm:prSet>
      <dgm:spPr/>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pt>
    <dgm:pt modelId="{F77CA121-47FC-41D3-9839-433AE0D85BEF}" type="pres">
      <dgm:prSet presAssocID="{5B1E2C79-FBFC-4393-AADA-34C74A0CEE97}" presName="descendantText" presStyleLbl="alignAccFollowNode1" presStyleIdx="3" presStyleCnt="7">
        <dgm:presLayoutVars>
          <dgm:bulletEnabled val="1"/>
        </dgm:presLayoutVars>
      </dgm:prSet>
      <dgm:spPr/>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pt>
    <dgm:pt modelId="{A9254947-C5A8-40E8-A4BC-C998AC1E70A3}" type="pres">
      <dgm:prSet presAssocID="{68EF6CA8-E541-45D5-9030-2380DF3CC690}" presName="descendantText" presStyleLbl="alignAccFollowNode1" presStyleIdx="4" presStyleCnt="7">
        <dgm:presLayoutVars>
          <dgm:bulletEnabled val="1"/>
        </dgm:presLayoutVars>
      </dgm:prSet>
      <dgm:spPr/>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pt>
    <dgm:pt modelId="{FF242D90-5CDE-4BDC-B089-C61827574746}" type="pres">
      <dgm:prSet presAssocID="{2A44553E-B21F-4651-BB4E-A2AF6BFFE281}" presName="descendantText" presStyleLbl="alignAccFollowNode1" presStyleIdx="5" presStyleCnt="7">
        <dgm:presLayoutVars>
          <dgm:bulletEnabled val="1"/>
        </dgm:presLayoutVars>
      </dgm:prSet>
      <dgm:spPr/>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pt>
    <dgm:pt modelId="{02F0050B-D59F-437E-8B1C-E92505152203}" type="pres">
      <dgm:prSet presAssocID="{20BAB458-E3F1-4E4D-8CBB-923CF726F4A8}" presName="descendantText" presStyleLbl="alignAccFollowNode1" presStyleIdx="6" presStyleCnt="7">
        <dgm:presLayoutVars>
          <dgm:bulletEnabled val="1"/>
        </dgm:presLayoutVars>
      </dgm:prSet>
      <dgm:spPr/>
    </dgm:pt>
  </dgm:ptLst>
  <dgm:cxnLst>
    <dgm:cxn modelId="{50F5300F-1543-4DF2-A4EC-C6C4E061CBD1}" type="presOf" srcId="{6AA75148-7946-467A-AF01-4C879AD91E0D}" destId="{A9254947-C5A8-40E8-A4BC-C998AC1E70A3}"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BD641E1A-F5EE-4760-93E6-F3933BE19AF2}" srcId="{20BAB458-E3F1-4E4D-8CBB-923CF726F4A8}" destId="{7C0B694D-0BC8-4B23-B33F-1531FE01FFFE}" srcOrd="0" destOrd="0" parTransId="{B5D2C195-4389-4A27-AF31-6E4C6D6AC573}" sibTransId="{8DBE50DF-2985-4633-B228-4E0E4F0D6CD2}"/>
    <dgm:cxn modelId="{166E921F-2CBD-44F3-A9BC-6A371EDA46F6}" srcId="{A06E3F70-AC33-4965-9273-E1A6BA3C5DA7}" destId="{1B8210E1-862C-4B8F-8E59-8354364F33DB}" srcOrd="0" destOrd="0" parTransId="{98D068BE-D6F1-4594-9B79-0CDE446AEEA9}" sibTransId="{621C9427-B14A-4FCE-B552-478790AE5DF8}"/>
    <dgm:cxn modelId="{7F2E7A29-BF64-4398-A228-5D0E21743203}" type="presOf" srcId="{7C0B694D-0BC8-4B23-B33F-1531FE01FFFE}" destId="{02F0050B-D59F-437E-8B1C-E92505152203}" srcOrd="0" destOrd="0" presId="urn:microsoft.com/office/officeart/2005/8/layout/vList5"/>
    <dgm:cxn modelId="{2875162C-FCDB-437D-BF44-91E61A73DF55}" type="presOf" srcId="{2A44553E-B21F-4651-BB4E-A2AF6BFFE281}" destId="{9FB3EA2F-3D20-40CF-9324-6019822342B3}"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0819583C-415B-4CA3-8370-EB6BB02B6F8C}" srcId="{CC10B82F-6D61-46A7-804D-CE9C27C8A396}" destId="{B7514563-36DA-4E7F-981D-4D19F7D1D149}" srcOrd="0" destOrd="0" parTransId="{568154EF-A206-470E-9746-34B92DEA3E70}" sibTransId="{71668EAA-FB59-4C5E-BC6C-A6A62458158A}"/>
    <dgm:cxn modelId="{A5EBA73C-94ED-4B86-8550-50BBE3E4D391}" type="presOf" srcId="{5B1E2C79-FBFC-4393-AADA-34C74A0CEE97}" destId="{CD1494C8-BC75-4FD7-A3B6-59E0641C3BF0}" srcOrd="0" destOrd="0" presId="urn:microsoft.com/office/officeart/2005/8/layout/vList5"/>
    <dgm:cxn modelId="{3838E45E-7DB3-42B8-AEAC-4D216371F12F}" srcId="{CC10B82F-6D61-46A7-804D-CE9C27C8A396}" destId="{20BAB458-E3F1-4E4D-8CBB-923CF726F4A8}" srcOrd="6" destOrd="0" parTransId="{71A1481E-0CF8-4E95-93F3-B47D5831381B}" sibTransId="{0EEBECE0-C934-4E3F-A93D-B7B526F83DC3}"/>
    <dgm:cxn modelId="{49083060-F9AE-4E5A-9E95-66214A882552}" type="presOf" srcId="{2A75582F-8CD0-49EC-8699-E40E89682CF5}" destId="{7BA06517-FB22-45F8-8BD8-37FF95A65811}" srcOrd="0" destOrd="0" presId="urn:microsoft.com/office/officeart/2005/8/layout/vList5"/>
    <dgm:cxn modelId="{2E209B67-72D3-4D52-BB65-6875F76442EB}" type="presOf" srcId="{A084D2A9-3BB5-4D47-9BED-5F45D2677515}" destId="{73C162AD-92B9-4876-A436-9A0F0AB08275}"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A4E5494C-FCEF-47DB-8995-516E5C9F049A}" type="presOf" srcId="{CC10B82F-6D61-46A7-804D-CE9C27C8A396}" destId="{CF50F58D-F562-43DB-B29C-F8888EF79D6E}" srcOrd="0" destOrd="0" presId="urn:microsoft.com/office/officeart/2005/8/layout/vList5"/>
    <dgm:cxn modelId="{9E039D75-1C1E-45C4-9198-EC37944B7223}" srcId="{CC10B82F-6D61-46A7-804D-CE9C27C8A396}" destId="{A06E3F70-AC33-4965-9273-E1A6BA3C5DA7}" srcOrd="2" destOrd="0" parTransId="{D71978C6-BF28-47B6-A6E9-244F13782A15}" sibTransId="{DCB7E98B-4825-43FF-9432-C9A497C78CC4}"/>
    <dgm:cxn modelId="{D487E357-959D-48AE-B89D-28A336B86076}" srcId="{CC10B82F-6D61-46A7-804D-CE9C27C8A396}" destId="{5B1E2C79-FBFC-4393-AADA-34C74A0CEE97}" srcOrd="3" destOrd="0" parTransId="{DA26D540-0121-4B5C-BA86-A2DFBD6BDC21}" sibTransId="{A8E58E1C-465A-4074-B962-14414B93D49D}"/>
    <dgm:cxn modelId="{E98F7D59-65B3-439C-9470-1F3D16F9915F}" srcId="{2A44553E-B21F-4651-BB4E-A2AF6BFFE281}" destId="{F54764EB-A09E-42E3-BBE4-5EEDA235C820}" srcOrd="0" destOrd="0" parTransId="{BD5C10C6-DC4B-4BBA-97FB-78AD4DA7F6E0}" sibTransId="{63CE2E04-3B3D-402C-82A6-ADB71F9AB42D}"/>
    <dgm:cxn modelId="{B145958A-4746-45BC-975F-DFE87A07014A}" type="presOf" srcId="{F54764EB-A09E-42E3-BBE4-5EEDA235C820}" destId="{FF242D90-5CDE-4BDC-B089-C61827574746}"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BD0102AB-A32F-4D7F-8606-D7DABF08DFCD}" srcId="{CC10B82F-6D61-46A7-804D-CE9C27C8A396}" destId="{68EF6CA8-E541-45D5-9030-2380DF3CC690}" srcOrd="4" destOrd="0" parTransId="{02DDE626-9697-4075-8584-FF6C1895845D}" sibTransId="{3AB3347E-969A-49A5-93F4-D6A830FB22D4}"/>
    <dgm:cxn modelId="{B2B23CBB-4A48-45EC-A777-53CA0D804183}" type="presOf" srcId="{A06E3F70-AC33-4965-9273-E1A6BA3C5DA7}" destId="{582D78EE-DE0B-4524-AD0E-A2069BE5E652}" srcOrd="0" destOrd="0" presId="urn:microsoft.com/office/officeart/2005/8/layout/vList5"/>
    <dgm:cxn modelId="{365D16C6-73E2-4F75-962D-319526F6F1E6}" type="presOf" srcId="{20BAB458-E3F1-4E4D-8CBB-923CF726F4A8}" destId="{BF4E5F5F-B3F9-43AE-9B82-EB2E7F6F4850}"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786F3CD0-DB27-4F51-94FF-42615FE85CFD}" type="presOf" srcId="{23DBD3C6-13CB-412A-BF97-7C9BB9942D54}" destId="{EFE9600D-4575-416B-BF5C-4DA839C9410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7BFCDE6-C6C8-443A-8E46-64A3399F806C}" type="presOf" srcId="{68EF6CA8-E541-45D5-9030-2380DF3CC690}" destId="{96F2A516-836A-4EE8-8911-816A10FE4379}" srcOrd="0" destOrd="0" presId="urn:microsoft.com/office/officeart/2005/8/layout/vList5"/>
    <dgm:cxn modelId="{6559FAE9-A90E-4954-BD07-7D9CA6B931CC}" srcId="{CC10B82F-6D61-46A7-804D-CE9C27C8A396}" destId="{2A44553E-B21F-4651-BB4E-A2AF6BFFE281}" srcOrd="5" destOrd="0" parTransId="{4C1E7BF6-A1D1-4844-B25B-BB1E9567A406}" sibTransId="{26AA1EB3-7D47-4579-BF3C-BBDCB98971EA}"/>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159015" y="0"/>
          <a:ext cx="5046043" cy="504604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1549091" y="505097"/>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Share our ideas and opinions</a:t>
          </a:r>
          <a:endParaRPr lang="ar-EG" sz="2000" b="1" kern="1200" dirty="0"/>
        </a:p>
      </dsp:txBody>
      <dsp:txXfrm>
        <a:off x="1574109" y="530115"/>
        <a:ext cx="4859720" cy="462452"/>
      </dsp:txXfrm>
    </dsp:sp>
    <dsp:sp modelId="{285EE1CD-AE2D-413D-B878-854F621E4223}">
      <dsp:nvSpPr>
        <dsp:cNvPr id="0" name=""/>
        <dsp:cNvSpPr/>
      </dsp:nvSpPr>
      <dsp:spPr>
        <a:xfrm>
          <a:off x="1549091" y="10816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Provide feedback to others</a:t>
          </a:r>
          <a:endParaRPr lang="ar-EG" sz="2000" b="1" kern="1200" dirty="0"/>
        </a:p>
      </dsp:txBody>
      <dsp:txXfrm>
        <a:off x="1574109" y="1106664"/>
        <a:ext cx="4859720" cy="462452"/>
      </dsp:txXfrm>
    </dsp:sp>
    <dsp:sp modelId="{DA80B720-73EB-4CC3-9167-E4DFB7C6EEF6}">
      <dsp:nvSpPr>
        <dsp:cNvPr id="0" name=""/>
        <dsp:cNvSpPr/>
      </dsp:nvSpPr>
      <dsp:spPr>
        <a:xfrm>
          <a:off x="1549091" y="16581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Get information from others</a:t>
          </a:r>
        </a:p>
      </dsp:txBody>
      <dsp:txXfrm>
        <a:off x="1574109" y="1683214"/>
        <a:ext cx="4859720" cy="462452"/>
      </dsp:txXfrm>
    </dsp:sp>
    <dsp:sp modelId="{A426FA8D-E47B-406D-A78C-9D6A370738DE}">
      <dsp:nvSpPr>
        <dsp:cNvPr id="0" name=""/>
        <dsp:cNvSpPr/>
      </dsp:nvSpPr>
      <dsp:spPr>
        <a:xfrm>
          <a:off x="1549091" y="22347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Gain power and influence</a:t>
          </a:r>
        </a:p>
      </dsp:txBody>
      <dsp:txXfrm>
        <a:off x="1574109" y="2259764"/>
        <a:ext cx="4859720" cy="462452"/>
      </dsp:txXfrm>
    </dsp:sp>
    <dsp:sp modelId="{D58FC437-7159-4AF9-840A-30A777C5AE06}">
      <dsp:nvSpPr>
        <dsp:cNvPr id="0" name=""/>
        <dsp:cNvSpPr/>
      </dsp:nvSpPr>
      <dsp:spPr>
        <a:xfrm>
          <a:off x="1549091" y="28112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Develop social relationships</a:t>
          </a:r>
        </a:p>
      </dsp:txBody>
      <dsp:txXfrm>
        <a:off x="1574109" y="2836314"/>
        <a:ext cx="4859720" cy="462452"/>
      </dsp:txXfrm>
    </dsp:sp>
    <dsp:sp modelId="{334695E9-4BE0-4842-88CA-E17A576DFA4F}">
      <dsp:nvSpPr>
        <dsp:cNvPr id="0" name=""/>
        <dsp:cNvSpPr/>
      </dsp:nvSpPr>
      <dsp:spPr>
        <a:xfrm>
          <a:off x="1549091" y="33878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Maintain self-expression and our culture</a:t>
          </a:r>
        </a:p>
      </dsp:txBody>
      <dsp:txXfrm>
        <a:off x="1574109" y="3412864"/>
        <a:ext cx="4859720" cy="462452"/>
      </dsp:txXfrm>
    </dsp:sp>
    <dsp:sp modelId="{2E9BDF24-C241-432C-BA2C-61E3F206E210}">
      <dsp:nvSpPr>
        <dsp:cNvPr id="0" name=""/>
        <dsp:cNvSpPr/>
      </dsp:nvSpPr>
      <dsp:spPr>
        <a:xfrm>
          <a:off x="1549091" y="39643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altLang="en-US" sz="2000" b="1" kern="1200" dirty="0"/>
            <a:t>other ideas you may have thought of</a:t>
          </a:r>
        </a:p>
      </dsp:txBody>
      <dsp:txXfrm>
        <a:off x="1574109" y="3989414"/>
        <a:ext cx="4859720" cy="462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1650547" y="0"/>
          <a:ext cx="5046043" cy="504604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4145082" y="507314"/>
          <a:ext cx="3336900"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altLang="en-US" sz="2000" b="1" kern="1200" dirty="0"/>
            <a:t>مشاركة الأفكار والآراء</a:t>
          </a:r>
          <a:endParaRPr lang="ar-EG" sz="2000" b="1" kern="1200" dirty="0"/>
        </a:p>
      </dsp:txBody>
      <dsp:txXfrm>
        <a:off x="4174237" y="536469"/>
        <a:ext cx="3278590" cy="538936"/>
      </dsp:txXfrm>
    </dsp:sp>
    <dsp:sp modelId="{1B6F3E46-69DA-4E10-B950-C7D42C1C2898}">
      <dsp:nvSpPr>
        <dsp:cNvPr id="0" name=""/>
        <dsp:cNvSpPr/>
      </dsp:nvSpPr>
      <dsp:spPr>
        <a:xfrm>
          <a:off x="4173568" y="1179216"/>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altLang="en-US" sz="2000" b="1" kern="1200" dirty="0"/>
            <a:t>تقديم الملاحظات للآخرين</a:t>
          </a:r>
          <a:endParaRPr lang="en-US" altLang="en-US" sz="2000" b="1" kern="1200" dirty="0"/>
        </a:p>
      </dsp:txBody>
      <dsp:txXfrm>
        <a:off x="4202723" y="1208371"/>
        <a:ext cx="3221617" cy="538936"/>
      </dsp:txXfrm>
    </dsp:sp>
    <dsp:sp modelId="{C61A9E79-34E8-44AB-B7A7-9D27463B041C}">
      <dsp:nvSpPr>
        <dsp:cNvPr id="0" name=""/>
        <dsp:cNvSpPr/>
      </dsp:nvSpPr>
      <dsp:spPr>
        <a:xfrm>
          <a:off x="4113660" y="1851119"/>
          <a:ext cx="3399743"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altLang="en-US" sz="2000" b="1" kern="1200" dirty="0"/>
            <a:t>الحصول على معلومات من الآخرين</a:t>
          </a:r>
          <a:endParaRPr lang="en-US" altLang="en-US" sz="2000" b="1" kern="1200" dirty="0"/>
        </a:p>
      </dsp:txBody>
      <dsp:txXfrm>
        <a:off x="4142815" y="1880274"/>
        <a:ext cx="3341433" cy="538936"/>
      </dsp:txXfrm>
    </dsp:sp>
    <dsp:sp modelId="{A4803064-B934-41CC-912A-B85FAAA5DBF1}">
      <dsp:nvSpPr>
        <dsp:cNvPr id="0" name=""/>
        <dsp:cNvSpPr/>
      </dsp:nvSpPr>
      <dsp:spPr>
        <a:xfrm>
          <a:off x="4173568" y="2523021"/>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altLang="en-US" sz="2000" b="1" kern="1200" dirty="0"/>
            <a:t>اكتساب القوة والتأثير</a:t>
          </a:r>
          <a:endParaRPr lang="en-US" altLang="en-US" sz="2000" b="1" kern="1200" dirty="0"/>
        </a:p>
      </dsp:txBody>
      <dsp:txXfrm>
        <a:off x="4202723" y="2552176"/>
        <a:ext cx="3221617" cy="538936"/>
      </dsp:txXfrm>
    </dsp:sp>
    <dsp:sp modelId="{1B0B3D2B-CB5C-427F-905D-16D5FF683E73}">
      <dsp:nvSpPr>
        <dsp:cNvPr id="0" name=""/>
        <dsp:cNvSpPr/>
      </dsp:nvSpPr>
      <dsp:spPr>
        <a:xfrm>
          <a:off x="4173568" y="3194923"/>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altLang="en-US" sz="2000" b="1" kern="1200" dirty="0"/>
            <a:t>تطوير العلاقات الاجتماعية</a:t>
          </a:r>
          <a:endParaRPr lang="en-US" altLang="en-US" sz="2000" b="1" kern="1200" dirty="0"/>
        </a:p>
      </dsp:txBody>
      <dsp:txXfrm>
        <a:off x="4202723" y="3224078"/>
        <a:ext cx="3221617" cy="538936"/>
      </dsp:txXfrm>
    </dsp:sp>
    <dsp:sp modelId="{EAB9BF4D-8813-4FBD-8DAA-46690D2A3C9F}">
      <dsp:nvSpPr>
        <dsp:cNvPr id="0" name=""/>
        <dsp:cNvSpPr/>
      </dsp:nvSpPr>
      <dsp:spPr>
        <a:xfrm>
          <a:off x="4173568" y="3866826"/>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altLang="en-US" sz="2000" b="1" kern="1200" dirty="0"/>
            <a:t>المحافظة على التعبير عن الذات والثقافة</a:t>
          </a:r>
          <a:endParaRPr lang="en-US" altLang="en-US" sz="2000" b="1" kern="1200" dirty="0"/>
        </a:p>
      </dsp:txBody>
      <dsp:txXfrm>
        <a:off x="4202723" y="3895981"/>
        <a:ext cx="3221617" cy="5389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FB956-CC04-4BB0-9612-2BD71F93649C}">
      <dsp:nvSpPr>
        <dsp:cNvPr id="0" name=""/>
        <dsp:cNvSpPr/>
      </dsp:nvSpPr>
      <dsp:spPr>
        <a:xfrm rot="5400000">
          <a:off x="-105249" y="109415"/>
          <a:ext cx="701663" cy="491164"/>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1">
            <a:lnSpc>
              <a:spcPct val="90000"/>
            </a:lnSpc>
            <a:spcBef>
              <a:spcPct val="0"/>
            </a:spcBef>
            <a:spcAft>
              <a:spcPct val="35000"/>
            </a:spcAft>
            <a:buNone/>
          </a:pPr>
          <a:endParaRPr lang="ar-EG" sz="1700" kern="1200"/>
        </a:p>
      </dsp:txBody>
      <dsp:txXfrm rot="-5400000">
        <a:off x="1" y="249747"/>
        <a:ext cx="491164" cy="210499"/>
      </dsp:txXfrm>
    </dsp:sp>
    <dsp:sp modelId="{A4890A71-8744-4D31-BBA5-1F8CE9A5FA74}">
      <dsp:nvSpPr>
        <dsp:cNvPr id="0" name=""/>
        <dsp:cNvSpPr/>
      </dsp:nvSpPr>
      <dsp:spPr>
        <a:xfrm rot="5400000">
          <a:off x="2436732" y="-1941402"/>
          <a:ext cx="456081" cy="43472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rtl="0">
            <a:lnSpc>
              <a:spcPct val="90000"/>
            </a:lnSpc>
            <a:spcBef>
              <a:spcPct val="0"/>
            </a:spcBef>
            <a:spcAft>
              <a:spcPct val="15000"/>
            </a:spcAft>
            <a:buChar char="•"/>
          </a:pPr>
          <a:r>
            <a:rPr lang="en-US" altLang="ar-EG" sz="1700" b="1" kern="1200" dirty="0"/>
            <a:t>Encourage creative and Critical Thinking</a:t>
          </a:r>
          <a:endParaRPr lang="ar-EG" sz="1700" kern="1200" dirty="0"/>
        </a:p>
      </dsp:txBody>
      <dsp:txXfrm rot="-5400000">
        <a:off x="491165" y="26429"/>
        <a:ext cx="4324952" cy="411553"/>
      </dsp:txXfrm>
    </dsp:sp>
    <dsp:sp modelId="{8588CDC5-940D-4CE6-9E18-9772752EAC9B}">
      <dsp:nvSpPr>
        <dsp:cNvPr id="0" name=""/>
        <dsp:cNvSpPr/>
      </dsp:nvSpPr>
      <dsp:spPr>
        <a:xfrm rot="5400000">
          <a:off x="-105249" y="709822"/>
          <a:ext cx="701663" cy="4911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1">
            <a:lnSpc>
              <a:spcPct val="90000"/>
            </a:lnSpc>
            <a:spcBef>
              <a:spcPct val="0"/>
            </a:spcBef>
            <a:spcAft>
              <a:spcPct val="35000"/>
            </a:spcAft>
            <a:buNone/>
          </a:pPr>
          <a:endParaRPr lang="ar-EG" sz="1700" kern="1200"/>
        </a:p>
      </dsp:txBody>
      <dsp:txXfrm rot="-5400000">
        <a:off x="1" y="850154"/>
        <a:ext cx="491164" cy="210499"/>
      </dsp:txXfrm>
    </dsp:sp>
    <dsp:sp modelId="{EFF0F239-6A88-4070-998A-B0F24BE86A1D}">
      <dsp:nvSpPr>
        <dsp:cNvPr id="0" name=""/>
        <dsp:cNvSpPr/>
      </dsp:nvSpPr>
      <dsp:spPr>
        <a:xfrm rot="5400000">
          <a:off x="2436732" y="-1340995"/>
          <a:ext cx="456081" cy="4347216"/>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rtl="0">
            <a:lnSpc>
              <a:spcPct val="90000"/>
            </a:lnSpc>
            <a:spcBef>
              <a:spcPct val="0"/>
            </a:spcBef>
            <a:spcAft>
              <a:spcPct val="15000"/>
            </a:spcAft>
            <a:buChar char="•"/>
          </a:pPr>
          <a:r>
            <a:rPr lang="en-US" altLang="ar-EG" sz="1700" b="1" kern="1200" dirty="0"/>
            <a:t>Consider audience’s information needs</a:t>
          </a:r>
          <a:endParaRPr lang="ar-EG" sz="1700" kern="1200" dirty="0"/>
        </a:p>
      </dsp:txBody>
      <dsp:txXfrm rot="-5400000">
        <a:off x="491165" y="626836"/>
        <a:ext cx="4324952" cy="411553"/>
      </dsp:txXfrm>
    </dsp:sp>
    <dsp:sp modelId="{7A0F1C14-99D1-417A-A01B-A7FEF738DC20}">
      <dsp:nvSpPr>
        <dsp:cNvPr id="0" name=""/>
        <dsp:cNvSpPr/>
      </dsp:nvSpPr>
      <dsp:spPr>
        <a:xfrm rot="5400000">
          <a:off x="-105249" y="1310228"/>
          <a:ext cx="701663" cy="491164"/>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1">
            <a:lnSpc>
              <a:spcPct val="90000"/>
            </a:lnSpc>
            <a:spcBef>
              <a:spcPct val="0"/>
            </a:spcBef>
            <a:spcAft>
              <a:spcPct val="35000"/>
            </a:spcAft>
            <a:buNone/>
          </a:pPr>
          <a:endParaRPr lang="ar-EG" sz="1700" kern="1200"/>
        </a:p>
      </dsp:txBody>
      <dsp:txXfrm rot="-5400000">
        <a:off x="1" y="1450560"/>
        <a:ext cx="491164" cy="210499"/>
      </dsp:txXfrm>
    </dsp:sp>
    <dsp:sp modelId="{A8524FD1-E161-4D50-B392-F1F7FAF07884}">
      <dsp:nvSpPr>
        <dsp:cNvPr id="0" name=""/>
        <dsp:cNvSpPr/>
      </dsp:nvSpPr>
      <dsp:spPr>
        <a:xfrm rot="5400000">
          <a:off x="2436732" y="-740588"/>
          <a:ext cx="456081" cy="43472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rtl="0">
            <a:lnSpc>
              <a:spcPct val="90000"/>
            </a:lnSpc>
            <a:spcBef>
              <a:spcPct val="0"/>
            </a:spcBef>
            <a:spcAft>
              <a:spcPct val="15000"/>
            </a:spcAft>
            <a:buChar char="•"/>
          </a:pPr>
          <a:r>
            <a:rPr lang="en-US" altLang="ar-EG" sz="1700" b="1" kern="1200" dirty="0"/>
            <a:t>Consider Audience's Technical Background</a:t>
          </a:r>
          <a:endParaRPr lang="ar-EG" sz="1700" kern="1200" dirty="0"/>
        </a:p>
      </dsp:txBody>
      <dsp:txXfrm rot="-5400000">
        <a:off x="491165" y="1227243"/>
        <a:ext cx="4324952" cy="411553"/>
      </dsp:txXfrm>
    </dsp:sp>
    <dsp:sp modelId="{48C31106-3ED5-4C8E-A8CF-0DAF2DD13F42}">
      <dsp:nvSpPr>
        <dsp:cNvPr id="0" name=""/>
        <dsp:cNvSpPr/>
      </dsp:nvSpPr>
      <dsp:spPr>
        <a:xfrm rot="5400000">
          <a:off x="-105249" y="1910635"/>
          <a:ext cx="701663" cy="4911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2050967"/>
        <a:ext cx="491164" cy="210499"/>
      </dsp:txXfrm>
    </dsp:sp>
    <dsp:sp modelId="{49E9631C-DF30-4AD3-AA4A-B724442139D6}">
      <dsp:nvSpPr>
        <dsp:cNvPr id="0" name=""/>
        <dsp:cNvSpPr/>
      </dsp:nvSpPr>
      <dsp:spPr>
        <a:xfrm rot="5400000">
          <a:off x="2436732" y="-140181"/>
          <a:ext cx="456081" cy="4347216"/>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rtl="0">
            <a:lnSpc>
              <a:spcPct val="90000"/>
            </a:lnSpc>
            <a:spcBef>
              <a:spcPct val="0"/>
            </a:spcBef>
            <a:spcAft>
              <a:spcPct val="15000"/>
            </a:spcAft>
            <a:buChar char="•"/>
          </a:pPr>
          <a:r>
            <a:rPr lang="en-US" altLang="ar-EG" sz="1700" b="1" kern="1200" dirty="0"/>
            <a:t>Consider Audience's Cultural Background and Gender</a:t>
          </a:r>
          <a:endParaRPr lang="ar-EG" sz="1700" kern="1200" dirty="0"/>
        </a:p>
      </dsp:txBody>
      <dsp:txXfrm rot="-5400000">
        <a:off x="491165" y="1827650"/>
        <a:ext cx="4324952" cy="411553"/>
      </dsp:txXfrm>
    </dsp:sp>
    <dsp:sp modelId="{92573CD3-338B-4823-A3BA-520CA6D1C742}">
      <dsp:nvSpPr>
        <dsp:cNvPr id="0" name=""/>
        <dsp:cNvSpPr/>
      </dsp:nvSpPr>
      <dsp:spPr>
        <a:xfrm rot="5400000">
          <a:off x="-105249" y="2511042"/>
          <a:ext cx="701663" cy="491164"/>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2651374"/>
        <a:ext cx="491164" cy="210499"/>
      </dsp:txXfrm>
    </dsp:sp>
    <dsp:sp modelId="{3A2F34EE-8287-4AFA-8BEE-3E1E006B461C}">
      <dsp:nvSpPr>
        <dsp:cNvPr id="0" name=""/>
        <dsp:cNvSpPr/>
      </dsp:nvSpPr>
      <dsp:spPr>
        <a:xfrm rot="5400000">
          <a:off x="2436732" y="460225"/>
          <a:ext cx="456081" cy="43472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rtl="0">
            <a:lnSpc>
              <a:spcPct val="90000"/>
            </a:lnSpc>
            <a:spcBef>
              <a:spcPct val="0"/>
            </a:spcBef>
            <a:spcAft>
              <a:spcPct val="15000"/>
            </a:spcAft>
            <a:buChar char="•"/>
          </a:pPr>
          <a:r>
            <a:rPr lang="en-US" altLang="ar-EG" sz="1700" b="1" kern="1200" dirty="0"/>
            <a:t>Consider Audience's Knowledge of the Subject</a:t>
          </a:r>
          <a:endParaRPr lang="ar-EG" sz="1700" kern="1200" dirty="0"/>
        </a:p>
      </dsp:txBody>
      <dsp:txXfrm rot="-5400000">
        <a:off x="491165" y="2428056"/>
        <a:ext cx="4324952" cy="411553"/>
      </dsp:txXfrm>
    </dsp:sp>
    <dsp:sp modelId="{6008096F-1ACC-4B78-9F31-9CC5B12D2A57}">
      <dsp:nvSpPr>
        <dsp:cNvPr id="0" name=""/>
        <dsp:cNvSpPr/>
      </dsp:nvSpPr>
      <dsp:spPr>
        <a:xfrm rot="5400000">
          <a:off x="-105249" y="3111449"/>
          <a:ext cx="701663" cy="4911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3251781"/>
        <a:ext cx="491164" cy="210499"/>
      </dsp:txXfrm>
    </dsp:sp>
    <dsp:sp modelId="{D197FA41-E9A9-430C-A60A-AFED9DD8A814}">
      <dsp:nvSpPr>
        <dsp:cNvPr id="0" name=""/>
        <dsp:cNvSpPr/>
      </dsp:nvSpPr>
      <dsp:spPr>
        <a:xfrm rot="5400000">
          <a:off x="2436732" y="1060632"/>
          <a:ext cx="456081" cy="434721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10795" rIns="10795" bIns="10795" numCol="1" spcCol="1270" anchor="ctr" anchorCtr="0">
          <a:noAutofit/>
        </a:bodyPr>
        <a:lstStyle/>
        <a:p>
          <a:pPr marL="171450" lvl="1" indent="-171450" algn="ctr" defTabSz="755650">
            <a:lnSpc>
              <a:spcPct val="90000"/>
            </a:lnSpc>
            <a:spcBef>
              <a:spcPct val="0"/>
            </a:spcBef>
            <a:spcAft>
              <a:spcPct val="15000"/>
            </a:spcAft>
            <a:buNone/>
          </a:pPr>
          <a:r>
            <a:rPr lang="en-US" sz="1700" b="1" kern="1200" dirty="0"/>
            <a:t>Select the Right Channel</a:t>
          </a:r>
          <a:endParaRPr lang="ar-EG" sz="1700" kern="1200" dirty="0"/>
        </a:p>
      </dsp:txBody>
      <dsp:txXfrm rot="-5400000">
        <a:off x="491165" y="3028463"/>
        <a:ext cx="4324952" cy="4115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FB956-CC04-4BB0-9612-2BD71F93649C}">
      <dsp:nvSpPr>
        <dsp:cNvPr id="0" name=""/>
        <dsp:cNvSpPr/>
      </dsp:nvSpPr>
      <dsp:spPr>
        <a:xfrm rot="5400000">
          <a:off x="-105249" y="109415"/>
          <a:ext cx="701663" cy="491164"/>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5400000">
        <a:off x="1" y="249747"/>
        <a:ext cx="491164" cy="210499"/>
      </dsp:txXfrm>
    </dsp:sp>
    <dsp:sp modelId="{A4890A71-8744-4D31-BBA5-1F8CE9A5FA74}">
      <dsp:nvSpPr>
        <dsp:cNvPr id="0" name=""/>
        <dsp:cNvSpPr/>
      </dsp:nvSpPr>
      <dsp:spPr>
        <a:xfrm rot="5400000">
          <a:off x="3042884" y="-2547554"/>
          <a:ext cx="456081" cy="555952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1">
            <a:lnSpc>
              <a:spcPct val="90000"/>
            </a:lnSpc>
            <a:spcBef>
              <a:spcPct val="0"/>
            </a:spcBef>
            <a:spcAft>
              <a:spcPct val="15000"/>
            </a:spcAft>
            <a:buChar char="•"/>
          </a:pPr>
          <a:r>
            <a:rPr lang="ar-EG" altLang="ar-EG" sz="2000" b="1" kern="1200" dirty="0"/>
            <a:t>تشجيع التفكير الإبداعي والنقدي</a:t>
          </a:r>
          <a:endParaRPr lang="ar-EG" sz="2000" kern="1200" dirty="0"/>
        </a:p>
      </dsp:txBody>
      <dsp:txXfrm rot="-5400000">
        <a:off x="491165" y="26429"/>
        <a:ext cx="5537256" cy="411553"/>
      </dsp:txXfrm>
    </dsp:sp>
    <dsp:sp modelId="{8588CDC5-940D-4CE6-9E18-9772752EAC9B}">
      <dsp:nvSpPr>
        <dsp:cNvPr id="0" name=""/>
        <dsp:cNvSpPr/>
      </dsp:nvSpPr>
      <dsp:spPr>
        <a:xfrm rot="5400000">
          <a:off x="-105249" y="709822"/>
          <a:ext cx="701663" cy="4911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5400000">
        <a:off x="1" y="850154"/>
        <a:ext cx="491164" cy="210499"/>
      </dsp:txXfrm>
    </dsp:sp>
    <dsp:sp modelId="{EFF0F239-6A88-4070-998A-B0F24BE86A1D}">
      <dsp:nvSpPr>
        <dsp:cNvPr id="0" name=""/>
        <dsp:cNvSpPr/>
      </dsp:nvSpPr>
      <dsp:spPr>
        <a:xfrm rot="5400000">
          <a:off x="3042884" y="-1947147"/>
          <a:ext cx="456081" cy="5559520"/>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1">
            <a:lnSpc>
              <a:spcPct val="90000"/>
            </a:lnSpc>
            <a:spcBef>
              <a:spcPct val="0"/>
            </a:spcBef>
            <a:spcAft>
              <a:spcPct val="15000"/>
            </a:spcAft>
            <a:buChar char="•"/>
          </a:pPr>
          <a:r>
            <a:rPr lang="ar-EG" altLang="ar-EG" sz="2000" b="1" kern="1200" dirty="0"/>
            <a:t>مراعاة احتياجات الجمهور من المعلومات</a:t>
          </a:r>
          <a:endParaRPr lang="ar-EG" sz="2000" kern="1200" dirty="0"/>
        </a:p>
      </dsp:txBody>
      <dsp:txXfrm rot="-5400000">
        <a:off x="491165" y="626836"/>
        <a:ext cx="5537256" cy="411553"/>
      </dsp:txXfrm>
    </dsp:sp>
    <dsp:sp modelId="{7A0F1C14-99D1-417A-A01B-A7FEF738DC20}">
      <dsp:nvSpPr>
        <dsp:cNvPr id="0" name=""/>
        <dsp:cNvSpPr/>
      </dsp:nvSpPr>
      <dsp:spPr>
        <a:xfrm rot="5400000">
          <a:off x="-105249" y="1310228"/>
          <a:ext cx="701663" cy="491164"/>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a:p>
      </dsp:txBody>
      <dsp:txXfrm rot="-5400000">
        <a:off x="1" y="1450560"/>
        <a:ext cx="491164" cy="210499"/>
      </dsp:txXfrm>
    </dsp:sp>
    <dsp:sp modelId="{A8524FD1-E161-4D50-B392-F1F7FAF07884}">
      <dsp:nvSpPr>
        <dsp:cNvPr id="0" name=""/>
        <dsp:cNvSpPr/>
      </dsp:nvSpPr>
      <dsp:spPr>
        <a:xfrm rot="5400000">
          <a:off x="3042884" y="-1346740"/>
          <a:ext cx="456081" cy="555952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1">
            <a:lnSpc>
              <a:spcPct val="90000"/>
            </a:lnSpc>
            <a:spcBef>
              <a:spcPct val="0"/>
            </a:spcBef>
            <a:spcAft>
              <a:spcPct val="15000"/>
            </a:spcAft>
            <a:buChar char="•"/>
          </a:pPr>
          <a:r>
            <a:rPr lang="ar-EG" altLang="ar-EG" sz="2000" b="1" kern="1200" dirty="0"/>
            <a:t>مراعاة الخلفية الفنية للجمهور</a:t>
          </a:r>
          <a:endParaRPr lang="ar-EG" sz="2000" kern="1200" dirty="0"/>
        </a:p>
      </dsp:txBody>
      <dsp:txXfrm rot="-5400000">
        <a:off x="491165" y="1227243"/>
        <a:ext cx="5537256" cy="411553"/>
      </dsp:txXfrm>
    </dsp:sp>
    <dsp:sp modelId="{48C31106-3ED5-4C8E-A8CF-0DAF2DD13F42}">
      <dsp:nvSpPr>
        <dsp:cNvPr id="0" name=""/>
        <dsp:cNvSpPr/>
      </dsp:nvSpPr>
      <dsp:spPr>
        <a:xfrm rot="5400000">
          <a:off x="-105249" y="1910635"/>
          <a:ext cx="701663" cy="4911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endParaRPr lang="ar-EG" sz="2000" kern="1200" dirty="0"/>
        </a:p>
      </dsp:txBody>
      <dsp:txXfrm rot="-5400000">
        <a:off x="1" y="2050967"/>
        <a:ext cx="491164" cy="210499"/>
      </dsp:txXfrm>
    </dsp:sp>
    <dsp:sp modelId="{49E9631C-DF30-4AD3-AA4A-B724442139D6}">
      <dsp:nvSpPr>
        <dsp:cNvPr id="0" name=""/>
        <dsp:cNvSpPr/>
      </dsp:nvSpPr>
      <dsp:spPr>
        <a:xfrm rot="5400000">
          <a:off x="3042884" y="-746333"/>
          <a:ext cx="456081" cy="5559520"/>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1">
            <a:lnSpc>
              <a:spcPct val="90000"/>
            </a:lnSpc>
            <a:spcBef>
              <a:spcPct val="0"/>
            </a:spcBef>
            <a:spcAft>
              <a:spcPct val="15000"/>
            </a:spcAft>
            <a:buChar char="•"/>
          </a:pPr>
          <a:r>
            <a:rPr lang="ar-EG" altLang="ar-EG" sz="2000" b="1" kern="1200" dirty="0"/>
            <a:t>مراعاة الخلفية الثقافية للجمهور</a:t>
          </a:r>
          <a:endParaRPr lang="ar-EG" sz="2000" kern="1200" dirty="0"/>
        </a:p>
      </dsp:txBody>
      <dsp:txXfrm rot="-5400000">
        <a:off x="491165" y="1827650"/>
        <a:ext cx="5537256" cy="411553"/>
      </dsp:txXfrm>
    </dsp:sp>
    <dsp:sp modelId="{92573CD3-338B-4823-A3BA-520CA6D1C742}">
      <dsp:nvSpPr>
        <dsp:cNvPr id="0" name=""/>
        <dsp:cNvSpPr/>
      </dsp:nvSpPr>
      <dsp:spPr>
        <a:xfrm rot="5400000">
          <a:off x="-105249" y="2511042"/>
          <a:ext cx="701663" cy="491164"/>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endParaRPr lang="ar-EG" sz="2000" kern="1200" dirty="0"/>
        </a:p>
      </dsp:txBody>
      <dsp:txXfrm rot="-5400000">
        <a:off x="1" y="2651374"/>
        <a:ext cx="491164" cy="210499"/>
      </dsp:txXfrm>
    </dsp:sp>
    <dsp:sp modelId="{3A2F34EE-8287-4AFA-8BEE-3E1E006B461C}">
      <dsp:nvSpPr>
        <dsp:cNvPr id="0" name=""/>
        <dsp:cNvSpPr/>
      </dsp:nvSpPr>
      <dsp:spPr>
        <a:xfrm rot="5400000">
          <a:off x="3042884" y="-145926"/>
          <a:ext cx="456081" cy="555952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1">
            <a:lnSpc>
              <a:spcPct val="90000"/>
            </a:lnSpc>
            <a:spcBef>
              <a:spcPct val="0"/>
            </a:spcBef>
            <a:spcAft>
              <a:spcPct val="15000"/>
            </a:spcAft>
            <a:buChar char="•"/>
          </a:pPr>
          <a:r>
            <a:rPr lang="ar-EG" altLang="ar-EG" sz="2000" b="1" kern="1200" dirty="0"/>
            <a:t>مراعاة معرفة الجمهور بالموضوع</a:t>
          </a:r>
          <a:endParaRPr lang="ar-EG" sz="2000" kern="1200" dirty="0"/>
        </a:p>
      </dsp:txBody>
      <dsp:txXfrm rot="-5400000">
        <a:off x="491165" y="2428057"/>
        <a:ext cx="5537256" cy="411553"/>
      </dsp:txXfrm>
    </dsp:sp>
    <dsp:sp modelId="{901C7805-9E7D-4D28-9FD6-0FB6E04BD64B}">
      <dsp:nvSpPr>
        <dsp:cNvPr id="0" name=""/>
        <dsp:cNvSpPr/>
      </dsp:nvSpPr>
      <dsp:spPr>
        <a:xfrm rot="5400000">
          <a:off x="-105249" y="3111449"/>
          <a:ext cx="701663" cy="4911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endParaRPr lang="ar-EG" sz="2000" kern="1200" dirty="0"/>
        </a:p>
      </dsp:txBody>
      <dsp:txXfrm rot="-5400000">
        <a:off x="1" y="3251781"/>
        <a:ext cx="491164" cy="210499"/>
      </dsp:txXfrm>
    </dsp:sp>
    <dsp:sp modelId="{3DF553B8-5583-4C65-A971-7343B7E94EEB}">
      <dsp:nvSpPr>
        <dsp:cNvPr id="0" name=""/>
        <dsp:cNvSpPr/>
      </dsp:nvSpPr>
      <dsp:spPr>
        <a:xfrm rot="5400000">
          <a:off x="3042884" y="454480"/>
          <a:ext cx="456081" cy="5559520"/>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ctr" defTabSz="889000" rtl="1">
            <a:lnSpc>
              <a:spcPct val="90000"/>
            </a:lnSpc>
            <a:spcBef>
              <a:spcPct val="0"/>
            </a:spcBef>
            <a:spcAft>
              <a:spcPct val="15000"/>
            </a:spcAft>
            <a:buChar char="•"/>
          </a:pPr>
          <a:r>
            <a:rPr lang="ar-EG" sz="2000" b="1" kern="1200" dirty="0"/>
            <a:t>اختيار القناة المناسبة للتواصل</a:t>
          </a:r>
        </a:p>
      </dsp:txBody>
      <dsp:txXfrm rot="-5400000">
        <a:off x="491165" y="3028463"/>
        <a:ext cx="5537256" cy="4115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5400000">
          <a:off x="3572802" y="-1480510"/>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main ideas easily identified and understood</a:t>
          </a:r>
          <a:endParaRPr lang="ar-EG" sz="1800" kern="1200" dirty="0"/>
        </a:p>
      </dsp:txBody>
      <dsp:txXfrm rot="-5400000">
        <a:off x="2027609" y="89787"/>
        <a:ext cx="3579535" cy="464044"/>
      </dsp:txXfrm>
    </dsp:sp>
    <dsp:sp modelId="{7DD5BF9E-9915-474F-87C3-A5B516058366}">
      <dsp:nvSpPr>
        <dsp:cNvPr id="0" name=""/>
        <dsp:cNvSpPr/>
      </dsp:nvSpPr>
      <dsp:spPr>
        <a:xfrm>
          <a:off x="0" y="401"/>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en-US" sz="1800" b="1" kern="1200" dirty="0"/>
            <a:t>Clear</a:t>
          </a:r>
          <a:endParaRPr lang="ar-EG" sz="1800" b="1" kern="1200" dirty="0"/>
        </a:p>
      </dsp:txBody>
      <dsp:txXfrm>
        <a:off x="31380" y="31781"/>
        <a:ext cx="1964849" cy="580055"/>
      </dsp:txXfrm>
    </dsp:sp>
    <dsp:sp modelId="{7BA06517-FB22-45F8-8BD8-37FF95A65811}">
      <dsp:nvSpPr>
        <dsp:cNvPr id="0" name=""/>
        <dsp:cNvSpPr/>
      </dsp:nvSpPr>
      <dsp:spPr>
        <a:xfrm rot="5400000">
          <a:off x="3572802" y="-805554"/>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gets to the point without using unneeded words or images</a:t>
          </a:r>
          <a:endParaRPr lang="ar-EG" sz="1800" kern="1200" dirty="0"/>
        </a:p>
      </dsp:txBody>
      <dsp:txXfrm rot="-5400000">
        <a:off x="2027609" y="764743"/>
        <a:ext cx="3579535" cy="464044"/>
      </dsp:txXfrm>
    </dsp:sp>
    <dsp:sp modelId="{EFE9600D-4575-416B-BF5C-4DA839C94101}">
      <dsp:nvSpPr>
        <dsp:cNvPr id="0" name=""/>
        <dsp:cNvSpPr/>
      </dsp:nvSpPr>
      <dsp:spPr>
        <a:xfrm>
          <a:off x="0" y="675357"/>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en-US" sz="1800" b="1" kern="1200" dirty="0"/>
            <a:t>Concise</a:t>
          </a:r>
          <a:endParaRPr lang="ar-EG" sz="1800" b="1" kern="1200" dirty="0"/>
        </a:p>
      </dsp:txBody>
      <dsp:txXfrm>
        <a:off x="31380" y="706737"/>
        <a:ext cx="1964849" cy="580055"/>
      </dsp:txXfrm>
    </dsp:sp>
    <dsp:sp modelId="{DBDA1057-FB7B-4545-A0BE-78CC1D4D382F}">
      <dsp:nvSpPr>
        <dsp:cNvPr id="0" name=""/>
        <dsp:cNvSpPr/>
      </dsp:nvSpPr>
      <dsp:spPr>
        <a:xfrm rot="5400000">
          <a:off x="3572802" y="-130597"/>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includes specific examples or explanations</a:t>
          </a:r>
          <a:endParaRPr lang="ar-EG" sz="1800" kern="1200" dirty="0"/>
        </a:p>
      </dsp:txBody>
      <dsp:txXfrm rot="-5400000">
        <a:off x="2027609" y="1439700"/>
        <a:ext cx="3579535" cy="464044"/>
      </dsp:txXfrm>
    </dsp:sp>
    <dsp:sp modelId="{582D78EE-DE0B-4524-AD0E-A2069BE5E652}">
      <dsp:nvSpPr>
        <dsp:cNvPr id="0" name=""/>
        <dsp:cNvSpPr/>
      </dsp:nvSpPr>
      <dsp:spPr>
        <a:xfrm>
          <a:off x="0" y="1350314"/>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en-US" sz="1800" b="1" kern="1200" dirty="0"/>
            <a:t>Concrete</a:t>
          </a:r>
          <a:endParaRPr lang="ar-EG" sz="1800" b="1" kern="1200" dirty="0"/>
        </a:p>
      </dsp:txBody>
      <dsp:txXfrm>
        <a:off x="31380" y="1381694"/>
        <a:ext cx="1964849" cy="580055"/>
      </dsp:txXfrm>
    </dsp:sp>
    <dsp:sp modelId="{F77CA121-47FC-41D3-9839-433AE0D85BEF}">
      <dsp:nvSpPr>
        <dsp:cNvPr id="0" name=""/>
        <dsp:cNvSpPr/>
      </dsp:nvSpPr>
      <dsp:spPr>
        <a:xfrm rot="5400000">
          <a:off x="3572802" y="544359"/>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information presented in a logical sequence</a:t>
          </a:r>
          <a:endParaRPr lang="ar-EG" sz="1800" kern="1200" dirty="0"/>
        </a:p>
      </dsp:txBody>
      <dsp:txXfrm rot="-5400000">
        <a:off x="2027609" y="2114656"/>
        <a:ext cx="3579535" cy="464044"/>
      </dsp:txXfrm>
    </dsp:sp>
    <dsp:sp modelId="{CD1494C8-BC75-4FD7-A3B6-59E0641C3BF0}">
      <dsp:nvSpPr>
        <dsp:cNvPr id="0" name=""/>
        <dsp:cNvSpPr/>
      </dsp:nvSpPr>
      <dsp:spPr>
        <a:xfrm>
          <a:off x="0" y="2025271"/>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b="1" kern="1200" dirty="0"/>
            <a:t>Coherent</a:t>
          </a:r>
          <a:endParaRPr lang="ar-EG" sz="1800" b="1" kern="1200" dirty="0"/>
        </a:p>
      </dsp:txBody>
      <dsp:txXfrm>
        <a:off x="31380" y="2056651"/>
        <a:ext cx="1964849" cy="580055"/>
      </dsp:txXfrm>
    </dsp:sp>
    <dsp:sp modelId="{A9254947-C5A8-40E8-A4BC-C998AC1E70A3}">
      <dsp:nvSpPr>
        <dsp:cNvPr id="0" name=""/>
        <dsp:cNvSpPr/>
      </dsp:nvSpPr>
      <dsp:spPr>
        <a:xfrm rot="5400000">
          <a:off x="3572802" y="1219315"/>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polite, professional tone</a:t>
          </a:r>
          <a:endParaRPr lang="ar-EG" sz="1800" kern="1200" dirty="0"/>
        </a:p>
      </dsp:txBody>
      <dsp:txXfrm rot="-5400000">
        <a:off x="2027609" y="2789612"/>
        <a:ext cx="3579535" cy="464044"/>
      </dsp:txXfrm>
    </dsp:sp>
    <dsp:sp modelId="{96F2A516-836A-4EE8-8911-816A10FE4379}">
      <dsp:nvSpPr>
        <dsp:cNvPr id="0" name=""/>
        <dsp:cNvSpPr/>
      </dsp:nvSpPr>
      <dsp:spPr>
        <a:xfrm>
          <a:off x="0" y="2700227"/>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en-US" sz="1800" b="1" kern="1200" dirty="0"/>
            <a:t>Courteous</a:t>
          </a:r>
          <a:endParaRPr lang="ar-EG" sz="1800" b="1" kern="1200" dirty="0"/>
        </a:p>
      </dsp:txBody>
      <dsp:txXfrm>
        <a:off x="31380" y="2731607"/>
        <a:ext cx="1964849" cy="580055"/>
      </dsp:txXfrm>
    </dsp:sp>
    <dsp:sp modelId="{FF242D90-5CDE-4BDC-B089-C61827574746}">
      <dsp:nvSpPr>
        <dsp:cNvPr id="0" name=""/>
        <dsp:cNvSpPr/>
      </dsp:nvSpPr>
      <dsp:spPr>
        <a:xfrm rot="5400000">
          <a:off x="3572802" y="1894272"/>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enough information so the audience can understand</a:t>
          </a:r>
          <a:endParaRPr lang="ar-EG" sz="1800" kern="1200" dirty="0"/>
        </a:p>
      </dsp:txBody>
      <dsp:txXfrm rot="-5400000">
        <a:off x="2027609" y="3464569"/>
        <a:ext cx="3579535" cy="464044"/>
      </dsp:txXfrm>
    </dsp:sp>
    <dsp:sp modelId="{9FB3EA2F-3D20-40CF-9324-6019822342B3}">
      <dsp:nvSpPr>
        <dsp:cNvPr id="0" name=""/>
        <dsp:cNvSpPr/>
      </dsp:nvSpPr>
      <dsp:spPr>
        <a:xfrm>
          <a:off x="0" y="3375184"/>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1">
            <a:lnSpc>
              <a:spcPct val="90000"/>
            </a:lnSpc>
            <a:spcBef>
              <a:spcPct val="0"/>
            </a:spcBef>
            <a:spcAft>
              <a:spcPct val="35000"/>
            </a:spcAft>
            <a:buNone/>
          </a:pPr>
          <a:r>
            <a:rPr lang="en-US" sz="1800" b="1" kern="1200" dirty="0"/>
            <a:t>Complete</a:t>
          </a:r>
          <a:endParaRPr lang="ar-EG" sz="1800" b="1" kern="1200" dirty="0"/>
        </a:p>
      </dsp:txBody>
      <dsp:txXfrm>
        <a:off x="31380" y="3406564"/>
        <a:ext cx="1964849" cy="580055"/>
      </dsp:txXfrm>
    </dsp:sp>
    <dsp:sp modelId="{02F0050B-D59F-437E-8B1C-E92505152203}">
      <dsp:nvSpPr>
        <dsp:cNvPr id="0" name=""/>
        <dsp:cNvSpPr/>
      </dsp:nvSpPr>
      <dsp:spPr>
        <a:xfrm rot="5400000">
          <a:off x="3572802" y="2569229"/>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800100" rtl="0">
            <a:lnSpc>
              <a:spcPct val="90000"/>
            </a:lnSpc>
            <a:spcBef>
              <a:spcPct val="0"/>
            </a:spcBef>
            <a:spcAft>
              <a:spcPct val="15000"/>
            </a:spcAft>
            <a:buChar char="•"/>
          </a:pPr>
          <a:r>
            <a:rPr lang="en-US" sz="1800" kern="1200" dirty="0"/>
            <a:t>in information, word choice, and grammar</a:t>
          </a:r>
          <a:endParaRPr lang="ar-EG" sz="1800" kern="1200" dirty="0"/>
        </a:p>
      </dsp:txBody>
      <dsp:txXfrm rot="-5400000">
        <a:off x="2027609" y="4139526"/>
        <a:ext cx="3579535" cy="464044"/>
      </dsp:txXfrm>
    </dsp:sp>
    <dsp:sp modelId="{BF4E5F5F-B3F9-43AE-9B82-EB2E7F6F4850}">
      <dsp:nvSpPr>
        <dsp:cNvPr id="0" name=""/>
        <dsp:cNvSpPr/>
      </dsp:nvSpPr>
      <dsp:spPr>
        <a:xfrm>
          <a:off x="0" y="4050141"/>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b="1" kern="1200" dirty="0"/>
            <a:t>Correct ( </a:t>
          </a:r>
          <a:r>
            <a:rPr lang="en-US" sz="1800" b="1" kern="1200" dirty="0">
              <a:effectLst>
                <a:outerShdw blurRad="38100" dist="38100" dir="2700000" algn="tl">
                  <a:srgbClr val="000000">
                    <a:alpha val="43137"/>
                  </a:srgbClr>
                </a:outerShdw>
              </a:effectLst>
            </a:rPr>
            <a:t>Comprehension)</a:t>
          </a:r>
          <a:endParaRPr lang="ar-EG" sz="1800" b="1" kern="1200" dirty="0"/>
        </a:p>
      </dsp:txBody>
      <dsp:txXfrm>
        <a:off x="31380" y="4081521"/>
        <a:ext cx="1964849" cy="58005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16200000">
          <a:off x="1545193" y="-1480510"/>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a:t>الأفكار الرئيسية يمكن التعرف عليها وفهمها بسهولة</a:t>
          </a:r>
        </a:p>
      </dsp:txBody>
      <dsp:txXfrm rot="5400000">
        <a:off x="25104" y="89787"/>
        <a:ext cx="3579535" cy="464044"/>
      </dsp:txXfrm>
    </dsp:sp>
    <dsp:sp modelId="{7DD5BF9E-9915-474F-87C3-A5B516058366}">
      <dsp:nvSpPr>
        <dsp:cNvPr id="0" name=""/>
        <dsp:cNvSpPr/>
      </dsp:nvSpPr>
      <dsp:spPr>
        <a:xfrm>
          <a:off x="3604639" y="401"/>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90000"/>
            </a:lnSpc>
            <a:spcBef>
              <a:spcPct val="0"/>
            </a:spcBef>
            <a:spcAft>
              <a:spcPct val="35000"/>
            </a:spcAft>
            <a:buNone/>
          </a:pPr>
          <a:r>
            <a:rPr lang="ar-EG" sz="1600" b="1" kern="1200" dirty="0"/>
            <a:t>واضح</a:t>
          </a:r>
        </a:p>
      </dsp:txBody>
      <dsp:txXfrm>
        <a:off x="3636019" y="31781"/>
        <a:ext cx="1964849" cy="580055"/>
      </dsp:txXfrm>
    </dsp:sp>
    <dsp:sp modelId="{7BA06517-FB22-45F8-8BD8-37FF95A65811}">
      <dsp:nvSpPr>
        <dsp:cNvPr id="0" name=""/>
        <dsp:cNvSpPr/>
      </dsp:nvSpPr>
      <dsp:spPr>
        <a:xfrm rot="16200000">
          <a:off x="1545193" y="-805554"/>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a:t>الوصول إلى النقطة المراد توضيحها دون استخدام كلمات أو صور غير ضرورية</a:t>
          </a:r>
        </a:p>
      </dsp:txBody>
      <dsp:txXfrm rot="5400000">
        <a:off x="25104" y="764743"/>
        <a:ext cx="3579535" cy="464044"/>
      </dsp:txXfrm>
    </dsp:sp>
    <dsp:sp modelId="{EFE9600D-4575-416B-BF5C-4DA839C94101}">
      <dsp:nvSpPr>
        <dsp:cNvPr id="0" name=""/>
        <dsp:cNvSpPr/>
      </dsp:nvSpPr>
      <dsp:spPr>
        <a:xfrm>
          <a:off x="3604639" y="675357"/>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90000"/>
            </a:lnSpc>
            <a:spcBef>
              <a:spcPct val="0"/>
            </a:spcBef>
            <a:spcAft>
              <a:spcPct val="35000"/>
            </a:spcAft>
            <a:buNone/>
          </a:pPr>
          <a:r>
            <a:rPr lang="ar-EG" sz="1600" b="1" kern="1200" dirty="0"/>
            <a:t>موجز</a:t>
          </a:r>
        </a:p>
      </dsp:txBody>
      <dsp:txXfrm>
        <a:off x="3636019" y="706737"/>
        <a:ext cx="1964849" cy="580055"/>
      </dsp:txXfrm>
    </dsp:sp>
    <dsp:sp modelId="{DBDA1057-FB7B-4545-A0BE-78CC1D4D382F}">
      <dsp:nvSpPr>
        <dsp:cNvPr id="0" name=""/>
        <dsp:cNvSpPr/>
      </dsp:nvSpPr>
      <dsp:spPr>
        <a:xfrm rot="16200000">
          <a:off x="1545193" y="-130597"/>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a:t>يتضمن أمثلة أو تفسيرات محددة</a:t>
          </a:r>
        </a:p>
      </dsp:txBody>
      <dsp:txXfrm rot="5400000">
        <a:off x="25104" y="1439700"/>
        <a:ext cx="3579535" cy="464044"/>
      </dsp:txXfrm>
    </dsp:sp>
    <dsp:sp modelId="{582D78EE-DE0B-4524-AD0E-A2069BE5E652}">
      <dsp:nvSpPr>
        <dsp:cNvPr id="0" name=""/>
        <dsp:cNvSpPr/>
      </dsp:nvSpPr>
      <dsp:spPr>
        <a:xfrm>
          <a:off x="3604639" y="1350314"/>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90000"/>
            </a:lnSpc>
            <a:spcBef>
              <a:spcPct val="0"/>
            </a:spcBef>
            <a:spcAft>
              <a:spcPct val="35000"/>
            </a:spcAft>
            <a:buNone/>
          </a:pPr>
          <a:r>
            <a:rPr lang="ar-EG" sz="1600" b="1" kern="1200" dirty="0"/>
            <a:t>محدد</a:t>
          </a:r>
        </a:p>
      </dsp:txBody>
      <dsp:txXfrm>
        <a:off x="3636019" y="1381694"/>
        <a:ext cx="1964849" cy="580055"/>
      </dsp:txXfrm>
    </dsp:sp>
    <dsp:sp modelId="{F77CA121-47FC-41D3-9839-433AE0D85BEF}">
      <dsp:nvSpPr>
        <dsp:cNvPr id="0" name=""/>
        <dsp:cNvSpPr/>
      </dsp:nvSpPr>
      <dsp:spPr>
        <a:xfrm rot="16200000">
          <a:off x="1545193" y="544359"/>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a:t>المعلومات المقدمة في تسلسل منطقي</a:t>
          </a:r>
        </a:p>
      </dsp:txBody>
      <dsp:txXfrm rot="5400000">
        <a:off x="25104" y="2114656"/>
        <a:ext cx="3579535" cy="464044"/>
      </dsp:txXfrm>
    </dsp:sp>
    <dsp:sp modelId="{CD1494C8-BC75-4FD7-A3B6-59E0641C3BF0}">
      <dsp:nvSpPr>
        <dsp:cNvPr id="0" name=""/>
        <dsp:cNvSpPr/>
      </dsp:nvSpPr>
      <dsp:spPr>
        <a:xfrm>
          <a:off x="3604639" y="2025271"/>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0">
            <a:lnSpc>
              <a:spcPct val="90000"/>
            </a:lnSpc>
            <a:spcBef>
              <a:spcPct val="0"/>
            </a:spcBef>
            <a:spcAft>
              <a:spcPct val="35000"/>
            </a:spcAft>
            <a:buNone/>
          </a:pPr>
          <a:r>
            <a:rPr lang="ar-EG" sz="1600" b="1" kern="1200" dirty="0"/>
            <a:t>متماسك</a:t>
          </a:r>
        </a:p>
      </dsp:txBody>
      <dsp:txXfrm>
        <a:off x="3636019" y="2056651"/>
        <a:ext cx="1964849" cy="580055"/>
      </dsp:txXfrm>
    </dsp:sp>
    <dsp:sp modelId="{A9254947-C5A8-40E8-A4BC-C998AC1E70A3}">
      <dsp:nvSpPr>
        <dsp:cNvPr id="0" name=""/>
        <dsp:cNvSpPr/>
      </dsp:nvSpPr>
      <dsp:spPr>
        <a:xfrm rot="16200000">
          <a:off x="1545193" y="1219315"/>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a:t>لهجة مهذبة ومهنية</a:t>
          </a:r>
        </a:p>
      </dsp:txBody>
      <dsp:txXfrm rot="5400000">
        <a:off x="25104" y="2789612"/>
        <a:ext cx="3579535" cy="464044"/>
      </dsp:txXfrm>
    </dsp:sp>
    <dsp:sp modelId="{96F2A516-836A-4EE8-8911-816A10FE4379}">
      <dsp:nvSpPr>
        <dsp:cNvPr id="0" name=""/>
        <dsp:cNvSpPr/>
      </dsp:nvSpPr>
      <dsp:spPr>
        <a:xfrm>
          <a:off x="3604639" y="2700227"/>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90000"/>
            </a:lnSpc>
            <a:spcBef>
              <a:spcPct val="0"/>
            </a:spcBef>
            <a:spcAft>
              <a:spcPct val="35000"/>
            </a:spcAft>
            <a:buNone/>
          </a:pPr>
          <a:r>
            <a:rPr lang="ar-EG" sz="1600" b="1" kern="1200" dirty="0"/>
            <a:t>مهذب</a:t>
          </a:r>
        </a:p>
      </dsp:txBody>
      <dsp:txXfrm>
        <a:off x="3636019" y="2731607"/>
        <a:ext cx="1964849" cy="580055"/>
      </dsp:txXfrm>
    </dsp:sp>
    <dsp:sp modelId="{FF242D90-5CDE-4BDC-B089-C61827574746}">
      <dsp:nvSpPr>
        <dsp:cNvPr id="0" name=""/>
        <dsp:cNvSpPr/>
      </dsp:nvSpPr>
      <dsp:spPr>
        <a:xfrm rot="16200000">
          <a:off x="1545193" y="1894272"/>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a:t>معلومات كافية حتى يتمكن الجمهور من الفهم</a:t>
          </a:r>
        </a:p>
      </dsp:txBody>
      <dsp:txXfrm rot="5400000">
        <a:off x="25104" y="3464569"/>
        <a:ext cx="3579535" cy="464044"/>
      </dsp:txXfrm>
    </dsp:sp>
    <dsp:sp modelId="{9FB3EA2F-3D20-40CF-9324-6019822342B3}">
      <dsp:nvSpPr>
        <dsp:cNvPr id="0" name=""/>
        <dsp:cNvSpPr/>
      </dsp:nvSpPr>
      <dsp:spPr>
        <a:xfrm>
          <a:off x="3604639" y="3375184"/>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1">
            <a:lnSpc>
              <a:spcPct val="90000"/>
            </a:lnSpc>
            <a:spcBef>
              <a:spcPct val="0"/>
            </a:spcBef>
            <a:spcAft>
              <a:spcPct val="35000"/>
            </a:spcAft>
            <a:buNone/>
          </a:pPr>
          <a:r>
            <a:rPr lang="ar-EG" sz="1600" b="1" kern="1200" dirty="0"/>
            <a:t>كامل</a:t>
          </a:r>
        </a:p>
      </dsp:txBody>
      <dsp:txXfrm>
        <a:off x="3636019" y="3406564"/>
        <a:ext cx="1964849" cy="580055"/>
      </dsp:txXfrm>
    </dsp:sp>
    <dsp:sp modelId="{02F0050B-D59F-437E-8B1C-E92505152203}">
      <dsp:nvSpPr>
        <dsp:cNvPr id="0" name=""/>
        <dsp:cNvSpPr/>
      </dsp:nvSpPr>
      <dsp:spPr>
        <a:xfrm rot="16200000">
          <a:off x="1545193" y="2569229"/>
          <a:ext cx="514252" cy="3604639"/>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ctr" defTabSz="711200" rtl="1">
            <a:lnSpc>
              <a:spcPct val="90000"/>
            </a:lnSpc>
            <a:spcBef>
              <a:spcPct val="0"/>
            </a:spcBef>
            <a:spcAft>
              <a:spcPct val="15000"/>
            </a:spcAft>
            <a:buChar char="•"/>
          </a:pPr>
          <a:r>
            <a:rPr lang="ar-EG" sz="1600" kern="1200" dirty="0" err="1"/>
            <a:t>إختيار</a:t>
          </a:r>
          <a:r>
            <a:rPr lang="ar-EG" sz="1600" kern="1200" dirty="0"/>
            <a:t> الكلمات والقواعد اللغوية الصحيحة</a:t>
          </a:r>
        </a:p>
      </dsp:txBody>
      <dsp:txXfrm rot="5400000">
        <a:off x="25104" y="4139526"/>
        <a:ext cx="3579535" cy="464044"/>
      </dsp:txXfrm>
    </dsp:sp>
    <dsp:sp modelId="{BF4E5F5F-B3F9-43AE-9B82-EB2E7F6F4850}">
      <dsp:nvSpPr>
        <dsp:cNvPr id="0" name=""/>
        <dsp:cNvSpPr/>
      </dsp:nvSpPr>
      <dsp:spPr>
        <a:xfrm>
          <a:off x="3604639" y="4050141"/>
          <a:ext cx="2027609"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rtl="0">
            <a:lnSpc>
              <a:spcPct val="90000"/>
            </a:lnSpc>
            <a:spcBef>
              <a:spcPct val="0"/>
            </a:spcBef>
            <a:spcAft>
              <a:spcPct val="35000"/>
            </a:spcAft>
            <a:buNone/>
          </a:pPr>
          <a:r>
            <a:rPr lang="ar-EG" sz="1600" b="1" kern="1200" dirty="0"/>
            <a:t>صحيح (الفهم)</a:t>
          </a:r>
        </a:p>
      </dsp:txBody>
      <dsp:txXfrm>
        <a:off x="3636019" y="4081521"/>
        <a:ext cx="1964849" cy="58005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27</a:t>
            </a:fld>
            <a:endParaRPr lang="en-US"/>
          </a:p>
        </p:txBody>
      </p:sp>
    </p:spTree>
    <p:extLst>
      <p:ext uri="{BB962C8B-B14F-4D97-AF65-F5344CB8AC3E}">
        <p14:creationId xmlns:p14="http://schemas.microsoft.com/office/powerpoint/2010/main" val="1129610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40</a:t>
            </a:fld>
            <a:endParaRPr lang="en-US"/>
          </a:p>
        </p:txBody>
      </p:sp>
    </p:spTree>
    <p:extLst>
      <p:ext uri="{BB962C8B-B14F-4D97-AF65-F5344CB8AC3E}">
        <p14:creationId xmlns:p14="http://schemas.microsoft.com/office/powerpoint/2010/main" val="3448884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C8368-A96A-D2F2-AF0F-C168D26A0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E4C71-A8E3-D4E6-4439-0B3B87B0D0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E57C4-2132-3859-7537-520EDC16D6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054360-FAE5-33C6-94FC-4256614DDABE}"/>
              </a:ext>
            </a:extLst>
          </p:cNvPr>
          <p:cNvSpPr>
            <a:spLocks noGrp="1"/>
          </p:cNvSpPr>
          <p:nvPr>
            <p:ph type="sldNum" sz="quarter" idx="5"/>
          </p:nvPr>
        </p:nvSpPr>
        <p:spPr/>
        <p:txBody>
          <a:bodyPr/>
          <a:lstStyle/>
          <a:p>
            <a:fld id="{AB0FA51A-B6E6-42DD-A092-62F4C4278D48}" type="slidenum">
              <a:rPr lang="en-US" smtClean="0"/>
              <a:t>41</a:t>
            </a:fld>
            <a:endParaRPr lang="en-US"/>
          </a:p>
        </p:txBody>
      </p:sp>
    </p:spTree>
    <p:extLst>
      <p:ext uri="{BB962C8B-B14F-4D97-AF65-F5344CB8AC3E}">
        <p14:creationId xmlns:p14="http://schemas.microsoft.com/office/powerpoint/2010/main" val="268534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3EA2B-D207-6AB6-7B99-0CBDAC57F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F62CF1-E16F-2A8D-5C82-DF638E2F1D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8B257-F86A-E1DF-DF74-9D8E5D143C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3D1220-EA7B-7CB3-2E0B-3C633D9C1594}"/>
              </a:ext>
            </a:extLst>
          </p:cNvPr>
          <p:cNvSpPr>
            <a:spLocks noGrp="1"/>
          </p:cNvSpPr>
          <p:nvPr>
            <p:ph type="sldNum" sz="quarter" idx="5"/>
          </p:nvPr>
        </p:nvSpPr>
        <p:spPr/>
        <p:txBody>
          <a:bodyPr/>
          <a:lstStyle/>
          <a:p>
            <a:fld id="{AB0FA51A-B6E6-42DD-A092-62F4C4278D48}" type="slidenum">
              <a:rPr lang="en-US" smtClean="0"/>
              <a:t>42</a:t>
            </a:fld>
            <a:endParaRPr lang="en-US"/>
          </a:p>
        </p:txBody>
      </p:sp>
    </p:spTree>
    <p:extLst>
      <p:ext uri="{BB962C8B-B14F-4D97-AF65-F5344CB8AC3E}">
        <p14:creationId xmlns:p14="http://schemas.microsoft.com/office/powerpoint/2010/main" val="1120696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A9578-4667-B9BD-C354-0AC0225BF6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87ABBF-8EAB-4045-F0F2-18EA3E5EB9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1AE3E2-46A1-D501-16D6-214FFF8A42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008E22-63F2-9D6D-A6B2-C0E248195513}"/>
              </a:ext>
            </a:extLst>
          </p:cNvPr>
          <p:cNvSpPr>
            <a:spLocks noGrp="1"/>
          </p:cNvSpPr>
          <p:nvPr>
            <p:ph type="sldNum" sz="quarter" idx="5"/>
          </p:nvPr>
        </p:nvSpPr>
        <p:spPr/>
        <p:txBody>
          <a:bodyPr/>
          <a:lstStyle/>
          <a:p>
            <a:fld id="{AB0FA51A-B6E6-42DD-A092-62F4C4278D48}" type="slidenum">
              <a:rPr lang="en-US" smtClean="0"/>
              <a:t>43</a:t>
            </a:fld>
            <a:endParaRPr lang="en-US"/>
          </a:p>
        </p:txBody>
      </p:sp>
    </p:spTree>
    <p:extLst>
      <p:ext uri="{BB962C8B-B14F-4D97-AF65-F5344CB8AC3E}">
        <p14:creationId xmlns:p14="http://schemas.microsoft.com/office/powerpoint/2010/main" val="419278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492DC-5C30-CD4B-CD3A-446E62E238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C6E7C2-F218-700B-BA7F-DB8078EA37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FD4BA9-CBEC-D35F-2617-30B77ACA17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BDCEF7-4601-F185-BF6B-E9FC217BAAC5}"/>
              </a:ext>
            </a:extLst>
          </p:cNvPr>
          <p:cNvSpPr>
            <a:spLocks noGrp="1"/>
          </p:cNvSpPr>
          <p:nvPr>
            <p:ph type="sldNum" sz="quarter" idx="5"/>
          </p:nvPr>
        </p:nvSpPr>
        <p:spPr/>
        <p:txBody>
          <a:bodyPr/>
          <a:lstStyle/>
          <a:p>
            <a:fld id="{AB0FA51A-B6E6-42DD-A092-62F4C4278D48}" type="slidenum">
              <a:rPr lang="en-US" smtClean="0"/>
              <a:t>44</a:t>
            </a:fld>
            <a:endParaRPr lang="en-US"/>
          </a:p>
        </p:txBody>
      </p:sp>
    </p:spTree>
    <p:extLst>
      <p:ext uri="{BB962C8B-B14F-4D97-AF65-F5344CB8AC3E}">
        <p14:creationId xmlns:p14="http://schemas.microsoft.com/office/powerpoint/2010/main" val="609153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7/14/2026</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209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7/14/2026</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s://www.ingentis.com/en/knowledge/formal-and-informal-communication/" TargetMode="External"/><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hyperlink" Target="https://www.peoplegoal.com/blog/what-is-formal-and-informal-communication/"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3.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892988"/>
            <a:ext cx="6407262" cy="1661993"/>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altLang="ar-SA" sz="3400" b="1" dirty="0">
                <a:latin typeface="Aharoni" panose="02010803020104030203" pitchFamily="2" charset="-79"/>
                <a:cs typeface="Aharoni" panose="02010803020104030203" pitchFamily="2" charset="-79"/>
              </a:rPr>
              <a:t>Organizing And Managerial Communication</a:t>
            </a:r>
            <a:endParaRPr lang="ar-EG" altLang="ar-SA" sz="3400" b="1" dirty="0">
              <a:latin typeface="Aharoni" panose="02010803020104030203" pitchFamily="2" charset="-79"/>
              <a:cs typeface="Aharoni" panose="02010803020104030203" pitchFamily="2" charset="-79"/>
            </a:endParaRPr>
          </a:p>
          <a:p>
            <a:pPr algn="ctr"/>
            <a:r>
              <a:rPr lang="ar-EG" altLang="ar-SA" sz="3400" dirty="0">
                <a:latin typeface="Aharoni" panose="02010803020104030203" pitchFamily="2" charset="-79"/>
                <a:cs typeface="Aharoni" panose="02010803020104030203" pitchFamily="2" charset="-79"/>
              </a:rPr>
              <a:t>التنظيم والتواصل الإداري</a:t>
            </a:r>
            <a:endParaRPr lang="en-US" altLang="ar-SA" sz="3400" dirty="0">
              <a:latin typeface="Aharoni" panose="02010803020104030203" pitchFamily="2" charset="-79"/>
              <a:cs typeface="Aharoni" panose="02010803020104030203" pitchFamily="2" charset="-79"/>
            </a:endParaRPr>
          </a:p>
        </p:txBody>
      </p:sp>
      <p:sp>
        <p:nvSpPr>
          <p:cNvPr id="9" name="TextBox 8">
            <a:extLst>
              <a:ext uri="{FF2B5EF4-FFF2-40B4-BE49-F238E27FC236}">
                <a16:creationId xmlns:a16="http://schemas.microsoft.com/office/drawing/2014/main" id="{406D4194-9169-208A-7F37-1FEE10E5558B}"/>
              </a:ext>
            </a:extLst>
          </p:cNvPr>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39AB7D82-4F8A-59E8-6A78-883F986603CF}"/>
              </a:ext>
            </a:extLst>
          </p:cNvPr>
          <p:cNvSpPr txBox="1"/>
          <p:nvPr/>
        </p:nvSpPr>
        <p:spPr>
          <a:xfrm>
            <a:off x="6426832" y="5830967"/>
            <a:ext cx="318938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السابعة</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2259674"/>
            <a:ext cx="5300441" cy="2554545"/>
          </a:xfrm>
          <a:prstGeom prst="rect">
            <a:avLst/>
          </a:prstGeom>
        </p:spPr>
        <p:txBody>
          <a:bodyPr wrap="square">
            <a:spAutoFit/>
          </a:bodyPr>
          <a:lstStyle/>
          <a:p>
            <a:pPr marL="285750" indent="-285750" algn="just">
              <a:buFont typeface="Arial" panose="020B0604020202020204" pitchFamily="34" charset="0"/>
              <a:buChar char="•"/>
            </a:pPr>
            <a:r>
              <a:rPr lang="en-US" sz="2000" b="1" dirty="0">
                <a:effectLst>
                  <a:outerShdw blurRad="38100" dist="38100" dir="2700000" algn="tl">
                    <a:srgbClr val="000000">
                      <a:alpha val="43137"/>
                    </a:srgbClr>
                  </a:outerShdw>
                </a:effectLst>
              </a:rPr>
              <a:t> </a:t>
            </a:r>
            <a:r>
              <a:rPr lang="en-US" altLang="ar-SA" sz="2000" b="1" dirty="0">
                <a:effectLst>
                  <a:outerShdw blurRad="38100" dist="38100" dir="2700000" algn="tl">
                    <a:srgbClr val="000000">
                      <a:alpha val="43137"/>
                    </a:srgbClr>
                  </a:outerShdw>
                </a:effectLst>
              </a:rPr>
              <a:t>Understanding Managerial Communications</a:t>
            </a:r>
          </a:p>
          <a:p>
            <a:pPr marL="285750" indent="-285750" algn="just">
              <a:buFont typeface="Arial" panose="020B0604020202020204" pitchFamily="34" charset="0"/>
              <a:buChar char="•"/>
            </a:pPr>
            <a:r>
              <a:rPr lang="en-US" sz="2000" b="1" dirty="0">
                <a:effectLst>
                  <a:outerShdw blurRad="38100" dist="38100" dir="2700000" algn="tl">
                    <a:srgbClr val="000000">
                      <a:alpha val="43137"/>
                    </a:srgbClr>
                  </a:outerShdw>
                </a:effectLst>
              </a:rPr>
              <a:t>Identify the concept of communication skills</a:t>
            </a:r>
            <a:endParaRPr lang="ar-EG" sz="2000" b="1" dirty="0">
              <a:effectLst>
                <a:outerShdw blurRad="38100" dist="38100" dir="2700000" algn="tl">
                  <a:srgbClr val="000000">
                    <a:alpha val="43137"/>
                  </a:srgbClr>
                </a:outerShdw>
              </a:effectLst>
            </a:endParaRPr>
          </a:p>
          <a:p>
            <a:pPr marL="285750" indent="-285750" algn="just">
              <a:buFont typeface="Arial" panose="020B0604020202020204" pitchFamily="34" charset="0"/>
              <a:buChar char="•"/>
            </a:pPr>
            <a:r>
              <a:rPr lang="en-US" sz="2000" b="1" dirty="0">
                <a:effectLst>
                  <a:outerShdw blurRad="38100" dist="38100" dir="2700000" algn="tl">
                    <a:srgbClr val="000000">
                      <a:alpha val="43137"/>
                    </a:srgbClr>
                  </a:outerShdw>
                </a:effectLst>
              </a:rPr>
              <a:t>Understand the principles of effective communication.</a:t>
            </a:r>
          </a:p>
          <a:p>
            <a:pPr algn="r" rtl="1"/>
            <a:r>
              <a:rPr lang="ar-EG" sz="2000" b="1" dirty="0"/>
              <a:t>فهم التواصل الإدارية</a:t>
            </a:r>
          </a:p>
          <a:p>
            <a:pPr algn="r" rtl="1"/>
            <a:r>
              <a:rPr lang="ar-EG" sz="2000" b="1" dirty="0"/>
              <a:t>تحديد مفهوم مهارات التواصل</a:t>
            </a:r>
          </a:p>
          <a:p>
            <a:pPr algn="r" rtl="1"/>
            <a:r>
              <a:rPr lang="ar-EG" sz="2000" b="1" dirty="0"/>
              <a:t>فهم مبادئ التواصل الفعال</a:t>
            </a:r>
            <a:endParaRPr lang="en-US" sz="2000" b="1" dirty="0">
              <a:effectLst>
                <a:outerShdw blurRad="38100" dist="38100" dir="2700000" algn="tl">
                  <a:srgbClr val="000000">
                    <a:alpha val="43137"/>
                  </a:srgbClr>
                </a:outerShdw>
              </a:effectLst>
            </a:endParaRPr>
          </a:p>
          <a:p>
            <a:pPr marL="285750" indent="-285750">
              <a:buFont typeface="Arial" panose="020B0604020202020204" pitchFamily="34" charset="0"/>
              <a:buChar char="•"/>
            </a:pPr>
            <a:endParaRPr lang="en-AU" altLang="en-US" sz="2000" b="1"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4" name="Picture 2" descr="Organizational structure ppt">
            <a:extLst>
              <a:ext uri="{FF2B5EF4-FFF2-40B4-BE49-F238E27FC236}">
                <a16:creationId xmlns:a16="http://schemas.microsoft.com/office/drawing/2014/main" id="{E4B88752-D571-C8CC-E73B-AF890AB10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8135" y="867055"/>
            <a:ext cx="4962146" cy="25698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6861C6F-45BA-D3E4-4C80-F43747CD24FA}"/>
              </a:ext>
            </a:extLst>
          </p:cNvPr>
          <p:cNvSpPr txBox="1"/>
          <p:nvPr/>
        </p:nvSpPr>
        <p:spPr>
          <a:xfrm>
            <a:off x="6944248" y="5194927"/>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96725967"/>
      </p:ext>
    </p:extLst>
  </p:cSld>
  <p:clrMapOvr>
    <a:masterClrMapping/>
  </p:clrMapOvr>
  <p:transition spd="slow" advTm="3369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CE024-926B-B4A6-8EB9-D5BD8F5CF5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80753C-17D0-458D-60BC-FCDE29075639}"/>
              </a:ext>
            </a:extLst>
          </p:cNvPr>
          <p:cNvSpPr/>
          <p:nvPr/>
        </p:nvSpPr>
        <p:spPr>
          <a:xfrm>
            <a:off x="110709" y="1633762"/>
            <a:ext cx="11873282" cy="4777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45E16B-CC32-07D5-C4AF-9D3AB3D05AA0}"/>
              </a:ext>
            </a:extLst>
          </p:cNvPr>
          <p:cNvSpPr txBox="1"/>
          <p:nvPr/>
        </p:nvSpPr>
        <p:spPr>
          <a:xfrm>
            <a:off x="3122750" y="49108"/>
            <a:ext cx="4791164" cy="523220"/>
          </a:xfrm>
          <a:prstGeom prst="rect">
            <a:avLst/>
          </a:prstGeom>
          <a:noFill/>
        </p:spPr>
        <p:txBody>
          <a:bodyPr wrap="square" rtlCol="0">
            <a:spAutoFit/>
          </a:bodyPr>
          <a:lstStyle/>
          <a:p>
            <a:r>
              <a:rPr lang="en-US" altLang="ar-SA" sz="2800" b="1" dirty="0">
                <a:solidFill>
                  <a:srgbClr val="C00000"/>
                </a:solidFill>
              </a:rPr>
              <a:t>Organizing Your Employees</a:t>
            </a:r>
            <a:endParaRPr lang="ar-SA" sz="2800" b="1" dirty="0">
              <a:solidFill>
                <a:srgbClr val="C00000"/>
              </a:solidFill>
            </a:endParaRPr>
          </a:p>
        </p:txBody>
      </p:sp>
      <p:pic>
        <p:nvPicPr>
          <p:cNvPr id="7" name="Graphic 21">
            <a:extLst>
              <a:ext uri="{FF2B5EF4-FFF2-40B4-BE49-F238E27FC236}">
                <a16:creationId xmlns:a16="http://schemas.microsoft.com/office/drawing/2014/main" id="{CD10550A-BD13-272F-BB68-07074CF20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3D2CDB17-8EAF-7B32-25A2-D7AD33B8C91B}"/>
              </a:ext>
            </a:extLst>
          </p:cNvPr>
          <p:cNvSpPr txBox="1">
            <a:spLocks noChangeArrowheads="1"/>
          </p:cNvSpPr>
          <p:nvPr/>
        </p:nvSpPr>
        <p:spPr>
          <a:xfrm>
            <a:off x="110708" y="1644580"/>
            <a:ext cx="11770117" cy="4766729"/>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t>is a formal document that outlines the duties, responsibilities, necessary skills, and reporting relationships of a specific role within an organization. It acts as a roadmap for both the employer and the employee, ensuring that expectations are aligned from the hiring phase through annual performance reviews.</a:t>
            </a:r>
          </a:p>
          <a:p>
            <a:pPr marL="0" indent="0">
              <a:buNone/>
            </a:pPr>
            <a:r>
              <a:rPr lang="en-US" sz="1800" dirty="0"/>
              <a:t>A standard job description typically includes the following key elements:</a:t>
            </a:r>
          </a:p>
          <a:p>
            <a:r>
              <a:rPr lang="en-US" sz="1800" b="1" dirty="0"/>
              <a:t>1. Job Title and Summary: </a:t>
            </a:r>
            <a:r>
              <a:rPr lang="en-US" sz="1800" dirty="0"/>
              <a:t> A clear, descriptive name for the role (e.g., "Senior Project Manager"),  A brief overview (3–5 sentences) of the role’s purpose and how it contributes to the company’s goals.</a:t>
            </a:r>
          </a:p>
          <a:p>
            <a:r>
              <a:rPr lang="en-US" sz="1800" b="1" dirty="0"/>
              <a:t>2. Duties and Responsibilities: </a:t>
            </a:r>
            <a:r>
              <a:rPr lang="en-US" sz="1800" dirty="0"/>
              <a:t>This is the "meat" of the document. It lists the daily, weekly, or monthly tasks the employee is expected to perform. Most effective JDs list these in order of importance or percentage of time spent.</a:t>
            </a:r>
          </a:p>
          <a:p>
            <a:r>
              <a:rPr lang="en-US" sz="1800" b="1" dirty="0"/>
              <a:t>3. Requirements and Qualifications: including Education:</a:t>
            </a:r>
            <a:r>
              <a:rPr lang="en-US" sz="1800" dirty="0"/>
              <a:t> Degrees or certifications required, </a:t>
            </a:r>
            <a:r>
              <a:rPr lang="en-US" sz="1800" b="1" dirty="0"/>
              <a:t>Experience:</a:t>
            </a:r>
            <a:r>
              <a:rPr lang="en-US" sz="1800" dirty="0"/>
              <a:t> Number of years in a similar field or specific industry exposure, </a:t>
            </a:r>
            <a:r>
              <a:rPr lang="en-US" sz="1800" b="1" dirty="0"/>
              <a:t>Skills:</a:t>
            </a:r>
            <a:r>
              <a:rPr lang="en-US" sz="1800" dirty="0"/>
              <a:t> Technical skills (e.g., Python, financial modeling) and "soft" skills (e.g., conflict resolution, leadership).</a:t>
            </a:r>
          </a:p>
          <a:p>
            <a:r>
              <a:rPr lang="en-US" sz="1800" b="1" dirty="0"/>
              <a:t>4. Relationships and Reporting Lines: </a:t>
            </a:r>
            <a:r>
              <a:rPr lang="en-US" sz="1800" dirty="0"/>
              <a:t>It defines who the employee reports to (their supervisor) and whether they manage a team. It may also mention internal or external stakeholders they interact with regularly.</a:t>
            </a:r>
          </a:p>
          <a:p>
            <a:r>
              <a:rPr lang="en-US" sz="1800" b="1" dirty="0"/>
              <a:t>5. Work Environment and Physical Demands: </a:t>
            </a:r>
            <a:r>
              <a:rPr lang="en-US" sz="1800" dirty="0"/>
              <a:t>This specifies where the work happens (office, remote, or field) and any physical requirements, such as travel frequency or the ability to lift specific weights.</a:t>
            </a:r>
            <a:endParaRPr lang="en-US" sz="1800" b="1" dirty="0"/>
          </a:p>
        </p:txBody>
      </p:sp>
      <p:sp>
        <p:nvSpPr>
          <p:cNvPr id="9" name="TextBox 8">
            <a:extLst>
              <a:ext uri="{FF2B5EF4-FFF2-40B4-BE49-F238E27FC236}">
                <a16:creationId xmlns:a16="http://schemas.microsoft.com/office/drawing/2014/main" id="{BF7C4899-7370-4C05-5F68-D1B2CF6A6527}"/>
              </a:ext>
            </a:extLst>
          </p:cNvPr>
          <p:cNvSpPr txBox="1"/>
          <p:nvPr/>
        </p:nvSpPr>
        <p:spPr>
          <a:xfrm>
            <a:off x="2470332" y="807134"/>
            <a:ext cx="6096000" cy="523220"/>
          </a:xfrm>
          <a:prstGeom prst="rect">
            <a:avLst/>
          </a:prstGeom>
          <a:noFill/>
        </p:spPr>
        <p:txBody>
          <a:bodyPr wrap="square">
            <a:spAutoFit/>
          </a:bodyPr>
          <a:lstStyle/>
          <a:p>
            <a:pPr algn="ctr" rtl="1"/>
            <a:r>
              <a:rPr lang="ar-EG" altLang="ar-SA" sz="2800" b="1" u="sng" dirty="0">
                <a:solidFill>
                  <a:srgbClr val="C00000"/>
                </a:solidFill>
              </a:rPr>
              <a:t>الوصف </a:t>
            </a:r>
            <a:r>
              <a:rPr lang="ar-EG" altLang="ar-SA" sz="2800" b="1" u="sng" dirty="0" err="1">
                <a:solidFill>
                  <a:srgbClr val="C00000"/>
                </a:solidFill>
              </a:rPr>
              <a:t>الوظيفى</a:t>
            </a:r>
            <a:r>
              <a:rPr lang="en-US" altLang="ar-SA" sz="2800" b="1" u="sng" dirty="0">
                <a:solidFill>
                  <a:srgbClr val="C00000"/>
                </a:solidFill>
              </a:rPr>
              <a:t> A job description      </a:t>
            </a:r>
          </a:p>
        </p:txBody>
      </p:sp>
    </p:spTree>
    <p:extLst>
      <p:ext uri="{BB962C8B-B14F-4D97-AF65-F5344CB8AC3E}">
        <p14:creationId xmlns:p14="http://schemas.microsoft.com/office/powerpoint/2010/main" val="2880512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2865B-F39F-DF9E-7A04-227562D203B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E82722-13DB-DC02-6ABC-7DB97A5D689A}"/>
              </a:ext>
            </a:extLst>
          </p:cNvPr>
          <p:cNvSpPr txBox="1"/>
          <p:nvPr/>
        </p:nvSpPr>
        <p:spPr>
          <a:xfrm>
            <a:off x="3122750" y="49108"/>
            <a:ext cx="4791164" cy="523220"/>
          </a:xfrm>
          <a:prstGeom prst="rect">
            <a:avLst/>
          </a:prstGeom>
          <a:noFill/>
        </p:spPr>
        <p:txBody>
          <a:bodyPr wrap="square" rtlCol="0">
            <a:spAutoFit/>
          </a:bodyPr>
          <a:lstStyle/>
          <a:p>
            <a:r>
              <a:rPr lang="en-US" altLang="ar-SA" sz="2800" b="1" dirty="0">
                <a:solidFill>
                  <a:srgbClr val="C00000"/>
                </a:solidFill>
              </a:rPr>
              <a:t>Organizing Your Employees</a:t>
            </a:r>
            <a:endParaRPr lang="ar-SA" sz="2800" b="1" dirty="0">
              <a:solidFill>
                <a:srgbClr val="C00000"/>
              </a:solidFill>
            </a:endParaRPr>
          </a:p>
        </p:txBody>
      </p:sp>
      <p:pic>
        <p:nvPicPr>
          <p:cNvPr id="7" name="Graphic 21">
            <a:extLst>
              <a:ext uri="{FF2B5EF4-FFF2-40B4-BE49-F238E27FC236}">
                <a16:creationId xmlns:a16="http://schemas.microsoft.com/office/drawing/2014/main" id="{46BA3988-0117-EABC-4BA0-6DF6EAA4DD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F737364-D65D-911A-EB89-D66ADBD7BECF}"/>
              </a:ext>
            </a:extLst>
          </p:cNvPr>
          <p:cNvSpPr txBox="1"/>
          <p:nvPr/>
        </p:nvSpPr>
        <p:spPr>
          <a:xfrm>
            <a:off x="2470332" y="807134"/>
            <a:ext cx="6096000" cy="523220"/>
          </a:xfrm>
          <a:prstGeom prst="rect">
            <a:avLst/>
          </a:prstGeom>
          <a:noFill/>
        </p:spPr>
        <p:txBody>
          <a:bodyPr wrap="square">
            <a:spAutoFit/>
          </a:bodyPr>
          <a:lstStyle/>
          <a:p>
            <a:pPr algn="ctr" rtl="1"/>
            <a:r>
              <a:rPr lang="ar-EG" altLang="ar-SA" sz="2800" b="1" u="sng" dirty="0">
                <a:solidFill>
                  <a:srgbClr val="C00000"/>
                </a:solidFill>
              </a:rPr>
              <a:t>الوصف </a:t>
            </a:r>
            <a:r>
              <a:rPr lang="ar-EG" altLang="ar-SA" sz="2800" b="1" u="sng" dirty="0" err="1">
                <a:solidFill>
                  <a:srgbClr val="C00000"/>
                </a:solidFill>
              </a:rPr>
              <a:t>الوظيفى</a:t>
            </a:r>
            <a:r>
              <a:rPr lang="en-US" altLang="ar-SA" sz="2800" b="1" u="sng" dirty="0">
                <a:solidFill>
                  <a:srgbClr val="C00000"/>
                </a:solidFill>
              </a:rPr>
              <a:t> A job description      </a:t>
            </a:r>
          </a:p>
        </p:txBody>
      </p:sp>
      <p:sp>
        <p:nvSpPr>
          <p:cNvPr id="2" name="Rectangle: Rounded Corners 1">
            <a:extLst>
              <a:ext uri="{FF2B5EF4-FFF2-40B4-BE49-F238E27FC236}">
                <a16:creationId xmlns:a16="http://schemas.microsoft.com/office/drawing/2014/main" id="{FB32A7F6-0561-2855-1625-7708D3313123}"/>
              </a:ext>
            </a:extLst>
          </p:cNvPr>
          <p:cNvSpPr/>
          <p:nvPr/>
        </p:nvSpPr>
        <p:spPr>
          <a:xfrm>
            <a:off x="126124" y="1618002"/>
            <a:ext cx="118503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000" b="1" dirty="0">
                <a:solidFill>
                  <a:schemeClr val="tx1"/>
                </a:solidFill>
              </a:rPr>
              <a:t>الوصف الوظيفي وثيقة رسمية تحدد واجبات ومسؤوليات ومهارات وعلاقات التبعية لوظيفة محددة داخل المؤسسة. وهو بمثابة دليل إرشادي لكل من صاحب العمل والموظف، يضمن توافق التوقعات من مرحلة التوظيف وحتى مراجعات الأداء السنوية.</a:t>
            </a:r>
          </a:p>
          <a:p>
            <a:pPr algn="just" rtl="1"/>
            <a:endParaRPr lang="ar-EG" sz="1600" dirty="0">
              <a:solidFill>
                <a:schemeClr val="tx1"/>
              </a:solidFill>
            </a:endParaRPr>
          </a:p>
          <a:p>
            <a:pPr algn="just" rtl="1"/>
            <a:r>
              <a:rPr lang="ar-EG" sz="1600" dirty="0">
                <a:solidFill>
                  <a:schemeClr val="tx1"/>
                </a:solidFill>
              </a:rPr>
              <a:t>يتضمن الوصف الوظيفي النموذجي عادةً العناصر الرئيسية التالية:</a:t>
            </a:r>
          </a:p>
          <a:p>
            <a:pPr algn="just" rtl="1"/>
            <a:r>
              <a:rPr lang="ar-EG" sz="1600" dirty="0">
                <a:solidFill>
                  <a:schemeClr val="tx1"/>
                </a:solidFill>
              </a:rPr>
              <a:t>1. </a:t>
            </a:r>
            <a:r>
              <a:rPr lang="ar-EG" b="1" dirty="0">
                <a:solidFill>
                  <a:schemeClr val="tx1"/>
                </a:solidFill>
              </a:rPr>
              <a:t>المسمى الوظيفي والملخص</a:t>
            </a:r>
            <a:r>
              <a:rPr lang="ar-EG" dirty="0">
                <a:solidFill>
                  <a:schemeClr val="tx1"/>
                </a:solidFill>
              </a:rPr>
              <a:t>: اسم واضح ودقيق للوظيفة (مثل: "مدير مشروع أول")، نبذة مختصرة (من 3 إلى 5 جمل) عن الغرض من الوظيفة وكيفية مساهمتها في تحقيق أهداف الشركة.</a:t>
            </a:r>
          </a:p>
          <a:p>
            <a:pPr algn="just" rtl="1"/>
            <a:r>
              <a:rPr lang="ar-EG" dirty="0">
                <a:solidFill>
                  <a:schemeClr val="tx1"/>
                </a:solidFill>
              </a:rPr>
              <a:t>2. </a:t>
            </a:r>
            <a:r>
              <a:rPr lang="ar-EG" b="1" dirty="0">
                <a:solidFill>
                  <a:schemeClr val="tx1"/>
                </a:solidFill>
              </a:rPr>
              <a:t>الواجبات والمسؤوليات</a:t>
            </a:r>
            <a:r>
              <a:rPr lang="ar-EG" dirty="0">
                <a:solidFill>
                  <a:schemeClr val="tx1"/>
                </a:solidFill>
              </a:rPr>
              <a:t>: هذا هو جوهر الوثيقة. يسرد المهام اليومية أو الأسبوعية أو الشهرية التي يُتوقع من الموظف القيام بها. تُرتّب معظم الأوصاف الوظيفية الفعّالة هذه المهام حسب الأهمية أو النسبة المئوية للوقت المُستغرق.</a:t>
            </a:r>
          </a:p>
          <a:p>
            <a:pPr algn="just" rtl="1"/>
            <a:r>
              <a:rPr lang="ar-EG" dirty="0">
                <a:solidFill>
                  <a:schemeClr val="tx1"/>
                </a:solidFill>
              </a:rPr>
              <a:t>3. </a:t>
            </a:r>
            <a:r>
              <a:rPr lang="ar-EG" b="1" dirty="0">
                <a:solidFill>
                  <a:schemeClr val="tx1"/>
                </a:solidFill>
              </a:rPr>
              <a:t>الواجبات والمسؤوليات والمؤهلات</a:t>
            </a:r>
            <a:r>
              <a:rPr lang="ar-EG" dirty="0">
                <a:solidFill>
                  <a:schemeClr val="tx1"/>
                </a:solidFill>
              </a:rPr>
              <a:t>: تشمل التعليم: الشهادات أو المؤهلات المطلوبة، والخبرة: عدد سنوات الخبرة في مجال مشابه أو في قطاع محدد، والمهارات: المهارات التقنية والمهارات الشخصية (مثل: حل النزاعات، والقيادة).</a:t>
            </a:r>
          </a:p>
          <a:p>
            <a:pPr algn="just" rtl="1"/>
            <a:r>
              <a:rPr lang="ar-EG" dirty="0">
                <a:solidFill>
                  <a:schemeClr val="tx1"/>
                </a:solidFill>
              </a:rPr>
              <a:t>4. </a:t>
            </a:r>
            <a:r>
              <a:rPr lang="ar-EG" b="1" dirty="0">
                <a:solidFill>
                  <a:schemeClr val="tx1"/>
                </a:solidFill>
              </a:rPr>
              <a:t>العلاقات والتسلسل الإداري</a:t>
            </a:r>
            <a:r>
              <a:rPr lang="ar-EG" dirty="0">
                <a:solidFill>
                  <a:schemeClr val="tx1"/>
                </a:solidFill>
              </a:rPr>
              <a:t>: يحدد هذا القسم الجهة التي يتبع لها الموظف (مشرفه المباشر) وما إذا كان يدير فريقًا. وقد يشير أيضًا إلى الجهات المعنية الداخلية أو الخارجية التي يتفاعل معها الموظف بانتظام.</a:t>
            </a:r>
          </a:p>
          <a:p>
            <a:pPr algn="just" rtl="1"/>
            <a:r>
              <a:rPr lang="ar-EG" dirty="0">
                <a:solidFill>
                  <a:schemeClr val="tx1"/>
                </a:solidFill>
              </a:rPr>
              <a:t>5</a:t>
            </a:r>
            <a:r>
              <a:rPr lang="ar-EG" b="1" dirty="0">
                <a:solidFill>
                  <a:schemeClr val="tx1"/>
                </a:solidFill>
              </a:rPr>
              <a:t>. بيئة العمل والمتطلبات البدنية: </a:t>
            </a:r>
            <a:r>
              <a:rPr lang="ar-EG" dirty="0">
                <a:solidFill>
                  <a:schemeClr val="tx1"/>
                </a:solidFill>
              </a:rPr>
              <a:t>يحدد هذا مكان العمل (المكتب، أو عن بعد، أو الميدان) وأي متطلبات بدنية، مثل وتيرة السفر أو القدرة على رفع أوزان محددة.</a:t>
            </a:r>
            <a:endParaRPr lang="en-US" dirty="0">
              <a:solidFill>
                <a:schemeClr val="tx1"/>
              </a:solidFill>
            </a:endParaRPr>
          </a:p>
        </p:txBody>
      </p:sp>
    </p:spTree>
    <p:extLst>
      <p:ext uri="{BB962C8B-B14F-4D97-AF65-F5344CB8AC3E}">
        <p14:creationId xmlns:p14="http://schemas.microsoft.com/office/powerpoint/2010/main" val="3116004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Discussion at a table with graphic overhead.">
            <a:extLst>
              <a:ext uri="{FF2B5EF4-FFF2-40B4-BE49-F238E27FC236}">
                <a16:creationId xmlns:a16="http://schemas.microsoft.com/office/drawing/2014/main" id="{5DF5683D-C919-6CEE-16A2-40AE706AA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1102" y="2210885"/>
            <a:ext cx="4738989" cy="32161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A534895-B9B7-6C8D-2A77-13915C70D796}"/>
              </a:ext>
            </a:extLst>
          </p:cNvPr>
          <p:cNvSpPr txBox="1"/>
          <p:nvPr/>
        </p:nvSpPr>
        <p:spPr>
          <a:xfrm>
            <a:off x="493985" y="2498862"/>
            <a:ext cx="5496913" cy="1569660"/>
          </a:xfrm>
          <a:prstGeom prst="rect">
            <a:avLst/>
          </a:prstGeom>
          <a:noFill/>
        </p:spPr>
        <p:txBody>
          <a:bodyPr wrap="square">
            <a:spAutoFit/>
          </a:bodyPr>
          <a:lstStyle/>
          <a:p>
            <a:pPr algn="ctr"/>
            <a:r>
              <a:rPr lang="en-US" sz="2400" b="1" dirty="0"/>
              <a:t>a job description serves as a critical communication bridge between an organization’s strategic goals and its human capital.</a:t>
            </a:r>
          </a:p>
        </p:txBody>
      </p:sp>
      <p:sp>
        <p:nvSpPr>
          <p:cNvPr id="9" name="TextBox 8">
            <a:extLst>
              <a:ext uri="{FF2B5EF4-FFF2-40B4-BE49-F238E27FC236}">
                <a16:creationId xmlns:a16="http://schemas.microsoft.com/office/drawing/2014/main" id="{0F6EA752-385F-B540-ED2C-254A5073F802}"/>
              </a:ext>
            </a:extLst>
          </p:cNvPr>
          <p:cNvSpPr txBox="1"/>
          <p:nvPr/>
        </p:nvSpPr>
        <p:spPr>
          <a:xfrm>
            <a:off x="780567" y="4390016"/>
            <a:ext cx="4929353" cy="1200329"/>
          </a:xfrm>
          <a:prstGeom prst="rect">
            <a:avLst/>
          </a:prstGeom>
          <a:noFill/>
        </p:spPr>
        <p:txBody>
          <a:bodyPr wrap="square">
            <a:spAutoFit/>
          </a:bodyPr>
          <a:lstStyle/>
          <a:p>
            <a:pPr algn="ctr" rtl="1"/>
            <a:r>
              <a:rPr lang="en-US" sz="2400" dirty="0" err="1"/>
              <a:t>يُعد</a:t>
            </a:r>
            <a:r>
              <a:rPr lang="en-US" sz="2400" dirty="0"/>
              <a:t> </a:t>
            </a:r>
            <a:r>
              <a:rPr lang="ar-EG" sz="2400" dirty="0"/>
              <a:t>ال</a:t>
            </a:r>
            <a:r>
              <a:rPr lang="en-US" sz="2400" dirty="0" err="1"/>
              <a:t>وصف</a:t>
            </a:r>
            <a:r>
              <a:rPr lang="en-US" sz="2400" dirty="0"/>
              <a:t> </a:t>
            </a:r>
            <a:r>
              <a:rPr lang="en-US" sz="2400" dirty="0" err="1"/>
              <a:t>الوظيف</a:t>
            </a:r>
            <a:r>
              <a:rPr lang="ar-EG" sz="2400" dirty="0"/>
              <a:t>ى</a:t>
            </a:r>
            <a:r>
              <a:rPr lang="en-US" sz="2400" dirty="0"/>
              <a:t> </a:t>
            </a:r>
            <a:r>
              <a:rPr lang="en-US" sz="2400" dirty="0" err="1"/>
              <a:t>بمثابة</a:t>
            </a:r>
            <a:r>
              <a:rPr lang="en-US" sz="2400" dirty="0"/>
              <a:t> </a:t>
            </a:r>
            <a:r>
              <a:rPr lang="en-US" sz="2400" dirty="0" err="1"/>
              <a:t>جسر</a:t>
            </a:r>
            <a:r>
              <a:rPr lang="en-US" sz="2400" dirty="0"/>
              <a:t> </a:t>
            </a:r>
            <a:r>
              <a:rPr lang="en-US" sz="2400" dirty="0" err="1"/>
              <a:t>اتصال</a:t>
            </a:r>
            <a:r>
              <a:rPr lang="en-US" sz="2400" dirty="0"/>
              <a:t> </a:t>
            </a:r>
            <a:r>
              <a:rPr lang="en-US" sz="2400" dirty="0" err="1"/>
              <a:t>بالغ</a:t>
            </a:r>
            <a:r>
              <a:rPr lang="en-US" sz="2400" dirty="0"/>
              <a:t> </a:t>
            </a:r>
            <a:r>
              <a:rPr lang="en-US" sz="2400" dirty="0" err="1"/>
              <a:t>الأهمية</a:t>
            </a:r>
            <a:r>
              <a:rPr lang="en-US" sz="2400" dirty="0"/>
              <a:t> </a:t>
            </a:r>
            <a:r>
              <a:rPr lang="en-US" sz="2400" dirty="0" err="1"/>
              <a:t>بين</a:t>
            </a:r>
            <a:r>
              <a:rPr lang="en-US" sz="2400" dirty="0"/>
              <a:t> </a:t>
            </a:r>
            <a:r>
              <a:rPr lang="en-US" sz="2400" dirty="0" err="1"/>
              <a:t>الأهداف</a:t>
            </a:r>
            <a:r>
              <a:rPr lang="en-US" sz="2400" dirty="0"/>
              <a:t> </a:t>
            </a:r>
            <a:r>
              <a:rPr lang="en-US" sz="2400" dirty="0" err="1"/>
              <a:t>الاستراتيجية</a:t>
            </a:r>
            <a:r>
              <a:rPr lang="en-US" sz="2400" dirty="0"/>
              <a:t> </a:t>
            </a:r>
            <a:r>
              <a:rPr lang="en-US" sz="2400" dirty="0" err="1"/>
              <a:t>للمنظمة</a:t>
            </a:r>
            <a:r>
              <a:rPr lang="en-US" sz="2400" dirty="0"/>
              <a:t> </a:t>
            </a:r>
            <a:r>
              <a:rPr lang="en-US" sz="2400" dirty="0" err="1"/>
              <a:t>ورأس</a:t>
            </a:r>
            <a:r>
              <a:rPr lang="en-US" sz="2400" dirty="0"/>
              <a:t> </a:t>
            </a:r>
            <a:r>
              <a:rPr lang="en-US" sz="2400" dirty="0" err="1"/>
              <a:t>مالها</a:t>
            </a:r>
            <a:r>
              <a:rPr lang="en-US" sz="2400" dirty="0"/>
              <a:t> </a:t>
            </a:r>
            <a:r>
              <a:rPr lang="en-US" sz="2400" dirty="0" err="1"/>
              <a:t>البشري</a:t>
            </a:r>
            <a:r>
              <a:rPr lang="en-US" sz="2400" dirty="0"/>
              <a:t>.</a:t>
            </a:r>
          </a:p>
        </p:txBody>
      </p:sp>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12482"/>
            <a:ext cx="6096000" cy="954107"/>
          </a:xfrm>
          <a:prstGeom prst="rect">
            <a:avLst/>
          </a:prstGeom>
          <a:noFill/>
        </p:spPr>
        <p:txBody>
          <a:bodyPr wrap="square" rtlCol="0">
            <a:spAutoFit/>
          </a:bodyPr>
          <a:lstStyle/>
          <a:p>
            <a:pPr algn="ctr"/>
            <a:r>
              <a:rPr lang="en-US" altLang="ar-SA" sz="2800" b="1" dirty="0">
                <a:solidFill>
                  <a:srgbClr val="C00000"/>
                </a:solidFill>
              </a:rPr>
              <a:t>What is the Communication??</a:t>
            </a:r>
          </a:p>
          <a:p>
            <a:pPr algn="ctr"/>
            <a:r>
              <a:rPr lang="ar-EG" altLang="ar-SA" sz="2800" b="1" dirty="0">
                <a:solidFill>
                  <a:srgbClr val="C00000"/>
                </a:solidFill>
              </a:rPr>
              <a:t>ما هو التواصل ؟؟</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85711F4-33F5-B639-1638-100B68F3CC75}"/>
              </a:ext>
            </a:extLst>
          </p:cNvPr>
          <p:cNvSpPr txBox="1"/>
          <p:nvPr/>
        </p:nvSpPr>
        <p:spPr>
          <a:xfrm>
            <a:off x="662595" y="1633762"/>
            <a:ext cx="10587097" cy="4324261"/>
          </a:xfrm>
          <a:prstGeom prst="rect">
            <a:avLst/>
          </a:prstGeom>
          <a:noFill/>
        </p:spPr>
        <p:txBody>
          <a:bodyPr wrap="square">
            <a:spAutoFit/>
          </a:bodyPr>
          <a:lstStyle/>
          <a:p>
            <a:pPr algn="ctr" rtl="0">
              <a:spcBef>
                <a:spcPts val="600"/>
              </a:spcBef>
              <a:spcAft>
                <a:spcPts val="600"/>
              </a:spcAft>
              <a:defRPr/>
            </a:pPr>
            <a:r>
              <a:rPr lang="en-US" b="1" kern="0" dirty="0">
                <a:latin typeface="Verdana" pitchFamily="34" charset="0"/>
              </a:rPr>
              <a:t>Communication skills =</a:t>
            </a:r>
          </a:p>
          <a:p>
            <a:pPr algn="ctr" rtl="0">
              <a:spcBef>
                <a:spcPts val="600"/>
              </a:spcBef>
              <a:spcAft>
                <a:spcPts val="600"/>
              </a:spcAft>
              <a:defRPr/>
            </a:pPr>
            <a:r>
              <a:rPr lang="en-US" b="1" kern="0" dirty="0">
                <a:latin typeface="Verdana" pitchFamily="34" charset="0"/>
              </a:rPr>
              <a:t> 10% words + 30% (tone +tuning) + 60% body language.</a:t>
            </a:r>
            <a:endParaRPr lang="ar-EG" b="1" kern="0" dirty="0">
              <a:latin typeface="Verdana" pitchFamily="34" charset="0"/>
            </a:endParaRPr>
          </a:p>
          <a:p>
            <a:pPr>
              <a:buFontTx/>
              <a:buNone/>
            </a:pPr>
            <a:r>
              <a:rPr lang="en-US" altLang="ar-EG" dirty="0"/>
              <a:t>	In simple words we can say that </a:t>
            </a:r>
          </a:p>
          <a:p>
            <a:pPr algn="ctr">
              <a:buFontTx/>
              <a:buNone/>
            </a:pPr>
            <a:r>
              <a:rPr lang="en-US" altLang="ar-EG" dirty="0"/>
              <a:t>“</a:t>
            </a:r>
            <a:r>
              <a:rPr lang="en-US" altLang="ar-EG" b="1" dirty="0">
                <a:solidFill>
                  <a:srgbClr val="C00000"/>
                </a:solidFill>
              </a:rPr>
              <a:t>just to convey the message</a:t>
            </a:r>
            <a:r>
              <a:rPr lang="en-US" altLang="ar-EG" dirty="0"/>
              <a:t>”</a:t>
            </a:r>
          </a:p>
          <a:p>
            <a:pPr lvl="1" algn="ctr">
              <a:buSzPct val="65000"/>
            </a:pPr>
            <a:r>
              <a:rPr lang="en-US" altLang="ar-SA" sz="2000" b="1" dirty="0"/>
              <a:t>The transfer and understanding of meaning</a:t>
            </a:r>
          </a:p>
          <a:p>
            <a:pPr lvl="1" algn="ctr">
              <a:buSzPct val="65000"/>
            </a:pPr>
            <a:r>
              <a:rPr lang="en-US" altLang="ar-SA" sz="2000" b="1" dirty="0"/>
              <a:t>Everything that a manager does involves communicating</a:t>
            </a:r>
          </a:p>
          <a:p>
            <a:pPr lvl="1" algn="ctr" rtl="1">
              <a:buSzPct val="65000"/>
            </a:pPr>
            <a:endParaRPr lang="en-US" altLang="ar-SA" b="1" dirty="0"/>
          </a:p>
          <a:p>
            <a:pPr lvl="1" algn="ctr" rtl="1">
              <a:buSzPct val="65000"/>
            </a:pPr>
            <a:r>
              <a:rPr lang="ar-EG" altLang="ar-SA" b="1" dirty="0"/>
              <a:t>مهارات التواصل =</a:t>
            </a:r>
          </a:p>
          <a:p>
            <a:pPr lvl="1" algn="ctr" rtl="1">
              <a:buSzPct val="65000"/>
            </a:pPr>
            <a:r>
              <a:rPr lang="ar-EG" altLang="ar-SA" b="1" dirty="0"/>
              <a:t>١٠٪ كلمات + ٣٠٪ (نبرة الصوت وتناغمه) + ٦٠٪ لغة الجسد.</a:t>
            </a:r>
          </a:p>
          <a:p>
            <a:pPr lvl="1" algn="ctr" rtl="1">
              <a:buSzPct val="65000"/>
            </a:pPr>
            <a:endParaRPr lang="ar-EG" altLang="ar-SA" b="1" dirty="0"/>
          </a:p>
          <a:p>
            <a:pPr lvl="1" algn="ctr" rtl="1">
              <a:buSzPct val="65000"/>
            </a:pPr>
            <a:r>
              <a:rPr lang="ar-EG" altLang="ar-SA" b="1" dirty="0"/>
              <a:t>ببساطة، يمكننا القول:</a:t>
            </a:r>
          </a:p>
          <a:p>
            <a:pPr lvl="1" algn="ctr" rtl="1">
              <a:buSzPct val="65000"/>
            </a:pPr>
            <a:r>
              <a:rPr lang="ar-EG" altLang="ar-SA" b="1" dirty="0"/>
              <a:t>"مجرد إيصال الرسالة"</a:t>
            </a:r>
          </a:p>
          <a:p>
            <a:pPr lvl="1" algn="ctr" rtl="1">
              <a:buSzPct val="65000"/>
            </a:pPr>
            <a:r>
              <a:rPr lang="ar-EG" altLang="ar-SA" sz="2000" b="1" dirty="0"/>
              <a:t>نقل المعنى وفهمه</a:t>
            </a:r>
          </a:p>
          <a:p>
            <a:pPr lvl="1" algn="ctr" rtl="1">
              <a:buSzPct val="65000"/>
            </a:pPr>
            <a:r>
              <a:rPr lang="ar-EG" altLang="ar-SA" sz="2000" b="1" dirty="0"/>
              <a:t>كل ما يقوم به المدير ينطوي على التواصل</a:t>
            </a:r>
            <a:endParaRPr lang="en-US" altLang="ar-SA" sz="2000" b="1" dirty="0"/>
          </a:p>
        </p:txBody>
      </p:sp>
    </p:spTree>
    <p:extLst>
      <p:ext uri="{BB962C8B-B14F-4D97-AF65-F5344CB8AC3E}">
        <p14:creationId xmlns:p14="http://schemas.microsoft.com/office/powerpoint/2010/main" val="3877682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5669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6567" y="520421"/>
            <a:ext cx="6096000" cy="1077218"/>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Communication Skills</a:t>
            </a:r>
            <a:endParaRPr lang="ar-EG" sz="3200" b="1" dirty="0">
              <a:solidFill>
                <a:srgbClr val="C00000"/>
              </a:solidFill>
              <a:effectLst>
                <a:outerShdw blurRad="38100" dist="38100" dir="2700000" algn="tl">
                  <a:srgbClr val="000000">
                    <a:alpha val="43137"/>
                  </a:srgbClr>
                </a:outerShdw>
              </a:effectLst>
            </a:endParaRPr>
          </a:p>
          <a:p>
            <a:pPr marL="0" indent="0" algn="ctr">
              <a:buFont typeface="Arial" panose="020B0604020202020204" pitchFamily="34" charset="0"/>
              <a:buNone/>
            </a:pPr>
            <a:r>
              <a:rPr lang="ar-EG" sz="3200" b="1" dirty="0">
                <a:solidFill>
                  <a:srgbClr val="C00000"/>
                </a:solidFill>
                <a:effectLst>
                  <a:outerShdw blurRad="38100" dist="38100" dir="2700000" algn="tl">
                    <a:srgbClr val="000000">
                      <a:alpha val="43137"/>
                    </a:srgbClr>
                  </a:outerShdw>
                </a:effectLst>
              </a:rPr>
              <a:t>مهارات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Rounded Rectangle 9"/>
          <p:cNvSpPr/>
          <p:nvPr/>
        </p:nvSpPr>
        <p:spPr>
          <a:xfrm>
            <a:off x="6390290" y="1852923"/>
            <a:ext cx="5512326" cy="3348575"/>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altLang="sk-SK" sz="2400" b="1" dirty="0"/>
              <a:t>the process by which people exchange information or express their thoughts and feelings </a:t>
            </a:r>
            <a:endParaRPr lang="ar-EG" altLang="sk-SK" sz="2400" b="1" dirty="0"/>
          </a:p>
          <a:p>
            <a:pPr algn="ctr"/>
            <a:r>
              <a:rPr lang="ar-EG" altLang="sk-SK" sz="2400" b="1" dirty="0"/>
              <a:t>العملية التي يتبادل من خلالها الناس المعلومات أو يعبرون عن أفكارهم ومشاعرهم</a:t>
            </a:r>
            <a:endParaRPr lang="en-US" altLang="sk-SK" sz="2400" b="1" dirty="0"/>
          </a:p>
        </p:txBody>
      </p:sp>
      <p:sp>
        <p:nvSpPr>
          <p:cNvPr id="2" name="Rectangle 3"/>
          <p:cNvSpPr txBox="1">
            <a:spLocks noChangeArrowheads="1"/>
          </p:cNvSpPr>
          <p:nvPr/>
        </p:nvSpPr>
        <p:spPr>
          <a:xfrm>
            <a:off x="289385" y="2196072"/>
            <a:ext cx="5365182"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EG" dirty="0"/>
              <a:t>we can say that communication is the process of transmitting</a:t>
            </a:r>
          </a:p>
          <a:p>
            <a:pPr algn="ctr">
              <a:buFontTx/>
              <a:buNone/>
            </a:pPr>
            <a:r>
              <a:rPr lang="en-US" altLang="ar-EG" dirty="0"/>
              <a:t> </a:t>
            </a:r>
            <a:r>
              <a:rPr lang="en-US" altLang="ar-EG" dirty="0">
                <a:solidFill>
                  <a:srgbClr val="F907A3"/>
                </a:solidFill>
              </a:rPr>
              <a:t>(</a:t>
            </a:r>
            <a:r>
              <a:rPr lang="en-US" altLang="ar-EG" b="1" dirty="0">
                <a:solidFill>
                  <a:srgbClr val="C00000"/>
                </a:solidFill>
              </a:rPr>
              <a:t>A</a:t>
            </a:r>
            <a:r>
              <a:rPr lang="en-US" altLang="ar-EG" dirty="0">
                <a:solidFill>
                  <a:srgbClr val="F907A3"/>
                </a:solidFill>
              </a:rPr>
              <a:t>                        </a:t>
            </a:r>
            <a:r>
              <a:rPr lang="en-US" altLang="ar-EG" b="1" dirty="0">
                <a:solidFill>
                  <a:srgbClr val="C00000"/>
                </a:solidFill>
              </a:rPr>
              <a:t>B</a:t>
            </a:r>
            <a:r>
              <a:rPr lang="en-US" altLang="ar-EG" dirty="0">
                <a:solidFill>
                  <a:srgbClr val="F907A3"/>
                </a:solidFill>
              </a:rPr>
              <a:t>)</a:t>
            </a:r>
            <a:r>
              <a:rPr lang="en-US" altLang="ar-EG" dirty="0"/>
              <a:t> &amp; Receiving </a:t>
            </a:r>
          </a:p>
          <a:p>
            <a:pPr algn="ctr">
              <a:buFontTx/>
              <a:buNone/>
            </a:pPr>
            <a:r>
              <a:rPr lang="en-US" altLang="ar-EG" dirty="0">
                <a:solidFill>
                  <a:srgbClr val="F907A3"/>
                </a:solidFill>
              </a:rPr>
              <a:t>(</a:t>
            </a:r>
            <a:r>
              <a:rPr lang="en-US" altLang="ar-EG" b="1" dirty="0">
                <a:solidFill>
                  <a:srgbClr val="C00000"/>
                </a:solidFill>
              </a:rPr>
              <a:t>B</a:t>
            </a:r>
            <a:r>
              <a:rPr lang="en-US" altLang="ar-EG" dirty="0">
                <a:solidFill>
                  <a:srgbClr val="F907A3"/>
                </a:solidFill>
              </a:rPr>
              <a:t>                              </a:t>
            </a:r>
            <a:r>
              <a:rPr lang="en-US" altLang="ar-EG" b="1" dirty="0">
                <a:solidFill>
                  <a:srgbClr val="C00000"/>
                </a:solidFill>
              </a:rPr>
              <a:t>A</a:t>
            </a:r>
            <a:r>
              <a:rPr lang="en-US" altLang="ar-EG" dirty="0">
                <a:solidFill>
                  <a:srgbClr val="F907A3"/>
                </a:solidFill>
              </a:rPr>
              <a:t>)</a:t>
            </a:r>
            <a:r>
              <a:rPr lang="en-US" altLang="ar-EG" dirty="0"/>
              <a:t> Messages.</a:t>
            </a:r>
          </a:p>
        </p:txBody>
      </p:sp>
      <p:sp>
        <p:nvSpPr>
          <p:cNvPr id="6" name="Line 5">
            <a:extLst>
              <a:ext uri="{FF2B5EF4-FFF2-40B4-BE49-F238E27FC236}">
                <a16:creationId xmlns:a16="http://schemas.microsoft.com/office/drawing/2014/main" id="{5B1C77C3-33C6-39FF-8A67-16EA2F5BB1C0}"/>
              </a:ext>
            </a:extLst>
          </p:cNvPr>
          <p:cNvSpPr>
            <a:spLocks noChangeShapeType="1"/>
          </p:cNvSpPr>
          <p:nvPr/>
        </p:nvSpPr>
        <p:spPr bwMode="auto">
          <a:xfrm flipV="1">
            <a:off x="1481667" y="3325663"/>
            <a:ext cx="1356527" cy="15668"/>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8" name="Line 5">
            <a:extLst>
              <a:ext uri="{FF2B5EF4-FFF2-40B4-BE49-F238E27FC236}">
                <a16:creationId xmlns:a16="http://schemas.microsoft.com/office/drawing/2014/main" id="{AC9652F2-BD00-6F18-2EC5-1FDF16F42138}"/>
              </a:ext>
            </a:extLst>
          </p:cNvPr>
          <p:cNvSpPr>
            <a:spLocks noChangeShapeType="1"/>
          </p:cNvSpPr>
          <p:nvPr/>
        </p:nvSpPr>
        <p:spPr bwMode="auto">
          <a:xfrm flipV="1">
            <a:off x="1513198" y="3808036"/>
            <a:ext cx="1356527" cy="15668"/>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11" name="TextBox 10">
            <a:extLst>
              <a:ext uri="{FF2B5EF4-FFF2-40B4-BE49-F238E27FC236}">
                <a16:creationId xmlns:a16="http://schemas.microsoft.com/office/drawing/2014/main" id="{CFE85002-56D4-B0B0-2B20-DE05CF8B10BC}"/>
              </a:ext>
            </a:extLst>
          </p:cNvPr>
          <p:cNvSpPr txBox="1"/>
          <p:nvPr/>
        </p:nvSpPr>
        <p:spPr>
          <a:xfrm>
            <a:off x="712303" y="4269737"/>
            <a:ext cx="4942264" cy="707886"/>
          </a:xfrm>
          <a:prstGeom prst="rect">
            <a:avLst/>
          </a:prstGeom>
          <a:noFill/>
        </p:spPr>
        <p:txBody>
          <a:bodyPr wrap="square">
            <a:spAutoFit/>
          </a:bodyPr>
          <a:lstStyle/>
          <a:p>
            <a:pPr algn="ctr" rtl="1"/>
            <a:r>
              <a:rPr lang="en-US" sz="2000" b="1" dirty="0" err="1"/>
              <a:t>يمكننا</a:t>
            </a:r>
            <a:r>
              <a:rPr lang="en-US" sz="2000" b="1" dirty="0"/>
              <a:t> </a:t>
            </a:r>
            <a:r>
              <a:rPr lang="en-US" sz="2000" b="1" dirty="0" err="1"/>
              <a:t>القول</a:t>
            </a:r>
            <a:r>
              <a:rPr lang="en-US" sz="2000" b="1" dirty="0"/>
              <a:t> </a:t>
            </a:r>
            <a:r>
              <a:rPr lang="en-US" sz="2000" b="1" dirty="0" err="1"/>
              <a:t>إن</a:t>
            </a:r>
            <a:r>
              <a:rPr lang="en-US" sz="2000" b="1" dirty="0"/>
              <a:t> </a:t>
            </a:r>
            <a:r>
              <a:rPr lang="en-US" sz="2000" b="1" dirty="0" err="1"/>
              <a:t>التواصل</a:t>
            </a:r>
            <a:r>
              <a:rPr lang="en-US" sz="2000" b="1" dirty="0"/>
              <a:t> </a:t>
            </a:r>
            <a:r>
              <a:rPr lang="en-US" sz="2000" b="1" dirty="0" err="1"/>
              <a:t>هو</a:t>
            </a:r>
            <a:r>
              <a:rPr lang="en-US" sz="2000" b="1" dirty="0"/>
              <a:t> </a:t>
            </a:r>
            <a:r>
              <a:rPr lang="en-US" sz="2000" b="1" dirty="0" err="1"/>
              <a:t>عملية</a:t>
            </a:r>
            <a:r>
              <a:rPr lang="en-US" sz="2000" b="1" dirty="0"/>
              <a:t> </a:t>
            </a:r>
            <a:r>
              <a:rPr lang="en-US" sz="2000" b="1" dirty="0" err="1"/>
              <a:t>إرسال</a:t>
            </a:r>
            <a:r>
              <a:rPr lang="en-US" sz="2000" b="1" dirty="0"/>
              <a:t> </a:t>
            </a:r>
            <a:r>
              <a:rPr lang="ar-EG" sz="2000" b="1" dirty="0"/>
              <a:t>رسالة من ( أ ) إلى ( ب ) و </a:t>
            </a:r>
            <a:r>
              <a:rPr lang="ar-EG" sz="2000" b="1" dirty="0" err="1"/>
              <a:t>إستقبال</a:t>
            </a:r>
            <a:r>
              <a:rPr lang="ar-EG" sz="2000" b="1" dirty="0"/>
              <a:t> رسالة من ( ب ) إلى ( أ )</a:t>
            </a:r>
            <a:endParaRPr lang="en-US" sz="2000" b="1" dirty="0"/>
          </a:p>
        </p:txBody>
      </p:sp>
    </p:spTree>
    <p:extLst>
      <p:ext uri="{BB962C8B-B14F-4D97-AF65-F5344CB8AC3E}">
        <p14:creationId xmlns:p14="http://schemas.microsoft.com/office/powerpoint/2010/main" val="393013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537" y="505966"/>
            <a:ext cx="6096000" cy="1077218"/>
          </a:xfrm>
          <a:prstGeom prst="rect">
            <a:avLst/>
          </a:prstGeom>
          <a:noFill/>
        </p:spPr>
        <p:txBody>
          <a:bodyPr wrap="square" rtlCol="0">
            <a:spAutoFit/>
          </a:bodyPr>
          <a:lstStyle/>
          <a:p>
            <a:pPr algn="ctr"/>
            <a:r>
              <a:rPr lang="en-US" altLang="ar-EG" sz="3200" b="1" dirty="0">
                <a:solidFill>
                  <a:srgbClr val="C00000"/>
                </a:solidFill>
              </a:rPr>
              <a:t>What is communication?</a:t>
            </a:r>
            <a:endParaRPr lang="ar-EG" altLang="ar-EG" sz="3200" b="1" dirty="0">
              <a:solidFill>
                <a:srgbClr val="C00000"/>
              </a:solidFill>
            </a:endParaRPr>
          </a:p>
          <a:p>
            <a:pPr algn="ctr"/>
            <a:r>
              <a:rPr lang="ar-EG" altLang="ar-EG" sz="3200" b="1" dirty="0">
                <a:solidFill>
                  <a:srgbClr val="C00000"/>
                </a:solidFill>
              </a:rPr>
              <a:t>ما هو التواصل</a:t>
            </a:r>
            <a:endParaRPr lang="en-US" altLang="ar-EG"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389852"/>
            <a:ext cx="10154479" cy="34235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SzPct val="65000"/>
              <a:buNone/>
            </a:pPr>
            <a:r>
              <a:rPr lang="en-US" altLang="ar-SA" sz="2800" b="1" dirty="0">
                <a:solidFill>
                  <a:srgbClr val="C00000"/>
                </a:solidFill>
              </a:rPr>
              <a:t>Interpersonal communication </a:t>
            </a:r>
          </a:p>
          <a:p>
            <a:pPr lvl="1">
              <a:buSzPct val="65000"/>
            </a:pPr>
            <a:r>
              <a:rPr lang="en-US" altLang="ar-SA" sz="2800" b="1" dirty="0">
                <a:solidFill>
                  <a:srgbClr val="C00000"/>
                </a:solidFill>
              </a:rPr>
              <a:t>    </a:t>
            </a:r>
            <a:r>
              <a:rPr lang="en-US" altLang="ar-SA" sz="2800" b="1" dirty="0"/>
              <a:t>occurs between people</a:t>
            </a:r>
          </a:p>
          <a:p>
            <a:pPr marL="457200" lvl="1" indent="0">
              <a:buSzPct val="65000"/>
              <a:buNone/>
            </a:pPr>
            <a:endParaRPr lang="en-US" altLang="ar-SA" sz="2800" b="1" dirty="0">
              <a:solidFill>
                <a:srgbClr val="C00000"/>
              </a:solidFill>
            </a:endParaRPr>
          </a:p>
          <a:p>
            <a:pPr marL="457200" lvl="1" indent="0">
              <a:buSzPct val="65000"/>
              <a:buNone/>
            </a:pPr>
            <a:r>
              <a:rPr lang="en-US" altLang="ar-SA" sz="2800" b="1" dirty="0">
                <a:solidFill>
                  <a:srgbClr val="C00000"/>
                </a:solidFill>
              </a:rPr>
              <a:t>Organizational communication</a:t>
            </a:r>
          </a:p>
          <a:p>
            <a:pPr lvl="1">
              <a:buSzPct val="65000"/>
            </a:pPr>
            <a:r>
              <a:rPr lang="en-US" altLang="ar-SA" sz="2800" b="1" dirty="0">
                <a:solidFill>
                  <a:srgbClr val="C00000"/>
                </a:solidFill>
              </a:rPr>
              <a:t>     </a:t>
            </a:r>
            <a:r>
              <a:rPr lang="en-US" altLang="ar-SA" sz="2800" b="1" dirty="0"/>
              <a:t>all the patterns, networks, and systems of    communication in an organization</a:t>
            </a:r>
          </a:p>
        </p:txBody>
      </p:sp>
    </p:spTree>
    <p:extLst>
      <p:ext uri="{BB962C8B-B14F-4D97-AF65-F5344CB8AC3E}">
        <p14:creationId xmlns:p14="http://schemas.microsoft.com/office/powerpoint/2010/main" val="316971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808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1"/>
          <p:cNvSpPr txBox="1">
            <a:spLocks/>
          </p:cNvSpPr>
          <p:nvPr/>
        </p:nvSpPr>
        <p:spPr>
          <a:xfrm>
            <a:off x="1157664" y="97120"/>
            <a:ext cx="6888275" cy="77456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altLang="en-US" sz="3600" b="1" dirty="0">
                <a:solidFill>
                  <a:srgbClr val="C00000"/>
                </a:solidFill>
                <a:effectLst>
                  <a:outerShdw blurRad="38100" dist="38100" dir="2700000" algn="tl">
                    <a:srgbClr val="000000">
                      <a:alpha val="43137"/>
                    </a:srgbClr>
                  </a:outerShdw>
                </a:effectLst>
                <a:latin typeface="+mn-lt"/>
              </a:rPr>
              <a:t>أسباب التواصل</a:t>
            </a:r>
          </a:p>
          <a:p>
            <a:pPr algn="ctr"/>
            <a:r>
              <a:rPr lang="en-US" altLang="en-US" sz="3600" b="1" dirty="0">
                <a:solidFill>
                  <a:srgbClr val="C00000"/>
                </a:solidFill>
                <a:effectLst>
                  <a:outerShdw blurRad="38100" dist="38100" dir="2700000" algn="tl">
                    <a:srgbClr val="000000">
                      <a:alpha val="43137"/>
                    </a:srgbClr>
                  </a:outerShdw>
                </a:effectLst>
                <a:latin typeface="+mn-lt"/>
              </a:rPr>
              <a:t>Reason of communication </a:t>
            </a:r>
            <a:endParaRPr lang="ar-EG" sz="3600" b="1" dirty="0">
              <a:solidFill>
                <a:srgbClr val="C00000"/>
              </a:solidFill>
              <a:effectLst>
                <a:outerShdw blurRad="38100" dist="38100" dir="2700000" algn="tl">
                  <a:srgbClr val="000000">
                    <a:alpha val="43137"/>
                  </a:srgbClr>
                </a:outerShdw>
              </a:effectLst>
              <a:latin typeface="+mn-lt"/>
            </a:endParaRPr>
          </a:p>
        </p:txBody>
      </p:sp>
      <p:graphicFrame>
        <p:nvGraphicFramePr>
          <p:cNvPr id="6" name="Content Placeholder 3"/>
          <p:cNvGraphicFramePr>
            <a:graphicFrameLocks/>
          </p:cNvGraphicFramePr>
          <p:nvPr>
            <p:extLst>
              <p:ext uri="{D42A27DB-BD31-4B8C-83A1-F6EECF244321}">
                <p14:modId xmlns:p14="http://schemas.microsoft.com/office/powerpoint/2010/main" val="2266085233"/>
              </p:ext>
            </p:extLst>
          </p:nvPr>
        </p:nvGraphicFramePr>
        <p:xfrm>
          <a:off x="208009" y="1194414"/>
          <a:ext cx="6299832" cy="504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Content Placeholder 3">
            <a:extLst>
              <a:ext uri="{FF2B5EF4-FFF2-40B4-BE49-F238E27FC236}">
                <a16:creationId xmlns:a16="http://schemas.microsoft.com/office/drawing/2014/main" id="{DEE3D787-6A57-7EEB-C4DC-966B5C557874}"/>
              </a:ext>
            </a:extLst>
          </p:cNvPr>
          <p:cNvGraphicFramePr>
            <a:graphicFrameLocks/>
          </p:cNvGraphicFramePr>
          <p:nvPr>
            <p:extLst>
              <p:ext uri="{D42A27DB-BD31-4B8C-83A1-F6EECF244321}">
                <p14:modId xmlns:p14="http://schemas.microsoft.com/office/powerpoint/2010/main" val="3065793873"/>
              </p:ext>
            </p:extLst>
          </p:nvPr>
        </p:nvGraphicFramePr>
        <p:xfrm>
          <a:off x="4484471" y="1194415"/>
          <a:ext cx="9163952" cy="50460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57790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1731" y="1633761"/>
            <a:ext cx="5647839" cy="50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4814"/>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Rectangle 3">
            <a:extLst>
              <a:ext uri="{FF2B5EF4-FFF2-40B4-BE49-F238E27FC236}">
                <a16:creationId xmlns:a16="http://schemas.microsoft.com/office/drawing/2014/main" id="{F9A68053-5F41-3E75-CD3C-8FB1C6AFA8ED}"/>
              </a:ext>
            </a:extLst>
          </p:cNvPr>
          <p:cNvSpPr txBox="1">
            <a:spLocks noChangeArrowheads="1"/>
          </p:cNvSpPr>
          <p:nvPr/>
        </p:nvSpPr>
        <p:spPr>
          <a:xfrm>
            <a:off x="152398" y="1625336"/>
            <a:ext cx="5502168" cy="4888732"/>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1600" b="1" dirty="0"/>
              <a:t>Strategic Alignment:</a:t>
            </a:r>
            <a:r>
              <a:rPr lang="en-US" sz="1600" dirty="0"/>
              <a:t> Ensuring that all team members understand the organizational goals and their specific roles in achieving them.</a:t>
            </a:r>
          </a:p>
          <a:p>
            <a:pPr>
              <a:lnSpc>
                <a:spcPct val="100000"/>
              </a:lnSpc>
            </a:pPr>
            <a:r>
              <a:rPr lang="en-US" sz="1600" b="1" dirty="0"/>
              <a:t>Information Exchange:</a:t>
            </a:r>
            <a:r>
              <a:rPr lang="en-US" sz="1600" dirty="0"/>
              <a:t> Facilitating the flow of technical data and operational updates through digital channels to maintain a "single source of truth."</a:t>
            </a:r>
          </a:p>
          <a:p>
            <a:pPr>
              <a:lnSpc>
                <a:spcPct val="100000"/>
              </a:lnSpc>
            </a:pPr>
            <a:r>
              <a:rPr lang="en-US" sz="1600" b="1" dirty="0"/>
              <a:t>Decision Support:</a:t>
            </a:r>
            <a:r>
              <a:rPr lang="en-US" sz="1600" dirty="0"/>
              <a:t> Providing leaders with the necessary data and insights, often via IT-driven visualization tools, to make informed business choices.</a:t>
            </a:r>
          </a:p>
          <a:p>
            <a:pPr>
              <a:lnSpc>
                <a:spcPct val="100000"/>
              </a:lnSpc>
            </a:pPr>
            <a:r>
              <a:rPr lang="en-US" sz="1600" b="1" dirty="0"/>
              <a:t>Coordination and Control:</a:t>
            </a:r>
            <a:r>
              <a:rPr lang="en-US" sz="1600" dirty="0"/>
              <a:t> Managing complex workflows and resources, especially in decentralized or remote environments, to ensure project efficiency.</a:t>
            </a:r>
          </a:p>
          <a:p>
            <a:pPr>
              <a:lnSpc>
                <a:spcPct val="100000"/>
              </a:lnSpc>
            </a:pPr>
            <a:r>
              <a:rPr lang="en-US" sz="1600" b="1" dirty="0"/>
              <a:t>Feedback and Professional Development:</a:t>
            </a:r>
            <a:r>
              <a:rPr lang="en-US" sz="1600" dirty="0"/>
              <a:t> Using communication loops to provide performance evaluations, coaching, and support to employees.</a:t>
            </a:r>
          </a:p>
          <a:p>
            <a:pPr>
              <a:lnSpc>
                <a:spcPct val="100000"/>
              </a:lnSpc>
            </a:pPr>
            <a:r>
              <a:rPr lang="en-US" sz="1600" b="1" dirty="0"/>
              <a:t>Motivation and Engagement:</a:t>
            </a:r>
            <a:r>
              <a:rPr lang="en-US" sz="1600" dirty="0"/>
              <a:t> Building a shared culture and fostering transparency to keep staff committed to the organization’s vision.</a:t>
            </a:r>
          </a:p>
        </p:txBody>
      </p:sp>
      <p:sp>
        <p:nvSpPr>
          <p:cNvPr id="8" name="TextBox 7">
            <a:extLst>
              <a:ext uri="{FF2B5EF4-FFF2-40B4-BE49-F238E27FC236}">
                <a16:creationId xmlns:a16="http://schemas.microsoft.com/office/drawing/2014/main" id="{2FE56B20-4373-A792-D76F-78AE4A8F6967}"/>
              </a:ext>
            </a:extLst>
          </p:cNvPr>
          <p:cNvSpPr txBox="1"/>
          <p:nvPr/>
        </p:nvSpPr>
        <p:spPr>
          <a:xfrm>
            <a:off x="152398" y="869220"/>
            <a:ext cx="5291961" cy="646331"/>
          </a:xfrm>
          <a:prstGeom prst="rect">
            <a:avLst/>
          </a:prstGeom>
          <a:noFill/>
        </p:spPr>
        <p:txBody>
          <a:bodyPr wrap="square">
            <a:spAutoFit/>
          </a:bodyPr>
          <a:lstStyle/>
          <a:p>
            <a:pPr marL="0" indent="0" algn="ctr">
              <a:buNone/>
            </a:pPr>
            <a:r>
              <a:rPr lang="en-US" sz="1800" b="1" dirty="0">
                <a:solidFill>
                  <a:srgbClr val="C00000"/>
                </a:solidFill>
              </a:rPr>
              <a:t>The primary drivers for communication within a managerial and technological context include:</a:t>
            </a:r>
          </a:p>
        </p:txBody>
      </p:sp>
      <p:sp>
        <p:nvSpPr>
          <p:cNvPr id="9" name="Rectangle: Rounded Corners 8">
            <a:extLst>
              <a:ext uri="{FF2B5EF4-FFF2-40B4-BE49-F238E27FC236}">
                <a16:creationId xmlns:a16="http://schemas.microsoft.com/office/drawing/2014/main" id="{5883BF35-D725-5399-31B7-4170CBCB8D82}"/>
              </a:ext>
            </a:extLst>
          </p:cNvPr>
          <p:cNvSpPr/>
          <p:nvPr/>
        </p:nvSpPr>
        <p:spPr>
          <a:xfrm>
            <a:off x="5996130" y="1633760"/>
            <a:ext cx="6101255" cy="50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Arial" panose="020B0604020202020204" pitchFamily="34" charset="0"/>
              <a:buChar char="•"/>
            </a:pPr>
            <a:r>
              <a:rPr lang="ar-EG" b="1" dirty="0">
                <a:solidFill>
                  <a:schemeClr val="tx1"/>
                </a:solidFill>
              </a:rPr>
              <a:t>التوافق الاستراتيجي</a:t>
            </a:r>
            <a:r>
              <a:rPr lang="ar-EG" dirty="0">
                <a:solidFill>
                  <a:schemeClr val="tx1"/>
                </a:solidFill>
              </a:rPr>
              <a:t>: ضمان فهم جميع أعضاء الفريق لأهداف المؤسسة وأدوارهم المحددة في تحقيقها.</a:t>
            </a:r>
          </a:p>
          <a:p>
            <a:pPr marL="285750" indent="-285750" algn="r" rtl="1">
              <a:buFont typeface="Arial" panose="020B0604020202020204" pitchFamily="34" charset="0"/>
              <a:buChar char="•"/>
            </a:pPr>
            <a:endParaRPr lang="ar-EG" dirty="0">
              <a:solidFill>
                <a:schemeClr val="tx1"/>
              </a:solidFill>
            </a:endParaRPr>
          </a:p>
          <a:p>
            <a:pPr marL="285750" indent="-285750" algn="r" rtl="1">
              <a:buFont typeface="Arial" panose="020B0604020202020204" pitchFamily="34" charset="0"/>
              <a:buChar char="•"/>
            </a:pPr>
            <a:r>
              <a:rPr lang="ar-EG" b="1" dirty="0">
                <a:solidFill>
                  <a:schemeClr val="tx1"/>
                </a:solidFill>
              </a:rPr>
              <a:t>تبادل المعلومات</a:t>
            </a:r>
            <a:r>
              <a:rPr lang="ar-EG" dirty="0">
                <a:solidFill>
                  <a:schemeClr val="tx1"/>
                </a:solidFill>
              </a:rPr>
              <a:t>: تسهيل تدفق البيانات التقنية والتحديثات التشغيلية عبر القنوات الرقمية للحفاظ على "مصدر موحد للمعلومات".</a:t>
            </a:r>
          </a:p>
          <a:p>
            <a:pPr marL="285750" indent="-285750" algn="r" rtl="1">
              <a:buFont typeface="Arial" panose="020B0604020202020204" pitchFamily="34" charset="0"/>
              <a:buChar char="•"/>
            </a:pPr>
            <a:endParaRPr lang="ar-EG" dirty="0">
              <a:solidFill>
                <a:schemeClr val="tx1"/>
              </a:solidFill>
            </a:endParaRPr>
          </a:p>
          <a:p>
            <a:pPr marL="285750" indent="-285750" algn="r" rtl="1">
              <a:buFont typeface="Arial" panose="020B0604020202020204" pitchFamily="34" charset="0"/>
              <a:buChar char="•"/>
            </a:pPr>
            <a:r>
              <a:rPr lang="ar-EG" b="1" dirty="0">
                <a:solidFill>
                  <a:schemeClr val="tx1"/>
                </a:solidFill>
              </a:rPr>
              <a:t>دعم اتخاذ القرارات</a:t>
            </a:r>
            <a:r>
              <a:rPr lang="ar-EG" dirty="0">
                <a:solidFill>
                  <a:schemeClr val="tx1"/>
                </a:solidFill>
              </a:rPr>
              <a:t>: تزويد القادة بالبيانات والرؤى اللازمة، غالبًا عبر أدوات التصور البياني المدعومة بتقنية المعلومات، لاتخاذ قرارات تجارية مدروسة.</a:t>
            </a:r>
          </a:p>
          <a:p>
            <a:pPr marL="285750" indent="-285750" algn="r" rtl="1">
              <a:buFont typeface="Arial" panose="020B0604020202020204" pitchFamily="34" charset="0"/>
              <a:buChar char="•"/>
            </a:pPr>
            <a:endParaRPr lang="ar-EG" dirty="0">
              <a:solidFill>
                <a:schemeClr val="tx1"/>
              </a:solidFill>
            </a:endParaRPr>
          </a:p>
          <a:p>
            <a:pPr marL="285750" indent="-285750" algn="r" rtl="1">
              <a:buFont typeface="Arial" panose="020B0604020202020204" pitchFamily="34" charset="0"/>
              <a:buChar char="•"/>
            </a:pPr>
            <a:r>
              <a:rPr lang="ar-EG" b="1" dirty="0">
                <a:solidFill>
                  <a:schemeClr val="tx1"/>
                </a:solidFill>
              </a:rPr>
              <a:t>التنسيق والتحكم</a:t>
            </a:r>
            <a:r>
              <a:rPr lang="ar-EG" dirty="0">
                <a:solidFill>
                  <a:schemeClr val="tx1"/>
                </a:solidFill>
              </a:rPr>
              <a:t>: إدارة سير العمل والموارد المعقدة، لا سيما في البيئات اللامركزية أو البعيدة، لضمان كفاءة المشاريع.</a:t>
            </a:r>
          </a:p>
          <a:p>
            <a:pPr marL="285750" indent="-285750" algn="r" rtl="1">
              <a:buFont typeface="Arial" panose="020B0604020202020204" pitchFamily="34" charset="0"/>
              <a:buChar char="•"/>
            </a:pPr>
            <a:endParaRPr lang="ar-EG" dirty="0">
              <a:solidFill>
                <a:schemeClr val="tx1"/>
              </a:solidFill>
            </a:endParaRPr>
          </a:p>
          <a:p>
            <a:pPr marL="285750" indent="-285750" algn="r" rtl="1">
              <a:buFont typeface="Arial" panose="020B0604020202020204" pitchFamily="34" charset="0"/>
              <a:buChar char="•"/>
            </a:pPr>
            <a:r>
              <a:rPr lang="ar-EG" b="1" dirty="0">
                <a:solidFill>
                  <a:schemeClr val="tx1"/>
                </a:solidFill>
              </a:rPr>
              <a:t>التغذية الراجعة والتطوير المهني</a:t>
            </a:r>
            <a:r>
              <a:rPr lang="ar-EG" dirty="0">
                <a:solidFill>
                  <a:schemeClr val="tx1"/>
                </a:solidFill>
              </a:rPr>
              <a:t>: استخدام قنوات التواصل لتقديم تقييمات الأداء والتدريب والدعم للموظفين.</a:t>
            </a:r>
          </a:p>
          <a:p>
            <a:pPr marL="285750" indent="-285750" algn="r" rtl="1">
              <a:buFont typeface="Arial" panose="020B0604020202020204" pitchFamily="34" charset="0"/>
              <a:buChar char="•"/>
            </a:pPr>
            <a:endParaRPr lang="ar-EG" dirty="0">
              <a:solidFill>
                <a:schemeClr val="tx1"/>
              </a:solidFill>
            </a:endParaRPr>
          </a:p>
          <a:p>
            <a:pPr marL="285750" indent="-285750" algn="r" rtl="1">
              <a:buFont typeface="Arial" panose="020B0604020202020204" pitchFamily="34" charset="0"/>
              <a:buChar char="•"/>
            </a:pPr>
            <a:r>
              <a:rPr lang="ar-EG" b="1" dirty="0">
                <a:solidFill>
                  <a:schemeClr val="tx1"/>
                </a:solidFill>
              </a:rPr>
              <a:t>التحفيز والمشاركة</a:t>
            </a:r>
            <a:r>
              <a:rPr lang="ar-EG" dirty="0">
                <a:solidFill>
                  <a:schemeClr val="tx1"/>
                </a:solidFill>
              </a:rPr>
              <a:t>: بناء ثقافة مشتركة وتعزيز الشفافية للحفاظ على التزام الموظفين برؤية المؤسسة.</a:t>
            </a:r>
            <a:endParaRPr lang="en-US" dirty="0">
              <a:solidFill>
                <a:schemeClr val="tx1"/>
              </a:solidFill>
            </a:endParaRPr>
          </a:p>
        </p:txBody>
      </p:sp>
      <p:sp>
        <p:nvSpPr>
          <p:cNvPr id="11" name="TextBox 10">
            <a:extLst>
              <a:ext uri="{FF2B5EF4-FFF2-40B4-BE49-F238E27FC236}">
                <a16:creationId xmlns:a16="http://schemas.microsoft.com/office/drawing/2014/main" id="{C2169939-4D69-AFAD-088B-84A3D91DCB0E}"/>
              </a:ext>
            </a:extLst>
          </p:cNvPr>
          <p:cNvSpPr txBox="1"/>
          <p:nvPr/>
        </p:nvSpPr>
        <p:spPr>
          <a:xfrm>
            <a:off x="5996130" y="893741"/>
            <a:ext cx="4716273" cy="646331"/>
          </a:xfrm>
          <a:prstGeom prst="rect">
            <a:avLst/>
          </a:prstGeom>
          <a:noFill/>
        </p:spPr>
        <p:txBody>
          <a:bodyPr wrap="square">
            <a:spAutoFit/>
          </a:bodyPr>
          <a:lstStyle/>
          <a:p>
            <a:pPr algn="ctr" rtl="1"/>
            <a:r>
              <a:rPr lang="en-US" b="1" dirty="0" err="1">
                <a:solidFill>
                  <a:srgbClr val="C00000"/>
                </a:solidFill>
              </a:rPr>
              <a:t>تشمل</a:t>
            </a:r>
            <a:r>
              <a:rPr lang="en-US" b="1" dirty="0">
                <a:solidFill>
                  <a:srgbClr val="C00000"/>
                </a:solidFill>
              </a:rPr>
              <a:t> </a:t>
            </a:r>
            <a:r>
              <a:rPr lang="ar-EG" b="1" dirty="0">
                <a:solidFill>
                  <a:srgbClr val="C00000"/>
                </a:solidFill>
              </a:rPr>
              <a:t>الأسباب</a:t>
            </a:r>
            <a:r>
              <a:rPr lang="en-US" b="1" dirty="0">
                <a:solidFill>
                  <a:srgbClr val="C00000"/>
                </a:solidFill>
              </a:rPr>
              <a:t> </a:t>
            </a:r>
            <a:r>
              <a:rPr lang="en-US" b="1" dirty="0" err="1">
                <a:solidFill>
                  <a:srgbClr val="C00000"/>
                </a:solidFill>
              </a:rPr>
              <a:t>الرئيسية</a:t>
            </a:r>
            <a:r>
              <a:rPr lang="en-US" b="1" dirty="0">
                <a:solidFill>
                  <a:srgbClr val="C00000"/>
                </a:solidFill>
              </a:rPr>
              <a:t> </a:t>
            </a:r>
            <a:r>
              <a:rPr lang="en-US" b="1" dirty="0" err="1">
                <a:solidFill>
                  <a:srgbClr val="C00000"/>
                </a:solidFill>
              </a:rPr>
              <a:t>للتواصل</a:t>
            </a:r>
            <a:r>
              <a:rPr lang="en-US" b="1" dirty="0">
                <a:solidFill>
                  <a:srgbClr val="C00000"/>
                </a:solidFill>
              </a:rPr>
              <a:t> </a:t>
            </a:r>
            <a:r>
              <a:rPr lang="en-US" b="1" dirty="0" err="1">
                <a:solidFill>
                  <a:srgbClr val="C00000"/>
                </a:solidFill>
              </a:rPr>
              <a:t>في</a:t>
            </a:r>
            <a:r>
              <a:rPr lang="en-US" b="1" dirty="0">
                <a:solidFill>
                  <a:srgbClr val="C00000"/>
                </a:solidFill>
              </a:rPr>
              <a:t> </a:t>
            </a:r>
            <a:r>
              <a:rPr lang="en-US" b="1" dirty="0" err="1">
                <a:solidFill>
                  <a:srgbClr val="C00000"/>
                </a:solidFill>
              </a:rPr>
              <a:t>السياق</a:t>
            </a:r>
            <a:r>
              <a:rPr lang="en-US" b="1" dirty="0">
                <a:solidFill>
                  <a:srgbClr val="C00000"/>
                </a:solidFill>
              </a:rPr>
              <a:t> </a:t>
            </a:r>
            <a:r>
              <a:rPr lang="en-US" b="1" dirty="0" err="1">
                <a:solidFill>
                  <a:srgbClr val="C00000"/>
                </a:solidFill>
              </a:rPr>
              <a:t>الإداري</a:t>
            </a:r>
            <a:r>
              <a:rPr lang="en-US" b="1" dirty="0">
                <a:solidFill>
                  <a:srgbClr val="C00000"/>
                </a:solidFill>
              </a:rPr>
              <a:t> </a:t>
            </a:r>
            <a:r>
              <a:rPr lang="en-US" b="1" dirty="0" err="1">
                <a:solidFill>
                  <a:srgbClr val="C00000"/>
                </a:solidFill>
              </a:rPr>
              <a:t>والتكنولوجي</a:t>
            </a:r>
            <a:r>
              <a:rPr lang="en-US" b="1" dirty="0">
                <a:solidFill>
                  <a:srgbClr val="C00000"/>
                </a:solidFill>
              </a:rPr>
              <a:t> </a:t>
            </a:r>
            <a:r>
              <a:rPr lang="en-US" b="1" dirty="0" err="1">
                <a:solidFill>
                  <a:srgbClr val="C00000"/>
                </a:solidFill>
              </a:rPr>
              <a:t>ما</a:t>
            </a:r>
            <a:r>
              <a:rPr lang="en-US" b="1" dirty="0">
                <a:solidFill>
                  <a:srgbClr val="C00000"/>
                </a:solidFill>
              </a:rPr>
              <a:t> </a:t>
            </a:r>
            <a:r>
              <a:rPr lang="en-US" b="1" dirty="0" err="1">
                <a:solidFill>
                  <a:srgbClr val="C00000"/>
                </a:solidFill>
              </a:rPr>
              <a:t>يلي</a:t>
            </a:r>
            <a:r>
              <a:rPr lang="en-US" b="1" dirty="0">
                <a:solidFill>
                  <a:srgbClr val="C00000"/>
                </a:solidFill>
              </a:rPr>
              <a:t>:</a:t>
            </a:r>
          </a:p>
        </p:txBody>
      </p:sp>
    </p:spTree>
    <p:extLst>
      <p:ext uri="{BB962C8B-B14F-4D97-AF65-F5344CB8AC3E}">
        <p14:creationId xmlns:p14="http://schemas.microsoft.com/office/powerpoint/2010/main" val="98367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D6428-F988-35C9-27C9-B788470A1E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E3988A-8F53-77C2-4991-653C95F7032B}"/>
              </a:ext>
            </a:extLst>
          </p:cNvPr>
          <p:cNvSpPr/>
          <p:nvPr/>
        </p:nvSpPr>
        <p:spPr>
          <a:xfrm>
            <a:off x="94595" y="1633762"/>
            <a:ext cx="6074980" cy="4691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030061-E6BA-729C-9144-E0118F0953C8}"/>
              </a:ext>
            </a:extLst>
          </p:cNvPr>
          <p:cNvSpPr/>
          <p:nvPr/>
        </p:nvSpPr>
        <p:spPr>
          <a:xfrm>
            <a:off x="10074" y="5324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68803159-8E55-AD40-91E7-D5C557BEFC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11FDC6F8-83D0-593D-8FEF-107A6CB78D3D}"/>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Rectangle 3">
            <a:extLst>
              <a:ext uri="{FF2B5EF4-FFF2-40B4-BE49-F238E27FC236}">
                <a16:creationId xmlns:a16="http://schemas.microsoft.com/office/drawing/2014/main" id="{6A4393A7-01DE-BCF4-85F7-D6B144202B58}"/>
              </a:ext>
            </a:extLst>
          </p:cNvPr>
          <p:cNvSpPr txBox="1">
            <a:spLocks noChangeArrowheads="1"/>
          </p:cNvSpPr>
          <p:nvPr/>
        </p:nvSpPr>
        <p:spPr>
          <a:xfrm>
            <a:off x="105104" y="1786956"/>
            <a:ext cx="5990896" cy="3654882"/>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t>Formal communication </a:t>
            </a:r>
            <a:r>
              <a:rPr lang="en-US" sz="2400" dirty="0"/>
              <a:t>is structured, official information exchange (reports, emails, meetings) following organizational hierarchies to ensure accountability, while </a:t>
            </a:r>
            <a:r>
              <a:rPr lang="en-US" sz="2400" b="1" dirty="0"/>
              <a:t>informal communication</a:t>
            </a:r>
            <a:r>
              <a:rPr lang="en-US" sz="2400" dirty="0"/>
              <a:t> is spontaneous, unofficial interaction (chat, gossip) that builds relationships and spreads information faster. </a:t>
            </a:r>
          </a:p>
          <a:p>
            <a:pPr marL="0" indent="0" algn="ctr">
              <a:buNone/>
            </a:pPr>
            <a:endParaRPr lang="en-US" sz="2400" dirty="0"/>
          </a:p>
          <a:p>
            <a:pPr marL="0" indent="0" algn="ctr">
              <a:buNone/>
            </a:pPr>
            <a:r>
              <a:rPr lang="en-US" sz="2400" dirty="0"/>
              <a:t>Effective organizations balance both, utilizing formal for documented, reliable, but slow communication, and informal for flexible, rapid, and social communication</a:t>
            </a:r>
            <a:endParaRPr lang="en-US" altLang="ar-SA" sz="2400" b="1" dirty="0"/>
          </a:p>
        </p:txBody>
      </p:sp>
      <p:sp>
        <p:nvSpPr>
          <p:cNvPr id="9" name="Rectangle: Rounded Corners 8">
            <a:extLst>
              <a:ext uri="{FF2B5EF4-FFF2-40B4-BE49-F238E27FC236}">
                <a16:creationId xmlns:a16="http://schemas.microsoft.com/office/drawing/2014/main" id="{BA6CFE44-989A-967C-34BF-6F42C1EE938B}"/>
              </a:ext>
            </a:extLst>
          </p:cNvPr>
          <p:cNvSpPr/>
          <p:nvPr/>
        </p:nvSpPr>
        <p:spPr>
          <a:xfrm>
            <a:off x="6358758" y="1617997"/>
            <a:ext cx="5670313" cy="4691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B47BAA99-0301-77B8-E653-E64BF2AF30B3}"/>
              </a:ext>
            </a:extLst>
          </p:cNvPr>
          <p:cNvSpPr txBox="1"/>
          <p:nvPr/>
        </p:nvSpPr>
        <p:spPr>
          <a:xfrm>
            <a:off x="6703198" y="2421215"/>
            <a:ext cx="5234893" cy="3477875"/>
          </a:xfrm>
          <a:prstGeom prst="rect">
            <a:avLst/>
          </a:prstGeom>
          <a:noFill/>
        </p:spPr>
        <p:txBody>
          <a:bodyPr wrap="square">
            <a:spAutoFit/>
          </a:bodyPr>
          <a:lstStyle/>
          <a:p>
            <a:pPr algn="ctr" rtl="1"/>
            <a:r>
              <a:rPr lang="en-US" sz="2000" b="1" dirty="0" err="1">
                <a:solidFill>
                  <a:srgbClr val="C00000"/>
                </a:solidFill>
              </a:rPr>
              <a:t>التواصل</a:t>
            </a:r>
            <a:r>
              <a:rPr lang="en-US" sz="2000" b="1" dirty="0">
                <a:solidFill>
                  <a:srgbClr val="C00000"/>
                </a:solidFill>
              </a:rPr>
              <a:t> </a:t>
            </a:r>
            <a:r>
              <a:rPr lang="en-US" sz="2000" b="1" dirty="0" err="1">
                <a:solidFill>
                  <a:srgbClr val="C00000"/>
                </a:solidFill>
              </a:rPr>
              <a:t>الرسمي</a:t>
            </a:r>
            <a:r>
              <a:rPr lang="en-US" sz="2000" b="1" dirty="0">
                <a:solidFill>
                  <a:srgbClr val="C00000"/>
                </a:solidFill>
              </a:rPr>
              <a:t> </a:t>
            </a:r>
            <a:r>
              <a:rPr lang="en-US" sz="2000" dirty="0" err="1"/>
              <a:t>هو</a:t>
            </a:r>
            <a:r>
              <a:rPr lang="en-US" sz="2000" dirty="0"/>
              <a:t> </a:t>
            </a:r>
            <a:r>
              <a:rPr lang="en-US" sz="2000" dirty="0" err="1"/>
              <a:t>تبادل</a:t>
            </a:r>
            <a:r>
              <a:rPr lang="en-US" sz="2000" dirty="0"/>
              <a:t> </a:t>
            </a:r>
            <a:r>
              <a:rPr lang="en-US" sz="2000" dirty="0" err="1"/>
              <a:t>معلومات</a:t>
            </a:r>
            <a:r>
              <a:rPr lang="en-US" sz="2000" dirty="0"/>
              <a:t> </a:t>
            </a:r>
            <a:r>
              <a:rPr lang="en-US" sz="2000" dirty="0" err="1"/>
              <a:t>منظم</a:t>
            </a:r>
            <a:r>
              <a:rPr lang="en-US" sz="2000" dirty="0"/>
              <a:t> </a:t>
            </a:r>
            <a:r>
              <a:rPr lang="en-US" sz="2000" dirty="0" err="1"/>
              <a:t>ورسمي</a:t>
            </a:r>
            <a:r>
              <a:rPr lang="en-US" sz="2000" dirty="0"/>
              <a:t> (</a:t>
            </a:r>
            <a:r>
              <a:rPr lang="en-US" sz="2000" dirty="0" err="1"/>
              <a:t>تقارير</a:t>
            </a:r>
            <a:r>
              <a:rPr lang="en-US" sz="2000" dirty="0"/>
              <a:t>، </a:t>
            </a:r>
            <a:r>
              <a:rPr lang="en-US" sz="2000" dirty="0" err="1"/>
              <a:t>رسائل</a:t>
            </a:r>
            <a:r>
              <a:rPr lang="en-US" sz="2000" dirty="0"/>
              <a:t> </a:t>
            </a:r>
            <a:r>
              <a:rPr lang="en-US" sz="2000" dirty="0" err="1"/>
              <a:t>بريد</a:t>
            </a:r>
            <a:r>
              <a:rPr lang="en-US" sz="2000" dirty="0"/>
              <a:t> </a:t>
            </a:r>
            <a:r>
              <a:rPr lang="en-US" sz="2000" dirty="0" err="1"/>
              <a:t>إلكتروني</a:t>
            </a:r>
            <a:r>
              <a:rPr lang="en-US" sz="2000" dirty="0"/>
              <a:t>، </a:t>
            </a:r>
            <a:r>
              <a:rPr lang="en-US" sz="2000" dirty="0" err="1"/>
              <a:t>اجتماعات</a:t>
            </a:r>
            <a:r>
              <a:rPr lang="en-US" sz="2000" dirty="0"/>
              <a:t>) </a:t>
            </a:r>
            <a:r>
              <a:rPr lang="en-US" sz="2000" dirty="0" err="1"/>
              <a:t>يتبع</a:t>
            </a:r>
            <a:r>
              <a:rPr lang="en-US" sz="2000" dirty="0"/>
              <a:t> </a:t>
            </a:r>
            <a:r>
              <a:rPr lang="en-US" sz="2000" dirty="0" err="1"/>
              <a:t>التسلسل</a:t>
            </a:r>
            <a:r>
              <a:rPr lang="en-US" sz="2000" dirty="0"/>
              <a:t> </a:t>
            </a:r>
            <a:r>
              <a:rPr lang="en-US" sz="2000" dirty="0" err="1"/>
              <a:t>الهرمي</a:t>
            </a:r>
            <a:r>
              <a:rPr lang="en-US" sz="2000" dirty="0"/>
              <a:t> </a:t>
            </a:r>
            <a:r>
              <a:rPr lang="en-US" sz="2000" dirty="0" err="1"/>
              <a:t>للمؤسسة</a:t>
            </a:r>
            <a:r>
              <a:rPr lang="en-US" sz="2000" dirty="0"/>
              <a:t> </a:t>
            </a:r>
            <a:r>
              <a:rPr lang="en-US" sz="2000" dirty="0" err="1"/>
              <a:t>لضمان</a:t>
            </a:r>
            <a:r>
              <a:rPr lang="en-US" sz="2000" dirty="0"/>
              <a:t> </a:t>
            </a:r>
            <a:r>
              <a:rPr lang="en-US" sz="2000" dirty="0" err="1"/>
              <a:t>المساءلة</a:t>
            </a:r>
            <a:r>
              <a:rPr lang="en-US" sz="2000" dirty="0"/>
              <a:t>، </a:t>
            </a:r>
          </a:p>
          <a:p>
            <a:pPr algn="ctr" rtl="1"/>
            <a:endParaRPr lang="en-US" sz="2000" dirty="0"/>
          </a:p>
          <a:p>
            <a:pPr algn="ctr" rtl="1"/>
            <a:r>
              <a:rPr lang="en-US" sz="2000" dirty="0" err="1"/>
              <a:t>بينما</a:t>
            </a:r>
            <a:r>
              <a:rPr lang="en-US" sz="2000" dirty="0"/>
              <a:t> </a:t>
            </a:r>
            <a:r>
              <a:rPr lang="en-US" sz="2000" b="1" dirty="0" err="1">
                <a:solidFill>
                  <a:srgbClr val="C00000"/>
                </a:solidFill>
              </a:rPr>
              <a:t>التواصل</a:t>
            </a:r>
            <a:r>
              <a:rPr lang="en-US" sz="2000" b="1" dirty="0">
                <a:solidFill>
                  <a:srgbClr val="C00000"/>
                </a:solidFill>
              </a:rPr>
              <a:t> </a:t>
            </a:r>
            <a:r>
              <a:rPr lang="en-US" sz="2000" b="1" dirty="0" err="1">
                <a:solidFill>
                  <a:srgbClr val="C00000"/>
                </a:solidFill>
              </a:rPr>
              <a:t>غير</a:t>
            </a:r>
            <a:r>
              <a:rPr lang="en-US" sz="2000" b="1" dirty="0">
                <a:solidFill>
                  <a:srgbClr val="C00000"/>
                </a:solidFill>
              </a:rPr>
              <a:t> </a:t>
            </a:r>
            <a:r>
              <a:rPr lang="en-US" sz="2000" b="1" dirty="0" err="1">
                <a:solidFill>
                  <a:srgbClr val="C00000"/>
                </a:solidFill>
              </a:rPr>
              <a:t>الرسمي</a:t>
            </a:r>
            <a:r>
              <a:rPr lang="en-US" sz="2000" b="1" dirty="0">
                <a:solidFill>
                  <a:srgbClr val="C00000"/>
                </a:solidFill>
              </a:rPr>
              <a:t> </a:t>
            </a:r>
            <a:r>
              <a:rPr lang="en-US" sz="2000" dirty="0" err="1"/>
              <a:t>هو</a:t>
            </a:r>
            <a:r>
              <a:rPr lang="en-US" sz="2000" dirty="0"/>
              <a:t> </a:t>
            </a:r>
            <a:r>
              <a:rPr lang="en-US" sz="2000" dirty="0" err="1"/>
              <a:t>تفاعل</a:t>
            </a:r>
            <a:r>
              <a:rPr lang="en-US" sz="2000" dirty="0"/>
              <a:t> </a:t>
            </a:r>
            <a:r>
              <a:rPr lang="en-US" sz="2000" dirty="0" err="1"/>
              <a:t>عفوي</a:t>
            </a:r>
            <a:r>
              <a:rPr lang="en-US" sz="2000" dirty="0"/>
              <a:t> </a:t>
            </a:r>
            <a:r>
              <a:rPr lang="en-US" sz="2000" dirty="0" err="1"/>
              <a:t>وغير</a:t>
            </a:r>
            <a:r>
              <a:rPr lang="en-US" sz="2000" dirty="0"/>
              <a:t> </a:t>
            </a:r>
            <a:r>
              <a:rPr lang="en-US" sz="2000" dirty="0" err="1"/>
              <a:t>رسمي</a:t>
            </a:r>
            <a:r>
              <a:rPr lang="en-US" sz="2000" dirty="0"/>
              <a:t> (</a:t>
            </a:r>
            <a:r>
              <a:rPr lang="en-US" sz="2000" dirty="0" err="1"/>
              <a:t>دردشة</a:t>
            </a:r>
            <a:r>
              <a:rPr lang="en-US" sz="2000" dirty="0"/>
              <a:t>، </a:t>
            </a:r>
            <a:r>
              <a:rPr lang="en-US" sz="2000" dirty="0" err="1"/>
              <a:t>أحاديث</a:t>
            </a:r>
            <a:r>
              <a:rPr lang="en-US" sz="2000" dirty="0"/>
              <a:t> </a:t>
            </a:r>
            <a:r>
              <a:rPr lang="en-US" sz="2000" dirty="0" err="1"/>
              <a:t>جانبية</a:t>
            </a:r>
            <a:r>
              <a:rPr lang="en-US" sz="2000" dirty="0"/>
              <a:t>) </a:t>
            </a:r>
            <a:r>
              <a:rPr lang="en-US" sz="2000" dirty="0" err="1"/>
              <a:t>يبني</a:t>
            </a:r>
            <a:r>
              <a:rPr lang="en-US" sz="2000" dirty="0"/>
              <a:t> </a:t>
            </a:r>
            <a:r>
              <a:rPr lang="en-US" sz="2000" dirty="0" err="1"/>
              <a:t>العلاقات</a:t>
            </a:r>
            <a:r>
              <a:rPr lang="en-US" sz="2000" dirty="0"/>
              <a:t> </a:t>
            </a:r>
            <a:r>
              <a:rPr lang="en-US" sz="2000" dirty="0" err="1"/>
              <a:t>وينشر</a:t>
            </a:r>
            <a:r>
              <a:rPr lang="en-US" sz="2000" dirty="0"/>
              <a:t> </a:t>
            </a:r>
            <a:r>
              <a:rPr lang="en-US" sz="2000" dirty="0" err="1"/>
              <a:t>المعلومات</a:t>
            </a:r>
            <a:r>
              <a:rPr lang="en-US" sz="2000" dirty="0"/>
              <a:t> </a:t>
            </a:r>
            <a:r>
              <a:rPr lang="en-US" sz="2000" dirty="0" err="1"/>
              <a:t>بسرعة</a:t>
            </a:r>
            <a:r>
              <a:rPr lang="en-US" sz="2000" dirty="0"/>
              <a:t> </a:t>
            </a:r>
            <a:r>
              <a:rPr lang="en-US" sz="2000" dirty="0" err="1"/>
              <a:t>أكبر</a:t>
            </a:r>
            <a:r>
              <a:rPr lang="en-US" sz="2000" dirty="0"/>
              <a:t>.</a:t>
            </a:r>
          </a:p>
          <a:p>
            <a:pPr algn="ctr" rtl="1"/>
            <a:endParaRPr lang="en-US" sz="2000" dirty="0"/>
          </a:p>
          <a:p>
            <a:pPr algn="ctr" rtl="1"/>
            <a:r>
              <a:rPr lang="en-US" sz="2000" dirty="0" err="1"/>
              <a:t>توازن</a:t>
            </a:r>
            <a:r>
              <a:rPr lang="en-US" sz="2000" dirty="0"/>
              <a:t> </a:t>
            </a:r>
            <a:r>
              <a:rPr lang="en-US" sz="2000" dirty="0" err="1"/>
              <a:t>المؤسسات</a:t>
            </a:r>
            <a:r>
              <a:rPr lang="en-US" sz="2000" dirty="0"/>
              <a:t> </a:t>
            </a:r>
            <a:r>
              <a:rPr lang="en-US" sz="2000" dirty="0" err="1"/>
              <a:t>الفعّالة</a:t>
            </a:r>
            <a:r>
              <a:rPr lang="en-US" sz="2000" dirty="0"/>
              <a:t> </a:t>
            </a:r>
            <a:r>
              <a:rPr lang="en-US" sz="2000" dirty="0" err="1"/>
              <a:t>بين</a:t>
            </a:r>
            <a:r>
              <a:rPr lang="en-US" sz="2000" dirty="0"/>
              <a:t> </a:t>
            </a:r>
            <a:r>
              <a:rPr lang="en-US" sz="2000" dirty="0" err="1"/>
              <a:t>النوعين</a:t>
            </a:r>
            <a:r>
              <a:rPr lang="en-US" sz="2000" dirty="0"/>
              <a:t>، </a:t>
            </a:r>
            <a:r>
              <a:rPr lang="en-US" sz="2000" dirty="0" err="1"/>
              <a:t>فتستخدم</a:t>
            </a:r>
            <a:r>
              <a:rPr lang="en-US" sz="2000" dirty="0"/>
              <a:t> </a:t>
            </a:r>
            <a:r>
              <a:rPr lang="en-US" sz="2000" dirty="0" err="1"/>
              <a:t>التواصل</a:t>
            </a:r>
            <a:r>
              <a:rPr lang="en-US" sz="2000" dirty="0"/>
              <a:t> </a:t>
            </a:r>
            <a:r>
              <a:rPr lang="en-US" sz="2000" dirty="0" err="1"/>
              <a:t>الرسمي</a:t>
            </a:r>
            <a:r>
              <a:rPr lang="en-US" sz="2000" dirty="0"/>
              <a:t> </a:t>
            </a:r>
            <a:r>
              <a:rPr lang="en-US" sz="2000" dirty="0" err="1"/>
              <a:t>للتواصل</a:t>
            </a:r>
            <a:r>
              <a:rPr lang="en-US" sz="2000" dirty="0"/>
              <a:t> </a:t>
            </a:r>
            <a:r>
              <a:rPr lang="en-US" sz="2000" dirty="0" err="1"/>
              <a:t>الموثق</a:t>
            </a:r>
            <a:r>
              <a:rPr lang="en-US" sz="2000" dirty="0"/>
              <a:t> </a:t>
            </a:r>
            <a:r>
              <a:rPr lang="en-US" sz="2000" dirty="0" err="1"/>
              <a:t>والموثوق</a:t>
            </a:r>
            <a:r>
              <a:rPr lang="en-US" sz="2000" dirty="0"/>
              <a:t>، </a:t>
            </a:r>
            <a:r>
              <a:rPr lang="en-US" sz="2000" dirty="0" err="1"/>
              <a:t>وإن</a:t>
            </a:r>
            <a:r>
              <a:rPr lang="en-US" sz="2000" dirty="0"/>
              <a:t> </a:t>
            </a:r>
            <a:r>
              <a:rPr lang="en-US" sz="2000" dirty="0" err="1"/>
              <a:t>كان</a:t>
            </a:r>
            <a:r>
              <a:rPr lang="en-US" sz="2000" dirty="0"/>
              <a:t> </a:t>
            </a:r>
            <a:r>
              <a:rPr lang="en-US" sz="2000" dirty="0" err="1"/>
              <a:t>بطيئًا</a:t>
            </a:r>
            <a:r>
              <a:rPr lang="en-US" sz="2000" dirty="0"/>
              <a:t>، </a:t>
            </a:r>
            <a:r>
              <a:rPr lang="en-US" sz="2000" dirty="0" err="1"/>
              <a:t>والتواصل</a:t>
            </a:r>
            <a:r>
              <a:rPr lang="en-US" sz="2000" dirty="0"/>
              <a:t> </a:t>
            </a:r>
            <a:r>
              <a:rPr lang="en-US" sz="2000" dirty="0" err="1"/>
              <a:t>غير</a:t>
            </a:r>
            <a:r>
              <a:rPr lang="en-US" sz="2000" dirty="0"/>
              <a:t> </a:t>
            </a:r>
            <a:r>
              <a:rPr lang="en-US" sz="2000" dirty="0" err="1"/>
              <a:t>الرسمي</a:t>
            </a:r>
            <a:r>
              <a:rPr lang="en-US" sz="2000" dirty="0"/>
              <a:t> </a:t>
            </a:r>
            <a:r>
              <a:rPr lang="en-US" sz="2000" dirty="0" err="1"/>
              <a:t>للتواصل</a:t>
            </a:r>
            <a:r>
              <a:rPr lang="en-US" sz="2000" dirty="0"/>
              <a:t> </a:t>
            </a:r>
            <a:r>
              <a:rPr lang="en-US" sz="2000" dirty="0" err="1"/>
              <a:t>المرن</a:t>
            </a:r>
            <a:r>
              <a:rPr lang="en-US" sz="2000" dirty="0"/>
              <a:t> </a:t>
            </a:r>
            <a:r>
              <a:rPr lang="en-US" sz="2000" dirty="0" err="1"/>
              <a:t>والسريع</a:t>
            </a:r>
            <a:r>
              <a:rPr lang="en-US" sz="2000" dirty="0"/>
              <a:t> </a:t>
            </a:r>
            <a:r>
              <a:rPr lang="en-US" sz="2000" dirty="0" err="1"/>
              <a:t>والاجتماعي</a:t>
            </a:r>
            <a:r>
              <a:rPr lang="en-US" sz="2000" dirty="0"/>
              <a:t>.</a:t>
            </a:r>
          </a:p>
        </p:txBody>
      </p:sp>
      <p:sp>
        <p:nvSpPr>
          <p:cNvPr id="12" name="Rectangle 2">
            <a:extLst>
              <a:ext uri="{FF2B5EF4-FFF2-40B4-BE49-F238E27FC236}">
                <a16:creationId xmlns:a16="http://schemas.microsoft.com/office/drawing/2014/main" id="{843BFD25-E78B-5AF7-05CA-C715688F23EB}"/>
              </a:ext>
            </a:extLst>
          </p:cNvPr>
          <p:cNvSpPr txBox="1">
            <a:spLocks noChangeArrowheads="1"/>
          </p:cNvSpPr>
          <p:nvPr/>
        </p:nvSpPr>
        <p:spPr>
          <a:xfrm>
            <a:off x="1187667" y="497788"/>
            <a:ext cx="6726979"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solidFill>
                  <a:srgbClr val="C00000"/>
                </a:solidFill>
                <a:latin typeface="+mn-lt"/>
              </a:rPr>
              <a:t>ORGANIZATIONAL COMMUNICATION</a:t>
            </a:r>
            <a:endParaRPr lang="ar-EG" altLang="ar-SA" sz="2800" dirty="0">
              <a:solidFill>
                <a:srgbClr val="C00000"/>
              </a:solidFill>
              <a:latin typeface="+mn-lt"/>
            </a:endParaRPr>
          </a:p>
          <a:p>
            <a:r>
              <a:rPr lang="ar-EG" altLang="ar-SA" sz="2800" dirty="0">
                <a:solidFill>
                  <a:srgbClr val="C00000"/>
                </a:solidFill>
                <a:latin typeface="+mn-lt"/>
              </a:rPr>
              <a:t>التواصل التنظيمي</a:t>
            </a:r>
            <a:endParaRPr lang="en-US" altLang="ar-SA" sz="2800" dirty="0">
              <a:solidFill>
                <a:srgbClr val="C00000"/>
              </a:solidFill>
              <a:latin typeface="+mn-lt"/>
            </a:endParaRPr>
          </a:p>
        </p:txBody>
      </p:sp>
    </p:spTree>
    <p:extLst>
      <p:ext uri="{BB962C8B-B14F-4D97-AF65-F5344CB8AC3E}">
        <p14:creationId xmlns:p14="http://schemas.microsoft.com/office/powerpoint/2010/main" val="1866939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E9EBC-D5B7-61F3-E3E7-386E91DD43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8F5342-EA59-621B-4391-1260153FAC67}"/>
              </a:ext>
            </a:extLst>
          </p:cNvPr>
          <p:cNvSpPr/>
          <p:nvPr/>
        </p:nvSpPr>
        <p:spPr>
          <a:xfrm>
            <a:off x="105104" y="1633762"/>
            <a:ext cx="6074980" cy="4691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082C0BC-8477-88EB-B44C-D3C28D1E574E}"/>
              </a:ext>
            </a:extLst>
          </p:cNvPr>
          <p:cNvSpPr/>
          <p:nvPr/>
        </p:nvSpPr>
        <p:spPr>
          <a:xfrm>
            <a:off x="10074" y="5324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36C3B8CD-2CE7-4519-5D2E-61789906FC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A0BD3575-3542-13D0-2B2B-478B9DA4AF7A}"/>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Rectangle 3">
            <a:extLst>
              <a:ext uri="{FF2B5EF4-FFF2-40B4-BE49-F238E27FC236}">
                <a16:creationId xmlns:a16="http://schemas.microsoft.com/office/drawing/2014/main" id="{A3BED893-E2DC-140A-93A6-AC66D11BF368}"/>
              </a:ext>
            </a:extLst>
          </p:cNvPr>
          <p:cNvSpPr txBox="1">
            <a:spLocks noChangeArrowheads="1"/>
          </p:cNvSpPr>
          <p:nvPr/>
        </p:nvSpPr>
        <p:spPr>
          <a:xfrm>
            <a:off x="105104" y="1786956"/>
            <a:ext cx="5990896" cy="3654882"/>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1800" b="1" dirty="0"/>
              <a:t>Key Differences</a:t>
            </a:r>
          </a:p>
          <a:p>
            <a:pPr>
              <a:lnSpc>
                <a:spcPct val="100000"/>
              </a:lnSpc>
            </a:pPr>
            <a:r>
              <a:rPr lang="en-US" sz="1800" b="1" dirty="0"/>
              <a:t>Speed and Efficiency:</a:t>
            </a:r>
            <a:r>
              <a:rPr lang="en-US" sz="1800" dirty="0"/>
              <a:t> Informal communication is generally faster, often called "grapevine" communication, while formal communication is slower due to official processes.</a:t>
            </a:r>
          </a:p>
          <a:p>
            <a:pPr>
              <a:lnSpc>
                <a:spcPct val="100000"/>
              </a:lnSpc>
            </a:pPr>
            <a:r>
              <a:rPr lang="en-US" sz="1800" b="1" dirty="0"/>
              <a:t>Accountability:</a:t>
            </a:r>
            <a:r>
              <a:rPr lang="en-US" sz="1800" dirty="0"/>
              <a:t> Formal communication is more reliable because it is recorded and audited, providing a clear chain of command.</a:t>
            </a:r>
          </a:p>
          <a:p>
            <a:pPr>
              <a:lnSpc>
                <a:spcPct val="100000"/>
              </a:lnSpc>
            </a:pPr>
            <a:r>
              <a:rPr lang="en-US" sz="1800" b="1" dirty="0"/>
              <a:t>Information Flow:</a:t>
            </a:r>
            <a:r>
              <a:rPr lang="en-US" sz="1800" dirty="0"/>
              <a:t> Formal communication is restricted to specific channels, whereas informal communication moves freely, often bypassing hierarchical levels.</a:t>
            </a:r>
          </a:p>
          <a:p>
            <a:pPr>
              <a:lnSpc>
                <a:spcPct val="100000"/>
              </a:lnSpc>
            </a:pPr>
            <a:r>
              <a:rPr lang="en-US" sz="1800" b="1" dirty="0"/>
              <a:t>Confidentiality:</a:t>
            </a:r>
            <a:r>
              <a:rPr lang="en-US" sz="1800" dirty="0"/>
              <a:t> Formal communication maintains better secrecy. Informal channels make it difficult to maintain full confidentiality.</a:t>
            </a:r>
          </a:p>
        </p:txBody>
      </p:sp>
      <p:sp>
        <p:nvSpPr>
          <p:cNvPr id="3" name="Rectangle: Rounded Corners 2">
            <a:extLst>
              <a:ext uri="{FF2B5EF4-FFF2-40B4-BE49-F238E27FC236}">
                <a16:creationId xmlns:a16="http://schemas.microsoft.com/office/drawing/2014/main" id="{C66B4D31-8141-1D84-341B-2A59D6EAA1C4}"/>
              </a:ext>
            </a:extLst>
          </p:cNvPr>
          <p:cNvSpPr/>
          <p:nvPr/>
        </p:nvSpPr>
        <p:spPr>
          <a:xfrm>
            <a:off x="6275114" y="1639018"/>
            <a:ext cx="5838038" cy="4691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dirty="0">
                <a:solidFill>
                  <a:schemeClr val="tx1"/>
                </a:solidFill>
              </a:rPr>
              <a:t>الاختلافات الرئيسية</a:t>
            </a:r>
          </a:p>
          <a:p>
            <a:pPr algn="just" rtl="1"/>
            <a:r>
              <a:rPr lang="ar-EG" dirty="0">
                <a:solidFill>
                  <a:schemeClr val="tx1"/>
                </a:solidFill>
              </a:rPr>
              <a:t>السرعة والكفاءة: عادةً ما تكون الاتصالات غير الرسمية أسرع، وتُعرف غالبًا باسم "التواصل غير الرسمي"، بينما تكون الاتصالات الرسمية أبطأ نظرًا للإجراءات الرسمية.</a:t>
            </a:r>
          </a:p>
          <a:p>
            <a:pPr algn="just" rtl="1"/>
            <a:endParaRPr lang="ar-EG" dirty="0">
              <a:solidFill>
                <a:schemeClr val="tx1"/>
              </a:solidFill>
            </a:endParaRPr>
          </a:p>
          <a:p>
            <a:pPr algn="just" rtl="1"/>
            <a:r>
              <a:rPr lang="ar-EG" dirty="0">
                <a:solidFill>
                  <a:schemeClr val="tx1"/>
                </a:solidFill>
              </a:rPr>
              <a:t>المساءلة: تتميز الاتصالات الرسمية بموثوقية أكبر لأنها تُسجل وتُراجع، مما يوفر تسلسلًا هرميًا واضحًا.</a:t>
            </a:r>
          </a:p>
          <a:p>
            <a:pPr algn="just" rtl="1"/>
            <a:endParaRPr lang="ar-EG" dirty="0">
              <a:solidFill>
                <a:schemeClr val="tx1"/>
              </a:solidFill>
            </a:endParaRPr>
          </a:p>
          <a:p>
            <a:pPr algn="just" rtl="1"/>
            <a:r>
              <a:rPr lang="ar-EG" dirty="0">
                <a:solidFill>
                  <a:schemeClr val="tx1"/>
                </a:solidFill>
              </a:rPr>
              <a:t>تدفق المعلومات: تقتصر الاتصالات الرسمية على قنوات محددة، بينما تنتشر الاتصالات غير الرسمية بحرية، وغالبًا ما تتجاوز المستويات الهرمية.</a:t>
            </a:r>
          </a:p>
          <a:p>
            <a:pPr algn="just" rtl="1"/>
            <a:endParaRPr lang="ar-EG" dirty="0">
              <a:solidFill>
                <a:schemeClr val="tx1"/>
              </a:solidFill>
            </a:endParaRPr>
          </a:p>
          <a:p>
            <a:pPr algn="just" rtl="1"/>
            <a:r>
              <a:rPr lang="ar-EG" dirty="0">
                <a:solidFill>
                  <a:schemeClr val="tx1"/>
                </a:solidFill>
              </a:rPr>
              <a:t>السرية: تحافظ الاتصالات الرسمية على سرية أفضل، بينما يصعب الحفاظ على السرية الكاملة في القنوات غير الرسمية.</a:t>
            </a:r>
            <a:endParaRPr lang="en-US" dirty="0">
              <a:solidFill>
                <a:schemeClr val="tx1"/>
              </a:solidFill>
            </a:endParaRPr>
          </a:p>
        </p:txBody>
      </p:sp>
      <p:sp>
        <p:nvSpPr>
          <p:cNvPr id="8" name="Rectangle 2">
            <a:extLst>
              <a:ext uri="{FF2B5EF4-FFF2-40B4-BE49-F238E27FC236}">
                <a16:creationId xmlns:a16="http://schemas.microsoft.com/office/drawing/2014/main" id="{E6BB4B7D-41ED-00C8-4E8A-0AC9495152FC}"/>
              </a:ext>
            </a:extLst>
          </p:cNvPr>
          <p:cNvSpPr txBox="1">
            <a:spLocks noChangeArrowheads="1"/>
          </p:cNvSpPr>
          <p:nvPr/>
        </p:nvSpPr>
        <p:spPr>
          <a:xfrm>
            <a:off x="1187667" y="497788"/>
            <a:ext cx="6726979"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solidFill>
                  <a:srgbClr val="C00000"/>
                </a:solidFill>
                <a:latin typeface="+mn-lt"/>
              </a:rPr>
              <a:t>ORGANIZATIONAL COMMUNICATION</a:t>
            </a:r>
            <a:endParaRPr lang="ar-EG" altLang="ar-SA" sz="2800" dirty="0">
              <a:solidFill>
                <a:srgbClr val="C00000"/>
              </a:solidFill>
              <a:latin typeface="+mn-lt"/>
            </a:endParaRPr>
          </a:p>
          <a:p>
            <a:r>
              <a:rPr lang="ar-EG" altLang="ar-SA" sz="2800" dirty="0">
                <a:solidFill>
                  <a:srgbClr val="C00000"/>
                </a:solidFill>
                <a:latin typeface="+mn-lt"/>
              </a:rPr>
              <a:t>التواصل التنظيمي</a:t>
            </a:r>
            <a:endParaRPr lang="en-US" altLang="ar-SA" sz="2800" dirty="0">
              <a:solidFill>
                <a:srgbClr val="C00000"/>
              </a:solidFill>
              <a:latin typeface="+mn-lt"/>
            </a:endParaRPr>
          </a:p>
        </p:txBody>
      </p:sp>
    </p:spTree>
    <p:extLst>
      <p:ext uri="{BB962C8B-B14F-4D97-AF65-F5344CB8AC3E}">
        <p14:creationId xmlns:p14="http://schemas.microsoft.com/office/powerpoint/2010/main" val="85937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211B5-BAA5-DF6E-086E-AC5D1AD4A7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81935-6043-E4C4-528C-EBA842F9A260}"/>
              </a:ext>
            </a:extLst>
          </p:cNvPr>
          <p:cNvSpPr/>
          <p:nvPr/>
        </p:nvSpPr>
        <p:spPr>
          <a:xfrm>
            <a:off x="2837793" y="1582647"/>
            <a:ext cx="6074980" cy="4691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932D7C0-27F1-19CC-77E3-6F6423E74299}"/>
              </a:ext>
            </a:extLst>
          </p:cNvPr>
          <p:cNvSpPr/>
          <p:nvPr/>
        </p:nvSpPr>
        <p:spPr>
          <a:xfrm>
            <a:off x="10074" y="5324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0D648D5-DFB1-B8C3-BCB6-5EABCE1BB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C01AED1B-5BC2-F049-D6AB-64215A338899}"/>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Rectangle 2">
            <a:extLst>
              <a:ext uri="{FF2B5EF4-FFF2-40B4-BE49-F238E27FC236}">
                <a16:creationId xmlns:a16="http://schemas.microsoft.com/office/drawing/2014/main" id="{2CF63E5A-71EF-EB2F-8D68-ADC8B45EBF61}"/>
              </a:ext>
            </a:extLst>
          </p:cNvPr>
          <p:cNvSpPr txBox="1">
            <a:spLocks noChangeArrowheads="1"/>
          </p:cNvSpPr>
          <p:nvPr/>
        </p:nvSpPr>
        <p:spPr>
          <a:xfrm>
            <a:off x="1187667" y="497788"/>
            <a:ext cx="6726979" cy="95410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solidFill>
                  <a:srgbClr val="C00000"/>
                </a:solidFill>
                <a:latin typeface="+mn-lt"/>
              </a:rPr>
              <a:t>ORGANIZATIONAL COMMUNICATION</a:t>
            </a:r>
            <a:endParaRPr lang="ar-EG" altLang="ar-SA" sz="2800" dirty="0">
              <a:solidFill>
                <a:srgbClr val="C00000"/>
              </a:solidFill>
              <a:latin typeface="+mn-lt"/>
            </a:endParaRPr>
          </a:p>
          <a:p>
            <a:r>
              <a:rPr lang="ar-EG" altLang="ar-SA" sz="2800" dirty="0">
                <a:solidFill>
                  <a:srgbClr val="C00000"/>
                </a:solidFill>
                <a:latin typeface="+mn-lt"/>
              </a:rPr>
              <a:t>التواصل التنظيمي</a:t>
            </a:r>
            <a:endParaRPr lang="en-US" altLang="ar-SA" sz="2800" dirty="0">
              <a:solidFill>
                <a:srgbClr val="C00000"/>
              </a:solidFill>
              <a:latin typeface="+mn-lt"/>
            </a:endParaRPr>
          </a:p>
        </p:txBody>
      </p:sp>
      <p:sp>
        <p:nvSpPr>
          <p:cNvPr id="6" name="Rectangle 3">
            <a:extLst>
              <a:ext uri="{FF2B5EF4-FFF2-40B4-BE49-F238E27FC236}">
                <a16:creationId xmlns:a16="http://schemas.microsoft.com/office/drawing/2014/main" id="{D0E0667C-2279-4773-9E09-035FEB73156E}"/>
              </a:ext>
            </a:extLst>
          </p:cNvPr>
          <p:cNvSpPr txBox="1">
            <a:spLocks noChangeArrowheads="1"/>
          </p:cNvSpPr>
          <p:nvPr/>
        </p:nvSpPr>
        <p:spPr>
          <a:xfrm>
            <a:off x="2921877" y="1838071"/>
            <a:ext cx="5990896" cy="3654882"/>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1800" b="1" dirty="0"/>
              <a:t>Why Both are Necessary</a:t>
            </a:r>
          </a:p>
          <a:p>
            <a:pPr>
              <a:lnSpc>
                <a:spcPct val="100000"/>
              </a:lnSpc>
            </a:pPr>
            <a:r>
              <a:rPr lang="en-US" sz="1800" dirty="0">
                <a:hlinkClick r:id="rId3"/>
              </a:rPr>
              <a:t>Formal Communication</a:t>
            </a:r>
            <a:r>
              <a:rPr lang="en-US" sz="1800" b="1" dirty="0"/>
              <a:t>:</a:t>
            </a:r>
            <a:r>
              <a:rPr lang="en-US" sz="1800" dirty="0"/>
              <a:t> Provides clarity, authority, and consistent, official records to prevent misunderstanding.</a:t>
            </a:r>
          </a:p>
          <a:p>
            <a:pPr>
              <a:lnSpc>
                <a:spcPct val="100000"/>
              </a:lnSpc>
            </a:pPr>
            <a:r>
              <a:rPr lang="en-US" sz="1800" dirty="0">
                <a:hlinkClick r:id="rId4"/>
              </a:rPr>
              <a:t>Informal Communication</a:t>
            </a:r>
            <a:r>
              <a:rPr lang="en-US" sz="1800" b="1" dirty="0"/>
              <a:t>:</a:t>
            </a:r>
            <a:r>
              <a:rPr lang="en-US" sz="1800" dirty="0"/>
              <a:t> Builds trust, boosts morale, and helps resolve employee conflicts faster than official channels</a:t>
            </a:r>
          </a:p>
          <a:p>
            <a:pPr algn="r" rtl="1">
              <a:lnSpc>
                <a:spcPct val="100000"/>
              </a:lnSpc>
            </a:pPr>
            <a:r>
              <a:rPr lang="ar-EG" sz="1800" dirty="0"/>
              <a:t>التواصل الرسمي: يوفر الوضوح والمصداقية، ويُتيح توثيقًا رسميًا ومتسقًا لمنع سوء الفهم.</a:t>
            </a:r>
          </a:p>
          <a:p>
            <a:pPr algn="r" rtl="1">
              <a:lnSpc>
                <a:spcPct val="100000"/>
              </a:lnSpc>
            </a:pPr>
            <a:endParaRPr lang="ar-EG" sz="1800" dirty="0"/>
          </a:p>
          <a:p>
            <a:pPr algn="r" rtl="1">
              <a:lnSpc>
                <a:spcPct val="100000"/>
              </a:lnSpc>
            </a:pPr>
            <a:r>
              <a:rPr lang="ar-EG" sz="1800" dirty="0"/>
              <a:t>التواصل غير الرسمي: يبني الثقة، ويرفع الروح المعنوية، ويساعد على حل النزاعات بين الموظفين بشكل أسرع من القنوات الرسمية.</a:t>
            </a:r>
            <a:endParaRPr lang="en-US" sz="1800" dirty="0"/>
          </a:p>
        </p:txBody>
      </p:sp>
    </p:spTree>
    <p:extLst>
      <p:ext uri="{BB962C8B-B14F-4D97-AF65-F5344CB8AC3E}">
        <p14:creationId xmlns:p14="http://schemas.microsoft.com/office/powerpoint/2010/main" val="73712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1730" y="1633762"/>
            <a:ext cx="596426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2" name="Content Placeholder 3">
            <a:extLst>
              <a:ext uri="{FF2B5EF4-FFF2-40B4-BE49-F238E27FC236}">
                <a16:creationId xmlns:a16="http://schemas.microsoft.com/office/drawing/2014/main" id="{95365921-4558-EC40-B584-33B011B11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811" y="1755414"/>
            <a:ext cx="5785596" cy="4110394"/>
          </a:xfrm>
          <a:prstGeom prst="rect">
            <a:avLst/>
          </a:prstGeom>
        </p:spPr>
      </p:pic>
      <p:sp>
        <p:nvSpPr>
          <p:cNvPr id="6" name="Rectangle: Rounded Corners 5">
            <a:extLst>
              <a:ext uri="{FF2B5EF4-FFF2-40B4-BE49-F238E27FC236}">
                <a16:creationId xmlns:a16="http://schemas.microsoft.com/office/drawing/2014/main" id="{E9A072AE-AF6A-720E-A2CC-4A32812D8893}"/>
              </a:ext>
            </a:extLst>
          </p:cNvPr>
          <p:cNvSpPr/>
          <p:nvPr/>
        </p:nvSpPr>
        <p:spPr>
          <a:xfrm>
            <a:off x="6337268" y="1628506"/>
            <a:ext cx="575486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Communication Flows || Mobilizing Individuals and Groups || Bcis Notes">
            <a:extLst>
              <a:ext uri="{FF2B5EF4-FFF2-40B4-BE49-F238E27FC236}">
                <a16:creationId xmlns:a16="http://schemas.microsoft.com/office/drawing/2014/main" id="{CED8272B-EB03-5B30-776D-9AA5E6430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1308" y="1760474"/>
            <a:ext cx="5577840" cy="397817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1242F6F-69CD-A045-54E0-342766D7917D}"/>
              </a:ext>
            </a:extLst>
          </p:cNvPr>
          <p:cNvSpPr txBox="1"/>
          <p:nvPr/>
        </p:nvSpPr>
        <p:spPr>
          <a:xfrm>
            <a:off x="1659411" y="385661"/>
            <a:ext cx="6096000"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The communication process</a:t>
            </a:r>
            <a:endParaRPr lang="ar-EG" sz="3200" b="1" dirty="0">
              <a:solidFill>
                <a:srgbClr val="C00000"/>
              </a:solidFill>
              <a:effectLst>
                <a:outerShdw blurRad="38100" dist="38100" dir="2700000" algn="tl">
                  <a:srgbClr val="000000">
                    <a:alpha val="43137"/>
                  </a:srgbClr>
                </a:outerShdw>
              </a:effectLst>
            </a:endParaRPr>
          </a:p>
          <a:p>
            <a:pPr algn="ctr"/>
            <a:r>
              <a:rPr lang="ar-EG" sz="3200" b="1" dirty="0">
                <a:solidFill>
                  <a:srgbClr val="C00000"/>
                </a:solidFill>
                <a:effectLst>
                  <a:outerShdw blurRad="38100" dist="38100" dir="2700000" algn="tl">
                    <a:srgbClr val="000000">
                      <a:alpha val="43137"/>
                    </a:srgbClr>
                  </a:outerShdw>
                </a:effectLst>
              </a:rPr>
              <a:t>عملية التواصل</a:t>
            </a:r>
          </a:p>
        </p:txBody>
      </p:sp>
    </p:spTree>
    <p:extLst>
      <p:ext uri="{BB962C8B-B14F-4D97-AF65-F5344CB8AC3E}">
        <p14:creationId xmlns:p14="http://schemas.microsoft.com/office/powerpoint/2010/main" val="3382974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048" y="1723482"/>
            <a:ext cx="425872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08181" y="8589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199698" y="2200255"/>
            <a:ext cx="4141074" cy="3693319"/>
          </a:xfrm>
          <a:prstGeom prst="rect">
            <a:avLst/>
          </a:prstGeom>
          <a:noFill/>
        </p:spPr>
        <p:txBody>
          <a:bodyPr wrap="square">
            <a:spAutoFit/>
          </a:bodyPr>
          <a:lstStyle/>
          <a:p>
            <a:r>
              <a:rPr lang="en-US" altLang="ar-SA" b="1" dirty="0">
                <a:solidFill>
                  <a:srgbClr val="C00000"/>
                </a:solidFill>
              </a:rPr>
              <a:t>Encoding</a:t>
            </a:r>
            <a:r>
              <a:rPr lang="en-US" altLang="ar-SA" b="1" dirty="0"/>
              <a:t> - converting the message in symbolic form</a:t>
            </a:r>
          </a:p>
          <a:p>
            <a:r>
              <a:rPr lang="en-US" altLang="ar-SA" b="1" dirty="0">
                <a:solidFill>
                  <a:srgbClr val="C00000"/>
                </a:solidFill>
              </a:rPr>
              <a:t>Decoding</a:t>
            </a:r>
            <a:r>
              <a:rPr lang="en-US" altLang="ar-SA" b="1" dirty="0"/>
              <a:t> - retranslating a sender’s message</a:t>
            </a:r>
          </a:p>
          <a:p>
            <a:r>
              <a:rPr lang="en-US" altLang="ar-SA" b="1" dirty="0">
                <a:solidFill>
                  <a:srgbClr val="C00000"/>
                </a:solidFill>
              </a:rPr>
              <a:t>Message</a:t>
            </a:r>
            <a:r>
              <a:rPr lang="en-US" altLang="ar-SA" b="1" dirty="0"/>
              <a:t> - a purpose to be conveyed</a:t>
            </a:r>
          </a:p>
          <a:p>
            <a:r>
              <a:rPr lang="en-US" altLang="ar-SA" b="1" dirty="0">
                <a:solidFill>
                  <a:srgbClr val="C00000"/>
                </a:solidFill>
              </a:rPr>
              <a:t>Channel</a:t>
            </a:r>
            <a:r>
              <a:rPr lang="en-US" altLang="ar-SA" b="1" dirty="0"/>
              <a:t> - medium a message travels along</a:t>
            </a:r>
          </a:p>
          <a:p>
            <a:r>
              <a:rPr lang="en-US" altLang="ar-SA" b="1" dirty="0">
                <a:solidFill>
                  <a:srgbClr val="C00000"/>
                </a:solidFill>
              </a:rPr>
              <a:t>Noise</a:t>
            </a:r>
            <a:r>
              <a:rPr lang="en-US" altLang="ar-SA" b="1" dirty="0">
                <a:solidFill>
                  <a:srgbClr val="FF0000"/>
                </a:solidFill>
              </a:rPr>
              <a:t> </a:t>
            </a:r>
            <a:r>
              <a:rPr lang="en-US" altLang="ar-SA" b="1" dirty="0"/>
              <a:t>- disturbances that interfere with the transmission, receipt, or feedback of a message</a:t>
            </a:r>
          </a:p>
          <a:p>
            <a:r>
              <a:rPr lang="en-US" altLang="ar-EG" b="1" dirty="0">
                <a:solidFill>
                  <a:srgbClr val="C00000"/>
                </a:solidFill>
              </a:rPr>
              <a:t>Feedback</a:t>
            </a:r>
            <a:r>
              <a:rPr lang="en-US" altLang="ar-EG" b="1" dirty="0"/>
              <a:t> is basically the </a:t>
            </a:r>
            <a:r>
              <a:rPr lang="en-US" altLang="ar-EG" b="1" dirty="0">
                <a:solidFill>
                  <a:srgbClr val="C00000"/>
                </a:solidFill>
              </a:rPr>
              <a:t>response/reaction</a:t>
            </a:r>
            <a:r>
              <a:rPr lang="en-US" altLang="ar-EG" b="1" dirty="0"/>
              <a:t> of </a:t>
            </a:r>
            <a:r>
              <a:rPr lang="en-US" altLang="ar-EG" b="1" dirty="0">
                <a:solidFill>
                  <a:srgbClr val="C00000"/>
                </a:solidFill>
              </a:rPr>
              <a:t>Receiver</a:t>
            </a:r>
            <a:r>
              <a:rPr lang="en-US" altLang="ar-EG" b="1" dirty="0"/>
              <a:t> after receiving the message.</a:t>
            </a:r>
          </a:p>
        </p:txBody>
      </p:sp>
      <p:sp>
        <p:nvSpPr>
          <p:cNvPr id="2" name="TextBox 1">
            <a:extLst>
              <a:ext uri="{FF2B5EF4-FFF2-40B4-BE49-F238E27FC236}">
                <a16:creationId xmlns:a16="http://schemas.microsoft.com/office/drawing/2014/main" id="{1B9E31BE-9BD0-041A-ECC5-3BDD22E29977}"/>
              </a:ext>
            </a:extLst>
          </p:cNvPr>
          <p:cNvSpPr txBox="1"/>
          <p:nvPr/>
        </p:nvSpPr>
        <p:spPr>
          <a:xfrm>
            <a:off x="1522777" y="301579"/>
            <a:ext cx="6096000" cy="1077218"/>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The communication process</a:t>
            </a:r>
            <a:endParaRPr lang="ar-EG" sz="3200" b="1" dirty="0">
              <a:solidFill>
                <a:srgbClr val="C00000"/>
              </a:solidFill>
              <a:effectLst>
                <a:outerShdw blurRad="38100" dist="38100" dir="2700000" algn="tl">
                  <a:srgbClr val="000000">
                    <a:alpha val="43137"/>
                  </a:srgbClr>
                </a:outerShdw>
              </a:effectLst>
            </a:endParaRPr>
          </a:p>
          <a:p>
            <a:pPr algn="ctr"/>
            <a:r>
              <a:rPr lang="ar-EG" sz="3200" b="1" dirty="0">
                <a:solidFill>
                  <a:srgbClr val="C00000"/>
                </a:solidFill>
                <a:effectLst>
                  <a:outerShdw blurRad="38100" dist="38100" dir="2700000" algn="tl">
                    <a:srgbClr val="000000">
                      <a:alpha val="43137"/>
                    </a:srgbClr>
                  </a:outerShdw>
                </a:effectLst>
              </a:rPr>
              <a:t>عملية التواصل</a:t>
            </a:r>
          </a:p>
        </p:txBody>
      </p:sp>
      <p:sp>
        <p:nvSpPr>
          <p:cNvPr id="6" name="Rectangle: Rounded Corners 5">
            <a:extLst>
              <a:ext uri="{FF2B5EF4-FFF2-40B4-BE49-F238E27FC236}">
                <a16:creationId xmlns:a16="http://schemas.microsoft.com/office/drawing/2014/main" id="{B270CD7C-7F11-3B67-03A6-7561F3EA0EF6}"/>
              </a:ext>
            </a:extLst>
          </p:cNvPr>
          <p:cNvSpPr/>
          <p:nvPr/>
        </p:nvSpPr>
        <p:spPr>
          <a:xfrm>
            <a:off x="4570777" y="1739248"/>
            <a:ext cx="742675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700" b="1" dirty="0">
                <a:solidFill>
                  <a:schemeClr val="tx1"/>
                </a:solidFill>
              </a:rPr>
              <a:t>1) الأطراف الرئيسية</a:t>
            </a:r>
          </a:p>
          <a:p>
            <a:pPr algn="r" rtl="1"/>
            <a:r>
              <a:rPr lang="ar-EG" sz="1700" b="1" dirty="0">
                <a:solidFill>
                  <a:schemeClr val="tx1"/>
                </a:solidFill>
              </a:rPr>
              <a:t>المرسل</a:t>
            </a:r>
            <a:r>
              <a:rPr lang="en-US" sz="1700" dirty="0">
                <a:solidFill>
                  <a:schemeClr val="tx1"/>
                </a:solidFill>
              </a:rPr>
              <a:t> </a:t>
            </a:r>
            <a:r>
              <a:rPr lang="ar-EG" sz="1700" dirty="0">
                <a:solidFill>
                  <a:schemeClr val="tx1"/>
                </a:solidFill>
              </a:rPr>
              <a:t>هو الشخص الذي يبدأ بالتواصل، حيث يقوم بـ </a:t>
            </a:r>
            <a:r>
              <a:rPr lang="ar-EG" sz="1700" b="1" dirty="0">
                <a:solidFill>
                  <a:schemeClr val="tx1"/>
                </a:solidFill>
              </a:rPr>
              <a:t>تشفير </a:t>
            </a:r>
            <a:r>
              <a:rPr lang="en-US" sz="1700" b="1" dirty="0">
                <a:solidFill>
                  <a:schemeClr val="tx1"/>
                </a:solidFill>
              </a:rPr>
              <a:t>encodes</a:t>
            </a:r>
            <a:r>
              <a:rPr lang="en-US" sz="1700" dirty="0">
                <a:solidFill>
                  <a:schemeClr val="tx1"/>
                </a:solidFill>
              </a:rPr>
              <a:t> </a:t>
            </a:r>
            <a:r>
              <a:rPr lang="ar-EG" sz="1700" dirty="0">
                <a:solidFill>
                  <a:schemeClr val="tx1"/>
                </a:solidFill>
              </a:rPr>
              <a:t>أفكاره وتحويلها إلى رسالة.</a:t>
            </a:r>
          </a:p>
          <a:p>
            <a:pPr algn="r" rtl="1"/>
            <a:r>
              <a:rPr lang="ar-EG" sz="1700" b="1" dirty="0">
                <a:solidFill>
                  <a:schemeClr val="tx1"/>
                </a:solidFill>
              </a:rPr>
              <a:t>المستقبل </a:t>
            </a:r>
            <a:r>
              <a:rPr lang="ar-EG" sz="1700" dirty="0">
                <a:solidFill>
                  <a:schemeClr val="tx1"/>
                </a:solidFill>
              </a:rPr>
              <a:t>هو الشخص الذي يتلقى الرسالة، ويقوم بـ </a:t>
            </a:r>
            <a:r>
              <a:rPr lang="ar-EG" sz="1700" b="1" dirty="0">
                <a:solidFill>
                  <a:schemeClr val="tx1"/>
                </a:solidFill>
              </a:rPr>
              <a:t>فك تشفيرها </a:t>
            </a:r>
            <a:r>
              <a:rPr lang="en-US" sz="1700" b="1" dirty="0">
                <a:solidFill>
                  <a:schemeClr val="tx1"/>
                </a:solidFill>
              </a:rPr>
              <a:t>decodes</a:t>
            </a:r>
            <a:r>
              <a:rPr lang="en-US" sz="1700" dirty="0">
                <a:solidFill>
                  <a:schemeClr val="tx1"/>
                </a:solidFill>
              </a:rPr>
              <a:t> </a:t>
            </a:r>
            <a:r>
              <a:rPr lang="ar-EG" sz="1700" dirty="0">
                <a:solidFill>
                  <a:schemeClr val="tx1"/>
                </a:solidFill>
              </a:rPr>
              <a:t>لفهم معناها، ثم قد يقوم بدوره بـ </a:t>
            </a:r>
            <a:r>
              <a:rPr lang="ar-EG" sz="1700" b="1" dirty="0">
                <a:solidFill>
                  <a:schemeClr val="tx1"/>
                </a:solidFill>
              </a:rPr>
              <a:t>التشفير</a:t>
            </a:r>
            <a:r>
              <a:rPr lang="en-US" sz="1700" b="1" dirty="0">
                <a:solidFill>
                  <a:schemeClr val="tx1"/>
                </a:solidFill>
              </a:rPr>
              <a:t>encodes</a:t>
            </a:r>
            <a:r>
              <a:rPr lang="en-US" sz="1700" dirty="0">
                <a:solidFill>
                  <a:schemeClr val="tx1"/>
                </a:solidFill>
              </a:rPr>
              <a:t> </a:t>
            </a:r>
            <a:r>
              <a:rPr lang="ar-EG" sz="1700" dirty="0">
                <a:solidFill>
                  <a:schemeClr val="tx1"/>
                </a:solidFill>
              </a:rPr>
              <a:t> للرد.</a:t>
            </a:r>
          </a:p>
          <a:p>
            <a:pPr algn="r" rtl="1"/>
            <a:endParaRPr lang="ar-EG" sz="1700" dirty="0">
              <a:solidFill>
                <a:schemeClr val="tx1"/>
              </a:solidFill>
            </a:endParaRPr>
          </a:p>
          <a:p>
            <a:pPr algn="r" rtl="1"/>
            <a:r>
              <a:rPr lang="ar-EG" sz="1700" b="1" dirty="0">
                <a:solidFill>
                  <a:schemeClr val="tx1"/>
                </a:solidFill>
              </a:rPr>
              <a:t>2) عملية نقل الرسالة</a:t>
            </a:r>
          </a:p>
          <a:p>
            <a:pPr algn="r" rtl="1"/>
            <a:r>
              <a:rPr lang="ar-EG" sz="1700" b="1" dirty="0">
                <a:solidFill>
                  <a:schemeClr val="tx1"/>
                </a:solidFill>
              </a:rPr>
              <a:t>الرسالة </a:t>
            </a:r>
            <a:r>
              <a:rPr lang="ar-EG" sz="1700" dirty="0">
                <a:solidFill>
                  <a:schemeClr val="tx1"/>
                </a:solidFill>
              </a:rPr>
              <a:t>هي المعلومات أو المحتوى المراد نقله من المرسل إلى المستقبل.</a:t>
            </a:r>
          </a:p>
          <a:p>
            <a:pPr algn="r" rtl="1"/>
            <a:r>
              <a:rPr lang="ar-EG" sz="1700" b="1" dirty="0">
                <a:solidFill>
                  <a:schemeClr val="tx1"/>
                </a:solidFill>
              </a:rPr>
              <a:t>قناة التواصل</a:t>
            </a:r>
            <a:r>
              <a:rPr lang="en-US" sz="1700" dirty="0">
                <a:solidFill>
                  <a:schemeClr val="tx1"/>
                </a:solidFill>
              </a:rPr>
              <a:t> </a:t>
            </a:r>
            <a:r>
              <a:rPr lang="ar-EG" sz="1700" dirty="0">
                <a:solidFill>
                  <a:schemeClr val="tx1"/>
                </a:solidFill>
              </a:rPr>
              <a:t>هي الوسيلة المستخدمة لنقل الرسالة، ويوضح الشكل أمثلة متنوعة لها مثل:</a:t>
            </a:r>
          </a:p>
          <a:p>
            <a:pPr lvl="1" algn="r" rtl="1"/>
            <a:r>
              <a:rPr lang="ar-EG" sz="1700" dirty="0">
                <a:solidFill>
                  <a:schemeClr val="tx1"/>
                </a:solidFill>
              </a:rPr>
              <a:t>التواصل المباشر (وجهًا لوجه).</a:t>
            </a:r>
          </a:p>
          <a:p>
            <a:pPr lvl="1" algn="r" rtl="1"/>
            <a:r>
              <a:rPr lang="ar-EG" sz="1700" dirty="0">
                <a:solidFill>
                  <a:schemeClr val="tx1"/>
                </a:solidFill>
              </a:rPr>
              <a:t>الوسائل الرقمية: البريد الإلكتروني، مكالمات الفيديو، وسائل التواصل الاجتماعي.</a:t>
            </a:r>
          </a:p>
          <a:p>
            <a:pPr lvl="1" algn="r" rtl="1"/>
            <a:r>
              <a:rPr lang="ar-EG" sz="1700" dirty="0">
                <a:solidFill>
                  <a:schemeClr val="tx1"/>
                </a:solidFill>
              </a:rPr>
              <a:t>الوسائل التقليدية: الخطابات، الكلام الشفهي.</a:t>
            </a:r>
          </a:p>
          <a:p>
            <a:pPr lvl="1" algn="r" rtl="1"/>
            <a:endParaRPr lang="ar-EG" sz="1700" dirty="0">
              <a:solidFill>
                <a:schemeClr val="tx1"/>
              </a:solidFill>
            </a:endParaRPr>
          </a:p>
          <a:p>
            <a:pPr algn="r" rtl="1"/>
            <a:r>
              <a:rPr lang="ar-EG" sz="1700" b="1" dirty="0">
                <a:solidFill>
                  <a:schemeClr val="tx1"/>
                </a:solidFill>
              </a:rPr>
              <a:t>3) العوامل المؤثرة والنتائج</a:t>
            </a:r>
          </a:p>
          <a:p>
            <a:pPr algn="r" rtl="1"/>
            <a:r>
              <a:rPr lang="ar-EG" sz="1700" b="1" dirty="0">
                <a:solidFill>
                  <a:schemeClr val="tx1"/>
                </a:solidFill>
              </a:rPr>
              <a:t>الضجيج </a:t>
            </a:r>
            <a:r>
              <a:rPr lang="en-US" sz="1700" dirty="0">
                <a:solidFill>
                  <a:schemeClr val="tx1"/>
                </a:solidFill>
              </a:rPr>
              <a:t> </a:t>
            </a:r>
            <a:r>
              <a:rPr lang="ar-EG" sz="1700" dirty="0">
                <a:solidFill>
                  <a:schemeClr val="tx1"/>
                </a:solidFill>
              </a:rPr>
              <a:t>يمثل العوائق أو التشويش الذي قد يؤثر على وضوح الرسالة أثناء انتقالها.</a:t>
            </a:r>
          </a:p>
          <a:p>
            <a:pPr algn="r" rtl="1"/>
            <a:r>
              <a:rPr lang="ar-EG" sz="1700" b="1" dirty="0">
                <a:solidFill>
                  <a:schemeClr val="tx1"/>
                </a:solidFill>
              </a:rPr>
              <a:t>التغذية الراجعة </a:t>
            </a:r>
            <a:r>
              <a:rPr lang="ar-EG" sz="1700" dirty="0">
                <a:solidFill>
                  <a:schemeClr val="tx1"/>
                </a:solidFill>
              </a:rPr>
              <a:t>هي رد فعل المستقبل التي تعود إلى المرسل، مما يحول العملية إلى "دورة" مستمرة ويؤكد وصول الرسالة وفهمها.</a:t>
            </a:r>
          </a:p>
          <a:p>
            <a:pPr algn="ctr" rtl="1"/>
            <a:endParaRPr lang="en-US" sz="1700" dirty="0">
              <a:solidFill>
                <a:schemeClr val="tx1"/>
              </a:solidFill>
            </a:endParaRPr>
          </a:p>
        </p:txBody>
      </p:sp>
    </p:spTree>
    <p:extLst>
      <p:ext uri="{BB962C8B-B14F-4D97-AF65-F5344CB8AC3E}">
        <p14:creationId xmlns:p14="http://schemas.microsoft.com/office/powerpoint/2010/main" val="3759619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2031325"/>
          </a:xfrm>
          <a:prstGeom prst="rect">
            <a:avLst/>
          </a:prstGeom>
          <a:noFill/>
        </p:spPr>
        <p:txBody>
          <a:bodyPr wrap="square">
            <a:spAutoFit/>
          </a:bodyPr>
          <a:lstStyle/>
          <a:p>
            <a:pPr>
              <a:lnSpc>
                <a:spcPct val="90000"/>
              </a:lnSpc>
            </a:pPr>
            <a:r>
              <a:rPr lang="en-US" altLang="ar-EG" sz="2000" b="1" dirty="0">
                <a:solidFill>
                  <a:srgbClr val="C00000"/>
                </a:solidFill>
              </a:rPr>
              <a:t>Message</a:t>
            </a:r>
            <a:r>
              <a:rPr lang="en-US" altLang="ar-EG" sz="2000" dirty="0"/>
              <a:t> </a:t>
            </a:r>
            <a:endParaRPr lang="ar-EG" altLang="ar-EG" sz="2000" dirty="0"/>
          </a:p>
          <a:p>
            <a:pPr marL="342900" indent="-342900">
              <a:lnSpc>
                <a:spcPct val="90000"/>
              </a:lnSpc>
              <a:buFont typeface="Arial" panose="020B0604020202020204" pitchFamily="34" charset="0"/>
              <a:buChar char="•"/>
            </a:pPr>
            <a:r>
              <a:rPr lang="en-US" altLang="ar-EG" sz="2000" dirty="0"/>
              <a:t>is basically the basic idea that you want to communicate.</a:t>
            </a:r>
          </a:p>
          <a:p>
            <a:pPr marL="342900" indent="-342900">
              <a:lnSpc>
                <a:spcPct val="90000"/>
              </a:lnSpc>
              <a:buFont typeface="Arial" panose="020B0604020202020204" pitchFamily="34" charset="0"/>
              <a:buChar char="•"/>
            </a:pPr>
            <a:r>
              <a:rPr lang="en-US" altLang="ar-EG" sz="2000" dirty="0"/>
              <a:t>The message may be</a:t>
            </a:r>
          </a:p>
          <a:p>
            <a:pPr marL="800100" lvl="1" indent="-342900">
              <a:lnSpc>
                <a:spcPct val="90000"/>
              </a:lnSpc>
              <a:buFont typeface="Arial" panose="020B0604020202020204" pitchFamily="34" charset="0"/>
              <a:buChar char="•"/>
            </a:pPr>
            <a:r>
              <a:rPr lang="en-US" altLang="ar-EG" sz="2000" dirty="0"/>
              <a:t>Verbal, means (Written or Spoken)</a:t>
            </a:r>
          </a:p>
          <a:p>
            <a:pPr marL="800100" lvl="1" indent="-342900">
              <a:lnSpc>
                <a:spcPct val="90000"/>
              </a:lnSpc>
              <a:buFont typeface="Arial" panose="020B0604020202020204" pitchFamily="34" charset="0"/>
              <a:buChar char="•"/>
            </a:pPr>
            <a:r>
              <a:rPr lang="en-US" altLang="ar-EG" sz="2000" dirty="0"/>
              <a:t>Non-Verbal, means( Symbols, Pictures or unspoken).</a:t>
            </a:r>
          </a:p>
          <a:p>
            <a:pPr marL="342900" indent="-342900">
              <a:lnSpc>
                <a:spcPct val="90000"/>
              </a:lnSpc>
              <a:buFont typeface="Arial" panose="020B0604020202020204" pitchFamily="34" charset="0"/>
              <a:buChar char="•"/>
            </a:pPr>
            <a:r>
              <a:rPr lang="en-US" altLang="ar-EG" sz="2000" dirty="0"/>
              <a:t>This is very much important component of communication </a:t>
            </a:r>
            <a:r>
              <a:rPr lang="en-US" altLang="ar-EG" sz="2000" dirty="0">
                <a:solidFill>
                  <a:srgbClr val="F907A3"/>
                </a:solidFill>
              </a:rPr>
              <a:t>“ Your message should be or MUST be  clear and easy to understand”</a:t>
            </a:r>
            <a:r>
              <a:rPr lang="en-US" altLang="ar-EG" sz="2000" dirty="0">
                <a:solidFill>
                  <a:schemeClr val="folHlink"/>
                </a:solidFill>
              </a:rPr>
              <a:t> </a:t>
            </a:r>
          </a:p>
        </p:txBody>
      </p:sp>
      <p:sp>
        <p:nvSpPr>
          <p:cNvPr id="2" name="TextBox 1">
            <a:extLst>
              <a:ext uri="{FF2B5EF4-FFF2-40B4-BE49-F238E27FC236}">
                <a16:creationId xmlns:a16="http://schemas.microsoft.com/office/drawing/2014/main" id="{116138FC-C2DD-A14D-4ED9-C78B81E37456}"/>
              </a:ext>
            </a:extLst>
          </p:cNvPr>
          <p:cNvSpPr txBox="1"/>
          <p:nvPr/>
        </p:nvSpPr>
        <p:spPr>
          <a:xfrm>
            <a:off x="333384" y="4033134"/>
            <a:ext cx="10582772" cy="1920526"/>
          </a:xfrm>
          <a:prstGeom prst="rect">
            <a:avLst/>
          </a:prstGeom>
          <a:noFill/>
        </p:spPr>
        <p:txBody>
          <a:bodyPr wrap="square">
            <a:spAutoFit/>
          </a:bodyPr>
          <a:lstStyle/>
          <a:p>
            <a:pPr algn="r" rtl="1">
              <a:lnSpc>
                <a:spcPct val="90000"/>
              </a:lnSpc>
            </a:pPr>
            <a:r>
              <a:rPr lang="ar-EG" altLang="ar-EG" sz="2200" b="1" dirty="0">
                <a:solidFill>
                  <a:srgbClr val="C00000"/>
                </a:solidFill>
              </a:rPr>
              <a:t>الرسالة</a:t>
            </a:r>
          </a:p>
          <a:p>
            <a:pPr algn="r" rtl="1">
              <a:lnSpc>
                <a:spcPct val="90000"/>
              </a:lnSpc>
            </a:pPr>
            <a:r>
              <a:rPr lang="ar-EG" altLang="ar-EG" sz="2200" b="1" dirty="0"/>
              <a:t>هي في الأساس الفكرة الأساسية التي تريد توصيلها.</a:t>
            </a:r>
          </a:p>
          <a:p>
            <a:pPr algn="r" rtl="1">
              <a:lnSpc>
                <a:spcPct val="90000"/>
              </a:lnSpc>
            </a:pPr>
            <a:r>
              <a:rPr lang="ar-EG" altLang="ar-EG" sz="2200" b="1" dirty="0"/>
              <a:t>قد تكون الرسالة</a:t>
            </a:r>
            <a:r>
              <a:rPr lang="en-US" altLang="ar-EG" sz="2200" b="1" dirty="0"/>
              <a:t> </a:t>
            </a:r>
          </a:p>
          <a:p>
            <a:pPr marL="800100" lvl="1" indent="-342900" algn="r" rtl="1">
              <a:lnSpc>
                <a:spcPct val="90000"/>
              </a:lnSpc>
              <a:buFont typeface="Arial" panose="020B0604020202020204" pitchFamily="34" charset="0"/>
              <a:buChar char="•"/>
            </a:pPr>
            <a:r>
              <a:rPr lang="ar-EG" altLang="ar-EG" sz="2200" b="1" dirty="0"/>
              <a:t>لفظية، بمعنى (مكتوبة أو منطوقة)</a:t>
            </a:r>
            <a:endParaRPr lang="en-US" altLang="ar-EG" sz="2200" b="1" dirty="0"/>
          </a:p>
          <a:p>
            <a:pPr marL="800100" lvl="1" indent="-342900" algn="r" rtl="1">
              <a:lnSpc>
                <a:spcPct val="90000"/>
              </a:lnSpc>
              <a:buFont typeface="Arial" panose="020B0604020202020204" pitchFamily="34" charset="0"/>
              <a:buChar char="•"/>
            </a:pPr>
            <a:r>
              <a:rPr lang="ar-EG" altLang="ar-EG" sz="2200" b="1" dirty="0"/>
              <a:t>غير لفظية، بمعنى (رموز أو صور أو غير منطوقة).</a:t>
            </a:r>
          </a:p>
          <a:p>
            <a:pPr algn="r" rtl="1">
              <a:lnSpc>
                <a:spcPct val="90000"/>
              </a:lnSpc>
            </a:pPr>
            <a:r>
              <a:rPr lang="ar-EG" altLang="ar-EG" sz="2200" b="1" dirty="0"/>
              <a:t>هذا عنصر مهم للغاية في الاتصال "يجب أن تكون رسالتك واضحة وسهلة الفهم"</a:t>
            </a:r>
            <a:endParaRPr lang="en-US" altLang="ar-EG" sz="2200" dirty="0"/>
          </a:p>
        </p:txBody>
      </p:sp>
      <p:sp>
        <p:nvSpPr>
          <p:cNvPr id="6" name="TextBox 5">
            <a:extLst>
              <a:ext uri="{FF2B5EF4-FFF2-40B4-BE49-F238E27FC236}">
                <a16:creationId xmlns:a16="http://schemas.microsoft.com/office/drawing/2014/main" id="{B5554EA4-9779-FE61-6253-7C2D64CECD9D}"/>
              </a:ext>
            </a:extLst>
          </p:cNvPr>
          <p:cNvSpPr txBox="1"/>
          <p:nvPr/>
        </p:nvSpPr>
        <p:spPr>
          <a:xfrm>
            <a:off x="2682145" y="352077"/>
            <a:ext cx="6096000" cy="1384995"/>
          </a:xfrm>
          <a:prstGeom prst="rect">
            <a:avLst/>
          </a:prstGeom>
          <a:noFill/>
        </p:spPr>
        <p:txBody>
          <a:bodyPr wrap="square" rtlCol="0">
            <a:spAutoFit/>
          </a:bodyPr>
          <a:lstStyle/>
          <a:p>
            <a:pPr algn="ctr"/>
            <a:r>
              <a:rPr lang="en-US" altLang="ar-SA" sz="2800" b="1" dirty="0">
                <a:solidFill>
                  <a:srgbClr val="C00000"/>
                </a:solidFill>
              </a:rPr>
              <a:t>Components of the Communication Process</a:t>
            </a:r>
            <a:endParaRPr lang="ar-EG" altLang="ar-SA" sz="2800" b="1" dirty="0">
              <a:solidFill>
                <a:srgbClr val="C00000"/>
              </a:solidFill>
            </a:endParaRPr>
          </a:p>
          <a:p>
            <a:pPr algn="ctr"/>
            <a:r>
              <a:rPr lang="ar-EG" altLang="ar-SA" sz="2800" b="1" dirty="0">
                <a:solidFill>
                  <a:srgbClr val="C00000"/>
                </a:solidFill>
              </a:rPr>
              <a:t>مكونات عملية التواصل</a:t>
            </a:r>
            <a:endParaRPr lang="en-US" altLang="ar-SA" sz="2800" b="1" dirty="0">
              <a:solidFill>
                <a:srgbClr val="C00000"/>
              </a:solidFill>
            </a:endParaRPr>
          </a:p>
        </p:txBody>
      </p:sp>
    </p:spTree>
    <p:extLst>
      <p:ext uri="{BB962C8B-B14F-4D97-AF65-F5344CB8AC3E}">
        <p14:creationId xmlns:p14="http://schemas.microsoft.com/office/powerpoint/2010/main" val="69678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4" y="1723482"/>
            <a:ext cx="60139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386209" y="2072859"/>
            <a:ext cx="5951528" cy="3964162"/>
          </a:xfrm>
          <a:prstGeom prst="rect">
            <a:avLst/>
          </a:prstGeom>
          <a:noFill/>
        </p:spPr>
        <p:txBody>
          <a:bodyPr wrap="square">
            <a:spAutoFit/>
          </a:bodyPr>
          <a:lstStyle/>
          <a:p>
            <a:pPr>
              <a:lnSpc>
                <a:spcPct val="90000"/>
              </a:lnSpc>
            </a:pPr>
            <a:r>
              <a:rPr lang="en-US" altLang="ar-EG" sz="2400" b="1" dirty="0">
                <a:solidFill>
                  <a:srgbClr val="C00000"/>
                </a:solidFill>
              </a:rPr>
              <a:t>Message, </a:t>
            </a:r>
            <a:r>
              <a:rPr lang="en-US" altLang="ar-EG" sz="2400" b="1" dirty="0" err="1">
                <a:solidFill>
                  <a:srgbClr val="C00000"/>
                </a:solidFill>
              </a:rPr>
              <a:t>Con’t</a:t>
            </a:r>
            <a:r>
              <a:rPr lang="en-US" altLang="ar-EG" sz="2400" dirty="0"/>
              <a:t> </a:t>
            </a:r>
          </a:p>
          <a:p>
            <a:pPr marL="342900" indent="-342900">
              <a:lnSpc>
                <a:spcPct val="90000"/>
              </a:lnSpc>
              <a:buFont typeface="Arial" panose="020B0604020202020204" pitchFamily="34" charset="0"/>
              <a:buChar char="•"/>
            </a:pPr>
            <a:r>
              <a:rPr lang="en-US" altLang="ar-EG" sz="2000" dirty="0"/>
              <a:t>The most important element in message is your </a:t>
            </a:r>
            <a:r>
              <a:rPr lang="en-US" altLang="ar-EG" sz="2000" dirty="0">
                <a:solidFill>
                  <a:schemeClr val="tx2"/>
                </a:solidFill>
              </a:rPr>
              <a:t>receiver</a:t>
            </a:r>
            <a:r>
              <a:rPr lang="en-US" altLang="ar-EG" sz="2000" dirty="0"/>
              <a:t> . You must be </a:t>
            </a:r>
            <a:r>
              <a:rPr lang="en-US" altLang="ar-EG" sz="2000" dirty="0">
                <a:solidFill>
                  <a:schemeClr val="tx2"/>
                </a:solidFill>
              </a:rPr>
              <a:t>well aware</a:t>
            </a:r>
            <a:r>
              <a:rPr lang="en-US" altLang="ar-EG" sz="2000" dirty="0"/>
              <a:t>  about your receiver. </a:t>
            </a:r>
          </a:p>
          <a:p>
            <a:pPr marL="342900" indent="-342900">
              <a:lnSpc>
                <a:spcPct val="90000"/>
              </a:lnSpc>
              <a:buFont typeface="Arial" panose="020B0604020202020204" pitchFamily="34" charset="0"/>
              <a:buChar char="•"/>
            </a:pPr>
            <a:r>
              <a:rPr lang="en-US" altLang="ar-EG" sz="2000" dirty="0"/>
              <a:t>While preparing a message you should keep in mind how your receiver will i</a:t>
            </a:r>
            <a:r>
              <a:rPr lang="en-US" altLang="ar-EG" sz="2000" dirty="0">
                <a:solidFill>
                  <a:schemeClr val="tx2"/>
                </a:solidFill>
              </a:rPr>
              <a:t>nterpret</a:t>
            </a:r>
            <a:r>
              <a:rPr lang="en-US" altLang="ar-EG" sz="2000" dirty="0"/>
              <a:t> the message. </a:t>
            </a:r>
          </a:p>
          <a:p>
            <a:pPr marL="342900" indent="-342900">
              <a:buFont typeface="Arial" panose="020B0604020202020204" pitchFamily="34" charset="0"/>
              <a:buChar char="•"/>
              <a:tabLst>
                <a:tab pos="6000750" algn="l"/>
              </a:tabLst>
            </a:pPr>
            <a:r>
              <a:rPr lang="en-US" altLang="ar-EG" sz="2000" dirty="0"/>
              <a:t>You (Sender) should also keep in mind your </a:t>
            </a:r>
            <a:r>
              <a:rPr lang="en-US" altLang="ar-EG" sz="2000" dirty="0">
                <a:solidFill>
                  <a:schemeClr val="tx2"/>
                </a:solidFill>
              </a:rPr>
              <a:t>relationship</a:t>
            </a:r>
            <a:r>
              <a:rPr lang="en-US" altLang="ar-EG" sz="2000" dirty="0"/>
              <a:t> with the receiver while preparing message.</a:t>
            </a:r>
          </a:p>
          <a:p>
            <a:pPr marL="342900" indent="-342900">
              <a:buFont typeface="Arial" panose="020B0604020202020204" pitchFamily="34" charset="0"/>
              <a:buChar char="•"/>
              <a:tabLst>
                <a:tab pos="6000750" algn="l"/>
              </a:tabLst>
            </a:pPr>
            <a:r>
              <a:rPr lang="en-US" altLang="ar-EG" sz="2000" dirty="0"/>
              <a:t>some times </a:t>
            </a:r>
            <a:r>
              <a:rPr lang="en-US" altLang="ar-EG" sz="2000" dirty="0">
                <a:solidFill>
                  <a:schemeClr val="tx2"/>
                </a:solidFill>
              </a:rPr>
              <a:t>wrong message</a:t>
            </a:r>
            <a:r>
              <a:rPr lang="en-US" altLang="ar-EG" sz="2000" dirty="0"/>
              <a:t> may create a loss to your organization , to yourself. </a:t>
            </a:r>
          </a:p>
          <a:p>
            <a:pPr marL="342900" indent="-342900">
              <a:buFont typeface="Arial" panose="020B0604020202020204" pitchFamily="34" charset="0"/>
              <a:buChar char="•"/>
              <a:tabLst>
                <a:tab pos="6000750" algn="l"/>
              </a:tabLst>
            </a:pPr>
            <a:r>
              <a:rPr lang="en-US" altLang="ar-EG" sz="2000" dirty="0"/>
              <a:t>or it can create a bad impression for you/your company.</a:t>
            </a:r>
          </a:p>
        </p:txBody>
      </p:sp>
      <p:sp>
        <p:nvSpPr>
          <p:cNvPr id="2" name="Rectangle: Rounded Corners 1">
            <a:extLst>
              <a:ext uri="{FF2B5EF4-FFF2-40B4-BE49-F238E27FC236}">
                <a16:creationId xmlns:a16="http://schemas.microsoft.com/office/drawing/2014/main" id="{C139C4B2-FD7F-9D7C-0DD9-6D80CB26CF1C}"/>
              </a:ext>
            </a:extLst>
          </p:cNvPr>
          <p:cNvSpPr/>
          <p:nvPr/>
        </p:nvSpPr>
        <p:spPr>
          <a:xfrm>
            <a:off x="7003089" y="1739249"/>
            <a:ext cx="50575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6256626-CE8B-3151-BDAD-F778C14F18CD}"/>
              </a:ext>
            </a:extLst>
          </p:cNvPr>
          <p:cNvSpPr txBox="1"/>
          <p:nvPr/>
        </p:nvSpPr>
        <p:spPr>
          <a:xfrm>
            <a:off x="7097683" y="1860702"/>
            <a:ext cx="4886308" cy="4081117"/>
          </a:xfrm>
          <a:prstGeom prst="rect">
            <a:avLst/>
          </a:prstGeom>
          <a:noFill/>
        </p:spPr>
        <p:txBody>
          <a:bodyPr wrap="square">
            <a:spAutoFit/>
          </a:bodyPr>
          <a:lstStyle/>
          <a:p>
            <a:pPr algn="r" rtl="1">
              <a:lnSpc>
                <a:spcPct val="90000"/>
              </a:lnSpc>
            </a:pPr>
            <a:r>
              <a:rPr lang="ar-EG" altLang="ar-EG" sz="2400" b="1" dirty="0">
                <a:solidFill>
                  <a:srgbClr val="C00000"/>
                </a:solidFill>
              </a:rPr>
              <a:t>الرسالة، تابع</a:t>
            </a:r>
          </a:p>
          <a:p>
            <a:pPr algn="r" rtl="1">
              <a:lnSpc>
                <a:spcPct val="90000"/>
              </a:lnSpc>
            </a:pPr>
            <a:endParaRPr lang="ar-EG" altLang="ar-EG" sz="2400" b="1" dirty="0">
              <a:solidFill>
                <a:srgbClr val="C00000"/>
              </a:solidFill>
            </a:endParaRPr>
          </a:p>
          <a:p>
            <a:pPr marL="342900" indent="-342900" algn="r" rtl="1">
              <a:lnSpc>
                <a:spcPct val="90000"/>
              </a:lnSpc>
              <a:buFont typeface="Arial" panose="020B0604020202020204" pitchFamily="34" charset="0"/>
              <a:buChar char="•"/>
            </a:pPr>
            <a:r>
              <a:rPr lang="ar-EG" altLang="ar-EG" sz="2400" b="1" dirty="0"/>
              <a:t>العنصر الأكثر أهمية في الرسالة هو المتلقي. يجب أن تكون على دراية تامة بالمتلقي.</a:t>
            </a:r>
          </a:p>
          <a:p>
            <a:pPr marL="342900" indent="-342900" algn="r" rtl="1">
              <a:lnSpc>
                <a:spcPct val="90000"/>
              </a:lnSpc>
              <a:buFont typeface="Arial" panose="020B0604020202020204" pitchFamily="34" charset="0"/>
              <a:buChar char="•"/>
            </a:pPr>
            <a:r>
              <a:rPr lang="ar-EG" altLang="ar-EG" sz="2400" b="1" dirty="0"/>
              <a:t>أثناء إعداد الرسالة، يجب أن تضع في اعتبارك كيف سيفسر المتلقي الرسالة.</a:t>
            </a:r>
          </a:p>
          <a:p>
            <a:pPr marL="342900" indent="-342900" algn="r" rtl="1">
              <a:lnSpc>
                <a:spcPct val="90000"/>
              </a:lnSpc>
              <a:buFont typeface="Arial" panose="020B0604020202020204" pitchFamily="34" charset="0"/>
              <a:buChar char="•"/>
            </a:pPr>
            <a:r>
              <a:rPr lang="ar-EG" altLang="ar-EG" sz="2400" b="1" dirty="0"/>
              <a:t>يجب عليك (المرسل) أيضًا أن تضع في اعتبارك علاقتك بالمتلقي أثناء إعداد الرسالة.</a:t>
            </a:r>
          </a:p>
          <a:p>
            <a:pPr marL="342900" indent="-342900" algn="r" rtl="1">
              <a:lnSpc>
                <a:spcPct val="90000"/>
              </a:lnSpc>
              <a:buFont typeface="Arial" panose="020B0604020202020204" pitchFamily="34" charset="0"/>
              <a:buChar char="•"/>
            </a:pPr>
            <a:r>
              <a:rPr lang="ar-EG" altLang="ar-EG" sz="2400" b="1" dirty="0"/>
              <a:t>في بعض الأحيان قد تتسبب الرسالة الخاطئة في خسارة لمنظمتك، أو لنفسك.</a:t>
            </a:r>
          </a:p>
          <a:p>
            <a:pPr marL="342900" indent="-342900" algn="r" rtl="1">
              <a:lnSpc>
                <a:spcPct val="90000"/>
              </a:lnSpc>
              <a:buFont typeface="Arial" panose="020B0604020202020204" pitchFamily="34" charset="0"/>
              <a:buChar char="•"/>
            </a:pPr>
            <a:r>
              <a:rPr lang="ar-EG" altLang="ar-EG" sz="2400" b="1" dirty="0"/>
              <a:t>أو قد تخلق انطباعًا سيئًا عنك/شركتك.</a:t>
            </a:r>
            <a:endParaRPr lang="en-US" altLang="ar-EG" sz="2400" dirty="0"/>
          </a:p>
        </p:txBody>
      </p:sp>
      <p:sp>
        <p:nvSpPr>
          <p:cNvPr id="9" name="TextBox 8">
            <a:extLst>
              <a:ext uri="{FF2B5EF4-FFF2-40B4-BE49-F238E27FC236}">
                <a16:creationId xmlns:a16="http://schemas.microsoft.com/office/drawing/2014/main" id="{C565DDA3-E3D2-2CA6-3759-8AE935E6916B}"/>
              </a:ext>
            </a:extLst>
          </p:cNvPr>
          <p:cNvSpPr txBox="1"/>
          <p:nvPr/>
        </p:nvSpPr>
        <p:spPr>
          <a:xfrm>
            <a:off x="2682145" y="352077"/>
            <a:ext cx="6096000" cy="1384995"/>
          </a:xfrm>
          <a:prstGeom prst="rect">
            <a:avLst/>
          </a:prstGeom>
          <a:noFill/>
        </p:spPr>
        <p:txBody>
          <a:bodyPr wrap="square" rtlCol="0">
            <a:spAutoFit/>
          </a:bodyPr>
          <a:lstStyle/>
          <a:p>
            <a:pPr algn="ctr"/>
            <a:r>
              <a:rPr lang="en-US" altLang="ar-SA" sz="2800" b="1" dirty="0">
                <a:solidFill>
                  <a:srgbClr val="C00000"/>
                </a:solidFill>
              </a:rPr>
              <a:t>Components of the Communication Process</a:t>
            </a:r>
            <a:endParaRPr lang="ar-EG" altLang="ar-SA" sz="2800" b="1" dirty="0">
              <a:solidFill>
                <a:srgbClr val="C00000"/>
              </a:solidFill>
            </a:endParaRPr>
          </a:p>
          <a:p>
            <a:pPr algn="ctr"/>
            <a:r>
              <a:rPr lang="ar-EG" altLang="ar-SA" sz="2800" b="1" dirty="0">
                <a:solidFill>
                  <a:srgbClr val="C00000"/>
                </a:solidFill>
              </a:rPr>
              <a:t>مكونات عملية التواصل</a:t>
            </a:r>
            <a:endParaRPr lang="en-US" altLang="ar-SA" sz="2800" b="1" dirty="0">
              <a:solidFill>
                <a:srgbClr val="C00000"/>
              </a:solidFill>
            </a:endParaRPr>
          </a:p>
        </p:txBody>
      </p:sp>
    </p:spTree>
    <p:extLst>
      <p:ext uri="{BB962C8B-B14F-4D97-AF65-F5344CB8AC3E}">
        <p14:creationId xmlns:p14="http://schemas.microsoft.com/office/powerpoint/2010/main" val="1563301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323785" y="2112686"/>
            <a:ext cx="10812720" cy="1938992"/>
          </a:xfrm>
          <a:prstGeom prst="rect">
            <a:avLst/>
          </a:prstGeom>
          <a:noFill/>
        </p:spPr>
        <p:txBody>
          <a:bodyPr wrap="square">
            <a:spAutoFit/>
          </a:bodyPr>
          <a:lstStyle/>
          <a:p>
            <a:r>
              <a:rPr lang="en-US" altLang="ar-EG" sz="2400" b="1" dirty="0">
                <a:solidFill>
                  <a:srgbClr val="C00000"/>
                </a:solidFill>
              </a:rPr>
              <a:t>Sender ( Encoder )</a:t>
            </a:r>
          </a:p>
          <a:p>
            <a:r>
              <a:rPr lang="en-US" altLang="ar-EG" sz="2400" dirty="0"/>
              <a:t>When you sending the message, you are the  “Encoder” .</a:t>
            </a:r>
          </a:p>
          <a:p>
            <a:r>
              <a:rPr lang="en-US" altLang="ar-EG" sz="2400" dirty="0"/>
              <a:t>Here the word</a:t>
            </a:r>
            <a:r>
              <a:rPr lang="en-US" altLang="ar-EG" sz="2400" dirty="0">
                <a:solidFill>
                  <a:schemeClr val="bg2"/>
                </a:solidFill>
              </a:rPr>
              <a:t> </a:t>
            </a:r>
            <a:r>
              <a:rPr lang="en-US" altLang="ar-EG" sz="2400" dirty="0">
                <a:solidFill>
                  <a:schemeClr val="tx2"/>
                </a:solidFill>
              </a:rPr>
              <a:t>you</a:t>
            </a:r>
            <a:r>
              <a:rPr lang="en-US" altLang="ar-EG" sz="2400" dirty="0">
                <a:solidFill>
                  <a:schemeClr val="bg2"/>
                </a:solidFill>
              </a:rPr>
              <a:t> </a:t>
            </a:r>
            <a:r>
              <a:rPr lang="en-US" altLang="ar-EG" sz="2400" dirty="0"/>
              <a:t>mean</a:t>
            </a:r>
            <a:r>
              <a:rPr lang="en-US" altLang="ar-EG" sz="2400" dirty="0">
                <a:solidFill>
                  <a:schemeClr val="bg2"/>
                </a:solidFill>
              </a:rPr>
              <a:t> </a:t>
            </a:r>
            <a:r>
              <a:rPr lang="en-US" altLang="ar-EG" sz="2400" dirty="0">
                <a:solidFill>
                  <a:schemeClr val="tx2"/>
                </a:solidFill>
              </a:rPr>
              <a:t>writer/Speaker</a:t>
            </a:r>
            <a:r>
              <a:rPr lang="en-US" altLang="ar-EG" sz="2400" dirty="0">
                <a:solidFill>
                  <a:schemeClr val="bg2"/>
                </a:solidFill>
              </a:rPr>
              <a:t> </a:t>
            </a:r>
            <a:r>
              <a:rPr lang="en-US" altLang="ar-EG" sz="2400" dirty="0"/>
              <a:t>decides whether the message should be in written or oral. </a:t>
            </a:r>
            <a:r>
              <a:rPr lang="en-US" altLang="ar-EG" sz="2400" dirty="0" err="1"/>
              <a:t>He/She</a:t>
            </a:r>
            <a:r>
              <a:rPr lang="en-US" altLang="ar-EG" sz="2400" dirty="0"/>
              <a:t> may choose</a:t>
            </a:r>
            <a:r>
              <a:rPr lang="en-US" altLang="ar-EG" sz="2400" dirty="0">
                <a:solidFill>
                  <a:schemeClr val="bg2"/>
                </a:solidFill>
              </a:rPr>
              <a:t> </a:t>
            </a:r>
            <a:r>
              <a:rPr lang="en-US" altLang="ar-EG" sz="2400" dirty="0">
                <a:solidFill>
                  <a:schemeClr val="tx2"/>
                </a:solidFill>
              </a:rPr>
              <a:t>Words, Symbols, Pictures or Graphics</a:t>
            </a:r>
            <a:r>
              <a:rPr lang="en-US" altLang="ar-EG" sz="2400" dirty="0">
                <a:solidFill>
                  <a:schemeClr val="bg2"/>
                </a:solidFill>
              </a:rPr>
              <a:t> </a:t>
            </a:r>
            <a:r>
              <a:rPr lang="en-US" altLang="ar-EG" sz="2400" dirty="0"/>
              <a:t>that express the objective in the real sense.</a:t>
            </a:r>
            <a:r>
              <a:rPr lang="en-US" altLang="ar-EG" sz="2400" dirty="0">
                <a:solidFill>
                  <a:schemeClr val="bg2"/>
                </a:solidFill>
              </a:rPr>
              <a:t> </a:t>
            </a:r>
            <a:endParaRPr lang="en-US" altLang="ar-EG" sz="2400" dirty="0"/>
          </a:p>
        </p:txBody>
      </p:sp>
      <p:sp>
        <p:nvSpPr>
          <p:cNvPr id="2" name="TextBox 1">
            <a:extLst>
              <a:ext uri="{FF2B5EF4-FFF2-40B4-BE49-F238E27FC236}">
                <a16:creationId xmlns:a16="http://schemas.microsoft.com/office/drawing/2014/main" id="{BF5ED9CE-A06C-E6D3-2921-88A4B9EFAE5E}"/>
              </a:ext>
            </a:extLst>
          </p:cNvPr>
          <p:cNvSpPr txBox="1"/>
          <p:nvPr/>
        </p:nvSpPr>
        <p:spPr>
          <a:xfrm>
            <a:off x="1055495" y="3762612"/>
            <a:ext cx="9926020" cy="2062103"/>
          </a:xfrm>
          <a:prstGeom prst="rect">
            <a:avLst/>
          </a:prstGeom>
          <a:noFill/>
        </p:spPr>
        <p:txBody>
          <a:bodyPr wrap="square">
            <a:spAutoFit/>
          </a:bodyPr>
          <a:lstStyle/>
          <a:p>
            <a:pPr algn="r" rtl="1"/>
            <a:r>
              <a:rPr lang="ar-EG" altLang="ar-EG" sz="2800" b="1" dirty="0">
                <a:solidFill>
                  <a:srgbClr val="C00000"/>
                </a:solidFill>
              </a:rPr>
              <a:t>المرسل (المشفر)</a:t>
            </a:r>
            <a:endParaRPr lang="en-US" altLang="ar-EG" sz="2800" b="1" dirty="0">
              <a:solidFill>
                <a:srgbClr val="C00000"/>
              </a:solidFill>
            </a:endParaRPr>
          </a:p>
          <a:p>
            <a:pPr algn="r" rtl="1"/>
            <a:endParaRPr lang="ar-EG" altLang="ar-EG" sz="2800" b="1" dirty="0">
              <a:solidFill>
                <a:srgbClr val="C00000"/>
              </a:solidFill>
            </a:endParaRPr>
          </a:p>
          <a:p>
            <a:pPr marL="457200" indent="-457200" algn="r" rtl="1">
              <a:buFont typeface="Arial" panose="020B0604020202020204" pitchFamily="34" charset="0"/>
              <a:buChar char="•"/>
            </a:pPr>
            <a:r>
              <a:rPr lang="ar-EG" altLang="ar-EG" sz="2400" b="1" dirty="0"/>
              <a:t>عند إرسال الرسالة، تكون أنت "المشفر".</a:t>
            </a:r>
          </a:p>
          <a:p>
            <a:pPr marL="457200" indent="-457200" algn="r" rtl="1">
              <a:buFont typeface="Arial" panose="020B0604020202020204" pitchFamily="34" charset="0"/>
              <a:buChar char="•"/>
            </a:pPr>
            <a:r>
              <a:rPr lang="ar-EG" altLang="ar-EG" sz="2400" b="1" dirty="0"/>
              <a:t>هنا يقرر الكاتب/المتحدث ما إذا كانت الرسالة يجب أن تكون مكتوبة أم شفهية. وقد يختار الكلمات أو الرموز أو الصور أو الرسومات التي تعبر عن الهدف بالمعنى الحقيقي.</a:t>
            </a:r>
            <a:endParaRPr lang="en-US" altLang="ar-EG" sz="2400" dirty="0"/>
          </a:p>
        </p:txBody>
      </p:sp>
      <p:sp>
        <p:nvSpPr>
          <p:cNvPr id="6" name="TextBox 5">
            <a:extLst>
              <a:ext uri="{FF2B5EF4-FFF2-40B4-BE49-F238E27FC236}">
                <a16:creationId xmlns:a16="http://schemas.microsoft.com/office/drawing/2014/main" id="{9122E88B-DF82-1100-0484-A39CFDACB16B}"/>
              </a:ext>
            </a:extLst>
          </p:cNvPr>
          <p:cNvSpPr txBox="1"/>
          <p:nvPr/>
        </p:nvSpPr>
        <p:spPr>
          <a:xfrm>
            <a:off x="2682145" y="352077"/>
            <a:ext cx="6096000" cy="1384995"/>
          </a:xfrm>
          <a:prstGeom prst="rect">
            <a:avLst/>
          </a:prstGeom>
          <a:noFill/>
        </p:spPr>
        <p:txBody>
          <a:bodyPr wrap="square" rtlCol="0">
            <a:spAutoFit/>
          </a:bodyPr>
          <a:lstStyle/>
          <a:p>
            <a:pPr algn="ctr"/>
            <a:r>
              <a:rPr lang="en-US" altLang="ar-SA" sz="2800" b="1" dirty="0">
                <a:solidFill>
                  <a:srgbClr val="C00000"/>
                </a:solidFill>
              </a:rPr>
              <a:t>Components of the Communication Process</a:t>
            </a:r>
            <a:endParaRPr lang="ar-EG" altLang="ar-SA" sz="2800" b="1" dirty="0">
              <a:solidFill>
                <a:srgbClr val="C00000"/>
              </a:solidFill>
            </a:endParaRPr>
          </a:p>
          <a:p>
            <a:pPr algn="ctr"/>
            <a:r>
              <a:rPr lang="ar-EG" altLang="ar-SA" sz="2800" b="1" dirty="0">
                <a:solidFill>
                  <a:srgbClr val="C00000"/>
                </a:solidFill>
              </a:rPr>
              <a:t>مكونات عملية التواصل</a:t>
            </a:r>
            <a:endParaRPr lang="en-US" altLang="ar-SA" sz="2800" b="1" dirty="0">
              <a:solidFill>
                <a:srgbClr val="C00000"/>
              </a:solidFill>
            </a:endParaRPr>
          </a:p>
        </p:txBody>
      </p:sp>
    </p:spTree>
    <p:extLst>
      <p:ext uri="{BB962C8B-B14F-4D97-AF65-F5344CB8AC3E}">
        <p14:creationId xmlns:p14="http://schemas.microsoft.com/office/powerpoint/2010/main" val="284137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323785" y="2043672"/>
            <a:ext cx="10582772" cy="2462213"/>
          </a:xfrm>
          <a:prstGeom prst="rect">
            <a:avLst/>
          </a:prstGeom>
          <a:noFill/>
        </p:spPr>
        <p:txBody>
          <a:bodyPr wrap="square">
            <a:spAutoFit/>
          </a:bodyPr>
          <a:lstStyle/>
          <a:p>
            <a:r>
              <a:rPr lang="en-US" altLang="ar-EG" sz="2200" b="1" dirty="0">
                <a:solidFill>
                  <a:srgbClr val="C00000"/>
                </a:solidFill>
              </a:rPr>
              <a:t>Medium</a:t>
            </a:r>
            <a:r>
              <a:rPr lang="en-US" altLang="ar-EG" sz="2200" dirty="0"/>
              <a:t> ( Channel )</a:t>
            </a:r>
          </a:p>
          <a:p>
            <a:r>
              <a:rPr lang="en-US" altLang="ar-EG" sz="2200" dirty="0"/>
              <a:t>is basically channel through which your message reaches to receiver &amp; channel vary from situation to situation.</a:t>
            </a:r>
          </a:p>
          <a:p>
            <a:r>
              <a:rPr lang="en-US" altLang="ar-EG" sz="2200" dirty="0"/>
              <a:t>E.g. some of effective medium it may be: T.V, Radio, Papers </a:t>
            </a:r>
          </a:p>
          <a:p>
            <a:pPr lvl="2"/>
            <a:r>
              <a:rPr lang="en-US" altLang="ar-EG" sz="2200" dirty="0"/>
              <a:t>Or all of the above “keeping in view the </a:t>
            </a:r>
            <a:r>
              <a:rPr lang="en-US" altLang="ar-EG" sz="2200" dirty="0">
                <a:solidFill>
                  <a:srgbClr val="F907A3"/>
                </a:solidFill>
              </a:rPr>
              <a:t>Importance</a:t>
            </a:r>
            <a:r>
              <a:rPr lang="en-US" altLang="ar-EG" sz="2200" dirty="0"/>
              <a:t> of the message.”</a:t>
            </a:r>
          </a:p>
          <a:p>
            <a:pPr lvl="2">
              <a:buFontTx/>
              <a:buNone/>
            </a:pPr>
            <a:r>
              <a:rPr lang="en-US" altLang="ar-EG" sz="2200" dirty="0"/>
              <a:t>When we talk at </a:t>
            </a:r>
            <a:r>
              <a:rPr lang="en-US" altLang="ar-EG" sz="2200" dirty="0">
                <a:solidFill>
                  <a:srgbClr val="F907A3"/>
                </a:solidFill>
              </a:rPr>
              <a:t>Micro /Organizational  Level</a:t>
            </a:r>
            <a:r>
              <a:rPr lang="en-US" altLang="ar-EG" sz="2200" dirty="0">
                <a:solidFill>
                  <a:schemeClr val="tx2"/>
                </a:solidFill>
              </a:rPr>
              <a:t> </a:t>
            </a:r>
            <a:r>
              <a:rPr lang="en-US" altLang="ar-EG" sz="2200" dirty="0"/>
              <a:t>the medium may be writing or non-Verbal</a:t>
            </a:r>
          </a:p>
        </p:txBody>
      </p:sp>
      <p:sp>
        <p:nvSpPr>
          <p:cNvPr id="2" name="TextBox 1">
            <a:extLst>
              <a:ext uri="{FF2B5EF4-FFF2-40B4-BE49-F238E27FC236}">
                <a16:creationId xmlns:a16="http://schemas.microsoft.com/office/drawing/2014/main" id="{E95AFB3F-3A75-FAE0-CFB8-ADD3A3B3F4A2}"/>
              </a:ext>
            </a:extLst>
          </p:cNvPr>
          <p:cNvSpPr txBox="1"/>
          <p:nvPr/>
        </p:nvSpPr>
        <p:spPr>
          <a:xfrm>
            <a:off x="498156" y="4093346"/>
            <a:ext cx="10582772" cy="2000548"/>
          </a:xfrm>
          <a:prstGeom prst="rect">
            <a:avLst/>
          </a:prstGeom>
          <a:noFill/>
        </p:spPr>
        <p:txBody>
          <a:bodyPr wrap="square">
            <a:spAutoFit/>
          </a:bodyPr>
          <a:lstStyle/>
          <a:p>
            <a:pPr algn="r" rtl="1"/>
            <a:r>
              <a:rPr lang="ar-EG" altLang="ar-EG" sz="2800" b="1" dirty="0">
                <a:solidFill>
                  <a:srgbClr val="C00000"/>
                </a:solidFill>
              </a:rPr>
              <a:t>الوسيلة</a:t>
            </a:r>
            <a:r>
              <a:rPr lang="en-US" altLang="ar-EG" sz="2800" b="1" dirty="0">
                <a:solidFill>
                  <a:srgbClr val="C00000"/>
                </a:solidFill>
              </a:rPr>
              <a:t> </a:t>
            </a:r>
            <a:r>
              <a:rPr lang="ar-EG" altLang="ar-EG" sz="2800" b="1" dirty="0">
                <a:solidFill>
                  <a:srgbClr val="C00000"/>
                </a:solidFill>
              </a:rPr>
              <a:t> ( القناة )</a:t>
            </a:r>
          </a:p>
          <a:p>
            <a:pPr marL="342900" indent="-342900" algn="r" rtl="1">
              <a:buFont typeface="Arial" panose="020B0604020202020204" pitchFamily="34" charset="0"/>
              <a:buChar char="•"/>
            </a:pPr>
            <a:r>
              <a:rPr lang="ar-EG" altLang="ar-EG" sz="2400" b="1" dirty="0"/>
              <a:t>هي في الأساس القناة التي تصل من خلالها رسالتك إلى المتلقي وتختلف القناة من موقف إلى آخر.</a:t>
            </a:r>
          </a:p>
          <a:p>
            <a:pPr marL="342900" indent="-342900" algn="r" rtl="1">
              <a:buFont typeface="Arial" panose="020B0604020202020204" pitchFamily="34" charset="0"/>
              <a:buChar char="•"/>
            </a:pPr>
            <a:r>
              <a:rPr lang="ar-EG" altLang="ar-EG" sz="2400" b="1" dirty="0"/>
              <a:t>على سبيل المثال، قد تكون بعض الوسائل الفعالة: التلفاز، والراديو، والصحف</a:t>
            </a:r>
          </a:p>
          <a:p>
            <a:pPr marL="342900" indent="-342900" algn="r" rtl="1">
              <a:buFont typeface="Arial" panose="020B0604020202020204" pitchFamily="34" charset="0"/>
              <a:buChar char="•"/>
            </a:pPr>
            <a:r>
              <a:rPr lang="ar-EG" altLang="ar-EG" sz="2400" b="1" dirty="0"/>
              <a:t>أو كل ما سبق "مع مراعاة أهمية الرسالة".</a:t>
            </a:r>
          </a:p>
          <a:p>
            <a:pPr marL="342900" indent="-342900" algn="r" rtl="1">
              <a:buFont typeface="Arial" panose="020B0604020202020204" pitchFamily="34" charset="0"/>
              <a:buChar char="•"/>
            </a:pPr>
            <a:r>
              <a:rPr lang="ar-EG" altLang="ar-EG" sz="2400" b="1" dirty="0"/>
              <a:t>عندما نتحدث على المستوى الجزئي/التنظيمي، قد تكون الوسيلة كتابية أو غير لفظية</a:t>
            </a:r>
            <a:endParaRPr lang="en-US" altLang="ar-EG" sz="2000" dirty="0"/>
          </a:p>
        </p:txBody>
      </p:sp>
      <p:sp>
        <p:nvSpPr>
          <p:cNvPr id="6" name="TextBox 5">
            <a:extLst>
              <a:ext uri="{FF2B5EF4-FFF2-40B4-BE49-F238E27FC236}">
                <a16:creationId xmlns:a16="http://schemas.microsoft.com/office/drawing/2014/main" id="{E777388B-CD9B-5E38-FA68-56C86BC6D993}"/>
              </a:ext>
            </a:extLst>
          </p:cNvPr>
          <p:cNvSpPr txBox="1"/>
          <p:nvPr/>
        </p:nvSpPr>
        <p:spPr>
          <a:xfrm>
            <a:off x="2682145" y="352077"/>
            <a:ext cx="6096000" cy="1384995"/>
          </a:xfrm>
          <a:prstGeom prst="rect">
            <a:avLst/>
          </a:prstGeom>
          <a:noFill/>
        </p:spPr>
        <p:txBody>
          <a:bodyPr wrap="square" rtlCol="0">
            <a:spAutoFit/>
          </a:bodyPr>
          <a:lstStyle/>
          <a:p>
            <a:pPr algn="ctr"/>
            <a:r>
              <a:rPr lang="en-US" altLang="ar-SA" sz="2800" b="1" dirty="0">
                <a:solidFill>
                  <a:srgbClr val="C00000"/>
                </a:solidFill>
              </a:rPr>
              <a:t>Components of the Communication Process</a:t>
            </a:r>
            <a:endParaRPr lang="ar-EG" altLang="ar-SA" sz="2800" b="1" dirty="0">
              <a:solidFill>
                <a:srgbClr val="C00000"/>
              </a:solidFill>
            </a:endParaRPr>
          </a:p>
          <a:p>
            <a:pPr algn="ctr"/>
            <a:r>
              <a:rPr lang="ar-EG" altLang="ar-SA" sz="2800" b="1" dirty="0">
                <a:solidFill>
                  <a:srgbClr val="C00000"/>
                </a:solidFill>
              </a:rPr>
              <a:t>مكونات عملية التواصل</a:t>
            </a:r>
            <a:endParaRPr lang="en-US" altLang="ar-SA" sz="2800" b="1" dirty="0">
              <a:solidFill>
                <a:srgbClr val="C00000"/>
              </a:solidFill>
            </a:endParaRPr>
          </a:p>
        </p:txBody>
      </p:sp>
    </p:spTree>
    <p:extLst>
      <p:ext uri="{BB962C8B-B14F-4D97-AF65-F5344CB8AC3E}">
        <p14:creationId xmlns:p14="http://schemas.microsoft.com/office/powerpoint/2010/main" val="1456897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1938992"/>
          </a:xfrm>
          <a:prstGeom prst="rect">
            <a:avLst/>
          </a:prstGeom>
          <a:noFill/>
        </p:spPr>
        <p:txBody>
          <a:bodyPr wrap="square">
            <a:spAutoFit/>
          </a:bodyPr>
          <a:lstStyle/>
          <a:p>
            <a:r>
              <a:rPr lang="en-US" altLang="ar-EG" sz="2400" b="1" dirty="0">
                <a:solidFill>
                  <a:srgbClr val="C00000"/>
                </a:solidFill>
              </a:rPr>
              <a:t>Receiver (Decoder)</a:t>
            </a:r>
          </a:p>
          <a:p>
            <a:r>
              <a:rPr lang="en-US" altLang="ar-EG" sz="2400" dirty="0"/>
              <a:t>To whom the message is being sent.</a:t>
            </a:r>
          </a:p>
          <a:p>
            <a:pPr>
              <a:buFontTx/>
              <a:buNone/>
            </a:pPr>
            <a:r>
              <a:rPr lang="en-US" altLang="ar-EG" sz="2400" dirty="0"/>
              <a:t>In simple words we can say that receiver is your reader (in case of  press , letters etc.) or Listener (In case of TV, radio, Speaker Etc.)</a:t>
            </a:r>
          </a:p>
          <a:p>
            <a:r>
              <a:rPr lang="en-US" altLang="ar-EG" sz="2400" dirty="0">
                <a:solidFill>
                  <a:srgbClr val="F907A3"/>
                </a:solidFill>
              </a:rPr>
              <a:t>Receiver</a:t>
            </a:r>
            <a:r>
              <a:rPr lang="en-US" altLang="ar-EG" sz="2400" dirty="0"/>
              <a:t> is also known as </a:t>
            </a:r>
            <a:r>
              <a:rPr lang="en-US" altLang="ar-EG" sz="2400" dirty="0">
                <a:solidFill>
                  <a:srgbClr val="F907A3"/>
                </a:solidFill>
              </a:rPr>
              <a:t>decoder</a:t>
            </a:r>
            <a:r>
              <a:rPr lang="en-US" altLang="ar-EG" sz="2400" dirty="0"/>
              <a:t>.</a:t>
            </a:r>
          </a:p>
        </p:txBody>
      </p:sp>
      <p:sp>
        <p:nvSpPr>
          <p:cNvPr id="2" name="TextBox 1">
            <a:extLst>
              <a:ext uri="{FF2B5EF4-FFF2-40B4-BE49-F238E27FC236}">
                <a16:creationId xmlns:a16="http://schemas.microsoft.com/office/drawing/2014/main" id="{4AA7F748-DE72-B01E-4705-0056E9F71096}"/>
              </a:ext>
            </a:extLst>
          </p:cNvPr>
          <p:cNvSpPr txBox="1"/>
          <p:nvPr/>
        </p:nvSpPr>
        <p:spPr>
          <a:xfrm>
            <a:off x="438759" y="3522224"/>
            <a:ext cx="10582772" cy="2431435"/>
          </a:xfrm>
          <a:prstGeom prst="rect">
            <a:avLst/>
          </a:prstGeom>
          <a:noFill/>
        </p:spPr>
        <p:txBody>
          <a:bodyPr wrap="square">
            <a:spAutoFit/>
          </a:bodyPr>
          <a:lstStyle/>
          <a:p>
            <a:pPr algn="r" rtl="1"/>
            <a:r>
              <a:rPr lang="ar-EG" altLang="ar-EG" sz="2800" b="1" dirty="0">
                <a:solidFill>
                  <a:srgbClr val="C00000"/>
                </a:solidFill>
              </a:rPr>
              <a:t>المستقبل</a:t>
            </a:r>
          </a:p>
          <a:p>
            <a:pPr algn="r" rtl="1"/>
            <a:endParaRPr lang="ar-EG" altLang="ar-EG" sz="2800" b="1" dirty="0">
              <a:solidFill>
                <a:srgbClr val="C00000"/>
              </a:solidFill>
            </a:endParaRPr>
          </a:p>
          <a:p>
            <a:pPr marL="457200" indent="-457200" algn="r" rtl="1">
              <a:buFont typeface="Arial" panose="020B0604020202020204" pitchFamily="34" charset="0"/>
              <a:buChar char="•"/>
            </a:pPr>
            <a:r>
              <a:rPr lang="ar-EG" altLang="ar-EG" sz="2400" b="1" dirty="0"/>
              <a:t>إلى من يتم إرسال الرسالة.</a:t>
            </a:r>
          </a:p>
          <a:p>
            <a:pPr marL="457200" indent="-457200" algn="r" rtl="1">
              <a:buFont typeface="Arial" panose="020B0604020202020204" pitchFamily="34" charset="0"/>
              <a:buChar char="•"/>
            </a:pPr>
            <a:r>
              <a:rPr lang="ar-EG" altLang="ar-EG" sz="2400" b="1" dirty="0"/>
              <a:t>بكلمات بسيطة يمكننا القول أن المستقبل هو القارئ (في حالة الصحافة والرسائل وما إلى ذلك) أو المستمع (في حالة التلفزيون والراديو والمكبر الصوتي وما إلى ذلك)</a:t>
            </a:r>
          </a:p>
          <a:p>
            <a:pPr marL="457200" indent="-457200" algn="r" rtl="1">
              <a:buFont typeface="Arial" panose="020B0604020202020204" pitchFamily="34" charset="0"/>
              <a:buChar char="•"/>
            </a:pPr>
            <a:r>
              <a:rPr lang="ar-EG" altLang="ar-EG" sz="2400" b="1" dirty="0"/>
              <a:t>يُعرف المستقبل أيضًا باسم مفكك التشفير.</a:t>
            </a:r>
            <a:endParaRPr lang="en-US" altLang="ar-EG" sz="1600" dirty="0"/>
          </a:p>
        </p:txBody>
      </p:sp>
      <p:sp>
        <p:nvSpPr>
          <p:cNvPr id="6" name="TextBox 5">
            <a:extLst>
              <a:ext uri="{FF2B5EF4-FFF2-40B4-BE49-F238E27FC236}">
                <a16:creationId xmlns:a16="http://schemas.microsoft.com/office/drawing/2014/main" id="{FBFD7700-FEA7-ECC0-72D5-D2B393B6E858}"/>
              </a:ext>
            </a:extLst>
          </p:cNvPr>
          <p:cNvSpPr txBox="1"/>
          <p:nvPr/>
        </p:nvSpPr>
        <p:spPr>
          <a:xfrm>
            <a:off x="2682145" y="352077"/>
            <a:ext cx="6096000" cy="1384995"/>
          </a:xfrm>
          <a:prstGeom prst="rect">
            <a:avLst/>
          </a:prstGeom>
          <a:noFill/>
        </p:spPr>
        <p:txBody>
          <a:bodyPr wrap="square" rtlCol="0">
            <a:spAutoFit/>
          </a:bodyPr>
          <a:lstStyle/>
          <a:p>
            <a:pPr algn="ctr"/>
            <a:r>
              <a:rPr lang="en-US" altLang="ar-SA" sz="2800" b="1" dirty="0">
                <a:solidFill>
                  <a:srgbClr val="C00000"/>
                </a:solidFill>
              </a:rPr>
              <a:t>Components of the Communication Process</a:t>
            </a:r>
            <a:endParaRPr lang="ar-EG" altLang="ar-SA" sz="2800" b="1" dirty="0">
              <a:solidFill>
                <a:srgbClr val="C00000"/>
              </a:solidFill>
            </a:endParaRPr>
          </a:p>
          <a:p>
            <a:pPr algn="ctr"/>
            <a:r>
              <a:rPr lang="ar-EG" altLang="ar-SA" sz="2800" b="1" dirty="0">
                <a:solidFill>
                  <a:srgbClr val="C00000"/>
                </a:solidFill>
              </a:rPr>
              <a:t>مكونات عملية التواصل</a:t>
            </a:r>
            <a:endParaRPr lang="en-US" altLang="ar-SA" sz="2800" b="1" dirty="0">
              <a:solidFill>
                <a:srgbClr val="C00000"/>
              </a:solidFill>
            </a:endParaRPr>
          </a:p>
        </p:txBody>
      </p:sp>
    </p:spTree>
    <p:extLst>
      <p:ext uri="{BB962C8B-B14F-4D97-AF65-F5344CB8AC3E}">
        <p14:creationId xmlns:p14="http://schemas.microsoft.com/office/powerpoint/2010/main" val="258440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2145" y="352077"/>
            <a:ext cx="6096000" cy="1384995"/>
          </a:xfrm>
          <a:prstGeom prst="rect">
            <a:avLst/>
          </a:prstGeom>
          <a:noFill/>
        </p:spPr>
        <p:txBody>
          <a:bodyPr wrap="square" rtlCol="0">
            <a:spAutoFit/>
          </a:bodyPr>
          <a:lstStyle/>
          <a:p>
            <a:pPr algn="ctr"/>
            <a:r>
              <a:rPr lang="en-US" altLang="ar-SA" sz="2800" b="1" dirty="0">
                <a:solidFill>
                  <a:srgbClr val="C00000"/>
                </a:solidFill>
              </a:rPr>
              <a:t>Components of the Communication Process</a:t>
            </a:r>
            <a:endParaRPr lang="ar-EG" altLang="ar-SA" sz="2800" b="1" dirty="0">
              <a:solidFill>
                <a:srgbClr val="C00000"/>
              </a:solidFill>
            </a:endParaRPr>
          </a:p>
          <a:p>
            <a:pPr algn="ctr"/>
            <a:r>
              <a:rPr lang="ar-EG" altLang="ar-SA" sz="2800" b="1" dirty="0">
                <a:solidFill>
                  <a:srgbClr val="C00000"/>
                </a:solidFill>
              </a:rPr>
              <a:t>مكونات عملية التواصل</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1785104"/>
          </a:xfrm>
          <a:prstGeom prst="rect">
            <a:avLst/>
          </a:prstGeom>
          <a:noFill/>
        </p:spPr>
        <p:txBody>
          <a:bodyPr wrap="square">
            <a:spAutoFit/>
          </a:bodyPr>
          <a:lstStyle/>
          <a:p>
            <a:r>
              <a:rPr lang="en-US" altLang="ar-EG" sz="2200" b="1" dirty="0">
                <a:solidFill>
                  <a:srgbClr val="C00000"/>
                </a:solidFill>
              </a:rPr>
              <a:t>Feedback</a:t>
            </a:r>
          </a:p>
          <a:p>
            <a:r>
              <a:rPr lang="en-US" altLang="ar-EG" sz="2200" dirty="0"/>
              <a:t>Is basically the </a:t>
            </a:r>
            <a:r>
              <a:rPr lang="en-US" altLang="ar-EG" sz="2200" dirty="0">
                <a:solidFill>
                  <a:srgbClr val="F907A3"/>
                </a:solidFill>
              </a:rPr>
              <a:t>response/reaction</a:t>
            </a:r>
            <a:r>
              <a:rPr lang="en-US" altLang="ar-EG" sz="2200" dirty="0"/>
              <a:t> of </a:t>
            </a:r>
            <a:r>
              <a:rPr lang="en-US" altLang="ar-EG" sz="2200" dirty="0">
                <a:solidFill>
                  <a:srgbClr val="F907A3"/>
                </a:solidFill>
              </a:rPr>
              <a:t>Receiver</a:t>
            </a:r>
            <a:r>
              <a:rPr lang="en-US" altLang="ar-EG" sz="2200" dirty="0"/>
              <a:t> after receiving the message.</a:t>
            </a:r>
          </a:p>
          <a:p>
            <a:r>
              <a:rPr lang="en-US" altLang="ar-EG" sz="2200" dirty="0"/>
              <a:t> </a:t>
            </a:r>
            <a:r>
              <a:rPr lang="en-US" altLang="ar-EG" sz="2200" dirty="0">
                <a:solidFill>
                  <a:srgbClr val="F907A3"/>
                </a:solidFill>
              </a:rPr>
              <a:t>Sender</a:t>
            </a:r>
            <a:r>
              <a:rPr lang="en-US" altLang="ar-EG" sz="2200" dirty="0"/>
              <a:t> always need feedback to check </a:t>
            </a:r>
            <a:r>
              <a:rPr lang="en-US" altLang="ar-EG" sz="2200" dirty="0" err="1"/>
              <a:t>wether</a:t>
            </a:r>
            <a:r>
              <a:rPr lang="en-US" altLang="ar-EG" sz="2200" dirty="0"/>
              <a:t> the message effectively reached or not…? Or in other words….</a:t>
            </a:r>
          </a:p>
          <a:p>
            <a:pPr algn="ctr"/>
            <a:r>
              <a:rPr lang="en-US" altLang="ar-EG" sz="2200" dirty="0">
                <a:solidFill>
                  <a:srgbClr val="F907A3"/>
                </a:solidFill>
              </a:rPr>
              <a:t>Sender</a:t>
            </a:r>
            <a:r>
              <a:rPr lang="en-US" altLang="ar-EG" sz="2200" dirty="0"/>
              <a:t> need feedback to examine the success or failure of the message.</a:t>
            </a:r>
          </a:p>
        </p:txBody>
      </p:sp>
      <p:sp>
        <p:nvSpPr>
          <p:cNvPr id="2" name="TextBox 1">
            <a:extLst>
              <a:ext uri="{FF2B5EF4-FFF2-40B4-BE49-F238E27FC236}">
                <a16:creationId xmlns:a16="http://schemas.microsoft.com/office/drawing/2014/main" id="{AE9330F7-B36C-83BD-CC5B-6429710DAE85}"/>
              </a:ext>
            </a:extLst>
          </p:cNvPr>
          <p:cNvSpPr txBox="1"/>
          <p:nvPr/>
        </p:nvSpPr>
        <p:spPr>
          <a:xfrm>
            <a:off x="438759" y="3984086"/>
            <a:ext cx="10582772" cy="2000548"/>
          </a:xfrm>
          <a:prstGeom prst="rect">
            <a:avLst/>
          </a:prstGeom>
          <a:noFill/>
        </p:spPr>
        <p:txBody>
          <a:bodyPr wrap="square">
            <a:spAutoFit/>
          </a:bodyPr>
          <a:lstStyle/>
          <a:p>
            <a:pPr algn="r" rtl="1"/>
            <a:r>
              <a:rPr lang="ar-EG" altLang="ar-EG" sz="2800" b="1" dirty="0">
                <a:solidFill>
                  <a:srgbClr val="C00000"/>
                </a:solidFill>
              </a:rPr>
              <a:t>التغذية الراجعة</a:t>
            </a:r>
          </a:p>
          <a:p>
            <a:pPr marL="457200" indent="-457200" algn="r" rtl="1">
              <a:buFont typeface="Arial" panose="020B0604020202020204" pitchFamily="34" charset="0"/>
              <a:buChar char="•"/>
            </a:pPr>
            <a:r>
              <a:rPr lang="ar-EG" altLang="ar-EG" sz="2400" b="1" dirty="0"/>
              <a:t>التغذية الراجعة هي في الأساس استجابة/رد فعل المستقبل بعد تلقي الرسالة.</a:t>
            </a:r>
          </a:p>
          <a:p>
            <a:pPr marL="457200" indent="-457200" algn="r" rtl="1">
              <a:buFont typeface="Arial" panose="020B0604020202020204" pitchFamily="34" charset="0"/>
              <a:buChar char="•"/>
            </a:pPr>
            <a:r>
              <a:rPr lang="ar-EG" altLang="ar-EG" sz="2400" b="1" dirty="0"/>
              <a:t>يحتاج المرسل دائمًا إلى التغذية الراجعة للتحقق مما إذا كانت الرسالة قد وصلت بشكل فعال أم لا... أو بعبارة أخرى...</a:t>
            </a:r>
          </a:p>
          <a:p>
            <a:pPr algn="ctr" rtl="1"/>
            <a:r>
              <a:rPr lang="ar-EG" altLang="ar-EG" sz="2400" b="1" dirty="0"/>
              <a:t>يحتاج المرسل إلى التغذية الراجعة لفحص نجاح أو فشل الرسالة.</a:t>
            </a:r>
            <a:endParaRPr lang="en-US" altLang="ar-EG" sz="2400" dirty="0"/>
          </a:p>
        </p:txBody>
      </p:sp>
    </p:spTree>
    <p:extLst>
      <p:ext uri="{BB962C8B-B14F-4D97-AF65-F5344CB8AC3E}">
        <p14:creationId xmlns:p14="http://schemas.microsoft.com/office/powerpoint/2010/main" val="117327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DBEEA-6FF1-A37E-95C2-92B4189702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B6FDEF-083A-11C5-302E-BC66E68689FF}"/>
              </a:ext>
            </a:extLst>
          </p:cNvPr>
          <p:cNvSpPr/>
          <p:nvPr/>
        </p:nvSpPr>
        <p:spPr>
          <a:xfrm>
            <a:off x="323784" y="1723481"/>
            <a:ext cx="11534831" cy="456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6CE7B8-B32B-DA9B-2BD7-9D6EE19096F6}"/>
              </a:ext>
            </a:extLst>
          </p:cNvPr>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An example</a:t>
            </a:r>
          </a:p>
          <a:p>
            <a:pPr algn="ctr"/>
            <a:r>
              <a:rPr lang="ar-EG" altLang="ar-SA" sz="2800" b="1" dirty="0">
                <a:solidFill>
                  <a:srgbClr val="C00000"/>
                </a:solidFill>
              </a:rPr>
              <a:t>مثال</a:t>
            </a:r>
            <a:endParaRPr lang="en-US" altLang="ar-SA" sz="2800" b="1" dirty="0">
              <a:solidFill>
                <a:srgbClr val="C00000"/>
              </a:solidFill>
            </a:endParaRPr>
          </a:p>
        </p:txBody>
      </p:sp>
      <p:sp>
        <p:nvSpPr>
          <p:cNvPr id="5" name="Rectangle 4">
            <a:extLst>
              <a:ext uri="{FF2B5EF4-FFF2-40B4-BE49-F238E27FC236}">
                <a16:creationId xmlns:a16="http://schemas.microsoft.com/office/drawing/2014/main" id="{F74DBA3E-C48A-FF66-17FD-E79B494ECA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D4D964E-EDED-E132-30BE-E8857D81F8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17AAA0DA-492B-8AC6-6F9F-96F9EEBB9ED5}"/>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6378862E-AC89-8A84-0699-7E7FFC18D702}"/>
              </a:ext>
            </a:extLst>
          </p:cNvPr>
          <p:cNvSpPr txBox="1"/>
          <p:nvPr/>
        </p:nvSpPr>
        <p:spPr>
          <a:xfrm>
            <a:off x="333384" y="2018838"/>
            <a:ext cx="11360460" cy="2462213"/>
          </a:xfrm>
          <a:prstGeom prst="rect">
            <a:avLst/>
          </a:prstGeom>
          <a:noFill/>
        </p:spPr>
        <p:txBody>
          <a:bodyPr wrap="square">
            <a:spAutoFit/>
          </a:bodyPr>
          <a:lstStyle/>
          <a:p>
            <a:r>
              <a:rPr lang="en-US" sz="2200" dirty="0"/>
              <a:t>the communication cycle in can be seen when a project manager (</a:t>
            </a:r>
            <a:r>
              <a:rPr lang="en-US" sz="2200" b="1" dirty="0"/>
              <a:t>Sender</a:t>
            </a:r>
            <a:r>
              <a:rPr lang="en-US" sz="2200" dirty="0"/>
              <a:t>) decides to update the team on a new deadline, </a:t>
            </a:r>
            <a:r>
              <a:rPr lang="en-US" sz="2200" b="1" dirty="0"/>
              <a:t>encoding</a:t>
            </a:r>
            <a:r>
              <a:rPr lang="en-US" sz="2200" dirty="0"/>
              <a:t> this information into a concise summary. They send this </a:t>
            </a:r>
            <a:r>
              <a:rPr lang="en-US" sz="2200" b="1" dirty="0"/>
              <a:t>message</a:t>
            </a:r>
            <a:r>
              <a:rPr lang="en-US" sz="2200" dirty="0"/>
              <a:t> via a </a:t>
            </a:r>
            <a:r>
              <a:rPr lang="en-US" sz="2200" b="1" dirty="0"/>
              <a:t>video conference</a:t>
            </a:r>
            <a:r>
              <a:rPr lang="en-US" sz="2200" dirty="0"/>
              <a:t> (</a:t>
            </a:r>
            <a:r>
              <a:rPr lang="en-US" sz="2200" b="1" dirty="0"/>
              <a:t>Channel</a:t>
            </a:r>
            <a:r>
              <a:rPr lang="en-US" sz="2200" dirty="0"/>
              <a:t>), where the team members (</a:t>
            </a:r>
            <a:r>
              <a:rPr lang="en-US" sz="2200" b="1" dirty="0"/>
              <a:t>Receivers</a:t>
            </a:r>
            <a:r>
              <a:rPr lang="en-US" sz="2200" dirty="0"/>
              <a:t>) listen and </a:t>
            </a:r>
            <a:r>
              <a:rPr lang="en-US" sz="2200" b="1" dirty="0"/>
              <a:t>decode</a:t>
            </a:r>
            <a:r>
              <a:rPr lang="en-US" sz="2200" dirty="0"/>
              <a:t> the instructions based on their prior knowledge of the project. During the call, a low-quality internet connection acts as </a:t>
            </a:r>
            <a:r>
              <a:rPr lang="en-US" sz="2200" b="1" dirty="0"/>
              <a:t>noise</a:t>
            </a:r>
            <a:r>
              <a:rPr lang="en-US" sz="2200" dirty="0"/>
              <a:t>, causing some words to cut out; however, the team provides </a:t>
            </a:r>
            <a:r>
              <a:rPr lang="en-US" sz="2200" b="1" dirty="0"/>
              <a:t>feedback</a:t>
            </a:r>
            <a:r>
              <a:rPr lang="en-US" sz="2200" dirty="0"/>
              <a:t> by asking clarifying questions and nodding, which completes the cycle and ensures the original message was understood correctly.</a:t>
            </a:r>
            <a:endParaRPr lang="en-US" altLang="ar-EG" sz="2200" dirty="0"/>
          </a:p>
        </p:txBody>
      </p:sp>
      <p:sp>
        <p:nvSpPr>
          <p:cNvPr id="2" name="TextBox 1">
            <a:extLst>
              <a:ext uri="{FF2B5EF4-FFF2-40B4-BE49-F238E27FC236}">
                <a16:creationId xmlns:a16="http://schemas.microsoft.com/office/drawing/2014/main" id="{22266CE5-201B-3DCA-406C-D22A10D60A75}"/>
              </a:ext>
            </a:extLst>
          </p:cNvPr>
          <p:cNvSpPr txBox="1"/>
          <p:nvPr/>
        </p:nvSpPr>
        <p:spPr>
          <a:xfrm>
            <a:off x="498156" y="4493202"/>
            <a:ext cx="11195688" cy="1785104"/>
          </a:xfrm>
          <a:prstGeom prst="rect">
            <a:avLst/>
          </a:prstGeom>
          <a:noFill/>
        </p:spPr>
        <p:txBody>
          <a:bodyPr wrap="square">
            <a:spAutoFit/>
          </a:bodyPr>
          <a:lstStyle/>
          <a:p>
            <a:pPr algn="r" rtl="1"/>
            <a:r>
              <a:rPr lang="ar-EG" altLang="ar-EG" sz="2200" dirty="0"/>
              <a:t>تتضح دورة التواصل عندما يقرر مدير المشروع (المرسل) إطلاع الفريق على موعد نهائي جديد، فيُضمّن هذه المعلومات في ملخص موجز. يرسل هذه الرسالة عبر مؤتمر فيديو (القناة)، حيث يستمع أعضاء الفريق (المستقبلون) ويفهمون التعليمات بناءً على معرفتهم المسبقة بالمشروع. خلال المكالمة، قد يتسبب ضعف جودة الاتصال بالإنترنت في تشويش بعض الكلمات؛ ومع ذلك، يُقدّم الفريق ملاحظاتهم من خلال طرح أسئلة توضيحية والإيماء برؤوسهم، مما يُكمل الدورة ويضمن فهم الرسالة الأصلية بشكل صحيح.</a:t>
            </a:r>
            <a:endParaRPr lang="en-US" altLang="ar-EG" sz="2200" dirty="0"/>
          </a:p>
        </p:txBody>
      </p:sp>
    </p:spTree>
    <p:extLst>
      <p:ext uri="{BB962C8B-B14F-4D97-AF65-F5344CB8AC3E}">
        <p14:creationId xmlns:p14="http://schemas.microsoft.com/office/powerpoint/2010/main" val="195447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1157478"/>
            <a:ext cx="7102080" cy="523220"/>
          </a:xfrm>
          <a:prstGeom prst="rect">
            <a:avLst/>
          </a:prstGeom>
          <a:noFill/>
        </p:spPr>
        <p:txBody>
          <a:bodyPr wrap="square" rtlCol="0">
            <a:spAutoFit/>
          </a:bodyPr>
          <a:lstStyle/>
          <a:p>
            <a:pPr algn="ctr"/>
            <a:r>
              <a:rPr lang="en-US" altLang="ar-SA" sz="2800" b="1" u="sng" dirty="0">
                <a:solidFill>
                  <a:srgbClr val="C00000"/>
                </a:solidFill>
              </a:rPr>
              <a:t>Methods of Communicating Interpersonally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323785" y="2370181"/>
            <a:ext cx="5774616" cy="3046988"/>
          </a:xfrm>
          <a:prstGeom prst="rect">
            <a:avLst/>
          </a:prstGeom>
          <a:noFill/>
        </p:spPr>
        <p:txBody>
          <a:bodyPr wrap="square">
            <a:spAutoFit/>
          </a:bodyPr>
          <a:lstStyle/>
          <a:p>
            <a:pPr lvl="1">
              <a:buSzPct val="65000"/>
            </a:pPr>
            <a:r>
              <a:rPr lang="en-US" altLang="ar-SA" sz="2400" b="1" dirty="0"/>
              <a:t>A wide variety of communication methods exist</a:t>
            </a:r>
          </a:p>
          <a:p>
            <a:pPr lvl="1">
              <a:buSzPct val="65000"/>
            </a:pPr>
            <a:r>
              <a:rPr lang="en-US" altLang="ar-SA" sz="2400" b="1" dirty="0"/>
              <a:t>Choice of a method should reflect:</a:t>
            </a:r>
          </a:p>
          <a:p>
            <a:pPr marL="1714500" lvl="3" indent="-342900">
              <a:buSzPct val="65000"/>
              <a:buFont typeface="Arial" panose="020B0604020202020204" pitchFamily="34" charset="0"/>
              <a:buChar char="•"/>
            </a:pPr>
            <a:r>
              <a:rPr lang="en-US" altLang="ar-SA" sz="2400" b="1" dirty="0"/>
              <a:t> the needs of the sender</a:t>
            </a:r>
          </a:p>
          <a:p>
            <a:pPr marL="1828800" lvl="3" indent="-457200">
              <a:buSzPct val="65000"/>
              <a:buFont typeface="Arial" panose="020B0604020202020204" pitchFamily="34" charset="0"/>
              <a:buChar char="•"/>
            </a:pPr>
            <a:r>
              <a:rPr lang="en-US" altLang="ar-SA" sz="2400" b="1" dirty="0"/>
              <a:t> the needs of the receiver</a:t>
            </a:r>
          </a:p>
          <a:p>
            <a:pPr marL="1828800" lvl="3" indent="-457200">
              <a:buSzPct val="65000"/>
              <a:buFont typeface="Arial" panose="020B0604020202020204" pitchFamily="34" charset="0"/>
              <a:buChar char="•"/>
            </a:pPr>
            <a:r>
              <a:rPr lang="en-US" altLang="ar-SA" sz="2400" b="1" dirty="0"/>
              <a:t> the attributes of the message</a:t>
            </a:r>
          </a:p>
          <a:p>
            <a:pPr marL="1828800" lvl="3" indent="-457200">
              <a:buSzPct val="65000"/>
              <a:buFont typeface="Arial" panose="020B0604020202020204" pitchFamily="34" charset="0"/>
              <a:buChar char="•"/>
            </a:pPr>
            <a:r>
              <a:rPr lang="en-US" altLang="ar-SA" sz="2400" b="1" dirty="0"/>
              <a:t> the attributes of the channel</a:t>
            </a:r>
          </a:p>
        </p:txBody>
      </p:sp>
      <p:sp>
        <p:nvSpPr>
          <p:cNvPr id="2" name="TextBox 1">
            <a:extLst>
              <a:ext uri="{FF2B5EF4-FFF2-40B4-BE49-F238E27FC236}">
                <a16:creationId xmlns:a16="http://schemas.microsoft.com/office/drawing/2014/main" id="{4A1F1434-85F8-68E1-91BD-9AED040B924A}"/>
              </a:ext>
            </a:extLst>
          </p:cNvPr>
          <p:cNvSpPr txBox="1"/>
          <p:nvPr/>
        </p:nvSpPr>
        <p:spPr>
          <a:xfrm>
            <a:off x="6731418" y="2308626"/>
            <a:ext cx="4270225" cy="3108543"/>
          </a:xfrm>
          <a:prstGeom prst="rect">
            <a:avLst/>
          </a:prstGeom>
          <a:noFill/>
        </p:spPr>
        <p:txBody>
          <a:bodyPr wrap="square">
            <a:spAutoFit/>
          </a:bodyPr>
          <a:lstStyle/>
          <a:p>
            <a:pPr lvl="1" algn="r" rtl="1">
              <a:buSzPct val="65000"/>
            </a:pPr>
            <a:r>
              <a:rPr lang="ar-EG" altLang="ar-SA" sz="2800" b="1" dirty="0"/>
              <a:t>توجد مجموعة متنوعة من طرق الاتصال</a:t>
            </a:r>
          </a:p>
          <a:p>
            <a:pPr lvl="1" algn="r" rtl="1">
              <a:buSzPct val="65000"/>
            </a:pPr>
            <a:r>
              <a:rPr lang="ar-EG" altLang="ar-SA" sz="2800" b="1" dirty="0"/>
              <a:t>يجب أن يعكس اختيار الطريقة:</a:t>
            </a:r>
          </a:p>
          <a:p>
            <a:pPr marL="1371600" lvl="2" indent="-457200" algn="r" rtl="1">
              <a:buSzPct val="65000"/>
              <a:buFont typeface="Arial" panose="020B0604020202020204" pitchFamily="34" charset="0"/>
              <a:buChar char="•"/>
            </a:pPr>
            <a:r>
              <a:rPr lang="ar-EG" altLang="ar-SA" sz="2800" b="1" dirty="0"/>
              <a:t>احتياجات المرسل</a:t>
            </a:r>
          </a:p>
          <a:p>
            <a:pPr marL="1371600" lvl="2" indent="-457200" algn="r" rtl="1">
              <a:buSzPct val="65000"/>
              <a:buFont typeface="Arial" panose="020B0604020202020204" pitchFamily="34" charset="0"/>
              <a:buChar char="•"/>
            </a:pPr>
            <a:r>
              <a:rPr lang="ar-EG" altLang="ar-SA" sz="2800" b="1" dirty="0"/>
              <a:t>احتياجات المستقبل</a:t>
            </a:r>
          </a:p>
          <a:p>
            <a:pPr marL="1371600" lvl="2" indent="-457200" algn="r" rtl="1">
              <a:buSzPct val="65000"/>
              <a:buFont typeface="Arial" panose="020B0604020202020204" pitchFamily="34" charset="0"/>
              <a:buChar char="•"/>
            </a:pPr>
            <a:r>
              <a:rPr lang="ar-EG" altLang="ar-SA" sz="2800" b="1" dirty="0"/>
              <a:t>سمات الرسالة</a:t>
            </a:r>
          </a:p>
          <a:p>
            <a:pPr marL="1371600" lvl="2" indent="-457200" algn="r" rtl="1">
              <a:buSzPct val="65000"/>
              <a:buFont typeface="Arial" panose="020B0604020202020204" pitchFamily="34" charset="0"/>
              <a:buChar char="•"/>
            </a:pPr>
            <a:r>
              <a:rPr lang="ar-EG" altLang="ar-SA" sz="2800" b="1" dirty="0"/>
              <a:t>سمات القناة</a:t>
            </a:r>
            <a:endParaRPr lang="en-US" altLang="ar-SA" sz="2400" b="1" dirty="0"/>
          </a:p>
        </p:txBody>
      </p:sp>
      <p:sp>
        <p:nvSpPr>
          <p:cNvPr id="6" name="TextBox 5">
            <a:extLst>
              <a:ext uri="{FF2B5EF4-FFF2-40B4-BE49-F238E27FC236}">
                <a16:creationId xmlns:a16="http://schemas.microsoft.com/office/drawing/2014/main" id="{3C78F2E8-BDFA-C470-4FAF-6CBA96F4D1C1}"/>
              </a:ext>
            </a:extLst>
          </p:cNvPr>
          <p:cNvSpPr txBox="1"/>
          <p:nvPr/>
        </p:nvSpPr>
        <p:spPr>
          <a:xfrm>
            <a:off x="2682145" y="529919"/>
            <a:ext cx="6096000" cy="584775"/>
          </a:xfrm>
          <a:prstGeom prst="rect">
            <a:avLst/>
          </a:prstGeom>
          <a:noFill/>
        </p:spPr>
        <p:txBody>
          <a:bodyPr wrap="square" rtlCol="0">
            <a:spAutoFit/>
          </a:bodyPr>
          <a:lstStyle/>
          <a:p>
            <a:pPr algn="ctr"/>
            <a:r>
              <a:rPr lang="ar-EG" altLang="ar-SA" sz="3200" b="1" dirty="0">
                <a:solidFill>
                  <a:srgbClr val="C00000"/>
                </a:solidFill>
              </a:rPr>
              <a:t>طرق التواصل بين الأشخاص</a:t>
            </a:r>
            <a:endParaRPr lang="en-US" altLang="ar-SA" sz="3200" b="1" dirty="0">
              <a:solidFill>
                <a:srgbClr val="C00000"/>
              </a:solidFill>
            </a:endParaRPr>
          </a:p>
        </p:txBody>
      </p:sp>
    </p:spTree>
    <p:extLst>
      <p:ext uri="{BB962C8B-B14F-4D97-AF65-F5344CB8AC3E}">
        <p14:creationId xmlns:p14="http://schemas.microsoft.com/office/powerpoint/2010/main" val="69318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4176" y="1723481"/>
            <a:ext cx="7141533" cy="496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155491" y="2080802"/>
            <a:ext cx="7054605"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900" b="1" dirty="0"/>
              <a:t>Verbal Communication:</a:t>
            </a:r>
            <a:r>
              <a:rPr lang="en-US" sz="1900" dirty="0"/>
              <a:t> This involves the use of spoken words to convey a </a:t>
            </a:r>
            <a:r>
              <a:rPr lang="en-US" sz="1900" b="1" dirty="0"/>
              <a:t>message</a:t>
            </a:r>
            <a:r>
              <a:rPr lang="en-US" sz="1900" dirty="0"/>
              <a:t>, such as during a </a:t>
            </a:r>
            <a:r>
              <a:rPr lang="en-US" sz="1900" b="1" dirty="0"/>
              <a:t>speech</a:t>
            </a:r>
            <a:r>
              <a:rPr lang="en-US" sz="1900" dirty="0"/>
              <a:t> or </a:t>
            </a:r>
            <a:r>
              <a:rPr lang="en-US" sz="1900" b="1" dirty="0"/>
              <a:t>face-to-face</a:t>
            </a:r>
            <a:r>
              <a:rPr lang="en-US" sz="1900" dirty="0"/>
              <a:t> meeting.</a:t>
            </a:r>
          </a:p>
          <a:p>
            <a:r>
              <a:rPr lang="en-US" sz="1900" b="1" dirty="0"/>
              <a:t>Non-Verbal Communication:</a:t>
            </a:r>
            <a:r>
              <a:rPr lang="en-US" sz="1900" dirty="0"/>
              <a:t> This includes body language, facial expressions, and gestures that often accompany or reinforce a verbal message.</a:t>
            </a:r>
          </a:p>
          <a:p>
            <a:r>
              <a:rPr lang="en-US" sz="1900" b="1" dirty="0"/>
              <a:t>Written Communication:</a:t>
            </a:r>
            <a:r>
              <a:rPr lang="en-US" sz="1900" dirty="0"/>
              <a:t> This method uses text to bridge the gap between the </a:t>
            </a:r>
            <a:r>
              <a:rPr lang="en-US" sz="1900" b="1" dirty="0"/>
              <a:t>sender</a:t>
            </a:r>
            <a:r>
              <a:rPr lang="en-US" sz="1900" dirty="0"/>
              <a:t> and </a:t>
            </a:r>
            <a:r>
              <a:rPr lang="en-US" sz="1900" b="1" dirty="0"/>
              <a:t>receiver</a:t>
            </a:r>
            <a:r>
              <a:rPr lang="en-US" sz="1900" dirty="0"/>
              <a:t>, utilizing channels like </a:t>
            </a:r>
            <a:r>
              <a:rPr lang="en-US" sz="1900" b="1" dirty="0"/>
              <a:t>email</a:t>
            </a:r>
            <a:r>
              <a:rPr lang="en-US" sz="1900" dirty="0"/>
              <a:t>, </a:t>
            </a:r>
            <a:r>
              <a:rPr lang="en-US" sz="1900" b="1" dirty="0"/>
              <a:t>letters</a:t>
            </a:r>
            <a:r>
              <a:rPr lang="en-US" sz="1900" dirty="0"/>
              <a:t>, or </a:t>
            </a:r>
            <a:r>
              <a:rPr lang="en-US" sz="1900" b="1" dirty="0"/>
              <a:t>wikis</a:t>
            </a:r>
            <a:r>
              <a:rPr lang="en-US" sz="1900" dirty="0"/>
              <a:t>.</a:t>
            </a:r>
          </a:p>
          <a:p>
            <a:r>
              <a:rPr lang="en-US" sz="1900" b="1" dirty="0"/>
              <a:t>Visual Communication:</a:t>
            </a:r>
            <a:r>
              <a:rPr lang="en-US" sz="1900" dirty="0"/>
              <a:t> This utilizes imagery, to simplify complex concepts and enhance the </a:t>
            </a:r>
            <a:r>
              <a:rPr lang="en-US" sz="1900" b="1" dirty="0"/>
              <a:t>decoding</a:t>
            </a:r>
            <a:r>
              <a:rPr lang="en-US" sz="1900" dirty="0"/>
              <a:t> process for the audience. </a:t>
            </a:r>
          </a:p>
          <a:p>
            <a:r>
              <a:rPr lang="en-US" sz="1900" b="1" dirty="0"/>
              <a:t>Digital Communication:</a:t>
            </a:r>
            <a:r>
              <a:rPr lang="en-US" sz="1900" dirty="0"/>
              <a:t> This encompasses modern platforms like </a:t>
            </a:r>
            <a:r>
              <a:rPr lang="en-US" sz="1900" b="1" dirty="0"/>
              <a:t>social media</a:t>
            </a:r>
            <a:r>
              <a:rPr lang="en-US" sz="1900" dirty="0"/>
              <a:t>, </a:t>
            </a:r>
            <a:r>
              <a:rPr lang="en-US" sz="1900" b="1" dirty="0"/>
              <a:t>video calls</a:t>
            </a:r>
            <a:r>
              <a:rPr lang="en-US" sz="1900" dirty="0"/>
              <a:t>, and </a:t>
            </a:r>
            <a:r>
              <a:rPr lang="en-US" sz="1900" b="1" dirty="0"/>
              <a:t>video conferencing</a:t>
            </a:r>
            <a:r>
              <a:rPr lang="en-US" sz="1900" dirty="0"/>
              <a:t> to facilitate real-time or asynchronous interaction across distances.</a:t>
            </a:r>
          </a:p>
        </p:txBody>
      </p:sp>
      <p:pic>
        <p:nvPicPr>
          <p:cNvPr id="10" name="Picture 9">
            <a:extLst>
              <a:ext uri="{FF2B5EF4-FFF2-40B4-BE49-F238E27FC236}">
                <a16:creationId xmlns:a16="http://schemas.microsoft.com/office/drawing/2014/main" id="{86EE2DEE-94B4-C6CC-2A9E-5E7E2A820C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4123" y="1480067"/>
            <a:ext cx="4682115" cy="2676165"/>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E6CC9005-37C3-7F29-0807-43676C6C1490}"/>
              </a:ext>
            </a:extLst>
          </p:cNvPr>
          <p:cNvSpPr txBox="1"/>
          <p:nvPr/>
        </p:nvSpPr>
        <p:spPr>
          <a:xfrm>
            <a:off x="7604478" y="4377794"/>
            <a:ext cx="4379514" cy="1200329"/>
          </a:xfrm>
          <a:prstGeom prst="rect">
            <a:avLst/>
          </a:prstGeom>
          <a:noFill/>
        </p:spPr>
        <p:txBody>
          <a:bodyPr wrap="square">
            <a:spAutoFit/>
          </a:bodyPr>
          <a:lstStyle/>
          <a:p>
            <a:pPr algn="ctr"/>
            <a:r>
              <a:rPr lang="en-US" sz="1800" dirty="0"/>
              <a:t>Interpersonal communication can be categorized into several distinct methods depending on the context and the medium used.</a:t>
            </a:r>
          </a:p>
        </p:txBody>
      </p:sp>
      <p:sp>
        <p:nvSpPr>
          <p:cNvPr id="6" name="TextBox 5">
            <a:extLst>
              <a:ext uri="{FF2B5EF4-FFF2-40B4-BE49-F238E27FC236}">
                <a16:creationId xmlns:a16="http://schemas.microsoft.com/office/drawing/2014/main" id="{77C9E535-D8DB-81A7-B7C1-0F52155EF4A8}"/>
              </a:ext>
            </a:extLst>
          </p:cNvPr>
          <p:cNvSpPr txBox="1"/>
          <p:nvPr/>
        </p:nvSpPr>
        <p:spPr>
          <a:xfrm>
            <a:off x="2346765" y="921010"/>
            <a:ext cx="7217649" cy="523220"/>
          </a:xfrm>
          <a:prstGeom prst="rect">
            <a:avLst/>
          </a:prstGeom>
          <a:noFill/>
        </p:spPr>
        <p:txBody>
          <a:bodyPr wrap="square" rtlCol="0">
            <a:spAutoFit/>
          </a:bodyPr>
          <a:lstStyle/>
          <a:p>
            <a:pPr algn="ctr"/>
            <a:r>
              <a:rPr lang="en-US" altLang="ar-SA" sz="2800" b="1" u="sng" dirty="0">
                <a:solidFill>
                  <a:srgbClr val="C00000"/>
                </a:solidFill>
              </a:rPr>
              <a:t>Methods of Communicating Interpersonally</a:t>
            </a:r>
          </a:p>
        </p:txBody>
      </p:sp>
      <p:sp>
        <p:nvSpPr>
          <p:cNvPr id="8" name="TextBox 7">
            <a:extLst>
              <a:ext uri="{FF2B5EF4-FFF2-40B4-BE49-F238E27FC236}">
                <a16:creationId xmlns:a16="http://schemas.microsoft.com/office/drawing/2014/main" id="{C9C9577F-EC68-2CCA-FAD3-E962F1908212}"/>
              </a:ext>
            </a:extLst>
          </p:cNvPr>
          <p:cNvSpPr txBox="1"/>
          <p:nvPr/>
        </p:nvSpPr>
        <p:spPr>
          <a:xfrm>
            <a:off x="2682145" y="468904"/>
            <a:ext cx="6096000" cy="584775"/>
          </a:xfrm>
          <a:prstGeom prst="rect">
            <a:avLst/>
          </a:prstGeom>
          <a:noFill/>
        </p:spPr>
        <p:txBody>
          <a:bodyPr wrap="square" rtlCol="0">
            <a:spAutoFit/>
          </a:bodyPr>
          <a:lstStyle/>
          <a:p>
            <a:pPr algn="ctr"/>
            <a:r>
              <a:rPr lang="ar-EG" altLang="ar-SA" sz="3200" b="1" dirty="0">
                <a:solidFill>
                  <a:srgbClr val="C00000"/>
                </a:solidFill>
              </a:rPr>
              <a:t>طرق التواصل بين الأشخاص</a:t>
            </a:r>
            <a:endParaRPr lang="en-US" altLang="ar-SA" sz="3200" b="1" dirty="0">
              <a:solidFill>
                <a:srgbClr val="C00000"/>
              </a:solidFill>
            </a:endParaRPr>
          </a:p>
        </p:txBody>
      </p:sp>
    </p:spTree>
    <p:extLst>
      <p:ext uri="{BB962C8B-B14F-4D97-AF65-F5344CB8AC3E}">
        <p14:creationId xmlns:p14="http://schemas.microsoft.com/office/powerpoint/2010/main" val="32101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A59E5-2C85-1051-9A94-75143C5A42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35979-9229-B8E9-6C53-10516651CD4C}"/>
              </a:ext>
            </a:extLst>
          </p:cNvPr>
          <p:cNvSpPr/>
          <p:nvPr/>
        </p:nvSpPr>
        <p:spPr>
          <a:xfrm>
            <a:off x="184176" y="1723481"/>
            <a:ext cx="7141533" cy="496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3089E76-AA15-89C3-BF24-20B41BF6D1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1FE78790-8E88-EC5E-B8C5-26C6805DCF7B}"/>
              </a:ext>
            </a:extLst>
          </p:cNvPr>
          <p:cNvSpPr txBox="1">
            <a:spLocks noChangeArrowheads="1"/>
          </p:cNvSpPr>
          <p:nvPr/>
        </p:nvSpPr>
        <p:spPr>
          <a:xfrm>
            <a:off x="227639" y="2323233"/>
            <a:ext cx="7054605"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000" b="1" dirty="0"/>
              <a:t>التواصل اللفظي: يشمل استخدام الكلمات المنطوقة لنقل رسالة، كما في الخطابات أو الاجتماعات المباشرة.</a:t>
            </a:r>
          </a:p>
          <a:p>
            <a:pPr algn="r" rtl="1"/>
            <a:r>
              <a:rPr lang="ar-EG" sz="2000" b="1" dirty="0"/>
              <a:t>التواصل غير اللفظي: يشمل لغة الجسد، وتعبيرات الوجه، والإيماءات التي غالبًا ما تصاحب الرسالة اللفظية أو تعززها.</a:t>
            </a:r>
          </a:p>
          <a:p>
            <a:pPr algn="r" rtl="1"/>
            <a:r>
              <a:rPr lang="ar-EG" sz="2000" b="1" dirty="0"/>
              <a:t>التواصل الكتابي: يستخدم النصوص كوسيلة للتواصل بين المرسل والمستقبل، عبر قنوات مثل البريد الإلكتروني، والرسائل، ومواقع الويكي.</a:t>
            </a:r>
          </a:p>
          <a:p>
            <a:pPr algn="r" rtl="1"/>
            <a:r>
              <a:rPr lang="ar-EG" sz="2000" b="1" dirty="0"/>
              <a:t>التواصل البصري: يستخدم الصور لتبسيط المفاهيم المعقدة وتسهيل فهمها للجمهور.</a:t>
            </a:r>
          </a:p>
          <a:p>
            <a:pPr algn="r" rtl="1"/>
            <a:r>
              <a:rPr lang="ar-EG" sz="2000" b="1" dirty="0"/>
              <a:t>التواصل الرقمي: يشمل المنصات الحديثة مثل وسائل التواصل الاجتماعي، ومكالمات الفيديو، ومؤتمرات الفيديو، لتسهيل التفاعل الفوري أو غير المتزامن عن بُعد.</a:t>
            </a:r>
            <a:endParaRPr lang="en-US" sz="2000" dirty="0"/>
          </a:p>
        </p:txBody>
      </p:sp>
      <p:pic>
        <p:nvPicPr>
          <p:cNvPr id="10" name="Picture 9">
            <a:extLst>
              <a:ext uri="{FF2B5EF4-FFF2-40B4-BE49-F238E27FC236}">
                <a16:creationId xmlns:a16="http://schemas.microsoft.com/office/drawing/2014/main" id="{03A05C0F-16C7-D69E-9B92-F41BFC4EB4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4123" y="1480067"/>
            <a:ext cx="4682115" cy="2676165"/>
          </a:xfrm>
          <a:prstGeom prst="rect">
            <a:avLst/>
          </a:prstGeom>
        </p:spPr>
      </p:pic>
      <p:sp>
        <p:nvSpPr>
          <p:cNvPr id="5" name="Rectangle 4">
            <a:extLst>
              <a:ext uri="{FF2B5EF4-FFF2-40B4-BE49-F238E27FC236}">
                <a16:creationId xmlns:a16="http://schemas.microsoft.com/office/drawing/2014/main" id="{E2B51932-FEC9-1275-D872-CD90C51695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13FCB87D-7F1F-41FB-0366-47DD0E3C48AF}"/>
              </a:ext>
            </a:extLst>
          </p:cNvPr>
          <p:cNvSpPr txBox="1"/>
          <p:nvPr/>
        </p:nvSpPr>
        <p:spPr>
          <a:xfrm>
            <a:off x="7604478" y="4377794"/>
            <a:ext cx="4379514" cy="646331"/>
          </a:xfrm>
          <a:prstGeom prst="rect">
            <a:avLst/>
          </a:prstGeom>
          <a:noFill/>
        </p:spPr>
        <p:txBody>
          <a:bodyPr wrap="square">
            <a:spAutoFit/>
          </a:bodyPr>
          <a:lstStyle/>
          <a:p>
            <a:pPr algn="ctr"/>
            <a:r>
              <a:rPr lang="ar-EG" dirty="0"/>
              <a:t>يمكن تصنيف التواصل بين الأشخاص إلى عدة طرق متميزة حسب السياق والوسيلة المستخدمة.</a:t>
            </a:r>
            <a:endParaRPr lang="en-US" sz="1800" dirty="0"/>
          </a:p>
        </p:txBody>
      </p:sp>
      <p:sp>
        <p:nvSpPr>
          <p:cNvPr id="6" name="TextBox 5">
            <a:extLst>
              <a:ext uri="{FF2B5EF4-FFF2-40B4-BE49-F238E27FC236}">
                <a16:creationId xmlns:a16="http://schemas.microsoft.com/office/drawing/2014/main" id="{880C479A-C39D-E20D-1DA2-8BD45F39BE9C}"/>
              </a:ext>
            </a:extLst>
          </p:cNvPr>
          <p:cNvSpPr txBox="1"/>
          <p:nvPr/>
        </p:nvSpPr>
        <p:spPr>
          <a:xfrm>
            <a:off x="2112580" y="918581"/>
            <a:ext cx="7381220" cy="523220"/>
          </a:xfrm>
          <a:prstGeom prst="rect">
            <a:avLst/>
          </a:prstGeom>
          <a:noFill/>
        </p:spPr>
        <p:txBody>
          <a:bodyPr wrap="square" rtlCol="0">
            <a:spAutoFit/>
          </a:bodyPr>
          <a:lstStyle/>
          <a:p>
            <a:pPr algn="ctr"/>
            <a:r>
              <a:rPr lang="en-US" altLang="ar-SA" sz="2800" b="1" u="sng" dirty="0">
                <a:solidFill>
                  <a:srgbClr val="C00000"/>
                </a:solidFill>
              </a:rPr>
              <a:t>Methods of Communicating Interpersonally</a:t>
            </a:r>
          </a:p>
        </p:txBody>
      </p:sp>
      <p:sp>
        <p:nvSpPr>
          <p:cNvPr id="2" name="TextBox 1">
            <a:extLst>
              <a:ext uri="{FF2B5EF4-FFF2-40B4-BE49-F238E27FC236}">
                <a16:creationId xmlns:a16="http://schemas.microsoft.com/office/drawing/2014/main" id="{277191CD-E422-5D70-4F47-66D558CAE557}"/>
              </a:ext>
            </a:extLst>
          </p:cNvPr>
          <p:cNvSpPr txBox="1"/>
          <p:nvPr/>
        </p:nvSpPr>
        <p:spPr>
          <a:xfrm>
            <a:off x="2682145" y="363802"/>
            <a:ext cx="6096000" cy="584775"/>
          </a:xfrm>
          <a:prstGeom prst="rect">
            <a:avLst/>
          </a:prstGeom>
          <a:noFill/>
        </p:spPr>
        <p:txBody>
          <a:bodyPr wrap="square" rtlCol="0">
            <a:spAutoFit/>
          </a:bodyPr>
          <a:lstStyle/>
          <a:p>
            <a:pPr algn="ctr"/>
            <a:r>
              <a:rPr lang="ar-EG" altLang="ar-SA" sz="3200" b="1" dirty="0">
                <a:solidFill>
                  <a:srgbClr val="C00000"/>
                </a:solidFill>
              </a:rPr>
              <a:t>طرق التواصل بين الأشخاص</a:t>
            </a:r>
            <a:endParaRPr lang="en-US" altLang="ar-SA" sz="3200" b="1" dirty="0">
              <a:solidFill>
                <a:srgbClr val="C00000"/>
              </a:solidFill>
            </a:endParaRPr>
          </a:p>
        </p:txBody>
      </p:sp>
    </p:spTree>
    <p:extLst>
      <p:ext uri="{BB962C8B-B14F-4D97-AF65-F5344CB8AC3E}">
        <p14:creationId xmlns:p14="http://schemas.microsoft.com/office/powerpoint/2010/main" val="2115736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16602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Content Placeholder 5"/>
          <p:cNvSpPr txBox="1">
            <a:spLocks/>
          </p:cNvSpPr>
          <p:nvPr/>
        </p:nvSpPr>
        <p:spPr>
          <a:xfrm>
            <a:off x="318052" y="2189831"/>
            <a:ext cx="2845562" cy="39040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2400" b="1" dirty="0">
                <a:solidFill>
                  <a:srgbClr val="C00000"/>
                </a:solidFill>
                <a:effectLst>
                  <a:outerShdw blurRad="38100" dist="38100" dir="2700000" algn="tl">
                    <a:srgbClr val="000000">
                      <a:alpha val="43137"/>
                    </a:srgbClr>
                  </a:outerShdw>
                </a:effectLst>
              </a:rPr>
              <a:t>Verbal Communication</a:t>
            </a:r>
            <a:endParaRPr lang="en-US" sz="2400" b="1" dirty="0">
              <a:solidFill>
                <a:srgbClr val="C00000"/>
              </a:solidFill>
              <a:effectLst>
                <a:outerShdw blurRad="38100" dist="38100" dir="2700000" algn="tl">
                  <a:srgbClr val="000000">
                    <a:alpha val="43137"/>
                  </a:srgbClr>
                </a:outerShdw>
              </a:effectLst>
            </a:endParaRPr>
          </a:p>
          <a:p>
            <a:pPr marL="0" indent="0" algn="ctr">
              <a:lnSpc>
                <a:spcPct val="100000"/>
              </a:lnSpc>
              <a:buFont typeface="Arial" panose="020B0604020202020204" pitchFamily="34" charset="0"/>
              <a:buNone/>
            </a:pPr>
            <a:r>
              <a:rPr lang="en-US" sz="2400" dirty="0"/>
              <a:t>having good communication skills is all about the ability to</a:t>
            </a:r>
          </a:p>
          <a:p>
            <a:pPr marL="0" indent="0" algn="ctr">
              <a:lnSpc>
                <a:spcPct val="100000"/>
              </a:lnSpc>
              <a:buFont typeface="Arial" panose="020B0604020202020204" pitchFamily="34" charset="0"/>
              <a:buNone/>
            </a:pPr>
            <a:r>
              <a:rPr lang="en-US" sz="2400" b="1" dirty="0">
                <a:solidFill>
                  <a:schemeClr val="accent2"/>
                </a:solidFill>
              </a:rPr>
              <a:t> Verbal Communication = Speaking + Listening</a:t>
            </a:r>
            <a:endParaRPr lang="ar-EG" sz="2400" dirty="0"/>
          </a:p>
        </p:txBody>
      </p:sp>
      <p:sp>
        <p:nvSpPr>
          <p:cNvPr id="2" name="Content Placeholder 6"/>
          <p:cNvSpPr txBox="1">
            <a:spLocks/>
          </p:cNvSpPr>
          <p:nvPr/>
        </p:nvSpPr>
        <p:spPr>
          <a:xfrm>
            <a:off x="6504240" y="1841925"/>
            <a:ext cx="308118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000" b="1" dirty="0">
                <a:solidFill>
                  <a:srgbClr val="C00000"/>
                </a:solidFill>
                <a:effectLst>
                  <a:outerShdw blurRad="38100" dist="38100" dir="2700000" algn="tl">
                    <a:srgbClr val="000000">
                      <a:alpha val="43137"/>
                    </a:srgbClr>
                  </a:outerShdw>
                </a:effectLst>
              </a:rPr>
              <a:t>Non-verbal</a:t>
            </a:r>
            <a:r>
              <a:rPr lang="en-US" sz="2000" b="1" dirty="0">
                <a:solidFill>
                  <a:srgbClr val="C00000"/>
                </a:solidFill>
                <a:effectLst>
                  <a:outerShdw blurRad="38100" dist="38100" dir="2700000" algn="tl">
                    <a:srgbClr val="000000">
                      <a:alpha val="43137"/>
                    </a:srgbClr>
                  </a:outerShdw>
                </a:effectLst>
              </a:rPr>
              <a:t> Communication</a:t>
            </a:r>
          </a:p>
          <a:p>
            <a:pPr marL="0" indent="0" algn="just">
              <a:buFont typeface="Arial" panose="020B0604020202020204" pitchFamily="34" charset="0"/>
              <a:buNone/>
            </a:pPr>
            <a:endParaRPr lang="en-US" sz="2000" dirty="0"/>
          </a:p>
          <a:p>
            <a:r>
              <a:rPr lang="tr-TR" altLang="ar-EG" sz="2000" b="1" dirty="0"/>
              <a:t>Your appearance</a:t>
            </a:r>
          </a:p>
          <a:p>
            <a:r>
              <a:rPr lang="tr-TR" altLang="ar-EG" sz="2000" b="1" dirty="0"/>
              <a:t>Your body language</a:t>
            </a:r>
          </a:p>
          <a:p>
            <a:r>
              <a:rPr lang="tr-TR" altLang="ar-EG" sz="2000" b="1" dirty="0"/>
              <a:t>The tone</a:t>
            </a:r>
            <a:r>
              <a:rPr lang="en-US" altLang="ar-EG" sz="2000" b="1" dirty="0"/>
              <a:t> and </a:t>
            </a:r>
            <a:r>
              <a:rPr lang="tr-TR" altLang="ar-EG" sz="2000" b="1" dirty="0"/>
              <a:t>the pace of your voice</a:t>
            </a:r>
            <a:endParaRPr lang="en-US" altLang="ar-EG" sz="2000" b="1" dirty="0"/>
          </a:p>
          <a:p>
            <a:r>
              <a:rPr lang="en-US" sz="2000" b="1" dirty="0"/>
              <a:t>Eye Contact</a:t>
            </a:r>
            <a:endParaRPr lang="ar-EG" sz="2000" b="1" dirty="0"/>
          </a:p>
        </p:txBody>
      </p:sp>
      <p:sp>
        <p:nvSpPr>
          <p:cNvPr id="3" name="Content Placeholder 6">
            <a:extLst>
              <a:ext uri="{FF2B5EF4-FFF2-40B4-BE49-F238E27FC236}">
                <a16:creationId xmlns:a16="http://schemas.microsoft.com/office/drawing/2014/main" id="{6614670C-0844-9801-8BE3-0E53227C094F}"/>
              </a:ext>
            </a:extLst>
          </p:cNvPr>
          <p:cNvSpPr txBox="1">
            <a:spLocks/>
          </p:cNvSpPr>
          <p:nvPr/>
        </p:nvSpPr>
        <p:spPr>
          <a:xfrm>
            <a:off x="9165018" y="1841815"/>
            <a:ext cx="2954961" cy="38223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EG" sz="2400" b="1" dirty="0">
                <a:solidFill>
                  <a:srgbClr val="C00000"/>
                </a:solidFill>
                <a:effectLst>
                  <a:outerShdw blurRad="38100" dist="38100" dir="2700000" algn="tl">
                    <a:srgbClr val="000000">
                      <a:alpha val="43137"/>
                    </a:srgbClr>
                  </a:outerShdw>
                </a:effectLst>
              </a:rPr>
              <a:t>التواصل غير اللفظي</a:t>
            </a:r>
          </a:p>
          <a:p>
            <a:pPr marL="0" indent="0" algn="ctr" rtl="1">
              <a:buFont typeface="Arial" panose="020B0604020202020204" pitchFamily="34" charset="0"/>
              <a:buNone/>
            </a:pPr>
            <a:endParaRPr lang="ar-EG" sz="2400" b="1" dirty="0">
              <a:solidFill>
                <a:srgbClr val="C00000"/>
              </a:solidFill>
              <a:effectLst>
                <a:outerShdw blurRad="38100" dist="38100" dir="2700000" algn="tl">
                  <a:srgbClr val="000000">
                    <a:alpha val="43137"/>
                  </a:srgbClr>
                </a:outerShdw>
              </a:effectLst>
            </a:endParaRPr>
          </a:p>
          <a:p>
            <a:pPr marL="0" indent="0" algn="ctr" rtl="1">
              <a:buFont typeface="Arial" panose="020B0604020202020204" pitchFamily="34" charset="0"/>
              <a:buNone/>
            </a:pPr>
            <a:r>
              <a:rPr lang="ar-EG" sz="2400" b="1" dirty="0">
                <a:effectLst>
                  <a:outerShdw blurRad="38100" dist="38100" dir="2700000" algn="tl">
                    <a:srgbClr val="000000">
                      <a:alpha val="43137"/>
                    </a:srgbClr>
                  </a:outerShdw>
                </a:effectLst>
              </a:rPr>
              <a:t>مظهرك</a:t>
            </a:r>
          </a:p>
          <a:p>
            <a:pPr marL="0" indent="0" algn="ctr" rtl="1">
              <a:buFont typeface="Arial" panose="020B0604020202020204" pitchFamily="34" charset="0"/>
              <a:buNone/>
            </a:pPr>
            <a:r>
              <a:rPr lang="ar-EG" sz="2400" b="1" dirty="0">
                <a:effectLst>
                  <a:outerShdw blurRad="38100" dist="38100" dir="2700000" algn="tl">
                    <a:srgbClr val="000000">
                      <a:alpha val="43137"/>
                    </a:srgbClr>
                  </a:outerShdw>
                </a:effectLst>
              </a:rPr>
              <a:t>لغة جسدك</a:t>
            </a:r>
          </a:p>
          <a:p>
            <a:pPr marL="0" indent="0" algn="ctr" rtl="1">
              <a:buFont typeface="Arial" panose="020B0604020202020204" pitchFamily="34" charset="0"/>
              <a:buNone/>
            </a:pPr>
            <a:r>
              <a:rPr lang="ar-EG" sz="2400" b="1" dirty="0">
                <a:effectLst>
                  <a:outerShdw blurRad="38100" dist="38100" dir="2700000" algn="tl">
                    <a:srgbClr val="000000">
                      <a:alpha val="43137"/>
                    </a:srgbClr>
                  </a:outerShdw>
                </a:effectLst>
              </a:rPr>
              <a:t>نبرة صوتك وسرعته</a:t>
            </a:r>
          </a:p>
          <a:p>
            <a:pPr marL="0" indent="0" algn="ctr" rtl="1">
              <a:buFont typeface="Arial" panose="020B0604020202020204" pitchFamily="34" charset="0"/>
              <a:buNone/>
            </a:pPr>
            <a:r>
              <a:rPr lang="ar-EG" sz="2400" b="1" dirty="0">
                <a:effectLst>
                  <a:outerShdw blurRad="38100" dist="38100" dir="2700000" algn="tl">
                    <a:srgbClr val="000000">
                      <a:alpha val="43137"/>
                    </a:srgbClr>
                  </a:outerShdw>
                </a:effectLst>
              </a:rPr>
              <a:t>التواصل البصري</a:t>
            </a:r>
            <a:endParaRPr lang="ar-EG" sz="2400" b="1" dirty="0"/>
          </a:p>
        </p:txBody>
      </p:sp>
      <p:sp>
        <p:nvSpPr>
          <p:cNvPr id="9" name="Content Placeholder 5">
            <a:extLst>
              <a:ext uri="{FF2B5EF4-FFF2-40B4-BE49-F238E27FC236}">
                <a16:creationId xmlns:a16="http://schemas.microsoft.com/office/drawing/2014/main" id="{798D2AE4-7FFF-3444-2D0D-BE6A8B0069F1}"/>
              </a:ext>
            </a:extLst>
          </p:cNvPr>
          <p:cNvSpPr txBox="1">
            <a:spLocks/>
          </p:cNvSpPr>
          <p:nvPr/>
        </p:nvSpPr>
        <p:spPr>
          <a:xfrm>
            <a:off x="3163614" y="2412576"/>
            <a:ext cx="3003217" cy="376975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EG" dirty="0">
                <a:solidFill>
                  <a:srgbClr val="C00000"/>
                </a:solidFill>
                <a:effectLst>
                  <a:outerShdw blurRad="38100" dist="38100" dir="2700000" algn="tl">
                    <a:srgbClr val="000000">
                      <a:alpha val="43137"/>
                    </a:srgbClr>
                  </a:outerShdw>
                </a:effectLst>
              </a:rPr>
              <a:t>التواصل اللفظي</a:t>
            </a:r>
          </a:p>
          <a:p>
            <a:pPr marL="0" indent="0" algn="ctr">
              <a:buFont typeface="Arial" panose="020B0604020202020204" pitchFamily="34" charset="0"/>
              <a:buNone/>
            </a:pPr>
            <a:endParaRPr lang="ar-EG" sz="2400" dirty="0">
              <a:solidFill>
                <a:srgbClr val="C00000"/>
              </a:solidFill>
              <a:effectLst>
                <a:outerShdw blurRad="38100" dist="38100" dir="2700000" algn="tl">
                  <a:srgbClr val="000000">
                    <a:alpha val="43137"/>
                  </a:srgbClr>
                </a:outerShdw>
              </a:effectLst>
            </a:endParaRPr>
          </a:p>
          <a:p>
            <a:pPr marL="0" indent="0" algn="ctr">
              <a:buFont typeface="Arial" panose="020B0604020202020204" pitchFamily="34" charset="0"/>
              <a:buNone/>
            </a:pPr>
            <a:r>
              <a:rPr lang="ar-EG" sz="2000" dirty="0">
                <a:effectLst>
                  <a:outerShdw blurRad="38100" dist="38100" dir="2700000" algn="tl">
                    <a:srgbClr val="000000">
                      <a:alpha val="43137"/>
                    </a:srgbClr>
                  </a:outerShdw>
                </a:effectLst>
              </a:rPr>
              <a:t>امتلاك مهارات تواصل جيدة يعتمد على القدرة على</a:t>
            </a:r>
          </a:p>
          <a:p>
            <a:pPr marL="0" indent="0" algn="ctr">
              <a:buFont typeface="Arial" panose="020B0604020202020204" pitchFamily="34" charset="0"/>
              <a:buNone/>
            </a:pPr>
            <a:endParaRPr lang="ar-EG" sz="2000" dirty="0">
              <a:effectLst>
                <a:outerShdw blurRad="38100" dist="38100" dir="2700000" algn="tl">
                  <a:srgbClr val="000000">
                    <a:alpha val="43137"/>
                  </a:srgbClr>
                </a:outerShdw>
              </a:effectLst>
            </a:endParaRPr>
          </a:p>
          <a:p>
            <a:pPr marL="0" indent="0" algn="ctr">
              <a:buFont typeface="Arial" panose="020B0604020202020204" pitchFamily="34" charset="0"/>
              <a:buNone/>
            </a:pPr>
            <a:r>
              <a:rPr lang="ar-EG" sz="2000" dirty="0">
                <a:effectLst>
                  <a:outerShdw blurRad="38100" dist="38100" dir="2700000" algn="tl">
                    <a:srgbClr val="000000">
                      <a:alpha val="43137"/>
                    </a:srgbClr>
                  </a:outerShdw>
                </a:effectLst>
              </a:rPr>
              <a:t>التواصل اللفظي = التحدث + الاستماع</a:t>
            </a:r>
            <a:endParaRPr lang="en-GB" sz="2000" dirty="0"/>
          </a:p>
        </p:txBody>
      </p:sp>
    </p:spTree>
    <p:extLst>
      <p:ext uri="{BB962C8B-B14F-4D97-AF65-F5344CB8AC3E}">
        <p14:creationId xmlns:p14="http://schemas.microsoft.com/office/powerpoint/2010/main" val="36970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Methods of Communicating Interpersonally (continued)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323785" y="2117351"/>
            <a:ext cx="5542267" cy="3724096"/>
          </a:xfrm>
          <a:prstGeom prst="rect">
            <a:avLst/>
          </a:prstGeom>
          <a:noFill/>
        </p:spPr>
        <p:txBody>
          <a:bodyPr wrap="square">
            <a:spAutoFit/>
          </a:bodyPr>
          <a:lstStyle/>
          <a:p>
            <a:pPr lvl="1">
              <a:buSzPct val="65000"/>
            </a:pPr>
            <a:r>
              <a:rPr lang="en-US" altLang="ar-SA" sz="2400" b="1" dirty="0">
                <a:solidFill>
                  <a:srgbClr val="C00000"/>
                </a:solidFill>
              </a:rPr>
              <a:t>Nonverbal communication </a:t>
            </a:r>
            <a:r>
              <a:rPr lang="en-US" altLang="ar-SA" sz="2000" b="1" dirty="0"/>
              <a:t>- communication without words</a:t>
            </a:r>
          </a:p>
          <a:p>
            <a:pPr lvl="2"/>
            <a:r>
              <a:rPr lang="en-US" altLang="ar-SA" sz="2400" b="1" dirty="0">
                <a:solidFill>
                  <a:srgbClr val="C00000"/>
                </a:solidFill>
              </a:rPr>
              <a:t>body language </a:t>
            </a:r>
            <a:r>
              <a:rPr lang="en-US" altLang="ar-SA" sz="2400" b="1" dirty="0"/>
              <a:t>- gestures, facial expressions, and other body movements that convey meaning</a:t>
            </a:r>
          </a:p>
          <a:p>
            <a:pPr lvl="2"/>
            <a:r>
              <a:rPr lang="en-US" altLang="ar-SA" sz="2400" b="1" dirty="0">
                <a:solidFill>
                  <a:srgbClr val="C00000"/>
                </a:solidFill>
              </a:rPr>
              <a:t>verbal intonation </a:t>
            </a:r>
            <a:r>
              <a:rPr lang="en-US" altLang="ar-SA" sz="2400" b="1" dirty="0"/>
              <a:t>- emphasis given to words or phrases that conveys meaning</a:t>
            </a:r>
          </a:p>
          <a:p>
            <a:pPr lvl="2"/>
            <a:r>
              <a:rPr lang="en-US" altLang="ar-SA" sz="2400" b="1" dirty="0">
                <a:solidFill>
                  <a:srgbClr val="C00000"/>
                </a:solidFill>
              </a:rPr>
              <a:t>nonverbal component</a:t>
            </a:r>
            <a:r>
              <a:rPr lang="en-US" altLang="ar-SA" sz="2400" b="1" dirty="0"/>
              <a:t>-usually carries the greatest impact</a:t>
            </a:r>
          </a:p>
        </p:txBody>
      </p:sp>
      <p:sp>
        <p:nvSpPr>
          <p:cNvPr id="2" name="TextBox 1">
            <a:extLst>
              <a:ext uri="{FF2B5EF4-FFF2-40B4-BE49-F238E27FC236}">
                <a16:creationId xmlns:a16="http://schemas.microsoft.com/office/drawing/2014/main" id="{07653A13-18BB-A2AA-A310-0B82887FEBCD}"/>
              </a:ext>
            </a:extLst>
          </p:cNvPr>
          <p:cNvSpPr txBox="1"/>
          <p:nvPr/>
        </p:nvSpPr>
        <p:spPr>
          <a:xfrm>
            <a:off x="5789843" y="2209684"/>
            <a:ext cx="5321259" cy="3539430"/>
          </a:xfrm>
          <a:prstGeom prst="rect">
            <a:avLst/>
          </a:prstGeom>
          <a:noFill/>
        </p:spPr>
        <p:txBody>
          <a:bodyPr wrap="square">
            <a:spAutoFit/>
          </a:bodyPr>
          <a:lstStyle/>
          <a:p>
            <a:pPr lvl="1" algn="r" rtl="1">
              <a:buSzPct val="65000"/>
            </a:pPr>
            <a:r>
              <a:rPr lang="ar-EG" altLang="ar-SA" sz="2800" b="1" dirty="0">
                <a:solidFill>
                  <a:srgbClr val="C00000"/>
                </a:solidFill>
              </a:rPr>
              <a:t>التواصل غير اللفظي - </a:t>
            </a:r>
            <a:r>
              <a:rPr lang="ar-EG" altLang="ar-SA" sz="2800" b="1" dirty="0"/>
              <a:t>التواصل بدون كلمات</a:t>
            </a:r>
          </a:p>
          <a:p>
            <a:pPr lvl="1" algn="r" rtl="1">
              <a:buSzPct val="65000"/>
            </a:pPr>
            <a:r>
              <a:rPr lang="ar-EG" altLang="ar-SA" sz="2800" b="1" dirty="0">
                <a:solidFill>
                  <a:srgbClr val="C00000"/>
                </a:solidFill>
              </a:rPr>
              <a:t>لغة الجسد - </a:t>
            </a:r>
            <a:r>
              <a:rPr lang="ar-EG" altLang="ar-SA" sz="2800" b="1" dirty="0"/>
              <a:t>الإيماءات وتعبيرات الوجه وحركات الجسم الأخرى التي تنقل المعنى</a:t>
            </a:r>
          </a:p>
          <a:p>
            <a:pPr lvl="1" algn="r" rtl="1">
              <a:buSzPct val="65000"/>
            </a:pPr>
            <a:r>
              <a:rPr lang="ar-EG" altLang="ar-SA" sz="2800" b="1" dirty="0">
                <a:solidFill>
                  <a:srgbClr val="C00000"/>
                </a:solidFill>
              </a:rPr>
              <a:t>التواصل اللفظي – </a:t>
            </a:r>
            <a:r>
              <a:rPr lang="ar-EG" altLang="ar-SA" sz="2800" b="1" dirty="0" err="1"/>
              <a:t>إستخدام</a:t>
            </a:r>
            <a:r>
              <a:rPr lang="ar-EG" altLang="ar-SA" sz="2800" b="1" dirty="0"/>
              <a:t> الكلمات أو العبارات التي تنقل المعنى</a:t>
            </a:r>
          </a:p>
          <a:p>
            <a:pPr lvl="1" algn="r" rtl="1">
              <a:buSzPct val="65000"/>
            </a:pPr>
            <a:r>
              <a:rPr lang="ar-EG" altLang="ar-SA" sz="2800" b="1" dirty="0">
                <a:solidFill>
                  <a:srgbClr val="C00000"/>
                </a:solidFill>
              </a:rPr>
              <a:t>المكون غير اللفظي - </a:t>
            </a:r>
            <a:r>
              <a:rPr lang="ar-EG" altLang="ar-SA" sz="2800" b="1" dirty="0"/>
              <a:t>عادة ما يحمل التأثير الأكبر</a:t>
            </a:r>
            <a:endParaRPr lang="en-US" altLang="ar-SA" sz="2000" dirty="0"/>
          </a:p>
        </p:txBody>
      </p:sp>
      <p:sp>
        <p:nvSpPr>
          <p:cNvPr id="9" name="TextBox 8">
            <a:extLst>
              <a:ext uri="{FF2B5EF4-FFF2-40B4-BE49-F238E27FC236}">
                <a16:creationId xmlns:a16="http://schemas.microsoft.com/office/drawing/2014/main" id="{48BCEE0A-F058-FC23-B615-D9DA3A849812}"/>
              </a:ext>
            </a:extLst>
          </p:cNvPr>
          <p:cNvSpPr txBox="1"/>
          <p:nvPr/>
        </p:nvSpPr>
        <p:spPr>
          <a:xfrm>
            <a:off x="3258946" y="342587"/>
            <a:ext cx="4942397" cy="461665"/>
          </a:xfrm>
          <a:prstGeom prst="rect">
            <a:avLst/>
          </a:prstGeom>
          <a:noFill/>
        </p:spPr>
        <p:txBody>
          <a:bodyPr wrap="square">
            <a:spAutoFit/>
          </a:bodyPr>
          <a:lstStyle/>
          <a:p>
            <a:pPr algn="ctr" rtl="1"/>
            <a:r>
              <a:rPr lang="en-US" sz="2400" b="1" dirty="0" err="1">
                <a:solidFill>
                  <a:srgbClr val="C00000"/>
                </a:solidFill>
              </a:rPr>
              <a:t>أساليب</a:t>
            </a:r>
            <a:r>
              <a:rPr lang="en-US" sz="2400" b="1" dirty="0">
                <a:solidFill>
                  <a:srgbClr val="C00000"/>
                </a:solidFill>
              </a:rPr>
              <a:t> </a:t>
            </a:r>
            <a:r>
              <a:rPr lang="en-US" sz="2400" b="1" dirty="0" err="1">
                <a:solidFill>
                  <a:srgbClr val="C00000"/>
                </a:solidFill>
              </a:rPr>
              <a:t>التواصل</a:t>
            </a:r>
            <a:r>
              <a:rPr lang="en-US" sz="2400" b="1" dirty="0">
                <a:solidFill>
                  <a:srgbClr val="C00000"/>
                </a:solidFill>
              </a:rPr>
              <a:t> </a:t>
            </a:r>
            <a:r>
              <a:rPr lang="en-US" sz="2400" b="1" dirty="0" err="1">
                <a:solidFill>
                  <a:srgbClr val="C00000"/>
                </a:solidFill>
              </a:rPr>
              <a:t>بين</a:t>
            </a:r>
            <a:r>
              <a:rPr lang="en-US" sz="2400" b="1" dirty="0">
                <a:solidFill>
                  <a:srgbClr val="C00000"/>
                </a:solidFill>
              </a:rPr>
              <a:t> </a:t>
            </a:r>
            <a:r>
              <a:rPr lang="en-US" sz="2400" b="1" dirty="0" err="1">
                <a:solidFill>
                  <a:srgbClr val="C00000"/>
                </a:solidFill>
              </a:rPr>
              <a:t>الأفراد</a:t>
            </a:r>
            <a:r>
              <a:rPr lang="en-US" sz="2400" b="1" dirty="0">
                <a:solidFill>
                  <a:srgbClr val="C00000"/>
                </a:solidFill>
              </a:rPr>
              <a:t> </a:t>
            </a:r>
          </a:p>
        </p:txBody>
      </p:sp>
    </p:spTree>
    <p:extLst>
      <p:ext uri="{BB962C8B-B14F-4D97-AF65-F5344CB8AC3E}">
        <p14:creationId xmlns:p14="http://schemas.microsoft.com/office/powerpoint/2010/main" val="32139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3582" y="1723481"/>
            <a:ext cx="5152101" cy="456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EVALUATING COMMUNICATION METHODS</a:t>
            </a:r>
          </a:p>
        </p:txBody>
      </p:sp>
      <p:sp>
        <p:nvSpPr>
          <p:cNvPr id="5" name="Rectangle 4"/>
          <p:cNvSpPr/>
          <p:nvPr/>
        </p:nvSpPr>
        <p:spPr>
          <a:xfrm>
            <a:off x="166233" y="678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265980" y="1922041"/>
            <a:ext cx="4999703" cy="4401205"/>
          </a:xfrm>
          <a:prstGeom prst="rect">
            <a:avLst/>
          </a:prstGeom>
          <a:noFill/>
        </p:spPr>
        <p:txBody>
          <a:bodyPr wrap="square">
            <a:spAutoFit/>
          </a:bodyPr>
          <a:lstStyle/>
          <a:p>
            <a:pPr>
              <a:buClr>
                <a:schemeClr val="tx1"/>
              </a:buClr>
              <a:buSzPct val="100000"/>
              <a:buFont typeface="Times New Roman" panose="02020603050405020304" pitchFamily="18" charset="0"/>
              <a:buAutoNum type="arabicPeriod"/>
            </a:pPr>
            <a:r>
              <a:rPr lang="en-US" altLang="ar-SA" sz="2000" b="1" dirty="0"/>
              <a:t>Feedback</a:t>
            </a:r>
            <a:r>
              <a:rPr lang="en-US" altLang="ar-SA" sz="2000" dirty="0"/>
              <a:t> - how quickly can the receiver respond to the message?</a:t>
            </a:r>
          </a:p>
          <a:p>
            <a:pPr>
              <a:buClr>
                <a:schemeClr val="tx1"/>
              </a:buClr>
              <a:buSzPct val="100000"/>
              <a:buFont typeface="Times New Roman" panose="02020603050405020304" pitchFamily="18" charset="0"/>
              <a:buAutoNum type="arabicPeriod"/>
            </a:pPr>
            <a:r>
              <a:rPr lang="en-US" altLang="ar-SA" sz="2000" b="1" dirty="0"/>
              <a:t>Complexity capacity</a:t>
            </a:r>
            <a:r>
              <a:rPr lang="en-US" altLang="ar-SA" sz="2000" dirty="0"/>
              <a:t> - can the method effectively process complex messages?</a:t>
            </a:r>
          </a:p>
          <a:p>
            <a:pPr>
              <a:buClr>
                <a:schemeClr val="tx1"/>
              </a:buClr>
              <a:buSzPct val="100000"/>
              <a:buFont typeface="Times New Roman" panose="02020603050405020304" pitchFamily="18" charset="0"/>
              <a:buAutoNum type="arabicPeriod"/>
            </a:pPr>
            <a:r>
              <a:rPr lang="en-US" altLang="ar-SA" sz="2000" b="1" dirty="0"/>
              <a:t>Breadth potential</a:t>
            </a:r>
            <a:r>
              <a:rPr lang="en-US" altLang="ar-SA" sz="2000" dirty="0"/>
              <a:t> - how many different messages can be transmitted using this method?</a:t>
            </a:r>
          </a:p>
          <a:p>
            <a:pPr>
              <a:buFontTx/>
              <a:buAutoNum type="arabicPeriod"/>
            </a:pPr>
            <a:r>
              <a:rPr lang="en-US" altLang="ar-SA" sz="2000" b="1" dirty="0"/>
              <a:t>Confidentiality</a:t>
            </a:r>
            <a:r>
              <a:rPr lang="en-US" altLang="ar-SA" sz="2000" dirty="0"/>
              <a:t> - can communicators be reasonably sure their messages are received only by those intended?</a:t>
            </a:r>
            <a:r>
              <a:rPr lang="en-US" altLang="ar-SA" sz="2000" b="1" dirty="0"/>
              <a:t> </a:t>
            </a:r>
          </a:p>
          <a:p>
            <a:pPr>
              <a:buFontTx/>
              <a:buAutoNum type="arabicPeriod"/>
            </a:pPr>
            <a:r>
              <a:rPr lang="en-US" altLang="ar-SA" sz="2000" b="1" dirty="0"/>
              <a:t>Encoding ease</a:t>
            </a:r>
            <a:r>
              <a:rPr lang="en-US" altLang="ar-SA" sz="2000" dirty="0"/>
              <a:t> - can sender easily and quickly use this channel?</a:t>
            </a:r>
          </a:p>
          <a:p>
            <a:pPr>
              <a:buFontTx/>
              <a:buAutoNum type="arabicPeriod"/>
            </a:pPr>
            <a:r>
              <a:rPr lang="en-US" altLang="ar-SA" sz="2000" b="1" dirty="0"/>
              <a:t>Decoding ease</a:t>
            </a:r>
            <a:r>
              <a:rPr lang="en-US" altLang="ar-SA" sz="2000" dirty="0"/>
              <a:t> - can receiver  easily and quickly decode messages?</a:t>
            </a:r>
          </a:p>
        </p:txBody>
      </p:sp>
      <p:sp>
        <p:nvSpPr>
          <p:cNvPr id="2" name="Rectangle: Rounded Corners 1">
            <a:extLst>
              <a:ext uri="{FF2B5EF4-FFF2-40B4-BE49-F238E27FC236}">
                <a16:creationId xmlns:a16="http://schemas.microsoft.com/office/drawing/2014/main" id="{9785D493-B7A5-D68C-A49C-10EEF7128125}"/>
              </a:ext>
            </a:extLst>
          </p:cNvPr>
          <p:cNvSpPr/>
          <p:nvPr/>
        </p:nvSpPr>
        <p:spPr>
          <a:xfrm>
            <a:off x="5612524" y="1739250"/>
            <a:ext cx="6448081" cy="456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dirty="0">
                <a:solidFill>
                  <a:schemeClr val="tx1"/>
                </a:solidFill>
              </a:rPr>
              <a:t>1. التغذية الراجعة </a:t>
            </a:r>
            <a:r>
              <a:rPr lang="en-US" dirty="0">
                <a:solidFill>
                  <a:schemeClr val="tx1"/>
                </a:solidFill>
              </a:rPr>
              <a:t> Feedback </a:t>
            </a:r>
            <a:r>
              <a:rPr lang="ar-EG" dirty="0">
                <a:solidFill>
                  <a:schemeClr val="tx1"/>
                </a:solidFill>
              </a:rPr>
              <a:t>تشير إلى السرعة التي يمكن للمستقبل من خلالها الرد على الرسالة.</a:t>
            </a:r>
          </a:p>
          <a:p>
            <a:pPr algn="just" rtl="1"/>
            <a:r>
              <a:rPr lang="ar-EG" dirty="0">
                <a:solidFill>
                  <a:schemeClr val="tx1"/>
                </a:solidFill>
              </a:rPr>
              <a:t>2. القدرة على استيعاب التعقيد </a:t>
            </a:r>
            <a:r>
              <a:rPr lang="en-US" dirty="0">
                <a:solidFill>
                  <a:schemeClr val="tx1"/>
                </a:solidFill>
              </a:rPr>
              <a:t> Complexity capacity </a:t>
            </a:r>
            <a:r>
              <a:rPr lang="ar-EG" dirty="0">
                <a:solidFill>
                  <a:schemeClr val="tx1"/>
                </a:solidFill>
              </a:rPr>
              <a:t>تقيس مدى قدرة الطريقة المختارة على معالجة ونقل الرسائل المعقدة بفعالية.</a:t>
            </a:r>
          </a:p>
          <a:p>
            <a:pPr algn="just" rtl="1"/>
            <a:r>
              <a:rPr lang="ar-EG" dirty="0">
                <a:solidFill>
                  <a:schemeClr val="tx1"/>
                </a:solidFill>
              </a:rPr>
              <a:t>3. إمكانات الانتشار أو السعة </a:t>
            </a:r>
            <a:r>
              <a:rPr lang="en-US" dirty="0">
                <a:solidFill>
                  <a:schemeClr val="tx1"/>
                </a:solidFill>
              </a:rPr>
              <a:t> Breadth potential </a:t>
            </a:r>
            <a:r>
              <a:rPr lang="ar-EG" dirty="0">
                <a:solidFill>
                  <a:schemeClr val="tx1"/>
                </a:solidFill>
              </a:rPr>
              <a:t>تبحث في عدد الرسائل المختلفة والمتنوعة التي يمكن إرسالها باستخدام هذه الطريقة.</a:t>
            </a:r>
          </a:p>
          <a:p>
            <a:pPr algn="just" rtl="1"/>
            <a:r>
              <a:rPr lang="ar-EG" dirty="0">
                <a:solidFill>
                  <a:schemeClr val="tx1"/>
                </a:solidFill>
              </a:rPr>
              <a:t>4. السرية </a:t>
            </a:r>
            <a:r>
              <a:rPr lang="en-US" dirty="0">
                <a:solidFill>
                  <a:schemeClr val="tx1"/>
                </a:solidFill>
              </a:rPr>
              <a:t> Confidentiality </a:t>
            </a:r>
            <a:r>
              <a:rPr lang="ar-EG" dirty="0">
                <a:solidFill>
                  <a:schemeClr val="tx1"/>
                </a:solidFill>
              </a:rPr>
              <a:t>مدى تأكد الأطراف المتواصلة من أن الرسائل لن يتلقاها إلا الأشخاص المقصودون فقط.</a:t>
            </a:r>
          </a:p>
          <a:p>
            <a:pPr algn="just" rtl="1"/>
            <a:r>
              <a:rPr lang="ar-EG" dirty="0">
                <a:solidFill>
                  <a:schemeClr val="tx1"/>
                </a:solidFill>
              </a:rPr>
              <a:t>5. سهولة الترميز أو التشفير </a:t>
            </a:r>
            <a:r>
              <a:rPr lang="en-US" dirty="0">
                <a:solidFill>
                  <a:schemeClr val="tx1"/>
                </a:solidFill>
              </a:rPr>
              <a:t>Encoding ease</a:t>
            </a:r>
            <a:r>
              <a:rPr lang="ar-EG" dirty="0">
                <a:solidFill>
                  <a:schemeClr val="tx1"/>
                </a:solidFill>
              </a:rPr>
              <a:t> تشير إلى مدى قدرة المرسل على استخدام القناة المختارة بسهولة وسرعة لصياغة رسالته.</a:t>
            </a:r>
          </a:p>
          <a:p>
            <a:pPr algn="just" rtl="1"/>
            <a:r>
              <a:rPr lang="ar-EG" dirty="0">
                <a:solidFill>
                  <a:schemeClr val="tx1"/>
                </a:solidFill>
              </a:rPr>
              <a:t>6. سهولة فك الترميز </a:t>
            </a:r>
            <a:r>
              <a:rPr lang="en-US" dirty="0">
                <a:solidFill>
                  <a:schemeClr val="tx1"/>
                </a:solidFill>
              </a:rPr>
              <a:t>Decoding ease </a:t>
            </a:r>
            <a:r>
              <a:rPr lang="ar-EG" dirty="0">
                <a:solidFill>
                  <a:schemeClr val="tx1"/>
                </a:solidFill>
              </a:rPr>
              <a:t> تشير إلى مدى قدرة المستقبل على فهم وفك رموز الرسائل بسهولة وسرعة.</a:t>
            </a:r>
            <a:endParaRPr lang="en-US" dirty="0">
              <a:solidFill>
                <a:schemeClr val="tx1"/>
              </a:solidFill>
            </a:endParaRPr>
          </a:p>
        </p:txBody>
      </p:sp>
      <p:sp>
        <p:nvSpPr>
          <p:cNvPr id="6" name="TextBox 5">
            <a:extLst>
              <a:ext uri="{FF2B5EF4-FFF2-40B4-BE49-F238E27FC236}">
                <a16:creationId xmlns:a16="http://schemas.microsoft.com/office/drawing/2014/main" id="{FBEB44E2-9324-E5B5-6C5A-533ADB63C065}"/>
              </a:ext>
            </a:extLst>
          </p:cNvPr>
          <p:cNvSpPr txBox="1"/>
          <p:nvPr/>
        </p:nvSpPr>
        <p:spPr>
          <a:xfrm>
            <a:off x="3701235" y="373743"/>
            <a:ext cx="3649717" cy="461665"/>
          </a:xfrm>
          <a:prstGeom prst="rect">
            <a:avLst/>
          </a:prstGeom>
          <a:noFill/>
        </p:spPr>
        <p:txBody>
          <a:bodyPr wrap="square">
            <a:spAutoFit/>
          </a:bodyPr>
          <a:lstStyle/>
          <a:p>
            <a:pPr algn="ctr"/>
            <a:r>
              <a:rPr lang="en-US" sz="2400" b="1" dirty="0" err="1">
                <a:solidFill>
                  <a:srgbClr val="C00000"/>
                </a:solidFill>
              </a:rPr>
              <a:t>تقييم</a:t>
            </a:r>
            <a:r>
              <a:rPr lang="en-US" sz="2400" b="1" dirty="0">
                <a:solidFill>
                  <a:srgbClr val="C00000"/>
                </a:solidFill>
              </a:rPr>
              <a:t> </a:t>
            </a:r>
            <a:r>
              <a:rPr lang="en-US" sz="2400" b="1" dirty="0" err="1">
                <a:solidFill>
                  <a:srgbClr val="C00000"/>
                </a:solidFill>
              </a:rPr>
              <a:t>أساليب</a:t>
            </a:r>
            <a:r>
              <a:rPr lang="en-US" sz="2400" b="1" dirty="0">
                <a:solidFill>
                  <a:srgbClr val="C00000"/>
                </a:solidFill>
              </a:rPr>
              <a:t> </a:t>
            </a:r>
            <a:r>
              <a:rPr lang="ar-EG" sz="2400" b="1" dirty="0">
                <a:solidFill>
                  <a:srgbClr val="C00000"/>
                </a:solidFill>
              </a:rPr>
              <a:t>التواصل</a:t>
            </a:r>
            <a:endParaRPr lang="en-US" sz="2400" b="1" dirty="0">
              <a:solidFill>
                <a:srgbClr val="C00000"/>
              </a:solidFill>
            </a:endParaRPr>
          </a:p>
        </p:txBody>
      </p:sp>
    </p:spTree>
    <p:extLst>
      <p:ext uri="{BB962C8B-B14F-4D97-AF65-F5344CB8AC3E}">
        <p14:creationId xmlns:p14="http://schemas.microsoft.com/office/powerpoint/2010/main" val="2417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B5D80-F9CF-5954-AB40-4EC1BFC632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470D3B-7EE1-C47D-BCCC-D82110C4687C}"/>
              </a:ext>
            </a:extLst>
          </p:cNvPr>
          <p:cNvSpPr/>
          <p:nvPr/>
        </p:nvSpPr>
        <p:spPr>
          <a:xfrm>
            <a:off x="113582" y="1723481"/>
            <a:ext cx="5152101" cy="456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CE2040-5FB1-9727-B191-2D42A3C36588}"/>
              </a:ext>
            </a:extLst>
          </p:cNvPr>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EVALUATING COMMUNICATION METHODS</a:t>
            </a:r>
          </a:p>
        </p:txBody>
      </p:sp>
      <p:sp>
        <p:nvSpPr>
          <p:cNvPr id="5" name="Rectangle 4">
            <a:extLst>
              <a:ext uri="{FF2B5EF4-FFF2-40B4-BE49-F238E27FC236}">
                <a16:creationId xmlns:a16="http://schemas.microsoft.com/office/drawing/2014/main" id="{19F716F9-5C36-84A2-803F-260110F60F09}"/>
              </a:ext>
            </a:extLst>
          </p:cNvPr>
          <p:cNvSpPr/>
          <p:nvPr/>
        </p:nvSpPr>
        <p:spPr>
          <a:xfrm>
            <a:off x="166233" y="6789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6AAAA24-5AEA-AC4A-8B5B-90F8BCE12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9151B912-5D9C-6D61-DF9A-46393915D4C6}"/>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6C9FB2B8-1ACA-E781-4E08-5B9350B0FCF2}"/>
              </a:ext>
            </a:extLst>
          </p:cNvPr>
          <p:cNvSpPr txBox="1"/>
          <p:nvPr/>
        </p:nvSpPr>
        <p:spPr>
          <a:xfrm>
            <a:off x="255470" y="1869491"/>
            <a:ext cx="4999703" cy="4478149"/>
          </a:xfrm>
          <a:prstGeom prst="rect">
            <a:avLst/>
          </a:prstGeom>
          <a:noFill/>
        </p:spPr>
        <p:txBody>
          <a:bodyPr wrap="square">
            <a:spAutoFit/>
          </a:bodyPr>
          <a:lstStyle/>
          <a:p>
            <a:pPr algn="just"/>
            <a:r>
              <a:rPr lang="en-US" altLang="ar-SA" sz="1900" b="1" dirty="0"/>
              <a:t>7. Time-space constraint</a:t>
            </a:r>
            <a:r>
              <a:rPr lang="en-US" altLang="ar-SA" sz="1900" dirty="0"/>
              <a:t> - do senders and receivers need to communicate at the same time and in the same space?</a:t>
            </a:r>
          </a:p>
          <a:p>
            <a:pPr algn="just"/>
            <a:r>
              <a:rPr lang="en-US" altLang="ar-SA" sz="1900" b="1" dirty="0"/>
              <a:t>8. Cost</a:t>
            </a:r>
            <a:r>
              <a:rPr lang="en-US" altLang="ar-SA" sz="1900" dirty="0"/>
              <a:t> - how much does it cost to use this method?</a:t>
            </a:r>
          </a:p>
          <a:p>
            <a:pPr algn="just"/>
            <a:r>
              <a:rPr lang="en-US" altLang="ar-SA" sz="1900" b="1" dirty="0"/>
              <a:t>9. Interpersonal warmth</a:t>
            </a:r>
            <a:r>
              <a:rPr lang="en-US" altLang="ar-SA" sz="1900" dirty="0"/>
              <a:t> - how well does this method convey interpersonal warmth?</a:t>
            </a:r>
          </a:p>
          <a:p>
            <a:pPr algn="just"/>
            <a:r>
              <a:rPr lang="en-US" altLang="ar-SA" sz="1900" b="1" dirty="0"/>
              <a:t>10. Formality </a:t>
            </a:r>
            <a:r>
              <a:rPr lang="en-US" altLang="ar-SA" sz="1900" dirty="0"/>
              <a:t>- does this method have the needed amount of formality?</a:t>
            </a:r>
          </a:p>
          <a:p>
            <a:pPr algn="just"/>
            <a:r>
              <a:rPr lang="en-US" altLang="ar-SA" sz="1900" b="1" dirty="0"/>
              <a:t>11. Scan ability</a:t>
            </a:r>
            <a:r>
              <a:rPr lang="en-US" altLang="ar-SA" sz="1900" dirty="0"/>
              <a:t> - does this method allow the message to be easily browsed or scanned for relevant information?</a:t>
            </a:r>
          </a:p>
          <a:p>
            <a:pPr algn="just"/>
            <a:r>
              <a:rPr lang="en-US" altLang="ar-SA" sz="1900" b="1" dirty="0"/>
              <a:t>12. Time of consumption</a:t>
            </a:r>
            <a:r>
              <a:rPr lang="en-US" altLang="ar-SA" sz="1900" dirty="0"/>
              <a:t> - does sender or receiver exercise the most control over when</a:t>
            </a:r>
            <a:r>
              <a:rPr lang="ar-EG" altLang="ar-SA" sz="1900" dirty="0"/>
              <a:t> </a:t>
            </a:r>
            <a:r>
              <a:rPr lang="en-US" altLang="ar-SA" sz="1900" dirty="0"/>
              <a:t>the message is dealt with?</a:t>
            </a:r>
          </a:p>
        </p:txBody>
      </p:sp>
      <p:sp>
        <p:nvSpPr>
          <p:cNvPr id="2" name="Rectangle: Rounded Corners 1">
            <a:extLst>
              <a:ext uri="{FF2B5EF4-FFF2-40B4-BE49-F238E27FC236}">
                <a16:creationId xmlns:a16="http://schemas.microsoft.com/office/drawing/2014/main" id="{2399075F-FE9B-6EA7-50A1-04D5D6A9EC2A}"/>
              </a:ext>
            </a:extLst>
          </p:cNvPr>
          <p:cNvSpPr/>
          <p:nvPr/>
        </p:nvSpPr>
        <p:spPr>
          <a:xfrm>
            <a:off x="5612524" y="1739250"/>
            <a:ext cx="6448081" cy="456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dirty="0">
                <a:solidFill>
                  <a:schemeClr val="tx1"/>
                </a:solidFill>
              </a:rPr>
              <a:t>7. قيود الزمان والمكان</a:t>
            </a:r>
            <a:r>
              <a:rPr lang="en-US" dirty="0">
                <a:solidFill>
                  <a:schemeClr val="tx1"/>
                </a:solidFill>
              </a:rPr>
              <a:t> Time-space constraint </a:t>
            </a:r>
            <a:r>
              <a:rPr lang="ar-EG" dirty="0">
                <a:solidFill>
                  <a:schemeClr val="tx1"/>
                </a:solidFill>
              </a:rPr>
              <a:t>تشير إلى ما إذا كان يتعين على المرسل والمستقبل التواصل في نفس الوقت ومن نفس المكان.</a:t>
            </a:r>
          </a:p>
          <a:p>
            <a:pPr algn="just" rtl="1"/>
            <a:r>
              <a:rPr lang="ar-EG" dirty="0">
                <a:solidFill>
                  <a:schemeClr val="tx1"/>
                </a:solidFill>
              </a:rPr>
              <a:t>8. التكلفة</a:t>
            </a:r>
            <a:r>
              <a:rPr lang="en-US" dirty="0">
                <a:solidFill>
                  <a:schemeClr val="tx1"/>
                </a:solidFill>
              </a:rPr>
              <a:t>Cost </a:t>
            </a:r>
            <a:r>
              <a:rPr lang="ar-EG" dirty="0">
                <a:solidFill>
                  <a:schemeClr val="tx1"/>
                </a:solidFill>
              </a:rPr>
              <a:t>تعبر عن مقدار التكلفة المالية المطلوبة لاستخدام وسيلة تواصل معينة.</a:t>
            </a:r>
          </a:p>
          <a:p>
            <a:pPr algn="just" rtl="1"/>
            <a:r>
              <a:rPr lang="ar-EG" dirty="0">
                <a:solidFill>
                  <a:schemeClr val="tx1"/>
                </a:solidFill>
              </a:rPr>
              <a:t>9. الدفء الإنساني</a:t>
            </a:r>
            <a:r>
              <a:rPr lang="en-US" dirty="0">
                <a:solidFill>
                  <a:schemeClr val="tx1"/>
                </a:solidFill>
              </a:rPr>
              <a:t> Interpersonal warmth </a:t>
            </a:r>
            <a:r>
              <a:rPr lang="ar-EG" dirty="0">
                <a:solidFill>
                  <a:schemeClr val="tx1"/>
                </a:solidFill>
              </a:rPr>
              <a:t>تقيس مدى قدرة الوسيلة على نقل المشاعر والمودة الإنسانية بين الأطراف.</a:t>
            </a:r>
          </a:p>
          <a:p>
            <a:pPr algn="just" rtl="1"/>
            <a:r>
              <a:rPr lang="ar-EG" dirty="0">
                <a:solidFill>
                  <a:schemeClr val="tx1"/>
                </a:solidFill>
              </a:rPr>
              <a:t>10. الرسمية</a:t>
            </a:r>
            <a:r>
              <a:rPr lang="en-US" dirty="0">
                <a:solidFill>
                  <a:schemeClr val="tx1"/>
                </a:solidFill>
              </a:rPr>
              <a:t> Formality </a:t>
            </a:r>
            <a:r>
              <a:rPr lang="ar-EG" dirty="0">
                <a:solidFill>
                  <a:schemeClr val="tx1"/>
                </a:solidFill>
              </a:rPr>
              <a:t>توضح ما إذا كانت الوسيلة توفر القدر الكافي والمطلوب من الرسمية في التعامل.</a:t>
            </a:r>
          </a:p>
          <a:p>
            <a:pPr algn="just" rtl="1"/>
            <a:r>
              <a:rPr lang="ar-EG" dirty="0">
                <a:solidFill>
                  <a:schemeClr val="tx1"/>
                </a:solidFill>
              </a:rPr>
              <a:t>11. القدرة على المسح السريع</a:t>
            </a:r>
            <a:r>
              <a:rPr lang="en-US" dirty="0">
                <a:solidFill>
                  <a:schemeClr val="tx1"/>
                </a:solidFill>
              </a:rPr>
              <a:t> Scan ability </a:t>
            </a:r>
            <a:r>
              <a:rPr lang="ar-EG" dirty="0">
                <a:solidFill>
                  <a:schemeClr val="tx1"/>
                </a:solidFill>
              </a:rPr>
              <a:t>تبحث في مدى سهولة تصفح الرسالة أو مسحها بصرياً للوصول إلى المعلومات ذات الصلة بسرعة.</a:t>
            </a:r>
          </a:p>
          <a:p>
            <a:pPr algn="just" rtl="1"/>
            <a:r>
              <a:rPr lang="ar-EG" dirty="0">
                <a:solidFill>
                  <a:schemeClr val="tx1"/>
                </a:solidFill>
              </a:rPr>
              <a:t>12. وقت الاستهلاك</a:t>
            </a:r>
            <a:r>
              <a:rPr lang="en-US" dirty="0">
                <a:solidFill>
                  <a:schemeClr val="tx1"/>
                </a:solidFill>
              </a:rPr>
              <a:t> Time of consumption </a:t>
            </a:r>
            <a:r>
              <a:rPr lang="ar-EG" dirty="0">
                <a:solidFill>
                  <a:schemeClr val="tx1"/>
                </a:solidFill>
              </a:rPr>
              <a:t>تحدد من لديه القدر الأكبر من التحكم في وقت التعامل مع الرسالة، هل هو المرسل أم المستقبل.</a:t>
            </a:r>
            <a:endParaRPr lang="en-US" dirty="0">
              <a:solidFill>
                <a:schemeClr val="tx1"/>
              </a:solidFill>
            </a:endParaRPr>
          </a:p>
        </p:txBody>
      </p:sp>
      <p:sp>
        <p:nvSpPr>
          <p:cNvPr id="9" name="TextBox 8">
            <a:extLst>
              <a:ext uri="{FF2B5EF4-FFF2-40B4-BE49-F238E27FC236}">
                <a16:creationId xmlns:a16="http://schemas.microsoft.com/office/drawing/2014/main" id="{E17A5788-11DE-F896-3A00-619F95F9D647}"/>
              </a:ext>
            </a:extLst>
          </p:cNvPr>
          <p:cNvSpPr txBox="1"/>
          <p:nvPr/>
        </p:nvSpPr>
        <p:spPr>
          <a:xfrm>
            <a:off x="3701235" y="373743"/>
            <a:ext cx="3649717" cy="461665"/>
          </a:xfrm>
          <a:prstGeom prst="rect">
            <a:avLst/>
          </a:prstGeom>
          <a:noFill/>
        </p:spPr>
        <p:txBody>
          <a:bodyPr wrap="square">
            <a:spAutoFit/>
          </a:bodyPr>
          <a:lstStyle/>
          <a:p>
            <a:pPr algn="ctr"/>
            <a:r>
              <a:rPr lang="en-US" sz="2400" b="1" dirty="0" err="1">
                <a:solidFill>
                  <a:srgbClr val="C00000"/>
                </a:solidFill>
              </a:rPr>
              <a:t>تقييم</a:t>
            </a:r>
            <a:r>
              <a:rPr lang="en-US" sz="2400" b="1" dirty="0">
                <a:solidFill>
                  <a:srgbClr val="C00000"/>
                </a:solidFill>
              </a:rPr>
              <a:t> </a:t>
            </a:r>
            <a:r>
              <a:rPr lang="en-US" sz="2400" b="1" dirty="0" err="1">
                <a:solidFill>
                  <a:srgbClr val="C00000"/>
                </a:solidFill>
              </a:rPr>
              <a:t>أساليب</a:t>
            </a:r>
            <a:r>
              <a:rPr lang="en-US" sz="2400" b="1" dirty="0">
                <a:solidFill>
                  <a:srgbClr val="C00000"/>
                </a:solidFill>
              </a:rPr>
              <a:t> </a:t>
            </a:r>
            <a:r>
              <a:rPr lang="ar-EG" sz="2400" b="1" dirty="0">
                <a:solidFill>
                  <a:srgbClr val="C00000"/>
                </a:solidFill>
              </a:rPr>
              <a:t>التواصل</a:t>
            </a:r>
            <a:endParaRPr lang="en-US" sz="2400" b="1" dirty="0">
              <a:solidFill>
                <a:srgbClr val="C00000"/>
              </a:solidFill>
            </a:endParaRPr>
          </a:p>
        </p:txBody>
      </p:sp>
    </p:spTree>
    <p:extLst>
      <p:ext uri="{BB962C8B-B14F-4D97-AF65-F5344CB8AC3E}">
        <p14:creationId xmlns:p14="http://schemas.microsoft.com/office/powerpoint/2010/main" val="289765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634" y="1723481"/>
            <a:ext cx="11847357" cy="456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Content Placeholder 1">
            <a:extLst>
              <a:ext uri="{FF2B5EF4-FFF2-40B4-BE49-F238E27FC236}">
                <a16:creationId xmlns:a16="http://schemas.microsoft.com/office/drawing/2014/main" id="{ED882393-832A-3FD3-B2B6-040D98A06F63}"/>
              </a:ext>
            </a:extLst>
          </p:cNvPr>
          <p:cNvSpPr txBox="1">
            <a:spLocks/>
          </p:cNvSpPr>
          <p:nvPr/>
        </p:nvSpPr>
        <p:spPr>
          <a:xfrm>
            <a:off x="2576770" y="1079974"/>
            <a:ext cx="7332085" cy="54901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EG" sz="3200" b="1" dirty="0">
                <a:solidFill>
                  <a:srgbClr val="C00000"/>
                </a:solidFill>
                <a:effectLst>
                  <a:outerShdw blurRad="38100" dist="38100" dir="2700000" algn="tl">
                    <a:srgbClr val="000000">
                      <a:alpha val="43137"/>
                    </a:srgbClr>
                  </a:outerShdw>
                </a:effectLst>
                <a:latin typeface="+mn-lt"/>
              </a:rPr>
              <a:t>How to achieve effective Communication</a:t>
            </a:r>
          </a:p>
        </p:txBody>
      </p:sp>
      <p:graphicFrame>
        <p:nvGraphicFramePr>
          <p:cNvPr id="2" name="Diagram 1">
            <a:extLst>
              <a:ext uri="{FF2B5EF4-FFF2-40B4-BE49-F238E27FC236}">
                <a16:creationId xmlns:a16="http://schemas.microsoft.com/office/drawing/2014/main" id="{53B04EDE-2251-E404-DB1D-5EE4472FC93C}"/>
              </a:ext>
            </a:extLst>
          </p:cNvPr>
          <p:cNvGraphicFramePr/>
          <p:nvPr>
            <p:extLst>
              <p:ext uri="{D42A27DB-BD31-4B8C-83A1-F6EECF244321}">
                <p14:modId xmlns:p14="http://schemas.microsoft.com/office/powerpoint/2010/main" val="693340682"/>
              </p:ext>
            </p:extLst>
          </p:nvPr>
        </p:nvGraphicFramePr>
        <p:xfrm>
          <a:off x="648019" y="2300133"/>
          <a:ext cx="4838381" cy="3712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533C495C-DC15-5320-50A2-8FB2A8D23E6B}"/>
              </a:ext>
            </a:extLst>
          </p:cNvPr>
          <p:cNvGraphicFramePr/>
          <p:nvPr>
            <p:extLst>
              <p:ext uri="{D42A27DB-BD31-4B8C-83A1-F6EECF244321}">
                <p14:modId xmlns:p14="http://schemas.microsoft.com/office/powerpoint/2010/main" val="1693202647"/>
              </p:ext>
            </p:extLst>
          </p:nvPr>
        </p:nvGraphicFramePr>
        <p:xfrm>
          <a:off x="5840137" y="2300133"/>
          <a:ext cx="6050685" cy="371202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TextBox 8">
            <a:extLst>
              <a:ext uri="{FF2B5EF4-FFF2-40B4-BE49-F238E27FC236}">
                <a16:creationId xmlns:a16="http://schemas.microsoft.com/office/drawing/2014/main" id="{96E1659D-5DB6-1B2D-5362-54804A2F1072}"/>
              </a:ext>
            </a:extLst>
          </p:cNvPr>
          <p:cNvSpPr txBox="1"/>
          <p:nvPr/>
        </p:nvSpPr>
        <p:spPr>
          <a:xfrm>
            <a:off x="4367938" y="473731"/>
            <a:ext cx="3289738" cy="461665"/>
          </a:xfrm>
          <a:prstGeom prst="rect">
            <a:avLst/>
          </a:prstGeom>
          <a:noFill/>
        </p:spPr>
        <p:txBody>
          <a:bodyPr wrap="square">
            <a:spAutoFit/>
          </a:bodyPr>
          <a:lstStyle/>
          <a:p>
            <a:pPr algn="ctr"/>
            <a:r>
              <a:rPr lang="en-US" sz="2400" b="1" dirty="0" err="1">
                <a:solidFill>
                  <a:srgbClr val="C00000"/>
                </a:solidFill>
              </a:rPr>
              <a:t>كيفية</a:t>
            </a:r>
            <a:r>
              <a:rPr lang="en-US" sz="2400" b="1" dirty="0">
                <a:solidFill>
                  <a:srgbClr val="C00000"/>
                </a:solidFill>
              </a:rPr>
              <a:t> </a:t>
            </a:r>
            <a:r>
              <a:rPr lang="en-US" sz="2400" b="1" dirty="0" err="1">
                <a:solidFill>
                  <a:srgbClr val="C00000"/>
                </a:solidFill>
              </a:rPr>
              <a:t>تحقيق</a:t>
            </a:r>
            <a:r>
              <a:rPr lang="en-US" sz="2400" b="1" dirty="0">
                <a:solidFill>
                  <a:srgbClr val="C00000"/>
                </a:solidFill>
              </a:rPr>
              <a:t> </a:t>
            </a:r>
            <a:r>
              <a:rPr lang="en-US" sz="2400" b="1" dirty="0" err="1">
                <a:solidFill>
                  <a:srgbClr val="C00000"/>
                </a:solidFill>
              </a:rPr>
              <a:t>التواصل</a:t>
            </a:r>
            <a:r>
              <a:rPr lang="en-US" sz="2400" b="1" dirty="0">
                <a:solidFill>
                  <a:srgbClr val="C00000"/>
                </a:solidFill>
              </a:rPr>
              <a:t> </a:t>
            </a:r>
            <a:r>
              <a:rPr lang="en-US" sz="2400" b="1" dirty="0" err="1">
                <a:solidFill>
                  <a:srgbClr val="C00000"/>
                </a:solidFill>
              </a:rPr>
              <a:t>الفعال</a:t>
            </a:r>
            <a:endParaRPr lang="en-US" sz="2400" b="1" dirty="0">
              <a:solidFill>
                <a:srgbClr val="C00000"/>
              </a:solidFill>
            </a:endParaRPr>
          </a:p>
        </p:txBody>
      </p:sp>
    </p:spTree>
    <p:extLst>
      <p:ext uri="{BB962C8B-B14F-4D97-AF65-F5344CB8AC3E}">
        <p14:creationId xmlns:p14="http://schemas.microsoft.com/office/powerpoint/2010/main" val="100753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4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3" name="TextBox 2">
            <a:extLst>
              <a:ext uri="{FF2B5EF4-FFF2-40B4-BE49-F238E27FC236}">
                <a16:creationId xmlns:a16="http://schemas.microsoft.com/office/drawing/2014/main" id="{CD9D0FE3-428B-F9E9-DF51-FE1047E86ED2}"/>
              </a:ext>
            </a:extLst>
          </p:cNvPr>
          <p:cNvSpPr txBox="1"/>
          <p:nvPr/>
        </p:nvSpPr>
        <p:spPr>
          <a:xfrm>
            <a:off x="209234" y="6392291"/>
            <a:ext cx="7391125" cy="369332"/>
          </a:xfrm>
          <a:prstGeom prst="rect">
            <a:avLst/>
          </a:prstGeom>
          <a:noFill/>
        </p:spPr>
        <p:txBody>
          <a:bodyPr wrap="square">
            <a:spAutoFit/>
          </a:bodyPr>
          <a:lstStyle/>
          <a:p>
            <a:r>
              <a:rPr lang="en-US" dirty="0"/>
              <a:t>https://accentonbusiness.net/top-six-communication-skills-negotiation/</a:t>
            </a:r>
          </a:p>
        </p:txBody>
      </p:sp>
      <p:sp>
        <p:nvSpPr>
          <p:cNvPr id="8" name="TextBox 7">
            <a:extLst>
              <a:ext uri="{FF2B5EF4-FFF2-40B4-BE49-F238E27FC236}">
                <a16:creationId xmlns:a16="http://schemas.microsoft.com/office/drawing/2014/main" id="{6E6253BA-A0B2-ECAC-725E-1C6C6876E2A0}"/>
              </a:ext>
            </a:extLst>
          </p:cNvPr>
          <p:cNvSpPr txBox="1"/>
          <p:nvPr/>
        </p:nvSpPr>
        <p:spPr>
          <a:xfrm>
            <a:off x="2725369" y="703607"/>
            <a:ext cx="6513814"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Digital Communication as a tool for workplace</a:t>
            </a:r>
          </a:p>
        </p:txBody>
      </p:sp>
      <p:sp>
        <p:nvSpPr>
          <p:cNvPr id="9" name="TextBox 8">
            <a:extLst>
              <a:ext uri="{FF2B5EF4-FFF2-40B4-BE49-F238E27FC236}">
                <a16:creationId xmlns:a16="http://schemas.microsoft.com/office/drawing/2014/main" id="{4835E816-1DFD-0A6D-7510-52A292F058BD}"/>
              </a:ext>
            </a:extLst>
          </p:cNvPr>
          <p:cNvSpPr txBox="1"/>
          <p:nvPr/>
        </p:nvSpPr>
        <p:spPr>
          <a:xfrm>
            <a:off x="1131248" y="2101396"/>
            <a:ext cx="9924836" cy="1938992"/>
          </a:xfrm>
          <a:prstGeom prst="rect">
            <a:avLst/>
          </a:prstGeom>
          <a:noFill/>
        </p:spPr>
        <p:txBody>
          <a:bodyPr wrap="square">
            <a:spAutoFit/>
          </a:bodyPr>
          <a:lstStyle/>
          <a:p>
            <a:pPr algn="ctr"/>
            <a:r>
              <a:rPr lang="en-US" sz="2400" b="0" i="0" dirty="0">
                <a:solidFill>
                  <a:srgbClr val="282828"/>
                </a:solidFill>
                <a:effectLst/>
                <a:latin typeface="Tiempos Text"/>
              </a:rPr>
              <a:t>For the past few years, almost all negotiations have been occurring virtually. But even before Covid-19, an increasing number of dealmakers were connecting through digital tools.  Video technologies, low-cost teleconferencing, and email have all become efficient ways for teams to prepare together and to negotiate with counterparts.</a:t>
            </a:r>
            <a:endParaRPr lang="en-US" sz="2400" dirty="0"/>
          </a:p>
        </p:txBody>
      </p:sp>
      <p:sp>
        <p:nvSpPr>
          <p:cNvPr id="2" name="TextBox 1">
            <a:extLst>
              <a:ext uri="{FF2B5EF4-FFF2-40B4-BE49-F238E27FC236}">
                <a16:creationId xmlns:a16="http://schemas.microsoft.com/office/drawing/2014/main" id="{6744EC66-2872-FFF9-5D40-D04E0ADBB8D9}"/>
              </a:ext>
            </a:extLst>
          </p:cNvPr>
          <p:cNvSpPr txBox="1"/>
          <p:nvPr/>
        </p:nvSpPr>
        <p:spPr>
          <a:xfrm>
            <a:off x="1133582" y="4294331"/>
            <a:ext cx="9924836" cy="1569660"/>
          </a:xfrm>
          <a:prstGeom prst="rect">
            <a:avLst/>
          </a:prstGeom>
          <a:noFill/>
        </p:spPr>
        <p:txBody>
          <a:bodyPr wrap="square">
            <a:spAutoFit/>
          </a:bodyPr>
          <a:lstStyle/>
          <a:p>
            <a:pPr algn="ctr"/>
            <a:r>
              <a:rPr lang="ar-EG" sz="2400" b="1" i="0" dirty="0">
                <a:solidFill>
                  <a:srgbClr val="282828"/>
                </a:solidFill>
                <a:effectLst/>
                <a:latin typeface="Tiempos Text"/>
              </a:rPr>
              <a:t>على مدى السنوات القليلة الماضية، كانت جميع المفاوضات تقريبًا تتم افتراضيًا. ولكن حتى قبل ظهور كوفيد-19، كان عدد متزايد من صانعي الصفقات يتواصلون من خلال الأدوات الرقمية. أصبحت تقنيات الفيديو والمؤتمرات الهاتفية منخفضة التكلفة والبريد الإلكتروني طرقًا فعالة للفرق للاستعداد معًا والتفاوض مع نظرائهم.</a:t>
            </a:r>
            <a:endParaRPr lang="en-US" sz="2400" b="1" dirty="0"/>
          </a:p>
        </p:txBody>
      </p:sp>
      <p:sp>
        <p:nvSpPr>
          <p:cNvPr id="10" name="TextBox 9">
            <a:extLst>
              <a:ext uri="{FF2B5EF4-FFF2-40B4-BE49-F238E27FC236}">
                <a16:creationId xmlns:a16="http://schemas.microsoft.com/office/drawing/2014/main" id="{6C5B4B4E-8F3C-7AB5-6315-459FE38F1D0D}"/>
              </a:ext>
            </a:extLst>
          </p:cNvPr>
          <p:cNvSpPr txBox="1"/>
          <p:nvPr/>
        </p:nvSpPr>
        <p:spPr>
          <a:xfrm>
            <a:off x="3731172" y="294639"/>
            <a:ext cx="4151587" cy="461665"/>
          </a:xfrm>
          <a:prstGeom prst="rect">
            <a:avLst/>
          </a:prstGeom>
          <a:noFill/>
        </p:spPr>
        <p:txBody>
          <a:bodyPr wrap="square">
            <a:spAutoFit/>
          </a:bodyPr>
          <a:lstStyle/>
          <a:p>
            <a:pPr algn="ctr"/>
            <a:r>
              <a:rPr lang="en-US" sz="2400" b="1" dirty="0" err="1">
                <a:solidFill>
                  <a:srgbClr val="C00000"/>
                </a:solidFill>
              </a:rPr>
              <a:t>التواصل</a:t>
            </a:r>
            <a:r>
              <a:rPr lang="en-US" sz="2400" b="1" dirty="0">
                <a:solidFill>
                  <a:srgbClr val="C00000"/>
                </a:solidFill>
              </a:rPr>
              <a:t> </a:t>
            </a:r>
            <a:r>
              <a:rPr lang="en-US" sz="2400" b="1" dirty="0" err="1">
                <a:solidFill>
                  <a:srgbClr val="C00000"/>
                </a:solidFill>
              </a:rPr>
              <a:t>الرقمي</a:t>
            </a:r>
            <a:r>
              <a:rPr lang="en-US" sz="2400" b="1" dirty="0">
                <a:solidFill>
                  <a:srgbClr val="C00000"/>
                </a:solidFill>
              </a:rPr>
              <a:t> </a:t>
            </a:r>
            <a:r>
              <a:rPr lang="en-US" sz="2400" b="1" dirty="0" err="1">
                <a:solidFill>
                  <a:srgbClr val="C00000"/>
                </a:solidFill>
              </a:rPr>
              <a:t>كأداة</a:t>
            </a:r>
            <a:r>
              <a:rPr lang="en-US" sz="2400" b="1" dirty="0">
                <a:solidFill>
                  <a:srgbClr val="C00000"/>
                </a:solidFill>
              </a:rPr>
              <a:t> </a:t>
            </a:r>
            <a:r>
              <a:rPr lang="en-US" sz="2400" b="1" dirty="0" err="1">
                <a:solidFill>
                  <a:srgbClr val="C00000"/>
                </a:solidFill>
              </a:rPr>
              <a:t>في</a:t>
            </a:r>
            <a:r>
              <a:rPr lang="en-US" sz="2400" b="1" dirty="0">
                <a:solidFill>
                  <a:srgbClr val="C00000"/>
                </a:solidFill>
              </a:rPr>
              <a:t> </a:t>
            </a:r>
            <a:r>
              <a:rPr lang="en-US" sz="2400" b="1" dirty="0" err="1">
                <a:solidFill>
                  <a:srgbClr val="C00000"/>
                </a:solidFill>
              </a:rPr>
              <a:t>مكان</a:t>
            </a:r>
            <a:r>
              <a:rPr lang="en-US" sz="2400" b="1" dirty="0">
                <a:solidFill>
                  <a:srgbClr val="C00000"/>
                </a:solidFill>
              </a:rPr>
              <a:t> </a:t>
            </a:r>
            <a:r>
              <a:rPr lang="en-US" sz="2400" b="1" dirty="0" err="1">
                <a:solidFill>
                  <a:srgbClr val="C00000"/>
                </a:solidFill>
              </a:rPr>
              <a:t>العمل</a:t>
            </a:r>
            <a:endParaRPr lang="en-US" sz="2400" b="1" dirty="0">
              <a:solidFill>
                <a:srgbClr val="C00000"/>
              </a:solidFill>
            </a:endParaRPr>
          </a:p>
        </p:txBody>
      </p:sp>
    </p:spTree>
    <p:extLst>
      <p:ext uri="{BB962C8B-B14F-4D97-AF65-F5344CB8AC3E}">
        <p14:creationId xmlns:p14="http://schemas.microsoft.com/office/powerpoint/2010/main" val="157100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4BBC37-E5D6-155A-2697-B3A4664E45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9D8A52-974F-A1D9-E40D-F1F27BF6BE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C2732E2-EF32-80FB-EE74-352574B7739A}"/>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DA8FF1-C2B3-1541-AD4B-16534C5E7AA2}"/>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1FF085-548B-D82B-4320-50022B9924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DCD78A4-9E1A-6318-69AA-9F15FE1C6A48}"/>
              </a:ext>
            </a:extLst>
          </p:cNvPr>
          <p:cNvSpPr txBox="1"/>
          <p:nvPr/>
        </p:nvSpPr>
        <p:spPr>
          <a:xfrm>
            <a:off x="2110170" y="996327"/>
            <a:ext cx="8234824" cy="523220"/>
          </a:xfrm>
          <a:prstGeom prst="rect">
            <a:avLst/>
          </a:prstGeom>
          <a:noFill/>
        </p:spPr>
        <p:txBody>
          <a:bodyPr wrap="square">
            <a:spAutoFit/>
          </a:bodyPr>
          <a:lstStyle/>
          <a:p>
            <a:pPr algn="ctr"/>
            <a:r>
              <a:rPr lang="en-US" sz="2800" i="0" dirty="0"/>
              <a:t>Advantages of </a:t>
            </a:r>
            <a:r>
              <a:rPr lang="en-US" sz="2800" b="1" dirty="0">
                <a:solidFill>
                  <a:srgbClr val="C00000"/>
                </a:solidFill>
                <a:effectLst>
                  <a:outerShdw blurRad="38100" dist="38100" dir="2700000" algn="tl">
                    <a:srgbClr val="000000">
                      <a:alpha val="43137"/>
                    </a:srgbClr>
                  </a:outerShdw>
                </a:effectLst>
              </a:rPr>
              <a:t>Digital Communication </a:t>
            </a:r>
          </a:p>
        </p:txBody>
      </p:sp>
      <p:sp>
        <p:nvSpPr>
          <p:cNvPr id="6" name="TextBox 5">
            <a:extLst>
              <a:ext uri="{FF2B5EF4-FFF2-40B4-BE49-F238E27FC236}">
                <a16:creationId xmlns:a16="http://schemas.microsoft.com/office/drawing/2014/main" id="{8B4517AD-2A47-8C8C-FE08-B9EB325F953B}"/>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BCA72D98-42E6-50B5-1F76-479FBF9B9CA6}"/>
              </a:ext>
            </a:extLst>
          </p:cNvPr>
          <p:cNvGraphicFramePr>
            <a:graphicFrameLocks noGrp="1"/>
          </p:cNvGraphicFramePr>
          <p:nvPr>
            <p:extLst>
              <p:ext uri="{D42A27DB-BD31-4B8C-83A1-F6EECF244321}">
                <p14:modId xmlns:p14="http://schemas.microsoft.com/office/powerpoint/2010/main" val="2581215664"/>
              </p:ext>
            </p:extLst>
          </p:nvPr>
        </p:nvGraphicFramePr>
        <p:xfrm>
          <a:off x="370356" y="1827223"/>
          <a:ext cx="11451288" cy="3566160"/>
        </p:xfrm>
        <a:graphic>
          <a:graphicData uri="http://schemas.openxmlformats.org/drawingml/2006/table">
            <a:tbl>
              <a:tblPr firstRow="1" bandRow="1">
                <a:tableStyleId>{68D230F3-CF80-4859-8CE7-A43EE81993B5}</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r>
                        <a:rPr lang="en-US" sz="1800" b="1" dirty="0"/>
                        <a:t>time constraints and </a:t>
                      </a:r>
                      <a:r>
                        <a:rPr lang="en-US" sz="1800" b="1" kern="1200" dirty="0">
                          <a:solidFill>
                            <a:schemeClr val="dk1"/>
                          </a:solidFill>
                          <a:effectLst/>
                        </a:rPr>
                        <a:t>Remove global barriers</a:t>
                      </a:r>
                    </a:p>
                    <a:p>
                      <a:r>
                        <a:rPr lang="en-US" sz="1800" b="0" kern="1200" dirty="0">
                          <a:solidFill>
                            <a:schemeClr val="dk1"/>
                          </a:solidFill>
                          <a:effectLst/>
                        </a:rPr>
                        <a:t>Digital negotiations break down geographical barriers, allowing companies to negotiate with clients and partners around the globe without the need to travel to them</a:t>
                      </a:r>
                      <a:endParaRPr lang="en-US" sz="1800" b="0" i="0" kern="1200" dirty="0">
                        <a:solidFill>
                          <a:schemeClr val="dk1"/>
                        </a:solidFill>
                        <a:effectLst/>
                        <a:latin typeface="+mn-lt"/>
                        <a:ea typeface="+mn-ea"/>
                        <a:cs typeface="+mn-cs"/>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t>تجاوز قيود الوقت وإزالة الحواجز العالمية:</a:t>
                      </a:r>
                      <a:r>
                        <a:rPr lang="ar-EG" dirty="0"/>
                        <a:t> تسمح المفاوضات الرقمية للشركات بالتواصل مع العملاء والشركاء في جميع أنحاء العالم دون الحاجة إلى السفر إليهم.</a:t>
                      </a:r>
                      <a:endParaRPr lang="en-US" sz="18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algn="r" rtl="1"/>
                      <a:r>
                        <a:rPr lang="ar-EG" b="1" dirty="0"/>
                        <a:t>فعالية التكلفة:</a:t>
                      </a:r>
                      <a:endParaRPr lang="ar-EG" dirty="0"/>
                    </a:p>
                    <a:p>
                      <a:pPr algn="r" rtl="1"/>
                      <a:r>
                        <a:rPr lang="ar-EG" b="1" dirty="0"/>
                        <a:t>تقليل التكاليف:</a:t>
                      </a:r>
                      <a:r>
                        <a:rPr lang="ar-EG" dirty="0"/>
                        <a:t> يساعد التواصل الرقمي في خفض المصاريف المتعلقة بالطباعة، والبريد، والمكالمات الهاتفية الدولية.</a:t>
                      </a:r>
                    </a:p>
                    <a:p>
                      <a:pPr algn="r" rtl="1"/>
                      <a:r>
                        <a:rPr lang="ar-EG" b="1" dirty="0"/>
                        <a:t>التعاون عن بعد:</a:t>
                      </a:r>
                      <a:r>
                        <a:rPr lang="ar-EG" dirty="0"/>
                        <a:t> تساهم أدوات مثل مؤتمرات الفيديو في تقليل نفقات السفر وتمكين العمل عن بعد.</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Cost-Effectiveness</a:t>
                      </a:r>
                      <a:r>
                        <a:rPr lang="en-US" sz="1800" b="0" kern="1200" dirty="0">
                          <a:solidFill>
                            <a:schemeClr val="dk1"/>
                          </a:solidFill>
                          <a:effectLst/>
                        </a:rPr>
                        <a:t>:</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Reduced Costs</a:t>
                      </a:r>
                      <a:r>
                        <a:rPr lang="en-US" sz="1800" b="0" kern="1200" dirty="0">
                          <a:solidFill>
                            <a:schemeClr val="dk1"/>
                          </a:solidFill>
                          <a:effectLst/>
                        </a:rPr>
                        <a:t>: Digital communication often lowers costs associated with printing, mailing, and long-distance phone calls.</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Remote Collaboration</a:t>
                      </a:r>
                      <a:r>
                        <a:rPr lang="en-US" sz="1800" b="0" kern="1200" dirty="0">
                          <a:solidFill>
                            <a:schemeClr val="dk1"/>
                          </a:solidFill>
                          <a:effectLst/>
                        </a:rPr>
                        <a:t>: Tools like video conferencing reduce travel expenses and enable remote work.</a:t>
                      </a:r>
                      <a:endParaRPr lang="en-US" sz="1800" b="0" i="0" kern="1200" dirty="0">
                        <a:solidFill>
                          <a:schemeClr val="dk1"/>
                        </a:solidFill>
                        <a:effectLst/>
                        <a:latin typeface="+mn-lt"/>
                        <a:ea typeface="+mn-ea"/>
                        <a:cs typeface="+mn-cs"/>
                      </a:endParaRPr>
                    </a:p>
                  </a:txBody>
                  <a:tcPr/>
                </a:tc>
                <a:extLst>
                  <a:ext uri="{0D108BD9-81ED-4DB2-BD59-A6C34878D82A}">
                    <a16:rowId xmlns:a16="http://schemas.microsoft.com/office/drawing/2014/main" val="238921642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Flexible scheduling and Record of meetings</a:t>
                      </a:r>
                      <a:endParaRPr lang="en-US" sz="1800" b="1" i="0" kern="1200" dirty="0">
                        <a:solidFill>
                          <a:schemeClr val="dk1"/>
                        </a:solidFill>
                        <a:effectLst/>
                        <a:latin typeface="+mn-lt"/>
                        <a:ea typeface="+mn-ea"/>
                        <a:cs typeface="+mn-cs"/>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t>الجدولة المرنة وتسجيل </a:t>
                      </a:r>
                      <a:r>
                        <a:rPr lang="ar-EG" b="1" dirty="0" err="1"/>
                        <a:t>الإجتماعات</a:t>
                      </a:r>
                      <a:r>
                        <a:rPr lang="ar-EG" b="1" dirty="0"/>
                        <a:t>:</a:t>
                      </a:r>
                      <a:r>
                        <a:rPr lang="ar-EG" dirty="0"/>
                        <a:t> يتيح التواصل الرقمي مرونة في تحديد المواعيد مع الاحتفاظ بسجل كامل للمناقشات.</a:t>
                      </a:r>
                    </a:p>
                  </a:txBody>
                  <a:tcPr/>
                </a:tc>
                <a:extLst>
                  <a:ext uri="{0D108BD9-81ED-4DB2-BD59-A6C34878D82A}">
                    <a16:rowId xmlns:a16="http://schemas.microsoft.com/office/drawing/2014/main" val="2906339332"/>
                  </a:ext>
                </a:extLst>
              </a:tr>
            </a:tbl>
          </a:graphicData>
        </a:graphic>
      </p:graphicFrame>
      <p:sp>
        <p:nvSpPr>
          <p:cNvPr id="3" name="TextBox 2">
            <a:extLst>
              <a:ext uri="{FF2B5EF4-FFF2-40B4-BE49-F238E27FC236}">
                <a16:creationId xmlns:a16="http://schemas.microsoft.com/office/drawing/2014/main" id="{915B4DE7-A103-9EEC-7871-BB62E2066AE6}"/>
              </a:ext>
            </a:extLst>
          </p:cNvPr>
          <p:cNvSpPr txBox="1"/>
          <p:nvPr/>
        </p:nvSpPr>
        <p:spPr>
          <a:xfrm>
            <a:off x="4289432" y="631817"/>
            <a:ext cx="3613136" cy="461665"/>
          </a:xfrm>
          <a:prstGeom prst="rect">
            <a:avLst/>
          </a:prstGeom>
          <a:noFill/>
        </p:spPr>
        <p:txBody>
          <a:bodyPr wrap="square">
            <a:spAutoFit/>
          </a:bodyPr>
          <a:lstStyle/>
          <a:p>
            <a:pPr algn="ctr" rtl="1"/>
            <a:r>
              <a:rPr lang="ar-EG" sz="2400" b="1" dirty="0">
                <a:solidFill>
                  <a:srgbClr val="C00000"/>
                </a:solidFill>
              </a:rPr>
              <a:t>مزايا</a:t>
            </a:r>
            <a:r>
              <a:rPr lang="en-US" sz="2400" b="1" dirty="0">
                <a:solidFill>
                  <a:srgbClr val="C00000"/>
                </a:solidFill>
              </a:rPr>
              <a:t> </a:t>
            </a:r>
            <a:r>
              <a:rPr lang="ar-EG" sz="2400" b="1" dirty="0">
                <a:solidFill>
                  <a:srgbClr val="C00000"/>
                </a:solidFill>
              </a:rPr>
              <a:t>التواصل</a:t>
            </a:r>
            <a:r>
              <a:rPr lang="en-US" sz="2400" b="1" dirty="0">
                <a:solidFill>
                  <a:srgbClr val="C00000"/>
                </a:solidFill>
              </a:rPr>
              <a:t> </a:t>
            </a:r>
            <a:r>
              <a:rPr lang="en-US" sz="2400" b="1" dirty="0" err="1">
                <a:solidFill>
                  <a:srgbClr val="C00000"/>
                </a:solidFill>
              </a:rPr>
              <a:t>الرقمي</a:t>
            </a:r>
            <a:endParaRPr lang="en-US" sz="2400" b="1" dirty="0">
              <a:solidFill>
                <a:srgbClr val="C00000"/>
              </a:solidFill>
            </a:endParaRPr>
          </a:p>
        </p:txBody>
      </p:sp>
    </p:spTree>
    <p:extLst>
      <p:ext uri="{BB962C8B-B14F-4D97-AF65-F5344CB8AC3E}">
        <p14:creationId xmlns:p14="http://schemas.microsoft.com/office/powerpoint/2010/main" val="20242171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EFCD2-41C3-F291-18D8-03CB307EB7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6BE2A-22A6-1E93-D551-4FC18912CC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09126E9-80C7-00CF-5931-960C84EC752F}"/>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8ADC60-FC9A-8B14-BB1F-619BBA03A8A2}"/>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0C87CD-8602-3084-0AFF-8638E0D530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1B210D2-F7F9-84EB-A8B0-FB63AADD3C2C}"/>
              </a:ext>
            </a:extLst>
          </p:cNvPr>
          <p:cNvSpPr txBox="1"/>
          <p:nvPr/>
        </p:nvSpPr>
        <p:spPr>
          <a:xfrm>
            <a:off x="2110170" y="996327"/>
            <a:ext cx="8234824" cy="523220"/>
          </a:xfrm>
          <a:prstGeom prst="rect">
            <a:avLst/>
          </a:prstGeom>
          <a:noFill/>
        </p:spPr>
        <p:txBody>
          <a:bodyPr wrap="square">
            <a:spAutoFit/>
          </a:bodyPr>
          <a:lstStyle/>
          <a:p>
            <a:pPr algn="ctr"/>
            <a:r>
              <a:rPr lang="en-US" sz="2800" i="0" dirty="0"/>
              <a:t>Advantages of </a:t>
            </a:r>
            <a:r>
              <a:rPr lang="en-US" sz="2800" b="1" dirty="0">
                <a:solidFill>
                  <a:srgbClr val="C00000"/>
                </a:solidFill>
                <a:effectLst>
                  <a:outerShdw blurRad="38100" dist="38100" dir="2700000" algn="tl">
                    <a:srgbClr val="000000">
                      <a:alpha val="43137"/>
                    </a:srgbClr>
                  </a:outerShdw>
                </a:effectLst>
              </a:rPr>
              <a:t>Digital Communication </a:t>
            </a:r>
          </a:p>
        </p:txBody>
      </p:sp>
      <p:sp>
        <p:nvSpPr>
          <p:cNvPr id="6" name="TextBox 5">
            <a:extLst>
              <a:ext uri="{FF2B5EF4-FFF2-40B4-BE49-F238E27FC236}">
                <a16:creationId xmlns:a16="http://schemas.microsoft.com/office/drawing/2014/main" id="{589449EF-53B0-B452-6612-9177354C1CED}"/>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751E6A32-D9AD-18A2-5F4A-598456DCCDD4}"/>
              </a:ext>
            </a:extLst>
          </p:cNvPr>
          <p:cNvGraphicFramePr>
            <a:graphicFrameLocks noGrp="1"/>
          </p:cNvGraphicFramePr>
          <p:nvPr>
            <p:extLst>
              <p:ext uri="{D42A27DB-BD31-4B8C-83A1-F6EECF244321}">
                <p14:modId xmlns:p14="http://schemas.microsoft.com/office/powerpoint/2010/main" val="3154076111"/>
              </p:ext>
            </p:extLst>
          </p:nvPr>
        </p:nvGraphicFramePr>
        <p:xfrm>
          <a:off x="370356" y="1827223"/>
          <a:ext cx="11451288" cy="4206240"/>
        </p:xfrm>
        <a:graphic>
          <a:graphicData uri="http://schemas.openxmlformats.org/drawingml/2006/table">
            <a:tbl>
              <a:tblPr firstRow="1" bandRow="1">
                <a:tableStyleId>{68D230F3-CF80-4859-8CE7-A43EE81993B5}</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pPr algn="r" rtl="1"/>
                      <a:r>
                        <a:rPr lang="ar-EG" b="1" dirty="0"/>
                        <a:t>السرعة والكفاءة:</a:t>
                      </a:r>
                      <a:endParaRPr lang="ar-EG" dirty="0"/>
                    </a:p>
                    <a:p>
                      <a:pPr algn="r" rtl="1"/>
                      <a:r>
                        <a:rPr lang="ar-EG" b="1" dirty="0"/>
                        <a:t>التواصل الفوري:</a:t>
                      </a:r>
                      <a:r>
                        <a:rPr lang="ar-EG" dirty="0"/>
                        <a:t> يتم إرسال واستقبال الرسائل بشكل لحظي، مما يسهل سرعة اتخاذ القرارات والردود.</a:t>
                      </a:r>
                    </a:p>
                    <a:p>
                      <a:pPr algn="r" rtl="1"/>
                      <a:r>
                        <a:rPr lang="ar-EG" b="1" dirty="0"/>
                        <a:t>الأتمتة:</a:t>
                      </a:r>
                      <a:r>
                        <a:rPr lang="ar-EG" dirty="0"/>
                        <a:t> تساهم أدوات مثل البريد الإلكتروني وروبوتات الدردشة والردود الآلية في تنظيم وتبسيط عمليات التواصل.</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Speed and Efficiency</a:t>
                      </a:r>
                      <a:r>
                        <a:rPr lang="en-US" sz="1800" b="0" kern="1200" dirty="0">
                          <a:solidFill>
                            <a:schemeClr val="dk1"/>
                          </a:solidFill>
                          <a:effectLst/>
                        </a:rPr>
                        <a:t>:</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Instant Communication</a:t>
                      </a:r>
                      <a:r>
                        <a:rPr lang="en-US" sz="1800" b="0" kern="1200" dirty="0">
                          <a:solidFill>
                            <a:schemeClr val="dk1"/>
                          </a:solidFill>
                          <a:effectLst/>
                        </a:rPr>
                        <a:t>: Messages can be sent and received instantly, facilitating quick decision-making and responses.</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Automation</a:t>
                      </a:r>
                      <a:r>
                        <a:rPr lang="en-US" sz="1800" b="0" kern="1200" dirty="0">
                          <a:solidFill>
                            <a:schemeClr val="dk1"/>
                          </a:solidFill>
                          <a:effectLst/>
                        </a:rPr>
                        <a:t>: Tools like emails, chatbots, and automated responses streamline communication processes.</a:t>
                      </a:r>
                      <a:endParaRPr lang="en-US" sz="18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t>removes pressure from the negotiator</a:t>
                      </a:r>
                      <a:r>
                        <a:rPr lang="en-US" sz="1800" dirty="0"/>
                        <a:t>. and allowed him to freely explore ideas, adjust strategy, and provide a more considered approach to their next input to the negotiation. </a:t>
                      </a:r>
                      <a:endParaRPr lang="en-US" sz="1800" i="0" dirty="0"/>
                    </a:p>
                  </a:txBody>
                  <a:tcPr/>
                </a:tc>
                <a:tc>
                  <a:txBody>
                    <a:bodyPr/>
                    <a:lstStyle/>
                    <a:p>
                      <a:pPr algn="r" rtl="1"/>
                      <a:r>
                        <a:rPr lang="ar-EG" b="1" dirty="0"/>
                        <a:t>تخفيف الضغط عن المفاوض:</a:t>
                      </a:r>
                      <a:r>
                        <a:rPr lang="ar-EG" dirty="0"/>
                        <a:t> يمنح التواصل الرقمي المفاوض فرصة لاستكشاف الأفكار بحرية، وتعديل الاستراتيجيات، وتقديم ردود أكثر دقة ومدروسة في خطوات التفاوض التالية.</a:t>
                      </a:r>
                    </a:p>
                  </a:txBody>
                  <a:tcPr/>
                </a:tc>
                <a:extLst>
                  <a:ext uri="{0D108BD9-81ED-4DB2-BD59-A6C34878D82A}">
                    <a16:rowId xmlns:a16="http://schemas.microsoft.com/office/drawing/2014/main" val="2389216420"/>
                  </a:ext>
                </a:extLst>
              </a:tr>
              <a:tr h="370840">
                <a:tc>
                  <a:txBody>
                    <a:bodyPr/>
                    <a:lstStyle/>
                    <a:p>
                      <a:pPr algn="r" rtl="1"/>
                      <a:r>
                        <a:rPr lang="ar-EG" sz="1600" b="1" dirty="0"/>
                        <a:t>تعزيز التعاون:</a:t>
                      </a:r>
                      <a:endParaRPr lang="ar-EG" sz="1600" dirty="0"/>
                    </a:p>
                    <a:p>
                      <a:pPr algn="r" rtl="1"/>
                      <a:r>
                        <a:rPr lang="ar-EG" sz="1600" b="1" dirty="0"/>
                        <a:t>التعاون في الوقت الفعلي:</a:t>
                      </a:r>
                      <a:r>
                        <a:rPr lang="ar-EG" sz="1600" dirty="0"/>
                        <a:t> تتيح أدوات مثل مستندات جوجل وبرامج إدارة المشاريع لعدة مستخدمين العمل معاً في آن واحد.</a:t>
                      </a:r>
                    </a:p>
                    <a:p>
                      <a:pPr algn="r" rtl="1"/>
                      <a:r>
                        <a:rPr lang="ar-EG" sz="1600" b="1" dirty="0"/>
                        <a:t>الموارد المشتركة:</a:t>
                      </a:r>
                      <a:r>
                        <a:rPr lang="ar-EG" sz="1600" dirty="0"/>
                        <a:t> تمكن المنصات الرقمية من مشاركة المستندات والموارد بسهولة، مما يعزز العمل الجماعي.</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Enhanced Collaboration</a:t>
                      </a:r>
                      <a:r>
                        <a:rPr lang="en-US" sz="1600" b="0" kern="1200" dirty="0">
                          <a:solidFill>
                            <a:schemeClr val="dk1"/>
                          </a:solidFill>
                          <a:effectLst/>
                        </a:rPr>
                        <a:t>:</a:t>
                      </a:r>
                      <a:br>
                        <a:rPr lang="en-US" sz="1600" b="0" kern="1200" dirty="0">
                          <a:solidFill>
                            <a:schemeClr val="dk1"/>
                          </a:solidFill>
                          <a:effectLst/>
                        </a:rPr>
                      </a:br>
                      <a:r>
                        <a:rPr lang="en-US" sz="1600" b="0" kern="1200" dirty="0">
                          <a:solidFill>
                            <a:schemeClr val="dk1"/>
                          </a:solidFill>
                          <a:effectLst/>
                        </a:rPr>
                        <a:t>- </a:t>
                      </a:r>
                      <a:r>
                        <a:rPr lang="en-US" sz="1600" b="1" kern="1200" dirty="0">
                          <a:solidFill>
                            <a:schemeClr val="dk1"/>
                          </a:solidFill>
                          <a:effectLst/>
                        </a:rPr>
                        <a:t>Real-Time Collaboration</a:t>
                      </a:r>
                      <a:r>
                        <a:rPr lang="en-US" sz="1600" b="0" kern="1200" dirty="0">
                          <a:solidFill>
                            <a:schemeClr val="dk1"/>
                          </a:solidFill>
                          <a:effectLst/>
                        </a:rPr>
                        <a:t>: Tools like Google Docs and project management software allow multiple users to work together in real time.</a:t>
                      </a:r>
                      <a:br>
                        <a:rPr lang="en-US" sz="1600" b="0" kern="1200" dirty="0">
                          <a:solidFill>
                            <a:schemeClr val="dk1"/>
                          </a:solidFill>
                          <a:effectLst/>
                        </a:rPr>
                      </a:br>
                      <a:r>
                        <a:rPr lang="en-US" sz="1600" b="0" kern="1200" dirty="0">
                          <a:solidFill>
                            <a:schemeClr val="dk1"/>
                          </a:solidFill>
                          <a:effectLst/>
                        </a:rPr>
                        <a:t>- </a:t>
                      </a:r>
                      <a:r>
                        <a:rPr lang="en-US" sz="1600" b="1" kern="1200" dirty="0">
                          <a:solidFill>
                            <a:schemeClr val="dk1"/>
                          </a:solidFill>
                          <a:effectLst/>
                        </a:rPr>
                        <a:t>Shared Resources</a:t>
                      </a:r>
                      <a:r>
                        <a:rPr lang="en-US" sz="1600" b="0" kern="1200" dirty="0">
                          <a:solidFill>
                            <a:schemeClr val="dk1"/>
                          </a:solidFill>
                          <a:effectLst/>
                        </a:rPr>
                        <a:t>: Digital platforms enable easy sharing of documents and resources, promoting teamwork.</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2921769439"/>
                  </a:ext>
                </a:extLst>
              </a:tr>
            </a:tbl>
          </a:graphicData>
        </a:graphic>
      </p:graphicFrame>
      <p:sp>
        <p:nvSpPr>
          <p:cNvPr id="3" name="TextBox 2">
            <a:extLst>
              <a:ext uri="{FF2B5EF4-FFF2-40B4-BE49-F238E27FC236}">
                <a16:creationId xmlns:a16="http://schemas.microsoft.com/office/drawing/2014/main" id="{C57E5290-82C9-C5F6-7E92-2E66416D0586}"/>
              </a:ext>
            </a:extLst>
          </p:cNvPr>
          <p:cNvSpPr txBox="1"/>
          <p:nvPr/>
        </p:nvSpPr>
        <p:spPr>
          <a:xfrm>
            <a:off x="4289432" y="631817"/>
            <a:ext cx="3613136" cy="461665"/>
          </a:xfrm>
          <a:prstGeom prst="rect">
            <a:avLst/>
          </a:prstGeom>
          <a:noFill/>
        </p:spPr>
        <p:txBody>
          <a:bodyPr wrap="square">
            <a:spAutoFit/>
          </a:bodyPr>
          <a:lstStyle/>
          <a:p>
            <a:pPr algn="ctr" rtl="1"/>
            <a:r>
              <a:rPr lang="ar-EG" sz="2400" b="1" dirty="0">
                <a:solidFill>
                  <a:srgbClr val="C00000"/>
                </a:solidFill>
              </a:rPr>
              <a:t>مزايا</a:t>
            </a:r>
            <a:r>
              <a:rPr lang="en-US" sz="2400" b="1" dirty="0">
                <a:solidFill>
                  <a:srgbClr val="C00000"/>
                </a:solidFill>
              </a:rPr>
              <a:t> </a:t>
            </a:r>
            <a:r>
              <a:rPr lang="ar-EG" sz="2400" b="1" dirty="0">
                <a:solidFill>
                  <a:srgbClr val="C00000"/>
                </a:solidFill>
              </a:rPr>
              <a:t>التواصل</a:t>
            </a:r>
            <a:r>
              <a:rPr lang="en-US" sz="2400" b="1" dirty="0">
                <a:solidFill>
                  <a:srgbClr val="C00000"/>
                </a:solidFill>
              </a:rPr>
              <a:t> </a:t>
            </a:r>
            <a:r>
              <a:rPr lang="en-US" sz="2400" b="1" dirty="0" err="1">
                <a:solidFill>
                  <a:srgbClr val="C00000"/>
                </a:solidFill>
              </a:rPr>
              <a:t>الرقمي</a:t>
            </a:r>
            <a:endParaRPr lang="en-US" sz="2400" b="1" dirty="0">
              <a:solidFill>
                <a:srgbClr val="C00000"/>
              </a:solidFill>
            </a:endParaRPr>
          </a:p>
        </p:txBody>
      </p:sp>
    </p:spTree>
    <p:extLst>
      <p:ext uri="{BB962C8B-B14F-4D97-AF65-F5344CB8AC3E}">
        <p14:creationId xmlns:p14="http://schemas.microsoft.com/office/powerpoint/2010/main" val="3613099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A9FB9-AF0C-5030-21F0-B89901939F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0456BB-723A-AEE5-2EFF-7419BF9A46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9C3E60-DF87-66A0-5936-30B969A35DAF}"/>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F280E7-BFF6-55E9-8D99-42F4B684E6B0}"/>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DFE93C-294F-2D89-C048-C05878B1B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5099058-C05B-1C4F-B8C1-D97B42B2D1FC}"/>
              </a:ext>
            </a:extLst>
          </p:cNvPr>
          <p:cNvSpPr txBox="1"/>
          <p:nvPr/>
        </p:nvSpPr>
        <p:spPr>
          <a:xfrm>
            <a:off x="2110170" y="996327"/>
            <a:ext cx="8234824" cy="523220"/>
          </a:xfrm>
          <a:prstGeom prst="rect">
            <a:avLst/>
          </a:prstGeom>
          <a:noFill/>
        </p:spPr>
        <p:txBody>
          <a:bodyPr wrap="square">
            <a:spAutoFit/>
          </a:bodyPr>
          <a:lstStyle/>
          <a:p>
            <a:pPr algn="ctr"/>
            <a:r>
              <a:rPr lang="en-US" sz="2800" i="0" dirty="0"/>
              <a:t>Advantages of </a:t>
            </a:r>
            <a:r>
              <a:rPr lang="en-US" sz="2800" b="1" dirty="0">
                <a:solidFill>
                  <a:srgbClr val="C00000"/>
                </a:solidFill>
                <a:effectLst>
                  <a:outerShdw blurRad="38100" dist="38100" dir="2700000" algn="tl">
                    <a:srgbClr val="000000">
                      <a:alpha val="43137"/>
                    </a:srgbClr>
                  </a:outerShdw>
                </a:effectLst>
              </a:rPr>
              <a:t>Digital Communication</a:t>
            </a:r>
          </a:p>
        </p:txBody>
      </p:sp>
      <p:sp>
        <p:nvSpPr>
          <p:cNvPr id="6" name="TextBox 5">
            <a:extLst>
              <a:ext uri="{FF2B5EF4-FFF2-40B4-BE49-F238E27FC236}">
                <a16:creationId xmlns:a16="http://schemas.microsoft.com/office/drawing/2014/main" id="{2B14AFAF-30ED-3E95-D84E-2452D575BEC8}"/>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427147B3-3B7B-FA4D-D2EC-E3148E237F8D}"/>
              </a:ext>
            </a:extLst>
          </p:cNvPr>
          <p:cNvGraphicFramePr>
            <a:graphicFrameLocks noGrp="1"/>
          </p:cNvGraphicFramePr>
          <p:nvPr/>
        </p:nvGraphicFramePr>
        <p:xfrm>
          <a:off x="443083" y="1919735"/>
          <a:ext cx="11451288" cy="3535680"/>
        </p:xfrm>
        <a:graphic>
          <a:graphicData uri="http://schemas.openxmlformats.org/drawingml/2006/table">
            <a:tbl>
              <a:tblPr firstRow="1" bandRow="1">
                <a:tableStyleId>{68D230F3-CF80-4859-8CE7-A43EE81993B5}</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Flexible scheduling and Record of negotiations</a:t>
                      </a:r>
                      <a:endParaRPr lang="en-US" sz="1800" b="1" i="0" kern="1200" dirty="0">
                        <a:solidFill>
                          <a:schemeClr val="dk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rPr>
                        <a:t>Data Tracking and Analysis</a:t>
                      </a:r>
                      <a:r>
                        <a:rPr lang="en-US" sz="1800" b="0" kern="1200" dirty="0">
                          <a:solidFill>
                            <a:schemeClr val="tx1"/>
                          </a:solidFill>
                          <a:effectLst/>
                        </a:rPr>
                        <a:t>:</a:t>
                      </a:r>
                      <a:br>
                        <a:rPr lang="en-US" sz="1800" b="0" kern="1200" dirty="0">
                          <a:solidFill>
                            <a:schemeClr val="tx1"/>
                          </a:solidFill>
                          <a:effectLst/>
                        </a:rPr>
                      </a:br>
                      <a:r>
                        <a:rPr lang="en-US" sz="1800" b="0" kern="1200" dirty="0">
                          <a:solidFill>
                            <a:schemeClr val="tx1"/>
                          </a:solidFill>
                          <a:effectLst/>
                        </a:rPr>
                        <a:t>- </a:t>
                      </a:r>
                      <a:r>
                        <a:rPr lang="en-US" sz="1800" b="1" kern="1200" dirty="0">
                          <a:solidFill>
                            <a:schemeClr val="tx1"/>
                          </a:solidFill>
                          <a:effectLst/>
                        </a:rPr>
                        <a:t>Metrics and Analytics</a:t>
                      </a:r>
                      <a:r>
                        <a:rPr lang="en-US" sz="1800" b="0" kern="1200" dirty="0">
                          <a:solidFill>
                            <a:schemeClr val="tx1"/>
                          </a:solidFill>
                          <a:effectLst/>
                        </a:rPr>
                        <a:t>: Organizations can track communication effectiveness and engagement through analytics tools, allowing for informed decision-making.</a:t>
                      </a:r>
                      <a:br>
                        <a:rPr lang="en-US" sz="1800" b="0" kern="1200" dirty="0">
                          <a:solidFill>
                            <a:schemeClr val="tx1"/>
                          </a:solidFill>
                          <a:effectLst/>
                        </a:rPr>
                      </a:br>
                      <a:r>
                        <a:rPr lang="en-US" sz="1800" b="0" kern="1200" dirty="0">
                          <a:solidFill>
                            <a:schemeClr val="tx1"/>
                          </a:solidFill>
                          <a:effectLst/>
                        </a:rPr>
                        <a:t>- </a:t>
                      </a:r>
                      <a:r>
                        <a:rPr lang="en-US" sz="1800" b="1" kern="1200" dirty="0">
                          <a:solidFill>
                            <a:schemeClr val="tx1"/>
                          </a:solidFill>
                          <a:effectLst/>
                        </a:rPr>
                        <a:t>Feedback Mechanisms</a:t>
                      </a:r>
                      <a:r>
                        <a:rPr lang="en-US" sz="1800" b="0" kern="1200" dirty="0">
                          <a:solidFill>
                            <a:schemeClr val="tx1"/>
                          </a:solidFill>
                          <a:effectLst/>
                        </a:rPr>
                        <a:t>: Digital tools facilitate quick feedback, improving processes and employee engagement.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Sometimes, negotiating through email or text can also </a:t>
                      </a:r>
                      <a:r>
                        <a:rPr lang="en-US" sz="1600" b="1" dirty="0"/>
                        <a:t>encourage a more sophisticated level of thinking and  lead to more objective and rational solutions</a:t>
                      </a:r>
                      <a:r>
                        <a:rPr lang="en-US" sz="1600" dirty="0"/>
                        <a:t>.</a:t>
                      </a:r>
                      <a:endParaRPr lang="en-US" sz="1600" i="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Enhanced Collaboration</a:t>
                      </a:r>
                      <a:r>
                        <a:rPr lang="en-US" sz="1600" b="0" kern="1200" dirty="0">
                          <a:solidFill>
                            <a:schemeClr val="dk1"/>
                          </a:solidFill>
                          <a:effectLst/>
                        </a:rPr>
                        <a:t>:</a:t>
                      </a:r>
                      <a:br>
                        <a:rPr lang="en-US" sz="1600" b="0" kern="1200" dirty="0">
                          <a:solidFill>
                            <a:schemeClr val="dk1"/>
                          </a:solidFill>
                          <a:effectLst/>
                        </a:rPr>
                      </a:br>
                      <a:r>
                        <a:rPr lang="en-US" sz="1600" b="0" kern="1200" dirty="0">
                          <a:solidFill>
                            <a:schemeClr val="dk1"/>
                          </a:solidFill>
                          <a:effectLst/>
                        </a:rPr>
                        <a:t>- </a:t>
                      </a:r>
                      <a:r>
                        <a:rPr lang="en-US" sz="1600" b="1" kern="1200" dirty="0">
                          <a:solidFill>
                            <a:schemeClr val="dk1"/>
                          </a:solidFill>
                          <a:effectLst/>
                        </a:rPr>
                        <a:t>Real-Time Collaboration</a:t>
                      </a:r>
                      <a:r>
                        <a:rPr lang="en-US" sz="1600" b="0" kern="1200" dirty="0">
                          <a:solidFill>
                            <a:schemeClr val="dk1"/>
                          </a:solidFill>
                          <a:effectLst/>
                        </a:rPr>
                        <a:t>: Tools like Google Docs and project management software allow multiple users to work together in real time.</a:t>
                      </a:r>
                      <a:br>
                        <a:rPr lang="en-US" sz="1600" b="0" kern="1200" dirty="0">
                          <a:solidFill>
                            <a:schemeClr val="dk1"/>
                          </a:solidFill>
                          <a:effectLst/>
                        </a:rPr>
                      </a:br>
                      <a:r>
                        <a:rPr lang="en-US" sz="1600" b="0" kern="1200" dirty="0">
                          <a:solidFill>
                            <a:schemeClr val="dk1"/>
                          </a:solidFill>
                          <a:effectLst/>
                        </a:rPr>
                        <a:t>- </a:t>
                      </a:r>
                      <a:r>
                        <a:rPr lang="en-US" sz="1600" b="1" kern="1200" dirty="0">
                          <a:solidFill>
                            <a:schemeClr val="dk1"/>
                          </a:solidFill>
                          <a:effectLst/>
                        </a:rPr>
                        <a:t>Shared Resources</a:t>
                      </a:r>
                      <a:r>
                        <a:rPr lang="en-US" sz="1600" b="0" kern="1200" dirty="0">
                          <a:solidFill>
                            <a:schemeClr val="dk1"/>
                          </a:solidFill>
                          <a:effectLst/>
                        </a:rPr>
                        <a:t>: Digital platforms enable easy sharing of documents and resources, promoting teamwork.</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3817556782"/>
                  </a:ext>
                </a:extLst>
              </a:tr>
            </a:tbl>
          </a:graphicData>
        </a:graphic>
      </p:graphicFrame>
      <p:sp>
        <p:nvSpPr>
          <p:cNvPr id="3" name="TextBox 2">
            <a:extLst>
              <a:ext uri="{FF2B5EF4-FFF2-40B4-BE49-F238E27FC236}">
                <a16:creationId xmlns:a16="http://schemas.microsoft.com/office/drawing/2014/main" id="{7586C164-72E0-17EE-0691-C9EC613C2AA3}"/>
              </a:ext>
            </a:extLst>
          </p:cNvPr>
          <p:cNvSpPr txBox="1"/>
          <p:nvPr/>
        </p:nvSpPr>
        <p:spPr>
          <a:xfrm>
            <a:off x="4289432" y="631817"/>
            <a:ext cx="3613136" cy="461665"/>
          </a:xfrm>
          <a:prstGeom prst="rect">
            <a:avLst/>
          </a:prstGeom>
          <a:noFill/>
        </p:spPr>
        <p:txBody>
          <a:bodyPr wrap="square">
            <a:spAutoFit/>
          </a:bodyPr>
          <a:lstStyle/>
          <a:p>
            <a:pPr algn="ctr" rtl="1"/>
            <a:r>
              <a:rPr lang="ar-EG" sz="2400" b="1" dirty="0">
                <a:solidFill>
                  <a:srgbClr val="C00000"/>
                </a:solidFill>
              </a:rPr>
              <a:t>مزايا</a:t>
            </a:r>
            <a:r>
              <a:rPr lang="en-US" sz="2400" b="1" dirty="0">
                <a:solidFill>
                  <a:srgbClr val="C00000"/>
                </a:solidFill>
              </a:rPr>
              <a:t> </a:t>
            </a:r>
            <a:r>
              <a:rPr lang="ar-EG" sz="2400" b="1" dirty="0">
                <a:solidFill>
                  <a:srgbClr val="C00000"/>
                </a:solidFill>
              </a:rPr>
              <a:t>التواصل</a:t>
            </a:r>
            <a:r>
              <a:rPr lang="en-US" sz="2400" b="1" dirty="0">
                <a:solidFill>
                  <a:srgbClr val="C00000"/>
                </a:solidFill>
              </a:rPr>
              <a:t> </a:t>
            </a:r>
            <a:r>
              <a:rPr lang="en-US" sz="2400" b="1" dirty="0" err="1">
                <a:solidFill>
                  <a:srgbClr val="C00000"/>
                </a:solidFill>
              </a:rPr>
              <a:t>الرقمي</a:t>
            </a:r>
            <a:endParaRPr lang="en-US" sz="2400" b="1" dirty="0">
              <a:solidFill>
                <a:srgbClr val="C00000"/>
              </a:solidFill>
            </a:endParaRPr>
          </a:p>
        </p:txBody>
      </p:sp>
    </p:spTree>
    <p:extLst>
      <p:ext uri="{BB962C8B-B14F-4D97-AF65-F5344CB8AC3E}">
        <p14:creationId xmlns:p14="http://schemas.microsoft.com/office/powerpoint/2010/main" val="26605782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807E6-AE37-919C-36FA-84809A9AA4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A06C13-79D1-9804-83A2-C398920E81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03436A-A9F0-BBE4-EF48-6FC16AA25402}"/>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8F4D738-A46C-DC5D-C374-122084A5BCB8}"/>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70A985-7AA5-28C9-E0B5-73518036A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CED4039-DA68-7A14-6929-F3F28EB69310}"/>
              </a:ext>
            </a:extLst>
          </p:cNvPr>
          <p:cNvSpPr txBox="1"/>
          <p:nvPr/>
        </p:nvSpPr>
        <p:spPr>
          <a:xfrm>
            <a:off x="1500744" y="984876"/>
            <a:ext cx="9335966" cy="523220"/>
          </a:xfrm>
          <a:prstGeom prst="rect">
            <a:avLst/>
          </a:prstGeom>
          <a:noFill/>
        </p:spPr>
        <p:txBody>
          <a:bodyPr wrap="square">
            <a:spAutoFit/>
          </a:bodyPr>
          <a:lstStyle/>
          <a:p>
            <a:pPr algn="ctr"/>
            <a:r>
              <a:rPr lang="en-US" sz="2800" i="0" dirty="0"/>
              <a:t>Disadvantages of </a:t>
            </a:r>
            <a:r>
              <a:rPr lang="en-US" sz="2800" b="1" dirty="0">
                <a:solidFill>
                  <a:srgbClr val="C00000"/>
                </a:solidFill>
                <a:effectLst>
                  <a:outerShdw blurRad="38100" dist="38100" dir="2700000" algn="tl">
                    <a:srgbClr val="000000">
                      <a:alpha val="43137"/>
                    </a:srgbClr>
                  </a:outerShdw>
                </a:effectLst>
              </a:rPr>
              <a:t>Digital Communication</a:t>
            </a:r>
          </a:p>
        </p:txBody>
      </p:sp>
      <p:sp>
        <p:nvSpPr>
          <p:cNvPr id="6" name="TextBox 5">
            <a:extLst>
              <a:ext uri="{FF2B5EF4-FFF2-40B4-BE49-F238E27FC236}">
                <a16:creationId xmlns:a16="http://schemas.microsoft.com/office/drawing/2014/main" id="{786BA31D-3C99-1A3A-9249-2E2A1626F42C}"/>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DB214394-FBB9-7901-FBD7-527DA63E32C2}"/>
              </a:ext>
            </a:extLst>
          </p:cNvPr>
          <p:cNvGraphicFramePr>
            <a:graphicFrameLocks noGrp="1"/>
          </p:cNvGraphicFramePr>
          <p:nvPr>
            <p:extLst>
              <p:ext uri="{D42A27DB-BD31-4B8C-83A1-F6EECF244321}">
                <p14:modId xmlns:p14="http://schemas.microsoft.com/office/powerpoint/2010/main" val="229639754"/>
              </p:ext>
            </p:extLst>
          </p:nvPr>
        </p:nvGraphicFramePr>
        <p:xfrm>
          <a:off x="443083" y="1594126"/>
          <a:ext cx="11451288" cy="4663440"/>
        </p:xfrm>
        <a:graphic>
          <a:graphicData uri="http://schemas.openxmlformats.org/drawingml/2006/table">
            <a:tbl>
              <a:tblPr firstRow="1" bandRow="1">
                <a:tableStyleId>{5FD0F851-EC5A-4D38-B0AD-8093EC10F338}</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pPr rtl="0"/>
                      <a:r>
                        <a:rPr lang="en-US" sz="1600" b="1" kern="1200" dirty="0">
                          <a:solidFill>
                            <a:schemeClr val="tx1"/>
                          </a:solidFill>
                          <a:effectLst/>
                        </a:rPr>
                        <a:t>Overload and Distraction</a:t>
                      </a:r>
                      <a:r>
                        <a:rPr lang="en-US" sz="1600" b="0" kern="1200" dirty="0">
                          <a:solidFill>
                            <a:schemeClr val="tx1"/>
                          </a:solidFill>
                          <a:effectLst/>
                        </a:rPr>
                        <a:t>:</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Information Overload</a:t>
                      </a:r>
                      <a:r>
                        <a:rPr lang="en-US" sz="1600" b="0" kern="1200" dirty="0">
                          <a:solidFill>
                            <a:schemeClr val="tx1"/>
                          </a:solidFill>
                          <a:effectLst/>
                        </a:rPr>
                        <a:t>: The sheer volume of digital communication can overwhelm employees, leading to stress and decreased productivity.</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Distractions</a:t>
                      </a:r>
                      <a:r>
                        <a:rPr lang="en-US" sz="1600" b="0" kern="1200" dirty="0">
                          <a:solidFill>
                            <a:schemeClr val="tx1"/>
                          </a:solidFill>
                          <a:effectLst/>
                        </a:rPr>
                        <a:t>: Notifications and constant connectivity can lead to interruptions, hindering focus.</a:t>
                      </a:r>
                      <a:endParaRPr lang="en-US" sz="1600" b="0" i="0" kern="1200" dirty="0">
                        <a:solidFill>
                          <a:schemeClr val="tx1"/>
                        </a:solidFill>
                        <a:effectLst/>
                        <a:latin typeface="+mn-lt"/>
                        <a:ea typeface="+mn-ea"/>
                        <a:cs typeface="+mn-cs"/>
                      </a:endParaRPr>
                    </a:p>
                  </a:txBody>
                  <a:tcPr/>
                </a:tc>
                <a:tc>
                  <a:txBody>
                    <a:bodyPr/>
                    <a:lstStyle/>
                    <a:p>
                      <a:pPr algn="r" rtl="1"/>
                      <a:r>
                        <a:rPr lang="ar-EG" sz="1600" b="1" dirty="0"/>
                        <a:t>1. الإفراط في المعلومات والتشتت</a:t>
                      </a:r>
                    </a:p>
                    <a:p>
                      <a:pPr algn="r" rtl="1"/>
                      <a:r>
                        <a:rPr lang="ar-EG" sz="1600" b="1" dirty="0"/>
                        <a:t>عناء المعلومات:</a:t>
                      </a:r>
                      <a:r>
                        <a:rPr lang="ar-EG" sz="1600" dirty="0"/>
                        <a:t> الكم الهائل من المراسلات الرقمية قد يسبب ضغطاً عصبياً للموظفين ويقلل من إنتاجيتهم.</a:t>
                      </a:r>
                    </a:p>
                    <a:p>
                      <a:pPr algn="r" rtl="1"/>
                      <a:r>
                        <a:rPr lang="ar-EG" sz="1600" b="1" dirty="0"/>
                        <a:t>التشتت:</a:t>
                      </a:r>
                      <a:r>
                        <a:rPr lang="ar-EG" sz="1600" dirty="0"/>
                        <a:t> التنبيهات المستمرة والبقاء متصلاً بالإنترنت طوال الوقت يؤدي إلى مقاطعة العمل وضعف التركيز.</a:t>
                      </a:r>
                    </a:p>
                    <a:p>
                      <a:pPr algn="r" rtl="1"/>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rtl="0"/>
                      <a:r>
                        <a:rPr lang="en-US" sz="1600" b="1" kern="1200" dirty="0">
                          <a:solidFill>
                            <a:schemeClr val="tx1"/>
                          </a:solidFill>
                          <a:effectLst/>
                        </a:rPr>
                        <a:t>Miscommunication</a:t>
                      </a:r>
                      <a:r>
                        <a:rPr lang="en-US" sz="1600" b="0" kern="1200" dirty="0">
                          <a:solidFill>
                            <a:schemeClr val="tx1"/>
                          </a:solidFill>
                          <a:effectLst/>
                        </a:rPr>
                        <a:t>:</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Lack of Nonverbal Cues</a:t>
                      </a:r>
                      <a:r>
                        <a:rPr lang="en-US" sz="1600" b="0" kern="1200" dirty="0">
                          <a:solidFill>
                            <a:schemeClr val="tx1"/>
                          </a:solidFill>
                          <a:effectLst/>
                        </a:rPr>
                        <a:t>: Digital communication often lacks tone, body language, and facial expressions, leading to misunderstandings.</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Ambiguity</a:t>
                      </a:r>
                      <a:r>
                        <a:rPr lang="en-US" sz="1600" b="0" kern="1200" dirty="0">
                          <a:solidFill>
                            <a:schemeClr val="tx1"/>
                          </a:solidFill>
                          <a:effectLst/>
                        </a:rPr>
                        <a:t>: Short messages or informal language can be misinterpreted, affecting clarity.</a:t>
                      </a:r>
                      <a:endParaRPr lang="en-US" sz="1600" b="0" i="0" kern="1200" dirty="0">
                        <a:solidFill>
                          <a:schemeClr val="tx1"/>
                        </a:solidFill>
                        <a:effectLst/>
                        <a:latin typeface="+mn-lt"/>
                        <a:ea typeface="+mn-ea"/>
                        <a:cs typeface="+mn-cs"/>
                      </a:endParaRPr>
                    </a:p>
                  </a:txBody>
                  <a:tcPr/>
                </a:tc>
                <a:tc>
                  <a:txBody>
                    <a:bodyPr/>
                    <a:lstStyle/>
                    <a:p>
                      <a:pPr algn="r" rtl="1"/>
                      <a:r>
                        <a:rPr lang="ar-EG" sz="1600" b="1" dirty="0"/>
                        <a:t>سوء الفهم (مشاكل التواصل)</a:t>
                      </a:r>
                    </a:p>
                    <a:p>
                      <a:pPr algn="r" rtl="1"/>
                      <a:r>
                        <a:rPr lang="ar-EG" sz="1600" b="1" dirty="0"/>
                        <a:t>غياب الإشارات غير اللفظية:</a:t>
                      </a:r>
                      <a:r>
                        <a:rPr lang="ar-EG" sz="1600" dirty="0"/>
                        <a:t> يفتقر التواصل الرقمي إلى نبرة الصوت ولغة الجسد وتعبيرات الوجه، مما قد يؤدي إلى فهم الرسائل بشكل خاطئ.</a:t>
                      </a:r>
                    </a:p>
                    <a:p>
                      <a:pPr algn="r" rtl="1"/>
                      <a:r>
                        <a:rPr lang="ar-EG" sz="1600" b="1" dirty="0"/>
                        <a:t>الغموض:</a:t>
                      </a:r>
                      <a:r>
                        <a:rPr lang="ar-EG" sz="1600" dirty="0"/>
                        <a:t> الرسائل القصيرة أو اللغة غير الرسمية قد تُفهم بأكثر من معنى، مما يؤثر على وضوح المعلومة.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b="0" i="0" dirty="0">
                        <a:solidFill>
                          <a:srgbClr val="282829"/>
                        </a:solidFill>
                        <a:effectLst/>
                        <a:latin typeface="-apple-system"/>
                      </a:endParaRPr>
                    </a:p>
                  </a:txBody>
                  <a:tcPr/>
                </a:tc>
                <a:extLst>
                  <a:ext uri="{0D108BD9-81ED-4DB2-BD59-A6C34878D82A}">
                    <a16:rowId xmlns:a16="http://schemas.microsoft.com/office/drawing/2014/main" val="381755678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effectLst/>
                        </a:rPr>
                        <a:t>Security Risks</a:t>
                      </a:r>
                      <a:r>
                        <a:rPr lang="en-US" sz="1600" b="0" kern="1200" dirty="0">
                          <a:solidFill>
                            <a:schemeClr val="tx1"/>
                          </a:solidFill>
                          <a:effectLst/>
                        </a:rPr>
                        <a:t>:</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Data Breaches</a:t>
                      </a:r>
                      <a:r>
                        <a:rPr lang="en-US" sz="1600" b="0" kern="1200" dirty="0">
                          <a:solidFill>
                            <a:schemeClr val="tx1"/>
                          </a:solidFill>
                          <a:effectLst/>
                        </a:rPr>
                        <a:t>: Digital communication is vulnerable to hacking, phishing, and other cyber threats, putting sensitive information at risk.</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Compliance Issues</a:t>
                      </a:r>
                      <a:r>
                        <a:rPr lang="en-US" sz="1600" b="0" kern="1200" dirty="0">
                          <a:solidFill>
                            <a:schemeClr val="tx1"/>
                          </a:solidFill>
                          <a:effectLst/>
                        </a:rPr>
                        <a:t>: Organizations must navigate regulations regarding data protection, which can be complex and costly.</a:t>
                      </a:r>
                      <a:endParaRPr lang="en-US" sz="1600" b="0" i="0" kern="1200" dirty="0">
                        <a:solidFill>
                          <a:schemeClr val="tx1"/>
                        </a:solidFill>
                        <a:effectLst/>
                        <a:latin typeface="+mn-lt"/>
                        <a:ea typeface="+mn-ea"/>
                        <a:cs typeface="+mn-cs"/>
                      </a:endParaRPr>
                    </a:p>
                  </a:txBody>
                  <a:tcPr/>
                </a:tc>
                <a:tc>
                  <a:txBody>
                    <a:bodyPr/>
                    <a:lstStyle/>
                    <a:p>
                      <a:pPr algn="r" rtl="1"/>
                      <a:r>
                        <a:rPr lang="ar-EG" sz="1600" b="1" dirty="0"/>
                        <a:t>3. المخاطر الأمنية</a:t>
                      </a:r>
                    </a:p>
                    <a:p>
                      <a:pPr algn="r" rtl="1"/>
                      <a:r>
                        <a:rPr lang="ar-EG" sz="1600" b="1" dirty="0"/>
                        <a:t>اختراق البيانات:</a:t>
                      </a:r>
                      <a:r>
                        <a:rPr lang="ar-EG" sz="1600" dirty="0"/>
                        <a:t> الوسائل الرقمية عرضة للهجمات السيبرانية مثل الاختراق والاحتيال، مما يهدد المعلومات الحساسة.</a:t>
                      </a:r>
                    </a:p>
                    <a:p>
                      <a:pPr algn="r" rtl="1"/>
                      <a:r>
                        <a:rPr lang="ar-EG" sz="1600" b="1" dirty="0"/>
                        <a:t>قضايا الامتثال:</a:t>
                      </a:r>
                      <a:r>
                        <a:rPr lang="ar-EG" sz="1600" dirty="0"/>
                        <a:t> تواجه المؤسسات صعوبة وتكلفة عالية في الالتزام بالقوانين المعقدة المتعلقة بحماية البيانات.</a:t>
                      </a: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3561359708"/>
                  </a:ext>
                </a:extLst>
              </a:tr>
            </a:tbl>
          </a:graphicData>
        </a:graphic>
      </p:graphicFrame>
      <p:sp>
        <p:nvSpPr>
          <p:cNvPr id="3" name="TextBox 2">
            <a:extLst>
              <a:ext uri="{FF2B5EF4-FFF2-40B4-BE49-F238E27FC236}">
                <a16:creationId xmlns:a16="http://schemas.microsoft.com/office/drawing/2014/main" id="{24A6C077-7C0C-CBE4-09E3-76776B110712}"/>
              </a:ext>
            </a:extLst>
          </p:cNvPr>
          <p:cNvSpPr txBox="1"/>
          <p:nvPr/>
        </p:nvSpPr>
        <p:spPr>
          <a:xfrm>
            <a:off x="4289432" y="631817"/>
            <a:ext cx="3613136" cy="461665"/>
          </a:xfrm>
          <a:prstGeom prst="rect">
            <a:avLst/>
          </a:prstGeom>
          <a:noFill/>
        </p:spPr>
        <p:txBody>
          <a:bodyPr wrap="square">
            <a:spAutoFit/>
          </a:bodyPr>
          <a:lstStyle/>
          <a:p>
            <a:pPr algn="ctr"/>
            <a:r>
              <a:rPr lang="en-US" sz="2400" b="1" dirty="0" err="1">
                <a:solidFill>
                  <a:srgbClr val="C00000"/>
                </a:solidFill>
              </a:rPr>
              <a:t>عيوب</a:t>
            </a:r>
            <a:r>
              <a:rPr lang="en-US" sz="2400" b="1" dirty="0">
                <a:solidFill>
                  <a:srgbClr val="C00000"/>
                </a:solidFill>
              </a:rPr>
              <a:t> </a:t>
            </a:r>
            <a:r>
              <a:rPr lang="ar-EG" sz="2400" b="1" dirty="0">
                <a:solidFill>
                  <a:srgbClr val="C00000"/>
                </a:solidFill>
              </a:rPr>
              <a:t>التواصل</a:t>
            </a:r>
            <a:r>
              <a:rPr lang="en-US" sz="2400" b="1" dirty="0">
                <a:solidFill>
                  <a:srgbClr val="C00000"/>
                </a:solidFill>
              </a:rPr>
              <a:t> </a:t>
            </a:r>
            <a:r>
              <a:rPr lang="en-US" sz="2400" b="1" dirty="0" err="1">
                <a:solidFill>
                  <a:srgbClr val="C00000"/>
                </a:solidFill>
              </a:rPr>
              <a:t>الرقمي</a:t>
            </a:r>
            <a:endParaRPr lang="en-US" sz="2400" b="1" dirty="0">
              <a:solidFill>
                <a:srgbClr val="C00000"/>
              </a:solidFill>
            </a:endParaRPr>
          </a:p>
        </p:txBody>
      </p:sp>
    </p:spTree>
    <p:extLst>
      <p:ext uri="{BB962C8B-B14F-4D97-AF65-F5344CB8AC3E}">
        <p14:creationId xmlns:p14="http://schemas.microsoft.com/office/powerpoint/2010/main" val="17025915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49D98-37AE-88EA-D696-C19658C07D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34B598-E519-2BAD-B055-0CCAF2579A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1903EB8-8CB6-C039-91A0-84E3EF73918D}"/>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B23EC54-402C-3797-5ABA-4ACFC0D50366}"/>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5AB950-A47E-8740-4B3C-68ACC2FC1D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F88B56C-60DA-A8F3-87C4-9EE6E990C843}"/>
              </a:ext>
            </a:extLst>
          </p:cNvPr>
          <p:cNvSpPr txBox="1"/>
          <p:nvPr/>
        </p:nvSpPr>
        <p:spPr>
          <a:xfrm>
            <a:off x="1500744" y="984876"/>
            <a:ext cx="9335966" cy="523220"/>
          </a:xfrm>
          <a:prstGeom prst="rect">
            <a:avLst/>
          </a:prstGeom>
          <a:noFill/>
        </p:spPr>
        <p:txBody>
          <a:bodyPr wrap="square">
            <a:spAutoFit/>
          </a:bodyPr>
          <a:lstStyle/>
          <a:p>
            <a:pPr algn="ctr"/>
            <a:r>
              <a:rPr lang="en-US" sz="2800" i="0" dirty="0"/>
              <a:t>Disadvantages of </a:t>
            </a:r>
            <a:r>
              <a:rPr lang="en-US" sz="2800" b="1" dirty="0">
                <a:solidFill>
                  <a:srgbClr val="C00000"/>
                </a:solidFill>
                <a:effectLst>
                  <a:outerShdw blurRad="38100" dist="38100" dir="2700000" algn="tl">
                    <a:srgbClr val="000000">
                      <a:alpha val="43137"/>
                    </a:srgbClr>
                  </a:outerShdw>
                </a:effectLst>
              </a:rPr>
              <a:t>Digital Communication</a:t>
            </a:r>
          </a:p>
        </p:txBody>
      </p:sp>
      <p:sp>
        <p:nvSpPr>
          <p:cNvPr id="6" name="TextBox 5">
            <a:extLst>
              <a:ext uri="{FF2B5EF4-FFF2-40B4-BE49-F238E27FC236}">
                <a16:creationId xmlns:a16="http://schemas.microsoft.com/office/drawing/2014/main" id="{F59B252B-1219-BF1D-F0B6-78D54AF21976}"/>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5D114F20-DD68-1D61-10DA-B6F218D398DF}"/>
              </a:ext>
            </a:extLst>
          </p:cNvPr>
          <p:cNvGraphicFramePr>
            <a:graphicFrameLocks noGrp="1"/>
          </p:cNvGraphicFramePr>
          <p:nvPr>
            <p:extLst>
              <p:ext uri="{D42A27DB-BD31-4B8C-83A1-F6EECF244321}">
                <p14:modId xmlns:p14="http://schemas.microsoft.com/office/powerpoint/2010/main" val="803194574"/>
              </p:ext>
            </p:extLst>
          </p:nvPr>
        </p:nvGraphicFramePr>
        <p:xfrm>
          <a:off x="443083" y="1594126"/>
          <a:ext cx="11451288" cy="4419600"/>
        </p:xfrm>
        <a:graphic>
          <a:graphicData uri="http://schemas.openxmlformats.org/drawingml/2006/table">
            <a:tbl>
              <a:tblPr firstRow="1" bandRow="1">
                <a:tableStyleId>{5FD0F851-EC5A-4D38-B0AD-8093EC10F338}</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pPr algn="r" rtl="1"/>
                      <a:r>
                        <a:rPr lang="ar-EG" sz="1600" b="1" dirty="0"/>
                        <a:t>محدودية قراءة العواطف ولغة الجسد</a:t>
                      </a:r>
                    </a:p>
                    <a:p>
                      <a:pPr algn="r" rtl="1"/>
                      <a:r>
                        <a:rPr lang="ar-EG" sz="1600" b="1" dirty="0"/>
                        <a:t>غياب الإشارات غير اللفظية:</a:t>
                      </a:r>
                      <a:r>
                        <a:rPr lang="ar-EG" sz="1600" dirty="0"/>
                        <a:t> في </a:t>
                      </a:r>
                      <a:r>
                        <a:rPr lang="ar-EG" sz="1600" dirty="0" err="1"/>
                        <a:t>الإجتماعات</a:t>
                      </a:r>
                      <a:r>
                        <a:rPr lang="ar-EG" sz="1600" dirty="0"/>
                        <a:t> التقليدية (وجهاً لوجه)، تتوفر إشارات مثل تعبيرات الوجه، وحركة اليدين، وطريقة الجلوس.</a:t>
                      </a:r>
                    </a:p>
                    <a:p>
                      <a:pPr algn="r" rtl="1"/>
                      <a:r>
                        <a:rPr lang="ar-EG" sz="1600" b="1" dirty="0"/>
                        <a:t>صعوبة الوصول:</a:t>
                      </a:r>
                      <a:r>
                        <a:rPr lang="ar-EG" sz="1600" dirty="0"/>
                        <a:t> نادراً ما يتيح التواصل الافتراضي الوصول إلى كل هذه الميزات، مما يجعل من الصعب فهم مشاعر الطرف الآخر بدقة</a:t>
                      </a:r>
                    </a:p>
                    <a:p>
                      <a:pPr algn="r" rtl="1"/>
                      <a:endParaRPr lang="en-US" sz="1600" b="0" i="0" kern="1200" dirty="0">
                        <a:solidFill>
                          <a:schemeClr val="tx1"/>
                        </a:solidFill>
                        <a:effectLst/>
                        <a:latin typeface="+mn-lt"/>
                        <a:ea typeface="+mn-ea"/>
                        <a:cs typeface="+mn-cs"/>
                      </a:endParaRPr>
                    </a:p>
                  </a:txBody>
                  <a:tcPr/>
                </a:tc>
                <a:tc>
                  <a:txBody>
                    <a:bodyPr/>
                    <a:lstStyle/>
                    <a:p>
                      <a:r>
                        <a:rPr lang="en-US" sz="1600" b="1" kern="1200" dirty="0">
                          <a:solidFill>
                            <a:schemeClr val="dk1"/>
                          </a:solidFill>
                          <a:effectLst/>
                        </a:rPr>
                        <a:t>Limitations with seeing the other’s emotions</a:t>
                      </a:r>
                      <a:r>
                        <a:rPr lang="en-US" sz="1600" b="0" kern="1200" dirty="0">
                          <a:solidFill>
                            <a:schemeClr val="dk1"/>
                          </a:solidFill>
                          <a:effectLst/>
                        </a:rPr>
                        <a:t>: There are non-verbal clues that come along with the physical mode of negotiation, such as facial gestures, hand movement, sitting positions, among many others. Virtual communication hardly gives access to all those features.</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algn="r" rtl="1"/>
                      <a:r>
                        <a:rPr lang="ar-EG" sz="1600" b="1" dirty="0"/>
                        <a:t>التحديات التقنية والاعتمادية</a:t>
                      </a:r>
                    </a:p>
                    <a:p>
                      <a:pPr algn="r" rtl="1"/>
                      <a:r>
                        <a:rPr lang="ar-EG" sz="1600" b="1" dirty="0"/>
                        <a:t>المشاكل الفنية:</a:t>
                      </a:r>
                      <a:r>
                        <a:rPr lang="ar-EG" sz="1600" dirty="0"/>
                        <a:t> قد تظهر مشكلات مثل رداءة جودة الصوت أو ضعف سرعة الإنترنت (</a:t>
                      </a:r>
                      <a:r>
                        <a:rPr lang="ar-EG" sz="1600" dirty="0" err="1"/>
                        <a:t>الباندويث</a:t>
                      </a:r>
                      <a:r>
                        <a:rPr lang="ar-EG" sz="1600" dirty="0"/>
                        <a:t>).</a:t>
                      </a:r>
                    </a:p>
                    <a:p>
                      <a:pPr algn="r" rtl="1"/>
                      <a:r>
                        <a:rPr lang="ar-EG" sz="1600" b="1" dirty="0"/>
                        <a:t>الموثوقية:</a:t>
                      </a:r>
                      <a:r>
                        <a:rPr lang="ar-EG" sz="1600" dirty="0"/>
                        <a:t> الأعطال المفاجئة، مثل انقطاع الإنترنت أو خلل في البرمجيات، يمكن أن تؤدي إلى قطع التواصل تماماً.</a:t>
                      </a:r>
                    </a:p>
                    <a:p>
                      <a:pPr algn="r" rtl="1"/>
                      <a:r>
                        <a:rPr lang="ar-EG" sz="1600" b="1" dirty="0"/>
                        <a:t>منحنى التعلم:</a:t>
                      </a:r>
                      <a:r>
                        <a:rPr lang="ar-EG" sz="1600" dirty="0"/>
                        <a:t> قد يحتاج الموظفون إلى تدريب لتعلم كيفية استخدام الأدوات الرقمية بفعالية، وهو أمر قد يستهلك الكثير من الوقت.</a:t>
                      </a:r>
                    </a:p>
                    <a:p>
                      <a:pPr algn="r" rtl="1"/>
                      <a:endParaRPr lang="en-US" sz="1600" b="0" i="0" kern="1200" dirty="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Technical challenges and issues</a:t>
                      </a:r>
                      <a:r>
                        <a:rPr lang="en-US" sz="1600" b="0" kern="1200" dirty="0">
                          <a:solidFill>
                            <a:schemeClr val="dk1"/>
                          </a:solidFill>
                          <a:effectLst/>
                        </a:rPr>
                        <a:t>: there could still be technical challenges such as poor audio recording or limited bandwidth.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rgbClr val="282829"/>
                          </a:solidFill>
                          <a:effectLst/>
                        </a:rPr>
                        <a:t>Reliability</a:t>
                      </a:r>
                      <a:r>
                        <a:rPr lang="en-US" sz="1600" b="0" dirty="0">
                          <a:solidFill>
                            <a:srgbClr val="282829"/>
                          </a:solidFill>
                          <a:effectLst/>
                        </a:rPr>
                        <a:t>: Technical failures, such as internet outages or software malfunctions, can disrupt communication.</a:t>
                      </a:r>
                      <a:br>
                        <a:rPr lang="en-US" sz="1600" b="0" dirty="0">
                          <a:solidFill>
                            <a:srgbClr val="282829"/>
                          </a:solidFill>
                          <a:effectLst/>
                        </a:rPr>
                      </a:br>
                      <a:r>
                        <a:rPr lang="en-US" sz="1600" b="0" dirty="0">
                          <a:solidFill>
                            <a:srgbClr val="282829"/>
                          </a:solidFill>
                          <a:effectLst/>
                        </a:rPr>
                        <a:t>- </a:t>
                      </a:r>
                      <a:r>
                        <a:rPr lang="en-US" sz="1600" b="1" dirty="0">
                          <a:solidFill>
                            <a:srgbClr val="282829"/>
                          </a:solidFill>
                          <a:effectLst/>
                        </a:rPr>
                        <a:t>Learning Curve</a:t>
                      </a:r>
                      <a:r>
                        <a:rPr lang="en-US" sz="1600" b="0" dirty="0">
                          <a:solidFill>
                            <a:srgbClr val="282829"/>
                          </a:solidFill>
                          <a:effectLst/>
                        </a:rPr>
                        <a:t>: Employees may require training to effectively use digital communication tools, which can be time-consuming.</a:t>
                      </a:r>
                      <a:endParaRPr lang="en-US" sz="1600" b="0" i="0" dirty="0">
                        <a:solidFill>
                          <a:srgbClr val="282829"/>
                        </a:solidFill>
                        <a:effectLst/>
                        <a:latin typeface="-apple-system"/>
                      </a:endParaRPr>
                    </a:p>
                  </a:txBody>
                  <a:tcPr/>
                </a:tc>
                <a:extLst>
                  <a:ext uri="{0D108BD9-81ED-4DB2-BD59-A6C34878D82A}">
                    <a16:rowId xmlns:a16="http://schemas.microsoft.com/office/drawing/2014/main" val="3817556782"/>
                  </a:ext>
                </a:extLst>
              </a:tr>
              <a:tr h="370840">
                <a:tc>
                  <a:txBody>
                    <a:bodyPr/>
                    <a:lstStyle/>
                    <a:p>
                      <a:pPr algn="r" rtl="1"/>
                      <a:r>
                        <a:rPr lang="ar-EG" sz="1600" b="1" dirty="0"/>
                        <a:t>سوء تفسير النصوص</a:t>
                      </a:r>
                    </a:p>
                    <a:p>
                      <a:pPr algn="r" rtl="1"/>
                      <a:r>
                        <a:rPr lang="ar-EG" sz="1600" b="1" dirty="0"/>
                        <a:t>تعدد المعاني:</a:t>
                      </a:r>
                      <a:r>
                        <a:rPr lang="ar-EG" sz="1600" dirty="0"/>
                        <a:t> في المفاوضات الكتابية، يمكن للطرف الآخر قراءة الرسالة وتفسيرها بمعنى مختلف تماماً عما يقصده المرسل، مما يسبب سوء فهم في العملية التفاوضية.</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Misinterpretation of text</a:t>
                      </a:r>
                      <a:r>
                        <a:rPr lang="en-US" sz="1600" b="0" kern="1200" dirty="0">
                          <a:solidFill>
                            <a:schemeClr val="dk1"/>
                          </a:solidFill>
                          <a:effectLst/>
                        </a:rPr>
                        <a:t>: the other person at the end of the negotiation table might easily read another meaning.</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3561359708"/>
                  </a:ext>
                </a:extLst>
              </a:tr>
            </a:tbl>
          </a:graphicData>
        </a:graphic>
      </p:graphicFrame>
      <p:sp>
        <p:nvSpPr>
          <p:cNvPr id="4" name="TextBox 3">
            <a:extLst>
              <a:ext uri="{FF2B5EF4-FFF2-40B4-BE49-F238E27FC236}">
                <a16:creationId xmlns:a16="http://schemas.microsoft.com/office/drawing/2014/main" id="{35AE1D91-7179-9E38-2F5E-61460913C948}"/>
              </a:ext>
            </a:extLst>
          </p:cNvPr>
          <p:cNvSpPr txBox="1"/>
          <p:nvPr/>
        </p:nvSpPr>
        <p:spPr>
          <a:xfrm>
            <a:off x="4289432" y="631817"/>
            <a:ext cx="3613136" cy="461665"/>
          </a:xfrm>
          <a:prstGeom prst="rect">
            <a:avLst/>
          </a:prstGeom>
          <a:noFill/>
        </p:spPr>
        <p:txBody>
          <a:bodyPr wrap="square">
            <a:spAutoFit/>
          </a:bodyPr>
          <a:lstStyle/>
          <a:p>
            <a:pPr algn="ctr"/>
            <a:r>
              <a:rPr lang="en-US" sz="2400" b="1" dirty="0" err="1">
                <a:solidFill>
                  <a:srgbClr val="C00000"/>
                </a:solidFill>
              </a:rPr>
              <a:t>عيوب</a:t>
            </a:r>
            <a:r>
              <a:rPr lang="en-US" sz="2400" b="1" dirty="0">
                <a:solidFill>
                  <a:srgbClr val="C00000"/>
                </a:solidFill>
              </a:rPr>
              <a:t> </a:t>
            </a:r>
            <a:r>
              <a:rPr lang="ar-EG" sz="2400" b="1" dirty="0">
                <a:solidFill>
                  <a:srgbClr val="C00000"/>
                </a:solidFill>
              </a:rPr>
              <a:t>التواصل</a:t>
            </a:r>
            <a:r>
              <a:rPr lang="en-US" sz="2400" b="1" dirty="0">
                <a:solidFill>
                  <a:srgbClr val="C00000"/>
                </a:solidFill>
              </a:rPr>
              <a:t> </a:t>
            </a:r>
            <a:r>
              <a:rPr lang="en-US" sz="2400" b="1" dirty="0" err="1">
                <a:solidFill>
                  <a:srgbClr val="C00000"/>
                </a:solidFill>
              </a:rPr>
              <a:t>الرقمي</a:t>
            </a:r>
            <a:endParaRPr lang="en-US" sz="2400" b="1" dirty="0">
              <a:solidFill>
                <a:srgbClr val="C00000"/>
              </a:solidFill>
            </a:endParaRPr>
          </a:p>
        </p:txBody>
      </p:sp>
    </p:spTree>
    <p:extLst>
      <p:ext uri="{BB962C8B-B14F-4D97-AF65-F5344CB8AC3E}">
        <p14:creationId xmlns:p14="http://schemas.microsoft.com/office/powerpoint/2010/main" val="663908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1" y="1824512"/>
            <a:ext cx="11443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2">
            <a:extLst>
              <a:ext uri="{FF2B5EF4-FFF2-40B4-BE49-F238E27FC236}">
                <a16:creationId xmlns:a16="http://schemas.microsoft.com/office/drawing/2014/main" id="{2BC65283-C482-6C20-1951-DB8CE9002608}"/>
              </a:ext>
            </a:extLst>
          </p:cNvPr>
          <p:cNvSpPr txBox="1">
            <a:spLocks/>
          </p:cNvSpPr>
          <p:nvPr/>
        </p:nvSpPr>
        <p:spPr>
          <a:xfrm>
            <a:off x="2852101" y="663076"/>
            <a:ext cx="5370786" cy="97100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C00000"/>
                </a:solidFill>
                <a:effectLst>
                  <a:outerShdw blurRad="38100" dist="38100" dir="2700000" algn="tl">
                    <a:srgbClr val="000000">
                      <a:alpha val="43137"/>
                    </a:srgbClr>
                  </a:outerShdw>
                </a:effectLst>
                <a:latin typeface="+mn-lt"/>
              </a:rPr>
              <a:t>Characteristics of Effective Communication the 7 C’s</a:t>
            </a:r>
            <a:endParaRPr lang="ar-EG" sz="3200" b="1" dirty="0">
              <a:solidFill>
                <a:srgbClr val="C00000"/>
              </a:solidFill>
              <a:effectLst>
                <a:outerShdw blurRad="38100" dist="38100" dir="2700000" algn="tl">
                  <a:srgbClr val="000000">
                    <a:alpha val="43137"/>
                  </a:srgbClr>
                </a:outerShdw>
              </a:effectLst>
              <a:latin typeface="+mn-lt"/>
            </a:endParaRPr>
          </a:p>
        </p:txBody>
      </p:sp>
      <p:pic>
        <p:nvPicPr>
          <p:cNvPr id="3" name="Picture 2">
            <a:extLst>
              <a:ext uri="{FF2B5EF4-FFF2-40B4-BE49-F238E27FC236}">
                <a16:creationId xmlns:a16="http://schemas.microsoft.com/office/drawing/2014/main" id="{4BB22DE0-EF6C-85DE-73EB-0BF0BD4C8E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946" y="2262182"/>
            <a:ext cx="6080675" cy="3796877"/>
          </a:xfrm>
          <a:prstGeom prst="rect">
            <a:avLst/>
          </a:prstGeom>
        </p:spPr>
      </p:pic>
      <p:sp>
        <p:nvSpPr>
          <p:cNvPr id="6" name="Rectangle 5">
            <a:extLst>
              <a:ext uri="{FF2B5EF4-FFF2-40B4-BE49-F238E27FC236}">
                <a16:creationId xmlns:a16="http://schemas.microsoft.com/office/drawing/2014/main" id="{4757CE6D-DFA7-E7A9-67AE-D663963CB522}"/>
              </a:ext>
            </a:extLst>
          </p:cNvPr>
          <p:cNvSpPr/>
          <p:nvPr/>
        </p:nvSpPr>
        <p:spPr>
          <a:xfrm>
            <a:off x="3006188" y="2602842"/>
            <a:ext cx="950901"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Clear</a:t>
            </a:r>
            <a:endParaRPr lang="ar-EG" sz="2800" b="1" dirty="0">
              <a:effectLst>
                <a:outerShdw blurRad="38100" dist="38100" dir="2700000" algn="tl">
                  <a:srgbClr val="000000">
                    <a:alpha val="43137"/>
                  </a:srgbClr>
                </a:outerShdw>
              </a:effectLst>
            </a:endParaRPr>
          </a:p>
        </p:txBody>
      </p:sp>
      <p:sp>
        <p:nvSpPr>
          <p:cNvPr id="9" name="Rectangle 8">
            <a:extLst>
              <a:ext uri="{FF2B5EF4-FFF2-40B4-BE49-F238E27FC236}">
                <a16:creationId xmlns:a16="http://schemas.microsoft.com/office/drawing/2014/main" id="{5EF55626-3767-A1B8-310C-A1540E55D46C}"/>
              </a:ext>
            </a:extLst>
          </p:cNvPr>
          <p:cNvSpPr/>
          <p:nvPr/>
        </p:nvSpPr>
        <p:spPr>
          <a:xfrm>
            <a:off x="4324427" y="3126062"/>
            <a:ext cx="1322798"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Concise</a:t>
            </a:r>
            <a:endParaRPr lang="ar-EG" sz="2800" b="1"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id="{BA98A14A-EFE3-8C63-30E5-DD37FC3133BC}"/>
              </a:ext>
            </a:extLst>
          </p:cNvPr>
          <p:cNvSpPr/>
          <p:nvPr/>
        </p:nvSpPr>
        <p:spPr>
          <a:xfrm>
            <a:off x="831222" y="3167390"/>
            <a:ext cx="151554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Concrete</a:t>
            </a:r>
            <a:endParaRPr lang="ar-EG" sz="2800" b="1" dirty="0">
              <a:effectLst>
                <a:outerShdw blurRad="38100" dist="38100" dir="2700000" algn="tl">
                  <a:srgbClr val="000000">
                    <a:alpha val="43137"/>
                  </a:srgbClr>
                </a:outerShdw>
              </a:effectLst>
            </a:endParaRPr>
          </a:p>
        </p:txBody>
      </p:sp>
      <p:sp>
        <p:nvSpPr>
          <p:cNvPr id="12" name="Rectangle 11">
            <a:extLst>
              <a:ext uri="{FF2B5EF4-FFF2-40B4-BE49-F238E27FC236}">
                <a16:creationId xmlns:a16="http://schemas.microsoft.com/office/drawing/2014/main" id="{635A4181-8D82-31D4-CE6C-F12FACEF6381}"/>
              </a:ext>
            </a:extLst>
          </p:cNvPr>
          <p:cNvSpPr/>
          <p:nvPr/>
        </p:nvSpPr>
        <p:spPr>
          <a:xfrm>
            <a:off x="4866883" y="4093485"/>
            <a:ext cx="156068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Coherent</a:t>
            </a:r>
            <a:endParaRPr lang="ar-EG" sz="2800" b="1" dirty="0">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id="{174DF6E6-763E-5039-0E78-73B418004C52}"/>
              </a:ext>
            </a:extLst>
          </p:cNvPr>
          <p:cNvSpPr/>
          <p:nvPr/>
        </p:nvSpPr>
        <p:spPr>
          <a:xfrm>
            <a:off x="3957089" y="5323083"/>
            <a:ext cx="1620572"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Complete</a:t>
            </a:r>
            <a:endParaRPr lang="ar-EG" sz="2800" b="1" dirty="0">
              <a:effectLst>
                <a:outerShdw blurRad="38100" dist="38100" dir="2700000" algn="tl">
                  <a:srgbClr val="000000">
                    <a:alpha val="43137"/>
                  </a:srgbClr>
                </a:outerShdw>
              </a:effectLst>
            </a:endParaRPr>
          </a:p>
        </p:txBody>
      </p:sp>
      <p:sp>
        <p:nvSpPr>
          <p:cNvPr id="14" name="Rectangle 13">
            <a:extLst>
              <a:ext uri="{FF2B5EF4-FFF2-40B4-BE49-F238E27FC236}">
                <a16:creationId xmlns:a16="http://schemas.microsoft.com/office/drawing/2014/main" id="{7DE8A9B1-4BC8-4058-BFAA-C7ED161A3F54}"/>
              </a:ext>
            </a:extLst>
          </p:cNvPr>
          <p:cNvSpPr/>
          <p:nvPr/>
        </p:nvSpPr>
        <p:spPr>
          <a:xfrm>
            <a:off x="712303" y="4140358"/>
            <a:ext cx="149733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Courtesy</a:t>
            </a:r>
            <a:endParaRPr lang="ar-EG" sz="2800" b="1" dirty="0">
              <a:effectLst>
                <a:outerShdw blurRad="38100" dist="38100" dir="2700000" algn="tl">
                  <a:srgbClr val="000000">
                    <a:alpha val="43137"/>
                  </a:srgbClr>
                </a:outerShdw>
              </a:effectLst>
            </a:endParaRPr>
          </a:p>
        </p:txBody>
      </p:sp>
      <p:sp>
        <p:nvSpPr>
          <p:cNvPr id="15" name="Rectangle 14">
            <a:extLst>
              <a:ext uri="{FF2B5EF4-FFF2-40B4-BE49-F238E27FC236}">
                <a16:creationId xmlns:a16="http://schemas.microsoft.com/office/drawing/2014/main" id="{5E2D1C0F-9796-5E30-0F63-1AA2498D7C0B}"/>
              </a:ext>
            </a:extLst>
          </p:cNvPr>
          <p:cNvSpPr/>
          <p:nvPr/>
        </p:nvSpPr>
        <p:spPr>
          <a:xfrm>
            <a:off x="467544" y="5288031"/>
            <a:ext cx="253864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Comprehension</a:t>
            </a:r>
            <a:endParaRPr lang="ar-EG" sz="2800" b="1" dirty="0">
              <a:effectLst>
                <a:outerShdw blurRad="38100" dist="38100" dir="2700000" algn="tl">
                  <a:srgbClr val="000000">
                    <a:alpha val="43137"/>
                  </a:srgbClr>
                </a:outerShdw>
              </a:effectLst>
            </a:endParaRPr>
          </a:p>
        </p:txBody>
      </p:sp>
      <p:sp>
        <p:nvSpPr>
          <p:cNvPr id="16" name="Rectangle 15">
            <a:extLst>
              <a:ext uri="{FF2B5EF4-FFF2-40B4-BE49-F238E27FC236}">
                <a16:creationId xmlns:a16="http://schemas.microsoft.com/office/drawing/2014/main" id="{A2C965DE-6F61-713D-1E3A-F5A12B39115C}"/>
              </a:ext>
            </a:extLst>
          </p:cNvPr>
          <p:cNvSpPr/>
          <p:nvPr/>
        </p:nvSpPr>
        <p:spPr>
          <a:xfrm>
            <a:off x="55302" y="6440558"/>
            <a:ext cx="8452594" cy="369332"/>
          </a:xfrm>
          <a:prstGeom prst="rect">
            <a:avLst/>
          </a:prstGeom>
        </p:spPr>
        <p:txBody>
          <a:bodyPr wrap="square">
            <a:spAutoFit/>
          </a:bodyPr>
          <a:lstStyle/>
          <a:p>
            <a:pPr algn="l" rtl="0"/>
            <a:r>
              <a:rPr lang="ar-EG" dirty="0"/>
              <a:t>https://www.slideshare.net/effectivecommunication/cs-final-ppt-11938630</a:t>
            </a:r>
          </a:p>
        </p:txBody>
      </p:sp>
      <p:pic>
        <p:nvPicPr>
          <p:cNvPr id="8" name="Picture 7">
            <a:extLst>
              <a:ext uri="{FF2B5EF4-FFF2-40B4-BE49-F238E27FC236}">
                <a16:creationId xmlns:a16="http://schemas.microsoft.com/office/drawing/2014/main" id="{9FE39BD6-97BC-747A-F53F-F67188C783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1952" y="2634532"/>
            <a:ext cx="3816292" cy="3052175"/>
          </a:xfrm>
          <a:prstGeom prst="rect">
            <a:avLst/>
          </a:prstGeom>
        </p:spPr>
      </p:pic>
      <p:sp>
        <p:nvSpPr>
          <p:cNvPr id="10" name="Rectangle 9">
            <a:extLst>
              <a:ext uri="{FF2B5EF4-FFF2-40B4-BE49-F238E27FC236}">
                <a16:creationId xmlns:a16="http://schemas.microsoft.com/office/drawing/2014/main" id="{0B0D90E8-3BCA-0AFC-6D23-E5FA3993C460}"/>
              </a:ext>
            </a:extLst>
          </p:cNvPr>
          <p:cNvSpPr/>
          <p:nvPr/>
        </p:nvSpPr>
        <p:spPr>
          <a:xfrm>
            <a:off x="9448868" y="4992905"/>
            <a:ext cx="710451"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كامل</a:t>
            </a:r>
          </a:p>
        </p:txBody>
      </p:sp>
      <p:sp>
        <p:nvSpPr>
          <p:cNvPr id="17" name="Rectangle 16">
            <a:extLst>
              <a:ext uri="{FF2B5EF4-FFF2-40B4-BE49-F238E27FC236}">
                <a16:creationId xmlns:a16="http://schemas.microsoft.com/office/drawing/2014/main" id="{6D39DCD6-09C3-329C-572E-AB1EA90D2986}"/>
              </a:ext>
            </a:extLst>
          </p:cNvPr>
          <p:cNvSpPr/>
          <p:nvPr/>
        </p:nvSpPr>
        <p:spPr>
          <a:xfrm>
            <a:off x="10053089" y="3983473"/>
            <a:ext cx="1077539"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متماسك</a:t>
            </a:r>
          </a:p>
        </p:txBody>
      </p:sp>
      <p:sp>
        <p:nvSpPr>
          <p:cNvPr id="18" name="Rectangle 17">
            <a:extLst>
              <a:ext uri="{FF2B5EF4-FFF2-40B4-BE49-F238E27FC236}">
                <a16:creationId xmlns:a16="http://schemas.microsoft.com/office/drawing/2014/main" id="{86B0A5DE-D5B2-ABA1-5DF4-2A35147E5C0F}"/>
              </a:ext>
            </a:extLst>
          </p:cNvPr>
          <p:cNvSpPr/>
          <p:nvPr/>
        </p:nvSpPr>
        <p:spPr>
          <a:xfrm>
            <a:off x="9741117" y="3122869"/>
            <a:ext cx="838691"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موجز</a:t>
            </a:r>
          </a:p>
        </p:txBody>
      </p:sp>
      <p:sp>
        <p:nvSpPr>
          <p:cNvPr id="19" name="Rectangle 18">
            <a:extLst>
              <a:ext uri="{FF2B5EF4-FFF2-40B4-BE49-F238E27FC236}">
                <a16:creationId xmlns:a16="http://schemas.microsoft.com/office/drawing/2014/main" id="{1B1A1D70-21F5-73FF-95F3-1143278AF94B}"/>
              </a:ext>
            </a:extLst>
          </p:cNvPr>
          <p:cNvSpPr/>
          <p:nvPr/>
        </p:nvSpPr>
        <p:spPr>
          <a:xfrm>
            <a:off x="8516841" y="2754420"/>
            <a:ext cx="902811"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واضح</a:t>
            </a:r>
          </a:p>
        </p:txBody>
      </p:sp>
      <p:sp>
        <p:nvSpPr>
          <p:cNvPr id="20" name="Rectangle 19">
            <a:extLst>
              <a:ext uri="{FF2B5EF4-FFF2-40B4-BE49-F238E27FC236}">
                <a16:creationId xmlns:a16="http://schemas.microsoft.com/office/drawing/2014/main" id="{9789CD63-1AA9-ED6E-BB57-76DCD74F378B}"/>
              </a:ext>
            </a:extLst>
          </p:cNvPr>
          <p:cNvSpPr/>
          <p:nvPr/>
        </p:nvSpPr>
        <p:spPr>
          <a:xfrm>
            <a:off x="7288379" y="3090590"/>
            <a:ext cx="862737"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واقعى</a:t>
            </a:r>
          </a:p>
        </p:txBody>
      </p:sp>
      <p:sp>
        <p:nvSpPr>
          <p:cNvPr id="21" name="Rectangle 20">
            <a:extLst>
              <a:ext uri="{FF2B5EF4-FFF2-40B4-BE49-F238E27FC236}">
                <a16:creationId xmlns:a16="http://schemas.microsoft.com/office/drawing/2014/main" id="{04CEA730-7CBA-D02C-58C1-025030470256}"/>
              </a:ext>
            </a:extLst>
          </p:cNvPr>
          <p:cNvSpPr/>
          <p:nvPr/>
        </p:nvSpPr>
        <p:spPr>
          <a:xfrm>
            <a:off x="6806078" y="3942240"/>
            <a:ext cx="872355"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متأدب</a:t>
            </a:r>
          </a:p>
        </p:txBody>
      </p:sp>
      <p:sp>
        <p:nvSpPr>
          <p:cNvPr id="22" name="Rectangle 21">
            <a:extLst>
              <a:ext uri="{FF2B5EF4-FFF2-40B4-BE49-F238E27FC236}">
                <a16:creationId xmlns:a16="http://schemas.microsoft.com/office/drawing/2014/main" id="{A635AE61-BFBF-EFEA-27B0-EC884F809C92}"/>
              </a:ext>
            </a:extLst>
          </p:cNvPr>
          <p:cNvSpPr/>
          <p:nvPr/>
        </p:nvSpPr>
        <p:spPr>
          <a:xfrm>
            <a:off x="7514292" y="5069999"/>
            <a:ext cx="904415"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مفهوم</a:t>
            </a:r>
          </a:p>
        </p:txBody>
      </p:sp>
      <p:sp>
        <p:nvSpPr>
          <p:cNvPr id="24" name="TextBox 23">
            <a:extLst>
              <a:ext uri="{FF2B5EF4-FFF2-40B4-BE49-F238E27FC236}">
                <a16:creationId xmlns:a16="http://schemas.microsoft.com/office/drawing/2014/main" id="{B1B902DF-3D14-E862-B5DD-80C01AF72DFB}"/>
              </a:ext>
            </a:extLst>
          </p:cNvPr>
          <p:cNvSpPr txBox="1"/>
          <p:nvPr/>
        </p:nvSpPr>
        <p:spPr>
          <a:xfrm>
            <a:off x="2529661" y="225465"/>
            <a:ext cx="6096000" cy="461665"/>
          </a:xfrm>
          <a:prstGeom prst="rect">
            <a:avLst/>
          </a:prstGeom>
          <a:noFill/>
        </p:spPr>
        <p:txBody>
          <a:bodyPr wrap="square">
            <a:spAutoFit/>
          </a:bodyPr>
          <a:lstStyle/>
          <a:p>
            <a:pPr algn="ctr" rtl="1"/>
            <a:r>
              <a:rPr lang="en-US" sz="2400" b="1" dirty="0" err="1">
                <a:solidFill>
                  <a:srgbClr val="C00000"/>
                </a:solidFill>
              </a:rPr>
              <a:t>خصائص</a:t>
            </a:r>
            <a:r>
              <a:rPr lang="en-US" sz="2400" b="1" dirty="0">
                <a:solidFill>
                  <a:srgbClr val="C00000"/>
                </a:solidFill>
              </a:rPr>
              <a:t> </a:t>
            </a:r>
            <a:r>
              <a:rPr lang="en-US" sz="2400" b="1" dirty="0" err="1">
                <a:solidFill>
                  <a:srgbClr val="C00000"/>
                </a:solidFill>
              </a:rPr>
              <a:t>التواصل</a:t>
            </a:r>
            <a:r>
              <a:rPr lang="en-US" sz="2400" b="1" dirty="0">
                <a:solidFill>
                  <a:srgbClr val="C00000"/>
                </a:solidFill>
              </a:rPr>
              <a:t> </a:t>
            </a:r>
            <a:r>
              <a:rPr lang="en-US" sz="2400" b="1" dirty="0" err="1">
                <a:solidFill>
                  <a:srgbClr val="C00000"/>
                </a:solidFill>
              </a:rPr>
              <a:t>الفعال</a:t>
            </a:r>
            <a:r>
              <a:rPr lang="en-US" sz="2400" b="1" dirty="0">
                <a:solidFill>
                  <a:srgbClr val="C00000"/>
                </a:solidFill>
              </a:rPr>
              <a:t>: </a:t>
            </a:r>
            <a:r>
              <a:rPr lang="en-US" sz="2400" b="1" dirty="0" err="1">
                <a:solidFill>
                  <a:srgbClr val="C00000"/>
                </a:solidFill>
              </a:rPr>
              <a:t>العناصر</a:t>
            </a:r>
            <a:r>
              <a:rPr lang="en-US" sz="2400" b="1" dirty="0">
                <a:solidFill>
                  <a:srgbClr val="C00000"/>
                </a:solidFill>
              </a:rPr>
              <a:t> </a:t>
            </a:r>
            <a:r>
              <a:rPr lang="en-US" sz="2400" b="1" dirty="0" err="1">
                <a:solidFill>
                  <a:srgbClr val="C00000"/>
                </a:solidFill>
              </a:rPr>
              <a:t>السبعة</a:t>
            </a:r>
            <a:endParaRPr lang="en-US" sz="2400" b="1" dirty="0">
              <a:solidFill>
                <a:srgbClr val="C00000"/>
              </a:solidFill>
            </a:endParaRPr>
          </a:p>
        </p:txBody>
      </p:sp>
    </p:spTree>
    <p:extLst>
      <p:ext uri="{BB962C8B-B14F-4D97-AF65-F5344CB8AC3E}">
        <p14:creationId xmlns:p14="http://schemas.microsoft.com/office/powerpoint/2010/main" val="3546076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itle 1"/>
          <p:cNvSpPr txBox="1">
            <a:spLocks/>
          </p:cNvSpPr>
          <p:nvPr/>
        </p:nvSpPr>
        <p:spPr>
          <a:xfrm>
            <a:off x="2813725" y="807134"/>
            <a:ext cx="5153116" cy="80106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latin typeface="+mn-lt"/>
              </a:rPr>
              <a:t>the 7 C’s meaning</a:t>
            </a:r>
            <a:endParaRPr lang="ar-EG" dirty="0">
              <a:latin typeface="+mn-lt"/>
            </a:endParaRPr>
          </a:p>
        </p:txBody>
      </p:sp>
      <p:graphicFrame>
        <p:nvGraphicFramePr>
          <p:cNvPr id="17" name="Content Placeholder 7"/>
          <p:cNvGraphicFramePr>
            <a:graphicFrameLocks/>
          </p:cNvGraphicFramePr>
          <p:nvPr>
            <p:extLst>
              <p:ext uri="{D42A27DB-BD31-4B8C-83A1-F6EECF244321}">
                <p14:modId xmlns:p14="http://schemas.microsoft.com/office/powerpoint/2010/main" val="1946714121"/>
              </p:ext>
            </p:extLst>
          </p:nvPr>
        </p:nvGraphicFramePr>
        <p:xfrm>
          <a:off x="157293" y="1581869"/>
          <a:ext cx="5632249" cy="4693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 name="Content Placeholder 7">
            <a:extLst>
              <a:ext uri="{FF2B5EF4-FFF2-40B4-BE49-F238E27FC236}">
                <a16:creationId xmlns:a16="http://schemas.microsoft.com/office/drawing/2014/main" id="{F3345BD2-EC88-7B56-04B7-04BB07750943}"/>
              </a:ext>
            </a:extLst>
          </p:cNvPr>
          <p:cNvGraphicFramePr>
            <a:graphicFrameLocks/>
          </p:cNvGraphicFramePr>
          <p:nvPr>
            <p:extLst>
              <p:ext uri="{D42A27DB-BD31-4B8C-83A1-F6EECF244321}">
                <p14:modId xmlns:p14="http://schemas.microsoft.com/office/powerpoint/2010/main" val="1273385919"/>
              </p:ext>
            </p:extLst>
          </p:nvPr>
        </p:nvGraphicFramePr>
        <p:xfrm>
          <a:off x="6315413" y="1581869"/>
          <a:ext cx="5632249" cy="469335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TextBox 2">
            <a:extLst>
              <a:ext uri="{FF2B5EF4-FFF2-40B4-BE49-F238E27FC236}">
                <a16:creationId xmlns:a16="http://schemas.microsoft.com/office/drawing/2014/main" id="{DB98AA3D-791A-F363-FC44-7249D8CDD3D4}"/>
              </a:ext>
            </a:extLst>
          </p:cNvPr>
          <p:cNvSpPr txBox="1"/>
          <p:nvPr/>
        </p:nvSpPr>
        <p:spPr>
          <a:xfrm>
            <a:off x="2529661" y="278015"/>
            <a:ext cx="6096000" cy="461665"/>
          </a:xfrm>
          <a:prstGeom prst="rect">
            <a:avLst/>
          </a:prstGeom>
          <a:noFill/>
        </p:spPr>
        <p:txBody>
          <a:bodyPr wrap="square">
            <a:spAutoFit/>
          </a:bodyPr>
          <a:lstStyle/>
          <a:p>
            <a:pPr algn="ctr" rtl="1"/>
            <a:r>
              <a:rPr lang="en-US" sz="2400" b="1" dirty="0">
                <a:solidFill>
                  <a:srgbClr val="C00000"/>
                </a:solidFill>
              </a:rPr>
              <a:t> </a:t>
            </a:r>
            <a:r>
              <a:rPr lang="en-US" sz="2400" b="1" dirty="0" err="1">
                <a:solidFill>
                  <a:srgbClr val="C00000"/>
                </a:solidFill>
              </a:rPr>
              <a:t>العناصر</a:t>
            </a:r>
            <a:r>
              <a:rPr lang="en-US" sz="2400" b="1" dirty="0">
                <a:solidFill>
                  <a:srgbClr val="C00000"/>
                </a:solidFill>
              </a:rPr>
              <a:t> </a:t>
            </a:r>
            <a:r>
              <a:rPr lang="en-US" sz="2400" b="1" dirty="0" err="1">
                <a:solidFill>
                  <a:srgbClr val="C00000"/>
                </a:solidFill>
              </a:rPr>
              <a:t>السبعة</a:t>
            </a:r>
            <a:endParaRPr lang="en-US" sz="2400" b="1" dirty="0">
              <a:solidFill>
                <a:srgbClr val="C00000"/>
              </a:solidFill>
            </a:endParaRPr>
          </a:p>
        </p:txBody>
      </p:sp>
    </p:spTree>
    <p:extLst>
      <p:ext uri="{BB962C8B-B14F-4D97-AF65-F5344CB8AC3E}">
        <p14:creationId xmlns:p14="http://schemas.microsoft.com/office/powerpoint/2010/main" val="9750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2219161" y="1945965"/>
            <a:ext cx="7587291" cy="2308324"/>
          </a:xfrm>
          <a:prstGeom prst="rect">
            <a:avLst/>
          </a:prstGeom>
          <a:noFill/>
        </p:spPr>
        <p:txBody>
          <a:bodyPr wrap="square">
            <a:spAutoFit/>
          </a:bodyPr>
          <a:lstStyle/>
          <a:p>
            <a:pPr algn="ctr"/>
            <a:r>
              <a:rPr lang="en-US" sz="2400" b="0" i="0" dirty="0">
                <a:solidFill>
                  <a:srgbClr val="1F1F1F"/>
                </a:solidFill>
                <a:effectLst/>
                <a:highlight>
                  <a:srgbClr val="FFFFFF"/>
                </a:highlight>
                <a:latin typeface="Google Sans"/>
              </a:rPr>
              <a:t>Organizational Communication Flows Information can flow in four directions in an organization: </a:t>
            </a:r>
            <a:r>
              <a:rPr lang="en-US" sz="2400" b="1" i="0" dirty="0">
                <a:solidFill>
                  <a:srgbClr val="040C28"/>
                </a:solidFill>
                <a:effectLst/>
                <a:highlight>
                  <a:srgbClr val="FFFFFF"/>
                </a:highlight>
                <a:latin typeface="Google Sans"/>
              </a:rPr>
              <a:t>downward, upward, horizontally, and diagonally</a:t>
            </a:r>
            <a:r>
              <a:rPr lang="en-US" sz="2400" b="0" i="0" dirty="0">
                <a:solidFill>
                  <a:srgbClr val="1F1F1F"/>
                </a:solidFill>
                <a:effectLst/>
                <a:highlight>
                  <a:srgbClr val="FFFFFF"/>
                </a:highlight>
                <a:latin typeface="Google Sans"/>
              </a:rPr>
              <a:t>.</a:t>
            </a:r>
          </a:p>
          <a:p>
            <a:pPr algn="ctr"/>
            <a:endParaRPr lang="en-US" sz="2400" dirty="0">
              <a:solidFill>
                <a:srgbClr val="1F1F1F"/>
              </a:solidFill>
              <a:highlight>
                <a:srgbClr val="FFFFFF"/>
              </a:highlight>
              <a:latin typeface="Google Sans"/>
            </a:endParaRPr>
          </a:p>
          <a:p>
            <a:pPr algn="ctr"/>
            <a:r>
              <a:rPr lang="en-US" sz="2400" b="0" i="0" dirty="0">
                <a:solidFill>
                  <a:srgbClr val="1F1F1F"/>
                </a:solidFill>
                <a:effectLst/>
                <a:highlight>
                  <a:srgbClr val="FFFFFF"/>
                </a:highlight>
                <a:latin typeface="Google Sans"/>
              </a:rPr>
              <a:t> The size, nature, and structure of the organization dictate which direction most of the information flows</a:t>
            </a:r>
            <a:endParaRPr lang="en-US" sz="2400"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
        <p:nvSpPr>
          <p:cNvPr id="2" name="TextBox 1">
            <a:extLst>
              <a:ext uri="{FF2B5EF4-FFF2-40B4-BE49-F238E27FC236}">
                <a16:creationId xmlns:a16="http://schemas.microsoft.com/office/drawing/2014/main" id="{79BC9628-74E8-9DE3-CBBD-16BFB9ABF3CC}"/>
              </a:ext>
            </a:extLst>
          </p:cNvPr>
          <p:cNvSpPr txBox="1"/>
          <p:nvPr/>
        </p:nvSpPr>
        <p:spPr>
          <a:xfrm>
            <a:off x="1262501" y="4493892"/>
            <a:ext cx="9604281" cy="1569660"/>
          </a:xfrm>
          <a:prstGeom prst="rect">
            <a:avLst/>
          </a:prstGeom>
          <a:noFill/>
        </p:spPr>
        <p:txBody>
          <a:bodyPr wrap="square">
            <a:spAutoFit/>
          </a:bodyPr>
          <a:lstStyle/>
          <a:p>
            <a:pPr algn="ctr" rtl="1"/>
            <a:r>
              <a:rPr lang="ar-EG" sz="2400" b="0" i="0" dirty="0">
                <a:solidFill>
                  <a:srgbClr val="1F1F1F"/>
                </a:solidFill>
                <a:effectLst/>
                <a:highlight>
                  <a:srgbClr val="FFFFFF"/>
                </a:highlight>
                <a:latin typeface="Google Sans"/>
              </a:rPr>
              <a:t>تدفقات التواصل التنظيمي يمكن أن تتدفق المعلومات في أربعة اتجاهات في المنظمة: للأسفل، للأعلى، أفقيًا، وقطريًا.</a:t>
            </a:r>
          </a:p>
          <a:p>
            <a:pPr algn="ctr" rtl="1"/>
            <a:endParaRPr lang="ar-EG" sz="2400" b="0" i="0" dirty="0">
              <a:solidFill>
                <a:srgbClr val="1F1F1F"/>
              </a:solidFill>
              <a:effectLst/>
              <a:highlight>
                <a:srgbClr val="FFFFFF"/>
              </a:highlight>
              <a:latin typeface="Google Sans"/>
            </a:endParaRPr>
          </a:p>
          <a:p>
            <a:pPr algn="ctr" rtl="1"/>
            <a:r>
              <a:rPr lang="ar-EG" sz="2400" b="0" i="0" dirty="0">
                <a:solidFill>
                  <a:srgbClr val="1F1F1F"/>
                </a:solidFill>
                <a:effectLst/>
                <a:highlight>
                  <a:srgbClr val="FFFFFF"/>
                </a:highlight>
                <a:latin typeface="Google Sans"/>
              </a:rPr>
              <a:t>يحدد حجم المنظمة وطبيعتها وبنيتها الاتجاه الذي تتدفق إليه معظم المعلومات</a:t>
            </a:r>
            <a:endParaRPr lang="en-US" sz="2400" dirty="0"/>
          </a:p>
        </p:txBody>
      </p:sp>
      <p:sp>
        <p:nvSpPr>
          <p:cNvPr id="3" name="TextBox 2">
            <a:extLst>
              <a:ext uri="{FF2B5EF4-FFF2-40B4-BE49-F238E27FC236}">
                <a16:creationId xmlns:a16="http://schemas.microsoft.com/office/drawing/2014/main" id="{BC0EC008-0C59-A20C-9FE8-CE73FEF4D39B}"/>
              </a:ext>
            </a:extLst>
          </p:cNvPr>
          <p:cNvSpPr txBox="1"/>
          <p:nvPr/>
        </p:nvSpPr>
        <p:spPr>
          <a:xfrm>
            <a:off x="3894083" y="583970"/>
            <a:ext cx="3904593" cy="523220"/>
          </a:xfrm>
          <a:prstGeom prst="rect">
            <a:avLst/>
          </a:prstGeom>
          <a:noFill/>
        </p:spPr>
        <p:txBody>
          <a:bodyPr wrap="square">
            <a:spAutoFit/>
          </a:bodyPr>
          <a:lstStyle/>
          <a:p>
            <a:pPr algn="ctr"/>
            <a:r>
              <a:rPr lang="en-US" sz="2800" b="1" dirty="0" err="1">
                <a:solidFill>
                  <a:srgbClr val="C00000"/>
                </a:solidFill>
              </a:rPr>
              <a:t>اتجاه</a:t>
            </a:r>
            <a:r>
              <a:rPr lang="en-US" sz="2800" b="1" dirty="0">
                <a:solidFill>
                  <a:srgbClr val="C00000"/>
                </a:solidFill>
              </a:rPr>
              <a:t> </a:t>
            </a:r>
            <a:r>
              <a:rPr lang="en-US" sz="2800" b="1" dirty="0" err="1">
                <a:solidFill>
                  <a:srgbClr val="C00000"/>
                </a:solidFill>
              </a:rPr>
              <a:t>تدفق</a:t>
            </a:r>
            <a:r>
              <a:rPr lang="en-US" sz="2800" b="1" dirty="0">
                <a:solidFill>
                  <a:srgbClr val="C00000"/>
                </a:solidFill>
              </a:rPr>
              <a:t> </a:t>
            </a:r>
            <a:r>
              <a:rPr lang="ar-EG" sz="2800" b="1" dirty="0">
                <a:solidFill>
                  <a:srgbClr val="C00000"/>
                </a:solidFill>
              </a:rPr>
              <a:t>التواصل</a:t>
            </a:r>
            <a:endParaRPr lang="en-US" sz="2800" b="1" dirty="0">
              <a:solidFill>
                <a:srgbClr val="C00000"/>
              </a:solidFill>
            </a:endParaRPr>
          </a:p>
        </p:txBody>
      </p:sp>
    </p:spTree>
    <p:extLst>
      <p:ext uri="{BB962C8B-B14F-4D97-AF65-F5344CB8AC3E}">
        <p14:creationId xmlns:p14="http://schemas.microsoft.com/office/powerpoint/2010/main" val="13874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384" y="1845167"/>
            <a:ext cx="6017616"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100909" y="2101396"/>
            <a:ext cx="6196910" cy="4401205"/>
          </a:xfrm>
          <a:prstGeom prst="rect">
            <a:avLst/>
          </a:prstGeom>
          <a:noFill/>
        </p:spPr>
        <p:txBody>
          <a:bodyPr wrap="square">
            <a:spAutoFit/>
          </a:bodyPr>
          <a:lstStyle/>
          <a:p>
            <a:pPr lvl="1" algn="just">
              <a:buSzPct val="65000"/>
            </a:pPr>
            <a:r>
              <a:rPr lang="en-US" altLang="ar-SA" sz="2000" b="1" u="sng" dirty="0">
                <a:solidFill>
                  <a:srgbClr val="FF0000"/>
                </a:solidFill>
              </a:rPr>
              <a:t>Downward</a:t>
            </a:r>
            <a:r>
              <a:rPr lang="en-US" altLang="ar-SA" sz="2000" b="1" dirty="0"/>
              <a:t> - flows from a manager to subordinates</a:t>
            </a:r>
          </a:p>
          <a:p>
            <a:pPr lvl="2" algn="just"/>
            <a:r>
              <a:rPr lang="en-US" altLang="ar-SA" sz="2000" b="1" dirty="0"/>
              <a:t>used to inform, direct, coordinate, and evaluate employees</a:t>
            </a:r>
          </a:p>
          <a:p>
            <a:pPr lvl="2" algn="just"/>
            <a:endParaRPr lang="en-US" altLang="ar-SA" sz="2000" b="1" dirty="0"/>
          </a:p>
          <a:p>
            <a:pPr lvl="2" algn="just"/>
            <a:r>
              <a:rPr lang="en-US" sz="2000" b="1" i="0" dirty="0">
                <a:solidFill>
                  <a:srgbClr val="373D3F"/>
                </a:solidFill>
                <a:effectLst/>
                <a:highlight>
                  <a:srgbClr val="FFFFFF"/>
                </a:highlight>
                <a:latin typeface="proxima-nova"/>
              </a:rPr>
              <a:t>For example </a:t>
            </a:r>
            <a:r>
              <a:rPr lang="en-US" sz="2000" b="0" i="0" dirty="0">
                <a:solidFill>
                  <a:srgbClr val="373D3F"/>
                </a:solidFill>
                <a:effectLst/>
                <a:highlight>
                  <a:srgbClr val="FFFFFF"/>
                </a:highlight>
                <a:latin typeface="proxima-nova"/>
              </a:rPr>
              <a:t>may be an announcement of a new CEO or notice of a merger with a former competitor. Other forms of high-level downward communications include speeches, blogs, podcasts, and videos. The most common types of downward communication are everyday directives of department managers or line managers to employees. These can even be in the form of instruction manuals or company handbooks.</a:t>
            </a:r>
            <a:endParaRPr lang="en-US" altLang="ar-SA" sz="2000" b="1"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
        <p:nvSpPr>
          <p:cNvPr id="2" name="Rectangle: Rounded Corners 1">
            <a:extLst>
              <a:ext uri="{FF2B5EF4-FFF2-40B4-BE49-F238E27FC236}">
                <a16:creationId xmlns:a16="http://schemas.microsoft.com/office/drawing/2014/main" id="{195C7FC9-97C1-965B-0C88-26E291E86FF4}"/>
              </a:ext>
            </a:extLst>
          </p:cNvPr>
          <p:cNvSpPr/>
          <p:nvPr/>
        </p:nvSpPr>
        <p:spPr>
          <a:xfrm>
            <a:off x="6275292" y="1857716"/>
            <a:ext cx="5868289"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altLang="ar-SA" b="1" dirty="0">
                <a:solidFill>
                  <a:srgbClr val="C00000"/>
                </a:solidFill>
              </a:rPr>
              <a:t>التواصل الموجه إلى الأسفل ( </a:t>
            </a:r>
            <a:r>
              <a:rPr lang="ar-EG" altLang="ar-SA" b="1" dirty="0" err="1">
                <a:solidFill>
                  <a:srgbClr val="C00000"/>
                </a:solidFill>
              </a:rPr>
              <a:t>التنازلى</a:t>
            </a:r>
            <a:r>
              <a:rPr lang="ar-EG" altLang="ar-SA" b="1" dirty="0">
                <a:solidFill>
                  <a:srgbClr val="C00000"/>
                </a:solidFill>
              </a:rPr>
              <a:t> )</a:t>
            </a:r>
            <a:endParaRPr lang="ar-EG" dirty="0">
              <a:solidFill>
                <a:schemeClr val="tx1"/>
              </a:solidFill>
            </a:endParaRPr>
          </a:p>
          <a:p>
            <a:pPr algn="just" rtl="1"/>
            <a:r>
              <a:rPr lang="ar-EG" b="1" dirty="0">
                <a:solidFill>
                  <a:schemeClr val="tx1"/>
                </a:solidFill>
              </a:rPr>
              <a:t>هو تدفق المعلومات الذي ينطلق من المدير إلى </a:t>
            </a:r>
            <a:r>
              <a:rPr lang="ar-EG" b="1" dirty="0" err="1">
                <a:solidFill>
                  <a:schemeClr val="tx1"/>
                </a:solidFill>
              </a:rPr>
              <a:t>المرؤوسين.ويُس</a:t>
            </a:r>
            <a:r>
              <a:rPr lang="ar-EG" altLang="ar-SA" b="1" dirty="0" err="1">
                <a:solidFill>
                  <a:schemeClr val="tx1"/>
                </a:solidFill>
              </a:rPr>
              <a:t>تخدم</a:t>
            </a:r>
            <a:r>
              <a:rPr lang="ar-EG" altLang="ar-SA" b="1" dirty="0">
                <a:solidFill>
                  <a:schemeClr val="tx1"/>
                </a:solidFill>
              </a:rPr>
              <a:t> لإبلاغ الموظفين وتوجيههم وتنسيقهم وتقييمهم</a:t>
            </a:r>
          </a:p>
          <a:p>
            <a:pPr algn="just" rtl="1"/>
            <a:endParaRPr lang="ar-EG" dirty="0">
              <a:solidFill>
                <a:schemeClr val="tx1"/>
              </a:solidFill>
            </a:endParaRPr>
          </a:p>
          <a:p>
            <a:pPr algn="just" rtl="1"/>
            <a:r>
              <a:rPr lang="ar-EG" b="1" dirty="0">
                <a:solidFill>
                  <a:schemeClr val="tx1"/>
                </a:solidFill>
              </a:rPr>
              <a:t>الغرض منه: </a:t>
            </a:r>
          </a:p>
          <a:p>
            <a:pPr algn="just" rtl="1"/>
            <a:r>
              <a:rPr lang="ar-EG" dirty="0">
                <a:solidFill>
                  <a:schemeClr val="tx1"/>
                </a:solidFill>
              </a:rPr>
              <a:t>يُستخدم هذا النوع من التواصل لإعلام الموظفين، وتوجيههم، والتنسيق بينهم، بالإضافة إلى تقييم أدائهم.</a:t>
            </a:r>
          </a:p>
          <a:p>
            <a:pPr algn="just" rtl="1"/>
            <a:endParaRPr lang="ar-EG" dirty="0">
              <a:solidFill>
                <a:schemeClr val="tx1"/>
              </a:solidFill>
            </a:endParaRPr>
          </a:p>
          <a:p>
            <a:pPr algn="just" rtl="1"/>
            <a:r>
              <a:rPr lang="ar-EG" b="1" dirty="0">
                <a:solidFill>
                  <a:schemeClr val="tx1"/>
                </a:solidFill>
              </a:rPr>
              <a:t>أمثلة عليه:</a:t>
            </a:r>
          </a:p>
          <a:p>
            <a:pPr marL="285750" indent="-285750" algn="just" rtl="1">
              <a:buFont typeface="Arial" panose="020B0604020202020204" pitchFamily="34" charset="0"/>
              <a:buChar char="•"/>
            </a:pPr>
            <a:r>
              <a:rPr lang="ar-EG" dirty="0">
                <a:solidFill>
                  <a:schemeClr val="tx1"/>
                </a:solidFill>
              </a:rPr>
              <a:t>الإعلانات الكبرى، مثل تعيين رئيس تنفيذي جديد أو الإعلان عن اندماج مع منافس سابق.</a:t>
            </a:r>
          </a:p>
          <a:p>
            <a:pPr marL="285750" indent="-285750" algn="just" rtl="1">
              <a:buFont typeface="Arial" panose="020B0604020202020204" pitchFamily="34" charset="0"/>
              <a:buChar char="•"/>
            </a:pPr>
            <a:r>
              <a:rPr lang="ar-EG" dirty="0">
                <a:solidFill>
                  <a:schemeClr val="tx1"/>
                </a:solidFill>
              </a:rPr>
              <a:t>التوجيهات اليومية التي يصدرها مديرو الأقسام للموظفين.</a:t>
            </a:r>
          </a:p>
          <a:p>
            <a:pPr marL="285750" indent="-285750" algn="just" rtl="1">
              <a:buFont typeface="Arial" panose="020B0604020202020204" pitchFamily="34" charset="0"/>
              <a:buChar char="•"/>
            </a:pPr>
            <a:r>
              <a:rPr lang="ar-EG" dirty="0">
                <a:solidFill>
                  <a:schemeClr val="tx1"/>
                </a:solidFill>
              </a:rPr>
              <a:t>أشكال أخرى رفيعة المستوى مثل الخطابات، والمدونات، ومقاطع الفيديو.</a:t>
            </a:r>
          </a:p>
          <a:p>
            <a:pPr marL="285750" indent="-285750" algn="just" rtl="1">
              <a:buFont typeface="Arial" panose="020B0604020202020204" pitchFamily="34" charset="0"/>
              <a:buChar char="•"/>
            </a:pPr>
            <a:r>
              <a:rPr lang="ar-EG" dirty="0">
                <a:solidFill>
                  <a:schemeClr val="tx1"/>
                </a:solidFill>
              </a:rPr>
              <a:t>الوثائق التنظيمية مثل أدلة التعليمات أو كتيبات الشركة.</a:t>
            </a:r>
            <a:endParaRPr lang="en-US" dirty="0">
              <a:solidFill>
                <a:schemeClr val="tx1"/>
              </a:solidFill>
            </a:endParaRPr>
          </a:p>
        </p:txBody>
      </p:sp>
      <p:sp>
        <p:nvSpPr>
          <p:cNvPr id="3" name="TextBox 2">
            <a:extLst>
              <a:ext uri="{FF2B5EF4-FFF2-40B4-BE49-F238E27FC236}">
                <a16:creationId xmlns:a16="http://schemas.microsoft.com/office/drawing/2014/main" id="{19B4D6B9-DA46-C5B6-4557-FAE272F8E1F1}"/>
              </a:ext>
            </a:extLst>
          </p:cNvPr>
          <p:cNvSpPr txBox="1"/>
          <p:nvPr/>
        </p:nvSpPr>
        <p:spPr>
          <a:xfrm>
            <a:off x="3894083" y="583970"/>
            <a:ext cx="3904593" cy="523220"/>
          </a:xfrm>
          <a:prstGeom prst="rect">
            <a:avLst/>
          </a:prstGeom>
          <a:noFill/>
        </p:spPr>
        <p:txBody>
          <a:bodyPr wrap="square">
            <a:spAutoFit/>
          </a:bodyPr>
          <a:lstStyle/>
          <a:p>
            <a:pPr algn="ctr"/>
            <a:r>
              <a:rPr lang="en-US" sz="2800" b="1" dirty="0" err="1">
                <a:solidFill>
                  <a:srgbClr val="C00000"/>
                </a:solidFill>
              </a:rPr>
              <a:t>اتجاه</a:t>
            </a:r>
            <a:r>
              <a:rPr lang="en-US" sz="2800" b="1" dirty="0">
                <a:solidFill>
                  <a:srgbClr val="C00000"/>
                </a:solidFill>
              </a:rPr>
              <a:t> </a:t>
            </a:r>
            <a:r>
              <a:rPr lang="en-US" sz="2800" b="1" dirty="0" err="1">
                <a:solidFill>
                  <a:srgbClr val="C00000"/>
                </a:solidFill>
              </a:rPr>
              <a:t>تدفق</a:t>
            </a:r>
            <a:r>
              <a:rPr lang="en-US" sz="2800" b="1" dirty="0">
                <a:solidFill>
                  <a:srgbClr val="C00000"/>
                </a:solidFill>
              </a:rPr>
              <a:t> </a:t>
            </a:r>
            <a:r>
              <a:rPr lang="ar-EG" sz="2800" b="1" dirty="0">
                <a:solidFill>
                  <a:srgbClr val="C00000"/>
                </a:solidFill>
              </a:rPr>
              <a:t>التواصل</a:t>
            </a:r>
            <a:endParaRPr lang="en-US" sz="2800" b="1" dirty="0">
              <a:solidFill>
                <a:srgbClr val="C00000"/>
              </a:solidFill>
            </a:endParaRPr>
          </a:p>
        </p:txBody>
      </p:sp>
    </p:spTree>
    <p:extLst>
      <p:ext uri="{BB962C8B-B14F-4D97-AF65-F5344CB8AC3E}">
        <p14:creationId xmlns:p14="http://schemas.microsoft.com/office/powerpoint/2010/main" val="3293385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2A339-CF17-C904-5D33-C3CC89A8C1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FF0578-ED82-39BD-697A-494EA23C4FD6}"/>
              </a:ext>
            </a:extLst>
          </p:cNvPr>
          <p:cNvSpPr/>
          <p:nvPr/>
        </p:nvSpPr>
        <p:spPr>
          <a:xfrm>
            <a:off x="78384" y="1845167"/>
            <a:ext cx="6017616"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526C627-0385-32CA-7EEF-78B5E052B5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2EDBF71-4ADA-4B83-D303-11356190AB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FB127273-922A-2F18-B30C-88B4C83D7DE8}"/>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D5F97E5A-68E7-EA42-A63E-710789B39039}"/>
              </a:ext>
            </a:extLst>
          </p:cNvPr>
          <p:cNvSpPr txBox="1"/>
          <p:nvPr/>
        </p:nvSpPr>
        <p:spPr>
          <a:xfrm>
            <a:off x="-100909" y="2101396"/>
            <a:ext cx="6196910" cy="3816429"/>
          </a:xfrm>
          <a:prstGeom prst="rect">
            <a:avLst/>
          </a:prstGeom>
          <a:noFill/>
        </p:spPr>
        <p:txBody>
          <a:bodyPr wrap="square">
            <a:spAutoFit/>
          </a:bodyPr>
          <a:lstStyle/>
          <a:p>
            <a:pPr lvl="1" algn="just">
              <a:buSzPct val="65000"/>
            </a:pPr>
            <a:r>
              <a:rPr lang="en-US" altLang="ar-SA" sz="2200" b="1" u="sng" dirty="0">
                <a:solidFill>
                  <a:srgbClr val="FF0000"/>
                </a:solidFill>
              </a:rPr>
              <a:t>Upward </a:t>
            </a:r>
            <a:r>
              <a:rPr lang="en-US" altLang="ar-SA" sz="2200" b="1" dirty="0"/>
              <a:t>- flows from subordinates to managers</a:t>
            </a:r>
          </a:p>
          <a:p>
            <a:pPr lvl="2" algn="just"/>
            <a:r>
              <a:rPr lang="en-US" altLang="ar-SA" sz="2200" b="1" dirty="0"/>
              <a:t>keeps managers aware of employees’ feelings </a:t>
            </a:r>
          </a:p>
          <a:p>
            <a:pPr lvl="2" algn="just"/>
            <a:r>
              <a:rPr lang="en-US" altLang="ar-SA" sz="2200" b="1" dirty="0"/>
              <a:t>source for ideas on improving operations</a:t>
            </a:r>
          </a:p>
          <a:p>
            <a:pPr lvl="2" algn="just"/>
            <a:r>
              <a:rPr lang="en-US" altLang="ar-SA" sz="2200" b="1" dirty="0"/>
              <a:t>amount of upward communication affected by the culture of the organization</a:t>
            </a:r>
          </a:p>
          <a:p>
            <a:pPr lvl="2" algn="just"/>
            <a:endParaRPr lang="en-US" altLang="ar-SA" sz="2200" b="1" dirty="0"/>
          </a:p>
          <a:p>
            <a:pPr lvl="2" algn="just"/>
            <a:r>
              <a:rPr lang="en-US" sz="2200" b="1" dirty="0">
                <a:solidFill>
                  <a:srgbClr val="373D3F"/>
                </a:solidFill>
                <a:highlight>
                  <a:srgbClr val="FFFFFF"/>
                </a:highlight>
                <a:latin typeface="proxima-nova"/>
              </a:rPr>
              <a:t>For example</a:t>
            </a:r>
            <a:r>
              <a:rPr lang="en-US" sz="2200" dirty="0">
                <a:solidFill>
                  <a:srgbClr val="373D3F"/>
                </a:solidFill>
                <a:highlight>
                  <a:srgbClr val="FFFFFF"/>
                </a:highlight>
                <a:latin typeface="proxima-nova"/>
              </a:rPr>
              <a:t>, upward communication occurs when workers report to a supervisor or when team leaders report to a department manager. </a:t>
            </a:r>
            <a:endParaRPr lang="en-US" altLang="ar-SA" sz="2200" b="1" dirty="0"/>
          </a:p>
        </p:txBody>
      </p:sp>
      <p:sp>
        <p:nvSpPr>
          <p:cNvPr id="18" name="TextBox 17">
            <a:extLst>
              <a:ext uri="{FF2B5EF4-FFF2-40B4-BE49-F238E27FC236}">
                <a16:creationId xmlns:a16="http://schemas.microsoft.com/office/drawing/2014/main" id="{5E03B8CA-FD63-A9E5-FB1E-7348F405B28F}"/>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
        <p:nvSpPr>
          <p:cNvPr id="2" name="Rectangle: Rounded Corners 1">
            <a:extLst>
              <a:ext uri="{FF2B5EF4-FFF2-40B4-BE49-F238E27FC236}">
                <a16:creationId xmlns:a16="http://schemas.microsoft.com/office/drawing/2014/main" id="{426E6831-9802-C1F4-27A4-EC5A6A6D146A}"/>
              </a:ext>
            </a:extLst>
          </p:cNvPr>
          <p:cNvSpPr/>
          <p:nvPr/>
        </p:nvSpPr>
        <p:spPr>
          <a:xfrm>
            <a:off x="6275292" y="1857716"/>
            <a:ext cx="5868289"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altLang="ar-SA" b="1" dirty="0">
                <a:solidFill>
                  <a:schemeClr val="tx1"/>
                </a:solidFill>
              </a:rPr>
              <a:t>التواصل الموجه إلى الأعلى ( </a:t>
            </a:r>
            <a:r>
              <a:rPr lang="ar-EG" altLang="ar-SA" b="1" dirty="0" err="1">
                <a:solidFill>
                  <a:schemeClr val="tx1"/>
                </a:solidFill>
              </a:rPr>
              <a:t>التصاعدى</a:t>
            </a:r>
            <a:r>
              <a:rPr lang="ar-EG" altLang="ar-SA" b="1">
                <a:solidFill>
                  <a:schemeClr val="tx1"/>
                </a:solidFill>
              </a:rPr>
              <a:t> )</a:t>
            </a:r>
            <a:endParaRPr lang="ar-EG" dirty="0">
              <a:solidFill>
                <a:schemeClr val="tx1"/>
              </a:solidFill>
            </a:endParaRPr>
          </a:p>
          <a:p>
            <a:pPr algn="just" rtl="1"/>
            <a:r>
              <a:rPr lang="ar-EG" dirty="0">
                <a:solidFill>
                  <a:schemeClr val="tx1"/>
                </a:solidFill>
              </a:rPr>
              <a:t>هو عملية انتقال المعلومات من الأسفل إلى الأعلى في الهيكل التنظيمي، أي من الموظفين (المرؤوسين) إلى المديرين.</a:t>
            </a:r>
          </a:p>
          <a:p>
            <a:pPr algn="just" rtl="1"/>
            <a:endParaRPr lang="ar-EG" dirty="0">
              <a:solidFill>
                <a:schemeClr val="tx1"/>
              </a:solidFill>
            </a:endParaRPr>
          </a:p>
          <a:p>
            <a:pPr algn="r" rtl="1"/>
            <a:r>
              <a:rPr lang="ar-EG" b="1" dirty="0">
                <a:solidFill>
                  <a:schemeClr val="tx1"/>
                </a:solidFill>
              </a:rPr>
              <a:t>الغرض منه:</a:t>
            </a:r>
          </a:p>
          <a:p>
            <a:pPr algn="r" rtl="1"/>
            <a:r>
              <a:rPr lang="ar-EG" b="1" dirty="0">
                <a:solidFill>
                  <a:schemeClr val="tx1"/>
                </a:solidFill>
              </a:rPr>
              <a:t>توعية الإدارة بمشاعر الموظفين:</a:t>
            </a:r>
            <a:r>
              <a:rPr lang="ar-EG" dirty="0">
                <a:solidFill>
                  <a:schemeClr val="tx1"/>
                </a:solidFill>
              </a:rPr>
              <a:t> يساعد المديرين على فهم الحالة المعنوية ومدى رضا الموظفين.</a:t>
            </a:r>
          </a:p>
          <a:p>
            <a:pPr algn="r" rtl="1"/>
            <a:r>
              <a:rPr lang="ar-EG" b="1" dirty="0">
                <a:solidFill>
                  <a:schemeClr val="tx1"/>
                </a:solidFill>
              </a:rPr>
              <a:t>مصدر للأفكار التطويرية:</a:t>
            </a:r>
            <a:r>
              <a:rPr lang="ar-EG" dirty="0">
                <a:solidFill>
                  <a:schemeClr val="tx1"/>
                </a:solidFill>
              </a:rPr>
              <a:t> يعتبر وسيلة فعالة لتقديم مقترحات من الموظفين لتحسين العمليات التشغيلية.</a:t>
            </a:r>
          </a:p>
          <a:p>
            <a:pPr algn="r" rtl="1"/>
            <a:r>
              <a:rPr lang="ar-EG" b="1" dirty="0">
                <a:solidFill>
                  <a:schemeClr val="tx1"/>
                </a:solidFill>
              </a:rPr>
              <a:t>التأثر بثقافة المؤسسة:</a:t>
            </a:r>
            <a:r>
              <a:rPr lang="ar-EG" dirty="0">
                <a:solidFill>
                  <a:schemeClr val="tx1"/>
                </a:solidFill>
              </a:rPr>
              <a:t> تعتمد كمية وجودة هذه الاتصالات بشكل كبير على ثقافة المنظمة ومدى تشجيعها للشفافية.</a:t>
            </a:r>
          </a:p>
          <a:p>
            <a:pPr algn="r" rtl="1"/>
            <a:endParaRPr lang="ar-EG" dirty="0">
              <a:solidFill>
                <a:schemeClr val="tx1"/>
              </a:solidFill>
            </a:endParaRPr>
          </a:p>
          <a:p>
            <a:pPr algn="r" rtl="1"/>
            <a:r>
              <a:rPr lang="ar-EG" b="1" dirty="0">
                <a:solidFill>
                  <a:schemeClr val="tx1"/>
                </a:solidFill>
              </a:rPr>
              <a:t>أمثلة عليه</a:t>
            </a:r>
          </a:p>
          <a:p>
            <a:pPr marL="285750" indent="-285750" algn="r" rtl="1">
              <a:buFont typeface="Arial" panose="020B0604020202020204" pitchFamily="34" charset="0"/>
              <a:buChar char="•"/>
            </a:pPr>
            <a:r>
              <a:rPr lang="ar-EG" b="1" dirty="0">
                <a:solidFill>
                  <a:schemeClr val="tx1"/>
                </a:solidFill>
              </a:rPr>
              <a:t>تقارير العمال:</a:t>
            </a:r>
            <a:r>
              <a:rPr lang="ar-EG" dirty="0">
                <a:solidFill>
                  <a:schemeClr val="tx1"/>
                </a:solidFill>
              </a:rPr>
              <a:t> عندما يرفع العامل تقريراً عن سير العمل أو المشكلات التي واجهته إلى المشرف المباشر.</a:t>
            </a:r>
          </a:p>
          <a:p>
            <a:pPr marL="285750" indent="-285750" algn="r" rtl="1">
              <a:buFont typeface="Arial" panose="020B0604020202020204" pitchFamily="34" charset="0"/>
              <a:buChar char="•"/>
            </a:pPr>
            <a:r>
              <a:rPr lang="ar-EG" b="1" dirty="0">
                <a:solidFill>
                  <a:schemeClr val="tx1"/>
                </a:solidFill>
              </a:rPr>
              <a:t>تقارير قادة الفرق:</a:t>
            </a:r>
            <a:r>
              <a:rPr lang="ar-EG" dirty="0">
                <a:solidFill>
                  <a:schemeClr val="tx1"/>
                </a:solidFill>
              </a:rPr>
              <a:t> عندما يقوم قائد فريق برفع تقرير دوري أو نتائج مشروع إلى مدير القسم.</a:t>
            </a:r>
          </a:p>
        </p:txBody>
      </p:sp>
      <p:sp>
        <p:nvSpPr>
          <p:cNvPr id="3" name="TextBox 2">
            <a:extLst>
              <a:ext uri="{FF2B5EF4-FFF2-40B4-BE49-F238E27FC236}">
                <a16:creationId xmlns:a16="http://schemas.microsoft.com/office/drawing/2014/main" id="{27D833A6-1333-5795-4593-6E77707514E6}"/>
              </a:ext>
            </a:extLst>
          </p:cNvPr>
          <p:cNvSpPr txBox="1"/>
          <p:nvPr/>
        </p:nvSpPr>
        <p:spPr>
          <a:xfrm>
            <a:off x="3894083" y="583970"/>
            <a:ext cx="3904593" cy="523220"/>
          </a:xfrm>
          <a:prstGeom prst="rect">
            <a:avLst/>
          </a:prstGeom>
          <a:noFill/>
        </p:spPr>
        <p:txBody>
          <a:bodyPr wrap="square">
            <a:spAutoFit/>
          </a:bodyPr>
          <a:lstStyle/>
          <a:p>
            <a:pPr algn="ctr"/>
            <a:r>
              <a:rPr lang="en-US" sz="2800" b="1" dirty="0" err="1">
                <a:solidFill>
                  <a:srgbClr val="C00000"/>
                </a:solidFill>
              </a:rPr>
              <a:t>اتجاه</a:t>
            </a:r>
            <a:r>
              <a:rPr lang="en-US" sz="2800" b="1" dirty="0">
                <a:solidFill>
                  <a:srgbClr val="C00000"/>
                </a:solidFill>
              </a:rPr>
              <a:t> </a:t>
            </a:r>
            <a:r>
              <a:rPr lang="en-US" sz="2800" b="1" dirty="0" err="1">
                <a:solidFill>
                  <a:srgbClr val="C00000"/>
                </a:solidFill>
              </a:rPr>
              <a:t>تدفق</a:t>
            </a:r>
            <a:r>
              <a:rPr lang="en-US" sz="2800" b="1" dirty="0">
                <a:solidFill>
                  <a:srgbClr val="C00000"/>
                </a:solidFill>
              </a:rPr>
              <a:t> </a:t>
            </a:r>
            <a:r>
              <a:rPr lang="ar-EG" sz="2800" b="1" dirty="0">
                <a:solidFill>
                  <a:srgbClr val="C00000"/>
                </a:solidFill>
              </a:rPr>
              <a:t>التواصل</a:t>
            </a:r>
            <a:endParaRPr lang="en-US" sz="2800" b="1" dirty="0">
              <a:solidFill>
                <a:srgbClr val="C00000"/>
              </a:solidFill>
            </a:endParaRPr>
          </a:p>
        </p:txBody>
      </p:sp>
    </p:spTree>
    <p:extLst>
      <p:ext uri="{BB962C8B-B14F-4D97-AF65-F5344CB8AC3E}">
        <p14:creationId xmlns:p14="http://schemas.microsoft.com/office/powerpoint/2010/main" val="398550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A617F-DE28-887E-C0AE-9D5DDFE377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77EE72-A91E-1635-2B34-92C0CD14E4EC}"/>
              </a:ext>
            </a:extLst>
          </p:cNvPr>
          <p:cNvSpPr/>
          <p:nvPr/>
        </p:nvSpPr>
        <p:spPr>
          <a:xfrm>
            <a:off x="78384" y="1845167"/>
            <a:ext cx="6017616"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51AF11-A2A9-82FE-8322-6F5BDAE548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643DBF9F-76D1-EFDA-82BD-86084E4C35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D7330963-46B8-9C0B-D7D1-AE9FA03D3256}"/>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3C853B3-7A91-00CC-6FB7-BC45FBAFA1A4}"/>
              </a:ext>
            </a:extLst>
          </p:cNvPr>
          <p:cNvSpPr txBox="1"/>
          <p:nvPr/>
        </p:nvSpPr>
        <p:spPr>
          <a:xfrm>
            <a:off x="-100909" y="2101396"/>
            <a:ext cx="6196910" cy="4647426"/>
          </a:xfrm>
          <a:prstGeom prst="rect">
            <a:avLst/>
          </a:prstGeom>
          <a:noFill/>
        </p:spPr>
        <p:txBody>
          <a:bodyPr wrap="square">
            <a:spAutoFit/>
          </a:bodyPr>
          <a:lstStyle/>
          <a:p>
            <a:pPr lvl="1" algn="just">
              <a:buSzPct val="65000"/>
            </a:pPr>
            <a:r>
              <a:rPr lang="en-US" sz="2400" b="1" u="sng" dirty="0">
                <a:solidFill>
                  <a:srgbClr val="C00000"/>
                </a:solidFill>
                <a:highlight>
                  <a:srgbClr val="FFFFFF"/>
                </a:highlight>
                <a:latin typeface="Google Sans"/>
              </a:rPr>
              <a:t>Horizontally</a:t>
            </a:r>
            <a:r>
              <a:rPr lang="en-US" altLang="ar-SA" sz="2400" b="1" dirty="0"/>
              <a:t> - </a:t>
            </a:r>
            <a:r>
              <a:rPr lang="en-US" sz="2400" dirty="0">
                <a:highlight>
                  <a:srgbClr val="FFFFFF"/>
                </a:highlight>
                <a:latin typeface="proxima-nova"/>
              </a:rPr>
              <a:t>involves the exchange of information across departments at the same level in an organization (i.e., peer-to-peer communication). The purpose of most horizontal communication is to request support or coordinate activities</a:t>
            </a:r>
            <a:r>
              <a:rPr lang="en-US" sz="2800" dirty="0">
                <a:highlight>
                  <a:srgbClr val="FFFFFF"/>
                </a:highlight>
                <a:latin typeface="proxima-nova"/>
              </a:rPr>
              <a:t>.</a:t>
            </a:r>
          </a:p>
          <a:p>
            <a:pPr lvl="1" algn="just">
              <a:buSzPct val="65000"/>
            </a:pPr>
            <a:endParaRPr lang="en-US" sz="2800" dirty="0">
              <a:highlight>
                <a:srgbClr val="FFFFFF"/>
              </a:highlight>
              <a:latin typeface="proxima-nova"/>
            </a:endParaRPr>
          </a:p>
          <a:p>
            <a:pPr lvl="1">
              <a:buSzPct val="65000"/>
            </a:pPr>
            <a:r>
              <a:rPr lang="en-US" sz="2400" b="1" dirty="0">
                <a:highlight>
                  <a:srgbClr val="FFFFFF"/>
                </a:highlight>
                <a:latin typeface="Google Sans"/>
              </a:rPr>
              <a:t>An example: </a:t>
            </a:r>
            <a:r>
              <a:rPr lang="en-US" sz="2400" dirty="0">
                <a:highlight>
                  <a:srgbClr val="FFFFFF"/>
                </a:highlight>
                <a:latin typeface="Google Sans"/>
              </a:rPr>
              <a:t>if the vice president of sales sends an e-mail to the vice president of manufacturing asking when a product will be available for shipping, this is an example of horizontal communication. </a:t>
            </a:r>
            <a:r>
              <a:rPr lang="en-US" sz="2400" dirty="0">
                <a:highlight>
                  <a:srgbClr val="FFFFFF"/>
                </a:highlight>
                <a:latin typeface="proxima-nova"/>
              </a:rPr>
              <a:t> </a:t>
            </a:r>
          </a:p>
        </p:txBody>
      </p:sp>
      <p:sp>
        <p:nvSpPr>
          <p:cNvPr id="18" name="TextBox 17">
            <a:extLst>
              <a:ext uri="{FF2B5EF4-FFF2-40B4-BE49-F238E27FC236}">
                <a16:creationId xmlns:a16="http://schemas.microsoft.com/office/drawing/2014/main" id="{A0C3F49B-1B3D-31CE-3433-25E4F5391F89}"/>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
        <p:nvSpPr>
          <p:cNvPr id="2" name="Rectangle: Rounded Corners 1">
            <a:extLst>
              <a:ext uri="{FF2B5EF4-FFF2-40B4-BE49-F238E27FC236}">
                <a16:creationId xmlns:a16="http://schemas.microsoft.com/office/drawing/2014/main" id="{9AE26C47-060E-7222-DC00-AA17FFF7507A}"/>
              </a:ext>
            </a:extLst>
          </p:cNvPr>
          <p:cNvSpPr/>
          <p:nvPr/>
        </p:nvSpPr>
        <p:spPr>
          <a:xfrm>
            <a:off x="6275292" y="1857716"/>
            <a:ext cx="5868289"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altLang="ar-SA" b="1" dirty="0">
                <a:solidFill>
                  <a:schemeClr val="tx1"/>
                </a:solidFill>
              </a:rPr>
              <a:t>التواصل </a:t>
            </a:r>
            <a:r>
              <a:rPr lang="ar-EG" altLang="ar-SA" b="1" dirty="0" err="1">
                <a:solidFill>
                  <a:schemeClr val="tx1"/>
                </a:solidFill>
              </a:rPr>
              <a:t>الأفقى</a:t>
            </a:r>
            <a:endParaRPr lang="ar-EG" dirty="0">
              <a:solidFill>
                <a:schemeClr val="tx1"/>
              </a:solidFill>
            </a:endParaRPr>
          </a:p>
          <a:p>
            <a:pPr algn="r" rtl="1"/>
            <a:r>
              <a:rPr lang="ar-EG" dirty="0">
                <a:solidFill>
                  <a:schemeClr val="tx1"/>
                </a:solidFill>
              </a:rPr>
              <a:t>هو تبادل المعلومات بين الأقسام المختلفة التي تقع في </a:t>
            </a:r>
            <a:r>
              <a:rPr lang="ar-EG" b="1" dirty="0">
                <a:solidFill>
                  <a:schemeClr val="tx1"/>
                </a:solidFill>
              </a:rPr>
              <a:t>نفس المستوى الوظيفي</a:t>
            </a:r>
            <a:r>
              <a:rPr lang="ar-EG" dirty="0">
                <a:solidFill>
                  <a:schemeClr val="tx1"/>
                </a:solidFill>
              </a:rPr>
              <a:t> داخل المؤسسة. ويُعرف أيضاً بالاتصال بين "الأقران" أو الزملاء في نفس المرتبة.</a:t>
            </a:r>
          </a:p>
          <a:p>
            <a:pPr algn="r" rtl="1"/>
            <a:br>
              <a:rPr lang="ar-EG" dirty="0">
                <a:solidFill>
                  <a:schemeClr val="tx1"/>
                </a:solidFill>
              </a:rPr>
            </a:br>
            <a:r>
              <a:rPr lang="ar-EG" b="1" dirty="0">
                <a:solidFill>
                  <a:schemeClr val="tx1"/>
                </a:solidFill>
              </a:rPr>
              <a:t>الغرض منه</a:t>
            </a:r>
          </a:p>
          <a:p>
            <a:pPr algn="r" rtl="1"/>
            <a:r>
              <a:rPr lang="ar-EG" dirty="0">
                <a:solidFill>
                  <a:schemeClr val="tx1"/>
                </a:solidFill>
              </a:rPr>
              <a:t>الهدف الأساسي من معظم هذه الاتصالات هو:</a:t>
            </a:r>
          </a:p>
          <a:p>
            <a:pPr algn="r" rtl="1"/>
            <a:r>
              <a:rPr lang="ar-EG" b="1" dirty="0">
                <a:solidFill>
                  <a:schemeClr val="tx1"/>
                </a:solidFill>
              </a:rPr>
              <a:t>طلب الدعم:</a:t>
            </a:r>
            <a:r>
              <a:rPr lang="ar-EG" dirty="0">
                <a:solidFill>
                  <a:schemeClr val="tx1"/>
                </a:solidFill>
              </a:rPr>
              <a:t> الحصول على مساعدة من قسم آخر.</a:t>
            </a:r>
          </a:p>
          <a:p>
            <a:pPr algn="r" rtl="1"/>
            <a:r>
              <a:rPr lang="ar-EG" b="1" dirty="0">
                <a:solidFill>
                  <a:schemeClr val="tx1"/>
                </a:solidFill>
              </a:rPr>
              <a:t>تنسيق الأنشطة:</a:t>
            </a:r>
            <a:r>
              <a:rPr lang="ar-EG" dirty="0">
                <a:solidFill>
                  <a:schemeClr val="tx1"/>
                </a:solidFill>
              </a:rPr>
              <a:t> ضمان عمل الأقسام المختلفة معاً بشكل متناغم لإنجاز المهام.</a:t>
            </a:r>
          </a:p>
          <a:p>
            <a:pPr algn="r" rtl="1"/>
            <a:br>
              <a:rPr lang="ar-EG" dirty="0">
                <a:solidFill>
                  <a:schemeClr val="tx1"/>
                </a:solidFill>
              </a:rPr>
            </a:br>
            <a:endParaRPr lang="ar-EG" dirty="0">
              <a:solidFill>
                <a:schemeClr val="tx1"/>
              </a:solidFill>
            </a:endParaRPr>
          </a:p>
          <a:p>
            <a:pPr algn="r" rtl="1"/>
            <a:r>
              <a:rPr lang="ar-EG" b="1" dirty="0">
                <a:solidFill>
                  <a:schemeClr val="tx1"/>
                </a:solidFill>
              </a:rPr>
              <a:t>مثال عليه</a:t>
            </a:r>
          </a:p>
          <a:p>
            <a:pPr algn="r" rtl="1"/>
            <a:r>
              <a:rPr lang="ar-EG" dirty="0">
                <a:solidFill>
                  <a:schemeClr val="tx1"/>
                </a:solidFill>
              </a:rPr>
              <a:t>إذا قام </a:t>
            </a:r>
            <a:r>
              <a:rPr lang="ar-EG" b="1" dirty="0">
                <a:solidFill>
                  <a:schemeClr val="tx1"/>
                </a:solidFill>
              </a:rPr>
              <a:t>نائب رئيس قسم المبيعات</a:t>
            </a:r>
            <a:r>
              <a:rPr lang="ar-EG" dirty="0">
                <a:solidFill>
                  <a:schemeClr val="tx1"/>
                </a:solidFill>
              </a:rPr>
              <a:t> بإرسال بريد إلكتروني إلى </a:t>
            </a:r>
            <a:r>
              <a:rPr lang="ar-EG" b="1" dirty="0">
                <a:solidFill>
                  <a:schemeClr val="tx1"/>
                </a:solidFill>
              </a:rPr>
              <a:t>نائب رئيس قسم التصنيع</a:t>
            </a:r>
            <a:r>
              <a:rPr lang="ar-EG" dirty="0">
                <a:solidFill>
                  <a:schemeClr val="tx1"/>
                </a:solidFill>
              </a:rPr>
              <a:t> ليسأله عن موعد توفر المنتج للشحن، فهذا يعتبر اتصالاً أفقياً. (لأن كلاهما في نفس المستوى الإداري "نائب رئيس" ولكن في أقسام مختلفة).</a:t>
            </a:r>
          </a:p>
        </p:txBody>
      </p:sp>
      <p:sp>
        <p:nvSpPr>
          <p:cNvPr id="3" name="TextBox 2">
            <a:extLst>
              <a:ext uri="{FF2B5EF4-FFF2-40B4-BE49-F238E27FC236}">
                <a16:creationId xmlns:a16="http://schemas.microsoft.com/office/drawing/2014/main" id="{360346A8-D939-9B9A-4384-AAF545F4C538}"/>
              </a:ext>
            </a:extLst>
          </p:cNvPr>
          <p:cNvSpPr txBox="1"/>
          <p:nvPr/>
        </p:nvSpPr>
        <p:spPr>
          <a:xfrm>
            <a:off x="3894083" y="583970"/>
            <a:ext cx="3904593" cy="523220"/>
          </a:xfrm>
          <a:prstGeom prst="rect">
            <a:avLst/>
          </a:prstGeom>
          <a:noFill/>
        </p:spPr>
        <p:txBody>
          <a:bodyPr wrap="square">
            <a:spAutoFit/>
          </a:bodyPr>
          <a:lstStyle/>
          <a:p>
            <a:pPr algn="ctr"/>
            <a:r>
              <a:rPr lang="en-US" sz="2800" b="1" dirty="0" err="1">
                <a:solidFill>
                  <a:srgbClr val="C00000"/>
                </a:solidFill>
              </a:rPr>
              <a:t>اتجاه</a:t>
            </a:r>
            <a:r>
              <a:rPr lang="en-US" sz="2800" b="1" dirty="0">
                <a:solidFill>
                  <a:srgbClr val="C00000"/>
                </a:solidFill>
              </a:rPr>
              <a:t> </a:t>
            </a:r>
            <a:r>
              <a:rPr lang="en-US" sz="2800" b="1" dirty="0" err="1">
                <a:solidFill>
                  <a:srgbClr val="C00000"/>
                </a:solidFill>
              </a:rPr>
              <a:t>تدفق</a:t>
            </a:r>
            <a:r>
              <a:rPr lang="en-US" sz="2800" b="1" dirty="0">
                <a:solidFill>
                  <a:srgbClr val="C00000"/>
                </a:solidFill>
              </a:rPr>
              <a:t> </a:t>
            </a:r>
            <a:r>
              <a:rPr lang="ar-EG" sz="2800" b="1" dirty="0">
                <a:solidFill>
                  <a:srgbClr val="C00000"/>
                </a:solidFill>
              </a:rPr>
              <a:t>التواصل</a:t>
            </a:r>
            <a:endParaRPr lang="en-US" sz="2800" b="1" dirty="0">
              <a:solidFill>
                <a:srgbClr val="C00000"/>
              </a:solidFill>
            </a:endParaRPr>
          </a:p>
        </p:txBody>
      </p:sp>
    </p:spTree>
    <p:extLst>
      <p:ext uri="{BB962C8B-B14F-4D97-AF65-F5344CB8AC3E}">
        <p14:creationId xmlns:p14="http://schemas.microsoft.com/office/powerpoint/2010/main" val="54093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8D5E0-1DC4-E466-0EE3-7A5BB966EE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9E10EF-890E-8C2A-AB87-D4AFBAC91214}"/>
              </a:ext>
            </a:extLst>
          </p:cNvPr>
          <p:cNvSpPr/>
          <p:nvPr/>
        </p:nvSpPr>
        <p:spPr>
          <a:xfrm>
            <a:off x="78384" y="1845167"/>
            <a:ext cx="6017616"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A3BA0AF-DDE6-BC6E-F7AD-FDC479B447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3C5353A-45D0-E42D-0FD0-1EA5787378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D2D66B78-4FC1-D97A-9D29-8CCAE181C114}"/>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54770C0B-9BDD-E218-0989-D4DEECD725B6}"/>
              </a:ext>
            </a:extLst>
          </p:cNvPr>
          <p:cNvSpPr txBox="1"/>
          <p:nvPr/>
        </p:nvSpPr>
        <p:spPr>
          <a:xfrm>
            <a:off x="-100909" y="2101396"/>
            <a:ext cx="6196910" cy="3231654"/>
          </a:xfrm>
          <a:prstGeom prst="rect">
            <a:avLst/>
          </a:prstGeom>
          <a:noFill/>
        </p:spPr>
        <p:txBody>
          <a:bodyPr wrap="square">
            <a:spAutoFit/>
          </a:bodyPr>
          <a:lstStyle/>
          <a:p>
            <a:pPr lvl="1">
              <a:buSzPct val="65000"/>
            </a:pPr>
            <a:r>
              <a:rPr lang="en-US" sz="2400" b="1" u="sng" dirty="0">
                <a:solidFill>
                  <a:srgbClr val="C00000"/>
                </a:solidFill>
                <a:highlight>
                  <a:srgbClr val="FFFFFF"/>
                </a:highlight>
                <a:latin typeface="Google Sans"/>
              </a:rPr>
              <a:t>diagonally</a:t>
            </a:r>
            <a:r>
              <a:rPr lang="en-US" altLang="ar-SA" sz="2400" b="1" dirty="0">
                <a:highlight>
                  <a:srgbClr val="FFFFFF"/>
                </a:highlight>
              </a:rPr>
              <a:t> - cuts across both work areas and organizational levels.</a:t>
            </a:r>
          </a:p>
          <a:p>
            <a:pPr lvl="1" algn="ctr">
              <a:buSzPct val="65000"/>
            </a:pPr>
            <a:r>
              <a:rPr lang="en-US" sz="2400" b="1" u="sng" dirty="0">
                <a:solidFill>
                  <a:srgbClr val="C00000"/>
                </a:solidFill>
                <a:highlight>
                  <a:srgbClr val="FFFFFF"/>
                </a:highlight>
                <a:latin typeface="Google Sans"/>
              </a:rPr>
              <a:t>Other: cross-functional communication between employees at different levels of the organization.</a:t>
            </a:r>
          </a:p>
          <a:p>
            <a:pPr lvl="1" algn="ctr">
              <a:buSzPct val="65000"/>
            </a:pPr>
            <a:endParaRPr lang="en-US" sz="2400" b="1" u="sng" dirty="0">
              <a:solidFill>
                <a:srgbClr val="C00000"/>
              </a:solidFill>
              <a:highlight>
                <a:srgbClr val="FFFFFF"/>
              </a:highlight>
              <a:latin typeface="Google Sans"/>
            </a:endParaRPr>
          </a:p>
          <a:p>
            <a:pPr lvl="1" algn="just">
              <a:buSzPct val="65000"/>
            </a:pPr>
            <a:r>
              <a:rPr lang="en-US" sz="2000" b="1" dirty="0">
                <a:highlight>
                  <a:srgbClr val="FFFFFF"/>
                </a:highlight>
                <a:latin typeface="Google Sans"/>
              </a:rPr>
              <a:t>For example, But if a sales representative e-mails the vice president of marketing, then diagonal communication has occurred. </a:t>
            </a:r>
          </a:p>
        </p:txBody>
      </p:sp>
      <p:sp>
        <p:nvSpPr>
          <p:cNvPr id="18" name="TextBox 17">
            <a:extLst>
              <a:ext uri="{FF2B5EF4-FFF2-40B4-BE49-F238E27FC236}">
                <a16:creationId xmlns:a16="http://schemas.microsoft.com/office/drawing/2014/main" id="{8F051C32-F5D9-11F3-832C-C761F608E839}"/>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
        <p:nvSpPr>
          <p:cNvPr id="2" name="Rectangle: Rounded Corners 1">
            <a:extLst>
              <a:ext uri="{FF2B5EF4-FFF2-40B4-BE49-F238E27FC236}">
                <a16:creationId xmlns:a16="http://schemas.microsoft.com/office/drawing/2014/main" id="{4C82A316-AA93-4D6B-FCC8-E20B279F0174}"/>
              </a:ext>
            </a:extLst>
          </p:cNvPr>
          <p:cNvSpPr/>
          <p:nvPr/>
        </p:nvSpPr>
        <p:spPr>
          <a:xfrm>
            <a:off x="6275292" y="1857716"/>
            <a:ext cx="5868289"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a:p>
            <a:pPr algn="r" rtl="1"/>
            <a:r>
              <a:rPr lang="ar-EG" b="1" dirty="0">
                <a:solidFill>
                  <a:schemeClr val="tx1"/>
                </a:solidFill>
              </a:rPr>
              <a:t>التواصل المائل / </a:t>
            </a:r>
            <a:r>
              <a:rPr lang="ar-EG" b="1" dirty="0" err="1">
                <a:solidFill>
                  <a:schemeClr val="tx1"/>
                </a:solidFill>
              </a:rPr>
              <a:t>القطرى</a:t>
            </a:r>
            <a:endParaRPr lang="en-US" b="1" dirty="0">
              <a:solidFill>
                <a:schemeClr val="tx1"/>
              </a:solidFill>
            </a:endParaRPr>
          </a:p>
          <a:p>
            <a:pPr algn="r" rtl="1"/>
            <a:r>
              <a:rPr lang="ar-EG" dirty="0">
                <a:solidFill>
                  <a:schemeClr val="tx1"/>
                </a:solidFill>
              </a:rPr>
              <a:t>هو نوع من التواصل يتجاوز حدود الأقسام والمستويات الوظيفية في نفس الوقت. بمعنى آخر، هو اتصال "عابر للوظائف" يجمع بين موظفين من مستويات إدارية مختلفة وأقسام عمل مختلفة.</a:t>
            </a:r>
          </a:p>
          <a:p>
            <a:pPr algn="r" rtl="1"/>
            <a:br>
              <a:rPr lang="ar-EG" dirty="0">
                <a:solidFill>
                  <a:schemeClr val="tx1"/>
                </a:solidFill>
              </a:rPr>
            </a:br>
            <a:r>
              <a:rPr lang="ar-EG" b="1" dirty="0">
                <a:solidFill>
                  <a:schemeClr val="tx1"/>
                </a:solidFill>
              </a:rPr>
              <a:t>خصائصه</a:t>
            </a:r>
          </a:p>
          <a:p>
            <a:pPr algn="r" rtl="1"/>
            <a:r>
              <a:rPr lang="ar-EG" b="1" dirty="0">
                <a:solidFill>
                  <a:schemeClr val="tx1"/>
                </a:solidFill>
              </a:rPr>
              <a:t>يتخطى مجالات العمل:</a:t>
            </a:r>
            <a:r>
              <a:rPr lang="ar-EG" dirty="0">
                <a:solidFill>
                  <a:schemeClr val="tx1"/>
                </a:solidFill>
              </a:rPr>
              <a:t> لا يقتصر على قسم واحد.</a:t>
            </a:r>
          </a:p>
          <a:p>
            <a:pPr algn="r" rtl="1"/>
            <a:r>
              <a:rPr lang="ar-EG" b="1" dirty="0">
                <a:solidFill>
                  <a:schemeClr val="tx1"/>
                </a:solidFill>
              </a:rPr>
              <a:t>يتخطى المستويات التنظيمية:</a:t>
            </a:r>
            <a:r>
              <a:rPr lang="ar-EG" dirty="0">
                <a:solidFill>
                  <a:schemeClr val="tx1"/>
                </a:solidFill>
              </a:rPr>
              <a:t> يربط بين أشخاص ليسوا في نفس الدرجة الوظيفية (مثل موظف صغير مع مدير في قسم آخر).</a:t>
            </a:r>
          </a:p>
          <a:p>
            <a:pPr algn="r" rtl="1"/>
            <a:endParaRPr lang="ar-EG" dirty="0">
              <a:solidFill>
                <a:schemeClr val="tx1"/>
              </a:solidFill>
            </a:endParaRPr>
          </a:p>
          <a:p>
            <a:pPr algn="r" rtl="1"/>
            <a:r>
              <a:rPr lang="ar-EG" b="1" dirty="0">
                <a:solidFill>
                  <a:schemeClr val="tx1"/>
                </a:solidFill>
              </a:rPr>
              <a:t>مثال توضيحي</a:t>
            </a:r>
          </a:p>
          <a:p>
            <a:pPr algn="r" rtl="1"/>
            <a:r>
              <a:rPr lang="ar-EG" dirty="0">
                <a:solidFill>
                  <a:schemeClr val="tx1"/>
                </a:solidFill>
              </a:rPr>
              <a:t>إذا قام </a:t>
            </a:r>
            <a:r>
              <a:rPr lang="ar-EG" b="1" dirty="0">
                <a:solidFill>
                  <a:schemeClr val="tx1"/>
                </a:solidFill>
              </a:rPr>
              <a:t>مندوب مبيعات</a:t>
            </a:r>
            <a:r>
              <a:rPr lang="ar-EG" dirty="0">
                <a:solidFill>
                  <a:schemeClr val="tx1"/>
                </a:solidFill>
              </a:rPr>
              <a:t> بإرسال بريد إلكتروني إلى </a:t>
            </a:r>
            <a:r>
              <a:rPr lang="ar-EG" b="1" dirty="0">
                <a:solidFill>
                  <a:schemeClr val="tx1"/>
                </a:solidFill>
              </a:rPr>
              <a:t>نائب رئيس قسم التسويق</a:t>
            </a:r>
            <a:r>
              <a:rPr lang="ar-EG" dirty="0">
                <a:solidFill>
                  <a:schemeClr val="tx1"/>
                </a:solidFill>
              </a:rPr>
              <a:t>، فهذا يعتبر اتصالاً مائلاً.</a:t>
            </a:r>
          </a:p>
          <a:p>
            <a:pPr algn="r" rtl="1"/>
            <a:endParaRPr lang="ar-EG" dirty="0">
              <a:solidFill>
                <a:schemeClr val="tx1"/>
              </a:solidFill>
            </a:endParaRPr>
          </a:p>
          <a:p>
            <a:pPr algn="ctr" rtl="1"/>
            <a:r>
              <a:rPr lang="ar-EG" b="1" dirty="0">
                <a:solidFill>
                  <a:schemeClr val="tx1"/>
                </a:solidFill>
              </a:rPr>
              <a:t>لماذا هو مائل؟</a:t>
            </a:r>
            <a:r>
              <a:rPr lang="ar-EG" dirty="0">
                <a:solidFill>
                  <a:schemeClr val="tx1"/>
                </a:solidFill>
              </a:rPr>
              <a:t> لأن المندوب (مستوى تنفيذي) يتواصل مع نائب رئيس (مستوى قيادي عالي)، كما أن كلاً منهما يتبع قسماً مختلفاً (المبيعات مقابل التسويق).</a:t>
            </a:r>
          </a:p>
        </p:txBody>
      </p:sp>
      <p:sp>
        <p:nvSpPr>
          <p:cNvPr id="8" name="TextBox 7">
            <a:extLst>
              <a:ext uri="{FF2B5EF4-FFF2-40B4-BE49-F238E27FC236}">
                <a16:creationId xmlns:a16="http://schemas.microsoft.com/office/drawing/2014/main" id="{DC9DA8B2-475C-2A32-462F-818A1E353E0C}"/>
              </a:ext>
            </a:extLst>
          </p:cNvPr>
          <p:cNvSpPr txBox="1"/>
          <p:nvPr/>
        </p:nvSpPr>
        <p:spPr>
          <a:xfrm>
            <a:off x="3894083" y="583970"/>
            <a:ext cx="3904593" cy="523220"/>
          </a:xfrm>
          <a:prstGeom prst="rect">
            <a:avLst/>
          </a:prstGeom>
          <a:noFill/>
        </p:spPr>
        <p:txBody>
          <a:bodyPr wrap="square">
            <a:spAutoFit/>
          </a:bodyPr>
          <a:lstStyle/>
          <a:p>
            <a:pPr algn="ctr"/>
            <a:r>
              <a:rPr lang="en-US" sz="2800" b="1" dirty="0" err="1">
                <a:solidFill>
                  <a:srgbClr val="C00000"/>
                </a:solidFill>
              </a:rPr>
              <a:t>اتجاه</a:t>
            </a:r>
            <a:r>
              <a:rPr lang="en-US" sz="2800" b="1" dirty="0">
                <a:solidFill>
                  <a:srgbClr val="C00000"/>
                </a:solidFill>
              </a:rPr>
              <a:t> </a:t>
            </a:r>
            <a:r>
              <a:rPr lang="en-US" sz="2800" b="1" dirty="0" err="1">
                <a:solidFill>
                  <a:srgbClr val="C00000"/>
                </a:solidFill>
              </a:rPr>
              <a:t>تدفق</a:t>
            </a:r>
            <a:r>
              <a:rPr lang="en-US" sz="2800" b="1" dirty="0">
                <a:solidFill>
                  <a:srgbClr val="C00000"/>
                </a:solidFill>
              </a:rPr>
              <a:t> </a:t>
            </a:r>
            <a:r>
              <a:rPr lang="ar-EG" sz="2800" b="1" dirty="0">
                <a:solidFill>
                  <a:srgbClr val="C00000"/>
                </a:solidFill>
              </a:rPr>
              <a:t>التواصل</a:t>
            </a:r>
            <a:endParaRPr lang="en-US" sz="2800" b="1" dirty="0">
              <a:solidFill>
                <a:srgbClr val="C00000"/>
              </a:solidFill>
            </a:endParaRPr>
          </a:p>
        </p:txBody>
      </p:sp>
    </p:spTree>
    <p:extLst>
      <p:ext uri="{BB962C8B-B14F-4D97-AF65-F5344CB8AC3E}">
        <p14:creationId xmlns:p14="http://schemas.microsoft.com/office/powerpoint/2010/main" val="285896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71CEE-FBDC-9150-914D-A74EF1CB2F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A9C9D3-5294-A391-421A-89E0B607FED4}"/>
              </a:ext>
            </a:extLst>
          </p:cNvPr>
          <p:cNvSpPr/>
          <p:nvPr/>
        </p:nvSpPr>
        <p:spPr>
          <a:xfrm>
            <a:off x="78384" y="1845167"/>
            <a:ext cx="6017616"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1536E4-3B2C-AB1C-A9B6-CF15794A4F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E6D633C-E53B-A97E-F203-8E0D425834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53511D3B-6E5D-C665-854A-6AE546A9425E}"/>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61F411FF-F3D0-DCD2-D6C4-BF8A7C2E7DBE}"/>
              </a:ext>
            </a:extLst>
          </p:cNvPr>
          <p:cNvSpPr txBox="1"/>
          <p:nvPr/>
        </p:nvSpPr>
        <p:spPr>
          <a:xfrm>
            <a:off x="-100909" y="2101396"/>
            <a:ext cx="6196910" cy="4401205"/>
          </a:xfrm>
          <a:prstGeom prst="rect">
            <a:avLst/>
          </a:prstGeom>
          <a:noFill/>
        </p:spPr>
        <p:txBody>
          <a:bodyPr wrap="square">
            <a:spAutoFit/>
          </a:bodyPr>
          <a:lstStyle/>
          <a:p>
            <a:pPr lvl="1">
              <a:buSzPct val="65000"/>
            </a:pPr>
            <a:r>
              <a:rPr lang="en-US" altLang="ar-SA" sz="2000" b="1" dirty="0">
                <a:highlight>
                  <a:srgbClr val="FFFFFF"/>
                </a:highlight>
              </a:rPr>
              <a:t>Diagonal communication is becoming more common in organizations with a flattened, matrix, or product-based structure. Advantages include:</a:t>
            </a:r>
          </a:p>
          <a:p>
            <a:pPr marL="800100" lvl="1" indent="-342900">
              <a:buSzPct val="65000"/>
              <a:buFont typeface="Arial" panose="020B0604020202020204" pitchFamily="34" charset="0"/>
              <a:buChar char="•"/>
            </a:pPr>
            <a:r>
              <a:rPr lang="en-US" altLang="ar-SA" sz="2000" b="1" dirty="0">
                <a:highlight>
                  <a:srgbClr val="FFFFFF"/>
                </a:highlight>
              </a:rPr>
              <a:t>Building relationships between senior-level and lower-level employees from different parts of the organization.</a:t>
            </a:r>
          </a:p>
          <a:p>
            <a:pPr marL="800100" lvl="1" indent="-342900">
              <a:buSzPct val="65000"/>
              <a:buFont typeface="Arial" panose="020B0604020202020204" pitchFamily="34" charset="0"/>
              <a:buChar char="•"/>
            </a:pPr>
            <a:r>
              <a:rPr lang="en-US" altLang="ar-SA" sz="2000" b="1" dirty="0">
                <a:highlight>
                  <a:srgbClr val="FFFFFF"/>
                </a:highlight>
              </a:rPr>
              <a:t>Encouraging an informal flow of information in the organization.</a:t>
            </a:r>
          </a:p>
          <a:p>
            <a:pPr marL="800100" lvl="1" indent="-342900">
              <a:buSzPct val="65000"/>
              <a:buFont typeface="Arial" panose="020B0604020202020204" pitchFamily="34" charset="0"/>
              <a:buChar char="•"/>
            </a:pPr>
            <a:r>
              <a:rPr lang="en-US" altLang="ar-SA" sz="2000" b="1" dirty="0">
                <a:highlight>
                  <a:srgbClr val="FFFFFF"/>
                </a:highlight>
              </a:rPr>
              <a:t>Reducing the chance of a message being distorted by going through additional filters.</a:t>
            </a:r>
          </a:p>
          <a:p>
            <a:pPr marL="800100" lvl="1" indent="-342900">
              <a:buSzPct val="65000"/>
              <a:buFont typeface="Arial" panose="020B0604020202020204" pitchFamily="34" charset="0"/>
              <a:buChar char="•"/>
            </a:pPr>
            <a:r>
              <a:rPr lang="en-US" altLang="ar-SA" sz="2000" b="1" dirty="0">
                <a:highlight>
                  <a:srgbClr val="FFFFFF"/>
                </a:highlight>
              </a:rPr>
              <a:t>Reducing the workloads of senior-level managers.</a:t>
            </a:r>
          </a:p>
          <a:p>
            <a:pPr marL="800100" lvl="1" indent="-342900">
              <a:buSzPct val="65000"/>
              <a:buFont typeface="Arial" panose="020B0604020202020204" pitchFamily="34" charset="0"/>
              <a:buChar char="•"/>
            </a:pPr>
            <a:r>
              <a:rPr lang="en-US" altLang="ar-SA" sz="2000" b="1" dirty="0">
                <a:highlight>
                  <a:srgbClr val="FFFFFF"/>
                </a:highlight>
              </a:rPr>
              <a:t>benefits efficiency and </a:t>
            </a:r>
            <a:r>
              <a:rPr lang="en-US" altLang="ar-SA" sz="2000" b="1" dirty="0" err="1">
                <a:highlight>
                  <a:srgbClr val="FFFFFF"/>
                </a:highlight>
              </a:rPr>
              <a:t>speedand</a:t>
            </a:r>
            <a:r>
              <a:rPr lang="en-US" altLang="ar-SA" sz="2000" b="1" dirty="0">
                <a:highlight>
                  <a:srgbClr val="FFFFFF"/>
                </a:highlight>
              </a:rPr>
              <a:t> e-mail facilitates diagonal communication</a:t>
            </a:r>
          </a:p>
        </p:txBody>
      </p:sp>
      <p:sp>
        <p:nvSpPr>
          <p:cNvPr id="18" name="TextBox 17">
            <a:extLst>
              <a:ext uri="{FF2B5EF4-FFF2-40B4-BE49-F238E27FC236}">
                <a16:creationId xmlns:a16="http://schemas.microsoft.com/office/drawing/2014/main" id="{0B2245B7-CC5E-7923-314C-8256DA8FCADE}"/>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
        <p:nvSpPr>
          <p:cNvPr id="2" name="Rectangle: Rounded Corners 1">
            <a:extLst>
              <a:ext uri="{FF2B5EF4-FFF2-40B4-BE49-F238E27FC236}">
                <a16:creationId xmlns:a16="http://schemas.microsoft.com/office/drawing/2014/main" id="{AC4F64A1-E2AD-10EB-D17A-EAF912E6B988}"/>
              </a:ext>
            </a:extLst>
          </p:cNvPr>
          <p:cNvSpPr/>
          <p:nvPr/>
        </p:nvSpPr>
        <p:spPr>
          <a:xfrm>
            <a:off x="6275292" y="1857716"/>
            <a:ext cx="5868289" cy="4847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dirty="0">
              <a:solidFill>
                <a:schemeClr val="tx1"/>
              </a:solidFill>
            </a:endParaRPr>
          </a:p>
          <a:p>
            <a:pPr algn="r" rtl="1"/>
            <a:r>
              <a:rPr lang="ar-EG" dirty="0">
                <a:solidFill>
                  <a:schemeClr val="tx1"/>
                </a:solidFill>
              </a:rPr>
              <a:t>أصبح الاتصال المائل أكثر شيوعاً في المنظمات التي تتبع هياكل تنظيمية مرنة، مثل الهياكل "المسطحة"</a:t>
            </a:r>
            <a:r>
              <a:rPr lang="en-US" dirty="0">
                <a:solidFill>
                  <a:schemeClr val="tx1"/>
                </a:solidFill>
              </a:rPr>
              <a:t>، </a:t>
            </a:r>
            <a:r>
              <a:rPr lang="ar-EG" dirty="0">
                <a:solidFill>
                  <a:schemeClr val="tx1"/>
                </a:solidFill>
              </a:rPr>
              <a:t>أو "</a:t>
            </a:r>
            <a:r>
              <a:rPr lang="ar-EG" dirty="0" err="1">
                <a:solidFill>
                  <a:schemeClr val="tx1"/>
                </a:solidFill>
              </a:rPr>
              <a:t>المصفوفية</a:t>
            </a:r>
            <a:r>
              <a:rPr lang="ar-EG" dirty="0">
                <a:solidFill>
                  <a:schemeClr val="tx1"/>
                </a:solidFill>
              </a:rPr>
              <a:t>"</a:t>
            </a:r>
            <a:r>
              <a:rPr lang="en-US" dirty="0">
                <a:solidFill>
                  <a:schemeClr val="tx1"/>
                </a:solidFill>
              </a:rPr>
              <a:t>، </a:t>
            </a:r>
            <a:r>
              <a:rPr lang="ar-EG" dirty="0">
                <a:solidFill>
                  <a:schemeClr val="tx1"/>
                </a:solidFill>
              </a:rPr>
              <a:t>أو القائمة على "المنتج".</a:t>
            </a:r>
          </a:p>
          <a:p>
            <a:pPr algn="r" rtl="1"/>
            <a:br>
              <a:rPr lang="ar-EG" dirty="0">
                <a:solidFill>
                  <a:schemeClr val="tx1"/>
                </a:solidFill>
              </a:rPr>
            </a:br>
            <a:r>
              <a:rPr lang="ar-EG" b="1" dirty="0">
                <a:solidFill>
                  <a:schemeClr val="tx1"/>
                </a:solidFill>
              </a:rPr>
              <a:t>مميزات الاتصال المائل</a:t>
            </a:r>
          </a:p>
          <a:p>
            <a:pPr algn="r" rtl="1"/>
            <a:r>
              <a:rPr lang="ar-EG" b="1" dirty="0">
                <a:solidFill>
                  <a:schemeClr val="tx1"/>
                </a:solidFill>
              </a:rPr>
              <a:t>بناء العلاقات:</a:t>
            </a:r>
            <a:r>
              <a:rPr lang="ar-EG" dirty="0">
                <a:solidFill>
                  <a:schemeClr val="tx1"/>
                </a:solidFill>
              </a:rPr>
              <a:t> يساعد في بناء روابط قوية بين الموظفين في المستويات الدنيا والمديرين في المستويات العليا من مختلف أقسام المنظمة.</a:t>
            </a:r>
          </a:p>
          <a:p>
            <a:pPr algn="r" rtl="1"/>
            <a:r>
              <a:rPr lang="ar-EG" b="1" dirty="0">
                <a:solidFill>
                  <a:schemeClr val="tx1"/>
                </a:solidFill>
              </a:rPr>
              <a:t>تدفق المعلومات غير الرسمي:</a:t>
            </a:r>
            <a:r>
              <a:rPr lang="ar-EG" dirty="0">
                <a:solidFill>
                  <a:schemeClr val="tx1"/>
                </a:solidFill>
              </a:rPr>
              <a:t> يشجع على انتقال المعلومات بشكل غير رسمي ومرن داخل المؤسسة.</a:t>
            </a:r>
          </a:p>
          <a:p>
            <a:pPr algn="r" rtl="1"/>
            <a:r>
              <a:rPr lang="ar-EG" b="1" dirty="0">
                <a:solidFill>
                  <a:schemeClr val="tx1"/>
                </a:solidFill>
              </a:rPr>
              <a:t>دقة الرسالة:</a:t>
            </a:r>
            <a:r>
              <a:rPr lang="ar-EG" dirty="0">
                <a:solidFill>
                  <a:schemeClr val="tx1"/>
                </a:solidFill>
              </a:rPr>
              <a:t> يقلل من احتمالية تشويه الرسالة أو تغيير معناها، لأنها لا تمر عبر "فلاتر" أو قنوات إدارية متعددة إضافية.</a:t>
            </a:r>
          </a:p>
          <a:p>
            <a:pPr algn="r" rtl="1"/>
            <a:r>
              <a:rPr lang="ar-EG" b="1" dirty="0">
                <a:solidFill>
                  <a:schemeClr val="tx1"/>
                </a:solidFill>
              </a:rPr>
              <a:t>تخفيف الأعباء:</a:t>
            </a:r>
            <a:r>
              <a:rPr lang="ar-EG" dirty="0">
                <a:solidFill>
                  <a:schemeClr val="tx1"/>
                </a:solidFill>
              </a:rPr>
              <a:t> يساهم في تقليل ضغط العمل والأعباء الوظيفية عن كاهل مديري الإدارة العليا.</a:t>
            </a:r>
          </a:p>
          <a:p>
            <a:pPr algn="r" rtl="1"/>
            <a:r>
              <a:rPr lang="ar-EG" b="1" dirty="0">
                <a:solidFill>
                  <a:schemeClr val="tx1"/>
                </a:solidFill>
              </a:rPr>
              <a:t>السرعة والكفاءة:</a:t>
            </a:r>
            <a:r>
              <a:rPr lang="ar-EG" dirty="0">
                <a:solidFill>
                  <a:schemeClr val="tx1"/>
                </a:solidFill>
              </a:rPr>
              <a:t> يعزز من كفاءة وسرعة العمل، كما يعتبر البريد الإلكتروني وسيلة فعالة تسهل هذا النوع من التواصل.</a:t>
            </a:r>
          </a:p>
          <a:p>
            <a:pPr algn="r" rtl="1"/>
            <a:endParaRPr lang="ar-EG" dirty="0">
              <a:solidFill>
                <a:schemeClr val="tx1"/>
              </a:solidFill>
            </a:endParaRPr>
          </a:p>
        </p:txBody>
      </p:sp>
      <p:sp>
        <p:nvSpPr>
          <p:cNvPr id="8" name="TextBox 7">
            <a:extLst>
              <a:ext uri="{FF2B5EF4-FFF2-40B4-BE49-F238E27FC236}">
                <a16:creationId xmlns:a16="http://schemas.microsoft.com/office/drawing/2014/main" id="{9A2E7F2C-AD1A-FB39-982F-9856CC86BA5E}"/>
              </a:ext>
            </a:extLst>
          </p:cNvPr>
          <p:cNvSpPr txBox="1"/>
          <p:nvPr/>
        </p:nvSpPr>
        <p:spPr>
          <a:xfrm>
            <a:off x="3894083" y="583970"/>
            <a:ext cx="3904593" cy="523220"/>
          </a:xfrm>
          <a:prstGeom prst="rect">
            <a:avLst/>
          </a:prstGeom>
          <a:noFill/>
        </p:spPr>
        <p:txBody>
          <a:bodyPr wrap="square">
            <a:spAutoFit/>
          </a:bodyPr>
          <a:lstStyle/>
          <a:p>
            <a:pPr algn="ctr"/>
            <a:r>
              <a:rPr lang="en-US" sz="2800" b="1" dirty="0" err="1">
                <a:solidFill>
                  <a:srgbClr val="C00000"/>
                </a:solidFill>
              </a:rPr>
              <a:t>اتجاه</a:t>
            </a:r>
            <a:r>
              <a:rPr lang="en-US" sz="2800" b="1" dirty="0">
                <a:solidFill>
                  <a:srgbClr val="C00000"/>
                </a:solidFill>
              </a:rPr>
              <a:t> </a:t>
            </a:r>
            <a:r>
              <a:rPr lang="en-US" sz="2800" b="1" dirty="0" err="1">
                <a:solidFill>
                  <a:srgbClr val="C00000"/>
                </a:solidFill>
              </a:rPr>
              <a:t>تدفق</a:t>
            </a:r>
            <a:r>
              <a:rPr lang="en-US" sz="2800" b="1" dirty="0">
                <a:solidFill>
                  <a:srgbClr val="C00000"/>
                </a:solidFill>
              </a:rPr>
              <a:t> </a:t>
            </a:r>
            <a:r>
              <a:rPr lang="ar-EG" sz="2800" b="1" dirty="0">
                <a:solidFill>
                  <a:srgbClr val="C00000"/>
                </a:solidFill>
              </a:rPr>
              <a:t>التواصل</a:t>
            </a:r>
            <a:endParaRPr lang="en-US" sz="2800" b="1" dirty="0">
              <a:solidFill>
                <a:srgbClr val="C00000"/>
              </a:solidFill>
            </a:endParaRPr>
          </a:p>
        </p:txBody>
      </p:sp>
    </p:spTree>
    <p:extLst>
      <p:ext uri="{BB962C8B-B14F-4D97-AF65-F5344CB8AC3E}">
        <p14:creationId xmlns:p14="http://schemas.microsoft.com/office/powerpoint/2010/main" val="1213906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2684" y="1824512"/>
            <a:ext cx="55118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221734" y="2111121"/>
            <a:ext cx="5792217" cy="3785652"/>
          </a:xfrm>
          <a:prstGeom prst="rect">
            <a:avLst/>
          </a:prstGeom>
          <a:noFill/>
        </p:spPr>
        <p:txBody>
          <a:bodyPr wrap="square">
            <a:spAutoFit/>
          </a:bodyPr>
          <a:lstStyle/>
          <a:p>
            <a:pPr lvl="1">
              <a:buSzPct val="65000"/>
            </a:pPr>
            <a:r>
              <a:rPr lang="en-US" altLang="ar-SA" sz="2400" b="1" u="sng" dirty="0">
                <a:solidFill>
                  <a:srgbClr val="C00000"/>
                </a:solidFill>
              </a:rPr>
              <a:t>Filtering</a:t>
            </a:r>
            <a:r>
              <a:rPr lang="en-US" altLang="ar-SA" sz="2400" dirty="0"/>
              <a:t> - the deliberate manipulation of information to make it appear more favorable to the receiver</a:t>
            </a:r>
          </a:p>
          <a:p>
            <a:pPr lvl="1">
              <a:buSzPct val="65000"/>
            </a:pPr>
            <a:r>
              <a:rPr lang="en-US" altLang="ar-SA" sz="2400" b="1" u="sng" dirty="0">
                <a:solidFill>
                  <a:srgbClr val="C00000"/>
                </a:solidFill>
              </a:rPr>
              <a:t>Selective Perception</a:t>
            </a:r>
            <a:r>
              <a:rPr lang="en-US" altLang="ar-SA" sz="2400" u="sng" dirty="0">
                <a:solidFill>
                  <a:srgbClr val="C00000"/>
                </a:solidFill>
              </a:rPr>
              <a:t> </a:t>
            </a:r>
            <a:r>
              <a:rPr lang="en-US" altLang="ar-SA" sz="2400" dirty="0"/>
              <a:t>- what people see or hear on the basis of their interests, background, experience, and attitudes</a:t>
            </a:r>
          </a:p>
          <a:p>
            <a:pPr lvl="1">
              <a:buSzPct val="65000"/>
            </a:pPr>
            <a:r>
              <a:rPr lang="en-US" altLang="ar-SA" sz="2400" b="1" dirty="0">
                <a:solidFill>
                  <a:srgbClr val="C00000"/>
                </a:solidFill>
              </a:rPr>
              <a:t>Emotions</a:t>
            </a:r>
            <a:r>
              <a:rPr lang="en-US" altLang="ar-SA" sz="2400" b="1" dirty="0">
                <a:solidFill>
                  <a:srgbClr val="E0B500"/>
                </a:solidFill>
              </a:rPr>
              <a:t> </a:t>
            </a:r>
            <a:r>
              <a:rPr lang="en-US" altLang="ar-SA" sz="2400" dirty="0"/>
              <a:t>- interpretation of a message affected by the way the receiver feels</a:t>
            </a:r>
          </a:p>
          <a:p>
            <a:pPr lvl="1">
              <a:buSzPct val="65000"/>
            </a:pPr>
            <a:r>
              <a:rPr lang="en-US" altLang="ar-SA" sz="2400" b="1" dirty="0">
                <a:solidFill>
                  <a:srgbClr val="C00000"/>
                </a:solidFill>
              </a:rPr>
              <a:t>Information Overload</a:t>
            </a:r>
            <a:r>
              <a:rPr lang="en-US" altLang="ar-SA" sz="2400" dirty="0">
                <a:solidFill>
                  <a:srgbClr val="C00000"/>
                </a:solidFill>
              </a:rPr>
              <a:t> </a:t>
            </a:r>
            <a:r>
              <a:rPr lang="en-US" altLang="ar-SA" sz="2400" dirty="0"/>
              <a:t>-</a:t>
            </a:r>
            <a:r>
              <a:rPr lang="en-US" altLang="ar-SA" sz="2400" dirty="0">
                <a:solidFill>
                  <a:srgbClr val="E0B500"/>
                </a:solidFill>
              </a:rPr>
              <a:t> </a:t>
            </a:r>
            <a:r>
              <a:rPr lang="en-US" altLang="ar-SA" sz="2400" dirty="0"/>
              <a:t>information available exceeds processing capacity.</a:t>
            </a:r>
          </a:p>
        </p:txBody>
      </p:sp>
      <p:sp>
        <p:nvSpPr>
          <p:cNvPr id="10" name="TextBox 9">
            <a:extLst>
              <a:ext uri="{FF2B5EF4-FFF2-40B4-BE49-F238E27FC236}">
                <a16:creationId xmlns:a16="http://schemas.microsoft.com/office/drawing/2014/main" id="{69BB9627-6068-96BE-491E-ECCF90397262}"/>
              </a:ext>
            </a:extLst>
          </p:cNvPr>
          <p:cNvSpPr txBox="1"/>
          <p:nvPr/>
        </p:nvSpPr>
        <p:spPr>
          <a:xfrm>
            <a:off x="2852101" y="821551"/>
            <a:ext cx="6096000" cy="954107"/>
          </a:xfrm>
          <a:prstGeom prst="rect">
            <a:avLst/>
          </a:prstGeom>
          <a:noFill/>
        </p:spPr>
        <p:txBody>
          <a:bodyPr wrap="square">
            <a:spAutoFit/>
          </a:bodyPr>
          <a:lstStyle/>
          <a:p>
            <a:pPr algn="ctr"/>
            <a:r>
              <a:rPr lang="en-US" altLang="ar-SA" sz="2800" b="1" dirty="0">
                <a:solidFill>
                  <a:srgbClr val="C00000"/>
                </a:solidFill>
              </a:rPr>
              <a:t>Barriers to Effective Interpersonal Communication</a:t>
            </a:r>
            <a:endParaRPr lang="en-US" altLang="ar-SA" sz="3600" b="1" dirty="0">
              <a:solidFill>
                <a:srgbClr val="C00000"/>
              </a:solidFill>
            </a:endParaRPr>
          </a:p>
        </p:txBody>
      </p:sp>
      <p:sp>
        <p:nvSpPr>
          <p:cNvPr id="2" name="Rectangle: Rounded Corners 1">
            <a:extLst>
              <a:ext uri="{FF2B5EF4-FFF2-40B4-BE49-F238E27FC236}">
                <a16:creationId xmlns:a16="http://schemas.microsoft.com/office/drawing/2014/main" id="{E258101D-98EE-6F99-35FB-69B81105FD09}"/>
              </a:ext>
            </a:extLst>
          </p:cNvPr>
          <p:cNvSpPr/>
          <p:nvPr/>
        </p:nvSpPr>
        <p:spPr>
          <a:xfrm>
            <a:off x="5884572" y="1840279"/>
            <a:ext cx="5986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1700" dirty="0">
                <a:solidFill>
                  <a:schemeClr val="tx1"/>
                </a:solidFill>
              </a:rPr>
              <a:t>التصفية</a:t>
            </a:r>
            <a:r>
              <a:rPr lang="en-US" sz="1700" dirty="0">
                <a:solidFill>
                  <a:schemeClr val="tx1"/>
                </a:solidFill>
              </a:rPr>
              <a:t>: </a:t>
            </a:r>
            <a:r>
              <a:rPr lang="ar-EG" sz="1700" dirty="0">
                <a:solidFill>
                  <a:schemeClr val="tx1"/>
                </a:solidFill>
              </a:rPr>
              <a:t> التلاعب بالمعلومات بحيث يراها المستقبل بشكل إيجابي فقط.</a:t>
            </a:r>
          </a:p>
          <a:p>
            <a:pPr algn="just" rtl="1"/>
            <a:r>
              <a:rPr lang="ar-EG" sz="1700" dirty="0">
                <a:solidFill>
                  <a:schemeClr val="tx1"/>
                </a:solidFill>
              </a:rPr>
              <a:t>مثال: موظف يخبر مديره عن نجاح المشروع لكنه "يخفي" حقيقة أن الميزانية قد تم تجاوزها لتجنب غضب المدير.</a:t>
            </a:r>
          </a:p>
          <a:p>
            <a:pPr algn="just" rtl="1"/>
            <a:endParaRPr lang="ar-EG" sz="1700" dirty="0">
              <a:solidFill>
                <a:schemeClr val="tx1"/>
              </a:solidFill>
            </a:endParaRPr>
          </a:p>
          <a:p>
            <a:pPr algn="just" rtl="1"/>
            <a:r>
              <a:rPr lang="ar-EG" sz="1700" dirty="0">
                <a:solidFill>
                  <a:schemeClr val="tx1"/>
                </a:solidFill>
              </a:rPr>
              <a:t>الإدراك الانتقائي : أن يرى المستقبل أو يسمع ما يريد هو فقط بناءً على خلفيته أو احتياجاته.</a:t>
            </a:r>
          </a:p>
          <a:p>
            <a:pPr algn="just" rtl="1"/>
            <a:r>
              <a:rPr lang="ar-EG" sz="1700" dirty="0">
                <a:solidFill>
                  <a:schemeClr val="tx1"/>
                </a:solidFill>
              </a:rPr>
              <a:t>مثال: خلال اجتماع تقييم، يركز الموظف فقط على كلمات المديح ويتجاهل الملاحظات النقدية المهمة لتطوير أدائه.</a:t>
            </a:r>
          </a:p>
          <a:p>
            <a:pPr algn="just" rtl="1"/>
            <a:endParaRPr lang="ar-EG" sz="1700" dirty="0">
              <a:solidFill>
                <a:schemeClr val="tx1"/>
              </a:solidFill>
            </a:endParaRPr>
          </a:p>
          <a:p>
            <a:pPr algn="just" rtl="1"/>
            <a:r>
              <a:rPr lang="ar-EG" sz="1700" dirty="0">
                <a:solidFill>
                  <a:schemeClr val="tx1"/>
                </a:solidFill>
              </a:rPr>
              <a:t>العواطف</a:t>
            </a:r>
            <a:r>
              <a:rPr lang="en-US" sz="1700" dirty="0">
                <a:solidFill>
                  <a:schemeClr val="tx1"/>
                </a:solidFill>
              </a:rPr>
              <a:t>:</a:t>
            </a:r>
            <a:r>
              <a:rPr lang="ar-EG" sz="1700" dirty="0">
                <a:solidFill>
                  <a:schemeClr val="tx1"/>
                </a:solidFill>
              </a:rPr>
              <a:t> الحالة النفسية للمرسل أو المستقبل تؤثر على كيفية تفسير الرسالة.</a:t>
            </a:r>
          </a:p>
          <a:p>
            <a:pPr algn="just" rtl="1"/>
            <a:r>
              <a:rPr lang="ar-EG" sz="1700" dirty="0">
                <a:solidFill>
                  <a:schemeClr val="tx1"/>
                </a:solidFill>
              </a:rPr>
              <a:t>مثال: إذا كان المدير غاضباً بسبب مشكلة شخصية، فقد يفسر سؤالاً بسيطاً من موظف على أنه "تحدٍ لسلطته".</a:t>
            </a:r>
          </a:p>
          <a:p>
            <a:pPr algn="just" rtl="1"/>
            <a:endParaRPr lang="ar-EG" sz="1700" dirty="0">
              <a:solidFill>
                <a:schemeClr val="tx1"/>
              </a:solidFill>
            </a:endParaRPr>
          </a:p>
          <a:p>
            <a:pPr algn="just" rtl="1"/>
            <a:r>
              <a:rPr lang="ar-EG" sz="1700" dirty="0">
                <a:solidFill>
                  <a:schemeClr val="tx1"/>
                </a:solidFill>
              </a:rPr>
              <a:t>المعلومات الزائدة</a:t>
            </a:r>
            <a:r>
              <a:rPr lang="en-US" sz="1700" dirty="0">
                <a:solidFill>
                  <a:schemeClr val="tx1"/>
                </a:solidFill>
              </a:rPr>
              <a:t>: </a:t>
            </a:r>
            <a:r>
              <a:rPr lang="ar-EG" sz="1700" dirty="0">
                <a:solidFill>
                  <a:schemeClr val="tx1"/>
                </a:solidFill>
              </a:rPr>
              <a:t> عندما تزيد كمية المعلومات عن قدرة الفرد على الاستيعاب.</a:t>
            </a:r>
          </a:p>
          <a:p>
            <a:pPr algn="just" rtl="1"/>
            <a:r>
              <a:rPr lang="ar-EG" sz="1700" dirty="0">
                <a:solidFill>
                  <a:schemeClr val="tx1"/>
                </a:solidFill>
              </a:rPr>
              <a:t>مثال: إرسال 50 بريداً إلكترونياً لموظف في ساعة واحدة، مما يجعله يفقد التركيز على المهام الأساسية.</a:t>
            </a:r>
            <a:endParaRPr lang="en-US" sz="1700" dirty="0">
              <a:solidFill>
                <a:schemeClr val="tx1"/>
              </a:solidFill>
            </a:endParaRPr>
          </a:p>
        </p:txBody>
      </p:sp>
      <p:sp>
        <p:nvSpPr>
          <p:cNvPr id="9" name="TextBox 8">
            <a:extLst>
              <a:ext uri="{FF2B5EF4-FFF2-40B4-BE49-F238E27FC236}">
                <a16:creationId xmlns:a16="http://schemas.microsoft.com/office/drawing/2014/main" id="{6F7B94F8-B3AB-9CCD-F2E2-706DF84D9F66}"/>
              </a:ext>
            </a:extLst>
          </p:cNvPr>
          <p:cNvSpPr txBox="1"/>
          <p:nvPr/>
        </p:nvSpPr>
        <p:spPr>
          <a:xfrm>
            <a:off x="4067499" y="387598"/>
            <a:ext cx="3497318" cy="461665"/>
          </a:xfrm>
          <a:prstGeom prst="rect">
            <a:avLst/>
          </a:prstGeom>
          <a:noFill/>
        </p:spPr>
        <p:txBody>
          <a:bodyPr wrap="square">
            <a:spAutoFit/>
          </a:bodyPr>
          <a:lstStyle/>
          <a:p>
            <a:pPr algn="ctr"/>
            <a:r>
              <a:rPr lang="en-US" sz="2400" b="1" dirty="0" err="1">
                <a:solidFill>
                  <a:srgbClr val="C00000"/>
                </a:solidFill>
              </a:rPr>
              <a:t>معوقات</a:t>
            </a:r>
            <a:r>
              <a:rPr lang="en-US" sz="2400" b="1" dirty="0">
                <a:solidFill>
                  <a:srgbClr val="C00000"/>
                </a:solidFill>
              </a:rPr>
              <a:t> </a:t>
            </a:r>
            <a:r>
              <a:rPr lang="en-US" sz="2400" b="1" dirty="0" err="1">
                <a:solidFill>
                  <a:srgbClr val="C00000"/>
                </a:solidFill>
              </a:rPr>
              <a:t>التواصل</a:t>
            </a:r>
            <a:r>
              <a:rPr lang="en-US" sz="2400" b="1" dirty="0">
                <a:solidFill>
                  <a:srgbClr val="C00000"/>
                </a:solidFill>
              </a:rPr>
              <a:t> </a:t>
            </a:r>
            <a:r>
              <a:rPr lang="en-US" sz="2400" b="1" dirty="0" err="1">
                <a:solidFill>
                  <a:srgbClr val="C00000"/>
                </a:solidFill>
              </a:rPr>
              <a:t>الفعال</a:t>
            </a:r>
            <a:r>
              <a:rPr lang="en-US" sz="2400" b="1" dirty="0">
                <a:solidFill>
                  <a:srgbClr val="C00000"/>
                </a:solidFill>
              </a:rPr>
              <a:t> </a:t>
            </a:r>
            <a:r>
              <a:rPr lang="en-US" sz="2400" b="1" dirty="0" err="1">
                <a:solidFill>
                  <a:srgbClr val="C00000"/>
                </a:solidFill>
              </a:rPr>
              <a:t>بين</a:t>
            </a:r>
            <a:r>
              <a:rPr lang="en-US" sz="2400" b="1" dirty="0">
                <a:solidFill>
                  <a:srgbClr val="C00000"/>
                </a:solidFill>
              </a:rPr>
              <a:t> </a:t>
            </a:r>
            <a:r>
              <a:rPr lang="en-US" sz="2400" b="1" dirty="0" err="1">
                <a:solidFill>
                  <a:srgbClr val="C00000"/>
                </a:solidFill>
              </a:rPr>
              <a:t>الأفراد</a:t>
            </a:r>
            <a:endParaRPr lang="en-US" sz="2400" b="1" dirty="0">
              <a:solidFill>
                <a:srgbClr val="C00000"/>
              </a:solidFill>
            </a:endParaRPr>
          </a:p>
        </p:txBody>
      </p:sp>
    </p:spTree>
    <p:extLst>
      <p:ext uri="{BB962C8B-B14F-4D97-AF65-F5344CB8AC3E}">
        <p14:creationId xmlns:p14="http://schemas.microsoft.com/office/powerpoint/2010/main" val="2471784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B1C636-B6F7-53FA-5F7C-5524874D76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5D78D1-9873-1DA6-DD2A-3379101AA9DF}"/>
              </a:ext>
            </a:extLst>
          </p:cNvPr>
          <p:cNvSpPr/>
          <p:nvPr/>
        </p:nvSpPr>
        <p:spPr>
          <a:xfrm>
            <a:off x="142684" y="1824512"/>
            <a:ext cx="55118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0E75A5D-E182-4E2D-60ED-986153C596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0B2CD3D-3C0E-8B38-D515-7E84354986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43450474-C944-5C2D-A953-93B93426E0D8}"/>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833E5B5C-BC12-C28C-090F-EBC4FD3DBC22}"/>
              </a:ext>
            </a:extLst>
          </p:cNvPr>
          <p:cNvSpPr txBox="1"/>
          <p:nvPr/>
        </p:nvSpPr>
        <p:spPr>
          <a:xfrm>
            <a:off x="-221734" y="2111121"/>
            <a:ext cx="5792217" cy="2308324"/>
          </a:xfrm>
          <a:prstGeom prst="rect">
            <a:avLst/>
          </a:prstGeom>
          <a:noFill/>
        </p:spPr>
        <p:txBody>
          <a:bodyPr wrap="square">
            <a:spAutoFit/>
          </a:bodyPr>
          <a:lstStyle/>
          <a:p>
            <a:pPr lvl="1">
              <a:buSzPct val="65000"/>
            </a:pPr>
            <a:r>
              <a:rPr lang="en-US" altLang="ar-SA" sz="2400" b="1" u="sng" dirty="0">
                <a:solidFill>
                  <a:srgbClr val="C00000"/>
                </a:solidFill>
              </a:rPr>
              <a:t>Defensiveness</a:t>
            </a:r>
            <a:r>
              <a:rPr lang="en-US" altLang="ar-SA" sz="2400" b="1" u="sng" dirty="0">
                <a:solidFill>
                  <a:srgbClr val="FF0000"/>
                </a:solidFill>
              </a:rPr>
              <a:t> </a:t>
            </a:r>
            <a:r>
              <a:rPr lang="en-US" altLang="ar-SA" sz="2400" b="1" dirty="0"/>
              <a:t>- behaviors that result from feeling threatened</a:t>
            </a:r>
          </a:p>
          <a:p>
            <a:pPr lvl="1">
              <a:buSzPct val="65000"/>
            </a:pPr>
            <a:r>
              <a:rPr lang="en-US" altLang="ar-SA" sz="2400" b="1" u="sng" dirty="0">
                <a:solidFill>
                  <a:srgbClr val="C00000"/>
                </a:solidFill>
              </a:rPr>
              <a:t>Language</a:t>
            </a:r>
            <a:r>
              <a:rPr lang="en-US" altLang="ar-SA" sz="2400" b="1" dirty="0"/>
              <a:t> - meaning of words differs among people with diverse backgrounds</a:t>
            </a:r>
          </a:p>
          <a:p>
            <a:pPr lvl="1">
              <a:buSzPct val="65000"/>
            </a:pPr>
            <a:r>
              <a:rPr lang="en-US" altLang="ar-SA" sz="2400" b="1" u="sng" dirty="0">
                <a:solidFill>
                  <a:srgbClr val="C00000"/>
                </a:solidFill>
              </a:rPr>
              <a:t>National Culture </a:t>
            </a:r>
            <a:r>
              <a:rPr lang="en-US" altLang="ar-SA" sz="2400" b="1" dirty="0"/>
              <a:t>- cultural values affect the way people communicate</a:t>
            </a:r>
          </a:p>
        </p:txBody>
      </p:sp>
      <p:sp>
        <p:nvSpPr>
          <p:cNvPr id="10" name="TextBox 9">
            <a:extLst>
              <a:ext uri="{FF2B5EF4-FFF2-40B4-BE49-F238E27FC236}">
                <a16:creationId xmlns:a16="http://schemas.microsoft.com/office/drawing/2014/main" id="{6505AB62-CD7A-1D4D-49D4-1C1307FEBA76}"/>
              </a:ext>
            </a:extLst>
          </p:cNvPr>
          <p:cNvSpPr txBox="1"/>
          <p:nvPr/>
        </p:nvSpPr>
        <p:spPr>
          <a:xfrm>
            <a:off x="2852101" y="821551"/>
            <a:ext cx="6096000" cy="954107"/>
          </a:xfrm>
          <a:prstGeom prst="rect">
            <a:avLst/>
          </a:prstGeom>
          <a:noFill/>
        </p:spPr>
        <p:txBody>
          <a:bodyPr wrap="square">
            <a:spAutoFit/>
          </a:bodyPr>
          <a:lstStyle/>
          <a:p>
            <a:pPr algn="ctr"/>
            <a:r>
              <a:rPr lang="en-US" altLang="ar-SA" sz="2800" b="1" dirty="0">
                <a:solidFill>
                  <a:srgbClr val="C00000"/>
                </a:solidFill>
              </a:rPr>
              <a:t>Barriers to Effective Interpersonal Communication</a:t>
            </a:r>
            <a:endParaRPr lang="en-US" altLang="ar-SA" sz="3600" b="1" dirty="0">
              <a:solidFill>
                <a:srgbClr val="C00000"/>
              </a:solidFill>
            </a:endParaRPr>
          </a:p>
        </p:txBody>
      </p:sp>
      <p:sp>
        <p:nvSpPr>
          <p:cNvPr id="2" name="Rectangle: Rounded Corners 1">
            <a:extLst>
              <a:ext uri="{FF2B5EF4-FFF2-40B4-BE49-F238E27FC236}">
                <a16:creationId xmlns:a16="http://schemas.microsoft.com/office/drawing/2014/main" id="{B988FC10-209F-BB71-9AC3-C50401128EBB}"/>
              </a:ext>
            </a:extLst>
          </p:cNvPr>
          <p:cNvSpPr/>
          <p:nvPr/>
        </p:nvSpPr>
        <p:spPr>
          <a:xfrm>
            <a:off x="5884572" y="1840279"/>
            <a:ext cx="5986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solidFill>
                  <a:schemeClr val="tx1"/>
                </a:solidFill>
              </a:rPr>
              <a:t>الدفاعية: </a:t>
            </a:r>
            <a:r>
              <a:rPr lang="ar-EG" dirty="0">
                <a:solidFill>
                  <a:schemeClr val="tx1"/>
                </a:solidFill>
              </a:rPr>
              <a:t>هي مجموعة من السلوكيات التي تظهر عندما يشعر الشخص بأنه </a:t>
            </a:r>
            <a:r>
              <a:rPr lang="ar-EG" b="1" dirty="0">
                <a:solidFill>
                  <a:schemeClr val="tx1"/>
                </a:solidFill>
              </a:rPr>
              <a:t>مُهدد</a:t>
            </a:r>
            <a:r>
              <a:rPr lang="ar-EG" dirty="0">
                <a:solidFill>
                  <a:schemeClr val="tx1"/>
                </a:solidFill>
              </a:rPr>
              <a:t>.</a:t>
            </a:r>
          </a:p>
          <a:p>
            <a:pPr algn="just" rtl="1"/>
            <a:r>
              <a:rPr lang="ar-EG" b="1" dirty="0">
                <a:solidFill>
                  <a:schemeClr val="tx1"/>
                </a:solidFill>
              </a:rPr>
              <a:t>مثال:</a:t>
            </a:r>
            <a:r>
              <a:rPr lang="ar-EG" dirty="0">
                <a:solidFill>
                  <a:schemeClr val="tx1"/>
                </a:solidFill>
              </a:rPr>
              <a:t> عندما يتلقى موظف انتقاداً لعمله، وبدلاً من الاستماع للملاحظة، يبدأ بتقديم أعذار أو لوم الآخرين لحماية نفسه.</a:t>
            </a:r>
          </a:p>
          <a:p>
            <a:pPr algn="just" rtl="1"/>
            <a:endParaRPr lang="ar-EG" dirty="0">
              <a:solidFill>
                <a:schemeClr val="tx1"/>
              </a:solidFill>
            </a:endParaRPr>
          </a:p>
          <a:p>
            <a:pPr algn="just" rtl="1"/>
            <a:r>
              <a:rPr lang="ar-EG" dirty="0">
                <a:solidFill>
                  <a:schemeClr val="tx1"/>
                </a:solidFill>
              </a:rPr>
              <a:t>اللغة: استخدام كلمات أو مصطلحات تقنية </a:t>
            </a:r>
            <a:r>
              <a:rPr lang="en-US" dirty="0">
                <a:solidFill>
                  <a:schemeClr val="tx1"/>
                </a:solidFill>
              </a:rPr>
              <a:t> </a:t>
            </a:r>
            <a:r>
              <a:rPr lang="ar-EG" dirty="0">
                <a:solidFill>
                  <a:schemeClr val="tx1"/>
                </a:solidFill>
              </a:rPr>
              <a:t>لا يفهمها الطرف الآخر.</a:t>
            </a:r>
          </a:p>
          <a:p>
            <a:pPr algn="just" rtl="1"/>
            <a:r>
              <a:rPr lang="ar-EG" dirty="0">
                <a:solidFill>
                  <a:schemeClr val="tx1"/>
                </a:solidFill>
              </a:rPr>
              <a:t>مثال: مهندس يتحدث بمصطلحات برمجية معقدة مع عميل ليس لديه خلفية تقنية، مما يجعل العميل يشعر بالارتباك.</a:t>
            </a:r>
          </a:p>
          <a:p>
            <a:pPr algn="just" rtl="1"/>
            <a:endParaRPr lang="ar-EG" dirty="0">
              <a:solidFill>
                <a:schemeClr val="tx1"/>
              </a:solidFill>
            </a:endParaRPr>
          </a:p>
          <a:p>
            <a:pPr algn="just" rtl="1"/>
            <a:r>
              <a:rPr lang="ar-EG" b="1" dirty="0">
                <a:solidFill>
                  <a:schemeClr val="tx1"/>
                </a:solidFill>
              </a:rPr>
              <a:t>الثقافة الوطنية : </a:t>
            </a:r>
            <a:r>
              <a:rPr lang="ar-EG" dirty="0">
                <a:solidFill>
                  <a:schemeClr val="tx1"/>
                </a:solidFill>
              </a:rPr>
              <a:t>تؤثر </a:t>
            </a:r>
            <a:r>
              <a:rPr lang="ar-EG" b="1" dirty="0">
                <a:solidFill>
                  <a:schemeClr val="tx1"/>
                </a:solidFill>
              </a:rPr>
              <a:t>القيم الثقافية</a:t>
            </a:r>
            <a:r>
              <a:rPr lang="ar-EG" dirty="0">
                <a:solidFill>
                  <a:schemeClr val="tx1"/>
                </a:solidFill>
              </a:rPr>
              <a:t> لكل بلد على الطريقة التي يتواصل بها الناس مع بعضهم البعض.</a:t>
            </a:r>
          </a:p>
          <a:p>
            <a:pPr algn="just" rtl="1"/>
            <a:r>
              <a:rPr lang="ar-EG" b="1" dirty="0">
                <a:solidFill>
                  <a:schemeClr val="tx1"/>
                </a:solidFill>
              </a:rPr>
              <a:t>مثال:</a:t>
            </a:r>
            <a:r>
              <a:rPr lang="ar-EG" dirty="0">
                <a:solidFill>
                  <a:schemeClr val="tx1"/>
                </a:solidFill>
              </a:rPr>
              <a:t> في بعض الثقافات، يُعتبر التواصل المباشر جداً نوعاً من الجرأة، بينما في ثقافات أخرى، يُعتبر هو الوسيلة الوحيدة للوضوح والاحترافية.</a:t>
            </a:r>
          </a:p>
          <a:p>
            <a:pPr algn="just" rtl="1"/>
            <a:endParaRPr lang="ar-EG" dirty="0">
              <a:solidFill>
                <a:schemeClr val="tx1"/>
              </a:solidFill>
            </a:endParaRPr>
          </a:p>
          <a:p>
            <a:pPr algn="just" rtl="1"/>
            <a:endParaRPr lang="ar-EG" dirty="0">
              <a:solidFill>
                <a:schemeClr val="tx1"/>
              </a:solidFill>
            </a:endParaRPr>
          </a:p>
        </p:txBody>
      </p:sp>
    </p:spTree>
    <p:extLst>
      <p:ext uri="{BB962C8B-B14F-4D97-AF65-F5344CB8AC3E}">
        <p14:creationId xmlns:p14="http://schemas.microsoft.com/office/powerpoint/2010/main" val="4096017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471C0-5940-A6E6-8F2E-26165407F9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9B618A-F01C-6C7C-F9DB-20B11871CF5A}"/>
              </a:ext>
            </a:extLst>
          </p:cNvPr>
          <p:cNvSpPr/>
          <p:nvPr/>
        </p:nvSpPr>
        <p:spPr>
          <a:xfrm>
            <a:off x="142684" y="1824512"/>
            <a:ext cx="55118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3B442D7-FA7A-1E0A-3369-AEEA233B4F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37FA2FA-454E-80FA-2396-EC1CD90AE7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A2940D83-3B74-6504-AC2E-98B89D5DB9AD}"/>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C8D4B9E0-12A6-B112-953C-359E26E6E7D4}"/>
              </a:ext>
            </a:extLst>
          </p:cNvPr>
          <p:cNvSpPr txBox="1"/>
          <p:nvPr/>
        </p:nvSpPr>
        <p:spPr>
          <a:xfrm>
            <a:off x="-221734" y="2111121"/>
            <a:ext cx="5792217" cy="4154984"/>
          </a:xfrm>
          <a:prstGeom prst="rect">
            <a:avLst/>
          </a:prstGeom>
          <a:noFill/>
        </p:spPr>
        <p:txBody>
          <a:bodyPr wrap="square">
            <a:spAutoFit/>
          </a:bodyPr>
          <a:lstStyle/>
          <a:p>
            <a:pPr lvl="1" algn="just">
              <a:buSzPct val="65000"/>
            </a:pPr>
            <a:r>
              <a:rPr lang="en-US" altLang="ar-SA" sz="2200" b="1" dirty="0">
                <a:solidFill>
                  <a:srgbClr val="C00000"/>
                </a:solidFill>
              </a:rPr>
              <a:t>Use Feedback </a:t>
            </a:r>
            <a:r>
              <a:rPr lang="en-US" altLang="ar-SA" sz="2200" b="1" dirty="0"/>
              <a:t>- ask a set of questions about a message to determine whether it was understood as intended</a:t>
            </a:r>
          </a:p>
          <a:p>
            <a:pPr lvl="1" algn="just">
              <a:buSzPct val="65000"/>
            </a:pPr>
            <a:r>
              <a:rPr lang="en-US" altLang="ar-SA" sz="2200" b="1" dirty="0">
                <a:solidFill>
                  <a:srgbClr val="C00000"/>
                </a:solidFill>
              </a:rPr>
              <a:t>Simplify Language </a:t>
            </a:r>
            <a:r>
              <a:rPr lang="en-US" altLang="ar-SA" sz="2200" b="1" dirty="0"/>
              <a:t>- tailor the language to the audience for whom the message is intended</a:t>
            </a:r>
          </a:p>
          <a:p>
            <a:pPr lvl="1" algn="just">
              <a:buSzPct val="65000"/>
            </a:pPr>
            <a:r>
              <a:rPr lang="en-US" altLang="ar-SA" sz="2200" b="1" dirty="0">
                <a:solidFill>
                  <a:srgbClr val="C00000"/>
                </a:solidFill>
              </a:rPr>
              <a:t>Listen Actively </a:t>
            </a:r>
            <a:r>
              <a:rPr lang="en-US" altLang="ar-SA" sz="2200" b="1" dirty="0"/>
              <a:t>- listen for full meaning</a:t>
            </a:r>
          </a:p>
          <a:p>
            <a:pPr lvl="1" algn="just">
              <a:buSzPct val="65000"/>
            </a:pPr>
            <a:r>
              <a:rPr lang="en-US" altLang="ar-SA" sz="2200" b="1" dirty="0">
                <a:solidFill>
                  <a:srgbClr val="C00000"/>
                </a:solidFill>
              </a:rPr>
              <a:t>Constrain Emotions </a:t>
            </a:r>
            <a:r>
              <a:rPr lang="en-US" altLang="ar-SA" sz="2200" b="1" dirty="0"/>
              <a:t>- emotions severely cloud and distort the transference of meaning</a:t>
            </a:r>
          </a:p>
          <a:p>
            <a:pPr lvl="1" algn="just">
              <a:buSzPct val="65000"/>
            </a:pPr>
            <a:r>
              <a:rPr lang="en-US" altLang="ar-SA" sz="2200" b="1" dirty="0">
                <a:solidFill>
                  <a:srgbClr val="C00000"/>
                </a:solidFill>
              </a:rPr>
              <a:t>Watch Nonverbal Cues </a:t>
            </a:r>
            <a:r>
              <a:rPr lang="en-US" altLang="ar-SA" sz="2200" b="1" dirty="0"/>
              <a:t>- actions should be aligned with words</a:t>
            </a:r>
          </a:p>
        </p:txBody>
      </p:sp>
      <p:sp>
        <p:nvSpPr>
          <p:cNvPr id="2" name="Rectangle: Rounded Corners 1">
            <a:extLst>
              <a:ext uri="{FF2B5EF4-FFF2-40B4-BE49-F238E27FC236}">
                <a16:creationId xmlns:a16="http://schemas.microsoft.com/office/drawing/2014/main" id="{0CC57D05-5B4D-DEE2-D719-29BE9A453EE9}"/>
              </a:ext>
            </a:extLst>
          </p:cNvPr>
          <p:cNvSpPr/>
          <p:nvPr/>
        </p:nvSpPr>
        <p:spPr>
          <a:xfrm>
            <a:off x="5884572" y="1840279"/>
            <a:ext cx="5986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r>
              <a:rPr lang="ar-EG" b="1" dirty="0">
                <a:solidFill>
                  <a:schemeClr val="tx1"/>
                </a:solidFill>
              </a:rPr>
              <a:t>استخدام التغذية الراجعة</a:t>
            </a:r>
            <a:r>
              <a:rPr lang="ar-EG" dirty="0">
                <a:solidFill>
                  <a:schemeClr val="tx1"/>
                </a:solidFill>
              </a:rPr>
              <a:t>: </a:t>
            </a:r>
            <a:r>
              <a:rPr lang="en-US" dirty="0">
                <a:solidFill>
                  <a:schemeClr val="tx1"/>
                </a:solidFill>
              </a:rPr>
              <a:t> </a:t>
            </a:r>
            <a:r>
              <a:rPr lang="ar-EG" dirty="0">
                <a:solidFill>
                  <a:schemeClr val="tx1"/>
                </a:solidFill>
              </a:rPr>
              <a:t>وتعني طرح مجموعة من الأسئلة حول الرسالة للتأكد مما إذا كانت قد فُهمت بالشكل المطلوب والمقصود تماماً.</a:t>
            </a:r>
          </a:p>
          <a:p>
            <a:pPr marL="285750" indent="-285750" algn="just" rtl="1">
              <a:buFont typeface="Arial" panose="020B0604020202020204" pitchFamily="34" charset="0"/>
              <a:buChar char="•"/>
            </a:pPr>
            <a:r>
              <a:rPr lang="ar-EG" b="1" dirty="0">
                <a:solidFill>
                  <a:schemeClr val="tx1"/>
                </a:solidFill>
              </a:rPr>
              <a:t>تبسيط اللغة</a:t>
            </a:r>
            <a:r>
              <a:rPr lang="ar-EG" dirty="0">
                <a:solidFill>
                  <a:schemeClr val="tx1"/>
                </a:solidFill>
              </a:rPr>
              <a:t>: </a:t>
            </a:r>
            <a:r>
              <a:rPr lang="en-US" dirty="0">
                <a:solidFill>
                  <a:schemeClr val="tx1"/>
                </a:solidFill>
              </a:rPr>
              <a:t> </a:t>
            </a:r>
            <a:r>
              <a:rPr lang="ar-EG" dirty="0">
                <a:solidFill>
                  <a:schemeClr val="tx1"/>
                </a:solidFill>
              </a:rPr>
              <a:t>يجب صياغة اللغة وتكييفها لتناسب الجمهور المستهدف الذي سيستلم الرسالة، وتجنب التعقيد غير الضروري.</a:t>
            </a:r>
          </a:p>
          <a:p>
            <a:pPr marL="285750" indent="-285750" algn="just" rtl="1">
              <a:buFont typeface="Arial" panose="020B0604020202020204" pitchFamily="34" charset="0"/>
              <a:buChar char="•"/>
            </a:pPr>
            <a:r>
              <a:rPr lang="ar-EG" b="1" dirty="0">
                <a:solidFill>
                  <a:schemeClr val="tx1"/>
                </a:solidFill>
              </a:rPr>
              <a:t>الإنصات</a:t>
            </a:r>
            <a:r>
              <a:rPr lang="en-US" b="1" dirty="0">
                <a:solidFill>
                  <a:schemeClr val="tx1"/>
                </a:solidFill>
              </a:rPr>
              <a:t> </a:t>
            </a:r>
            <a:r>
              <a:rPr lang="ar-EG" b="1" dirty="0">
                <a:solidFill>
                  <a:schemeClr val="tx1"/>
                </a:solidFill>
              </a:rPr>
              <a:t>( </a:t>
            </a:r>
            <a:r>
              <a:rPr lang="ar-EG" b="1" dirty="0" err="1">
                <a:solidFill>
                  <a:schemeClr val="tx1"/>
                </a:solidFill>
              </a:rPr>
              <a:t>الإستماع</a:t>
            </a:r>
            <a:r>
              <a:rPr lang="ar-EG" b="1" dirty="0">
                <a:solidFill>
                  <a:schemeClr val="tx1"/>
                </a:solidFill>
              </a:rPr>
              <a:t> ) الفعال</a:t>
            </a:r>
            <a:r>
              <a:rPr lang="ar-EG" dirty="0">
                <a:solidFill>
                  <a:schemeClr val="tx1"/>
                </a:solidFill>
              </a:rPr>
              <a:t>: </a:t>
            </a:r>
            <a:r>
              <a:rPr lang="en-US" dirty="0">
                <a:solidFill>
                  <a:schemeClr val="tx1"/>
                </a:solidFill>
              </a:rPr>
              <a:t> </a:t>
            </a:r>
            <a:r>
              <a:rPr lang="ar-EG" dirty="0">
                <a:solidFill>
                  <a:schemeClr val="tx1"/>
                </a:solidFill>
              </a:rPr>
              <a:t>لا يقتصر الأمر على السماع فقط، بل الاستماع بتركيز لاستيعاب المعنى الكامل للرسالة.</a:t>
            </a:r>
          </a:p>
          <a:p>
            <a:pPr marL="285750" indent="-285750" algn="just" rtl="1">
              <a:buFont typeface="Arial" panose="020B0604020202020204" pitchFamily="34" charset="0"/>
              <a:buChar char="•"/>
            </a:pPr>
            <a:r>
              <a:rPr lang="ar-EG" b="1" dirty="0">
                <a:solidFill>
                  <a:schemeClr val="tx1"/>
                </a:solidFill>
              </a:rPr>
              <a:t>ضبط العواطف</a:t>
            </a:r>
            <a:r>
              <a:rPr lang="ar-EG" dirty="0">
                <a:solidFill>
                  <a:schemeClr val="tx1"/>
                </a:solidFill>
              </a:rPr>
              <a:t>: </a:t>
            </a:r>
            <a:r>
              <a:rPr lang="en-US" dirty="0">
                <a:solidFill>
                  <a:schemeClr val="tx1"/>
                </a:solidFill>
              </a:rPr>
              <a:t> </a:t>
            </a:r>
            <a:r>
              <a:rPr lang="ar-EG" dirty="0">
                <a:solidFill>
                  <a:schemeClr val="tx1"/>
                </a:solidFill>
              </a:rPr>
              <a:t>العواطف القوية يمكن أن تشوش وتُزيّف انتقال المعنى الحقيقي، لذا يجب التحكم بها لضمان وضوح التواصل.</a:t>
            </a:r>
          </a:p>
          <a:p>
            <a:pPr marL="285750" indent="-285750" algn="just" rtl="1">
              <a:buFont typeface="Arial" panose="020B0604020202020204" pitchFamily="34" charset="0"/>
              <a:buChar char="•"/>
            </a:pPr>
            <a:r>
              <a:rPr lang="ar-EG" b="1" dirty="0">
                <a:solidFill>
                  <a:schemeClr val="tx1"/>
                </a:solidFill>
              </a:rPr>
              <a:t>مراقبة الإشارات غير اللفظية</a:t>
            </a:r>
            <a:r>
              <a:rPr lang="ar-EG" dirty="0">
                <a:solidFill>
                  <a:schemeClr val="tx1"/>
                </a:solidFill>
              </a:rPr>
              <a:t>: </a:t>
            </a:r>
            <a:r>
              <a:rPr lang="en-US" dirty="0">
                <a:solidFill>
                  <a:schemeClr val="tx1"/>
                </a:solidFill>
              </a:rPr>
              <a:t> </a:t>
            </a:r>
            <a:r>
              <a:rPr lang="ar-EG" dirty="0">
                <a:solidFill>
                  <a:schemeClr val="tx1"/>
                </a:solidFill>
              </a:rPr>
              <a:t>من الضروري أن تتوافق الأفعال ولغة الجسد مع الكلمات المنطوقة لضمان المصداقية وعدم التشتت.</a:t>
            </a:r>
          </a:p>
        </p:txBody>
      </p:sp>
      <p:sp>
        <p:nvSpPr>
          <p:cNvPr id="3" name="TextBox 2">
            <a:extLst>
              <a:ext uri="{FF2B5EF4-FFF2-40B4-BE49-F238E27FC236}">
                <a16:creationId xmlns:a16="http://schemas.microsoft.com/office/drawing/2014/main" id="{69BB9627-6068-96BE-491E-ECCF90397262}"/>
              </a:ext>
            </a:extLst>
          </p:cNvPr>
          <p:cNvSpPr txBox="1"/>
          <p:nvPr/>
        </p:nvSpPr>
        <p:spPr>
          <a:xfrm>
            <a:off x="2545989" y="663076"/>
            <a:ext cx="6487105" cy="1077218"/>
          </a:xfrm>
          <a:prstGeom prst="rect">
            <a:avLst/>
          </a:prstGeom>
          <a:noFill/>
        </p:spPr>
        <p:txBody>
          <a:bodyPr wrap="square">
            <a:spAutoFit/>
          </a:bodyPr>
          <a:lstStyle/>
          <a:p>
            <a:pPr algn="ctr"/>
            <a:r>
              <a:rPr lang="en-US" altLang="ar-SA" sz="3200" b="1" dirty="0">
                <a:solidFill>
                  <a:srgbClr val="C00000"/>
                </a:solidFill>
              </a:rPr>
              <a:t>Overcoming the Barriers to Effective Interpersonal Communication</a:t>
            </a:r>
          </a:p>
        </p:txBody>
      </p:sp>
      <p:sp>
        <p:nvSpPr>
          <p:cNvPr id="9" name="TextBox 8">
            <a:extLst>
              <a:ext uri="{FF2B5EF4-FFF2-40B4-BE49-F238E27FC236}">
                <a16:creationId xmlns:a16="http://schemas.microsoft.com/office/drawing/2014/main" id="{41A714F5-4718-0B2D-193F-01848051B051}"/>
              </a:ext>
            </a:extLst>
          </p:cNvPr>
          <p:cNvSpPr txBox="1"/>
          <p:nvPr/>
        </p:nvSpPr>
        <p:spPr>
          <a:xfrm>
            <a:off x="4099033" y="201411"/>
            <a:ext cx="3741349" cy="461665"/>
          </a:xfrm>
          <a:prstGeom prst="rect">
            <a:avLst/>
          </a:prstGeom>
          <a:noFill/>
        </p:spPr>
        <p:txBody>
          <a:bodyPr wrap="square">
            <a:spAutoFit/>
          </a:bodyPr>
          <a:lstStyle/>
          <a:p>
            <a:pPr algn="ctr" rtl="1"/>
            <a:r>
              <a:rPr lang="ar-EG" sz="2400" b="1" dirty="0">
                <a:solidFill>
                  <a:srgbClr val="C00000"/>
                </a:solidFill>
              </a:rPr>
              <a:t>كيفية تحسين فعالية التواصل</a:t>
            </a:r>
          </a:p>
        </p:txBody>
      </p:sp>
    </p:spTree>
    <p:extLst>
      <p:ext uri="{BB962C8B-B14F-4D97-AF65-F5344CB8AC3E}">
        <p14:creationId xmlns:p14="http://schemas.microsoft.com/office/powerpoint/2010/main" val="2892551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D8A97-278F-A197-42EE-CF1185A989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1C3E4C-DFDF-1292-99A3-93861B1FE2C5}"/>
              </a:ext>
            </a:extLst>
          </p:cNvPr>
          <p:cNvSpPr/>
          <p:nvPr/>
        </p:nvSpPr>
        <p:spPr>
          <a:xfrm>
            <a:off x="142684" y="1824512"/>
            <a:ext cx="55118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A34A989-5C73-39CA-F1C4-1BD6E559D7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81533875-4849-6754-6CF5-40A41DE77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9EAF43B2-999B-D06F-D5E6-6B59D69DEDC7}"/>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116FF9CC-71C6-3D64-9A89-B51DEB9CFB38}"/>
              </a:ext>
            </a:extLst>
          </p:cNvPr>
          <p:cNvSpPr txBox="1"/>
          <p:nvPr/>
        </p:nvSpPr>
        <p:spPr>
          <a:xfrm>
            <a:off x="360376" y="2455824"/>
            <a:ext cx="5076497" cy="3139321"/>
          </a:xfrm>
          <a:prstGeom prst="rect">
            <a:avLst/>
          </a:prstGeom>
          <a:noFill/>
        </p:spPr>
        <p:txBody>
          <a:bodyPr wrap="square">
            <a:spAutoFit/>
          </a:bodyPr>
          <a:lstStyle/>
          <a:p>
            <a:pPr lvl="1" algn="ctr">
              <a:buSzPct val="65000"/>
            </a:pPr>
            <a:r>
              <a:rPr lang="en-US" altLang="ar-SA" sz="2200" b="1" dirty="0"/>
              <a:t>When a project manager explains a task to a new employee (simplifying the language), he asks the employee to re-explain what he understood (feedback), taking care to maintain a calm tone of voice (controlling emotions) and eye contact (nonverbal cues) to show interest and seriousness.</a:t>
            </a:r>
          </a:p>
        </p:txBody>
      </p:sp>
      <p:sp>
        <p:nvSpPr>
          <p:cNvPr id="2" name="Rectangle: Rounded Corners 1">
            <a:extLst>
              <a:ext uri="{FF2B5EF4-FFF2-40B4-BE49-F238E27FC236}">
                <a16:creationId xmlns:a16="http://schemas.microsoft.com/office/drawing/2014/main" id="{B2024ADC-7319-0D39-8645-6B5B54311624}"/>
              </a:ext>
            </a:extLst>
          </p:cNvPr>
          <p:cNvSpPr/>
          <p:nvPr/>
        </p:nvSpPr>
        <p:spPr>
          <a:xfrm>
            <a:off x="5884572" y="1840279"/>
            <a:ext cx="5986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tx1"/>
                </a:solidFill>
              </a:rPr>
              <a:t>عندما يشرح مدير مشروع مهمة لموظف جديد (تبسيط اللغة)، فإنه يطلب من الموظف إعادة شرح ما فهمه (تغذية راجعة)، مع الحرص على الحفاظ على نبرة صوت هادئة (ضبط العواطف) والاتصال البصري (إشارات غير لفظية) لإظهار الاهتمام والجدية.</a:t>
            </a:r>
          </a:p>
        </p:txBody>
      </p:sp>
      <p:sp>
        <p:nvSpPr>
          <p:cNvPr id="3" name="TextBox 2">
            <a:extLst>
              <a:ext uri="{FF2B5EF4-FFF2-40B4-BE49-F238E27FC236}">
                <a16:creationId xmlns:a16="http://schemas.microsoft.com/office/drawing/2014/main" id="{2513B990-EA0F-3082-BE5B-D2B0E8BC3355}"/>
              </a:ext>
            </a:extLst>
          </p:cNvPr>
          <p:cNvSpPr txBox="1"/>
          <p:nvPr/>
        </p:nvSpPr>
        <p:spPr>
          <a:xfrm>
            <a:off x="2545989" y="663076"/>
            <a:ext cx="6487105" cy="584775"/>
          </a:xfrm>
          <a:prstGeom prst="rect">
            <a:avLst/>
          </a:prstGeom>
          <a:noFill/>
        </p:spPr>
        <p:txBody>
          <a:bodyPr wrap="square">
            <a:spAutoFit/>
          </a:bodyPr>
          <a:lstStyle/>
          <a:p>
            <a:pPr algn="ctr"/>
            <a:r>
              <a:rPr lang="en-US" altLang="ar-SA" sz="3200" b="1" dirty="0">
                <a:solidFill>
                  <a:srgbClr val="C00000"/>
                </a:solidFill>
              </a:rPr>
              <a:t>An Example</a:t>
            </a:r>
          </a:p>
        </p:txBody>
      </p:sp>
    </p:spTree>
    <p:extLst>
      <p:ext uri="{BB962C8B-B14F-4D97-AF65-F5344CB8AC3E}">
        <p14:creationId xmlns:p14="http://schemas.microsoft.com/office/powerpoint/2010/main" val="1536559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9F5D14-01EC-4F40-ACC4-8E3A229E5E2A}"/>
</file>

<file path=customXml/itemProps2.xml><?xml version="1.0" encoding="utf-8"?>
<ds:datastoreItem xmlns:ds="http://schemas.openxmlformats.org/officeDocument/2006/customXml" ds:itemID="{E2475C40-FD96-4398-8CE2-B1F0828DF1E2}"/>
</file>

<file path=customXml/itemProps3.xml><?xml version="1.0" encoding="utf-8"?>
<ds:datastoreItem xmlns:ds="http://schemas.openxmlformats.org/officeDocument/2006/customXml" ds:itemID="{F0DEFC32-7B23-4D21-B428-BC7803F6D908}"/>
</file>

<file path=docProps/app.xml><?xml version="1.0" encoding="utf-8"?>
<Properties xmlns="http://schemas.openxmlformats.org/officeDocument/2006/extended-properties" xmlns:vt="http://schemas.openxmlformats.org/officeDocument/2006/docPropsVTypes">
  <TotalTime>0</TotalTime>
  <Words>6755</Words>
  <Application>Microsoft Office PowerPoint</Application>
  <PresentationFormat>Widescreen</PresentationFormat>
  <Paragraphs>593</Paragraphs>
  <Slides>49</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49</vt:i4>
      </vt:variant>
    </vt:vector>
  </HeadingPairs>
  <TitlesOfParts>
    <vt:vector size="62" baseType="lpstr">
      <vt:lpstr>Aharoni</vt:lpstr>
      <vt:lpstr>Alexandria</vt:lpstr>
      <vt:lpstr>-apple-system</vt:lpstr>
      <vt:lpstr>Arial</vt:lpstr>
      <vt:lpstr>Calibri</vt:lpstr>
      <vt:lpstr>Calibri Light</vt:lpstr>
      <vt:lpstr>Google Sans</vt:lpstr>
      <vt:lpstr>proxima-nova</vt:lpstr>
      <vt:lpstr>Roboto Light</vt:lpstr>
      <vt:lpstr>Tiempos Text</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271</cp:revision>
  <dcterms:created xsi:type="dcterms:W3CDTF">2024-05-21T09:15:01Z</dcterms:created>
  <dcterms:modified xsi:type="dcterms:W3CDTF">2026-07-14T20:16:31Z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