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496" r:id="rId6"/>
    <p:sldId id="498" r:id="rId7"/>
    <p:sldId id="599" r:id="rId8"/>
    <p:sldId id="594" r:id="rId9"/>
    <p:sldId id="600" r:id="rId10"/>
    <p:sldId id="500" r:id="rId11"/>
    <p:sldId id="601" r:id="rId12"/>
    <p:sldId id="559" r:id="rId13"/>
    <p:sldId id="602" r:id="rId14"/>
    <p:sldId id="603" r:id="rId15"/>
    <p:sldId id="583" r:id="rId16"/>
    <p:sldId id="604" r:id="rId17"/>
    <p:sldId id="560" r:id="rId18"/>
    <p:sldId id="605" r:id="rId19"/>
    <p:sldId id="520" r:id="rId20"/>
    <p:sldId id="503" r:id="rId21"/>
    <p:sldId id="577" r:id="rId22"/>
    <p:sldId id="606" r:id="rId23"/>
    <p:sldId id="578" r:id="rId24"/>
    <p:sldId id="607" r:id="rId25"/>
    <p:sldId id="553" r:id="rId26"/>
    <p:sldId id="608" r:id="rId27"/>
    <p:sldId id="609" r:id="rId28"/>
    <p:sldId id="504" r:id="rId29"/>
    <p:sldId id="595" r:id="rId30"/>
    <p:sldId id="610" r:id="rId31"/>
    <p:sldId id="611" r:id="rId32"/>
    <p:sldId id="564" r:id="rId33"/>
    <p:sldId id="596" r:id="rId34"/>
    <p:sldId id="612" r:id="rId35"/>
    <p:sldId id="613" r:id="rId36"/>
    <p:sldId id="623" r:id="rId37"/>
    <p:sldId id="624" r:id="rId38"/>
    <p:sldId id="565" r:id="rId39"/>
    <p:sldId id="626" r:id="rId40"/>
    <p:sldId id="614" r:id="rId41"/>
    <p:sldId id="615" r:id="rId42"/>
    <p:sldId id="616" r:id="rId43"/>
    <p:sldId id="617" r:id="rId44"/>
    <p:sldId id="618" r:id="rId45"/>
    <p:sldId id="619" r:id="rId46"/>
    <p:sldId id="622" r:id="rId47"/>
    <p:sldId id="588" r:id="rId48"/>
    <p:sldId id="540" r:id="rId49"/>
    <p:sldId id="620" r:id="rId50"/>
    <p:sldId id="62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99"/>
            <p14:sldId id="594"/>
            <p14:sldId id="600"/>
            <p14:sldId id="500"/>
            <p14:sldId id="601"/>
            <p14:sldId id="559"/>
            <p14:sldId id="602"/>
            <p14:sldId id="603"/>
            <p14:sldId id="583"/>
            <p14:sldId id="604"/>
            <p14:sldId id="560"/>
            <p14:sldId id="605"/>
            <p14:sldId id="520"/>
            <p14:sldId id="503"/>
            <p14:sldId id="577"/>
            <p14:sldId id="606"/>
            <p14:sldId id="578"/>
            <p14:sldId id="607"/>
            <p14:sldId id="553"/>
            <p14:sldId id="608"/>
            <p14:sldId id="609"/>
            <p14:sldId id="504"/>
            <p14:sldId id="595"/>
            <p14:sldId id="610"/>
            <p14:sldId id="611"/>
            <p14:sldId id="564"/>
            <p14:sldId id="596"/>
            <p14:sldId id="612"/>
            <p14:sldId id="613"/>
            <p14:sldId id="623"/>
            <p14:sldId id="624"/>
            <p14:sldId id="565"/>
            <p14:sldId id="626"/>
            <p14:sldId id="614"/>
            <p14:sldId id="615"/>
            <p14:sldId id="616"/>
            <p14:sldId id="617"/>
            <p14:sldId id="618"/>
            <p14:sldId id="619"/>
            <p14:sldId id="622"/>
            <p14:sldId id="588"/>
            <p14:sldId id="540"/>
            <p14:sldId id="620"/>
            <p14:sldId id="62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03E5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4A1138-14E9-A649-8DC7-1236C5DDECDB}"/>
              </a:ext>
            </a:extLst>
          </p:cNvPr>
          <p:cNvSpPr txBox="1"/>
          <p:nvPr userDrawn="1"/>
        </p:nvSpPr>
        <p:spPr>
          <a:xfrm>
            <a:off x="8655023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86577555_Cloud_Platforms_for_Developing_Generative_AI_Solutions_A_Scoping_Review_of_Tools_and_Services" TargetMode="External"/><Relationship Id="rId2" Type="http://schemas.openxmlformats.org/officeDocument/2006/relationships/hyperlink" Target="https://aws.amazon.com/blogs/machine-learning/architect-a-mature-generative-ai-foundation-on-aws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hyperlink" Target="https://www.ecb.europa.eu/paym/integration/retail/instant_payments/html/index.en.html" TargetMode="External"/><Relationship Id="rId4" Type="http://schemas.openxmlformats.org/officeDocument/2006/relationships/hyperlink" Target="https://arxiv.org/abs/2504.0886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1155" y="2353844"/>
            <a:ext cx="58627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Cloud Computing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28888"/>
            <a:ext cx="105410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  <a:endParaRPr lang="ar-SA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Define cloud computing and describe its essential characteristics.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Differentiate between cloud service models (IaaS, PaaS, SaaS) and deployment models (public, private, hybrid, community).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Explain virtualization and containerization, and how they enable cloud scalability and resource efficiency.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Understand cloud security principles, including identity management, encryption, access control, and shared responsibility.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Identify common cloud risks, such as misconfigurations, vendor lock-in, insider threats, and insecure APIs.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Analyze modern cybersecurity </a:t>
            </a:r>
            <a:r>
              <a:rPr lang="en-US" sz="2000">
                <a:solidFill>
                  <a:prstClr val="black"/>
                </a:solidFill>
                <a:latin typeface="Alexandria" charset="0"/>
              </a:rPr>
              <a:t>research and 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understand how new advancements influence cloud technologies.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45183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What Is Cloud Computing?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21341"/>
            <a:ext cx="10541000" cy="4170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Cloud computing means getting computing resources (servers, storage, databases, applications) over the internet instead of owning or maintaining physical devices.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You use computing the same way you use electricity — on demand, pay only when needed.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Why Cloud?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need to buy or maintain hardware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Very fast to deploy systems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Scales globally and easily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Pay only for what you use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More room for innovation without technical limitations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Essential Cloud Characteristics (NIST)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0323"/>
            <a:ext cx="10541000" cy="413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On-demand self-service:</a:t>
            </a:r>
            <a:r>
              <a:rPr lang="en-US" sz="2000" dirty="0">
                <a:latin typeface="Alexandria" charset="0"/>
              </a:rPr>
              <a:t> Users create resources (servers, storage, databases) instantly 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 open AWS → click “Create Server” → in 30 seconds you have a working virtual machine.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No hardware, no waiting.</a:t>
            </a:r>
          </a:p>
          <a:p>
            <a:pPr>
              <a:lnSpc>
                <a:spcPct val="110000"/>
              </a:lnSpc>
            </a:pPr>
            <a:endParaRPr lang="en-US" sz="2000" dirty="0">
              <a:latin typeface="Alexandria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Broad network access: </a:t>
            </a:r>
            <a:r>
              <a:rPr lang="en-US" sz="2000" dirty="0">
                <a:latin typeface="Alexandria" charset="0"/>
              </a:rPr>
              <a:t>Available on any device with internet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 can open Google Drive or Office 365 from: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your phone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your laptop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your friend’s computer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Everything works the same.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73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Essential Cloud Characteristics (NIST)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11570"/>
            <a:ext cx="10541000" cy="413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Resource pooling: </a:t>
            </a:r>
            <a:r>
              <a:rPr lang="en-US" sz="2000" dirty="0">
                <a:latin typeface="Alexandria" charset="0"/>
              </a:rPr>
              <a:t>Shared infrastructure; Cloud providers share large data centers among many customers, using virtualization to isolate resources.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 Many companies run their apps on the same AWS physical servers, but each one is isolated in its own virtual environment.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Rapid elasticity: </a:t>
            </a:r>
            <a:r>
              <a:rPr lang="en-US" sz="2000" dirty="0">
                <a:latin typeface="Alexandria" charset="0"/>
              </a:rPr>
              <a:t>Auto-scale up/down; The system can automatically scale up or down depending on demand.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A shopping website on Black Friday gets 100× more traffic.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cloud automatically adds more servers.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After the event, the servers auto-shutdown to save cost.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It expands and shrinks like an elastic band.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0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Essential Cloud Characteristics (NIST)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9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54073"/>
            <a:ext cx="10541000" cy="3053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Measured service </a:t>
            </a:r>
            <a:r>
              <a:rPr lang="en-US" sz="2200" dirty="0">
                <a:latin typeface="Alexandria" charset="0"/>
              </a:rPr>
              <a:t>(Pay-as-you-go): You only pay for what you actually use.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You used a server for 2 hours → you pay for 2 hours.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You stored 30 GB → you pay only for 30 GB.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You used 1 million API calls → you pay for 1 million calls.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69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03405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Deployment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00179"/>
            <a:ext cx="10541000" cy="3475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Public Cloud: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cloud environment owned and operated by a provider (AWS, Azure, Google Cloud).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Many customers share the same underlying infrastructure.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2. Private Cloud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cloud environment dedicated to one organization only.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can be hosted on the company's premises or by a private provider.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bank builds its own private cloud inside its data center to store sensitive financial data.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03405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Deployment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0582"/>
            <a:ext cx="10541000" cy="3956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3. Hybrid Cloud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combination of public cloud + private cloud working together.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Data and applications can move between them.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university keeps student records in a private cloud, but uses public cloud for hosting its website and e-learning platform.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4. Community Cloud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cloud shared by several organizations that have similar missions, requirements, or regulations.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Several hospitals share a community cloud built specifically for healthcare systems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468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Service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373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IaaS — Infrastructure as a Service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The cloud provider gives you virtualized hardware resources — servers, storage, and networks.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You manage the OS, applications, and data.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You control more, but also have more responsibility (security, OS updates).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latin typeface="Alexandria" charset="0"/>
              <a:cs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latin typeface="Alexandria" charset="0"/>
                <a:cs typeface="Alexandria" charset="0"/>
              </a:rPr>
              <a:t>Example: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AWS EC2, Google Compute Engine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You rent virtual machines to run your apps, backups, or test environments.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Service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3427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2. PaaS — Platform as a Service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cloud provider gives you a platform to develop, test, and deploy applications.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You don’t manage servers, OS, or storage — only your application and data.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Less responsibility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than IaaS, more focus on coding and application logic.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Heroku, AWS Elastic Beanstalk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Developers can deploy a web app without worrying about the underlying servers.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83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Service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3427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3. SaaS — Software as a Service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cloud provider delivers ready-to-use software through a browser.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You don’t manage infrastructure, platform, or updates.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Minimal responsibility for the user; everything is handled by the provider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Google Workspace, Zoom, Salesforce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Users simply log in and use the software online.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907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endParaRPr lang="en-US" sz="2200" dirty="0">
              <a:solidFill>
                <a:schemeClr val="tx1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969633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Cloud Shared Responsibility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4081482-624C-9749-BE7B-BB339F531758}"/>
              </a:ext>
            </a:extLst>
          </p:cNvPr>
          <p:cNvSpPr txBox="1"/>
          <p:nvPr/>
        </p:nvSpPr>
        <p:spPr>
          <a:xfrm>
            <a:off x="889000" y="1930323"/>
            <a:ext cx="10541000" cy="3797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The Shared Responsibility Model tells you who is responsible for what in the cloud.</a:t>
            </a: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Cloud Provider Responsibilities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The provider (AWS, Azure, Google Cloud) secures the cloud infrastructure itself: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Physical data centers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Servers and networking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Virtualization layers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Hardware maintenance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If the physical server breaks, AWS fixes it , not you.</a:t>
            </a:r>
          </a:p>
        </p:txBody>
      </p:sp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endParaRPr lang="en-US" sz="2200" dirty="0">
              <a:solidFill>
                <a:schemeClr val="tx1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969633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Cloud Shared Responsibility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4081482-624C-9749-BE7B-BB339F531758}"/>
              </a:ext>
            </a:extLst>
          </p:cNvPr>
          <p:cNvSpPr txBox="1"/>
          <p:nvPr/>
        </p:nvSpPr>
        <p:spPr>
          <a:xfrm>
            <a:off x="889000" y="1930323"/>
            <a:ext cx="10541000" cy="3797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User Responsibilities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You (the customer) secure what you put inside the cloud: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Your data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User accounts and passwords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Access control (IAM permissions)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Configurations of virtual machines, databases, storage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If you make your database public by mistake, that’s YOUR responsibility.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This is why misconfigurations are the #1 cause of cloud breaches.</a:t>
            </a:r>
          </a:p>
        </p:txBody>
      </p:sp>
    </p:spTree>
    <p:extLst>
      <p:ext uri="{BB962C8B-B14F-4D97-AF65-F5344CB8AC3E}">
        <p14:creationId xmlns:p14="http://schemas.microsoft.com/office/powerpoint/2010/main" val="11297868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134526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Cloud Architecture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122598"/>
            <a:ext cx="10541000" cy="4165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Cloud architecture has several layers working together.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1. Front-End (Client Side)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These are the devices and applications the user interacts with (user interface): Laptops, phones, browsers (Chrome, Safari), Apps (Outlook, Zoom, Salesforce)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open your browser and access Google Drive → that’s the front-end.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2. Back-End (Cloud Side)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is where the heavy work happens: Cloud servers, databases, storage (e.g., S3, Azure Blob), application logic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you upload a file to Google Drive, it is stored in Google’s cloud storage servers.</a:t>
            </a:r>
          </a:p>
        </p:txBody>
      </p:sp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134526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Cloud Architecture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122598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3. Cloud Platform Layer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layer provides the “brains” that control the cloud: APIs, virtualization, identity &amp; Access management, orchestration tools, container platforms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AWS automatically creates a new virtual machine for you, that’s the platform layer working.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4. Network Layer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is the connection between all components: Internet backbone, fiber cables, cloud networking (VPCs, subnets), load balancers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Your device sends data to the cloud through the internet → routed to the right server → response comes back.</a:t>
            </a:r>
          </a:p>
        </p:txBody>
      </p:sp>
    </p:spTree>
    <p:extLst>
      <p:ext uri="{BB962C8B-B14F-4D97-AF65-F5344CB8AC3E}">
        <p14:creationId xmlns:p14="http://schemas.microsoft.com/office/powerpoint/2010/main" val="708750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Virtualization in Cloud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8999" y="2019649"/>
            <a:ext cx="1014317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Virtualization means turning one physical server into many virtual servers (VMs).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virtual machine acts like a real computer with its own: CPU, RAM, storage, Operating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But all of them run on a single physical machine.</a:t>
            </a:r>
          </a:p>
          <a:p>
            <a:r>
              <a:rPr lang="en-US" sz="2000" b="1" dirty="0">
                <a:latin typeface="Alexandria" charset="0"/>
              </a:rPr>
              <a:t>Advantages</a:t>
            </a:r>
          </a:p>
          <a:p>
            <a:r>
              <a:rPr lang="en-US" sz="2000" dirty="0">
                <a:latin typeface="Alexandria" charset="0"/>
              </a:rPr>
              <a:t>1. Efficiency: Instead of one server doing one job, it can run multiple VMs and handle many tasks.</a:t>
            </a:r>
          </a:p>
          <a:p>
            <a:r>
              <a:rPr lang="en-US" sz="2000" dirty="0">
                <a:latin typeface="Alexandria" charset="0"/>
              </a:rPr>
              <a:t>2. Isolation: Each VM is separate; If one crashes, the others keep running.</a:t>
            </a:r>
          </a:p>
          <a:p>
            <a:r>
              <a:rPr lang="en-US" sz="2000" dirty="0">
                <a:latin typeface="Alexandria" charset="0"/>
              </a:rPr>
              <a:t>3. Scalability: You can create or delete virtual machines instantly in the cloud.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You have a powerful server, you split it into 3 virtual machines:</a:t>
            </a:r>
          </a:p>
          <a:p>
            <a:r>
              <a:rPr lang="en-US" sz="2000" dirty="0">
                <a:latin typeface="Alexandria" charset="0"/>
              </a:rPr>
              <a:t>VM 1: runs a website, VM 2: runs a database, VM 3: runs backups</a:t>
            </a:r>
          </a:p>
          <a:p>
            <a:r>
              <a:rPr lang="en-US" sz="2000" dirty="0">
                <a:latin typeface="Alexandria" charset="0"/>
              </a:rPr>
              <a:t>All of them work independently on one physical machine.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3774" y="1030944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Containers in Cloud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87594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Containers are lightweight packages that include: Your application, its code, its libraries and dependencies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They are much smaller and faster than virtual machines.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Advantages: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 Fast Deployment: Start in milliseconds, not minutes.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 Very Lightweight: Many containers can run on one server with little overhead.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3. Same Behavior Everywhere: A container runs the same on your laptop, a server, the cloud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 You package your web app in a Docker container, you can run this container on: AWS, Azure, Google Cloud, your laptop, or a small server and it will behave exactly the same everywhere.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Use v</a:t>
            </a:r>
            <a:r>
              <a:rPr lang="en-US" sz="2000" dirty="0">
                <a:latin typeface="Alexandria" charset="0"/>
              </a:rPr>
              <a:t>irtualization with 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big apps and full OS needed, use containers with microservices and cloud apps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4913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Serverless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216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71534"/>
            <a:ext cx="105410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run code without managing servers, the cloud provider handles: Servers, scaling, maintenance, availability.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only upload your function (your code), and it runs when needed.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want to run a function when a user uploads a photo.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With serverless: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upload your code to AWS Lambda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the user uploads a photo, Lambda automatically runs your code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pay only for the milliseconds the code is running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No servers, no operating systems, no maintenance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4913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Serverless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216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5284"/>
            <a:ext cx="105410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Advantages: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No server management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Auto-scaling (if 1 user or 1 million users → cloud handles it)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Extremely cost-efficient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Faster development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Real Examples: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Resize images after upload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Trigger email notifications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Process data from IoT devices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Run backend logic for mobile apps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694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Edge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30099"/>
            <a:ext cx="10541000" cy="376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Instead of sending all data to the cloud for processing, edge computing processes data close to where it is generated — “at the edge.”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reduces: Latency, internet bandwidth, delay in response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Why we needed this technology?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Some applications require very fast response, and waiting for cloud servers (far away) is too slow.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Example: Smart Camera 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(With normal cloud):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 security camera detects motion → Camera sends video to the cloud → Cloud analyzes it → Cloud sends back: “There is a person”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takes time!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Edge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70724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Example: Smart Camera (With edge computing):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camera has a small local processor → It analyzes the video immediately → Only sends important results to the cloud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Much faster, no internet delay.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Other Real-Life Examples: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 ATMs (Banks): ATMs process transactions locally to speed up approval. They only send final summaries to the bank’s cloud.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 Self-driving cars: Cars process sensor data on-board (edge), because sending it to the cloud would be too slow.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3. Mobile Apps / IoT: Smartwatches, sensors, drones — all use edge computing for speed.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54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42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0472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904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930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Advantages: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Faster innovation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Real-time analytics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Global customer access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operational cost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Strong built-in security tools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Use Cases in Banking</a:t>
            </a:r>
          </a:p>
          <a:p>
            <a:r>
              <a:rPr lang="en-US" sz="2000" dirty="0">
                <a:latin typeface="Alexandria" charset="0"/>
              </a:rPr>
              <a:t>Mobile banking apps</a:t>
            </a:r>
          </a:p>
          <a:p>
            <a:r>
              <a:rPr lang="en-US" sz="2000" dirty="0">
                <a:latin typeface="Alexandria" charset="0"/>
              </a:rPr>
              <a:t>Fraud detection</a:t>
            </a:r>
          </a:p>
          <a:p>
            <a:r>
              <a:rPr lang="en-US" sz="2000" dirty="0">
                <a:latin typeface="Alexandria" charset="0"/>
              </a:rPr>
              <a:t>Digital payments</a:t>
            </a:r>
          </a:p>
          <a:p>
            <a:r>
              <a:rPr lang="en-US" sz="2000" dirty="0">
                <a:latin typeface="Alexandria" charset="0"/>
              </a:rPr>
              <a:t>Loan scoring</a:t>
            </a:r>
          </a:p>
          <a:p>
            <a:r>
              <a:rPr lang="en-US" sz="2000" dirty="0">
                <a:latin typeface="Alexandria" charset="0"/>
              </a:rPr>
              <a:t>Customer analytics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42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0472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904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01810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Why FinTech Uses Cloud?</a:t>
            </a:r>
          </a:p>
          <a:p>
            <a:r>
              <a:rPr lang="en-US" sz="2000" dirty="0">
                <a:latin typeface="Alexandria" charset="0"/>
              </a:rPr>
              <a:t>FinTech companies (startups, mobile apps, payment apps, online banking apps) prefer the cloud for building and growing their products for many reasons: 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Faster innovation (build new app features quickly)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Real-time analytics (for fraud detection, instant payment checks)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Global customer access (app works everywhere)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operational cost (cheaper than running your own servers)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Built-in security (cloud gives encryption, monitoring, IAM, etc.)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35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42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0472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904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9307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Cloud Benefits for Financial Institutions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Easier compliance (regulations, auditing, legal requirements)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Handling peak loads (e.g., salary days)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Integrating legacy systems with AI/ML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Controlled migration to 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Faster deployment of banking services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42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30625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88344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1. Misconfigurations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This means the cloud is set up incorrectly. For example: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Leaving a storage bucket “public” by mistake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Allowing too much access to a database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Weak security settings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Result: Hackers can access customer financial data.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Misconfigurations are the #1 cause of cloud breaches globally.</a:t>
            </a:r>
          </a:p>
          <a:p>
            <a:r>
              <a:rPr lang="en-US" sz="2000" b="1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2. Identity Theft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If attackers steal: User login credentials, API keys, or developer accounts, they can log in as a real user and perform actions like: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Transferring money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Accessing payment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Making fraudulent transactions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21341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3. Data Breaches</a:t>
            </a:r>
          </a:p>
          <a:p>
            <a:r>
              <a:rPr lang="en-US" sz="2000" dirty="0">
                <a:latin typeface="Alexandria" charset="0"/>
              </a:rPr>
              <a:t>This happens when sensitive financial data is exposed, such 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Credit card numbers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Bank account info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Transaction history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Personal identity information (PII)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It can be caused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Hacking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Weak encryption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Misconfigured databases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insider misuse</a:t>
            </a:r>
          </a:p>
          <a:p>
            <a:r>
              <a:rPr lang="en-US" sz="2000" dirty="0">
                <a:latin typeface="Alexandria" charset="0"/>
              </a:rPr>
              <a:t>A data breach can cost millions and damage customer trust.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852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50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92594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4. Insider Threats</a:t>
            </a:r>
          </a:p>
          <a:p>
            <a:r>
              <a:rPr lang="en-US" sz="2000" dirty="0">
                <a:latin typeface="Alexandria" charset="0"/>
              </a:rPr>
              <a:t>Risks from people inside the organization, such 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Employees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Contractors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Administrators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They may: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Steal financial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Abuse privileged access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Accidentally leak information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153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50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92594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5. Vendor Dependency (Vendor Lock-In)</a:t>
            </a:r>
          </a:p>
          <a:p>
            <a:r>
              <a:rPr lang="en-US" sz="2000" dirty="0">
                <a:latin typeface="Alexandria" charset="0"/>
              </a:rPr>
              <a:t>When a FinTech company uses only one cloud provider (AWS, Azure, GCP), it becomes dependent on that provider.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Risks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Hard to move to another 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Higher costs over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Limited flexibility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If the provider has downtime, your app goes down too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FinTech companies need high availability, so lock-in is a real risk.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779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Security Toolkit for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3851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2011348"/>
            <a:ext cx="100898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Encryption (at rest &amp; in transit): </a:t>
            </a:r>
            <a:r>
              <a:rPr lang="en-US" sz="2000" dirty="0">
                <a:latin typeface="Alexandria" charset="0"/>
              </a:rPr>
              <a:t>Protects financial data by encrypting it while stored and while moving across the network.</a:t>
            </a:r>
          </a:p>
          <a:p>
            <a:r>
              <a:rPr lang="en-US" sz="2000" b="1" dirty="0">
                <a:latin typeface="Alexandria" charset="0"/>
              </a:rPr>
              <a:t>MFA and Zero Trust: </a:t>
            </a:r>
            <a:r>
              <a:rPr lang="en-US" sz="2000" dirty="0">
                <a:latin typeface="Alexandria" charset="0"/>
              </a:rPr>
              <a:t>Adds strong authentication and assumes no user or device is trusted by default.</a:t>
            </a:r>
          </a:p>
          <a:p>
            <a:r>
              <a:rPr lang="en-US" sz="2000" b="1" dirty="0">
                <a:latin typeface="Alexandria" charset="0"/>
              </a:rPr>
              <a:t>Logging &amp; auditing: </a:t>
            </a:r>
            <a:r>
              <a:rPr lang="en-US" sz="2000" dirty="0">
                <a:latin typeface="Alexandria" charset="0"/>
              </a:rPr>
              <a:t>Tracks all actions and access to detect suspicious activity and support compliance.</a:t>
            </a:r>
          </a:p>
          <a:p>
            <a:r>
              <a:rPr lang="en-US" sz="2000" b="1" dirty="0">
                <a:latin typeface="Alexandria" charset="0"/>
              </a:rPr>
              <a:t>Secure APIs: </a:t>
            </a:r>
            <a:r>
              <a:rPr lang="en-US" sz="2000" dirty="0">
                <a:latin typeface="Alexandria" charset="0"/>
              </a:rPr>
              <a:t>Ensures financial apps communicate safely using authentication, rate limits, and validation.</a:t>
            </a:r>
          </a:p>
          <a:p>
            <a:r>
              <a:rPr lang="en-US" sz="2000" b="1" dirty="0">
                <a:latin typeface="Alexandria" charset="0"/>
              </a:rPr>
              <a:t>Data tokenization &amp; masking: </a:t>
            </a:r>
            <a:r>
              <a:rPr lang="en-US" sz="2000" dirty="0">
                <a:latin typeface="Alexandria" charset="0"/>
              </a:rPr>
              <a:t>Replaces sensitive data (e.g., card numbers) with safe placeholders to reduce exposure risk.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028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773841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AI-Powered 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Threat detection: AI analyzes cloud logs and network behavior to automatically detect suspicious or malicious activity in real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Resource optimization: AI dynamically adjusts computing resources to reduce cost and improve performance based on usage patterns.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Automation: AI automates routine cloud tasks such as scaling, backups, and incident responses, reducing human effort.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Prediction models: AI forecasts future workloads, failures, or security risks, helping cloud systems prepare and respond proactively.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Multi-Cloud Strategy</a:t>
            </a:r>
          </a:p>
          <a:p>
            <a:r>
              <a:rPr lang="en-US" sz="2000" dirty="0">
                <a:latin typeface="Alexandria" charset="0"/>
              </a:rPr>
              <a:t>Organizations use multiple clouds to avoid vendor lock-in.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Example: using AWS for compute + Azure for analytics.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528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09466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Cloud Automation</a:t>
            </a:r>
          </a:p>
          <a:p>
            <a:r>
              <a:rPr lang="en-US" sz="2000" dirty="0">
                <a:latin typeface="Alexandria" charset="0"/>
              </a:rPr>
              <a:t>Cloud automation uses Infrastructure-as-Code (</a:t>
            </a:r>
            <a:r>
              <a:rPr lang="en-US" sz="2000" dirty="0" err="1">
                <a:latin typeface="Alexandria" charset="0"/>
              </a:rPr>
              <a:t>IaC</a:t>
            </a:r>
            <a:r>
              <a:rPr lang="en-US" sz="2000" dirty="0">
                <a:latin typeface="Alexandria" charset="0"/>
              </a:rPr>
              <a:t>) tools (like Terraform and CloudFormation) to automatically provision, configure, and deploy cloud resources with consistency and compliance.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APIs</a:t>
            </a:r>
          </a:p>
          <a:p>
            <a:r>
              <a:rPr lang="en-US" sz="2000" dirty="0">
                <a:latin typeface="Alexandria" charset="0"/>
              </a:rPr>
              <a:t>Cloud APIs allow applications to securely access cloud services for data retrieval, automation, monitoring, and machine-learning functions, and must be protected to prevent unauthorized access.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/>
              <a:t>SASE (Secure Access Service Edge)</a:t>
            </a:r>
          </a:p>
          <a:p>
            <a:r>
              <a:rPr lang="en-US" sz="2000" dirty="0"/>
              <a:t>SASE is a cloud-based security model that combines networking and security—such as Zero Trust, cloud access control, and SD-WAN—to protect remote users and distributed teams.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829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741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963845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Cloud-Native Applications</a:t>
            </a:r>
          </a:p>
          <a:p>
            <a:r>
              <a:rPr lang="en-US" sz="2000" dirty="0">
                <a:latin typeface="Alexandria" charset="0"/>
              </a:rPr>
              <a:t>Cloud-native applications are built using microservices, containers, and APIs to enable rapid scaling, modularity, and efficient deployment in cloud environments.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Storage Types</a:t>
            </a:r>
          </a:p>
          <a:p>
            <a:r>
              <a:rPr lang="en-US" sz="2000" dirty="0">
                <a:latin typeface="Alexandria" charset="0"/>
              </a:rPr>
              <a:t>Cloud storage offers block, file, and object storage, with object storage being the most widely used for scalable cloud-native applications.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Backup &amp; Disaster Recovery</a:t>
            </a:r>
          </a:p>
          <a:p>
            <a:r>
              <a:rPr lang="en-US" sz="2000" dirty="0">
                <a:latin typeface="Alexandria" charset="0"/>
              </a:rPr>
              <a:t>Cloud backup and disaster recovery provide automated backups, geographic redundancy, and real-time replication to ensure fast recovery from failures.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072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741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92595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Generative AI &amp; </a:t>
            </a:r>
            <a:r>
              <a:rPr lang="en-US" sz="2000" b="1" dirty="0" err="1">
                <a:latin typeface="Alexandria" charset="0"/>
              </a:rPr>
              <a:t>LLMOps</a:t>
            </a:r>
            <a:r>
              <a:rPr lang="en-US" sz="2000" b="1" dirty="0">
                <a:latin typeface="Alexandria" charset="0"/>
              </a:rPr>
              <a:t> in Cloud 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Generative AI in Cloud: </a:t>
            </a:r>
            <a:r>
              <a:rPr lang="en-US" sz="2000" dirty="0">
                <a:latin typeface="Alexandria" charset="0"/>
              </a:rPr>
              <a:t>Cloud platforms provide scalable infrastructure to build, deploy, and run large language models (LLMs) for generating text, insights, and decisions. 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LLMOps</a:t>
            </a:r>
            <a:r>
              <a:rPr lang="en-US" sz="2000" b="1" dirty="0">
                <a:latin typeface="Alexandria" charset="0"/>
              </a:rPr>
              <a:t> (Large Language Model Operations):</a:t>
            </a:r>
            <a:r>
              <a:rPr lang="en-US" sz="2000" dirty="0">
                <a:latin typeface="Alexandria" charset="0"/>
              </a:rPr>
              <a:t>A lifecycle management approach for LLMs, including: </a:t>
            </a:r>
          </a:p>
          <a:p>
            <a:r>
              <a:rPr lang="en-US" sz="2000" dirty="0">
                <a:latin typeface="Alexandria" charset="0"/>
              </a:rPr>
              <a:t>Data integration (e.g., financial datasets) </a:t>
            </a:r>
          </a:p>
          <a:p>
            <a:r>
              <a:rPr lang="en-US" sz="2000" dirty="0">
                <a:latin typeface="Alexandria" charset="0"/>
              </a:rPr>
              <a:t>Model deployment &amp; scaling </a:t>
            </a:r>
          </a:p>
          <a:p>
            <a:r>
              <a:rPr lang="en-US" sz="2000" dirty="0">
                <a:latin typeface="Alexandria" charset="0"/>
              </a:rPr>
              <a:t>Monitoring, evaluation, and governance 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RAG (Retrieval-Augmented Generation):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Combines LLMs with real-time data sources to improve accuracy, </a:t>
            </a:r>
            <a:r>
              <a:rPr lang="en-US" sz="2000" dirty="0" err="1">
                <a:latin typeface="Alexandria" charset="0"/>
              </a:rPr>
              <a:t>explainability</a:t>
            </a:r>
            <a:r>
              <a:rPr lang="en-US" sz="2000" dirty="0">
                <a:latin typeface="Alexandria" charset="0"/>
              </a:rPr>
              <a:t>, and compliance.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8624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741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963845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Generative AI &amp; </a:t>
            </a:r>
            <a:r>
              <a:rPr lang="en-US" sz="2000" b="1" dirty="0" err="1">
                <a:latin typeface="Alexandria" charset="0"/>
              </a:rPr>
              <a:t>LLMOps</a:t>
            </a:r>
            <a:r>
              <a:rPr lang="en-US" sz="2000" b="1" dirty="0">
                <a:latin typeface="Alexandria" charset="0"/>
              </a:rPr>
              <a:t> in Cloud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FinTech Use Cases</a:t>
            </a:r>
          </a:p>
          <a:p>
            <a:r>
              <a:rPr lang="en-US" sz="2000" b="1" dirty="0">
                <a:latin typeface="Alexandria" charset="0"/>
              </a:rPr>
              <a:t>Fraud Detection: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LLMs analyze transaction history + contextual signals (user behavior, logs) to detect anomalies 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AI Customer Support: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Secure banking chatbots providing personalized, compliant responses 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Risk Analysis: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Extract insights from unstructured financial data (reports, contracts, emails)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1620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98308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Real-Time Payment Security  </a:t>
            </a:r>
          </a:p>
          <a:p>
            <a:r>
              <a:rPr lang="en-US" sz="2000" dirty="0">
                <a:latin typeface="Alexandria" charset="0"/>
              </a:rPr>
              <a:t>Securing financial transactions that are processed instantly (within seconds) with no possibility of reversal. 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Unlike traditional payment systems: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 time for manual verification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Fraudulent transactions can be executed immediately </a:t>
            </a:r>
          </a:p>
          <a:p>
            <a:r>
              <a:rPr lang="en-US" sz="2000" dirty="0">
                <a:latin typeface="Alexandria" charset="0"/>
              </a:rPr>
              <a:t>Therefore, systems rely on: 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Real-Time Anomaly Detection: </a:t>
            </a:r>
            <a:r>
              <a:rPr lang="en-US" sz="2000" dirty="0">
                <a:latin typeface="Alexandria" charset="0"/>
              </a:rPr>
              <a:t>Detect suspicious behavior during the transaction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Behavioral Biometrics: </a:t>
            </a:r>
            <a:r>
              <a:rPr lang="en-US" sz="2000" dirty="0">
                <a:latin typeface="Alexandria" charset="0"/>
              </a:rPr>
              <a:t>Verify user identity based on behavior (typing patterns, device usage, interaction style)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98308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Real-Time Payment Security  </a:t>
            </a:r>
            <a:r>
              <a:rPr lang="en-US" sz="2000" dirty="0">
                <a:latin typeface="Alexandria" charset="0"/>
              </a:rPr>
              <a:t>(Cloud-Enabled in FinTech)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FinTech Use Cases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Instant Payment Fraud Detection: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Identify and block fraudulent transactions before completion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Account Takeover Prevention: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Detect unusual login or transaction behavior beyond passwords</a:t>
            </a:r>
          </a:p>
          <a:p>
            <a:r>
              <a:rPr lang="en-US" sz="2000" dirty="0">
                <a:latin typeface="Alexandria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Secure Mobile Banking: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Protect payment apps using continuous behavioral monitoring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9954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Post-Quantum Cryptography Progress (PCQ)</a:t>
            </a:r>
          </a:p>
          <a:p>
            <a:r>
              <a:rPr lang="en-US" sz="2200" b="1" dirty="0">
                <a:latin typeface="Alexandria" charset="0"/>
              </a:rPr>
              <a:t>• </a:t>
            </a:r>
            <a:r>
              <a:rPr lang="en-US" sz="2200" dirty="0">
                <a:latin typeface="Alexandria" charset="0"/>
              </a:rPr>
              <a:t>In 2024, NIST officially approved the new post-quantum algorithms </a:t>
            </a:r>
            <a:r>
              <a:rPr lang="en-US" sz="2200" dirty="0" err="1">
                <a:latin typeface="Alexandria" charset="0"/>
              </a:rPr>
              <a:t>Kyber</a:t>
            </a:r>
            <a:r>
              <a:rPr lang="en-US" sz="2200" dirty="0">
                <a:latin typeface="Alexandria" charset="0"/>
              </a:rPr>
              <a:t> (for encryption) and </a:t>
            </a:r>
            <a:r>
              <a:rPr lang="en-US" sz="2200" dirty="0" err="1">
                <a:latin typeface="Alexandria" charset="0"/>
              </a:rPr>
              <a:t>Dilithium</a:t>
            </a:r>
            <a:r>
              <a:rPr lang="en-US" sz="2200" dirty="0">
                <a:latin typeface="Alexandria" charset="0"/>
              </a:rPr>
              <a:t> (for digital signatures), and in 2025 released updated guidance on how to migrate to them (NIST, 2025).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Studies show that using a hybrid key exchange (classical + PQC together) is the safest way to transition during the next </a:t>
            </a:r>
            <a:r>
              <a:rPr lang="en-US" sz="2200">
                <a:latin typeface="Alexandria" charset="0"/>
              </a:rPr>
              <a:t>few years.</a:t>
            </a:r>
            <a:endParaRPr lang="en-US" sz="2200" dirty="0">
              <a:latin typeface="Alexandria" charset="0"/>
            </a:endParaRP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FinTech impact: systems that store data for many years must start using post-quantum-safe encryption to stay secure against future quantum attacks.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486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Hashing &amp; Integrity: New Benchmarks </a:t>
            </a:r>
          </a:p>
          <a:p>
            <a:endParaRPr lang="en-US" sz="22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BLAKE3 is now faster than SHA-256 and SHA-3, especially on multicore processors.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Researchers are exploring hashes that resist quantum attacks and can run in parallel for better performance. 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Use cases: blockchain systems, cloud logging, and data deduplication.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1972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Confidential Computing Expansion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Cloud providers are increasingly using secure enclaves like Intel TDX, AMD SEV-SNP, and Arm CCA to protect data while it’s being processed.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These technologies are applied in financial analytics, federated learning, and other sensitive cloud workloads.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FinTech impact: data can be processed securely without exposing encryption keys, reducing the risk of breaches.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482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AI-Driven Threats &amp; AI Defense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Attackers are using AI/LLMs to automate phishing, hide malware, and find vulnerabilities (reporting from Microsoft, </a:t>
            </a:r>
            <a:r>
              <a:rPr lang="en-US" sz="2200" dirty="0" err="1">
                <a:latin typeface="Alexandria" charset="0"/>
              </a:rPr>
              <a:t>OpenAI</a:t>
            </a:r>
            <a:r>
              <a:rPr lang="en-US" sz="2200" dirty="0">
                <a:latin typeface="Alexandria" charset="0"/>
              </a:rPr>
              <a:t>, and other security vendors 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Security systems now use machine learning to detect unusual activity, model endpoint behavior, and respond automatically.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Researchers caution that adversarial attacks on ML models can compromise their accuracy and reliability.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175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882440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Zero Trust Security Evolution </a:t>
            </a:r>
          </a:p>
          <a:p>
            <a:endParaRPr lang="en-US" sz="22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ZT now focuses heavily on continuous identity verification, automation, and short-lived credentials.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NIST ZTA guidelines (2024) highlight continuous authentication, identity-first controls, and automated security policies.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Research shows that Zero Trust reduces lateral movement in networks and limits the impact of cloud breaches.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FinTech impact: enforce conditional access and use short-lived credentials to minimize risk.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7079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6080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Blockchain Security &amp; Zero-Knowledge Proofs </a:t>
            </a:r>
            <a:endParaRPr lang="ar-SA" sz="2000" b="1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Zero-Knowledge Proofs (ZKPs): let you prove something is true without revealing the underlying data.</a:t>
            </a:r>
          </a:p>
          <a:p>
            <a:r>
              <a:rPr lang="en-US" sz="2000" dirty="0">
                <a:latin typeface="Alexandria" charset="0"/>
              </a:rPr>
              <a:t>Example: Prove you are over 18 without showing your birthdate.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-SNARKs and </a:t>
            </a: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-STARKs have been improved for smaller proof sizes and faster verification.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-SNARKs: compact, fast proofs with setup requirements.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-STARKs: larger proofs, fully transparent, and quantum-resistant.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Post-quantum blockchain signatures are being explored to protect long-term ledger security.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Applications: privacy-preserving payments, secure identity verification, and automated compliance in FinTech.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144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4259" y="612539"/>
            <a:ext cx="706021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Hands-On Exercise (Optional) - Hashing a File (How Cloud Storage Verifies Integrity)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4808" y="1737054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Example: Calculate file hash to verify integrity before/after upload (Educational example using Python — mirrors how AWS S3, Azure Blob, and GCP Storage verify file integrity)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latin typeface="Alexandria" charset="0"/>
              </a:rPr>
              <a:t>hashlib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def</a:t>
            </a:r>
            <a:r>
              <a:rPr lang="en-US" sz="2000" dirty="0">
                <a:latin typeface="Alexandria" charset="0"/>
              </a:rPr>
              <a:t> compute_sha256(path):</a:t>
            </a:r>
          </a:p>
          <a:p>
            <a:r>
              <a:rPr lang="en-US" sz="2000" dirty="0">
                <a:latin typeface="Alexandria" charset="0"/>
              </a:rPr>
              <a:t>    sha256 = hashlib.sha256()</a:t>
            </a:r>
          </a:p>
          <a:p>
            <a:r>
              <a:rPr lang="en-US" sz="2000" dirty="0">
                <a:latin typeface="Alexandria" charset="0"/>
              </a:rPr>
              <a:t>    with open(path, "</a:t>
            </a:r>
            <a:r>
              <a:rPr lang="en-US" sz="2000" dirty="0" err="1">
                <a:latin typeface="Alexandria" charset="0"/>
              </a:rPr>
              <a:t>rb</a:t>
            </a:r>
            <a:r>
              <a:rPr lang="en-US" sz="2000" dirty="0">
                <a:latin typeface="Alexandria" charset="0"/>
              </a:rPr>
              <a:t>") as f:</a:t>
            </a:r>
          </a:p>
          <a:p>
            <a:r>
              <a:rPr lang="en-US" sz="2000" dirty="0">
                <a:latin typeface="Alexandria" charset="0"/>
              </a:rPr>
              <a:t>        while chunk := </a:t>
            </a:r>
            <a:r>
              <a:rPr lang="en-US" sz="2000" dirty="0" err="1">
                <a:latin typeface="Alexandria" charset="0"/>
              </a:rPr>
              <a:t>f.read</a:t>
            </a:r>
            <a:r>
              <a:rPr lang="en-US" sz="2000" dirty="0">
                <a:latin typeface="Alexandria" charset="0"/>
              </a:rPr>
              <a:t>(8192):</a:t>
            </a:r>
          </a:p>
          <a:p>
            <a:r>
              <a:rPr lang="en-US" sz="2000" dirty="0">
                <a:latin typeface="Alexandria" charset="0"/>
              </a:rPr>
              <a:t>            sha256.update(chunk)</a:t>
            </a:r>
          </a:p>
          <a:p>
            <a:r>
              <a:rPr lang="en-US" sz="2000" dirty="0">
                <a:latin typeface="Alexandria" charset="0"/>
              </a:rPr>
              <a:t>    return sha256.hexdigest()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Example use</a:t>
            </a:r>
          </a:p>
          <a:p>
            <a:r>
              <a:rPr lang="en-US" sz="2000" dirty="0" err="1">
                <a:latin typeface="Alexandria" charset="0"/>
              </a:rPr>
              <a:t>file_path</a:t>
            </a:r>
            <a:r>
              <a:rPr lang="en-US" sz="2000" dirty="0">
                <a:latin typeface="Alexandria" charset="0"/>
              </a:rPr>
              <a:t> = "</a:t>
            </a:r>
            <a:r>
              <a:rPr lang="en-US" sz="2000" dirty="0" err="1">
                <a:latin typeface="Alexandria" charset="0"/>
              </a:rPr>
              <a:t>example.txt</a:t>
            </a:r>
            <a:r>
              <a:rPr lang="en-US" sz="2000" dirty="0">
                <a:latin typeface="Alexandria" charset="0"/>
              </a:rPr>
              <a:t>"</a:t>
            </a:r>
          </a:p>
          <a:p>
            <a:r>
              <a:rPr lang="en-US" sz="2000" dirty="0">
                <a:latin typeface="Alexandria" charset="0"/>
              </a:rPr>
              <a:t>print("SHA-256:", compute_sha256(</a:t>
            </a:r>
            <a:r>
              <a:rPr lang="en-US" sz="2000" dirty="0" err="1">
                <a:latin typeface="Alexandria" charset="0"/>
              </a:rPr>
              <a:t>file_path</a:t>
            </a:r>
            <a:r>
              <a:rPr lang="en-US" sz="2000" dirty="0">
                <a:latin typeface="Alexandria" charset="0"/>
              </a:rPr>
              <a:t>))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917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0591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226" y="200867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Cloud computing provides on-demand, scalable, virtualized resources, enabling modern financial systems, applications, and analytics.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Key service models — IaaS, PaaS, SaaS — offer different levels of abstraction and responsibility.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Core technologies like virtual machines, containers, orchestration, and APIs form the cloud’s operational foundation.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Cloud security depends on shared responsibility, strong identity controls, encryption, monitoring, and secure configuration.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Major cloud risks include misconfigurations, insecure APIs, insider threats, DDoS, and vendor lock-in.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latest cybersecurity research highlights trends such as PQC migration, confidential computing, AI-driven cyber threats, and Zero Trust adoption.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Cloud computing continues to evolve as a critical backbone for digital transformation, especially in FinTech and data-intensive sectors.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23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Stallings, W. (2023). Cryptography and Network Security: Principles and Practice (8th Edition). Pearson.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William Stallings (2021). Network Security Essentials: Applications and Standards (6th Edition). Pearson.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NIST Special Publications — various documents on cloud security, Zero Trust, and post-quantum cryptography.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Mell, P., &amp;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Grance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, T. (2020). The NIST Definition of Cloud Computing.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Amazon Web Services (2024). Security Best Practices for AWS.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Google Cloud Security Team (2024). Principles of Secure Cloud Architecture.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Microsoft Azure (2024). Cloud Adoption Framework – Security Guidelines.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Suryateja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et al. (2024) — A Survey on Lightweight Cryptographic Algorithms in IoT, Communications in Information and Computer Technology (2024). 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Zhong (2024) — Lightweight block ciphers for resource-constrained devices, Elsevier (2024).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NIST et al. (2024) — Post-Quantum Cryptography Standardization: FIPS 203/204/205 &amp; PQC Program Status, NIST (Aug 13, 2024).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Chen et al. (2024) — Hybrid Classical–PQC Key Exchange for Large-Scale Systems, Cryptology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ePrint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/ PQC transition analyses (2024).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Kerkour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(2024) — Choosing a hash function for 2030 and beyond: SHA-2 vs SHA-3 vs BLAKE3 (technical comparison/blog, 2024).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829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13.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arXiv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benchmark (2024) — Performance Evaluation of Hashing Algorithms (BLAKE3 vs SHA family),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arXiv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(Jul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14.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Misono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et al. (2024) — An Empirical Analysis of AMD SEV-SNP and Intel TDX, Proc. ACM Meas. Anal.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Comput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. Syst. (Dec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15. Bertani (2025) — Confidential Computing: A Security Overview and Future Directions, CEUR Workshop Proceedings (2025).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16. More et al. (2025) — Comparative Performance Analysis of Fully Homomorphic Schemes, Scientific Reports / Nature family (2025).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17.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Correia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(2025) — Hybrid Homomorphic Encryption Approaches (HHE),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arXiv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/ preprint (2025).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18.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OpenAI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et al. (2025) — Disrupting Malicious Uses of AI: Threat Intelligence Report (Jun 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19. Microsoft / industry reports (2024) — public briefings on AI-assisted cyber activity (news coverage &amp; vendor disclosures,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20. CERT / Digital Threat Report (2024) — Digital Threat Report 2024 (threat trends including AI/LLM impact).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21. NIST ZTA Working Group (2020 / implementations 2024) — SP 800-207 Zero Trust Architecture and 2024 implementation discussions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22. El-Hajj (2024) — Evaluating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zk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-SNARK,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zk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-STARK and related proof systems (MDPI Information journal, 2024)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23. Liu et al. / USENIX (2024) — Scalable Collaborative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zk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-SNARK and Applications (USENIX/crypto </a:t>
            </a: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ePrint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,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1400" dirty="0" err="1">
                <a:solidFill>
                  <a:prstClr val="black"/>
                </a:solidFill>
                <a:latin typeface="Alexandria" charset="0"/>
              </a:rPr>
              <a:t>Arade</a:t>
            </a:r>
            <a:r>
              <a:rPr lang="en-US" sz="1400" dirty="0">
                <a:solidFill>
                  <a:prstClr val="black"/>
                </a:solidFill>
                <a:latin typeface="Alexandria" charset="0"/>
              </a:rPr>
              <a:t> (2025) — ZK-STARK Mathematical Foundations &amp; Applications (2025). 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482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Alexandria" charset="0"/>
              </a:rPr>
              <a:t>24. AWS Generative AI Architecture:</a:t>
            </a:r>
            <a:br>
              <a:rPr lang="en-US" dirty="0">
                <a:solidFill>
                  <a:prstClr val="black"/>
                </a:solidFill>
                <a:latin typeface="Alexandria" charset="0"/>
              </a:rPr>
            </a:br>
            <a:r>
              <a:rPr lang="en-US" dirty="0">
                <a:hlinkClick r:id="rId2"/>
              </a:rPr>
              <a:t>https://aws.amazon.com/blogs/machine-learning/architect-a-mature-generative-ai-foundation-on-aws/</a:t>
            </a:r>
            <a:r>
              <a:rPr lang="en-US" dirty="0"/>
              <a:t> </a:t>
            </a:r>
          </a:p>
          <a:p>
            <a:r>
              <a:rPr lang="en-US" dirty="0">
                <a:solidFill>
                  <a:prstClr val="black"/>
                </a:solidFill>
                <a:latin typeface="Alexandria" charset="0"/>
              </a:rPr>
              <a:t>25. Cloud Platforms for Generative AI (2024):</a:t>
            </a:r>
            <a:br>
              <a:rPr lang="en-US" dirty="0"/>
            </a:br>
            <a:r>
              <a:rPr lang="en-US" dirty="0">
                <a:hlinkClick r:id="rId3"/>
              </a:rPr>
              <a:t>https://www.researchgate.net/publication/386577555_Cloud_Platforms_for_Developing_Generative_AI_Solutions_A_Scoping_Review_of_Tools_and_Services</a:t>
            </a:r>
            <a:r>
              <a:rPr lang="en-US" dirty="0"/>
              <a:t> </a:t>
            </a:r>
          </a:p>
          <a:p>
            <a:r>
              <a:rPr lang="en-US" dirty="0"/>
              <a:t>26. Empirical Study of Generative AI Cloud Services (2025):</a:t>
            </a:r>
            <a:br>
              <a:rPr lang="en-US" dirty="0"/>
            </a:br>
            <a:r>
              <a:rPr lang="en-US" dirty="0">
                <a:hlinkClick r:id="rId4"/>
              </a:rPr>
              <a:t>https://arxiv.org/abs/2504.08865</a:t>
            </a:r>
            <a:r>
              <a:rPr lang="en-US" dirty="0"/>
              <a:t> </a:t>
            </a:r>
          </a:p>
          <a:p>
            <a:r>
              <a:rPr lang="en-US" dirty="0"/>
              <a:t>27. European Central Bank – Instant Payments Overview &amp; Risks:</a:t>
            </a:r>
            <a:br>
              <a:rPr lang="en-US" dirty="0"/>
            </a:br>
            <a:r>
              <a:rPr lang="en-US" dirty="0">
                <a:hlinkClick r:id="rId5"/>
              </a:rPr>
              <a:t>https://www.ecb.europa.eu/paym/integration/retail/instant_payments/html/index.en.html</a:t>
            </a:r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636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41B71D-B917-4111-BD80-43B4B3DC82C1}"/>
</file>

<file path=docProps/app.xml><?xml version="1.0" encoding="utf-8"?>
<Properties xmlns="http://schemas.openxmlformats.org/officeDocument/2006/extended-properties" xmlns:vt="http://schemas.openxmlformats.org/officeDocument/2006/docPropsVTypes">
  <TotalTime>25699</TotalTime>
  <Words>4458</Words>
  <Application>Microsoft Macintosh PowerPoint</Application>
  <PresentationFormat>Widescreen</PresentationFormat>
  <Paragraphs>533</Paragraphs>
  <Slides>47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493</cp:revision>
  <cp:lastPrinted>2025-11-29T17:55:49Z</cp:lastPrinted>
  <dcterms:created xsi:type="dcterms:W3CDTF">2023-04-29T09:08:00Z</dcterms:created>
  <dcterms:modified xsi:type="dcterms:W3CDTF">2026-04-13T15:15:37Z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