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480" r:id="rId2"/>
    <p:sldId id="306" r:id="rId3"/>
    <p:sldId id="510" r:id="rId4"/>
    <p:sldId id="256" r:id="rId5"/>
    <p:sldId id="511" r:id="rId6"/>
    <p:sldId id="512" r:id="rId7"/>
    <p:sldId id="514" r:id="rId8"/>
    <p:sldId id="515" r:id="rId9"/>
    <p:sldId id="516" r:id="rId10"/>
    <p:sldId id="517" r:id="rId11"/>
    <p:sldId id="518" r:id="rId12"/>
    <p:sldId id="519" r:id="rId13"/>
    <p:sldId id="520" r:id="rId14"/>
    <p:sldId id="521" r:id="rId15"/>
    <p:sldId id="522" r:id="rId16"/>
    <p:sldId id="523" r:id="rId17"/>
    <p:sldId id="524" r:id="rId18"/>
    <p:sldId id="525" r:id="rId19"/>
    <p:sldId id="526" r:id="rId20"/>
    <p:sldId id="527" r:id="rId21"/>
    <p:sldId id="528" r:id="rId22"/>
    <p:sldId id="529" r:id="rId23"/>
    <p:sldId id="530" r:id="rId24"/>
    <p:sldId id="531" r:id="rId25"/>
    <p:sldId id="532" r:id="rId26"/>
    <p:sldId id="533" r:id="rId27"/>
    <p:sldId id="534" r:id="rId28"/>
    <p:sldId id="535" r:id="rId29"/>
    <p:sldId id="536" r:id="rId30"/>
    <p:sldId id="538" r:id="rId31"/>
    <p:sldId id="539" r:id="rId32"/>
    <p:sldId id="540" r:id="rId33"/>
    <p:sldId id="541" r:id="rId34"/>
    <p:sldId id="542" r:id="rId35"/>
    <p:sldId id="543" r:id="rId36"/>
    <p:sldId id="487"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510"/>
            <p14:sldId id="256"/>
            <p14:sldId id="511"/>
            <p14:sldId id="512"/>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8"/>
            <p14:sldId id="539"/>
            <p14:sldId id="540"/>
            <p14:sldId id="541"/>
            <p14:sldId id="542"/>
            <p14:sldId id="543"/>
            <p14:sldId id="487"/>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2D3956"/>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64"/>
    <p:restoredTop sz="93750" autoAdjust="0"/>
  </p:normalViewPr>
  <p:slideViewPr>
    <p:cSldViewPr snapToGrid="0">
      <p:cViewPr varScale="1">
        <p:scale>
          <a:sx n="114" d="100"/>
          <a:sy n="114" d="100"/>
        </p:scale>
        <p:origin x="176" y="184"/>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80" d="100"/>
        <a:sy n="80" d="100"/>
      </p:scale>
      <p:origin x="0" y="0"/>
    </p:cViewPr>
  </p:sorterViewPr>
  <p:notesViewPr>
    <p:cSldViewPr snapToGrid="0">
      <p:cViewPr varScale="1">
        <p:scale>
          <a:sx n="96" d="100"/>
          <a:sy n="96" d="100"/>
        </p:scale>
        <p:origin x="2480"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7/13/23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473543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8512227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1417415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5687367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7/13/23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9.png"/><Relationship Id="rId7" Type="http://schemas.openxmlformats.org/officeDocument/2006/relationships/image" Target="../media/image19.gi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21.png"/></Relationships>
</file>

<file path=ppt/slides/_rels/slide1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2.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8.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6.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2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1.gi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32.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0.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9.png"/><Relationship Id="rId7" Type="http://schemas.openxmlformats.org/officeDocument/2006/relationships/image" Target="../media/image33.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36.jpeg"/><Relationship Id="rId4" Type="http://schemas.openxmlformats.org/officeDocument/2006/relationships/image" Target="../media/image10.svg"/><Relationship Id="rId9" Type="http://schemas.openxmlformats.org/officeDocument/2006/relationships/image" Target="../media/image35.jpeg"/></Relationships>
</file>

<file path=ppt/slides/_rels/slide31.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9.png"/><Relationship Id="rId7" Type="http://schemas.openxmlformats.org/officeDocument/2006/relationships/image" Target="../media/image3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 Id="rId9" Type="http://schemas.openxmlformats.org/officeDocument/2006/relationships/image" Target="../media/image39.jpeg"/></Relationships>
</file>

<file path=ppt/slides/_rels/slide3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9.png"/><Relationship Id="rId7" Type="http://schemas.openxmlformats.org/officeDocument/2006/relationships/image" Target="../media/image37.jpeg"/><Relationship Id="rId12" Type="http://schemas.openxmlformats.org/officeDocument/2006/relationships/image" Target="../media/image4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image" Target="../media/image43.jpeg"/><Relationship Id="rId5" Type="http://schemas.openxmlformats.org/officeDocument/2006/relationships/image" Target="../media/image11.png"/><Relationship Id="rId10" Type="http://schemas.openxmlformats.org/officeDocument/2006/relationships/image" Target="../media/image42.jpeg"/><Relationship Id="rId4" Type="http://schemas.openxmlformats.org/officeDocument/2006/relationships/image" Target="../media/image10.svg"/><Relationship Id="rId9" Type="http://schemas.openxmlformats.org/officeDocument/2006/relationships/image" Target="../media/image41.jpeg"/></Relationships>
</file>

<file path=ppt/slides/_rels/slide33.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9.png"/><Relationship Id="rId7" Type="http://schemas.openxmlformats.org/officeDocument/2006/relationships/image" Target="../media/image4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image" Target="../media/image49.jpeg"/><Relationship Id="rId5" Type="http://schemas.openxmlformats.org/officeDocument/2006/relationships/image" Target="../media/image11.png"/><Relationship Id="rId10" Type="http://schemas.openxmlformats.org/officeDocument/2006/relationships/image" Target="../media/image48.jpeg"/><Relationship Id="rId4" Type="http://schemas.openxmlformats.org/officeDocument/2006/relationships/image" Target="../media/image10.svg"/><Relationship Id="rId9" Type="http://schemas.openxmlformats.org/officeDocument/2006/relationships/image" Target="../media/image47.jpeg"/></Relationships>
</file>

<file path=ppt/slides/_rels/slide34.xml.rels><?xml version="1.0" encoding="UTF-8" standalone="yes"?>
<Relationships xmlns="http://schemas.openxmlformats.org/package/2006/relationships"><Relationship Id="rId8" Type="http://schemas.openxmlformats.org/officeDocument/2006/relationships/image" Target="../media/image50.jpeg"/><Relationship Id="rId3" Type="http://schemas.openxmlformats.org/officeDocument/2006/relationships/image" Target="../media/image9.png"/><Relationship Id="rId7" Type="http://schemas.openxmlformats.org/officeDocument/2006/relationships/image" Target="../media/image45.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11" Type="http://schemas.openxmlformats.org/officeDocument/2006/relationships/image" Target="../media/image53.jpeg"/><Relationship Id="rId5" Type="http://schemas.openxmlformats.org/officeDocument/2006/relationships/image" Target="../media/image11.png"/><Relationship Id="rId10" Type="http://schemas.openxmlformats.org/officeDocument/2006/relationships/image" Target="../media/image52.jpeg"/><Relationship Id="rId4" Type="http://schemas.openxmlformats.org/officeDocument/2006/relationships/image" Target="../media/image10.svg"/><Relationship Id="rId9" Type="http://schemas.openxmlformats.org/officeDocument/2006/relationships/image" Target="../media/image51.jpeg"/></Relationships>
</file>

<file path=ppt/slides/_rels/slide35.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54.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slides/_rels/slide3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jpeg"/><Relationship Id="rId7" Type="http://schemas.openxmlformats.org/officeDocument/2006/relationships/image" Target="../media/image5.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5.svg"/></Relationships>
</file>

<file path=ppt/slides/_rels/slide3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56.png"/><Relationship Id="rId7" Type="http://schemas.openxmlformats.org/officeDocument/2006/relationships/image" Target="../media/image4.png"/><Relationship Id="rId2" Type="http://schemas.openxmlformats.org/officeDocument/2006/relationships/image" Target="../media/image55.jpeg"/><Relationship Id="rId1" Type="http://schemas.openxmlformats.org/officeDocument/2006/relationships/slideLayout" Target="../slideLayouts/slideLayout14.xml"/><Relationship Id="rId6" Type="http://schemas.openxmlformats.org/officeDocument/2006/relationships/image" Target="../media/image15.svg"/><Relationship Id="rId5" Type="http://schemas.openxmlformats.org/officeDocument/2006/relationships/image" Target="../media/image14.png"/><Relationship Id="rId4" Type="http://schemas.openxmlformats.org/officeDocument/2006/relationships/image" Target="../media/image5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7114615" y="3516687"/>
            <a:ext cx="3943127" cy="523220"/>
          </a:xfrm>
          <a:prstGeom prst="rect">
            <a:avLst/>
          </a:prstGeom>
          <a:noFill/>
        </p:spPr>
        <p:txBody>
          <a:bodyPr wrap="square" rtlCol="0">
            <a:spAutoFit/>
          </a:bodyPr>
          <a:lstStyle/>
          <a:p>
            <a:pPr algn="ctr" rtl="1"/>
            <a:r>
              <a:rPr lang="ar-SA" sz="2800" b="1" dirty="0">
                <a:solidFill>
                  <a:srgbClr val="2D3956"/>
                </a:solidFill>
                <a:latin typeface="Al-Jazeera-Arabic-Regular" pitchFamily="2" charset="-78"/>
                <a:cs typeface="Al-Jazeera-Arabic-Regular" pitchFamily="2" charset="-78"/>
              </a:rPr>
              <a:t>د. جورج لطيف سيدهم</a:t>
            </a:r>
            <a:endParaRPr lang="en-US" sz="2800" b="1" dirty="0">
              <a:solidFill>
                <a:srgbClr val="2D3956"/>
              </a:solidFill>
              <a:latin typeface="Al-Jazeera-Arabic-Regular" pitchFamily="2" charset="-78"/>
              <a:cs typeface="Al-Jazeera-Arabic-Regular"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228608" y="2654146"/>
            <a:ext cx="5641659" cy="707886"/>
          </a:xfrm>
          <a:prstGeom prst="rect">
            <a:avLst/>
          </a:prstGeom>
          <a:noFill/>
        </p:spPr>
        <p:txBody>
          <a:bodyPr wrap="square" rtlCol="0">
            <a:spAutoFit/>
          </a:bodyPr>
          <a:lstStyle/>
          <a:p>
            <a:pPr algn="ctr" rtl="1"/>
            <a:r>
              <a:rPr lang="ar-SA" sz="4000" b="1" dirty="0">
                <a:solidFill>
                  <a:srgbClr val="8E5A6D"/>
                </a:solidFill>
                <a:latin typeface="Al-Jazeera-Arabic-Regular" pitchFamily="2" charset="-78"/>
                <a:cs typeface="Al-Jazeera-Arabic-Regular" pitchFamily="2" charset="-78"/>
              </a:rPr>
              <a:t>التصميم </a:t>
            </a:r>
            <a:r>
              <a:rPr lang="ar-SA" sz="4000" b="1" dirty="0" err="1">
                <a:solidFill>
                  <a:srgbClr val="8E5A6D"/>
                </a:solidFill>
                <a:latin typeface="Al-Jazeera-Arabic-Regular" pitchFamily="2" charset="-78"/>
                <a:cs typeface="Al-Jazeera-Arabic-Regular" pitchFamily="2" charset="-78"/>
              </a:rPr>
              <a:t>الجرافيكي</a:t>
            </a:r>
            <a:r>
              <a:rPr lang="ar-SA" sz="4000" b="1" dirty="0">
                <a:solidFill>
                  <a:srgbClr val="8E5A6D"/>
                </a:solidFill>
                <a:latin typeface="Al-Jazeera-Arabic-Regular" pitchFamily="2" charset="-78"/>
                <a:cs typeface="Al-Jazeera-Arabic-Regular" pitchFamily="2" charset="-78"/>
              </a:rPr>
              <a:t> للإعلام</a:t>
            </a:r>
            <a:endParaRPr lang="en-US" sz="4000" b="1" dirty="0">
              <a:solidFill>
                <a:srgbClr val="8E5A6D"/>
              </a:solidFill>
              <a:latin typeface="Al-Jazeera-Arabic-Regular" pitchFamily="2" charset="-78"/>
              <a:cs typeface="Al-Jazeera-Arabic-Regular"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106288" y="591059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5</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34848"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477234" cy="400110"/>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COURSE CODE – DGM 125</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646234"/>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94518" y="2547508"/>
            <a:ext cx="5094927" cy="1709186"/>
          </a:xfrm>
          <a:prstGeom prst="rect">
            <a:avLst/>
          </a:prstGeom>
        </p:spPr>
        <p:txBody>
          <a:bodyPr wrap="square">
            <a:spAutoFit/>
          </a:bodyPr>
          <a:lstStyle/>
          <a:p>
            <a:pPr marL="457200" indent="-45720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عناصر التصميم</a:t>
            </a:r>
          </a:p>
          <a:p>
            <a:pPr algn="r" rtl="1">
              <a:lnSpc>
                <a:spcPct val="150000"/>
              </a:lnSpc>
            </a:pPr>
            <a:r>
              <a:rPr lang="ar-SA" b="1" dirty="0">
                <a:solidFill>
                  <a:schemeClr val="bg1"/>
                </a:solidFill>
                <a:latin typeface="Al-Jazeera-Arabic-Regular" pitchFamily="2" charset="-78"/>
                <a:cs typeface="Al-Jazeera-Arabic-Regular" pitchFamily="2" charset="-78"/>
              </a:rPr>
              <a:t>            - المساحات</a:t>
            </a:r>
          </a:p>
          <a:p>
            <a:pPr algn="r" rtl="1">
              <a:lnSpc>
                <a:spcPct val="150000"/>
              </a:lnSpc>
            </a:pPr>
            <a:r>
              <a:rPr lang="ar-SA" b="1" dirty="0">
                <a:solidFill>
                  <a:schemeClr val="bg1"/>
                </a:solidFill>
                <a:latin typeface="Al-Jazeera-Arabic-Regular" pitchFamily="2" charset="-78"/>
                <a:cs typeface="Al-Jazeera-Arabic-Regular" pitchFamily="2" charset="-78"/>
              </a:rPr>
              <a:t>            - الأشكال ثلاثية الأبعاد</a:t>
            </a:r>
          </a:p>
          <a:p>
            <a:pPr marL="285750" indent="-285750" algn="r" rtl="1">
              <a:lnSpc>
                <a:spcPct val="150000"/>
              </a:lnSpc>
              <a:buFont typeface="Arial" panose="020B0604020202020204" pitchFamily="34" charset="0"/>
              <a:buChar char="•"/>
            </a:pPr>
            <a:r>
              <a:rPr lang="ar-SA" b="1" dirty="0">
                <a:solidFill>
                  <a:schemeClr val="bg1"/>
                </a:solidFill>
                <a:latin typeface="Al-Jazeera-Arabic-Regular" pitchFamily="2" charset="-78"/>
                <a:cs typeface="Al-Jazeera-Arabic-Regular" pitchFamily="2" charset="-78"/>
              </a:rPr>
              <a:t>الكتابات ( </a:t>
            </a:r>
            <a:r>
              <a:rPr lang="en-US" b="1" dirty="0">
                <a:solidFill>
                  <a:schemeClr val="bg1"/>
                </a:solidFill>
                <a:latin typeface="Al-Jazeera-Arabic-Regular" pitchFamily="2" charset="-78"/>
                <a:cs typeface="Al-Jazeera-Arabic-Regular" pitchFamily="2" charset="-78"/>
              </a:rPr>
              <a:t>Typography</a:t>
            </a:r>
            <a:r>
              <a:rPr lang="ar-SA" b="1" dirty="0">
                <a:solidFill>
                  <a:schemeClr val="bg1"/>
                </a:solidFill>
                <a:latin typeface="Al-Jazeera-Arabic-Regular" pitchFamily="2" charset="-78"/>
                <a:cs typeface="Al-Jazeera-Arabic-Regular" pitchFamily="2" charset="-78"/>
              </a:rPr>
              <a:t>)</a:t>
            </a:r>
          </a:p>
        </p:txBody>
      </p:sp>
      <p:sp>
        <p:nvSpPr>
          <p:cNvPr id="7" name="Rectangle 6">
            <a:extLst>
              <a:ext uri="{FF2B5EF4-FFF2-40B4-BE49-F238E27FC236}">
                <a16:creationId xmlns:a16="http://schemas.microsoft.com/office/drawing/2014/main" id="{2E6BEE59-229C-AF4C-8168-45DB84D103B6}"/>
              </a:ext>
            </a:extLst>
          </p:cNvPr>
          <p:cNvSpPr/>
          <p:nvPr/>
        </p:nvSpPr>
        <p:spPr>
          <a:xfrm>
            <a:off x="6310823" y="4804209"/>
            <a:ext cx="4962146" cy="584775"/>
          </a:xfrm>
          <a:prstGeom prst="rect">
            <a:avLst/>
          </a:prstGeom>
        </p:spPr>
        <p:txBody>
          <a:bodyPr wrap="square">
            <a:spAutoFit/>
          </a:bodyPr>
          <a:lstStyle/>
          <a:p>
            <a:pPr marL="0" algn="ctr" defTabSz="914400" rtl="1" eaLnBrk="1" latinLnBrk="0" hangingPunct="1"/>
            <a:r>
              <a:rPr lang="ar-SA" sz="3200" b="1" dirty="0">
                <a:latin typeface="Al-Jazeera-Arabic-Regular" pitchFamily="2" charset="-78"/>
                <a:cs typeface="Al-Jazeera-Arabic-Regular" pitchFamily="2" charset="-78"/>
              </a:rPr>
              <a:t>أساسيات التصميم والكتابات</a:t>
            </a:r>
            <a:endParaRPr lang="en-US" sz="3200" b="1" dirty="0">
              <a:latin typeface="Al-Jazeera-Arabic-Regular" pitchFamily="2" charset="-78"/>
              <a:cs typeface="Al-Jazeera-Arabic-Regular" pitchFamily="2" charset="-78"/>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Lecture 5</a:t>
            </a:r>
            <a:endParaRPr lang="en-US"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679012" y="2785710"/>
            <a:ext cx="4410182"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المساحة ( الشكل ) </a:t>
            </a:r>
            <a:r>
              <a:rPr lang="en-US" sz="3200" b="1" i="0" dirty="0">
                <a:solidFill>
                  <a:schemeClr val="bg1"/>
                </a:solidFill>
                <a:effectLst/>
                <a:latin typeface="Al-Jazeera-Arabic-Regular" pitchFamily="2" charset="-78"/>
                <a:cs typeface="Al-Jazeera-Arabic-Regular" pitchFamily="2" charset="-78"/>
              </a:rPr>
              <a:t>Shape</a:t>
            </a:r>
          </a:p>
        </p:txBody>
      </p:sp>
    </p:spTree>
    <p:extLst>
      <p:ext uri="{BB962C8B-B14F-4D97-AF65-F5344CB8AC3E}">
        <p14:creationId xmlns:p14="http://schemas.microsoft.com/office/powerpoint/2010/main" val="2587619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05348" y="1589342"/>
            <a:ext cx="8894300" cy="373737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هى بيان حركة الخط فى اتجاه مخالف لاتجاهه الذاتي والمساحة لها طول وعرض وليس لها عمق وتعد المساحة المتضمنة لأى شكل عبارة عن نقطة مع خط أو خطوط مع نقط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المساحة بشكل عام هي الفراغ المحصور والمحدد بين الخطوط وهي وحدة بناء العمل الفنى وهي أكثر تعقيدا من النقطة والخط فهي وحدة البناء في التصميم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فكلمة شكل تعنى عنصر مسطح اولى أكثر تركيبا من النقطة والخط، فتبعا للتعريف الهندسى ينشأ الشكل عن تتابع مجموعة متجاورة ومتلاحقة من الخطوط ، حيث يؤدى ذلك التتابع إلى تكوين مساحة متجانسة تختلف مظهر الحدود الخارجية لها باختلاف تكوين الخط الذي تنشأ عن تكراره وباختلاف اتجاه ونظام تحركه. </a:t>
            </a:r>
          </a:p>
        </p:txBody>
      </p:sp>
    </p:spTree>
    <p:extLst>
      <p:ext uri="{BB962C8B-B14F-4D97-AF65-F5344CB8AC3E}">
        <p14:creationId xmlns:p14="http://schemas.microsoft.com/office/powerpoint/2010/main" val="2761076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12800" y="1589342"/>
            <a:ext cx="8586847" cy="3785652"/>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والمساحات المتعددة فى التصميم تختلف عن بعضها فى نواح كثيرة:</a:t>
            </a:r>
          </a:p>
          <a:p>
            <a:pPr algn="r" rtl="1"/>
            <a:endParaRPr lang="ar-EG" sz="2000" b="1"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عددها</a:t>
            </a:r>
            <a:r>
              <a:rPr lang="ar-EG" sz="2000" i="0" dirty="0">
                <a:solidFill>
                  <a:srgbClr val="000000"/>
                </a:solidFill>
                <a:effectLst/>
                <a:latin typeface="Al-Jazeera-Arabic-Regular" pitchFamily="2" charset="-78"/>
                <a:cs typeface="Al-Jazeera-Arabic-Regular" pitchFamily="2" charset="-78"/>
              </a:rPr>
              <a:t>: أى عدد المساحات التى تدخل فى حدود التصميم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حجمها</a:t>
            </a:r>
            <a:r>
              <a:rPr lang="ar-EG" sz="2000" i="0" dirty="0">
                <a:solidFill>
                  <a:srgbClr val="000000"/>
                </a:solidFill>
                <a:effectLst/>
                <a:latin typeface="Al-Jazeera-Arabic-Regular" pitchFamily="2" charset="-78"/>
                <a:cs typeface="Al-Jazeera-Arabic-Regular" pitchFamily="2" charset="-78"/>
              </a:rPr>
              <a:t>: أى صغر أو كبر المساحات بالنسبة لبعضها البعض وبالنسبة للمساحات الكلية للتصميم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موقعها</a:t>
            </a:r>
            <a:r>
              <a:rPr lang="ar-EG" sz="2000" i="0" dirty="0">
                <a:solidFill>
                  <a:srgbClr val="000000"/>
                </a:solidFill>
                <a:effectLst/>
                <a:latin typeface="Al-Jazeera-Arabic-Regular" pitchFamily="2" charset="-78"/>
                <a:cs typeface="Al-Jazeera-Arabic-Regular" pitchFamily="2" charset="-78"/>
              </a:rPr>
              <a:t>: أى موقع المساحات بالنسبة لحدود إطار العمل الفني وموقعها بالنسبة لغيرها </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شكلها</a:t>
            </a:r>
            <a:r>
              <a:rPr lang="ar-EG" sz="2000" i="0" dirty="0">
                <a:solidFill>
                  <a:srgbClr val="000000"/>
                </a:solidFill>
                <a:effectLst/>
                <a:latin typeface="Al-Jazeera-Arabic-Regular" pitchFamily="2" charset="-78"/>
                <a:cs typeface="Al-Jazeera-Arabic-Regular" pitchFamily="2" charset="-78"/>
              </a:rPr>
              <a:t>: أى شكل المساحات فالمساحة قد تكون مربعاً </a:t>
            </a:r>
            <a:r>
              <a:rPr lang="ar-EG" sz="2000" dirty="0">
                <a:solidFill>
                  <a:srgbClr val="000000"/>
                </a:solidFill>
                <a:latin typeface="Al-Jazeera-Arabic-Regular" pitchFamily="2" charset="-78"/>
                <a:cs typeface="Al-Jazeera-Arabic-Regular" pitchFamily="2" charset="-78"/>
              </a:rPr>
              <a:t>أ</a:t>
            </a:r>
            <a:r>
              <a:rPr lang="ar-EG" sz="2000" i="0" dirty="0">
                <a:solidFill>
                  <a:srgbClr val="000000"/>
                </a:solidFill>
                <a:effectLst/>
                <a:latin typeface="Al-Jazeera-Arabic-Regular" pitchFamily="2" charset="-78"/>
                <a:cs typeface="Al-Jazeera-Arabic-Regular" pitchFamily="2" charset="-78"/>
              </a:rPr>
              <a:t>و دائرة أو مثلث أو شكل هندسي آخر </a:t>
            </a:r>
          </a:p>
        </p:txBody>
      </p:sp>
    </p:spTree>
    <p:extLst>
      <p:ext uri="{BB962C8B-B14F-4D97-AF65-F5344CB8AC3E}">
        <p14:creationId xmlns:p14="http://schemas.microsoft.com/office/powerpoint/2010/main" val="1439857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278164" y="2204738"/>
            <a:ext cx="33866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وتنقسم المساحات إلى</a:t>
            </a:r>
          </a:p>
        </p:txBody>
      </p:sp>
      <p:sp>
        <p:nvSpPr>
          <p:cNvPr id="9" name="TextBox 8">
            <a:extLst>
              <a:ext uri="{FF2B5EF4-FFF2-40B4-BE49-F238E27FC236}">
                <a16:creationId xmlns:a16="http://schemas.microsoft.com/office/drawing/2014/main" id="{EF96F354-0C93-1C41-90D3-A738B3BBFBE0}"/>
              </a:ext>
            </a:extLst>
          </p:cNvPr>
          <p:cNvSpPr txBox="1"/>
          <p:nvPr/>
        </p:nvSpPr>
        <p:spPr>
          <a:xfrm>
            <a:off x="5359578" y="3124285"/>
            <a:ext cx="29553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الأشكال الهندسية</a:t>
            </a:r>
          </a:p>
        </p:txBody>
      </p:sp>
      <p:sp>
        <p:nvSpPr>
          <p:cNvPr id="10" name="TextBox 9">
            <a:extLst>
              <a:ext uri="{FF2B5EF4-FFF2-40B4-BE49-F238E27FC236}">
                <a16:creationId xmlns:a16="http://schemas.microsoft.com/office/drawing/2014/main" id="{2E320B44-2066-D646-94EB-BE3BA3C456DA}"/>
              </a:ext>
            </a:extLst>
          </p:cNvPr>
          <p:cNvSpPr txBox="1"/>
          <p:nvPr/>
        </p:nvSpPr>
        <p:spPr>
          <a:xfrm>
            <a:off x="1618542" y="3133146"/>
            <a:ext cx="2955304" cy="523220"/>
          </a:xfrm>
          <a:prstGeom prst="rect">
            <a:avLst/>
          </a:prstGeom>
          <a:noFill/>
        </p:spPr>
        <p:txBody>
          <a:bodyPr wrap="square" rtlCol="0">
            <a:spAutoFit/>
          </a:bodyPr>
          <a:lstStyle/>
          <a:p>
            <a:pPr algn="ctr"/>
            <a:r>
              <a:rPr lang="ar-EG" sz="2800" b="1" i="0" dirty="0">
                <a:solidFill>
                  <a:srgbClr val="000000"/>
                </a:solidFill>
                <a:effectLst/>
                <a:latin typeface="Al-Jazeera-Arabic-Regular" pitchFamily="2" charset="-78"/>
                <a:cs typeface="Al-Jazeera-Arabic-Regular" pitchFamily="2" charset="-78"/>
              </a:rPr>
              <a:t>الأشكال العضوية</a:t>
            </a:r>
          </a:p>
        </p:txBody>
      </p:sp>
    </p:spTree>
    <p:extLst>
      <p:ext uri="{BB962C8B-B14F-4D97-AF65-F5344CB8AC3E}">
        <p14:creationId xmlns:p14="http://schemas.microsoft.com/office/powerpoint/2010/main" val="6265543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1045030" y="1474618"/>
            <a:ext cx="8208588" cy="3908762"/>
          </a:xfrm>
          <a:prstGeom prst="rect">
            <a:avLst/>
          </a:prstGeom>
          <a:noFill/>
        </p:spPr>
        <p:txBody>
          <a:bodyPr wrap="square" rtlCol="0">
            <a:spAutoFit/>
          </a:bodyPr>
          <a:lstStyle/>
          <a:p>
            <a:pPr algn="justLow" rtl="1"/>
            <a:r>
              <a:rPr lang="ar-EG" sz="2400" b="1" i="0" dirty="0">
                <a:solidFill>
                  <a:srgbClr val="000000"/>
                </a:solidFill>
                <a:effectLst/>
                <a:latin typeface="Al-Jazeera-Arabic-Regular" pitchFamily="2" charset="-78"/>
                <a:cs typeface="Al-Jazeera-Arabic-Regular" pitchFamily="2" charset="-78"/>
              </a:rPr>
              <a:t>الأشكال الهندسية:</a:t>
            </a:r>
          </a:p>
          <a:p>
            <a:pPr algn="justLow" rtl="1"/>
            <a:endParaRPr lang="ar-EG" sz="2400" b="1"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منتظمة </a:t>
            </a:r>
            <a:r>
              <a:rPr lang="ar-EG" sz="2000" i="0" dirty="0">
                <a:solidFill>
                  <a:srgbClr val="000000"/>
                </a:solidFill>
                <a:effectLst/>
                <a:latin typeface="Al-Jazeera-Arabic-Regular" pitchFamily="2" charset="-78"/>
                <a:cs typeface="Al-Jazeera-Arabic-Regular" pitchFamily="2" charset="-78"/>
              </a:rPr>
              <a:t>: مثل ( المثلث المتساوى الأضلاع – المربع – الدائرة ) والدائرة هي أكثر العناصر تماثلا وتناظرا حول مركز فى وسطها</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شبه منتظمة </a:t>
            </a:r>
            <a:r>
              <a:rPr lang="ar-EG" sz="2000" i="0" dirty="0">
                <a:solidFill>
                  <a:srgbClr val="000000"/>
                </a:solidFill>
                <a:effectLst/>
                <a:latin typeface="Al-Jazeera-Arabic-Regular" pitchFamily="2" charset="-78"/>
                <a:cs typeface="Al-Jazeera-Arabic-Regular" pitchFamily="2" charset="-78"/>
              </a:rPr>
              <a:t>: مثل ( المستطيل – المعين – المثلث المتساوى الساقين – شبه المنحرف – متوازي المستطيلات ) .  وهي عناصر تتميز بالتناظر النسبى حول المحور المار بمركزها حيث يقسمها كل محور إلى شكلين متطابقين من بعض الجهات دون الجهات الأخرى.</a:t>
            </a:r>
            <a:br>
              <a:rPr lang="ar-EG" sz="2000" i="0" dirty="0">
                <a:solidFill>
                  <a:srgbClr val="000000"/>
                </a:solidFill>
                <a:effectLst/>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a:p>
            <a:pPr marL="342900" indent="-342900" algn="justLow" rtl="1">
              <a:buFont typeface="Arial" panose="020B0604020202020204" pitchFamily="34" charset="0"/>
              <a:buChar char="•"/>
            </a:pPr>
            <a:r>
              <a:rPr lang="ar-EG" sz="2000" b="1" i="0" dirty="0">
                <a:solidFill>
                  <a:srgbClr val="000000"/>
                </a:solidFill>
                <a:effectLst/>
                <a:latin typeface="Al-Jazeera-Arabic-Regular" pitchFamily="2" charset="-78"/>
                <a:cs typeface="Al-Jazeera-Arabic-Regular" pitchFamily="2" charset="-78"/>
              </a:rPr>
              <a:t>أشكال غير منتظمة </a:t>
            </a:r>
            <a:r>
              <a:rPr lang="ar-EG" sz="2000" i="0" dirty="0">
                <a:solidFill>
                  <a:srgbClr val="000000"/>
                </a:solidFill>
                <a:effectLst/>
                <a:latin typeface="Al-Jazeera-Arabic-Regular" pitchFamily="2" charset="-78"/>
                <a:cs typeface="Al-Jazeera-Arabic-Regular" pitchFamily="2" charset="-78"/>
              </a:rPr>
              <a:t>: هى الاشكال التى لا تخضع فى بنائها إلى قانون هندسي محدد ويمكن أن تتداخل فى تركيبها بعض العناصر المنتظمة وشبه المنتظمة </a:t>
            </a:r>
          </a:p>
        </p:txBody>
      </p:sp>
    </p:spTree>
    <p:extLst>
      <p:ext uri="{BB962C8B-B14F-4D97-AF65-F5344CB8AC3E}">
        <p14:creationId xmlns:p14="http://schemas.microsoft.com/office/powerpoint/2010/main" val="1918728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35C9E07-F69C-154F-8CD3-267EE105CB1B}"/>
              </a:ext>
            </a:extLst>
          </p:cNvPr>
          <p:cNvPicPr>
            <a:picLocks noChangeAspect="1"/>
          </p:cNvPicPr>
          <p:nvPr/>
        </p:nvPicPr>
        <p:blipFill rotWithShape="1">
          <a:blip r:embed="rId7">
            <a:extLst>
              <a:ext uri="{28A0092B-C50C-407E-A947-70E740481C1C}">
                <a14:useLocalDpi xmlns:a14="http://schemas.microsoft.com/office/drawing/2010/main" val="0"/>
              </a:ext>
            </a:extLst>
          </a:blip>
          <a:srcRect l="2286" t="34048" r="6801" b="2217"/>
          <a:stretch/>
        </p:blipFill>
        <p:spPr>
          <a:xfrm>
            <a:off x="2522882" y="1356204"/>
            <a:ext cx="4897167" cy="4145590"/>
          </a:xfrm>
          <a:prstGeom prst="rect">
            <a:avLst/>
          </a:prstGeom>
        </p:spPr>
      </p:pic>
    </p:spTree>
    <p:extLst>
      <p:ext uri="{BB962C8B-B14F-4D97-AF65-F5344CB8AC3E}">
        <p14:creationId xmlns:p14="http://schemas.microsoft.com/office/powerpoint/2010/main" val="34877633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F35C9E07-F69C-154F-8CD3-267EE105CB1B}"/>
              </a:ext>
            </a:extLst>
          </p:cNvPr>
          <p:cNvPicPr>
            <a:picLocks noChangeAspect="1"/>
          </p:cNvPicPr>
          <p:nvPr/>
        </p:nvPicPr>
        <p:blipFill rotWithShape="1">
          <a:blip r:embed="rId7">
            <a:extLst>
              <a:ext uri="{28A0092B-C50C-407E-A947-70E740481C1C}">
                <a14:useLocalDpi xmlns:a14="http://schemas.microsoft.com/office/drawing/2010/main" val="0"/>
              </a:ext>
            </a:extLst>
          </a:blip>
          <a:srcRect l="11405" r="10412" b="64359"/>
          <a:stretch/>
        </p:blipFill>
        <p:spPr>
          <a:xfrm>
            <a:off x="589755" y="2351324"/>
            <a:ext cx="5297628" cy="3032058"/>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428342" y="1474618"/>
            <a:ext cx="3825275" cy="4014369"/>
          </a:xfrm>
          <a:prstGeom prst="rect">
            <a:avLst/>
          </a:prstGeom>
          <a:noFill/>
        </p:spPr>
        <p:txBody>
          <a:bodyPr wrap="square" rtlCol="0">
            <a:spAutoFit/>
          </a:bodyPr>
          <a:lstStyle/>
          <a:p>
            <a:pPr algn="justLow" rtl="1"/>
            <a:r>
              <a:rPr lang="ar-EG" sz="2400" b="1" i="0" dirty="0">
                <a:solidFill>
                  <a:srgbClr val="000000"/>
                </a:solidFill>
                <a:effectLst/>
                <a:latin typeface="Al-Jazeera-Arabic-Regular" pitchFamily="2" charset="-78"/>
                <a:cs typeface="Al-Jazeera-Arabic-Regular" pitchFamily="2" charset="-78"/>
              </a:rPr>
              <a:t>الأشكال العضوية :</a:t>
            </a:r>
          </a:p>
          <a:p>
            <a:pPr algn="justLow" rtl="1"/>
            <a:endParaRPr lang="ar-EG" sz="2400" b="1" i="0" dirty="0">
              <a:solidFill>
                <a:srgbClr val="000000"/>
              </a:solidFill>
              <a:effectLst/>
              <a:latin typeface="Al-Jazeera-Arabic-Regular" pitchFamily="2" charset="-78"/>
              <a:cs typeface="Al-Jazeera-Arabic-Regular" pitchFamily="2" charset="-78"/>
            </a:endParaRPr>
          </a:p>
          <a:p>
            <a:pPr marL="342900" indent="-342900" algn="justLow" rtl="1">
              <a:lnSpc>
                <a:spcPct val="150000"/>
              </a:lnSpc>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 هى الاشكال التى تعطى انطباعا بوجود الصفات الحيوية التي تميز الكائنات الحية ، فهي أشكال ذات صلة واضحة بعناصر الطبيعة مثل أشكال الخلايا والبكتيريا وغيرها من عناصر الطبيعة المرئية وغير المرئية.</a:t>
            </a:r>
            <a:endParaRPr lang="ar-EG" sz="200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19980776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899886" y="1474618"/>
            <a:ext cx="8353731" cy="3645037"/>
          </a:xfrm>
          <a:prstGeom prst="rect">
            <a:avLst/>
          </a:prstGeom>
          <a:noFill/>
        </p:spPr>
        <p:txBody>
          <a:bodyPr wrap="square" rtlCol="0">
            <a:spAutoFit/>
          </a:bodyPr>
          <a:lstStyle/>
          <a:p>
            <a:pPr algn="just" rtl="1"/>
            <a:endParaRPr lang="ar-EG" sz="2400" b="1" i="0" dirty="0">
              <a:solidFill>
                <a:srgbClr val="000000"/>
              </a:solidFill>
              <a:effectLst/>
              <a:latin typeface="Al-Jazeera-Arabic-Regular" pitchFamily="2" charset="-78"/>
              <a:cs typeface="Al-Jazeera-Arabic-Regular" pitchFamily="2" charset="-78"/>
            </a:endParaRPr>
          </a:p>
          <a:p>
            <a:pPr algn="just" rtl="1">
              <a:lnSpc>
                <a:spcPct val="150000"/>
              </a:lnSpc>
            </a:pPr>
            <a:r>
              <a:rPr lang="ar-EG" sz="2000" b="0" i="0" dirty="0">
                <a:solidFill>
                  <a:srgbClr val="000000"/>
                </a:solidFill>
                <a:effectLst/>
                <a:latin typeface="Al-Jazeera-Arabic-Regular" pitchFamily="2" charset="-78"/>
                <a:cs typeface="Al-Jazeera-Arabic-Regular" pitchFamily="2" charset="-78"/>
              </a:rPr>
              <a:t>توزيع المساحات يرتبط بطبيعة موضوع العمل الفني وال</a:t>
            </a:r>
            <a:r>
              <a:rPr lang="ar-SA" sz="2000" dirty="0" err="1">
                <a:solidFill>
                  <a:srgbClr val="000000"/>
                </a:solidFill>
                <a:latin typeface="Al-Jazeera-Arabic-Regular" pitchFamily="2" charset="-78"/>
                <a:cs typeface="Al-Jazeera-Arabic-Regular" pitchFamily="2" charset="-78"/>
              </a:rPr>
              <a:t>أ</a:t>
            </a:r>
            <a:r>
              <a:rPr lang="ar-EG" sz="2000" b="0" i="0" dirty="0">
                <a:solidFill>
                  <a:srgbClr val="000000"/>
                </a:solidFill>
                <a:effectLst/>
                <a:latin typeface="Al-Jazeera-Arabic-Regular" pitchFamily="2" charset="-78"/>
                <a:cs typeface="Al-Jazeera-Arabic-Regular" pitchFamily="2" charset="-78"/>
              </a:rPr>
              <a:t>سلوب الذي يريد الفنان المصمم أن يعبر به عن نفسه وله حق اختيار مفرداته الخاصة به للتعبير عن موضوعاته وهناك مجموعة من الاعتبارات التي تحدد التعامل مع المساحات فى التصميم :</a:t>
            </a:r>
          </a:p>
          <a:p>
            <a:pPr marL="457200" indent="-457200" algn="just" rtl="1">
              <a:lnSpc>
                <a:spcPct val="150000"/>
              </a:lnSpc>
              <a:buFont typeface="+mj-lt"/>
              <a:buAutoNum type="arabicPeriod"/>
            </a:pPr>
            <a:r>
              <a:rPr lang="ar-EG" sz="2000" i="0" dirty="0">
                <a:solidFill>
                  <a:srgbClr val="000000"/>
                </a:solidFill>
                <a:effectLst/>
                <a:latin typeface="Al-Jazeera-Arabic-Regular" pitchFamily="2" charset="-78"/>
                <a:cs typeface="Al-Jazeera-Arabic-Regular" pitchFamily="2" charset="-78"/>
              </a:rPr>
              <a:t>أن يراعى التوازن بين المساحات .</a:t>
            </a:r>
          </a:p>
          <a:p>
            <a:pPr marL="457200" indent="-457200" algn="just" rtl="1">
              <a:lnSpc>
                <a:spcPct val="150000"/>
              </a:lnSpc>
              <a:buFont typeface="+mj-lt"/>
              <a:buAutoNum type="arabicPeriod"/>
            </a:pPr>
            <a:r>
              <a:rPr lang="ar-EG" sz="2000" i="0" dirty="0">
                <a:solidFill>
                  <a:srgbClr val="000000"/>
                </a:solidFill>
                <a:effectLst/>
                <a:latin typeface="Al-Jazeera-Arabic-Regular" pitchFamily="2" charset="-78"/>
                <a:cs typeface="Al-Jazeera-Arabic-Regular" pitchFamily="2" charset="-78"/>
              </a:rPr>
              <a:t>أن يراعى قواعد النسب المقبولة جمالياً .</a:t>
            </a:r>
          </a:p>
          <a:p>
            <a:pPr marL="342900" indent="-342900" algn="just" rtl="1">
              <a:lnSpc>
                <a:spcPct val="150000"/>
              </a:lnSpc>
              <a:buFont typeface="Arial" panose="020B0604020202020204" pitchFamily="34" charset="0"/>
              <a:buChar char="•"/>
            </a:pPr>
            <a:endParaRPr lang="ar-EG" sz="200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4594153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المساحة</a:t>
            </a:r>
          </a:p>
          <a:p>
            <a:pPr algn="ctr" rtl="1"/>
            <a:r>
              <a:rPr lang="ar-EG" sz="2800" b="1" i="0" dirty="0">
                <a:solidFill>
                  <a:schemeClr val="bg1"/>
                </a:solidFill>
                <a:effectLst/>
                <a:latin typeface="Al-Jazeera-Arabic-Regular" pitchFamily="2" charset="-78"/>
                <a:cs typeface="Al-Jazeera-Arabic-Regular" pitchFamily="2" charset="-78"/>
              </a:rPr>
              <a:t> ( الشكل )</a:t>
            </a:r>
          </a:p>
          <a:p>
            <a:pPr algn="ctr" rtl="1"/>
            <a:r>
              <a:rPr lang="ar-EG" sz="2800" b="1" i="0" dirty="0">
                <a:solidFill>
                  <a:schemeClr val="bg1"/>
                </a:solidFill>
                <a:effectLst/>
                <a:latin typeface="Al-Jazeera-Arabic-Regular" pitchFamily="2" charset="-78"/>
                <a:cs typeface="Al-Jazeera-Arabic-Regular" pitchFamily="2" charset="-78"/>
              </a:rPr>
              <a:t> </a:t>
            </a:r>
            <a:r>
              <a:rPr lang="en-US" sz="2800" b="1" i="0" dirty="0">
                <a:solidFill>
                  <a:schemeClr val="bg1"/>
                </a:solidFill>
                <a:effectLst/>
                <a:latin typeface="Al-Jazeera-Arabic-Regular" pitchFamily="2" charset="-78"/>
                <a:cs typeface="Al-Jazeera-Arabic-Regular" pitchFamily="2" charset="-78"/>
              </a:rPr>
              <a:t>Shape</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613171" y="1602723"/>
            <a:ext cx="8716589" cy="3737370"/>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يكون توزيع المساحات الفاتحة أو القاتمة سواء الناشئة عن لون الموضوع أو تلك الناشئة عن تأثير كل من الإضاءة والظلال عاملاً على إثارة الإحساس بالعمق الفراغي .</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يتفق توزيع المساحات مع الهدف المطلوب فى العمل الفنى وما يتضمنه من سيادة لألوان أو درجات ألوان معينة .</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يوضع فى الاعتبار تأثير تراكب المساحات وتبادل ألوانها فى إثارة الإحساس بالعمق الفراغي.</a:t>
            </a:r>
          </a:p>
          <a:p>
            <a:pPr marL="457200" indent="-457200" algn="just" rtl="1">
              <a:lnSpc>
                <a:spcPct val="150000"/>
              </a:lnSpc>
              <a:buFont typeface="+mj-lt"/>
              <a:buAutoNum type="arabicPeriod" startAt="3"/>
            </a:pPr>
            <a:r>
              <a:rPr lang="ar-EG" sz="2000" b="0" i="0" dirty="0">
                <a:solidFill>
                  <a:srgbClr val="000000"/>
                </a:solidFill>
                <a:effectLst/>
                <a:latin typeface="Al-Jazeera-Arabic-Regular" pitchFamily="2" charset="-78"/>
                <a:cs typeface="Al-Jazeera-Arabic-Regular" pitchFamily="2" charset="-78"/>
              </a:rPr>
              <a:t>أن تراعى العلاقات بين المساحات من جانب وإطار العمل الفني الذي يضم هذه المساحة من جانب آخر .</a:t>
            </a:r>
          </a:p>
        </p:txBody>
      </p:sp>
    </p:spTree>
    <p:extLst>
      <p:ext uri="{BB962C8B-B14F-4D97-AF65-F5344CB8AC3E}">
        <p14:creationId xmlns:p14="http://schemas.microsoft.com/office/powerpoint/2010/main" val="17971314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539551" y="2917163"/>
            <a:ext cx="4689104"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ثانياً: الأشكال الثلاثية الأبعاد </a:t>
            </a:r>
          </a:p>
        </p:txBody>
      </p:sp>
    </p:spTree>
    <p:extLst>
      <p:ext uri="{BB962C8B-B14F-4D97-AF65-F5344CB8AC3E}">
        <p14:creationId xmlns:p14="http://schemas.microsoft.com/office/powerpoint/2010/main" val="37060380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الأشكال</a:t>
            </a:r>
          </a:p>
          <a:p>
            <a:pPr algn="ctr" rtl="1"/>
            <a:r>
              <a:rPr lang="ar-EG" sz="2800" b="1" i="0" dirty="0">
                <a:solidFill>
                  <a:schemeClr val="bg1"/>
                </a:solidFill>
                <a:effectLst/>
                <a:latin typeface="Al-Jazeera-Arabic-Regular" pitchFamily="2" charset="-78"/>
                <a:cs typeface="Al-Jazeera-Arabic-Regular" pitchFamily="2" charset="-78"/>
              </a:rPr>
              <a:t> الثلاثية الأبعاد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46286" y="1285191"/>
            <a:ext cx="5497988" cy="4185761"/>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l-Jazeera-Arabic-Regular" pitchFamily="2" charset="-78"/>
                <a:cs typeface="Al-Jazeera-Arabic-Regular" pitchFamily="2" charset="-78"/>
              </a:rPr>
              <a:t>الحجم ( المجسم ) </a:t>
            </a:r>
            <a:r>
              <a:rPr lang="en-US" sz="2400" b="1" i="0" dirty="0">
                <a:solidFill>
                  <a:srgbClr val="000000"/>
                </a:solidFill>
                <a:effectLst/>
                <a:latin typeface="Al-Jazeera-Arabic-Regular" pitchFamily="2" charset="-78"/>
                <a:cs typeface="Al-Jazeera-Arabic-Regular" pitchFamily="2" charset="-78"/>
              </a:rPr>
              <a:t>size</a:t>
            </a:r>
          </a:p>
          <a:p>
            <a:pPr algn="r" rtl="1">
              <a:lnSpc>
                <a:spcPct val="150000"/>
              </a:lnSpc>
            </a:pPr>
            <a:r>
              <a:rPr lang="ar-EG" sz="2000" b="0" i="0" dirty="0">
                <a:solidFill>
                  <a:srgbClr val="000000"/>
                </a:solidFill>
                <a:effectLst/>
                <a:latin typeface="Al-Jazeera-Arabic-Regular" pitchFamily="2" charset="-78"/>
                <a:cs typeface="Al-Jazeera-Arabic-Regular" pitchFamily="2" charset="-78"/>
              </a:rPr>
              <a:t>هو حركة المساحة المستوية فى اتجاه مخالف لاتجاهه الذاتي، ويشكل حجم التكوين وله طول وعرض وعمق ويحدد مقدار الحيز الذي يشغله الحجز من الفراغ.</a:t>
            </a:r>
          </a:p>
          <a:p>
            <a:pPr algn="r" rtl="1"/>
            <a:r>
              <a:rPr lang="ar-EG" sz="2000" b="1" i="0" dirty="0">
                <a:solidFill>
                  <a:srgbClr val="000000"/>
                </a:solidFill>
                <a:effectLst/>
                <a:latin typeface="Al-Jazeera-Arabic-Regular" pitchFamily="2" charset="-78"/>
                <a:cs typeface="Al-Jazeera-Arabic-Regular" pitchFamily="2" charset="-78"/>
              </a:rPr>
              <a:t>والحجم هنا هو المقصود به الأشكال المجسمة وتنقسم إلى :</a:t>
            </a:r>
            <a:endParaRPr lang="ar-EG" sz="2000" b="0" i="0" dirty="0">
              <a:solidFill>
                <a:srgbClr val="000000"/>
              </a:solidFill>
              <a:effectLst/>
              <a:latin typeface="Al-Jazeera-Arabic-Regular" pitchFamily="2" charset="-78"/>
              <a:cs typeface="Al-Jazeera-Arabic-Regular" pitchFamily="2" charset="-78"/>
            </a:endParaRP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هندسي منتظم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غير منتظم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يتسم بالعضوية .</a:t>
            </a:r>
          </a:p>
          <a:p>
            <a:pPr marL="342900" indent="-342900"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ومن الأشكال المجسمة ( المنشور – المكعب – الهرم – الهرم المائل – الاسطوانة – المخروط – الكرة )</a:t>
            </a:r>
          </a:p>
        </p:txBody>
      </p:sp>
      <p:pic>
        <p:nvPicPr>
          <p:cNvPr id="3" name="Picture 2">
            <a:extLst>
              <a:ext uri="{FF2B5EF4-FFF2-40B4-BE49-F238E27FC236}">
                <a16:creationId xmlns:a16="http://schemas.microsoft.com/office/drawing/2014/main" id="{4F306A0B-3AFE-4541-892A-085F6F0208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45968" y="2747185"/>
            <a:ext cx="3559695" cy="1977609"/>
          </a:xfrm>
          <a:prstGeom prst="rect">
            <a:avLst/>
          </a:prstGeom>
        </p:spPr>
      </p:pic>
    </p:spTree>
    <p:extLst>
      <p:ext uri="{BB962C8B-B14F-4D97-AF65-F5344CB8AC3E}">
        <p14:creationId xmlns:p14="http://schemas.microsoft.com/office/powerpoint/2010/main" val="17321571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الأشكال</a:t>
            </a:r>
          </a:p>
          <a:p>
            <a:pPr algn="ctr" rtl="1"/>
            <a:r>
              <a:rPr lang="ar-EG" sz="2800" b="1" i="0" dirty="0">
                <a:solidFill>
                  <a:schemeClr val="bg1"/>
                </a:solidFill>
                <a:effectLst/>
                <a:latin typeface="Al-Jazeera-Arabic-Regular" pitchFamily="2" charset="-78"/>
                <a:cs typeface="Al-Jazeera-Arabic-Regular" pitchFamily="2" charset="-78"/>
              </a:rPr>
              <a:t> الثلاثية الأبعاد </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712016" y="2021980"/>
            <a:ext cx="4535348"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العناصر الأولية المجسمة كالمكعب والهرم الثلاثي ( المنشور ) والكرة تتضمن فى بنائها أشكال مسطحة تقوم بمثابة حدود لحجز المادة وتفصلها عن الوسط المحيط وهي تتدخل بشكل كبير فى تحديد الجسم وفى إكسابه الصفات والفاعلية المؤثرة فى الإدراك.</a:t>
            </a:r>
          </a:p>
        </p:txBody>
      </p:sp>
      <p:pic>
        <p:nvPicPr>
          <p:cNvPr id="4" name="Picture 3">
            <a:extLst>
              <a:ext uri="{FF2B5EF4-FFF2-40B4-BE49-F238E27FC236}">
                <a16:creationId xmlns:a16="http://schemas.microsoft.com/office/drawing/2014/main" id="{5778AD12-358E-144D-8E0A-5DB4EE63536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62186" y="1519243"/>
            <a:ext cx="3858358" cy="3901529"/>
          </a:xfrm>
          <a:prstGeom prst="rect">
            <a:avLst/>
          </a:prstGeom>
        </p:spPr>
      </p:pic>
    </p:spTree>
    <p:extLst>
      <p:ext uri="{BB962C8B-B14F-4D97-AF65-F5344CB8AC3E}">
        <p14:creationId xmlns:p14="http://schemas.microsoft.com/office/powerpoint/2010/main" val="402105270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800" b="1" i="0" dirty="0">
                <a:solidFill>
                  <a:schemeClr val="bg1"/>
                </a:solidFill>
                <a:effectLst/>
                <a:latin typeface="Al-Jazeera-Arabic-Regular" pitchFamily="2" charset="-78"/>
                <a:cs typeface="Al-Jazeera-Arabic-Regular" pitchFamily="2" charset="-78"/>
              </a:rPr>
              <a:t>الخلاصة</a:t>
            </a: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54744" y="1474618"/>
            <a:ext cx="8492912" cy="193899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لابد من تطوير الأشكال والتحكم فى الشكل الناتج حسب احتياجات التصميم المطلوب إخراجه .</a:t>
            </a:r>
          </a:p>
          <a:p>
            <a:pPr algn="just" rtl="1"/>
            <a:r>
              <a:rPr lang="ar-EG" sz="2000" i="0" dirty="0">
                <a:solidFill>
                  <a:srgbClr val="000000"/>
                </a:solidFill>
                <a:effectLst/>
                <a:latin typeface="Al-Jazeera-Arabic-Regular" pitchFamily="2" charset="-78"/>
                <a:cs typeface="Al-Jazeera-Arabic-Regular" pitchFamily="2" charset="-78"/>
              </a:rPr>
              <a:t>وذلك إما بتكبير أجزاء من الشكل أو تصغيرها أو الاثنين معاً ، وتعد ذات تعبير مميز يرتبط بالمصمم القائم بالعملية الفنية . </a:t>
            </a:r>
          </a:p>
          <a:p>
            <a:pPr algn="just" rtl="1"/>
            <a:r>
              <a:rPr lang="ar-EG" sz="2000" i="0" dirty="0">
                <a:solidFill>
                  <a:srgbClr val="000000"/>
                </a:solidFill>
                <a:effectLst/>
                <a:latin typeface="Al-Jazeera-Arabic-Regular" pitchFamily="2" charset="-78"/>
                <a:cs typeface="Al-Jazeera-Arabic-Regular" pitchFamily="2" charset="-78"/>
              </a:rPr>
              <a:t>كذلك بإسلوب التكرار وانواعه المختلفة وعن طريق ايضا تقطيع الشكل وإعادة ترتيبه بما يتناسب مع إمكانيات الشكل .</a:t>
            </a:r>
          </a:p>
        </p:txBody>
      </p:sp>
      <p:pic>
        <p:nvPicPr>
          <p:cNvPr id="6" name="Picture 5">
            <a:extLst>
              <a:ext uri="{FF2B5EF4-FFF2-40B4-BE49-F238E27FC236}">
                <a16:creationId xmlns:a16="http://schemas.microsoft.com/office/drawing/2014/main" id="{F40D39F8-EA6C-C342-AF45-53FE1C1BFFE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2800" y="3796227"/>
            <a:ext cx="2579691" cy="1612307"/>
          </a:xfrm>
          <a:prstGeom prst="rect">
            <a:avLst/>
          </a:prstGeom>
        </p:spPr>
      </p:pic>
      <p:pic>
        <p:nvPicPr>
          <p:cNvPr id="8" name="Picture 7">
            <a:extLst>
              <a:ext uri="{FF2B5EF4-FFF2-40B4-BE49-F238E27FC236}">
                <a16:creationId xmlns:a16="http://schemas.microsoft.com/office/drawing/2014/main" id="{D7DBB49C-7404-7747-8304-9A94B180B26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573081" y="3775950"/>
            <a:ext cx="2795838" cy="1654342"/>
          </a:xfrm>
          <a:prstGeom prst="rect">
            <a:avLst/>
          </a:prstGeom>
        </p:spPr>
      </p:pic>
      <p:pic>
        <p:nvPicPr>
          <p:cNvPr id="10" name="Picture 9">
            <a:extLst>
              <a:ext uri="{FF2B5EF4-FFF2-40B4-BE49-F238E27FC236}">
                <a16:creationId xmlns:a16="http://schemas.microsoft.com/office/drawing/2014/main" id="{D160DD33-BBA6-6B48-AC16-8BBE7C0E14E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557127" y="3796968"/>
            <a:ext cx="2613318" cy="1633324"/>
          </a:xfrm>
          <a:prstGeom prst="rect">
            <a:avLst/>
          </a:prstGeom>
        </p:spPr>
      </p:pic>
    </p:spTree>
    <p:extLst>
      <p:ext uri="{BB962C8B-B14F-4D97-AF65-F5344CB8AC3E}">
        <p14:creationId xmlns:p14="http://schemas.microsoft.com/office/powerpoint/2010/main" val="16471855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3271EB9D-8D06-974F-B884-D38ED2310D9E}"/>
              </a:ext>
            </a:extLst>
          </p:cNvPr>
          <p:cNvSpPr txBox="1"/>
          <p:nvPr/>
        </p:nvSpPr>
        <p:spPr>
          <a:xfrm>
            <a:off x="3848706" y="2878042"/>
            <a:ext cx="4070794" cy="584775"/>
          </a:xfrm>
          <a:prstGeom prst="rect">
            <a:avLst/>
          </a:prstGeom>
          <a:noFill/>
        </p:spPr>
        <p:txBody>
          <a:bodyPr wrap="none" rtlCol="0">
            <a:spAutoFit/>
          </a:bodyPr>
          <a:lstStyle/>
          <a:p>
            <a:pPr algn="r" rtl="1"/>
            <a:r>
              <a:rPr lang="ar-EG" sz="3200" b="1" i="0" dirty="0">
                <a:solidFill>
                  <a:schemeClr val="bg1"/>
                </a:solidFill>
                <a:effectLst/>
                <a:latin typeface="Al-Jazeera-Arabic-Regular" pitchFamily="2" charset="-78"/>
                <a:cs typeface="Al-Jazeera-Arabic-Regular" pitchFamily="2" charset="-78"/>
              </a:rPr>
              <a:t>الكتابات </a:t>
            </a:r>
            <a:r>
              <a:rPr lang="en-US" sz="3200" b="1" dirty="0">
                <a:solidFill>
                  <a:schemeClr val="bg1"/>
                </a:solidFill>
                <a:latin typeface="Al-Jazeera-Arabic-Regular" pitchFamily="2" charset="-78"/>
                <a:cs typeface="Al-Jazeera-Arabic-Regular" pitchFamily="2" charset="-78"/>
              </a:rPr>
              <a:t>T</a:t>
            </a:r>
            <a:r>
              <a:rPr lang="en-US" sz="3200" b="1" i="0" dirty="0">
                <a:solidFill>
                  <a:schemeClr val="bg1"/>
                </a:solidFill>
                <a:effectLst/>
                <a:latin typeface="Al-Jazeera-Arabic-Regular" pitchFamily="2" charset="-78"/>
                <a:cs typeface="Al-Jazeera-Arabic-Regular" pitchFamily="2" charset="-78"/>
              </a:rPr>
              <a:t>ypography)</a:t>
            </a:r>
            <a:r>
              <a:rPr lang="ar-SA" sz="3200" b="1" i="0" dirty="0">
                <a:solidFill>
                  <a:schemeClr val="bg1"/>
                </a:solidFill>
                <a:effectLst/>
                <a:latin typeface="Al-Jazeera-Arabic-Regular" pitchFamily="2" charset="-78"/>
                <a:cs typeface="Al-Jazeera-Arabic-Regular" pitchFamily="2" charset="-78"/>
              </a:rPr>
              <a:t>)</a:t>
            </a:r>
            <a:endParaRPr lang="en-US" sz="3200" b="1" i="0" dirty="0">
              <a:solidFill>
                <a:schemeClr val="bg1"/>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49599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021942" y="1547187"/>
            <a:ext cx="4225713" cy="378565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تعتبر الكتابات من العناصر المهمة جدا</a:t>
            </a:r>
            <a:r>
              <a:rPr lang="ar-SA" sz="2000" dirty="0">
                <a:solidFill>
                  <a:srgbClr val="000000"/>
                </a:solidFill>
                <a:latin typeface="Al-Jazeera-Arabic-Regular" pitchFamily="2" charset="-78"/>
                <a:cs typeface="Al-Jazeera-Arabic-Regular" pitchFamily="2" charset="-78"/>
              </a:rPr>
              <a:t>ً</a:t>
            </a:r>
            <a:r>
              <a:rPr lang="ar-EG" sz="2000" i="0" dirty="0">
                <a:solidFill>
                  <a:srgbClr val="000000"/>
                </a:solidFill>
                <a:effectLst/>
                <a:latin typeface="Al-Jazeera-Arabic-Regular" pitchFamily="2" charset="-78"/>
                <a:cs typeface="Al-Jazeera-Arabic-Regular" pitchFamily="2" charset="-78"/>
              </a:rPr>
              <a:t> فى التصميم ويسمى فن التعامل مع الكتابات بفن التيبوجرافى ويعرف بحروف الطباعة .</a:t>
            </a:r>
          </a:p>
          <a:p>
            <a:pPr algn="just" rtl="1"/>
            <a:r>
              <a:rPr lang="ar-EG" sz="2000" i="0" dirty="0">
                <a:solidFill>
                  <a:srgbClr val="000000"/>
                </a:solidFill>
                <a:effectLst/>
                <a:latin typeface="Al-Jazeera-Arabic-Regular" pitchFamily="2" charset="-78"/>
                <a:cs typeface="Al-Jazeera-Arabic-Regular" pitchFamily="2" charset="-78"/>
              </a:rPr>
              <a:t>وعلى الرغم من أهمية حروف الطباعة العربية إلا أنها تواجه مشاكل عديدة بسبب تعدد أشكال الحرف الواحد فنجد تارة يحمل شكل فى أول الكلمة وشكل آخر فى وسط الكلمة وشكل ثالث فى آخرها وهكذا ظل الحرف الطباعي العربي يطبع متشابكا</a:t>
            </a:r>
            <a:r>
              <a:rPr lang="ar-SA" sz="2000" dirty="0">
                <a:solidFill>
                  <a:srgbClr val="000000"/>
                </a:solidFill>
                <a:latin typeface="Al-Jazeera-Arabic-Regular" pitchFamily="2" charset="-78"/>
                <a:cs typeface="Al-Jazeera-Arabic-Regular" pitchFamily="2" charset="-78"/>
              </a:rPr>
              <a:t>ً</a:t>
            </a:r>
            <a:r>
              <a:rPr lang="ar-EG" sz="2000" i="0" dirty="0">
                <a:solidFill>
                  <a:srgbClr val="000000"/>
                </a:solidFill>
                <a:effectLst/>
                <a:latin typeface="Al-Jazeera-Arabic-Regular" pitchFamily="2" charset="-78"/>
                <a:cs typeface="Al-Jazeera-Arabic-Regular" pitchFamily="2" charset="-78"/>
              </a:rPr>
              <a:t> بالحروف الأخرى المكملة لمعنى الكلمة.</a:t>
            </a:r>
          </a:p>
        </p:txBody>
      </p:sp>
      <p:pic>
        <p:nvPicPr>
          <p:cNvPr id="3" name="Picture 2">
            <a:extLst>
              <a:ext uri="{FF2B5EF4-FFF2-40B4-BE49-F238E27FC236}">
                <a16:creationId xmlns:a16="http://schemas.microsoft.com/office/drawing/2014/main" id="{411AEA61-935E-6246-B823-EE31DE590ED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21177" y="2131711"/>
            <a:ext cx="4076201" cy="2622356"/>
          </a:xfrm>
          <a:prstGeom prst="rect">
            <a:avLst/>
          </a:prstGeom>
        </p:spPr>
      </p:pic>
    </p:spTree>
    <p:extLst>
      <p:ext uri="{BB962C8B-B14F-4D97-AF65-F5344CB8AC3E}">
        <p14:creationId xmlns:p14="http://schemas.microsoft.com/office/powerpoint/2010/main" val="294533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515024" y="1575115"/>
            <a:ext cx="5799467" cy="3785652"/>
          </a:xfrm>
          <a:prstGeom prst="rect">
            <a:avLst/>
          </a:prstGeom>
          <a:noFill/>
        </p:spPr>
        <p:txBody>
          <a:bodyPr wrap="square" rtlCol="0">
            <a:spAutoFit/>
          </a:bodyPr>
          <a:lstStyle/>
          <a:p>
            <a:pPr algn="just" rtl="1"/>
            <a:r>
              <a:rPr lang="ar-EG" sz="2000" i="0" dirty="0">
                <a:solidFill>
                  <a:srgbClr val="000000"/>
                </a:solidFill>
                <a:effectLst/>
                <a:latin typeface="Al-Jazeera-Arabic-Regular" pitchFamily="2" charset="-78"/>
                <a:cs typeface="Al-Jazeera-Arabic-Regular" pitchFamily="2" charset="-78"/>
              </a:rPr>
              <a:t>وهذا العنصر التيبوجرافى المهم يقودنا إلى الكشف والإلمام بكافة نواحيه الفنية من حيث أهميته وعوامل يسر قراءته .</a:t>
            </a:r>
          </a:p>
          <a:p>
            <a:pPr algn="just" rtl="1"/>
            <a:endParaRPr lang="ar-EG" sz="2000" i="0" dirty="0">
              <a:solidFill>
                <a:srgbClr val="000000"/>
              </a:solidFill>
              <a:effectLst/>
              <a:latin typeface="Al-Jazeera-Arabic-Regular" pitchFamily="2" charset="-78"/>
              <a:cs typeface="Al-Jazeera-Arabic-Regular" pitchFamily="2" charset="-78"/>
            </a:endParaRPr>
          </a:p>
          <a:p>
            <a:pPr algn="just" rtl="1"/>
            <a:r>
              <a:rPr lang="ar-EG" sz="2000" b="1" i="0" dirty="0">
                <a:solidFill>
                  <a:srgbClr val="000000"/>
                </a:solidFill>
                <a:effectLst/>
                <a:latin typeface="Al-Jazeera-Arabic-Regular" pitchFamily="2" charset="-78"/>
                <a:cs typeface="Al-Jazeera-Arabic-Regular" pitchFamily="2" charset="-78"/>
              </a:rPr>
              <a:t>أهمية التيبوجرافيا:</a:t>
            </a:r>
          </a:p>
          <a:p>
            <a:pPr algn="just" rtl="1"/>
            <a:r>
              <a:rPr lang="ar-EG" sz="2000" i="0" dirty="0">
                <a:solidFill>
                  <a:srgbClr val="000000"/>
                </a:solidFill>
                <a:effectLst/>
                <a:latin typeface="Al-Jazeera-Arabic-Regular" pitchFamily="2" charset="-78"/>
                <a:cs typeface="Al-Jazeera-Arabic-Regular" pitchFamily="2" charset="-78"/>
              </a:rPr>
              <a:t>ومن جهة نظر الكاتب الأمريكى أدموند اونولد فى أهمية التيبوجرافيا ( حروف الطباعة ) يقول : " أن الحروف هي التي تطل علينا فعندما نقرأها بسهولة ويسر فإنها تكون جيدة فقد اختير أجودها لجذب عين القارئ وإذا صعبت قراءتها فإنها تكون حروفا غير مناسبة الشكل والحجم وذلك أن هناك حروفا متناسقة فى وضع خاص وغير متناسقة فى وضع آخر” .</a:t>
            </a:r>
          </a:p>
        </p:txBody>
      </p:sp>
      <p:pic>
        <p:nvPicPr>
          <p:cNvPr id="4" name="Picture 3">
            <a:extLst>
              <a:ext uri="{FF2B5EF4-FFF2-40B4-BE49-F238E27FC236}">
                <a16:creationId xmlns:a16="http://schemas.microsoft.com/office/drawing/2014/main" id="{7C822483-EAF1-514C-93AA-B3BD687E96D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19538" y="1428065"/>
            <a:ext cx="2685758" cy="4028637"/>
          </a:xfrm>
          <a:prstGeom prst="rect">
            <a:avLst/>
          </a:prstGeom>
        </p:spPr>
      </p:pic>
    </p:spTree>
    <p:extLst>
      <p:ext uri="{BB962C8B-B14F-4D97-AF65-F5344CB8AC3E}">
        <p14:creationId xmlns:p14="http://schemas.microsoft.com/office/powerpoint/2010/main" val="257449875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3829115" y="1811042"/>
            <a:ext cx="5482720" cy="3631763"/>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لذلك فإن حروف معينة تصبح مناسبة تماما فى شكلها مع تصميمات و أخبار وموضوعات المرأة نظراً لنعومة هذه الحروف بينما هذه الحروف لا تتناسب مع التصميمات والأخبار والموضوعات السياسية لجديتها .</a:t>
            </a:r>
          </a:p>
          <a:p>
            <a:pPr algn="just" rtl="1">
              <a:lnSpc>
                <a:spcPct val="150000"/>
              </a:lnSpc>
            </a:pPr>
            <a:r>
              <a:rPr lang="ar-EG" sz="2000" b="0" i="0" dirty="0">
                <a:solidFill>
                  <a:srgbClr val="000000"/>
                </a:solidFill>
                <a:effectLst/>
                <a:latin typeface="Al-Jazeera-Arabic-Regular" pitchFamily="2" charset="-78"/>
                <a:cs typeface="Al-Jazeera-Arabic-Regular" pitchFamily="2" charset="-78"/>
              </a:rPr>
              <a:t>لذلك فإن حروف الطباعة هى الأساس فى ملء مساحة التصميم ( مثل الجرائد والمجلات والكتب) فإن هذا فى حد ذاته يعطيها الأهمية الكبرى .</a:t>
            </a:r>
          </a:p>
          <a:p>
            <a:pPr algn="just" rtl="1"/>
            <a:endParaRPr lang="ar-EG" sz="2000" i="0" dirty="0">
              <a:solidFill>
                <a:srgbClr val="000000"/>
              </a:solidFill>
              <a:effectLst/>
              <a:latin typeface="Al-Jazeera-Arabic-Regular" pitchFamily="2" charset="-78"/>
              <a:cs typeface="Al-Jazeera-Arabic-Regular" pitchFamily="2" charset="-78"/>
            </a:endParaRPr>
          </a:p>
        </p:txBody>
      </p:sp>
      <p:pic>
        <p:nvPicPr>
          <p:cNvPr id="3" name="Picture 2">
            <a:extLst>
              <a:ext uri="{FF2B5EF4-FFF2-40B4-BE49-F238E27FC236}">
                <a16:creationId xmlns:a16="http://schemas.microsoft.com/office/drawing/2014/main" id="{0C6C4F00-188A-B14E-A237-5EB18400295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2260" y="1558067"/>
            <a:ext cx="2782764" cy="3884738"/>
          </a:xfrm>
          <a:prstGeom prst="rect">
            <a:avLst/>
          </a:prstGeom>
        </p:spPr>
      </p:pic>
    </p:spTree>
    <p:extLst>
      <p:ext uri="{BB962C8B-B14F-4D97-AF65-F5344CB8AC3E}">
        <p14:creationId xmlns:p14="http://schemas.microsoft.com/office/powerpoint/2010/main" val="8131164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1233714" y="1811042"/>
            <a:ext cx="8078121" cy="2246769"/>
          </a:xfrm>
          <a:prstGeom prst="rect">
            <a:avLst/>
          </a:prstGeom>
          <a:noFill/>
        </p:spPr>
        <p:txBody>
          <a:bodyPr wrap="square" rtlCol="0">
            <a:spAutoFit/>
          </a:bodyPr>
          <a:lstStyle/>
          <a:p>
            <a:pPr algn="r" rtl="1"/>
            <a:r>
              <a:rPr lang="ar-EG" sz="2000" b="1" i="0" dirty="0">
                <a:solidFill>
                  <a:srgbClr val="000000"/>
                </a:solidFill>
                <a:effectLst/>
                <a:latin typeface="Al-Jazeera-Arabic-Regular" pitchFamily="2" charset="-78"/>
                <a:cs typeface="Al-Jazeera-Arabic-Regular" pitchFamily="2" charset="-78"/>
              </a:rPr>
              <a:t>الحروف الطباعية نوعين:</a:t>
            </a:r>
          </a:p>
          <a:p>
            <a:pPr algn="r" rtl="1"/>
            <a:endParaRPr lang="ar-EG" sz="2000" b="1"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حروف العرض التى تستخدم فى العناوين </a:t>
            </a:r>
            <a:r>
              <a:rPr lang="en-US" sz="2000" b="0" i="0" dirty="0">
                <a:solidFill>
                  <a:srgbClr val="000000"/>
                </a:solidFill>
                <a:effectLst/>
                <a:latin typeface="Al-Jazeera-Arabic-Regular" pitchFamily="2" charset="-78"/>
                <a:cs typeface="Al-Jazeera-Arabic-Regular" pitchFamily="2" charset="-78"/>
              </a:rPr>
              <a:t>headlines.</a:t>
            </a:r>
            <a:br>
              <a:rPr lang="en-US" sz="2000" b="0" i="0" dirty="0">
                <a:solidFill>
                  <a:srgbClr val="000000"/>
                </a:solidFill>
                <a:effectLst/>
                <a:latin typeface="Al-Jazeera-Arabic-Regular" pitchFamily="2" charset="-78"/>
                <a:cs typeface="Al-Jazeera-Arabic-Regular" pitchFamily="2" charset="-78"/>
              </a:rPr>
            </a:br>
            <a:endParaRPr lang="en-US" sz="2000" b="0" i="0" dirty="0">
              <a:solidFill>
                <a:srgbClr val="000000"/>
              </a:solidFill>
              <a:effectLst/>
              <a:latin typeface="Al-Jazeera-Arabic-Regular" pitchFamily="2" charset="-78"/>
              <a:cs typeface="Al-Jazeera-Arabic-Regular" pitchFamily="2" charset="-78"/>
            </a:endParaRPr>
          </a:p>
          <a:p>
            <a:pPr algn="r" rtl="1">
              <a:buFont typeface="Arial" panose="020B0604020202020204" pitchFamily="34" charset="0"/>
              <a:buChar char="•"/>
            </a:pPr>
            <a:r>
              <a:rPr lang="ar-EG" sz="2000" b="0" i="0" dirty="0">
                <a:solidFill>
                  <a:srgbClr val="000000"/>
                </a:solidFill>
                <a:effectLst/>
                <a:latin typeface="Al-Jazeera-Arabic-Regular" pitchFamily="2" charset="-78"/>
                <a:cs typeface="Al-Jazeera-Arabic-Regular" pitchFamily="2" charset="-78"/>
              </a:rPr>
              <a:t>حروف المتن التى تستخدم فى صلب المادة الصحفية </a:t>
            </a:r>
            <a:r>
              <a:rPr lang="en-US" sz="2000" b="0" i="0" dirty="0">
                <a:solidFill>
                  <a:srgbClr val="000000"/>
                </a:solidFill>
                <a:effectLst/>
                <a:latin typeface="Al-Jazeera-Arabic-Regular" pitchFamily="2" charset="-78"/>
                <a:cs typeface="Al-Jazeera-Arabic-Regular" pitchFamily="2" charset="-78"/>
              </a:rPr>
              <a:t>body text . </a:t>
            </a:r>
          </a:p>
          <a:p>
            <a:pPr algn="r" rtl="1"/>
            <a:br>
              <a:rPr lang="en-US" sz="2000" dirty="0">
                <a:latin typeface="Al-Jazeera-Arabic-Regular" pitchFamily="2" charset="-78"/>
                <a:cs typeface="Al-Jazeera-Arabic-Regular" pitchFamily="2" charset="-78"/>
              </a:rPr>
            </a:br>
            <a:endParaRPr lang="ar-EG" sz="200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2248049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656520" y="1560314"/>
            <a:ext cx="4729132" cy="3737370"/>
          </a:xfrm>
          <a:prstGeom prst="rect">
            <a:avLst/>
          </a:prstGeom>
          <a:noFill/>
        </p:spPr>
        <p:txBody>
          <a:bodyPr wrap="square" rtlCol="0">
            <a:spAutoFit/>
          </a:bodyPr>
          <a:lstStyle/>
          <a:p>
            <a:pPr algn="just" rtl="1">
              <a:lnSpc>
                <a:spcPct val="150000"/>
              </a:lnSpc>
            </a:pPr>
            <a:r>
              <a:rPr lang="ar-EG" sz="2000" dirty="0">
                <a:solidFill>
                  <a:srgbClr val="000000"/>
                </a:solidFill>
                <a:effectLst/>
                <a:latin typeface="Al-Jazeera-Arabic-Regular" pitchFamily="2" charset="-78"/>
                <a:cs typeface="Al-Jazeera-Arabic-Regular" pitchFamily="2" charset="-78"/>
              </a:rPr>
              <a:t>والحقيقة أن حروف المتن لها نصيب كبير فى العملية الإعلامية ، وذلك لان لها الجانب الأكبر فيما تقدمه الصحف ودور النشر المختلفة ، فهى التى تنقل المضمون الإعلامي الى القارئ فى يسر وسهولة دون زخرف أو تنويع شكلى قد يعوق العملية الاتصالية ، لذلك فإن حروف المتن ينبغى أن تكون منظمة ومنسقة بطريقة لا تحول دون يسر وسهولة قراءتها .</a:t>
            </a:r>
          </a:p>
        </p:txBody>
      </p:sp>
      <p:pic>
        <p:nvPicPr>
          <p:cNvPr id="3" name="Picture 2">
            <a:extLst>
              <a:ext uri="{FF2B5EF4-FFF2-40B4-BE49-F238E27FC236}">
                <a16:creationId xmlns:a16="http://schemas.microsoft.com/office/drawing/2014/main" id="{D283F3BD-3EA5-BC43-A73A-5AE776761F6A}"/>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09846" y="1821242"/>
            <a:ext cx="4064000" cy="2921000"/>
          </a:xfrm>
          <a:prstGeom prst="rect">
            <a:avLst/>
          </a:prstGeom>
        </p:spPr>
      </p:pic>
    </p:spTree>
    <p:extLst>
      <p:ext uri="{BB962C8B-B14F-4D97-AF65-F5344CB8AC3E}">
        <p14:creationId xmlns:p14="http://schemas.microsoft.com/office/powerpoint/2010/main" val="30695055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231226" y="1919648"/>
            <a:ext cx="5041135" cy="2814040"/>
          </a:xfrm>
          <a:prstGeom prst="rect">
            <a:avLst/>
          </a:prstGeom>
          <a:noFill/>
        </p:spPr>
        <p:txBody>
          <a:bodyPr wrap="square" rtlCol="0">
            <a:spAutoFit/>
          </a:bodyPr>
          <a:lstStyle/>
          <a:p>
            <a:pPr algn="just" rtl="1">
              <a:lnSpc>
                <a:spcPct val="150000"/>
              </a:lnSpc>
            </a:pPr>
            <a:r>
              <a:rPr lang="ar-EG" sz="2000" b="0" i="0" dirty="0">
                <a:solidFill>
                  <a:srgbClr val="000000"/>
                </a:solidFill>
                <a:effectLst/>
                <a:latin typeface="Al-Jazeera-Arabic-Regular" pitchFamily="2" charset="-78"/>
                <a:cs typeface="Al-Jazeera-Arabic-Regular" pitchFamily="2" charset="-78"/>
              </a:rPr>
              <a:t>أما حروف العرض فهي من أهم مكونات الصفحة الأولى فى الجرائد وفى التصميمات المختلفة مثل أغلفة الكتب وتصميم صفحات المواقع وغيرها من التصميمات المختلفة وذلك لما يتميز به حرف العنوان من لفت للانتباه والنظر سواء بالتكبير تارة أو التصغير تارة أخرى وبالتدريج . </a:t>
            </a:r>
          </a:p>
        </p:txBody>
      </p:sp>
      <p:pic>
        <p:nvPicPr>
          <p:cNvPr id="4" name="Picture 3">
            <a:extLst>
              <a:ext uri="{FF2B5EF4-FFF2-40B4-BE49-F238E27FC236}">
                <a16:creationId xmlns:a16="http://schemas.microsoft.com/office/drawing/2014/main" id="{6A51F2A5-DB5E-404A-B00B-2ABCBE3B0BA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07571" y="1376629"/>
            <a:ext cx="2998801" cy="4104742"/>
          </a:xfrm>
          <a:prstGeom prst="rect">
            <a:avLst/>
          </a:prstGeom>
        </p:spPr>
      </p:pic>
    </p:spTree>
    <p:extLst>
      <p:ext uri="{BB962C8B-B14F-4D97-AF65-F5344CB8AC3E}">
        <p14:creationId xmlns:p14="http://schemas.microsoft.com/office/powerpoint/2010/main" val="36920207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4971466" y="1428065"/>
            <a:ext cx="4329044" cy="4093428"/>
          </a:xfrm>
          <a:prstGeom prst="rect">
            <a:avLst/>
          </a:prstGeom>
          <a:noFill/>
        </p:spPr>
        <p:txBody>
          <a:bodyPr wrap="square" rtlCol="0">
            <a:spAutoFit/>
          </a:bodyPr>
          <a:lstStyle/>
          <a:p>
            <a:pPr algn="just" rtl="1"/>
            <a:r>
              <a:rPr lang="ar-EG" sz="2000" b="1" i="0" dirty="0">
                <a:solidFill>
                  <a:srgbClr val="000000"/>
                </a:solidFill>
                <a:effectLst/>
                <a:latin typeface="Al-Jazeera-Arabic-Regular" pitchFamily="2" charset="-78"/>
                <a:cs typeface="Al-Jazeera-Arabic-Regular" pitchFamily="2" charset="-78"/>
              </a:rPr>
              <a:t>يسر قراءة الحروف:</a:t>
            </a:r>
          </a:p>
          <a:p>
            <a:pPr algn="just" rtl="1"/>
            <a:r>
              <a:rPr lang="ar-EG" sz="2000" b="0" i="0" dirty="0">
                <a:solidFill>
                  <a:srgbClr val="000000"/>
                </a:solidFill>
                <a:effectLst/>
                <a:latin typeface="Al-Jazeera-Arabic-Regular" pitchFamily="2" charset="-78"/>
                <a:cs typeface="Al-Jazeera-Arabic-Regular" pitchFamily="2" charset="-78"/>
              </a:rPr>
              <a:t>أصبحت كلمات يسر القراءة من الكلمات الإعلامية الشائعة ، فالمصمم يحاول دائما أن يحقق معادلة اختيار الحروف المناسبة فى نفس الوقت التى ينبغى أن تكون سهلة القراءة فلا تعوق القراءة بضيق اتساعها أو بزيادة اتساعها فى الحجم او شكلها او بقلة البياض بين الحروف أو لكثرته، لذلك ينبغي أن تتضافر كل هذه العوامل فى تقديم قراءة سهلة ويسر تحقق هدف وصول الرسالة الإعلامية المراد إبلاغها والمقصود بيسر القراءة هو القراءة السلسة دون إعاقة أو إجهاد.</a:t>
            </a:r>
          </a:p>
        </p:txBody>
      </p:sp>
      <p:pic>
        <p:nvPicPr>
          <p:cNvPr id="3" name="Picture 2">
            <a:extLst>
              <a:ext uri="{FF2B5EF4-FFF2-40B4-BE49-F238E27FC236}">
                <a16:creationId xmlns:a16="http://schemas.microsoft.com/office/drawing/2014/main" id="{00D1ADC2-1780-494C-8403-6C47C7E6EB5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56568" y="1744242"/>
            <a:ext cx="4329044" cy="3369514"/>
          </a:xfrm>
          <a:prstGeom prst="rect">
            <a:avLst/>
          </a:prstGeom>
        </p:spPr>
      </p:pic>
    </p:spTree>
    <p:extLst>
      <p:ext uri="{BB962C8B-B14F-4D97-AF65-F5344CB8AC3E}">
        <p14:creationId xmlns:p14="http://schemas.microsoft.com/office/powerpoint/2010/main" val="14552501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747132" y="1934172"/>
            <a:ext cx="8335664" cy="2802114"/>
          </a:xfrm>
          <a:prstGeom prst="rect">
            <a:avLst/>
          </a:prstGeom>
          <a:noFill/>
        </p:spPr>
        <p:txBody>
          <a:bodyPr wrap="square" rtlCol="0">
            <a:spAutoFit/>
          </a:bodyPr>
          <a:lstStyle/>
          <a:p>
            <a:pPr algn="r" rtl="1">
              <a:lnSpc>
                <a:spcPct val="150000"/>
              </a:lnSpc>
            </a:pPr>
            <a:r>
              <a:rPr lang="ar-EG" sz="2400" b="1" i="0" dirty="0">
                <a:solidFill>
                  <a:srgbClr val="000000"/>
                </a:solidFill>
                <a:effectLst/>
                <a:latin typeface="Al-Jazeera-Arabic-Regular" pitchFamily="2" charset="-78"/>
                <a:cs typeface="Al-Jazeera-Arabic-Regular" pitchFamily="2" charset="-78"/>
              </a:rPr>
              <a:t>وهناك أربعة عوامل ليسر القراءة :</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شكل الحروف </a:t>
            </a:r>
            <a:r>
              <a:rPr lang="en-US" sz="2400" b="0" i="0" dirty="0">
                <a:solidFill>
                  <a:srgbClr val="000000"/>
                </a:solidFill>
                <a:effectLst/>
                <a:latin typeface="Al-Jazeera-Arabic-Regular" pitchFamily="2" charset="-78"/>
                <a:cs typeface="Al-Jazeera-Arabic-Regular" pitchFamily="2" charset="-78"/>
              </a:rPr>
              <a:t>typeface</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حجم الحروف </a:t>
            </a:r>
            <a:r>
              <a:rPr lang="en-US" sz="2400" b="0" i="0" dirty="0">
                <a:solidFill>
                  <a:srgbClr val="000000"/>
                </a:solidFill>
                <a:effectLst/>
                <a:latin typeface="Al-Jazeera-Arabic-Regular" pitchFamily="2" charset="-78"/>
                <a:cs typeface="Al-Jazeera-Arabic-Regular" pitchFamily="2" charset="-78"/>
              </a:rPr>
              <a:t>font size</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إتساع </a:t>
            </a:r>
            <a:r>
              <a:rPr lang="ar-SA" sz="2400" dirty="0">
                <a:solidFill>
                  <a:srgbClr val="000000"/>
                </a:solidFill>
                <a:latin typeface="Al-Jazeera-Arabic-Regular" pitchFamily="2" charset="-78"/>
                <a:cs typeface="Al-Jazeera-Arabic-Regular" pitchFamily="2" charset="-78"/>
              </a:rPr>
              <a:t>السطر</a:t>
            </a:r>
            <a:r>
              <a:rPr lang="ar-EG" sz="2400" b="0" i="0" dirty="0">
                <a:solidFill>
                  <a:srgbClr val="000000"/>
                </a:solidFill>
                <a:effectLst/>
                <a:latin typeface="Al-Jazeera-Arabic-Regular" pitchFamily="2" charset="-78"/>
                <a:cs typeface="Al-Jazeera-Arabic-Regular" pitchFamily="2" charset="-78"/>
              </a:rPr>
              <a:t> </a:t>
            </a:r>
            <a:r>
              <a:rPr lang="en-US" sz="2400" b="0" i="0" dirty="0">
                <a:solidFill>
                  <a:srgbClr val="000000"/>
                </a:solidFill>
                <a:effectLst/>
                <a:latin typeface="Al-Jazeera-Arabic-Regular" pitchFamily="2" charset="-78"/>
                <a:cs typeface="Al-Jazeera-Arabic-Regular" pitchFamily="2" charset="-78"/>
              </a:rPr>
              <a:t>line length </a:t>
            </a:r>
          </a:p>
          <a:p>
            <a:pPr marL="342900" indent="-342900" algn="r" rtl="1">
              <a:lnSpc>
                <a:spcPct val="150000"/>
              </a:lnSpc>
              <a:buFont typeface="Arial" panose="020B0604020202020204" pitchFamily="34" charset="0"/>
              <a:buChar char="•"/>
            </a:pPr>
            <a:r>
              <a:rPr lang="ar-EG" sz="2400" b="0" i="0" dirty="0">
                <a:solidFill>
                  <a:srgbClr val="000000"/>
                </a:solidFill>
                <a:effectLst/>
                <a:latin typeface="Al-Jazeera-Arabic-Regular" pitchFamily="2" charset="-78"/>
                <a:cs typeface="Al-Jazeera-Arabic-Regular" pitchFamily="2" charset="-78"/>
              </a:rPr>
              <a:t>البياض بين الكلمات والسطور  </a:t>
            </a:r>
            <a:r>
              <a:rPr lang="en-US" sz="2400" dirty="0">
                <a:solidFill>
                  <a:srgbClr val="000000"/>
                </a:solidFill>
                <a:latin typeface="Al-Jazeera-Arabic-Regular" pitchFamily="2" charset="-78"/>
                <a:cs typeface="Al-Jazeera-Arabic-Regular" pitchFamily="2" charset="-78"/>
              </a:rPr>
              <a:t>Leading – Kerning</a:t>
            </a:r>
            <a:endParaRPr lang="ar-EG" sz="2400" b="0" i="0" dirty="0">
              <a:solidFill>
                <a:srgbClr val="000000"/>
              </a:solidFill>
              <a:effectLst/>
              <a:latin typeface="Al-Jazeera-Arabic-Regular" pitchFamily="2" charset="-78"/>
              <a:cs typeface="Al-Jazeera-Arabic-Regular" pitchFamily="2" charset="-78"/>
            </a:endParaRPr>
          </a:p>
        </p:txBody>
      </p:sp>
    </p:spTree>
    <p:extLst>
      <p:ext uri="{BB962C8B-B14F-4D97-AF65-F5344CB8AC3E}">
        <p14:creationId xmlns:p14="http://schemas.microsoft.com/office/powerpoint/2010/main" val="297830390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050971" y="1934172"/>
            <a:ext cx="4031824" cy="2906373"/>
          </a:xfrm>
          <a:prstGeom prst="rect">
            <a:avLst/>
          </a:prstGeom>
          <a:noFill/>
        </p:spPr>
        <p:txBody>
          <a:bodyPr wrap="square" rtlCol="0">
            <a:spAutoFit/>
          </a:bodyPr>
          <a:lstStyle/>
          <a:p>
            <a:pPr algn="just" rtl="1">
              <a:lnSpc>
                <a:spcPct val="150000"/>
              </a:lnSpc>
            </a:pPr>
            <a:r>
              <a:rPr lang="ar-EG" sz="2400" b="1" i="0" dirty="0">
                <a:solidFill>
                  <a:srgbClr val="000000"/>
                </a:solidFill>
                <a:effectLst/>
                <a:latin typeface="Al-Jazeera-Arabic-Regular" pitchFamily="2" charset="-78"/>
                <a:cs typeface="Al-Jazeera-Arabic-Regular" pitchFamily="2" charset="-78"/>
              </a:rPr>
              <a:t>شكل الحروف </a:t>
            </a:r>
            <a:r>
              <a:rPr lang="en-US" sz="2400" b="1" i="0" dirty="0">
                <a:solidFill>
                  <a:srgbClr val="000000"/>
                </a:solidFill>
                <a:effectLst/>
                <a:latin typeface="Al-Jazeera-Arabic-Regular" pitchFamily="2" charset="-78"/>
                <a:cs typeface="Al-Jazeera-Arabic-Regular" pitchFamily="2" charset="-78"/>
              </a:rPr>
              <a:t>typeface</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ولعل هذا العامل من أهم العوامل التيبوجرافية التى تؤثر على يسر قراءة الحروف ، ونقصد بشكل الحرف الطريقة التي يظهر بها على الورق بعد الطباعة وعلى شاشة الكمبيوتر.</a:t>
            </a:r>
          </a:p>
        </p:txBody>
      </p:sp>
      <p:pic>
        <p:nvPicPr>
          <p:cNvPr id="5" name="Picture 4">
            <a:extLst>
              <a:ext uri="{FF2B5EF4-FFF2-40B4-BE49-F238E27FC236}">
                <a16:creationId xmlns:a16="http://schemas.microsoft.com/office/drawing/2014/main" id="{AF29409C-63C6-D948-ADC5-24D9ADF94CF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364043" y="1383197"/>
            <a:ext cx="3135490" cy="4091604"/>
          </a:xfrm>
          <a:prstGeom prst="rect">
            <a:avLst/>
          </a:prstGeom>
        </p:spPr>
      </p:pic>
    </p:spTree>
    <p:extLst>
      <p:ext uri="{BB962C8B-B14F-4D97-AF65-F5344CB8AC3E}">
        <p14:creationId xmlns:p14="http://schemas.microsoft.com/office/powerpoint/2010/main" val="3671592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963361" y="1428065"/>
            <a:ext cx="3219464" cy="3829703"/>
          </a:xfrm>
          <a:prstGeom prst="rect">
            <a:avLst/>
          </a:prstGeom>
          <a:noFill/>
        </p:spPr>
        <p:txBody>
          <a:bodyPr wrap="square" rtlCol="0">
            <a:spAutoFit/>
          </a:bodyPr>
          <a:lstStyle/>
          <a:p>
            <a:pPr algn="just" rtl="1">
              <a:lnSpc>
                <a:spcPct val="150000"/>
              </a:lnSpc>
            </a:pPr>
            <a:r>
              <a:rPr lang="ar-EG" sz="2400" b="1" i="0" dirty="0">
                <a:solidFill>
                  <a:srgbClr val="000000"/>
                </a:solidFill>
                <a:effectLst/>
                <a:latin typeface="Al-Jazeera-Arabic-Regular" pitchFamily="2" charset="-78"/>
                <a:cs typeface="Al-Jazeera-Arabic-Regular" pitchFamily="2" charset="-78"/>
              </a:rPr>
              <a:t>حجم الحرف </a:t>
            </a:r>
            <a:r>
              <a:rPr lang="en-US" sz="2400" b="1" i="0" dirty="0">
                <a:solidFill>
                  <a:srgbClr val="000000"/>
                </a:solidFill>
                <a:effectLst/>
                <a:latin typeface="Al-Jazeera-Arabic-Regular" pitchFamily="2" charset="-78"/>
                <a:cs typeface="Al-Jazeera-Arabic-Regular" pitchFamily="2" charset="-78"/>
              </a:rPr>
              <a:t>font size</a:t>
            </a:r>
          </a:p>
          <a:p>
            <a:pPr algn="just" rtl="1">
              <a:lnSpc>
                <a:spcPct val="150000"/>
              </a:lnSpc>
            </a:pPr>
            <a:r>
              <a:rPr lang="ar-EG" sz="2000" i="0" dirty="0">
                <a:solidFill>
                  <a:srgbClr val="000000"/>
                </a:solidFill>
                <a:effectLst/>
                <a:latin typeface="Al-Jazeera-Arabic-Regular" pitchFamily="2" charset="-78"/>
                <a:cs typeface="Al-Jazeera-Arabic-Regular" pitchFamily="2" charset="-78"/>
              </a:rPr>
              <a:t>لاشك أن عامل حجم الحرف من العوامل الأساسية التى تتحكم فى يسر القراءة، ويراعى ألا تلتصق السطور بعضها ببعض عقب جمع المادة المكتوبة ولو لم يترك أى بياض زائد بين السطور.</a:t>
            </a:r>
          </a:p>
        </p:txBody>
      </p:sp>
      <p:pic>
        <p:nvPicPr>
          <p:cNvPr id="3" name="Picture 2">
            <a:extLst>
              <a:ext uri="{FF2B5EF4-FFF2-40B4-BE49-F238E27FC236}">
                <a16:creationId xmlns:a16="http://schemas.microsoft.com/office/drawing/2014/main" id="{20D76340-E56C-1142-9BE1-8DF457A9DFF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51153" y="1899171"/>
            <a:ext cx="5228809" cy="3137285"/>
          </a:xfrm>
          <a:prstGeom prst="rect">
            <a:avLst/>
          </a:prstGeom>
        </p:spPr>
      </p:pic>
    </p:spTree>
    <p:extLst>
      <p:ext uri="{BB962C8B-B14F-4D97-AF65-F5344CB8AC3E}">
        <p14:creationId xmlns:p14="http://schemas.microsoft.com/office/powerpoint/2010/main" val="214946250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390337" y="1505395"/>
            <a:ext cx="3827054" cy="3847207"/>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إتساع السطر </a:t>
            </a:r>
            <a:r>
              <a:rPr lang="en-US" sz="2400" b="1" i="0" dirty="0">
                <a:solidFill>
                  <a:srgbClr val="000000"/>
                </a:solidFill>
                <a:effectLst/>
                <a:latin typeface="Al-Jazeera-Arabic-Regular" pitchFamily="2" charset="-78"/>
                <a:cs typeface="Al-Jazeera-Arabic-Regular" pitchFamily="2" charset="-78"/>
              </a:rPr>
              <a:t>line length</a:t>
            </a:r>
          </a:p>
          <a:p>
            <a:pPr algn="just" rtl="1"/>
            <a:r>
              <a:rPr lang="ar-EG" sz="2000" i="0" dirty="0">
                <a:solidFill>
                  <a:srgbClr val="000000"/>
                </a:solidFill>
                <a:effectLst/>
                <a:latin typeface="Al-Jazeera-Arabic-Regular" pitchFamily="2" charset="-78"/>
                <a:cs typeface="Al-Jazeera-Arabic-Regular" pitchFamily="2" charset="-78"/>
              </a:rPr>
              <a:t>يشير إلى طول السطر الذى يتخذه المتن المجموع على الصفحة ، وهو من العوامل المهمة التى تؤثر فى يسر القراءة ، فإذا كان السطر قصيرا غير عادى أدى ذلك إلى قطع الجمل وبتر المعانى كما أن زيادة طول السطر عن الحد المناسب يجعل القارئ يبحث عن بداية كل سطر ، وقد يخطئ ويعيد قراءة السطر الذي قرأهُ وهذا كله يؤدي إلى إرهاقه ومضايقته خاصة إذا كان الموضوع طويلا.</a:t>
            </a:r>
          </a:p>
        </p:txBody>
      </p:sp>
      <p:pic>
        <p:nvPicPr>
          <p:cNvPr id="4" name="Picture 3">
            <a:extLst>
              <a:ext uri="{FF2B5EF4-FFF2-40B4-BE49-F238E27FC236}">
                <a16:creationId xmlns:a16="http://schemas.microsoft.com/office/drawing/2014/main" id="{E56E27D4-5BDB-2B41-9AB5-BBFC5C71F30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6488" y="1798383"/>
            <a:ext cx="4716241" cy="3261230"/>
          </a:xfrm>
          <a:prstGeom prst="rect">
            <a:avLst/>
          </a:prstGeom>
        </p:spPr>
      </p:pic>
    </p:spTree>
    <p:extLst>
      <p:ext uri="{BB962C8B-B14F-4D97-AF65-F5344CB8AC3E}">
        <p14:creationId xmlns:p14="http://schemas.microsoft.com/office/powerpoint/2010/main" val="40714685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C64C7688-2BDC-4341-9493-7708F68F07D5}"/>
              </a:ext>
            </a:extLst>
          </p:cNvPr>
          <p:cNvSpPr txBox="1"/>
          <p:nvPr/>
        </p:nvSpPr>
        <p:spPr>
          <a:xfrm>
            <a:off x="5383798" y="1417823"/>
            <a:ext cx="4064820" cy="4106702"/>
          </a:xfrm>
          <a:prstGeom prst="rect">
            <a:avLst/>
          </a:prstGeom>
          <a:noFill/>
        </p:spPr>
        <p:txBody>
          <a:bodyPr wrap="square" rtlCol="0">
            <a:spAutoFit/>
          </a:bodyPr>
          <a:lstStyle/>
          <a:p>
            <a:pPr algn="just" rtl="1"/>
            <a:r>
              <a:rPr lang="ar-EG" sz="2400" b="1" i="0" dirty="0">
                <a:solidFill>
                  <a:srgbClr val="000000"/>
                </a:solidFill>
                <a:effectLst/>
                <a:latin typeface="Al-Jazeera-Arabic-Regular" pitchFamily="2" charset="-78"/>
                <a:cs typeface="Al-Jazeera-Arabic-Regular" pitchFamily="2" charset="-78"/>
              </a:rPr>
              <a:t>البياض بين الكلمات والسطور </a:t>
            </a:r>
          </a:p>
          <a:p>
            <a:pPr algn="justLow" rtl="1">
              <a:lnSpc>
                <a:spcPct val="150000"/>
              </a:lnSpc>
            </a:pPr>
            <a:r>
              <a:rPr lang="ar-EG" sz="2000" b="0" i="0" dirty="0">
                <a:solidFill>
                  <a:srgbClr val="000000"/>
                </a:solidFill>
                <a:effectLst/>
                <a:latin typeface="Al-Jazeera-Arabic-Regular" pitchFamily="2" charset="-78"/>
                <a:cs typeface="Al-Jazeera-Arabic-Regular" pitchFamily="2" charset="-78"/>
              </a:rPr>
              <a:t>ويعتبر من العوامل المهمة فى يسر القراءة ، فالبياض المعقول بين الكلمات يمنع اختلاطها فى عين القارئ ويسهل التقاطها، أما زيادة البياض بينهما فيعطى المتن المجموع منظرا غير سار بوجود أنهار من البياض تعوق مسرى العين الطبيعى للقراءة من اليمين إلى اليسار (بالنسبة للقارئ العربي).</a:t>
            </a:r>
          </a:p>
        </p:txBody>
      </p:sp>
      <p:pic>
        <p:nvPicPr>
          <p:cNvPr id="3" name="Picture 2">
            <a:extLst>
              <a:ext uri="{FF2B5EF4-FFF2-40B4-BE49-F238E27FC236}">
                <a16:creationId xmlns:a16="http://schemas.microsoft.com/office/drawing/2014/main" id="{CD65DCB9-F7FD-414C-8588-49E12F2791E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0414" y="2008148"/>
            <a:ext cx="4558530" cy="2984575"/>
          </a:xfrm>
          <a:prstGeom prst="rect">
            <a:avLst/>
          </a:prstGeom>
        </p:spPr>
      </p:pic>
    </p:spTree>
    <p:extLst>
      <p:ext uri="{BB962C8B-B14F-4D97-AF65-F5344CB8AC3E}">
        <p14:creationId xmlns:p14="http://schemas.microsoft.com/office/powerpoint/2010/main" val="282755491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91877FCE-7D7C-5145-A888-D0209451B7A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0856" y="1411042"/>
            <a:ext cx="5381219" cy="4035914"/>
          </a:xfrm>
          <a:prstGeom prst="rect">
            <a:avLst/>
          </a:prstGeom>
        </p:spPr>
      </p:pic>
    </p:spTree>
    <p:extLst>
      <p:ext uri="{BB962C8B-B14F-4D97-AF65-F5344CB8AC3E}">
        <p14:creationId xmlns:p14="http://schemas.microsoft.com/office/powerpoint/2010/main" val="19740329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8" name="Picture 7">
            <a:extLst>
              <a:ext uri="{FF2B5EF4-FFF2-40B4-BE49-F238E27FC236}">
                <a16:creationId xmlns:a16="http://schemas.microsoft.com/office/drawing/2014/main" id="{A785D3F7-3D41-B546-A860-B8C0072872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22837" y="1388050"/>
            <a:ext cx="3148337" cy="2361253"/>
          </a:xfrm>
          <a:prstGeom prst="rect">
            <a:avLst/>
          </a:prstGeom>
        </p:spPr>
      </p:pic>
      <p:pic>
        <p:nvPicPr>
          <p:cNvPr id="10" name="Picture 9">
            <a:extLst>
              <a:ext uri="{FF2B5EF4-FFF2-40B4-BE49-F238E27FC236}">
                <a16:creationId xmlns:a16="http://schemas.microsoft.com/office/drawing/2014/main" id="{88BC90F5-6191-FD41-A18E-303A9D0A656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30831" y="3191161"/>
            <a:ext cx="3148337" cy="2361253"/>
          </a:xfrm>
          <a:prstGeom prst="rect">
            <a:avLst/>
          </a:prstGeom>
        </p:spPr>
      </p:pic>
      <p:pic>
        <p:nvPicPr>
          <p:cNvPr id="3" name="Picture 2">
            <a:extLst>
              <a:ext uri="{FF2B5EF4-FFF2-40B4-BE49-F238E27FC236}">
                <a16:creationId xmlns:a16="http://schemas.microsoft.com/office/drawing/2014/main" id="{9246C16B-6E36-144F-9A1A-21E304D41D1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528293" y="2415310"/>
            <a:ext cx="2320343" cy="1740257"/>
          </a:xfrm>
          <a:prstGeom prst="rect">
            <a:avLst/>
          </a:prstGeom>
        </p:spPr>
      </p:pic>
      <p:pic>
        <p:nvPicPr>
          <p:cNvPr id="6" name="Picture 5">
            <a:extLst>
              <a:ext uri="{FF2B5EF4-FFF2-40B4-BE49-F238E27FC236}">
                <a16:creationId xmlns:a16="http://schemas.microsoft.com/office/drawing/2014/main" id="{7DA15451-37AA-EE4F-B5F1-A8DFE9DC47DD}"/>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768428" y="1388050"/>
            <a:ext cx="5389180" cy="4184757"/>
          </a:xfrm>
          <a:prstGeom prst="rect">
            <a:avLst/>
          </a:prstGeom>
        </p:spPr>
      </p:pic>
    </p:spTree>
    <p:extLst>
      <p:ext uri="{BB962C8B-B14F-4D97-AF65-F5344CB8AC3E}">
        <p14:creationId xmlns:p14="http://schemas.microsoft.com/office/powerpoint/2010/main" val="412159357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087C111-A51F-BA4A-A613-2685505357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76712" y="2556719"/>
            <a:ext cx="2326082" cy="1744562"/>
          </a:xfrm>
          <a:prstGeom prst="rect">
            <a:avLst/>
          </a:prstGeom>
        </p:spPr>
      </p:pic>
      <p:pic>
        <p:nvPicPr>
          <p:cNvPr id="7" name="Picture 6">
            <a:extLst>
              <a:ext uri="{FF2B5EF4-FFF2-40B4-BE49-F238E27FC236}">
                <a16:creationId xmlns:a16="http://schemas.microsoft.com/office/drawing/2014/main" id="{FE094F7D-2DCC-5847-9FBD-B25542A95657}"/>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4769" y="1899172"/>
            <a:ext cx="4112639" cy="3084479"/>
          </a:xfrm>
          <a:prstGeom prst="rect">
            <a:avLst/>
          </a:prstGeom>
        </p:spPr>
      </p:pic>
      <p:pic>
        <p:nvPicPr>
          <p:cNvPr id="11" name="Picture 10">
            <a:extLst>
              <a:ext uri="{FF2B5EF4-FFF2-40B4-BE49-F238E27FC236}">
                <a16:creationId xmlns:a16="http://schemas.microsoft.com/office/drawing/2014/main" id="{7024211E-8554-C048-9D55-4F2776412E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48956" y="1899172"/>
            <a:ext cx="4112639" cy="3084479"/>
          </a:xfrm>
          <a:prstGeom prst="rect">
            <a:avLst/>
          </a:prstGeom>
        </p:spPr>
      </p:pic>
    </p:spTree>
    <p:extLst>
      <p:ext uri="{BB962C8B-B14F-4D97-AF65-F5344CB8AC3E}">
        <p14:creationId xmlns:p14="http://schemas.microsoft.com/office/powerpoint/2010/main" val="30225465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6087C111-A51F-BA4A-A613-26855053573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76712" y="2556719"/>
            <a:ext cx="2326082" cy="1744562"/>
          </a:xfrm>
          <a:prstGeom prst="rect">
            <a:avLst/>
          </a:prstGeom>
        </p:spPr>
      </p:pic>
      <p:pic>
        <p:nvPicPr>
          <p:cNvPr id="3" name="Picture 2">
            <a:extLst>
              <a:ext uri="{FF2B5EF4-FFF2-40B4-BE49-F238E27FC236}">
                <a16:creationId xmlns:a16="http://schemas.microsoft.com/office/drawing/2014/main" id="{D29545C5-82DB-BC4C-BA06-922410DD641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72218" y="2556719"/>
            <a:ext cx="2326083" cy="1744562"/>
          </a:xfrm>
          <a:prstGeom prst="rect">
            <a:avLst/>
          </a:prstGeom>
        </p:spPr>
      </p:pic>
      <p:pic>
        <p:nvPicPr>
          <p:cNvPr id="6" name="Picture 5">
            <a:extLst>
              <a:ext uri="{FF2B5EF4-FFF2-40B4-BE49-F238E27FC236}">
                <a16:creationId xmlns:a16="http://schemas.microsoft.com/office/drawing/2014/main" id="{D42EE82E-69CD-104D-9CCF-90D77A73175A}"/>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5055442" y="1428065"/>
            <a:ext cx="2634712" cy="1976034"/>
          </a:xfrm>
          <a:prstGeom prst="rect">
            <a:avLst/>
          </a:prstGeom>
        </p:spPr>
      </p:pic>
      <p:pic>
        <p:nvPicPr>
          <p:cNvPr id="9" name="Picture 8">
            <a:extLst>
              <a:ext uri="{FF2B5EF4-FFF2-40B4-BE49-F238E27FC236}">
                <a16:creationId xmlns:a16="http://schemas.microsoft.com/office/drawing/2014/main" id="{FF6A7683-65B3-E54F-8E04-0898C129B843}"/>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214629" y="1428065"/>
            <a:ext cx="2634712" cy="1976034"/>
          </a:xfrm>
          <a:prstGeom prst="rect">
            <a:avLst/>
          </a:prstGeom>
        </p:spPr>
      </p:pic>
      <p:pic>
        <p:nvPicPr>
          <p:cNvPr id="12" name="Picture 11">
            <a:extLst>
              <a:ext uri="{FF2B5EF4-FFF2-40B4-BE49-F238E27FC236}">
                <a16:creationId xmlns:a16="http://schemas.microsoft.com/office/drawing/2014/main" id="{48B0B440-9898-B04F-ACF9-71C484D8B596}"/>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225812" y="3500436"/>
            <a:ext cx="2634712" cy="1976034"/>
          </a:xfrm>
          <a:prstGeom prst="rect">
            <a:avLst/>
          </a:prstGeom>
        </p:spPr>
      </p:pic>
      <p:pic>
        <p:nvPicPr>
          <p:cNvPr id="14" name="Picture 13">
            <a:extLst>
              <a:ext uri="{FF2B5EF4-FFF2-40B4-BE49-F238E27FC236}">
                <a16:creationId xmlns:a16="http://schemas.microsoft.com/office/drawing/2014/main" id="{19A33A6D-9361-034E-939E-58672BFB9DAF}"/>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059334" y="3500436"/>
            <a:ext cx="2634712" cy="1976034"/>
          </a:xfrm>
          <a:prstGeom prst="rect">
            <a:avLst/>
          </a:prstGeom>
        </p:spPr>
      </p:pic>
    </p:spTree>
    <p:extLst>
      <p:ext uri="{BB962C8B-B14F-4D97-AF65-F5344CB8AC3E}">
        <p14:creationId xmlns:p14="http://schemas.microsoft.com/office/powerpoint/2010/main" val="21470104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FDC67864-A11B-5A42-B28C-A45BE06C21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0437" y="2628155"/>
            <a:ext cx="2326083" cy="1744562"/>
          </a:xfrm>
          <a:prstGeom prst="rect">
            <a:avLst/>
          </a:prstGeom>
        </p:spPr>
      </p:pic>
      <p:pic>
        <p:nvPicPr>
          <p:cNvPr id="8" name="Picture 7">
            <a:extLst>
              <a:ext uri="{FF2B5EF4-FFF2-40B4-BE49-F238E27FC236}">
                <a16:creationId xmlns:a16="http://schemas.microsoft.com/office/drawing/2014/main" id="{316B14F8-39F9-BC43-9027-02E3F18B261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82118" y="1454693"/>
            <a:ext cx="2738535" cy="2053901"/>
          </a:xfrm>
          <a:prstGeom prst="rect">
            <a:avLst/>
          </a:prstGeom>
        </p:spPr>
      </p:pic>
      <p:pic>
        <p:nvPicPr>
          <p:cNvPr id="11" name="Picture 10">
            <a:extLst>
              <a:ext uri="{FF2B5EF4-FFF2-40B4-BE49-F238E27FC236}">
                <a16:creationId xmlns:a16="http://schemas.microsoft.com/office/drawing/2014/main" id="{85521336-3C97-8A4E-B0CA-A891B51486B7}"/>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2118" y="3372734"/>
            <a:ext cx="2738535" cy="2053901"/>
          </a:xfrm>
          <a:prstGeom prst="rect">
            <a:avLst/>
          </a:prstGeom>
        </p:spPr>
      </p:pic>
      <p:pic>
        <p:nvPicPr>
          <p:cNvPr id="15" name="Picture 14">
            <a:extLst>
              <a:ext uri="{FF2B5EF4-FFF2-40B4-BE49-F238E27FC236}">
                <a16:creationId xmlns:a16="http://schemas.microsoft.com/office/drawing/2014/main" id="{4F8551B0-A714-3049-9FFC-2EE72DD167C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238798" y="1454693"/>
            <a:ext cx="2745244" cy="2058933"/>
          </a:xfrm>
          <a:prstGeom prst="rect">
            <a:avLst/>
          </a:prstGeom>
        </p:spPr>
      </p:pic>
      <p:pic>
        <p:nvPicPr>
          <p:cNvPr id="17" name="Picture 16">
            <a:extLst>
              <a:ext uri="{FF2B5EF4-FFF2-40B4-BE49-F238E27FC236}">
                <a16:creationId xmlns:a16="http://schemas.microsoft.com/office/drawing/2014/main" id="{6B1C14DF-8689-0349-B3E4-2255B4B888BF}"/>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45507" y="3374007"/>
            <a:ext cx="2738535" cy="2052496"/>
          </a:xfrm>
          <a:prstGeom prst="rect">
            <a:avLst/>
          </a:prstGeom>
        </p:spPr>
      </p:pic>
    </p:spTree>
    <p:extLst>
      <p:ext uri="{BB962C8B-B14F-4D97-AF65-F5344CB8AC3E}">
        <p14:creationId xmlns:p14="http://schemas.microsoft.com/office/powerpoint/2010/main" val="16057061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 name="Picture 4">
            <a:extLst>
              <a:ext uri="{FF2B5EF4-FFF2-40B4-BE49-F238E27FC236}">
                <a16:creationId xmlns:a16="http://schemas.microsoft.com/office/drawing/2014/main" id="{FDC67864-A11B-5A42-B28C-A45BE06C215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500437" y="2628155"/>
            <a:ext cx="2326083" cy="1744562"/>
          </a:xfrm>
          <a:prstGeom prst="rect">
            <a:avLst/>
          </a:prstGeom>
        </p:spPr>
      </p:pic>
      <p:pic>
        <p:nvPicPr>
          <p:cNvPr id="3" name="Picture 2">
            <a:extLst>
              <a:ext uri="{FF2B5EF4-FFF2-40B4-BE49-F238E27FC236}">
                <a16:creationId xmlns:a16="http://schemas.microsoft.com/office/drawing/2014/main" id="{728A8433-A6E6-B54E-B209-783E414E8D2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500436" y="2628154"/>
            <a:ext cx="2326084" cy="1744563"/>
          </a:xfrm>
          <a:prstGeom prst="rect">
            <a:avLst/>
          </a:prstGeom>
        </p:spPr>
      </p:pic>
      <p:pic>
        <p:nvPicPr>
          <p:cNvPr id="6" name="Picture 5">
            <a:extLst>
              <a:ext uri="{FF2B5EF4-FFF2-40B4-BE49-F238E27FC236}">
                <a16:creationId xmlns:a16="http://schemas.microsoft.com/office/drawing/2014/main" id="{29202087-2C7A-9344-A83E-5FCD8325EEE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45686" y="2291379"/>
            <a:ext cx="2937810" cy="2203357"/>
          </a:xfrm>
          <a:prstGeom prst="rect">
            <a:avLst/>
          </a:prstGeom>
        </p:spPr>
      </p:pic>
      <p:pic>
        <p:nvPicPr>
          <p:cNvPr id="9" name="Picture 8">
            <a:extLst>
              <a:ext uri="{FF2B5EF4-FFF2-40B4-BE49-F238E27FC236}">
                <a16:creationId xmlns:a16="http://schemas.microsoft.com/office/drawing/2014/main" id="{E05017A4-D06C-2F4E-BE79-EF067AB2C62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479657" y="2291378"/>
            <a:ext cx="2937810" cy="2203357"/>
          </a:xfrm>
          <a:prstGeom prst="rect">
            <a:avLst/>
          </a:prstGeom>
        </p:spPr>
      </p:pic>
      <p:pic>
        <p:nvPicPr>
          <p:cNvPr id="12" name="Picture 11">
            <a:extLst>
              <a:ext uri="{FF2B5EF4-FFF2-40B4-BE49-F238E27FC236}">
                <a16:creationId xmlns:a16="http://schemas.microsoft.com/office/drawing/2014/main" id="{9BD03C6E-F281-A14E-A0DC-7DBCB4595452}"/>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527738" y="2291380"/>
            <a:ext cx="2937810" cy="2203357"/>
          </a:xfrm>
          <a:prstGeom prst="rect">
            <a:avLst/>
          </a:prstGeom>
        </p:spPr>
      </p:pic>
    </p:spTree>
    <p:extLst>
      <p:ext uri="{BB962C8B-B14F-4D97-AF65-F5344CB8AC3E}">
        <p14:creationId xmlns:p14="http://schemas.microsoft.com/office/powerpoint/2010/main" val="151216481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76977" y="952845"/>
            <a:ext cx="4112640"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sz="2800" b="1" dirty="0">
                <a:solidFill>
                  <a:schemeClr val="bg1"/>
                </a:solidFill>
                <a:latin typeface="Al-Jazeera-Arabic-Regular" pitchFamily="2" charset="-78"/>
                <a:cs typeface="Al-Jazeera-Arabic-Regular" pitchFamily="2" charset="-78"/>
              </a:rPr>
              <a:t>Typography</a:t>
            </a:r>
            <a:endParaRPr lang="ar-EG" sz="2800" b="1" i="0" dirty="0">
              <a:solidFill>
                <a:schemeClr val="bg1"/>
              </a:solidFill>
              <a:effectLst/>
              <a:latin typeface="Al-Jazeera-Arabic-Regular" pitchFamily="2" charset="-78"/>
              <a:cs typeface="Al-Jazeera-Arabic-Regular" pitchFamily="2" charset="-78"/>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70714" y="1285191"/>
            <a:ext cx="9001504"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en-US" b="1" dirty="0">
                <a:solidFill>
                  <a:schemeClr val="bg1"/>
                </a:solidFill>
                <a:latin typeface="Al-Jazeera-Arabic-Regular" pitchFamily="2" charset="-78"/>
                <a:cs typeface="Al-Jazeera-Arabic-Regular" pitchFamily="2" charset="-78"/>
              </a:rPr>
              <a:t>Typography</a:t>
            </a:r>
            <a:endParaRPr lang="ar-EG" b="1" dirty="0">
              <a:solidFill>
                <a:schemeClr val="bg1"/>
              </a:solidFill>
              <a:latin typeface="Al-Jazeera-Arabic-Regular" pitchFamily="2" charset="-78"/>
              <a:cs typeface="Al-Jazeera-Arabic-Regular" pitchFamily="2" charset="-78"/>
            </a:endParaRPr>
          </a:p>
          <a:p>
            <a:pPr marL="0" algn="ctr" defTabSz="914400" rtl="1" eaLnBrk="1" latinLnBrk="0" hangingPunct="1"/>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496116AC-1FB3-A941-93F7-28635B29EE3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08304" y="1356628"/>
            <a:ext cx="5526323" cy="4144742"/>
          </a:xfrm>
          <a:prstGeom prst="rect">
            <a:avLst/>
          </a:prstGeom>
        </p:spPr>
      </p:pic>
    </p:spTree>
    <p:extLst>
      <p:ext uri="{BB962C8B-B14F-4D97-AF65-F5344CB8AC3E}">
        <p14:creationId xmlns:p14="http://schemas.microsoft.com/office/powerpoint/2010/main" val="412246749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1" eaLnBrk="1" latinLnBrk="0" hangingPunct="1"/>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104502"/>
            <a:ext cx="8659664" cy="1791062"/>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184731" cy="769441"/>
          </a:xfrm>
          <a:prstGeom prst="rect">
            <a:avLst/>
          </a:prstGeom>
          <a:noFill/>
        </p:spPr>
        <p:txBody>
          <a:bodyPr wrap="none" rtlCol="0">
            <a:spAutoFit/>
          </a:bodyPr>
          <a:lstStyle/>
          <a:p>
            <a:endParaRPr lang="en-US" sz="4400" b="1" dirty="0">
              <a:solidFill>
                <a:schemeClr val="bg1"/>
              </a:solidFill>
              <a:latin typeface="Tajawal Medium" panose="00000600000000000000" pitchFamily="2" charset="-78"/>
              <a:cs typeface="Tajawal Medium" panose="00000600000000000000" pitchFamily="2" charset="-78"/>
            </a:endParaRP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B3EA730-4C03-E543-9BC4-D8105C8DEF2A}"/>
              </a:ext>
            </a:extLst>
          </p:cNvPr>
          <p:cNvSpPr txBox="1"/>
          <p:nvPr/>
        </p:nvSpPr>
        <p:spPr>
          <a:xfrm>
            <a:off x="198783" y="1830378"/>
            <a:ext cx="11343860" cy="2896690"/>
          </a:xfrm>
          <a:prstGeom prst="rect">
            <a:avLst/>
          </a:prstGeom>
          <a:noFill/>
        </p:spPr>
        <p:txBody>
          <a:bodyPr wrap="square" rtlCol="0">
            <a:spAutoFit/>
          </a:bodyPr>
          <a:lstStyle/>
          <a:p>
            <a:pPr marL="0" algn="r" defTabSz="914400" rtl="1" eaLnBrk="1" latinLnBrk="0" hangingPunct="1">
              <a:lnSpc>
                <a:spcPct val="150000"/>
              </a:lnSpc>
            </a:pPr>
            <a:r>
              <a:rPr lang="ar-SA" sz="2800" b="1" dirty="0">
                <a:solidFill>
                  <a:schemeClr val="bg1"/>
                </a:solidFill>
                <a:latin typeface="Al-Jazeera-Arabic-Bold" pitchFamily="2" charset="-78"/>
                <a:cs typeface="Al-Jazeera-Arabic-Bold" pitchFamily="2" charset="-78"/>
              </a:rPr>
              <a:t>الخاتمة:</a:t>
            </a:r>
          </a:p>
          <a:p>
            <a:pPr marL="0" algn="just" defTabSz="914400" rtl="1" eaLnBrk="1" latinLnBrk="0" hangingPunct="1">
              <a:lnSpc>
                <a:spcPct val="150000"/>
              </a:lnSpc>
            </a:pPr>
            <a:r>
              <a:rPr lang="ar-SA" sz="2400" dirty="0">
                <a:solidFill>
                  <a:schemeClr val="bg1"/>
                </a:solidFill>
                <a:latin typeface="Al-Jazeera-Arabic-Regular" pitchFamily="2" charset="-78"/>
                <a:cs typeface="Al-Jazeera-Arabic-Regular" pitchFamily="2" charset="-78"/>
              </a:rPr>
              <a:t>في هذه المحاضرة أكملنا عناصر التصميم من حيث الأشكال وعلاقتها بالخط والنقطة، وكذلك الأشكال الثلاثية الأبعاد، ثم انتقلنا للحديث عن أول تطبيقات التصميم وهي الكتابة وتعرفنا على القواعد المطلوبة للكتابة داخل أي تصميم وبعض الملحوظات النقطية التي تساعدك على عمل تصميم جيد باستخدام الكتابة فقط.</a:t>
            </a:r>
            <a:endParaRPr lang="en-EG" sz="2400" dirty="0">
              <a:solidFill>
                <a:schemeClr val="bg1"/>
              </a:solidFill>
              <a:latin typeface="Al-Jazeera-Arabic-Regular" pitchFamily="2" charset="-78"/>
              <a:cs typeface="Al-Jazeera-Arabic-Regular" pitchFamily="2" charset="-78"/>
            </a:endParaRPr>
          </a:p>
        </p:txBody>
      </p:sp>
    </p:spTree>
    <p:extLst>
      <p:ext uri="{BB962C8B-B14F-4D97-AF65-F5344CB8AC3E}">
        <p14:creationId xmlns:p14="http://schemas.microsoft.com/office/powerpoint/2010/main" val="7744435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6578</TotalTime>
  <Words>1452</Words>
  <Application>Microsoft Macintosh PowerPoint</Application>
  <PresentationFormat>Widescreen</PresentationFormat>
  <Paragraphs>156</Paragraphs>
  <Slides>37</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37</vt:i4>
      </vt:variant>
    </vt:vector>
  </HeadingPairs>
  <TitlesOfParts>
    <vt:vector size="44" baseType="lpstr">
      <vt:lpstr>Al-Jazeera-Arabic-Bold</vt:lpstr>
      <vt:lpstr>Al-Jazeera-Arabic-Regular</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george latif</cp:lastModifiedBy>
  <cp:revision>127</cp:revision>
  <dcterms:created xsi:type="dcterms:W3CDTF">2023-04-29T09:08:23Z</dcterms:created>
  <dcterms:modified xsi:type="dcterms:W3CDTF">2023-07-13T16:50:04Z</dcterms:modified>
</cp:coreProperties>
</file>