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4"/>
  </p:notesMasterIdLst>
  <p:sldIdLst>
    <p:sldId id="303" r:id="rId5"/>
    <p:sldId id="511" r:id="rId6"/>
    <p:sldId id="512" r:id="rId7"/>
    <p:sldId id="513" r:id="rId8"/>
    <p:sldId id="514" r:id="rId9"/>
    <p:sldId id="515" r:id="rId10"/>
    <p:sldId id="516" r:id="rId11"/>
    <p:sldId id="517" r:id="rId12"/>
    <p:sldId id="518" r:id="rId13"/>
    <p:sldId id="519" r:id="rId14"/>
    <p:sldId id="520" r:id="rId15"/>
    <p:sldId id="521" r:id="rId16"/>
    <p:sldId id="522" r:id="rId17"/>
    <p:sldId id="523" r:id="rId18"/>
    <p:sldId id="524" r:id="rId19"/>
    <p:sldId id="525" r:id="rId20"/>
    <p:sldId id="526" r:id="rId21"/>
    <p:sldId id="527" r:id="rId22"/>
    <p:sldId id="528" r:id="rId23"/>
    <p:sldId id="529" r:id="rId24"/>
    <p:sldId id="530" r:id="rId25"/>
    <p:sldId id="531" r:id="rId26"/>
    <p:sldId id="532" r:id="rId27"/>
    <p:sldId id="533" r:id="rId28"/>
    <p:sldId id="534" r:id="rId29"/>
    <p:sldId id="535" r:id="rId30"/>
    <p:sldId id="536" r:id="rId31"/>
    <p:sldId id="537" r:id="rId32"/>
    <p:sldId id="349"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529"/>
            <p14:sldId id="530"/>
            <p14:sldId id="531"/>
            <p14:sldId id="532"/>
            <p14:sldId id="533"/>
            <p14:sldId id="534"/>
            <p14:sldId id="535"/>
            <p14:sldId id="536"/>
            <p14:sldId id="53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AEEF"/>
    <a:srgbClr val="FFD200"/>
    <a:srgbClr val="203E5F"/>
    <a:srgbClr val="F58221"/>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45" autoAdjust="0"/>
    <p:restoredTop sz="94660"/>
  </p:normalViewPr>
  <p:slideViewPr>
    <p:cSldViewPr snapToGrid="0">
      <p:cViewPr varScale="1">
        <p:scale>
          <a:sx n="84" d="100"/>
          <a:sy n="84" d="100"/>
        </p:scale>
        <p:origin x="61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394486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E43A10-454B-1CD2-B42C-5EEB522E6F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4C2625-1653-EB68-F801-1C0392AD0D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97EDCDD-E245-5FA0-A2C2-6670628323C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C6509E7-D6D8-5244-F85B-DE1A377BD7AA}"/>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2716845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1D981B-ED57-EC3F-A750-454BFD6BC2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D2E1CE-7FFE-DC0A-0EAA-67A40012E6D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C590E9-ECB9-A9D5-4B1E-5C1076E4C6D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8A5FC99-D0E3-15BD-01F6-F208D1C6D8D9}"/>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8933596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4B9E7B-7586-A494-D117-BAD2469DD8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5811F4-D98D-BCD4-92F6-4220B73E201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9904526-791F-3E15-CF2A-1C491398A82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7928B10-359B-70A9-DFBD-21B9401BC06D}"/>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4701938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E71DEE-12AC-E8D1-7C00-FB4C8B73C3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9A420F-4F72-8E87-A3AA-3D8C18A41F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B6A8A74-86D3-2AB4-BD8F-D75A8E67F10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A4C1CDB-8132-E594-E666-AF64FD820C81}"/>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4501634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318B28-001A-0B1E-E745-CD723A5377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613769-DDCF-D422-1B36-8A7409527D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6316EF-EA8B-E149-B096-FE993A3D65A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9FBAB49-242A-9C72-558C-94DA9A1AC60D}"/>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2380592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62D0A6-2D9B-E4ED-935A-D597AB5C20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1ABB33-4448-B4EC-7BC8-9A2B3BE7B0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F0F856-1611-2C63-1356-3FC4F04D836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8B84874-43C7-8ADC-7157-6FC66159CD52}"/>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6975342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C63AAA-5036-5B12-7D1A-326413B76A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BE4166-45BE-659A-4D8E-6DE5F4A64A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18E3BEC-BF6B-5F63-7963-58B9B315983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674CB57-BC1A-9057-698C-66F8C68DE719}"/>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3774126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F8D7C2-8848-7811-49F5-B23DD6E554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838825-2FC3-0C2C-C91A-11E9668576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EFD7BA-AA54-B953-FA37-498392166C4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51D892-ECAF-DB21-E55A-EEE201DADC82}"/>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1118640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26F0F2-82A9-45D4-99AA-F271A7FE2E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DAF594-DEAA-C3F1-A453-F4224750FC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227287E-A932-98C1-F98E-6886A3CBD39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6E45852-8439-2DF3-8C05-57E69044FE4A}"/>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2529368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F3709A-D779-19C3-110E-1BCCFA1580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2BC4F7-6CA4-F12B-E901-8EA9DEAD82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2DAC36-869B-67B1-A980-9413D236478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D4345F2-AC76-A1ED-7B34-432936D98D32}"/>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0431916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608F7D-F5C6-7A17-727A-8C4A1250CC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603E59-4F51-E29E-1B71-28C7FA3D9C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EC5BD3-DBC2-8721-BC25-1569090527A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56B8646-69B1-F52C-94E0-00E889AD6B63}"/>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602921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58C832-9253-E054-230E-F185118766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C46647-B903-50B0-EF6F-808B61E7241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5D3DB56-02E1-E1C5-1266-CA2B8AD4538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F135C2F-8B15-F6D8-058C-288D43E00E60}"/>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9076135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F191B9-92DD-21CE-840B-5D91B6E1BF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BB2457-2B6B-CFF1-E7C5-CA5930AB668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56E200-8978-3B2C-2AC8-62D28B0AD50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75A053-AE7E-5088-25E7-5D24E2C55147}"/>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6793766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0BD670-6801-26C2-8C30-3AF8D03D2F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9210A1-D8C0-7AC6-376E-131230E77B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9D7604-5A54-7C48-6008-2A8C2332B39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7355397-17B8-634D-F619-86E40E4A3082}"/>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4735352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813E63-12FE-486E-3B99-5A11AC9631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B63E61-8B40-B4C8-F8E8-6A72EBE25D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4E4A04-41A4-EC22-B584-63C8BF26CF1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A86F234-EE2A-B61A-722B-F59DB3B1B085}"/>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6801500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02AD4B-8B97-F6A4-5D5F-FB5E47F213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06C2F4-B202-E4E9-52FA-CB70F33E47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F71527-3F25-08F5-881C-13457767F8F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5AFA28-76B6-4B24-167D-0243AF9192CE}"/>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2253955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10824D-7ED3-42C4-778E-DC89F430AF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3748C4-03A2-E374-7161-776105D1CB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A5CBE8-D09F-0FE0-2CA9-4BA46E77807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CD4035-0681-400C-9266-10F1213E00A2}"/>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0607301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8543E5-1C5F-659D-2874-B3439D96EA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8EC515-09ED-0DC6-7E55-0BB53505E2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5647EF-CFF7-00F5-D59C-6BDC94B1B20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FB33E19-869D-C13A-3FDF-D16864B3428A}"/>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5633988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D2D0A9-9CCF-9E82-2435-F333E5D724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52E356-8B4B-DE25-115A-F3B4595672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6B83E65-130B-AE0F-EB8E-592F7665921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7FEEB68-A144-5980-1C79-DD697F347A81}"/>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9190091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B10A7A-A829-2339-5602-3320A1919D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E16686-B82B-3F91-E3EA-F91BF4C4D0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265C0B-EDD1-35DD-FCFF-074B3CCCBE5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4303483-68AE-FDE9-E5D5-F5C47EED8267}"/>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4066239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469C74-C3FE-ECEC-039A-16033C23E1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3972D1-EE99-838C-08F0-0B97FD31CB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731934-270B-F568-53B2-BB9CB726C44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07403D-1B4B-2133-7B7F-B9095EF7AA24}"/>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007469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D6325E-D68B-51B8-AD99-E2DD51BE67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5C2AF0-8151-479C-86F0-6185906349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46E1F3-5284-841B-9209-D51471D389C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79A42B5-3B86-380F-DFAB-0B1B68A44A79}"/>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7688590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2E455E-005B-E8A0-ADC0-211D774422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88A2FE-D6A5-576D-8E82-B3EEB82579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F1601E-2393-58CB-D624-CEA3D705091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0785B76-E8AD-2F80-4222-9B46D81D7B3D}"/>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60148795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C5E8EA-60AF-0D4E-7AF7-C180DB23F5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8B8534-C8EF-5F1B-7742-B14556E450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E71E07-B741-8411-9654-EC6E108FCCB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A61467B-4222-50FF-E17E-D62EDA41AEC6}"/>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21426887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45F762-683A-B112-59AD-B0D9013325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C8F0A1-F58A-42A7-29E6-3F673B0F09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4A65A30-D8DE-4B41-AD3E-AF67876C3E7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9E9B2A6-2DE1-05B8-24A9-3278F570BB17}"/>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342450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ED0F51-6CAF-8A60-968F-BD385E2700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7E4FD2-A804-3657-961C-289E9EB795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19E0BF-482A-1262-7F84-18733E30C59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5DEDFB4-76CB-162A-602C-D36F31F5E620}"/>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9488519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32196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11.emf"/></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3.xml"/><Relationship Id="rId5" Type="http://schemas.openxmlformats.org/officeDocument/2006/relationships/image" Target="../media/image14.wmf"/><Relationship Id="rId4" Type="http://schemas.openxmlformats.org/officeDocument/2006/relationships/oleObject" Target="../embeddings/oleObject1.bin"/></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3.xml"/><Relationship Id="rId5" Type="http://schemas.openxmlformats.org/officeDocument/2006/relationships/image" Target="../media/image16.wmf"/><Relationship Id="rId4" Type="http://schemas.openxmlformats.org/officeDocument/2006/relationships/oleObject" Target="../embeddings/oleObject2.bin"/></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20.emf"/></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3.xml"/><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openxmlformats.org/officeDocument/2006/relationships/image" Target="../media/image25.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26.emf"/></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3.xml"/><Relationship Id="rId4" Type="http://schemas.openxmlformats.org/officeDocument/2006/relationships/image" Target="../media/image27.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3.xml"/><Relationship Id="rId4" Type="http://schemas.openxmlformats.org/officeDocument/2006/relationships/image" Target="../media/image28.png"/></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4.xml"/><Relationship Id="rId5" Type="http://schemas.openxmlformats.org/officeDocument/2006/relationships/image" Target="../media/image32.png"/><Relationship Id="rId4" Type="http://schemas.openxmlformats.org/officeDocument/2006/relationships/image" Target="../media/image3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4448842" y="3647485"/>
            <a:ext cx="8083296" cy="584775"/>
          </a:xfrm>
          <a:prstGeom prst="rect">
            <a:avLst/>
          </a:prstGeom>
          <a:noFill/>
        </p:spPr>
        <p:txBody>
          <a:bodyPr wrap="square" rtlCol="0">
            <a:spAutoFit/>
          </a:bodyPr>
          <a:lstStyle/>
          <a:p>
            <a:pPr algn="ctr"/>
            <a:r>
              <a:rPr lang="en-US" sz="3200" b="1" dirty="0">
                <a:solidFill>
                  <a:srgbClr val="00B0F0"/>
                </a:solidFill>
                <a:latin typeface="Alexandria" charset="0"/>
                <a:cs typeface="Alexandria" charset="0"/>
              </a:rPr>
              <a:t>Host Firewalls and Antivirus Software</a:t>
            </a:r>
          </a:p>
        </p:txBody>
      </p:sp>
      <p:sp>
        <p:nvSpPr>
          <p:cNvPr id="10" name="Rectangle: Rounded Corners 9"/>
          <p:cNvSpPr/>
          <p:nvPr/>
        </p:nvSpPr>
        <p:spPr>
          <a:xfrm>
            <a:off x="7106632"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6</a:t>
            </a:r>
          </a:p>
        </p:txBody>
      </p:sp>
      <p:sp>
        <p:nvSpPr>
          <p:cNvPr id="11" name="TextBox 10"/>
          <p:cNvSpPr txBox="1"/>
          <p:nvPr/>
        </p:nvSpPr>
        <p:spPr>
          <a:xfrm>
            <a:off x="7076077" y="4786509"/>
            <a:ext cx="2263866" cy="523220"/>
          </a:xfrm>
          <a:prstGeom prst="rect">
            <a:avLst/>
          </a:prstGeom>
          <a:noFill/>
        </p:spPr>
        <p:txBody>
          <a:bodyPr wrap="square" rtlCol="0">
            <a:spAutoFit/>
          </a:bodyPr>
          <a:lstStyle/>
          <a:p>
            <a:r>
              <a:rPr lang="en-US" sz="2800" dirty="0">
                <a:latin typeface="Alexandria" charset="0"/>
                <a:cs typeface="Alexandria" charset="0"/>
              </a:rPr>
              <a:t>HCIA-Security</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Abdelrhman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3ACED-CD3A-D0F9-3BFF-3B436C0BEE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2A8EC2-85E8-93C2-877D-6FF9991E7ED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672934AA-7C1A-2527-F7E1-931E35FB7B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B193EE-5ADE-1485-3ADF-AF7E52392F8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9ED2BC-A6B5-6AF5-53EC-D9EA751A82E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E7DEE104-4C18-B419-0294-154327A6E06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366EB94-4400-585B-5754-042D0B4EE7C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E17A658-BC42-9BB9-32AD-20F6E44EAD15}"/>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4934BA5-AE8E-C44D-D8F8-84D73CE28F43}"/>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479546E-0806-019D-3638-EC2F3206EE34}"/>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A40A200-4C24-BA3E-FC73-C687AAB9663B}"/>
              </a:ext>
            </a:extLst>
          </p:cNvPr>
          <p:cNvSpPr txBox="1"/>
          <p:nvPr/>
        </p:nvSpPr>
        <p:spPr>
          <a:xfrm>
            <a:off x="2474476" y="1102380"/>
            <a:ext cx="1821332"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Foreword</a:t>
            </a:r>
          </a:p>
        </p:txBody>
      </p:sp>
      <p:sp>
        <p:nvSpPr>
          <p:cNvPr id="3" name="TextBox 2">
            <a:extLst>
              <a:ext uri="{FF2B5EF4-FFF2-40B4-BE49-F238E27FC236}">
                <a16:creationId xmlns:a16="http://schemas.microsoft.com/office/drawing/2014/main" id="{05E12A64-CD9E-968D-9571-D1BD6112A1F8}"/>
              </a:ext>
            </a:extLst>
          </p:cNvPr>
          <p:cNvSpPr txBox="1"/>
          <p:nvPr/>
        </p:nvSpPr>
        <p:spPr>
          <a:xfrm>
            <a:off x="942308" y="2255954"/>
            <a:ext cx="10277380" cy="3539430"/>
          </a:xfrm>
          <a:prstGeom prst="rect">
            <a:avLst/>
          </a:prstGeom>
          <a:noFill/>
        </p:spPr>
        <p:txBody>
          <a:bodyPr wrap="square">
            <a:spAutoFit/>
          </a:bodyPr>
          <a:lstStyle/>
          <a:p>
            <a:r>
              <a:rPr lang="en-US" sz="2800" b="1" dirty="0"/>
              <a:t>• During data communication, insecure factors may cause information leakage, incomplete information, unavailable information, etc. Therefore, firewalls are required during network deployment.</a:t>
            </a:r>
          </a:p>
          <a:p>
            <a:endParaRPr lang="en-US" sz="2800" b="1" dirty="0"/>
          </a:p>
          <a:p>
            <a:r>
              <a:rPr lang="en-US" sz="2800" b="1" dirty="0"/>
              <a:t>• This course introduces the history, features, typical networking modes, application scenarios, and technical specifications of Huawei firewalls.</a:t>
            </a:r>
          </a:p>
        </p:txBody>
      </p:sp>
    </p:spTree>
    <p:extLst>
      <p:ext uri="{BB962C8B-B14F-4D97-AF65-F5344CB8AC3E}">
        <p14:creationId xmlns:p14="http://schemas.microsoft.com/office/powerpoint/2010/main" val="508789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24A0C9-5170-F41F-3A6C-0B690470870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78E554-7568-1BDD-2F8C-6A06B405647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AEABABF4-9179-1BB2-FB12-17C180CE2A6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B170625-4019-518C-4FA2-9405FC6FA02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2A892FA-3C3A-31FA-0DAE-2C30CE3F97D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DEACC916-4124-B762-1D52-9F1BC8F157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0B1C2557-47C4-868E-12AA-0F4DB68D93FC}"/>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FD2DDE3-0FA1-2C05-3763-33F621A9D484}"/>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01F23BE0-B92B-72CF-689D-B5FF6DBF9A5C}"/>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FBE2CEF-EAEB-DA55-F303-75B7F959A2CC}"/>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87CC074-168F-80E7-B871-3F0BCF32CC8B}"/>
              </a:ext>
            </a:extLst>
          </p:cNvPr>
          <p:cNvSpPr txBox="1"/>
          <p:nvPr/>
        </p:nvSpPr>
        <p:spPr>
          <a:xfrm>
            <a:off x="2474476" y="1102380"/>
            <a:ext cx="2004075"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Objectives</a:t>
            </a:r>
          </a:p>
        </p:txBody>
      </p:sp>
      <p:sp>
        <p:nvSpPr>
          <p:cNvPr id="2" name="TextBox 1">
            <a:extLst>
              <a:ext uri="{FF2B5EF4-FFF2-40B4-BE49-F238E27FC236}">
                <a16:creationId xmlns:a16="http://schemas.microsoft.com/office/drawing/2014/main" id="{6778A5D8-8AC0-CE65-587D-77A93245163F}"/>
              </a:ext>
            </a:extLst>
          </p:cNvPr>
          <p:cNvSpPr txBox="1"/>
          <p:nvPr/>
        </p:nvSpPr>
        <p:spPr>
          <a:xfrm>
            <a:off x="811649" y="2509836"/>
            <a:ext cx="10019771" cy="2246769"/>
          </a:xfrm>
          <a:prstGeom prst="rect">
            <a:avLst/>
          </a:prstGeom>
          <a:noFill/>
        </p:spPr>
        <p:txBody>
          <a:bodyPr wrap="square">
            <a:spAutoFit/>
          </a:bodyPr>
          <a:lstStyle/>
          <a:p>
            <a:r>
              <a:rPr lang="en-US" sz="2800" b="1" dirty="0"/>
              <a:t>• Upon completion of this course, you will be able to: </a:t>
            </a:r>
          </a:p>
          <a:p>
            <a:endParaRPr lang="en-US" sz="2800" b="1" dirty="0"/>
          </a:p>
          <a:p>
            <a:r>
              <a:rPr lang="en-US" sz="2800" b="1" dirty="0"/>
              <a:t>□ Understand the basic concepts of firewalls. </a:t>
            </a:r>
          </a:p>
          <a:p>
            <a:r>
              <a:rPr lang="en-US" sz="2800" b="1" dirty="0"/>
              <a:t>□ Understand firewall security policies.</a:t>
            </a:r>
          </a:p>
          <a:p>
            <a:r>
              <a:rPr lang="en-US" sz="2800" b="1" dirty="0"/>
              <a:t>□ Have a good command of firewall security policy configuration.</a:t>
            </a:r>
          </a:p>
        </p:txBody>
      </p:sp>
    </p:spTree>
    <p:extLst>
      <p:ext uri="{BB962C8B-B14F-4D97-AF65-F5344CB8AC3E}">
        <p14:creationId xmlns:p14="http://schemas.microsoft.com/office/powerpoint/2010/main" val="1362335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662913-78D3-69CB-253E-22C1D07ABE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D02AE93-E4B6-648D-01D3-05E63C262343}"/>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B8A820F2-3220-D6B3-997C-9EEC3548BDB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00D7588-DFFC-03F9-9A25-0F087A78196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56F4D13-AF84-65C5-5BD3-7153EB789D9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52DD9D54-AA25-A5BC-DECA-9D611EF29A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61814B4F-A684-C8FC-CB32-B15D80997F34}"/>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88CEFFD-210C-6FCA-34C8-F16B430CCC1A}"/>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57742A5-A136-5E7C-AB9C-DBD18B7F8FF8}"/>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5A48EA0-6B1A-7573-4421-A4AE24C46FEA}"/>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31840CE-72D6-187B-7B74-67F7DC6A42E3}"/>
              </a:ext>
            </a:extLst>
          </p:cNvPr>
          <p:cNvSpPr txBox="1"/>
          <p:nvPr/>
        </p:nvSpPr>
        <p:spPr>
          <a:xfrm>
            <a:off x="2474476" y="1102380"/>
            <a:ext cx="3121367"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Firewall Features</a:t>
            </a:r>
          </a:p>
        </p:txBody>
      </p:sp>
      <p:pic>
        <p:nvPicPr>
          <p:cNvPr id="2" name="Picture 1">
            <a:extLst>
              <a:ext uri="{FF2B5EF4-FFF2-40B4-BE49-F238E27FC236}">
                <a16:creationId xmlns:a16="http://schemas.microsoft.com/office/drawing/2014/main" id="{A3C1A0B3-77C5-759D-3D84-BBB85A220C67}"/>
              </a:ext>
            </a:extLst>
          </p:cNvPr>
          <p:cNvPicPr>
            <a:picLocks noChangeAspect="1"/>
          </p:cNvPicPr>
          <p:nvPr/>
        </p:nvPicPr>
        <p:blipFill>
          <a:blip r:embed="rId4"/>
          <a:stretch>
            <a:fillRect/>
          </a:stretch>
        </p:blipFill>
        <p:spPr>
          <a:xfrm>
            <a:off x="1091381" y="2182126"/>
            <a:ext cx="9881203" cy="4179345"/>
          </a:xfrm>
          <a:prstGeom prst="rect">
            <a:avLst/>
          </a:prstGeom>
        </p:spPr>
      </p:pic>
    </p:spTree>
    <p:extLst>
      <p:ext uri="{BB962C8B-B14F-4D97-AF65-F5344CB8AC3E}">
        <p14:creationId xmlns:p14="http://schemas.microsoft.com/office/powerpoint/2010/main" val="1055109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286714-395D-86B1-21E6-4AD6D90539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DB57A2-8306-2F0D-07E9-BD94B130D86F}"/>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AD01A60D-CA3D-76E8-CCF6-7F90A3FE00C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61607C4-5462-8E14-FC26-1CEB5028155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BCE6B52-20B2-A144-F61F-302BDA75591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8CAC5492-17C9-98C7-4E0E-C515AE00D7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4A71E1B-F5A0-8A7C-B2BD-719DAC7F47DF}"/>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B2E8AFE-E67B-827E-D0BC-898F19481902}"/>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E38ABB5-98EC-986B-D910-1D24C2A9AEB9}"/>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BDF3BE2-73FC-A4E6-C9F7-1F0D0D0475A8}"/>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F60EF0F-5A9A-1E02-30D2-0ADD2549415B}"/>
              </a:ext>
            </a:extLst>
          </p:cNvPr>
          <p:cNvSpPr txBox="1"/>
          <p:nvPr/>
        </p:nvSpPr>
        <p:spPr>
          <a:xfrm>
            <a:off x="2474476" y="1102380"/>
            <a:ext cx="3121367"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Firewall Features</a:t>
            </a:r>
          </a:p>
        </p:txBody>
      </p:sp>
      <p:pic>
        <p:nvPicPr>
          <p:cNvPr id="2" name="Picture 1">
            <a:extLst>
              <a:ext uri="{FF2B5EF4-FFF2-40B4-BE49-F238E27FC236}">
                <a16:creationId xmlns:a16="http://schemas.microsoft.com/office/drawing/2014/main" id="{8BDB5253-3849-A4D2-63FC-E67D9E2378C1}"/>
              </a:ext>
            </a:extLst>
          </p:cNvPr>
          <p:cNvPicPr>
            <a:picLocks noChangeAspect="1"/>
          </p:cNvPicPr>
          <p:nvPr/>
        </p:nvPicPr>
        <p:blipFill>
          <a:blip r:embed="rId4"/>
          <a:stretch>
            <a:fillRect/>
          </a:stretch>
        </p:blipFill>
        <p:spPr>
          <a:xfrm>
            <a:off x="617280" y="2109756"/>
            <a:ext cx="10752844" cy="4153883"/>
          </a:xfrm>
          <a:prstGeom prst="rect">
            <a:avLst/>
          </a:prstGeom>
        </p:spPr>
      </p:pic>
    </p:spTree>
    <p:extLst>
      <p:ext uri="{BB962C8B-B14F-4D97-AF65-F5344CB8AC3E}">
        <p14:creationId xmlns:p14="http://schemas.microsoft.com/office/powerpoint/2010/main" val="31226830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D9CB5D-B4E7-0F72-F682-73E7149AF4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0642E6C-79AC-0701-B85E-E0098D0B65D4}"/>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3291FA1-D410-C45F-FC1C-F9A49E1BD2E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89B2C2D-B345-C040-95A6-47BCBD8A800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9829020-7A37-1CC4-FF50-2890C0A29BF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F8B865CF-D8F5-7B3D-8F5D-8DEC4267841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1C45FE05-76CB-DED1-35B3-2A2A50626D6C}"/>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42CF76F-B9DD-96F9-D712-14B7486937DA}"/>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44CBBB7-A20B-D65C-E127-A39DA038CE06}"/>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A080348-5468-F3A3-228E-00207F235A4C}"/>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88362D7-4657-9BA8-9FAF-007EB0DA3C92}"/>
              </a:ext>
            </a:extLst>
          </p:cNvPr>
          <p:cNvSpPr txBox="1"/>
          <p:nvPr/>
        </p:nvSpPr>
        <p:spPr>
          <a:xfrm>
            <a:off x="2474476" y="1102380"/>
            <a:ext cx="3959738" cy="954107"/>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Firewall Classification</a:t>
            </a:r>
          </a:p>
          <a:p>
            <a:endParaRPr lang="en-US" sz="2800" b="1" dirty="0">
              <a:latin typeface="Tajawal Medium" panose="00000600000000000000" pitchFamily="2" charset="-78"/>
              <a:cs typeface="Tajawal Medium" panose="00000600000000000000" pitchFamily="2" charset="-78"/>
            </a:endParaRPr>
          </a:p>
        </p:txBody>
      </p:sp>
      <p:pic>
        <p:nvPicPr>
          <p:cNvPr id="2" name="Picture 1">
            <a:extLst>
              <a:ext uri="{FF2B5EF4-FFF2-40B4-BE49-F238E27FC236}">
                <a16:creationId xmlns:a16="http://schemas.microsoft.com/office/drawing/2014/main" id="{254BF35E-A089-A94C-67F9-71CDA964C8D7}"/>
              </a:ext>
            </a:extLst>
          </p:cNvPr>
          <p:cNvPicPr>
            <a:picLocks noChangeAspect="1"/>
          </p:cNvPicPr>
          <p:nvPr/>
        </p:nvPicPr>
        <p:blipFill>
          <a:blip r:embed="rId4"/>
          <a:stretch>
            <a:fillRect/>
          </a:stretch>
        </p:blipFill>
        <p:spPr>
          <a:xfrm>
            <a:off x="762000" y="2095404"/>
            <a:ext cx="10604509" cy="4367519"/>
          </a:xfrm>
          <a:prstGeom prst="rect">
            <a:avLst/>
          </a:prstGeom>
        </p:spPr>
      </p:pic>
    </p:spTree>
    <p:extLst>
      <p:ext uri="{BB962C8B-B14F-4D97-AF65-F5344CB8AC3E}">
        <p14:creationId xmlns:p14="http://schemas.microsoft.com/office/powerpoint/2010/main" val="2408159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5E801C-679A-BB46-6B89-8EEC54CB1D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029888-F446-A9EA-DD1D-A67ADD526B71}"/>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3C324CF4-526C-B872-055C-2411840C57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B4491228-A94A-97B0-D8F3-38AD35344875}"/>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03CE53E-7AE9-F3F4-48E9-0A5128E5181C}"/>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579A530B-B901-AEC3-2FED-2C835BE3FCD3}"/>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3B06591-6074-6AD7-DF9C-BB03D217CC82}"/>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4ECCC19-9581-B700-C20B-74E32251ABF7}"/>
              </a:ext>
            </a:extLst>
          </p:cNvPr>
          <p:cNvSpPr txBox="1"/>
          <p:nvPr/>
        </p:nvSpPr>
        <p:spPr>
          <a:xfrm>
            <a:off x="2474476" y="1102380"/>
            <a:ext cx="8292655"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Firewall Classification: Packet Filtering Firewall</a:t>
            </a:r>
          </a:p>
        </p:txBody>
      </p:sp>
      <p:pic>
        <p:nvPicPr>
          <p:cNvPr id="2" name="Picture 1">
            <a:extLst>
              <a:ext uri="{FF2B5EF4-FFF2-40B4-BE49-F238E27FC236}">
                <a16:creationId xmlns:a16="http://schemas.microsoft.com/office/drawing/2014/main" id="{6A241A51-BD10-74AF-03D7-85AB0AEEF593}"/>
              </a:ext>
            </a:extLst>
          </p:cNvPr>
          <p:cNvPicPr>
            <a:picLocks noChangeAspect="1"/>
          </p:cNvPicPr>
          <p:nvPr/>
        </p:nvPicPr>
        <p:blipFill>
          <a:blip r:embed="rId4"/>
          <a:stretch>
            <a:fillRect/>
          </a:stretch>
        </p:blipFill>
        <p:spPr>
          <a:xfrm>
            <a:off x="1757170" y="1881415"/>
            <a:ext cx="9220651" cy="4554637"/>
          </a:xfrm>
          <a:prstGeom prst="rect">
            <a:avLst/>
          </a:prstGeom>
        </p:spPr>
      </p:pic>
      <p:sp>
        <p:nvSpPr>
          <p:cNvPr id="5" name="Rectangle 4">
            <a:extLst>
              <a:ext uri="{FF2B5EF4-FFF2-40B4-BE49-F238E27FC236}">
                <a16:creationId xmlns:a16="http://schemas.microsoft.com/office/drawing/2014/main" id="{1259E757-500B-93A3-024D-4BBD8B09A39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B761DA-8260-B8A7-1A15-198E7CDB6A0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7748F15-EC8B-6DB8-FF08-0FBB172D7CB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Tree>
    <p:extLst>
      <p:ext uri="{BB962C8B-B14F-4D97-AF65-F5344CB8AC3E}">
        <p14:creationId xmlns:p14="http://schemas.microsoft.com/office/powerpoint/2010/main" val="5332699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82410B-4F89-A1A6-937F-A0DE579779D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207DF8-15D9-6A55-83C9-6860565DE705}"/>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0C9FAEE-5978-5177-C796-5BAA763AFF2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8A35173-F85E-7048-F139-87036F7C8E8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840028A-7384-8E27-C803-6F6BB2FDC0D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6AA55169-75EF-C8AD-2786-F5168065FD7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747C8345-E927-4EA8-C280-81EDD6747EF7}"/>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9768373-9900-6B5B-0F4F-B6FEBC2B910C}"/>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4F259BC-1DA5-499C-FA7F-C1EC765D02E6}"/>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FCF80C0-5202-5CF5-5DCF-AD4B4E5EC943}"/>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C1B3913-591A-71D8-15A7-F376A585750A}"/>
              </a:ext>
            </a:extLst>
          </p:cNvPr>
          <p:cNvSpPr txBox="1"/>
          <p:nvPr/>
        </p:nvSpPr>
        <p:spPr>
          <a:xfrm>
            <a:off x="2474476" y="1102380"/>
            <a:ext cx="8292655"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Firewall Classification: Packet Filtering Firewall</a:t>
            </a:r>
          </a:p>
        </p:txBody>
      </p:sp>
      <p:pic>
        <p:nvPicPr>
          <p:cNvPr id="2" name="Picture 1">
            <a:extLst>
              <a:ext uri="{FF2B5EF4-FFF2-40B4-BE49-F238E27FC236}">
                <a16:creationId xmlns:a16="http://schemas.microsoft.com/office/drawing/2014/main" id="{D604AC4A-E7E9-34D3-8DF7-95DC3B54D831}"/>
              </a:ext>
            </a:extLst>
          </p:cNvPr>
          <p:cNvPicPr>
            <a:picLocks noChangeAspect="1"/>
          </p:cNvPicPr>
          <p:nvPr/>
        </p:nvPicPr>
        <p:blipFill>
          <a:blip r:embed="rId4"/>
          <a:stretch>
            <a:fillRect/>
          </a:stretch>
        </p:blipFill>
        <p:spPr>
          <a:xfrm>
            <a:off x="712142" y="2242530"/>
            <a:ext cx="10622995" cy="4194463"/>
          </a:xfrm>
          <a:prstGeom prst="rect">
            <a:avLst/>
          </a:prstGeom>
        </p:spPr>
      </p:pic>
    </p:spTree>
    <p:extLst>
      <p:ext uri="{BB962C8B-B14F-4D97-AF65-F5344CB8AC3E}">
        <p14:creationId xmlns:p14="http://schemas.microsoft.com/office/powerpoint/2010/main" val="7632098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C49CEF-7262-1603-CC4E-3789A055584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523B33F-8E7D-E8EF-6C0A-206DBB68AA6F}"/>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728BFBF-1088-8CE8-5829-1D82AC69B06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E5FF6D2-78F5-B639-A233-8B1BE4F482E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45DD43F-6338-ECD6-06E4-0FD2D528BBD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62D0E461-3BC8-663E-A179-1AEAE6CFA9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1E1B8CB-4114-B0CB-19BB-E8DE336514E9}"/>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B9C7ADA-2A11-38F6-7CCB-FE6B8860D020}"/>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00A62B79-4B5C-C654-BB09-1276D6B945CF}"/>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0F9721A-66E3-3E79-F897-AFE30BC751D2}"/>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1C7DA44-52C8-E425-5D55-8B522D385FDC}"/>
              </a:ext>
            </a:extLst>
          </p:cNvPr>
          <p:cNvSpPr txBox="1"/>
          <p:nvPr/>
        </p:nvSpPr>
        <p:spPr>
          <a:xfrm>
            <a:off x="2474476" y="1102380"/>
            <a:ext cx="6614311" cy="954107"/>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Firewall Classification: Proxy Firewall</a:t>
            </a:r>
          </a:p>
          <a:p>
            <a:endParaRPr lang="en-US" sz="2800" b="1" dirty="0">
              <a:latin typeface="Tajawal Medium" panose="00000600000000000000" pitchFamily="2" charset="-78"/>
              <a:cs typeface="Tajawal Medium" panose="00000600000000000000" pitchFamily="2" charset="-78"/>
            </a:endParaRPr>
          </a:p>
        </p:txBody>
      </p:sp>
      <p:pic>
        <p:nvPicPr>
          <p:cNvPr id="2" name="Picture 1">
            <a:extLst>
              <a:ext uri="{FF2B5EF4-FFF2-40B4-BE49-F238E27FC236}">
                <a16:creationId xmlns:a16="http://schemas.microsoft.com/office/drawing/2014/main" id="{EE40F81D-58D0-B55A-8DE4-7FCCC94E399C}"/>
              </a:ext>
            </a:extLst>
          </p:cNvPr>
          <p:cNvPicPr>
            <a:picLocks noChangeAspect="1"/>
          </p:cNvPicPr>
          <p:nvPr/>
        </p:nvPicPr>
        <p:blipFill>
          <a:blip r:embed="rId4"/>
          <a:stretch>
            <a:fillRect/>
          </a:stretch>
        </p:blipFill>
        <p:spPr>
          <a:xfrm>
            <a:off x="2820866" y="1834674"/>
            <a:ext cx="7552830" cy="4833268"/>
          </a:xfrm>
          <a:prstGeom prst="rect">
            <a:avLst/>
          </a:prstGeom>
        </p:spPr>
      </p:pic>
    </p:spTree>
    <p:extLst>
      <p:ext uri="{BB962C8B-B14F-4D97-AF65-F5344CB8AC3E}">
        <p14:creationId xmlns:p14="http://schemas.microsoft.com/office/powerpoint/2010/main" val="4011387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BD0B5C-CE1E-024C-2AD4-FF054FE0A08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00CA8A-FF89-9657-11E0-608CC1062BFC}"/>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BFD9934B-8818-3710-3D97-37D2F71FA15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289A92-0589-79F8-9435-36BE0FDEDD6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BC1FD0D-5C48-79DA-E6CA-EF5D97654BB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BAB2F776-7679-E7A5-4589-4CF09E595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755975A-C1F3-D99E-6337-F677824EA00B}"/>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319BD5C-4378-549F-F496-FFA068B107C9}"/>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6C91D717-BA38-2E79-58A1-4B52D3F4A5E6}"/>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C4E6C4D-E5F5-2732-A8AA-A27F3ECD87C6}"/>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C9B7A01-2902-5DEE-BDAC-13A5179131B4}"/>
              </a:ext>
            </a:extLst>
          </p:cNvPr>
          <p:cNvSpPr txBox="1"/>
          <p:nvPr/>
        </p:nvSpPr>
        <p:spPr>
          <a:xfrm>
            <a:off x="2474476" y="1102380"/>
            <a:ext cx="6614311"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Firewall Classification: Proxy Firewall</a:t>
            </a:r>
          </a:p>
        </p:txBody>
      </p:sp>
      <p:sp>
        <p:nvSpPr>
          <p:cNvPr id="2" name="TextBox 1">
            <a:extLst>
              <a:ext uri="{FF2B5EF4-FFF2-40B4-BE49-F238E27FC236}">
                <a16:creationId xmlns:a16="http://schemas.microsoft.com/office/drawing/2014/main" id="{92CAD174-7754-A41B-0A3D-441A3486C7DA}"/>
              </a:ext>
            </a:extLst>
          </p:cNvPr>
          <p:cNvSpPr txBox="1"/>
          <p:nvPr/>
        </p:nvSpPr>
        <p:spPr>
          <a:xfrm>
            <a:off x="760026" y="2184584"/>
            <a:ext cx="10631874" cy="4401205"/>
          </a:xfrm>
          <a:prstGeom prst="rect">
            <a:avLst/>
          </a:prstGeom>
          <a:noFill/>
        </p:spPr>
        <p:txBody>
          <a:bodyPr wrap="square">
            <a:spAutoFit/>
          </a:bodyPr>
          <a:lstStyle/>
          <a:p>
            <a:r>
              <a:rPr lang="en-US" sz="2000" b="1" dirty="0"/>
              <a:t>• The proxy applies to the application layer of the network. The proxy checks the services directly transmitted between intranet and Internet users. After the request passes the security policy check, the firewall establishes a connection with the real server on behalf of the Internet user, forwards the Internet user's request, and sends the response packet returned by the real server to the Internet user.</a:t>
            </a:r>
          </a:p>
          <a:p>
            <a:endParaRPr lang="en-US" sz="2000" b="1" dirty="0"/>
          </a:p>
          <a:p>
            <a:r>
              <a:rPr lang="en-US" sz="2000" b="1" dirty="0"/>
              <a:t>• The  proxy  firewall  can  completely  control  the  exchange  of  network  information  and  the session process, achieving high security. Its disadvantages are as follows:</a:t>
            </a:r>
          </a:p>
          <a:p>
            <a:endParaRPr lang="en-US" sz="2000" b="1" dirty="0"/>
          </a:p>
          <a:p>
            <a:r>
              <a:rPr lang="en-US" sz="2000" b="1" dirty="0"/>
              <a:t>□  Software implementation limits its processing speed. Therefore, the proxy firewall is vulnerable to DoS attacks.</a:t>
            </a:r>
          </a:p>
          <a:p>
            <a:endParaRPr lang="en-US" sz="2000" b="1" dirty="0"/>
          </a:p>
          <a:p>
            <a:r>
              <a:rPr lang="en-US" sz="2000" b="1" dirty="0"/>
              <a:t>□  Application-layer proxy must be developed for each protocol. The development period is long, and the upgrade is difficult.</a:t>
            </a:r>
          </a:p>
        </p:txBody>
      </p:sp>
    </p:spTree>
    <p:extLst>
      <p:ext uri="{BB962C8B-B14F-4D97-AF65-F5344CB8AC3E}">
        <p14:creationId xmlns:p14="http://schemas.microsoft.com/office/powerpoint/2010/main" val="34464533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BB7E80-969D-E531-BBC6-9022EAEC98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21BAFEB-CD2C-63D5-5333-6ABB227380E9}"/>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095C60ED-5A31-803D-6761-F8492603F75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9F22EFBB-C2CE-B2F4-7438-C3192D10731E}"/>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B2CC305-C812-7BE6-D019-89A784E22CA8}"/>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51136715-04A0-FB88-E732-B05A221416B7}"/>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BB6EA27-E157-9B03-63DB-BC694E33BF9D}"/>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7FAD9EF-8A29-9790-F3BE-732EAF4608BA}"/>
              </a:ext>
            </a:extLst>
          </p:cNvPr>
          <p:cNvSpPr txBox="1"/>
          <p:nvPr/>
        </p:nvSpPr>
        <p:spPr>
          <a:xfrm>
            <a:off x="2474476" y="1102380"/>
            <a:ext cx="8832867"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Firewall Classification: Stateful Inspection Firewall</a:t>
            </a:r>
          </a:p>
        </p:txBody>
      </p:sp>
      <p:pic>
        <p:nvPicPr>
          <p:cNvPr id="2" name="Picture 1">
            <a:extLst>
              <a:ext uri="{FF2B5EF4-FFF2-40B4-BE49-F238E27FC236}">
                <a16:creationId xmlns:a16="http://schemas.microsoft.com/office/drawing/2014/main" id="{31CCF36F-2C53-9E56-BE78-DF9A2FC46022}"/>
              </a:ext>
            </a:extLst>
          </p:cNvPr>
          <p:cNvPicPr>
            <a:picLocks noChangeAspect="1"/>
          </p:cNvPicPr>
          <p:nvPr/>
        </p:nvPicPr>
        <p:blipFill>
          <a:blip r:embed="rId4"/>
          <a:stretch>
            <a:fillRect/>
          </a:stretch>
        </p:blipFill>
        <p:spPr>
          <a:xfrm>
            <a:off x="1502228" y="1996025"/>
            <a:ext cx="9277350" cy="4568361"/>
          </a:xfrm>
          <a:prstGeom prst="rect">
            <a:avLst/>
          </a:prstGeom>
        </p:spPr>
      </p:pic>
      <p:sp>
        <p:nvSpPr>
          <p:cNvPr id="5" name="Rectangle 4">
            <a:extLst>
              <a:ext uri="{FF2B5EF4-FFF2-40B4-BE49-F238E27FC236}">
                <a16:creationId xmlns:a16="http://schemas.microsoft.com/office/drawing/2014/main" id="{1C223AD1-684E-B9B9-0A93-8AD64EBAF10E}"/>
              </a:ext>
            </a:extLst>
          </p:cNvPr>
          <p:cNvSpPr/>
          <p:nvPr/>
        </p:nvSpPr>
        <p:spPr>
          <a:xfrm>
            <a:off x="1014668" y="87138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418166-9393-92F3-4461-9B4A12BB64F5}"/>
              </a:ext>
            </a:extLst>
          </p:cNvPr>
          <p:cNvSpPr txBox="1"/>
          <p:nvPr/>
        </p:nvSpPr>
        <p:spPr>
          <a:xfrm>
            <a:off x="1183944" y="91196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C528B3D-203A-5B48-D43A-59115044AA2E}"/>
              </a:ext>
            </a:extLst>
          </p:cNvPr>
          <p:cNvSpPr txBox="1"/>
          <p:nvPr/>
        </p:nvSpPr>
        <p:spPr>
          <a:xfrm>
            <a:off x="1286539" y="116778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Tree>
    <p:extLst>
      <p:ext uri="{BB962C8B-B14F-4D97-AF65-F5344CB8AC3E}">
        <p14:creationId xmlns:p14="http://schemas.microsoft.com/office/powerpoint/2010/main" val="23522355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DFACCC-7E90-9DA7-F03B-6BA4462B2C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9F546BB-272B-3738-111D-E9773DF94671}"/>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E75CD74-A33C-42CF-8AA7-48C5D8B1B37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EF12E0-1A53-2239-7084-B222300FDD3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F14C0B5-D04B-6773-D45F-8FD39B6E5C1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B9A8163D-33BE-323E-EC23-B01107F442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F16BA39C-D6A5-52FA-DFFF-D21D95A95DA2}"/>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20F337E-A75A-9486-EC94-04E3921C7BD6}"/>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1EB0468E-FAC5-8266-1862-17C0339DAD74}"/>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48C22D4-94B1-443D-C3AB-91DFFBB48CFC}"/>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BED4543-AA5B-D674-085D-85B5D52311C8}"/>
              </a:ext>
            </a:extLst>
          </p:cNvPr>
          <p:cNvSpPr txBox="1"/>
          <p:nvPr/>
        </p:nvSpPr>
        <p:spPr>
          <a:xfrm>
            <a:off x="2474476" y="1102380"/>
            <a:ext cx="8832867"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Firewall Classification: Stateful Inspection Firewall</a:t>
            </a:r>
          </a:p>
        </p:txBody>
      </p:sp>
      <p:pic>
        <p:nvPicPr>
          <p:cNvPr id="2" name="Picture 1">
            <a:extLst>
              <a:ext uri="{FF2B5EF4-FFF2-40B4-BE49-F238E27FC236}">
                <a16:creationId xmlns:a16="http://schemas.microsoft.com/office/drawing/2014/main" id="{3A5431C9-8829-F477-B67B-42BA99364BCF}"/>
              </a:ext>
            </a:extLst>
          </p:cNvPr>
          <p:cNvPicPr>
            <a:picLocks noChangeAspect="1"/>
          </p:cNvPicPr>
          <p:nvPr/>
        </p:nvPicPr>
        <p:blipFill>
          <a:blip r:embed="rId4"/>
          <a:stretch>
            <a:fillRect/>
          </a:stretch>
        </p:blipFill>
        <p:spPr>
          <a:xfrm>
            <a:off x="645676" y="2178723"/>
            <a:ext cx="10755927" cy="4122651"/>
          </a:xfrm>
          <a:prstGeom prst="rect">
            <a:avLst/>
          </a:prstGeom>
        </p:spPr>
      </p:pic>
    </p:spTree>
    <p:extLst>
      <p:ext uri="{BB962C8B-B14F-4D97-AF65-F5344CB8AC3E}">
        <p14:creationId xmlns:p14="http://schemas.microsoft.com/office/powerpoint/2010/main" val="504265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1583A0-1982-AA47-781A-989D8FFDC68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F2C6ADF-E1ED-8E13-97DE-05AF03498BE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1E3BA868-FADB-37E9-06F3-D67523490CA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D14F4DE-AD92-64AF-3B39-FEB883CC0A8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4E7418C-B356-8974-F36D-83414A742B2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DB17E6FE-C729-2AF2-3FCC-BDE1244F5C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1C6D9EC4-0733-868A-AF8B-26D8ABB3E6F5}"/>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5F103BC-16F2-122C-5181-D686923F1415}"/>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5C390B87-57F1-C938-C64F-A4A4E6C7F9BF}"/>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AF27A1B-10C5-2C2E-762A-3425C66AB37F}"/>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0DC2C27-839F-72A6-9A6F-A08FD3F24A86}"/>
              </a:ext>
            </a:extLst>
          </p:cNvPr>
          <p:cNvSpPr txBox="1"/>
          <p:nvPr/>
        </p:nvSpPr>
        <p:spPr>
          <a:xfrm>
            <a:off x="2474476" y="1102380"/>
            <a:ext cx="8832867"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Firewall Classification: Stateful Inspection Firewall</a:t>
            </a:r>
          </a:p>
        </p:txBody>
      </p:sp>
      <p:pic>
        <p:nvPicPr>
          <p:cNvPr id="2" name="Picture 1">
            <a:extLst>
              <a:ext uri="{FF2B5EF4-FFF2-40B4-BE49-F238E27FC236}">
                <a16:creationId xmlns:a16="http://schemas.microsoft.com/office/drawing/2014/main" id="{B2478065-4AEC-71A8-3E30-68B058A57A41}"/>
              </a:ext>
            </a:extLst>
          </p:cNvPr>
          <p:cNvPicPr>
            <a:picLocks noChangeAspect="1"/>
          </p:cNvPicPr>
          <p:nvPr/>
        </p:nvPicPr>
        <p:blipFill>
          <a:blip r:embed="rId4"/>
          <a:stretch>
            <a:fillRect/>
          </a:stretch>
        </p:blipFill>
        <p:spPr>
          <a:xfrm>
            <a:off x="740811" y="2318304"/>
            <a:ext cx="10565658" cy="3812847"/>
          </a:xfrm>
          <a:prstGeom prst="rect">
            <a:avLst/>
          </a:prstGeom>
        </p:spPr>
      </p:pic>
    </p:spTree>
    <p:extLst>
      <p:ext uri="{BB962C8B-B14F-4D97-AF65-F5344CB8AC3E}">
        <p14:creationId xmlns:p14="http://schemas.microsoft.com/office/powerpoint/2010/main" val="3756116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F09646-C4C3-150E-1D87-4CF01CED88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8470599-F805-1A3A-D56A-85445D0A877E}"/>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E1767F87-34AB-6FCA-3C91-7739385AF0D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98BE47F-4462-BC7A-9493-8BA4E958EC6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33D943D-7096-7BB2-1E57-1E84C43668B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F6AD9372-E384-CA92-763D-FDF97E7A81B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E5015F80-C554-945D-823C-CAB868BE5623}"/>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1FEC5C8-7960-6EAB-FABC-33BB40BA2FE3}"/>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9467C17-95C1-2A80-77E9-CBAFDE65E9B5}"/>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96513C-5119-1DD0-CC51-DF5C142FCE02}"/>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1992DE5-3741-BBC1-F595-1FE1741BD1BB}"/>
              </a:ext>
            </a:extLst>
          </p:cNvPr>
          <p:cNvSpPr txBox="1"/>
          <p:nvPr/>
        </p:nvSpPr>
        <p:spPr>
          <a:xfrm>
            <a:off x="2474476" y="1102380"/>
            <a:ext cx="4817344"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Firewall Networking Modes</a:t>
            </a:r>
          </a:p>
        </p:txBody>
      </p:sp>
      <p:graphicFrame>
        <p:nvGraphicFramePr>
          <p:cNvPr id="2" name="Object 1">
            <a:extLst>
              <a:ext uri="{FF2B5EF4-FFF2-40B4-BE49-F238E27FC236}">
                <a16:creationId xmlns:a16="http://schemas.microsoft.com/office/drawing/2014/main" id="{3E3867A3-4498-B137-7018-8A44C5EDD476}"/>
              </a:ext>
            </a:extLst>
          </p:cNvPr>
          <p:cNvGraphicFramePr>
            <a:graphicFrameLocks noChangeAspect="1"/>
          </p:cNvGraphicFramePr>
          <p:nvPr>
            <p:extLst>
              <p:ext uri="{D42A27DB-BD31-4B8C-83A1-F6EECF244321}">
                <p14:modId xmlns:p14="http://schemas.microsoft.com/office/powerpoint/2010/main" val="1467874997"/>
              </p:ext>
            </p:extLst>
          </p:nvPr>
        </p:nvGraphicFramePr>
        <p:xfrm>
          <a:off x="1899122" y="2124668"/>
          <a:ext cx="8444269" cy="4231758"/>
        </p:xfrm>
        <a:graphic>
          <a:graphicData uri="http://schemas.openxmlformats.org/presentationml/2006/ole">
            <mc:AlternateContent xmlns:mc="http://schemas.openxmlformats.org/markup-compatibility/2006">
              <mc:Choice xmlns:v="urn:schemas-microsoft-com:vml" Requires="v">
                <p:oleObj name="Bitmap Image" r:id="rId4" imgW="10447200" imgH="5235120" progId="PBrush">
                  <p:embed/>
                </p:oleObj>
              </mc:Choice>
              <mc:Fallback>
                <p:oleObj name="Bitmap Image" r:id="rId4" imgW="10447200" imgH="5235120" progId="PBrush">
                  <p:embed/>
                  <p:pic>
                    <p:nvPicPr>
                      <p:cNvPr id="9" name="Object 8">
                        <a:extLst>
                          <a:ext uri="{FF2B5EF4-FFF2-40B4-BE49-F238E27FC236}">
                            <a16:creationId xmlns:a16="http://schemas.microsoft.com/office/drawing/2014/main" id="{DD59415C-7F87-4F26-CA40-E386BFCA211B}"/>
                          </a:ext>
                        </a:extLst>
                      </p:cNvPr>
                      <p:cNvPicPr/>
                      <p:nvPr/>
                    </p:nvPicPr>
                    <p:blipFill>
                      <a:blip r:embed="rId5"/>
                      <a:stretch>
                        <a:fillRect/>
                      </a:stretch>
                    </p:blipFill>
                    <p:spPr>
                      <a:xfrm>
                        <a:off x="1899122" y="2124668"/>
                        <a:ext cx="8444269" cy="4231758"/>
                      </a:xfrm>
                      <a:prstGeom prst="rect">
                        <a:avLst/>
                      </a:prstGeom>
                    </p:spPr>
                  </p:pic>
                </p:oleObj>
              </mc:Fallback>
            </mc:AlternateContent>
          </a:graphicData>
        </a:graphic>
      </p:graphicFrame>
    </p:spTree>
    <p:extLst>
      <p:ext uri="{BB962C8B-B14F-4D97-AF65-F5344CB8AC3E}">
        <p14:creationId xmlns:p14="http://schemas.microsoft.com/office/powerpoint/2010/main" val="2803986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0F301B-F82D-FBB2-F176-C2479DE29C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5550BF-8752-8380-4592-A85F34AA6E1B}"/>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CCD51F13-FEE8-E244-87B6-256AE24438A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9E5B267-A840-8414-3606-837CA6410CF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A894D42-CD72-A478-BBBE-BD8485F4EA4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19736F53-E19A-5A40-98C8-03D39E7FE1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A04CB4BD-C9AF-9227-4EF7-393D8CB8E88A}"/>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52F5EEE5-8920-8DB2-A13C-A395C2411C7C}"/>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CACFCE6-C3C5-9691-09A4-289276378071}"/>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02123CA-BC15-B9C2-C6ED-C6353AA967BA}"/>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B86C8EE-5570-8C17-9C30-85492B168463}"/>
              </a:ext>
            </a:extLst>
          </p:cNvPr>
          <p:cNvSpPr txBox="1"/>
          <p:nvPr/>
        </p:nvSpPr>
        <p:spPr>
          <a:xfrm>
            <a:off x="2474476" y="1102380"/>
            <a:ext cx="4817344"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Firewall Networking Modes</a:t>
            </a:r>
          </a:p>
        </p:txBody>
      </p:sp>
      <p:pic>
        <p:nvPicPr>
          <p:cNvPr id="2" name="Picture 1">
            <a:extLst>
              <a:ext uri="{FF2B5EF4-FFF2-40B4-BE49-F238E27FC236}">
                <a16:creationId xmlns:a16="http://schemas.microsoft.com/office/drawing/2014/main" id="{DD121BF7-6006-B1D9-FBF2-E2F475B0D08B}"/>
              </a:ext>
            </a:extLst>
          </p:cNvPr>
          <p:cNvPicPr>
            <a:picLocks noChangeAspect="1"/>
          </p:cNvPicPr>
          <p:nvPr/>
        </p:nvPicPr>
        <p:blipFill>
          <a:blip r:embed="rId4"/>
          <a:stretch>
            <a:fillRect/>
          </a:stretch>
        </p:blipFill>
        <p:spPr>
          <a:xfrm>
            <a:off x="617280" y="2205614"/>
            <a:ext cx="10878425" cy="4002811"/>
          </a:xfrm>
          <a:prstGeom prst="rect">
            <a:avLst/>
          </a:prstGeom>
        </p:spPr>
      </p:pic>
    </p:spTree>
    <p:extLst>
      <p:ext uri="{BB962C8B-B14F-4D97-AF65-F5344CB8AC3E}">
        <p14:creationId xmlns:p14="http://schemas.microsoft.com/office/powerpoint/2010/main" val="31735310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3EA85A-2433-D00E-EC84-2693CABAAD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F22165-965F-3C71-0840-359ED64DB35B}"/>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D9236CF-0BA2-411F-8E62-081D1E2E739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6D08441-8E9F-5690-A129-5D8AEDC541F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0E67705-CE33-0693-C5C0-4B66C5ADE67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D428354A-3801-9A58-600A-1F31837BD51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E468B47-1D6B-55B9-0758-E74E801BD54B}"/>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062816E-3F55-D87A-987A-766A8C03C0C1}"/>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0ECCC165-C4C6-31D9-81B5-F9DB0CA6082E}"/>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BEDE11D-319D-4FEC-719D-414184370650}"/>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94883EE-F5BC-DF50-37CA-80F6F5B32B86}"/>
              </a:ext>
            </a:extLst>
          </p:cNvPr>
          <p:cNvSpPr txBox="1"/>
          <p:nvPr/>
        </p:nvSpPr>
        <p:spPr>
          <a:xfrm>
            <a:off x="2474476" y="1102380"/>
            <a:ext cx="4952574"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Packet Filtering Technology</a:t>
            </a:r>
          </a:p>
        </p:txBody>
      </p:sp>
      <p:graphicFrame>
        <p:nvGraphicFramePr>
          <p:cNvPr id="2" name="Object 1">
            <a:extLst>
              <a:ext uri="{FF2B5EF4-FFF2-40B4-BE49-F238E27FC236}">
                <a16:creationId xmlns:a16="http://schemas.microsoft.com/office/drawing/2014/main" id="{813C5126-F928-6D90-04B2-299002110C6F}"/>
              </a:ext>
            </a:extLst>
          </p:cNvPr>
          <p:cNvGraphicFramePr>
            <a:graphicFrameLocks noChangeAspect="1"/>
          </p:cNvGraphicFramePr>
          <p:nvPr>
            <p:extLst>
              <p:ext uri="{D42A27DB-BD31-4B8C-83A1-F6EECF244321}">
                <p14:modId xmlns:p14="http://schemas.microsoft.com/office/powerpoint/2010/main" val="395199666"/>
              </p:ext>
            </p:extLst>
          </p:nvPr>
        </p:nvGraphicFramePr>
        <p:xfrm>
          <a:off x="942308" y="2255954"/>
          <a:ext cx="9821773" cy="4088822"/>
        </p:xfrm>
        <a:graphic>
          <a:graphicData uri="http://schemas.openxmlformats.org/presentationml/2006/ole">
            <mc:AlternateContent xmlns:mc="http://schemas.openxmlformats.org/markup-compatibility/2006">
              <mc:Choice xmlns:v="urn:schemas-microsoft-com:vml" Requires="v">
                <p:oleObj name="Bitmap Image" r:id="rId4" imgW="9425880" imgH="3924360" progId="PBrush">
                  <p:embed/>
                </p:oleObj>
              </mc:Choice>
              <mc:Fallback>
                <p:oleObj name="Bitmap Image" r:id="rId4" imgW="9425880" imgH="3924360" progId="PBrush">
                  <p:embed/>
                  <p:pic>
                    <p:nvPicPr>
                      <p:cNvPr id="9" name="Object 8">
                        <a:extLst>
                          <a:ext uri="{FF2B5EF4-FFF2-40B4-BE49-F238E27FC236}">
                            <a16:creationId xmlns:a16="http://schemas.microsoft.com/office/drawing/2014/main" id="{EAC5657B-A0BC-1924-8954-44079C23BE67}"/>
                          </a:ext>
                        </a:extLst>
                      </p:cNvPr>
                      <p:cNvPicPr/>
                      <p:nvPr/>
                    </p:nvPicPr>
                    <p:blipFill>
                      <a:blip r:embed="rId5"/>
                      <a:stretch>
                        <a:fillRect/>
                      </a:stretch>
                    </p:blipFill>
                    <p:spPr>
                      <a:xfrm>
                        <a:off x="942308" y="2255954"/>
                        <a:ext cx="9821773" cy="4088822"/>
                      </a:xfrm>
                      <a:prstGeom prst="rect">
                        <a:avLst/>
                      </a:prstGeom>
                    </p:spPr>
                  </p:pic>
                </p:oleObj>
              </mc:Fallback>
            </mc:AlternateContent>
          </a:graphicData>
        </a:graphic>
      </p:graphicFrame>
    </p:spTree>
    <p:extLst>
      <p:ext uri="{BB962C8B-B14F-4D97-AF65-F5344CB8AC3E}">
        <p14:creationId xmlns:p14="http://schemas.microsoft.com/office/powerpoint/2010/main" val="3919609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EE7A83-01C0-1F02-F6C9-215B1F0900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FB9ED66-E13A-9D2C-79EA-4A8EA8739DE9}"/>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1D7D227-0209-FDD3-C819-90F3C0FF796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E034A98-6708-56B7-241D-4BDD8FD05AF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1F8B096-3CC0-0EAC-5B83-92E9EE93104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2E73D58B-FCEF-1020-DD5B-4A8C60F53DC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1BEB9C70-20E5-E63D-C1AB-E831C85CD529}"/>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20FA866-42CB-0CB2-C3D0-FB20F7B357E3}"/>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5980E83C-8991-0D06-28AD-054E2C238539}"/>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3A31183A-DD6E-BE53-52B5-D6DCE88A6EE3}"/>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3914599-0E4A-3CFA-2F00-AEA951209E18}"/>
              </a:ext>
            </a:extLst>
          </p:cNvPr>
          <p:cNvSpPr txBox="1"/>
          <p:nvPr/>
        </p:nvSpPr>
        <p:spPr>
          <a:xfrm>
            <a:off x="2474476" y="1102380"/>
            <a:ext cx="4952574"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Packet Filtering Technology</a:t>
            </a:r>
          </a:p>
        </p:txBody>
      </p:sp>
      <p:pic>
        <p:nvPicPr>
          <p:cNvPr id="2" name="Picture 1">
            <a:extLst>
              <a:ext uri="{FF2B5EF4-FFF2-40B4-BE49-F238E27FC236}">
                <a16:creationId xmlns:a16="http://schemas.microsoft.com/office/drawing/2014/main" id="{ADEFACF0-29C2-3A31-068C-EA95B5CFAB04}"/>
              </a:ext>
            </a:extLst>
          </p:cNvPr>
          <p:cNvPicPr>
            <a:picLocks noChangeAspect="1"/>
          </p:cNvPicPr>
          <p:nvPr/>
        </p:nvPicPr>
        <p:blipFill>
          <a:blip r:embed="rId4"/>
          <a:stretch>
            <a:fillRect/>
          </a:stretch>
        </p:blipFill>
        <p:spPr>
          <a:xfrm>
            <a:off x="617280" y="2184800"/>
            <a:ext cx="10754258" cy="4106271"/>
          </a:xfrm>
          <a:prstGeom prst="rect">
            <a:avLst/>
          </a:prstGeom>
        </p:spPr>
      </p:pic>
    </p:spTree>
    <p:extLst>
      <p:ext uri="{BB962C8B-B14F-4D97-AF65-F5344CB8AC3E}">
        <p14:creationId xmlns:p14="http://schemas.microsoft.com/office/powerpoint/2010/main" val="4107900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42E8ED-ABD5-8E5C-C4C0-F9AB9784B9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9FB9B9-99CE-8BFF-C60F-438BEC8BBF1C}"/>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F440676-0276-EF17-1F8E-F1AF21F1210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F8EB7A0-C75B-3B7C-30E5-FE74D38A39D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5180CBB-5AB4-6381-4F84-40B95A8DC92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DEBD12FF-1B72-8A57-2DCE-C24082EF15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9C46D9AB-2A46-5F3A-535E-8B9FDD00B03B}"/>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FD7F20F-8F91-0B68-7062-A078526D5CE3}"/>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6763684-997A-E16D-BFF4-62CCBEE968DC}"/>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5176FC0-3B00-49E3-5500-4DF6CCDD8D4E}"/>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FB2D66E-6EF2-B674-88E8-4396F799749B}"/>
              </a:ext>
            </a:extLst>
          </p:cNvPr>
          <p:cNvSpPr txBox="1"/>
          <p:nvPr/>
        </p:nvSpPr>
        <p:spPr>
          <a:xfrm>
            <a:off x="2474476" y="1102380"/>
            <a:ext cx="4496744"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Firewall Security Policies</a:t>
            </a:r>
          </a:p>
        </p:txBody>
      </p:sp>
      <p:pic>
        <p:nvPicPr>
          <p:cNvPr id="2" name="Picture 1">
            <a:extLst>
              <a:ext uri="{FF2B5EF4-FFF2-40B4-BE49-F238E27FC236}">
                <a16:creationId xmlns:a16="http://schemas.microsoft.com/office/drawing/2014/main" id="{B1337777-6196-A91E-3E16-ECAED270D23D}"/>
              </a:ext>
            </a:extLst>
          </p:cNvPr>
          <p:cNvPicPr>
            <a:picLocks noChangeAspect="1"/>
          </p:cNvPicPr>
          <p:nvPr/>
        </p:nvPicPr>
        <p:blipFill>
          <a:blip r:embed="rId4"/>
          <a:stretch>
            <a:fillRect/>
          </a:stretch>
        </p:blipFill>
        <p:spPr>
          <a:xfrm>
            <a:off x="873253" y="2000139"/>
            <a:ext cx="10035540" cy="4688334"/>
          </a:xfrm>
          <a:prstGeom prst="rect">
            <a:avLst/>
          </a:prstGeom>
        </p:spPr>
      </p:pic>
    </p:spTree>
    <p:extLst>
      <p:ext uri="{BB962C8B-B14F-4D97-AF65-F5344CB8AC3E}">
        <p14:creationId xmlns:p14="http://schemas.microsoft.com/office/powerpoint/2010/main" val="6850621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E2A0F-4A65-6FD2-FC82-E31B329022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7AE4BD-03E5-5491-FB18-A9C81A16D044}"/>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710C4DD-153C-7661-1ACF-84B4D158BA7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59E33B9-AB71-23B8-592D-B64B36AAFC8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9E78B3-AE2A-BBA8-E50C-FA109A273DA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BE2F4DB7-5403-7DEF-23E8-0E3E5B75B8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55D37F6-243D-CF92-A455-A62B313E4684}"/>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9F6F645-D466-09C0-1038-8A5FC6A274B8}"/>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135681C9-3E22-319A-2D46-FA2BE4132ADC}"/>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3DB90623-7F3D-21A2-C048-0D10DE186CFC}"/>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3C52E8C-E151-741D-352D-18EAB8C2BCD0}"/>
              </a:ext>
            </a:extLst>
          </p:cNvPr>
          <p:cNvSpPr txBox="1"/>
          <p:nvPr/>
        </p:nvSpPr>
        <p:spPr>
          <a:xfrm>
            <a:off x="2474476" y="1102380"/>
            <a:ext cx="6255239"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Firewall Security Policy Mechanism</a:t>
            </a:r>
          </a:p>
        </p:txBody>
      </p:sp>
      <p:pic>
        <p:nvPicPr>
          <p:cNvPr id="2" name="Picture 1">
            <a:extLst>
              <a:ext uri="{FF2B5EF4-FFF2-40B4-BE49-F238E27FC236}">
                <a16:creationId xmlns:a16="http://schemas.microsoft.com/office/drawing/2014/main" id="{F839A763-015C-D0F3-91E2-30622DCB7EB6}"/>
              </a:ext>
            </a:extLst>
          </p:cNvPr>
          <p:cNvPicPr>
            <a:picLocks noChangeAspect="1"/>
          </p:cNvPicPr>
          <p:nvPr/>
        </p:nvPicPr>
        <p:blipFill>
          <a:blip r:embed="rId4"/>
          <a:stretch>
            <a:fillRect/>
          </a:stretch>
        </p:blipFill>
        <p:spPr>
          <a:xfrm>
            <a:off x="800100" y="2000139"/>
            <a:ext cx="10427283" cy="4660477"/>
          </a:xfrm>
          <a:prstGeom prst="rect">
            <a:avLst/>
          </a:prstGeom>
        </p:spPr>
      </p:pic>
    </p:spTree>
    <p:extLst>
      <p:ext uri="{BB962C8B-B14F-4D97-AF65-F5344CB8AC3E}">
        <p14:creationId xmlns:p14="http://schemas.microsoft.com/office/powerpoint/2010/main" val="38855801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7E3EA0-E667-C7A0-E6C8-53FD928A67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CB72525-768E-C70F-C84F-CE9390638D1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BF8C3EEE-AF7B-F85D-BD19-60EA5C79EC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2281A21-BE3A-21DE-645F-0536E5173F2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62A51D8-D9BE-584D-6006-F16301D1203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BE9B2CDE-34C7-59D3-35AC-E1D8BED878B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C21BEE8A-B0F6-2F7C-1193-195EF81D7F64}"/>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4CF1A28-B0F1-B141-99EA-4E8DA094AB19}"/>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95D4E33-8EDD-1F1D-2039-71C50F58162B}"/>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B7B9BFF-7F57-967D-0B9B-AB4E84E307DF}"/>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4BC9899-37A6-C840-4067-C62F5DBC5211}"/>
              </a:ext>
            </a:extLst>
          </p:cNvPr>
          <p:cNvSpPr txBox="1"/>
          <p:nvPr/>
        </p:nvSpPr>
        <p:spPr>
          <a:xfrm>
            <a:off x="2474476" y="1102380"/>
            <a:ext cx="5274201"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Firewall Interzone Forwarding</a:t>
            </a:r>
          </a:p>
        </p:txBody>
      </p:sp>
      <p:pic>
        <p:nvPicPr>
          <p:cNvPr id="2" name="Picture 1">
            <a:extLst>
              <a:ext uri="{FF2B5EF4-FFF2-40B4-BE49-F238E27FC236}">
                <a16:creationId xmlns:a16="http://schemas.microsoft.com/office/drawing/2014/main" id="{05F6DE75-E37F-6631-06FE-D1C9FD967615}"/>
              </a:ext>
            </a:extLst>
          </p:cNvPr>
          <p:cNvPicPr>
            <a:picLocks noChangeAspect="1"/>
          </p:cNvPicPr>
          <p:nvPr/>
        </p:nvPicPr>
        <p:blipFill>
          <a:blip r:embed="rId4"/>
          <a:stretch>
            <a:fillRect/>
          </a:stretch>
        </p:blipFill>
        <p:spPr>
          <a:xfrm>
            <a:off x="2715641" y="1730477"/>
            <a:ext cx="7390529" cy="4743590"/>
          </a:xfrm>
          <a:prstGeom prst="rect">
            <a:avLst/>
          </a:prstGeom>
        </p:spPr>
      </p:pic>
    </p:spTree>
    <p:extLst>
      <p:ext uri="{BB962C8B-B14F-4D97-AF65-F5344CB8AC3E}">
        <p14:creationId xmlns:p14="http://schemas.microsoft.com/office/powerpoint/2010/main" val="2227609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E5883-BC78-96D8-F1B1-BE984A3294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ADE9DE-20FC-4851-E6F5-8088AACE7C43}"/>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7E860C45-700E-668A-7051-5A559EA6886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B545078-31F7-90B0-3D0F-036947436C2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501CB39-5012-21B2-4247-30BE24FE944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75DE488D-5902-5B64-348A-AD8A2D97EE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B96E89F6-5405-B46D-A7A6-76D5922B4B4E}"/>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75C9AE0-4A72-E0DD-08E9-FF5CA2BC47EF}"/>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FDE72D0-58D0-F3DC-FCD5-0EE3BD8D4379}"/>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1660206-7E88-59C2-0F47-831AE4C00646}"/>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5301426-6848-8D49-7690-4C4A9261BCC5}"/>
              </a:ext>
            </a:extLst>
          </p:cNvPr>
          <p:cNvSpPr txBox="1"/>
          <p:nvPr/>
        </p:nvSpPr>
        <p:spPr>
          <a:xfrm>
            <a:off x="2474476" y="1102380"/>
            <a:ext cx="5274201"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Firewall Interzone Forwarding</a:t>
            </a:r>
          </a:p>
        </p:txBody>
      </p:sp>
      <p:pic>
        <p:nvPicPr>
          <p:cNvPr id="2" name="Picture 1">
            <a:extLst>
              <a:ext uri="{FF2B5EF4-FFF2-40B4-BE49-F238E27FC236}">
                <a16:creationId xmlns:a16="http://schemas.microsoft.com/office/drawing/2014/main" id="{B6F4652A-101F-8357-7B3C-7ABE1DDEE646}"/>
              </a:ext>
            </a:extLst>
          </p:cNvPr>
          <p:cNvPicPr>
            <a:picLocks noChangeAspect="1"/>
          </p:cNvPicPr>
          <p:nvPr/>
        </p:nvPicPr>
        <p:blipFill>
          <a:blip r:embed="rId4"/>
          <a:stretch>
            <a:fillRect/>
          </a:stretch>
        </p:blipFill>
        <p:spPr>
          <a:xfrm>
            <a:off x="707434" y="2051978"/>
            <a:ext cx="10632412" cy="4666417"/>
          </a:xfrm>
          <a:prstGeom prst="rect">
            <a:avLst/>
          </a:prstGeom>
        </p:spPr>
      </p:pic>
    </p:spTree>
    <p:extLst>
      <p:ext uri="{BB962C8B-B14F-4D97-AF65-F5344CB8AC3E}">
        <p14:creationId xmlns:p14="http://schemas.microsoft.com/office/powerpoint/2010/main" val="4024770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A0E6A1-E9EF-A0BF-0243-2B8C59668B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132EF28-0EAB-C781-64A5-DC4184BBBED9}"/>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B2868896-74B8-5F66-69B5-FBD5300930A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4A4BA66-DA66-034C-89AF-B03823B7CE4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F1FFCE5-03C3-9A74-AF2C-EBDDA1BD4AF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A0676158-F278-53E1-E8CB-8199024FBF3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658B37F8-925F-69FC-8245-B365044C2CC1}"/>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2DADE8A-4FAA-B450-9B5B-7E38031857BA}"/>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6742809D-81F4-749E-6829-DB0777D5121B}"/>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1F65DFD-0B29-2BB1-D0CE-A3F69BF099A8}"/>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57531F5-50F0-F156-1F91-0D687B76A053}"/>
              </a:ext>
            </a:extLst>
          </p:cNvPr>
          <p:cNvSpPr txBox="1"/>
          <p:nvPr/>
        </p:nvSpPr>
        <p:spPr>
          <a:xfrm>
            <a:off x="2474476" y="1102380"/>
            <a:ext cx="5737468"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Querying and Creating Sessions</a:t>
            </a:r>
          </a:p>
        </p:txBody>
      </p:sp>
      <p:pic>
        <p:nvPicPr>
          <p:cNvPr id="2" name="Picture 1">
            <a:extLst>
              <a:ext uri="{FF2B5EF4-FFF2-40B4-BE49-F238E27FC236}">
                <a16:creationId xmlns:a16="http://schemas.microsoft.com/office/drawing/2014/main" id="{F6B9089B-5AE1-3085-20D1-B38A72F40435}"/>
              </a:ext>
            </a:extLst>
          </p:cNvPr>
          <p:cNvPicPr>
            <a:picLocks noChangeAspect="1"/>
          </p:cNvPicPr>
          <p:nvPr/>
        </p:nvPicPr>
        <p:blipFill>
          <a:blip r:embed="rId4"/>
          <a:stretch>
            <a:fillRect/>
          </a:stretch>
        </p:blipFill>
        <p:spPr>
          <a:xfrm>
            <a:off x="942308" y="2095404"/>
            <a:ext cx="9908012" cy="4500225"/>
          </a:xfrm>
          <a:prstGeom prst="rect">
            <a:avLst/>
          </a:prstGeom>
        </p:spPr>
      </p:pic>
    </p:spTree>
    <p:extLst>
      <p:ext uri="{BB962C8B-B14F-4D97-AF65-F5344CB8AC3E}">
        <p14:creationId xmlns:p14="http://schemas.microsoft.com/office/powerpoint/2010/main" val="3770191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ACBD73-8592-395E-7B0E-7418421A4A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02F59F-CA62-49D0-6870-C4E3B3555E65}"/>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9C2AD00B-5EB7-8B70-A6AC-8D1C160073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8500151-6EB6-2249-F699-5633E205157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44FE741-D104-BA82-6B22-F8953EA5A81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5B421AA8-9C01-C2E7-A19C-DA6E5290BD0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6D6B185-F651-460D-2353-A0E9205417A4}"/>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A7DCDD9-029A-7691-BA9A-E18EA6E53564}"/>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F706F81-8BE4-AE3F-0AD0-F95E936C46D9}"/>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A67DB1F-0370-5529-A55A-119412729C0F}"/>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F904CBF-1116-FCB7-3093-54DF9697E502}"/>
              </a:ext>
            </a:extLst>
          </p:cNvPr>
          <p:cNvSpPr txBox="1"/>
          <p:nvPr/>
        </p:nvSpPr>
        <p:spPr>
          <a:xfrm>
            <a:off x="2474476" y="1102380"/>
            <a:ext cx="5460149" cy="954107"/>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Stateful Inspection Mechanism</a:t>
            </a:r>
          </a:p>
          <a:p>
            <a:endParaRPr lang="en-US" sz="2800" b="1" dirty="0">
              <a:latin typeface="Tajawal Medium" panose="00000600000000000000" pitchFamily="2" charset="-78"/>
              <a:cs typeface="Tajawal Medium" panose="00000600000000000000" pitchFamily="2" charset="-78"/>
            </a:endParaRPr>
          </a:p>
        </p:txBody>
      </p:sp>
      <p:pic>
        <p:nvPicPr>
          <p:cNvPr id="2" name="Picture 1">
            <a:extLst>
              <a:ext uri="{FF2B5EF4-FFF2-40B4-BE49-F238E27FC236}">
                <a16:creationId xmlns:a16="http://schemas.microsoft.com/office/drawing/2014/main" id="{49B474FA-1970-D4A2-309F-5253537474B0}"/>
              </a:ext>
            </a:extLst>
          </p:cNvPr>
          <p:cNvPicPr>
            <a:picLocks noChangeAspect="1"/>
          </p:cNvPicPr>
          <p:nvPr/>
        </p:nvPicPr>
        <p:blipFill>
          <a:blip r:embed="rId4"/>
          <a:stretch>
            <a:fillRect/>
          </a:stretch>
        </p:blipFill>
        <p:spPr>
          <a:xfrm>
            <a:off x="896215" y="2214567"/>
            <a:ext cx="10174716" cy="4324665"/>
          </a:xfrm>
          <a:prstGeom prst="rect">
            <a:avLst/>
          </a:prstGeom>
        </p:spPr>
      </p:pic>
    </p:spTree>
    <p:extLst>
      <p:ext uri="{BB962C8B-B14F-4D97-AF65-F5344CB8AC3E}">
        <p14:creationId xmlns:p14="http://schemas.microsoft.com/office/powerpoint/2010/main" val="35061153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B4CAA7-C77F-784F-C879-A3B7E35A45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3B636F-205D-ED4C-0EEB-917E77BBBED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DAFC466-16E8-C003-C893-CB0E04B018F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347223F-4F69-3BC9-189B-1A837CFFFA0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50D0483-C41B-21B7-F27B-A84D31A9C6F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3DA9D111-607C-1CB2-512F-8F229DB5474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36E86CD-0C8D-35CD-A385-641530A2A70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4BBC3ED-868E-9EF3-701C-5FE1C03630F5}"/>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16A5C0D8-1950-F22D-598E-C64794159BCC}"/>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3A3BF8C-50A4-55ED-CB75-3DF27FA6DB4B}"/>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46B88E9-A295-F2D7-A999-089FB2CD82E0}"/>
              </a:ext>
            </a:extLst>
          </p:cNvPr>
          <p:cNvSpPr txBox="1"/>
          <p:nvPr/>
        </p:nvSpPr>
        <p:spPr>
          <a:xfrm>
            <a:off x="2474476" y="1102380"/>
            <a:ext cx="5460149"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Stateful Inspection Mechanism</a:t>
            </a:r>
          </a:p>
        </p:txBody>
      </p:sp>
      <p:pic>
        <p:nvPicPr>
          <p:cNvPr id="2" name="Picture 1">
            <a:extLst>
              <a:ext uri="{FF2B5EF4-FFF2-40B4-BE49-F238E27FC236}">
                <a16:creationId xmlns:a16="http://schemas.microsoft.com/office/drawing/2014/main" id="{5DA13DDD-9C18-726B-632A-8FBCB34A5261}"/>
              </a:ext>
            </a:extLst>
          </p:cNvPr>
          <p:cNvPicPr>
            <a:picLocks noChangeAspect="1"/>
          </p:cNvPicPr>
          <p:nvPr/>
        </p:nvPicPr>
        <p:blipFill>
          <a:blip r:embed="rId4"/>
          <a:stretch>
            <a:fillRect/>
          </a:stretch>
        </p:blipFill>
        <p:spPr>
          <a:xfrm>
            <a:off x="592256" y="2219345"/>
            <a:ext cx="10982464" cy="3975350"/>
          </a:xfrm>
          <a:prstGeom prst="rect">
            <a:avLst/>
          </a:prstGeom>
        </p:spPr>
      </p:pic>
    </p:spTree>
    <p:extLst>
      <p:ext uri="{BB962C8B-B14F-4D97-AF65-F5344CB8AC3E}">
        <p14:creationId xmlns:p14="http://schemas.microsoft.com/office/powerpoint/2010/main" val="34211097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004059-6EE2-2BAF-6C9A-3E9F93388D9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81E774-208E-CA7A-C491-048E7345BDD6}"/>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A2CEED61-EEB8-5C9A-F238-0F127D4A577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08B9247-5223-D0D9-C252-D97F13246CC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184BD1A-6955-854F-1E06-2DB1D4CB77D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832A2D4E-6CDD-BB2E-735F-CDC0776B74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7E9C321E-5FE9-814B-4F6C-041AFE837E3A}"/>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9CFA83A-FC14-D4E3-04FF-66CE0B1BB2FC}"/>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E53A7D8-2860-57AA-9671-2F8372DE2886}"/>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4E53C17-381C-8F10-775E-24CC0BD49821}"/>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9D7AEC6-57B1-29BF-D87A-311B06FF6A33}"/>
              </a:ext>
            </a:extLst>
          </p:cNvPr>
          <p:cNvSpPr txBox="1"/>
          <p:nvPr/>
        </p:nvSpPr>
        <p:spPr>
          <a:xfrm>
            <a:off x="2474476" y="1102380"/>
            <a:ext cx="1563248"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Session</a:t>
            </a:r>
          </a:p>
        </p:txBody>
      </p:sp>
      <p:pic>
        <p:nvPicPr>
          <p:cNvPr id="2" name="Picture 1">
            <a:extLst>
              <a:ext uri="{FF2B5EF4-FFF2-40B4-BE49-F238E27FC236}">
                <a16:creationId xmlns:a16="http://schemas.microsoft.com/office/drawing/2014/main" id="{106410AC-AAB1-2F02-A883-86E03106E0C2}"/>
              </a:ext>
            </a:extLst>
          </p:cNvPr>
          <p:cNvPicPr>
            <a:picLocks noChangeAspect="1"/>
          </p:cNvPicPr>
          <p:nvPr/>
        </p:nvPicPr>
        <p:blipFill>
          <a:blip r:embed="rId4"/>
          <a:stretch>
            <a:fillRect/>
          </a:stretch>
        </p:blipFill>
        <p:spPr>
          <a:xfrm>
            <a:off x="695051" y="2045122"/>
            <a:ext cx="10554641" cy="4469133"/>
          </a:xfrm>
          <a:prstGeom prst="rect">
            <a:avLst/>
          </a:prstGeom>
        </p:spPr>
      </p:pic>
    </p:spTree>
    <p:extLst>
      <p:ext uri="{BB962C8B-B14F-4D97-AF65-F5344CB8AC3E}">
        <p14:creationId xmlns:p14="http://schemas.microsoft.com/office/powerpoint/2010/main" val="42502306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494FAD-B714-7EA2-1D1C-6DF02384108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0B69E29-00DD-2B80-A452-79B3EDF54DDC}"/>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EE441F53-968B-5AD3-2424-69286902324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FA8EC5B-7184-CC19-E3EA-DE52D71D509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FC4CDA1-017A-88DB-AEC3-1F1C0FAE609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E2CB407D-EB3D-17F3-E5D1-5B9A9EDA57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952DBE3C-C884-2DDC-7A8E-9F5623F17F3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8CF68E7-17EB-071B-64E9-C931BB27F11C}"/>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0CAE67CB-968B-239A-AB5A-32D4743BF5C6}"/>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D624A96-0C9A-A526-C7C4-0AC2FEC7574D}"/>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C7EABB1-D0CC-6256-1533-FC114239F68C}"/>
              </a:ext>
            </a:extLst>
          </p:cNvPr>
          <p:cNvSpPr txBox="1"/>
          <p:nvPr/>
        </p:nvSpPr>
        <p:spPr>
          <a:xfrm>
            <a:off x="2474476" y="1102380"/>
            <a:ext cx="1563248"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Session</a:t>
            </a:r>
          </a:p>
        </p:txBody>
      </p:sp>
      <p:pic>
        <p:nvPicPr>
          <p:cNvPr id="2" name="Picture 1">
            <a:extLst>
              <a:ext uri="{FF2B5EF4-FFF2-40B4-BE49-F238E27FC236}">
                <a16:creationId xmlns:a16="http://schemas.microsoft.com/office/drawing/2014/main" id="{7AB1E8FB-B3DF-7707-1A29-5B99ABAE54D8}"/>
              </a:ext>
            </a:extLst>
          </p:cNvPr>
          <p:cNvPicPr>
            <a:picLocks noChangeAspect="1"/>
          </p:cNvPicPr>
          <p:nvPr/>
        </p:nvPicPr>
        <p:blipFill>
          <a:blip r:embed="rId4"/>
          <a:stretch>
            <a:fillRect/>
          </a:stretch>
        </p:blipFill>
        <p:spPr>
          <a:xfrm>
            <a:off x="2378946" y="1799338"/>
            <a:ext cx="8734056" cy="4792415"/>
          </a:xfrm>
          <a:prstGeom prst="rect">
            <a:avLst/>
          </a:prstGeom>
        </p:spPr>
      </p:pic>
    </p:spTree>
    <p:extLst>
      <p:ext uri="{BB962C8B-B14F-4D97-AF65-F5344CB8AC3E}">
        <p14:creationId xmlns:p14="http://schemas.microsoft.com/office/powerpoint/2010/main" val="3214224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389F7D-89A6-08A1-C8CF-85A623646DC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4F1BB9-9B90-2AAD-D230-952F3CB98AB3}"/>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8DB984D-E265-1549-71F0-57644B9F1BE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FF3891-07A6-F0BC-1122-A9F4C18E0AB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764AA20-09FC-E0AA-BA72-CA86DC9A5F5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F370E2AB-1880-26C4-B0F7-5A34F7262F5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A1F2645-11F6-BDB4-84D2-78947A3EFEE1}"/>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5F47BDA2-ADAF-11CF-CF0C-FE2227EE962C}"/>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130E0A3D-50B2-0A20-585D-4F4133F3F10A}"/>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7401DA9-DF34-9395-8C13-D4229D330FBC}"/>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465CAD6-5367-014E-B673-013FAE3FDE0B}"/>
              </a:ext>
            </a:extLst>
          </p:cNvPr>
          <p:cNvSpPr txBox="1"/>
          <p:nvPr/>
        </p:nvSpPr>
        <p:spPr>
          <a:xfrm>
            <a:off x="2474476" y="1102380"/>
            <a:ext cx="4891660"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Querying the Session Table</a:t>
            </a:r>
          </a:p>
        </p:txBody>
      </p:sp>
      <p:pic>
        <p:nvPicPr>
          <p:cNvPr id="2" name="Picture 1">
            <a:extLst>
              <a:ext uri="{FF2B5EF4-FFF2-40B4-BE49-F238E27FC236}">
                <a16:creationId xmlns:a16="http://schemas.microsoft.com/office/drawing/2014/main" id="{8F6DCA6E-7CCC-CBBA-681E-614C74CC3630}"/>
              </a:ext>
            </a:extLst>
          </p:cNvPr>
          <p:cNvPicPr>
            <a:picLocks noChangeAspect="1"/>
          </p:cNvPicPr>
          <p:nvPr/>
        </p:nvPicPr>
        <p:blipFill>
          <a:blip r:embed="rId4"/>
          <a:stretch>
            <a:fillRect/>
          </a:stretch>
        </p:blipFill>
        <p:spPr>
          <a:xfrm>
            <a:off x="450797" y="1965788"/>
            <a:ext cx="11189516" cy="4678709"/>
          </a:xfrm>
          <a:prstGeom prst="rect">
            <a:avLst/>
          </a:prstGeom>
        </p:spPr>
      </p:pic>
    </p:spTree>
    <p:extLst>
      <p:ext uri="{BB962C8B-B14F-4D97-AF65-F5344CB8AC3E}">
        <p14:creationId xmlns:p14="http://schemas.microsoft.com/office/powerpoint/2010/main" val="281559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F2D632-065F-332C-58D2-3F30B0C0BD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454999-C7AE-CCD9-5376-787BD72BFBBB}"/>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0D68FFB-4125-6192-D05A-B3D7C0287FA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B3D339-63C8-FBD6-493F-35175FC59C5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7D743D9-DA72-2EE0-FCB3-0E9A90EBBD8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92E1E420-A5F8-8CD2-0C0A-F282C058355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FA5A0663-C698-EFC9-B353-524DD247C464}"/>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34F1B30-6E3C-CFA2-1AD3-3C2190BE3826}"/>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7DB6AE1-D2CF-EF4E-F647-7609DC7D255F}"/>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C5F1AFE-583F-A869-1258-E8F08A24D17B}"/>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29DB00A-2ADD-D715-03E8-C0FC26D6AFB5}"/>
              </a:ext>
            </a:extLst>
          </p:cNvPr>
          <p:cNvSpPr txBox="1"/>
          <p:nvPr/>
        </p:nvSpPr>
        <p:spPr>
          <a:xfrm>
            <a:off x="2474476" y="1102380"/>
            <a:ext cx="6054863" cy="523220"/>
          </a:xfrm>
          <a:prstGeom prst="rect">
            <a:avLst/>
          </a:prstGeom>
          <a:noFill/>
        </p:spPr>
        <p:txBody>
          <a:bodyPr wrap="none" rtlCol="0">
            <a:spAutoFit/>
          </a:bodyPr>
          <a:lstStyle/>
          <a:p>
            <a:r>
              <a:rPr lang="en-US" sz="2800" b="1">
                <a:latin typeface="Tajawal Medium" panose="00000600000000000000" pitchFamily="2" charset="-78"/>
                <a:cs typeface="Tajawal Medium" panose="00000600000000000000" pitchFamily="2" charset="-78"/>
              </a:rPr>
              <a:t>Security Policy Matching Principle</a:t>
            </a:r>
          </a:p>
        </p:txBody>
      </p:sp>
      <p:pic>
        <p:nvPicPr>
          <p:cNvPr id="3" name="Picture 2">
            <a:extLst>
              <a:ext uri="{FF2B5EF4-FFF2-40B4-BE49-F238E27FC236}">
                <a16:creationId xmlns:a16="http://schemas.microsoft.com/office/drawing/2014/main" id="{AA599BA4-EB2D-E011-0855-F731403FF33C}"/>
              </a:ext>
            </a:extLst>
          </p:cNvPr>
          <p:cNvPicPr>
            <a:picLocks noChangeAspect="1"/>
          </p:cNvPicPr>
          <p:nvPr/>
        </p:nvPicPr>
        <p:blipFill>
          <a:blip r:embed="rId4"/>
          <a:stretch>
            <a:fillRect/>
          </a:stretch>
        </p:blipFill>
        <p:spPr>
          <a:xfrm>
            <a:off x="942308" y="2067627"/>
            <a:ext cx="9718255" cy="4419303"/>
          </a:xfrm>
          <a:prstGeom prst="rect">
            <a:avLst/>
          </a:prstGeom>
        </p:spPr>
      </p:pic>
    </p:spTree>
    <p:extLst>
      <p:ext uri="{BB962C8B-B14F-4D97-AF65-F5344CB8AC3E}">
        <p14:creationId xmlns:p14="http://schemas.microsoft.com/office/powerpoint/2010/main" val="27782772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f51ca246ac35a0965651d648262080f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3ab2b786f06899cbef12ab29aa3cee1"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A05E1084-63AC-47CA-AC9B-1507D6B662EF}"/>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1545</TotalTime>
  <Words>420</Words>
  <Application>Microsoft Office PowerPoint</Application>
  <PresentationFormat>Widescreen</PresentationFormat>
  <Paragraphs>130</Paragraphs>
  <Slides>29</Slides>
  <Notes>28</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29</vt:i4>
      </vt:variant>
    </vt:vector>
  </HeadingPairs>
  <TitlesOfParts>
    <vt:vector size="37" baseType="lpstr">
      <vt:lpstr>Alexandria</vt:lpstr>
      <vt:lpstr>Arial</vt:lpstr>
      <vt:lpstr>Calibri</vt:lpstr>
      <vt:lpstr>Calibri Light</vt:lpstr>
      <vt:lpstr>Roboto Light</vt:lpstr>
      <vt:lpstr>Tajawal Medium</vt:lpstr>
      <vt:lpstr>Office Theme</vt:lpstr>
      <vt:lpstr>Bitmap 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Abdelrhman Ahmed</cp:lastModifiedBy>
  <cp:revision>23</cp:revision>
  <dcterms:created xsi:type="dcterms:W3CDTF">2023-04-29T09:08:00Z</dcterms:created>
  <dcterms:modified xsi:type="dcterms:W3CDTF">2025-11-01T01:48:04Z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