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83" r:id="rId4"/>
    <p:sldId id="282" r:id="rId5"/>
    <p:sldId id="284" r:id="rId6"/>
    <p:sldId id="286" r:id="rId7"/>
    <p:sldId id="25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B489B7-CEFC-486E-9019-EA0A5FDA4221}" v="10" dt="2025-07-01T18:54:45.650"/>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643"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rki Arif" userId="b946aa8a-5a91-4a07-9d3a-02148204aa3f" providerId="ADAL" clId="{01B489B7-CEFC-486E-9019-EA0A5FDA4221}"/>
    <pc:docChg chg="undo custSel addSld delSld modSld">
      <pc:chgData name="Turki Arif" userId="b946aa8a-5a91-4a07-9d3a-02148204aa3f" providerId="ADAL" clId="{01B489B7-CEFC-486E-9019-EA0A5FDA4221}" dt="2025-07-01T18:58:57.122" v="103" actId="5793"/>
      <pc:docMkLst>
        <pc:docMk/>
      </pc:docMkLst>
      <pc:sldChg chg="modSp mod">
        <pc:chgData name="Turki Arif" userId="b946aa8a-5a91-4a07-9d3a-02148204aa3f" providerId="ADAL" clId="{01B489B7-CEFC-486E-9019-EA0A5FDA4221}" dt="2025-07-01T18:58:57.122" v="103" actId="5793"/>
        <pc:sldMkLst>
          <pc:docMk/>
          <pc:sldMk cId="1598997663" sldId="257"/>
        </pc:sldMkLst>
        <pc:spChg chg="mod">
          <ac:chgData name="Turki Arif" userId="b946aa8a-5a91-4a07-9d3a-02148204aa3f" providerId="ADAL" clId="{01B489B7-CEFC-486E-9019-EA0A5FDA4221}" dt="2025-07-01T18:58:57.122" v="103" actId="5793"/>
          <ac:spMkLst>
            <pc:docMk/>
            <pc:sldMk cId="1598997663" sldId="257"/>
            <ac:spMk id="3" creationId="{AC3BC642-276E-1386-BAF4-8D3CA655F75B}"/>
          </ac:spMkLst>
        </pc:spChg>
      </pc:sldChg>
      <pc:sldChg chg="modSp add del mod">
        <pc:chgData name="Turki Arif" userId="b946aa8a-5a91-4a07-9d3a-02148204aa3f" providerId="ADAL" clId="{01B489B7-CEFC-486E-9019-EA0A5FDA4221}" dt="2025-07-01T18:56:02.718" v="96" actId="108"/>
        <pc:sldMkLst>
          <pc:docMk/>
          <pc:sldMk cId="809236565" sldId="281"/>
        </pc:sldMkLst>
        <pc:spChg chg="mod">
          <ac:chgData name="Turki Arif" userId="b946aa8a-5a91-4a07-9d3a-02148204aa3f" providerId="ADAL" clId="{01B489B7-CEFC-486E-9019-EA0A5FDA4221}" dt="2025-07-01T18:56:02.718" v="96" actId="108"/>
          <ac:spMkLst>
            <pc:docMk/>
            <pc:sldMk cId="809236565" sldId="281"/>
            <ac:spMk id="3" creationId="{336F896B-0902-8E4E-2533-4BA1B2E8792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B068C-16AF-6C35-7F44-E93CC17ECB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93D2C3E-12C3-4CAE-904F-A444EA2C7C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4B30634-B164-9BAD-EB5D-B719FB091CBB}"/>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5" name="Footer Placeholder 4">
            <a:extLst>
              <a:ext uri="{FF2B5EF4-FFF2-40B4-BE49-F238E27FC236}">
                <a16:creationId xmlns:a16="http://schemas.microsoft.com/office/drawing/2014/main" id="{8CBE70AA-2ECD-D21D-614A-1F974F31B1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072832-D5FC-9381-CF95-C1CC0A41E907}"/>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1399893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2FBC2-2B0E-F9F2-20A5-8F51104031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37653F1-5333-0FDE-B5A6-30B8DED23D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49518C-F3E6-DAAA-640A-7E4C41B867A0}"/>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5" name="Footer Placeholder 4">
            <a:extLst>
              <a:ext uri="{FF2B5EF4-FFF2-40B4-BE49-F238E27FC236}">
                <a16:creationId xmlns:a16="http://schemas.microsoft.com/office/drawing/2014/main" id="{35E5BC35-1473-0BD6-2912-6DB6874059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32775B-F5B5-BC3F-3568-6C2301F3EFD9}"/>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961845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60A81-0E10-650F-7A07-F6FF8482A1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3023E62-4104-D85B-310B-D471C1BCB75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AC1BC0-0B54-946B-8F5A-AA7760D2E814}"/>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5" name="Footer Placeholder 4">
            <a:extLst>
              <a:ext uri="{FF2B5EF4-FFF2-40B4-BE49-F238E27FC236}">
                <a16:creationId xmlns:a16="http://schemas.microsoft.com/office/drawing/2014/main" id="{BDEDCCAE-2A16-43DC-1C16-63F0DFC868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1289E8-5112-A6F0-4A8F-31A74895005C}"/>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1712869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91974-D84D-2619-7A98-190D34CD94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F6FEC-D176-0012-9964-8DF44A9625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1566F9-A92F-BAA2-5C2F-37BB52965A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C4C95DF-84FB-3B15-2F2C-40D3A8D90662}"/>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6" name="Footer Placeholder 5">
            <a:extLst>
              <a:ext uri="{FF2B5EF4-FFF2-40B4-BE49-F238E27FC236}">
                <a16:creationId xmlns:a16="http://schemas.microsoft.com/office/drawing/2014/main" id="{386012C1-6A41-67D5-A284-F8EF892AF7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2B1B27-EA64-89FD-2698-7C7946093E8E}"/>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443955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F70DC-5127-3369-AC67-2AC988552D4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7E32251-65E9-2959-F0ED-75EED84DE8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AEA08A-5C80-65A6-E1AB-E983668099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97992B2-DFD5-3277-2001-F5B9614B64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33626A-B18C-5549-0FC2-ED504FFBFA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F323CF-6BD3-C2B8-ED45-BEFD0B98DFC5}"/>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8" name="Footer Placeholder 7">
            <a:extLst>
              <a:ext uri="{FF2B5EF4-FFF2-40B4-BE49-F238E27FC236}">
                <a16:creationId xmlns:a16="http://schemas.microsoft.com/office/drawing/2014/main" id="{01960FE7-257E-EF7A-F204-1ECC066D6E0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48FF351-6C03-C1D3-70A1-7855ADE49A00}"/>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875494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C4BBA-9BEB-2035-1F4A-FC0967A928E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CBABB1F-E740-A411-35F4-06D25B6FE1A9}"/>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4" name="Footer Placeholder 3">
            <a:extLst>
              <a:ext uri="{FF2B5EF4-FFF2-40B4-BE49-F238E27FC236}">
                <a16:creationId xmlns:a16="http://schemas.microsoft.com/office/drawing/2014/main" id="{BCA8FB10-4DE3-B8A9-DF44-D46A35352D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E191297-48D3-809D-0800-CD8FE51D26A1}"/>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179283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CB2ED2-881B-57EA-F919-45B2BBB706F0}"/>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3" name="Footer Placeholder 2">
            <a:extLst>
              <a:ext uri="{FF2B5EF4-FFF2-40B4-BE49-F238E27FC236}">
                <a16:creationId xmlns:a16="http://schemas.microsoft.com/office/drawing/2014/main" id="{4D5DE968-2AFA-10C2-6E36-915A7D19480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137C10-E911-D13C-43F5-3E8C8B394CAA}"/>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427814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70C06-749B-CB75-5F95-177745AEA9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5EC9C8E-C2B5-DDE8-E1BF-7E982EF69E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2FE8118-CE02-8FF4-ED45-6CE933EEEB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523F18-4CE6-51D9-3262-ACC870682DB3}"/>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6" name="Footer Placeholder 5">
            <a:extLst>
              <a:ext uri="{FF2B5EF4-FFF2-40B4-BE49-F238E27FC236}">
                <a16:creationId xmlns:a16="http://schemas.microsoft.com/office/drawing/2014/main" id="{81A1330C-F04A-EF59-C205-66EE5F357C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08EE82-79FF-5C50-17C3-6DBA130BB1AC}"/>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287702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891C2-867F-0551-6935-F7AAD2969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C91E871-FAC8-FA80-64D4-74A1A09789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0052EA0-E594-70BC-EA2B-BCAFBC385C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F15273-456A-5E25-A14D-5551533642D5}"/>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6" name="Footer Placeholder 5">
            <a:extLst>
              <a:ext uri="{FF2B5EF4-FFF2-40B4-BE49-F238E27FC236}">
                <a16:creationId xmlns:a16="http://schemas.microsoft.com/office/drawing/2014/main" id="{2F993862-6780-C931-9137-8C06F1A5B9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5727F7-7917-7AE9-AC2A-312C50DFF973}"/>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1445430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C792B-A45D-EC61-9EA1-84CF70531C2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3479826-2777-20E8-7CB0-C096CEC33B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698DD4-A547-72BF-5F44-89F2717F10D1}"/>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5" name="Footer Placeholder 4">
            <a:extLst>
              <a:ext uri="{FF2B5EF4-FFF2-40B4-BE49-F238E27FC236}">
                <a16:creationId xmlns:a16="http://schemas.microsoft.com/office/drawing/2014/main" id="{85A2C05E-5A5E-3E59-59B9-344D871739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6F798C-0A8A-CF8D-789A-E4785FDD7600}"/>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217969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1A8EEC-9B89-A593-0A97-B75E53069F0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0FAFA71-28FB-6DCC-900E-D43FAF99D9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DEF89D-0A69-FC5A-E7C6-E58DFE5E1745}"/>
              </a:ext>
            </a:extLst>
          </p:cNvPr>
          <p:cNvSpPr>
            <a:spLocks noGrp="1"/>
          </p:cNvSpPr>
          <p:nvPr>
            <p:ph type="dt" sz="half" idx="10"/>
          </p:nvPr>
        </p:nvSpPr>
        <p:spPr/>
        <p:txBody>
          <a:bodyPr/>
          <a:lstStyle/>
          <a:p>
            <a:fld id="{21829D37-1E85-49F2-A711-BEB8F91C5CDB}" type="datetimeFigureOut">
              <a:rPr lang="en-US" smtClean="0"/>
              <a:t>7/9/2025</a:t>
            </a:fld>
            <a:endParaRPr lang="en-US"/>
          </a:p>
        </p:txBody>
      </p:sp>
      <p:sp>
        <p:nvSpPr>
          <p:cNvPr id="5" name="Footer Placeholder 4">
            <a:extLst>
              <a:ext uri="{FF2B5EF4-FFF2-40B4-BE49-F238E27FC236}">
                <a16:creationId xmlns:a16="http://schemas.microsoft.com/office/drawing/2014/main" id="{07886BDE-3F3B-A79E-D7C6-1BFEBB9E48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33D57A-6D77-4E8C-6C27-9975D382B8BD}"/>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390904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36AB501-C983-4F68-B253-DCD00AD0E282}" type="datetimeFigureOut">
              <a:rPr lang="en-US" smtClean="0"/>
              <a:t>7/9/2025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D10F80-1DCC-43C5-8AE3-BAB8FBA426B8}" type="slidenum">
              <a:rPr lang="en-US" smtClean="0"/>
              <a:t>‹#›</a:t>
            </a:fld>
            <a:endParaRPr lang="en-US"/>
          </a:p>
        </p:txBody>
      </p:sp>
    </p:spTree>
    <p:extLst>
      <p:ext uri="{BB962C8B-B14F-4D97-AF65-F5344CB8AC3E}">
        <p14:creationId xmlns:p14="http://schemas.microsoft.com/office/powerpoint/2010/main" val="3595229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72A313-6A40-134C-D0E1-184045FC0C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75023CD-3F31-FFCC-5C7A-C00BB0C6E1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A398FC-E337-7572-DC1C-66A3B5C313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829D37-1E85-49F2-A711-BEB8F91C5CDB}" type="datetimeFigureOut">
              <a:rPr lang="en-US" smtClean="0"/>
              <a:t>7/9/2025</a:t>
            </a:fld>
            <a:endParaRPr lang="en-US"/>
          </a:p>
        </p:txBody>
      </p:sp>
      <p:sp>
        <p:nvSpPr>
          <p:cNvPr id="5" name="Footer Placeholder 4">
            <a:extLst>
              <a:ext uri="{FF2B5EF4-FFF2-40B4-BE49-F238E27FC236}">
                <a16:creationId xmlns:a16="http://schemas.microsoft.com/office/drawing/2014/main" id="{AA4E4E70-8B8D-881A-DC29-599320C23F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83C9DFD-7B5D-1649-CFE6-B96B6AAC0C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84CDE11-A0A9-4140-8D99-CC640B387907}" type="slidenum">
              <a:rPr lang="en-US" smtClean="0"/>
              <a:t>‹#›</a:t>
            </a:fld>
            <a:endParaRPr lang="en-US"/>
          </a:p>
        </p:txBody>
      </p:sp>
    </p:spTree>
    <p:extLst>
      <p:ext uri="{BB962C8B-B14F-4D97-AF65-F5344CB8AC3E}">
        <p14:creationId xmlns:p14="http://schemas.microsoft.com/office/powerpoint/2010/main" val="8953210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hyperlink" Target="https://zenodo.org/records/11221351" TargetMode="External"/><Relationship Id="rId2" Type="http://schemas.openxmlformats.org/officeDocument/2006/relationships/hyperlink" Target="https://www.kaggle.com/datasets/msambare/fer2013" TargetMode="External"/><Relationship Id="rId1" Type="http://schemas.openxmlformats.org/officeDocument/2006/relationships/slideLayout" Target="../slideLayouts/slideLayout1.xml"/><Relationship Id="rId4" Type="http://schemas.openxmlformats.org/officeDocument/2006/relationships/hyperlink" Target="https://zenodo.org/records/3451524"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ciencedirect.com/science/article/pii/S1877050923001424" TargetMode="External"/><Relationship Id="rId2" Type="http://schemas.openxmlformats.org/officeDocument/2006/relationships/hyperlink" Target="https://www.sciencedirect.com/science/article/pii/S1877050922007888"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1877050924024311" TargetMode="External"/><Relationship Id="rId5" Type="http://schemas.openxmlformats.org/officeDocument/2006/relationships/hyperlink" Target="https://www.sciencedirect.com/science/article/pii/S0925231225000396" TargetMode="External"/><Relationship Id="rId4" Type="http://schemas.openxmlformats.org/officeDocument/2006/relationships/hyperlink" Target="https://www.sciencedirect.com/science/article/pii/S18770509240080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4B10E-8125-BB46-9BE3-0A45E34C8165}"/>
              </a:ext>
            </a:extLst>
          </p:cNvPr>
          <p:cNvSpPr>
            <a:spLocks noGrp="1"/>
          </p:cNvSpPr>
          <p:nvPr>
            <p:ph type="ctrTitle"/>
          </p:nvPr>
        </p:nvSpPr>
        <p:spPr>
          <a:xfrm>
            <a:off x="4687410" y="1803405"/>
            <a:ext cx="6132990" cy="1825096"/>
          </a:xfrm>
        </p:spPr>
        <p:txBody>
          <a:bodyPr>
            <a:normAutofit/>
          </a:bodyPr>
          <a:lstStyle/>
          <a:p>
            <a:r>
              <a:rPr lang="en-US" sz="2600" dirty="0"/>
              <a:t>‏Facial emotion analysis through image processing using AI</a:t>
            </a:r>
            <a:br>
              <a:rPr lang="en-US" sz="2600" dirty="0"/>
            </a:br>
            <a:endParaRPr lang="en-US" sz="2600" dirty="0"/>
          </a:p>
        </p:txBody>
      </p:sp>
      <p:sp>
        <p:nvSpPr>
          <p:cNvPr id="3" name="Subtitle 2">
            <a:extLst>
              <a:ext uri="{FF2B5EF4-FFF2-40B4-BE49-F238E27FC236}">
                <a16:creationId xmlns:a16="http://schemas.microsoft.com/office/drawing/2014/main" id="{8513C080-FB46-28EC-C70C-E925123C42B0}"/>
              </a:ext>
            </a:extLst>
          </p:cNvPr>
          <p:cNvSpPr>
            <a:spLocks noGrp="1"/>
          </p:cNvSpPr>
          <p:nvPr>
            <p:ph type="subTitle" idx="1"/>
          </p:nvPr>
        </p:nvSpPr>
        <p:spPr>
          <a:xfrm>
            <a:off x="4687410" y="3632201"/>
            <a:ext cx="6132990" cy="685800"/>
          </a:xfrm>
        </p:spPr>
        <p:txBody>
          <a:bodyPr>
            <a:normAutofit/>
          </a:bodyPr>
          <a:lstStyle/>
          <a:p>
            <a:r>
              <a:rPr lang="en-US" b="1" dirty="0"/>
              <a:t>Advisor: Dr. Ashraf Elsayed. </a:t>
            </a:r>
            <a:endParaRPr lang="en-US" dirty="0"/>
          </a:p>
        </p:txBody>
      </p:sp>
      <p:pic>
        <p:nvPicPr>
          <p:cNvPr id="25" name="Graphic 24" descr="Fingerprint">
            <a:extLst>
              <a:ext uri="{FF2B5EF4-FFF2-40B4-BE49-F238E27FC236}">
                <a16:creationId xmlns:a16="http://schemas.microsoft.com/office/drawing/2014/main" id="{0857EF8D-401E-84D5-95E9-0CE289343C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44752" y="1801368"/>
            <a:ext cx="2660904" cy="2660904"/>
          </a:xfrm>
          <a:prstGeom prst="rect">
            <a:avLst/>
          </a:prstGeom>
        </p:spPr>
      </p:pic>
      <p:sp>
        <p:nvSpPr>
          <p:cNvPr id="6" name="Subtitle 2">
            <a:extLst>
              <a:ext uri="{FF2B5EF4-FFF2-40B4-BE49-F238E27FC236}">
                <a16:creationId xmlns:a16="http://schemas.microsoft.com/office/drawing/2014/main" id="{73996B49-5CD1-43C1-CCD9-EF41F4FD6421}"/>
              </a:ext>
            </a:extLst>
          </p:cNvPr>
          <p:cNvSpPr txBox="1">
            <a:spLocks/>
          </p:cNvSpPr>
          <p:nvPr/>
        </p:nvSpPr>
        <p:spPr>
          <a:xfrm>
            <a:off x="2819400" y="5196840"/>
            <a:ext cx="6343095" cy="105664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700" dirty="0"/>
              <a:t>Student : Turki Arif </a:t>
            </a:r>
          </a:p>
          <a:p>
            <a:r>
              <a:rPr lang="en-US" sz="1700" dirty="0"/>
              <a:t>Midocean University</a:t>
            </a:r>
          </a:p>
        </p:txBody>
      </p:sp>
    </p:spTree>
    <p:extLst>
      <p:ext uri="{BB962C8B-B14F-4D97-AF65-F5344CB8AC3E}">
        <p14:creationId xmlns:p14="http://schemas.microsoft.com/office/powerpoint/2010/main" val="2450545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3">
            <a:extLst>
              <a:ext uri="{FF2B5EF4-FFF2-40B4-BE49-F238E27FC236}">
                <a16:creationId xmlns:a16="http://schemas.microsoft.com/office/drawing/2014/main" id="{95F39F7E-E59F-4945-B645-D3065509BAD7}"/>
              </a:ext>
            </a:extLst>
          </p:cNvPr>
          <p:cNvSpPr txBox="1">
            <a:spLocks/>
          </p:cNvSpPr>
          <p:nvPr/>
        </p:nvSpPr>
        <p:spPr>
          <a:xfrm>
            <a:off x="699713" y="248038"/>
            <a:ext cx="7063721" cy="11592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pPr>
              <a:spcAft>
                <a:spcPts val="800"/>
              </a:spcAft>
            </a:pPr>
            <a:r>
              <a:rPr lang="en-US" sz="3700" kern="1200">
                <a:solidFill>
                  <a:srgbClr val="FFFFFF"/>
                </a:solidFill>
                <a:latin typeface="+mj-lt"/>
                <a:ea typeface="+mj-ea"/>
                <a:cs typeface="+mj-cs"/>
              </a:rPr>
              <a:t>Project implementation timeline</a:t>
            </a:r>
          </a:p>
        </p:txBody>
      </p:sp>
      <p:graphicFrame>
        <p:nvGraphicFramePr>
          <p:cNvPr id="10" name="Table 9">
            <a:extLst>
              <a:ext uri="{FF2B5EF4-FFF2-40B4-BE49-F238E27FC236}">
                <a16:creationId xmlns:a16="http://schemas.microsoft.com/office/drawing/2014/main" id="{31606FBF-4584-464C-EA38-F200472C4AE0}"/>
              </a:ext>
            </a:extLst>
          </p:cNvPr>
          <p:cNvGraphicFramePr>
            <a:graphicFrameLocks noGrp="1"/>
          </p:cNvGraphicFramePr>
          <p:nvPr>
            <p:extLst>
              <p:ext uri="{D42A27DB-BD31-4B8C-83A1-F6EECF244321}">
                <p14:modId xmlns:p14="http://schemas.microsoft.com/office/powerpoint/2010/main" val="3043995361"/>
              </p:ext>
            </p:extLst>
          </p:nvPr>
        </p:nvGraphicFramePr>
        <p:xfrm>
          <a:off x="869247" y="1966293"/>
          <a:ext cx="10453505" cy="4409087"/>
        </p:xfrm>
        <a:graphic>
          <a:graphicData uri="http://schemas.openxmlformats.org/drawingml/2006/table">
            <a:tbl>
              <a:tblPr firstRow="1" firstCol="1" bandRow="1">
                <a:tableStyleId>{5940675A-B579-460E-94D1-54222C63F5DA}</a:tableStyleId>
              </a:tblPr>
              <a:tblGrid>
                <a:gridCol w="1687260">
                  <a:extLst>
                    <a:ext uri="{9D8B030D-6E8A-4147-A177-3AD203B41FA5}">
                      <a16:colId xmlns:a16="http://schemas.microsoft.com/office/drawing/2014/main" val="249733430"/>
                    </a:ext>
                  </a:extLst>
                </a:gridCol>
                <a:gridCol w="8766245">
                  <a:extLst>
                    <a:ext uri="{9D8B030D-6E8A-4147-A177-3AD203B41FA5}">
                      <a16:colId xmlns:a16="http://schemas.microsoft.com/office/drawing/2014/main" val="550539440"/>
                    </a:ext>
                  </a:extLst>
                </a:gridCol>
              </a:tblGrid>
              <a:tr h="542285">
                <a:tc>
                  <a:txBody>
                    <a:bodyPr/>
                    <a:lstStyle/>
                    <a:p>
                      <a:pPr marL="0" marR="0">
                        <a:lnSpc>
                          <a:spcPct val="115000"/>
                        </a:lnSpc>
                        <a:spcAft>
                          <a:spcPts val="800"/>
                        </a:spcAft>
                        <a:buNone/>
                      </a:pPr>
                      <a:r>
                        <a:rPr lang="en-US" sz="2100" b="1" kern="100" cap="none" spc="0">
                          <a:solidFill>
                            <a:schemeClr val="tx1"/>
                          </a:solidFill>
                          <a:effectLst/>
                        </a:rPr>
                        <a:t>Weeks</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76513" marB="76513" anchor="ctr"/>
                </a:tc>
                <a:tc>
                  <a:txBody>
                    <a:bodyPr/>
                    <a:lstStyle/>
                    <a:p>
                      <a:pPr marL="0" marR="0">
                        <a:lnSpc>
                          <a:spcPct val="115000"/>
                        </a:lnSpc>
                        <a:spcAft>
                          <a:spcPts val="800"/>
                        </a:spcAft>
                        <a:buNone/>
                      </a:pPr>
                      <a:r>
                        <a:rPr lang="en-US" sz="2100" b="1" kern="100" cap="none" spc="0">
                          <a:solidFill>
                            <a:schemeClr val="tx1"/>
                          </a:solidFill>
                          <a:effectLst/>
                        </a:rPr>
                        <a:t>Description </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76513" marB="76513" anchor="ctr"/>
                </a:tc>
                <a:extLst>
                  <a:ext uri="{0D108BD9-81ED-4DB2-BD59-A6C34878D82A}">
                    <a16:rowId xmlns:a16="http://schemas.microsoft.com/office/drawing/2014/main" val="2073985344"/>
                  </a:ext>
                </a:extLst>
              </a:tr>
              <a:tr h="837521">
                <a:tc>
                  <a:txBody>
                    <a:bodyPr/>
                    <a:lstStyle/>
                    <a:p>
                      <a:pPr marL="0" marR="0">
                        <a:lnSpc>
                          <a:spcPct val="115000"/>
                        </a:lnSpc>
                        <a:spcAft>
                          <a:spcPts val="800"/>
                        </a:spcAft>
                        <a:buNone/>
                      </a:pPr>
                      <a:r>
                        <a:rPr lang="en-US" sz="2100" b="1" kern="100" cap="none" spc="0">
                          <a:solidFill>
                            <a:schemeClr val="tx1"/>
                          </a:solidFill>
                          <a:effectLst/>
                        </a:rPr>
                        <a:t>1-2</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a:solidFill>
                            <a:schemeClr val="tx1"/>
                          </a:solidFill>
                          <a:effectLst/>
                        </a:rPr>
                        <a:t>Download </a:t>
                      </a:r>
                      <a:r>
                        <a:rPr lang="en-US" sz="2100" kern="100" cap="none" spc="0">
                          <a:solidFill>
                            <a:schemeClr val="tx1"/>
                          </a:solidFill>
                          <a:effectLst/>
                          <a:latin typeface="+mn-lt"/>
                          <a:ea typeface="+mn-ea"/>
                          <a:cs typeface="+mn-cs"/>
                        </a:rPr>
                        <a:t>CK+, FER2013, JAFFE  </a:t>
                      </a:r>
                      <a:r>
                        <a:rPr lang="en-US" sz="2100" kern="100" cap="none" spc="0">
                          <a:solidFill>
                            <a:schemeClr val="tx1"/>
                          </a:solidFill>
                          <a:effectLst/>
                        </a:rPr>
                        <a:t>database preparation (Apex peak image extraction)</a:t>
                      </a:r>
                      <a:endParaRPr lang="en-US" sz="2100"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1073263050"/>
                  </a:ext>
                </a:extLst>
              </a:tr>
              <a:tr h="465772">
                <a:tc>
                  <a:txBody>
                    <a:bodyPr/>
                    <a:lstStyle/>
                    <a:p>
                      <a:pPr marL="0" marR="0">
                        <a:lnSpc>
                          <a:spcPct val="115000"/>
                        </a:lnSpc>
                        <a:spcAft>
                          <a:spcPts val="800"/>
                        </a:spcAft>
                        <a:buNone/>
                      </a:pPr>
                      <a:r>
                        <a:rPr lang="en-US" sz="2100" b="1" kern="100" cap="none" spc="0">
                          <a:solidFill>
                            <a:schemeClr val="tx1"/>
                          </a:solidFill>
                          <a:effectLst/>
                        </a:rPr>
                        <a:t>3-4</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dirty="0">
                          <a:solidFill>
                            <a:schemeClr val="tx1"/>
                          </a:solidFill>
                          <a:effectLst/>
                        </a:rPr>
                        <a:t>Setting up the working environment ( </a:t>
                      </a:r>
                      <a:r>
                        <a:rPr lang="en-US" sz="2100" kern="100" cap="none" spc="0" dirty="0" err="1">
                          <a:solidFill>
                            <a:schemeClr val="tx1"/>
                          </a:solidFill>
                          <a:effectLst/>
                        </a:rPr>
                        <a:t>PyTorch</a:t>
                      </a:r>
                      <a:r>
                        <a:rPr lang="en-US" sz="2100" kern="100" cap="none" spc="0" dirty="0">
                          <a:solidFill>
                            <a:schemeClr val="tx1"/>
                          </a:solidFill>
                          <a:effectLst/>
                        </a:rPr>
                        <a:t>) and image processing</a:t>
                      </a:r>
                      <a:endParaRPr lang="en-US" sz="2100" kern="100" cap="none" spc="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3506872894"/>
                  </a:ext>
                </a:extLst>
              </a:tr>
              <a:tr h="523062">
                <a:tc>
                  <a:txBody>
                    <a:bodyPr/>
                    <a:lstStyle/>
                    <a:p>
                      <a:pPr marL="0" marR="0">
                        <a:lnSpc>
                          <a:spcPct val="115000"/>
                        </a:lnSpc>
                        <a:spcAft>
                          <a:spcPts val="800"/>
                        </a:spcAft>
                        <a:buNone/>
                      </a:pPr>
                      <a:r>
                        <a:rPr lang="en-US" sz="2100" b="1" kern="100" cap="none" spc="0">
                          <a:solidFill>
                            <a:schemeClr val="tx1"/>
                          </a:solidFill>
                          <a:effectLst/>
                        </a:rPr>
                        <a:t>5-7</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dirty="0">
                          <a:solidFill>
                            <a:schemeClr val="tx1"/>
                          </a:solidFill>
                          <a:effectLst/>
                        </a:rPr>
                        <a:t>Building and training the model using </a:t>
                      </a:r>
                      <a:r>
                        <a:rPr lang="en-US" sz="2100" dirty="0"/>
                        <a:t>Mini-</a:t>
                      </a:r>
                      <a:r>
                        <a:rPr lang="en-US" sz="2100" dirty="0" err="1"/>
                        <a:t>Xception</a:t>
                      </a:r>
                      <a:r>
                        <a:rPr lang="ar-SA" sz="2100" dirty="0"/>
                        <a:t>  </a:t>
                      </a:r>
                      <a:r>
                        <a:rPr lang="en-US" sz="2100" dirty="0"/>
                        <a:t>and ResNet18 on</a:t>
                      </a:r>
                      <a:r>
                        <a:rPr lang="ar-SA" sz="2100" dirty="0"/>
                        <a:t> </a:t>
                      </a:r>
                      <a:r>
                        <a:rPr lang="en-US" sz="2100" kern="100" cap="none" spc="0" dirty="0">
                          <a:solidFill>
                            <a:schemeClr val="tx1"/>
                          </a:solidFill>
                          <a:effectLst/>
                        </a:rPr>
                        <a:t> Transfer Learning</a:t>
                      </a:r>
                      <a:endParaRPr lang="en-US" sz="2100" kern="100" cap="none" spc="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3623025451"/>
                  </a:ext>
                </a:extLst>
              </a:tr>
              <a:tr h="465772">
                <a:tc>
                  <a:txBody>
                    <a:bodyPr/>
                    <a:lstStyle/>
                    <a:p>
                      <a:pPr marL="0" marR="0">
                        <a:lnSpc>
                          <a:spcPct val="115000"/>
                        </a:lnSpc>
                        <a:spcAft>
                          <a:spcPts val="800"/>
                        </a:spcAft>
                        <a:buNone/>
                      </a:pPr>
                      <a:r>
                        <a:rPr lang="en-US" sz="2100" b="1" kern="100" cap="none" spc="0">
                          <a:solidFill>
                            <a:schemeClr val="tx1"/>
                          </a:solidFill>
                          <a:effectLst/>
                        </a:rPr>
                        <a:t>8</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a:solidFill>
                            <a:schemeClr val="tx1"/>
                          </a:solidFill>
                          <a:effectLst/>
                        </a:rPr>
                        <a:t>Applying Augmentation and Performance Improvement Techniques</a:t>
                      </a:r>
                      <a:endParaRPr lang="en-US" sz="2100"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545732530"/>
                  </a:ext>
                </a:extLst>
              </a:tr>
              <a:tr h="837521">
                <a:tc>
                  <a:txBody>
                    <a:bodyPr/>
                    <a:lstStyle/>
                    <a:p>
                      <a:pPr marL="0" marR="0">
                        <a:lnSpc>
                          <a:spcPct val="115000"/>
                        </a:lnSpc>
                        <a:spcAft>
                          <a:spcPts val="800"/>
                        </a:spcAft>
                        <a:buNone/>
                      </a:pPr>
                      <a:r>
                        <a:rPr lang="en-US" sz="2100" b="1" kern="100" cap="none" spc="0">
                          <a:solidFill>
                            <a:schemeClr val="tx1"/>
                          </a:solidFill>
                          <a:effectLst/>
                        </a:rPr>
                        <a:t>9</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a:solidFill>
                            <a:schemeClr val="tx1"/>
                          </a:solidFill>
                          <a:effectLst/>
                        </a:rPr>
                        <a:t>Model evaluation using performance metrics and confusion matrix analysis</a:t>
                      </a:r>
                      <a:endParaRPr lang="en-US" sz="2100"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2996328196"/>
                  </a:ext>
                </a:extLst>
              </a:tr>
              <a:tr h="465772">
                <a:tc>
                  <a:txBody>
                    <a:bodyPr/>
                    <a:lstStyle/>
                    <a:p>
                      <a:pPr marL="0" marR="0">
                        <a:lnSpc>
                          <a:spcPct val="115000"/>
                        </a:lnSpc>
                        <a:spcAft>
                          <a:spcPts val="800"/>
                        </a:spcAft>
                        <a:buNone/>
                      </a:pPr>
                      <a:r>
                        <a:rPr lang="en-US" sz="2100" b="1" kern="100" cap="none" spc="0">
                          <a:solidFill>
                            <a:schemeClr val="tx1"/>
                          </a:solidFill>
                          <a:effectLst/>
                        </a:rPr>
                        <a:t>10</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dirty="0">
                          <a:solidFill>
                            <a:schemeClr val="tx1"/>
                          </a:solidFill>
                          <a:effectLst/>
                        </a:rPr>
                        <a:t>Writing the final report and presenting the presentation</a:t>
                      </a:r>
                      <a:endParaRPr lang="en-US" sz="2100" kern="100" cap="none" spc="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2184210511"/>
                  </a:ext>
                </a:extLst>
              </a:tr>
            </a:tbl>
          </a:graphicData>
        </a:graphic>
      </p:graphicFrame>
    </p:spTree>
    <p:extLst>
      <p:ext uri="{BB962C8B-B14F-4D97-AF65-F5344CB8AC3E}">
        <p14:creationId xmlns:p14="http://schemas.microsoft.com/office/powerpoint/2010/main" val="3933445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7D250-3F5A-9520-3C64-0920F131BF02}"/>
              </a:ext>
            </a:extLst>
          </p:cNvPr>
          <p:cNvSpPr>
            <a:spLocks noGrp="1"/>
          </p:cNvSpPr>
          <p:nvPr>
            <p:ph type="title"/>
          </p:nvPr>
        </p:nvSpPr>
        <p:spPr>
          <a:xfrm>
            <a:off x="1141413" y="609600"/>
            <a:ext cx="9905998" cy="625642"/>
          </a:xfrm>
        </p:spPr>
        <p:txBody>
          <a:bodyPr>
            <a:normAutofit fontScale="90000"/>
          </a:bodyPr>
          <a:lstStyle/>
          <a:p>
            <a:r>
              <a:rPr lang="en-US" dirty="0"/>
              <a:t>Description</a:t>
            </a:r>
          </a:p>
        </p:txBody>
      </p:sp>
      <p:sp>
        <p:nvSpPr>
          <p:cNvPr id="4" name="Text Placeholder 3">
            <a:extLst>
              <a:ext uri="{FF2B5EF4-FFF2-40B4-BE49-F238E27FC236}">
                <a16:creationId xmlns:a16="http://schemas.microsoft.com/office/drawing/2014/main" id="{88CD0B84-02DC-F8C8-856A-F793A87EA653}"/>
              </a:ext>
            </a:extLst>
          </p:cNvPr>
          <p:cNvSpPr>
            <a:spLocks noGrp="1"/>
          </p:cNvSpPr>
          <p:nvPr>
            <p:ph type="body" sz="half" idx="15"/>
          </p:nvPr>
        </p:nvSpPr>
        <p:spPr>
          <a:xfrm>
            <a:off x="863600" y="2085474"/>
            <a:ext cx="3473053" cy="4162926"/>
          </a:xfrm>
        </p:spPr>
        <p:txBody>
          <a:bodyPr>
            <a:normAutofit/>
          </a:bodyPr>
          <a:lstStyle/>
          <a:p>
            <a:r>
              <a:rPr lang="en-US" sz="2000" dirty="0"/>
              <a:t>FER2013 is a widely-used facial emotion dataset consisting of 35,887 grayscale images (48×48 pixels). Each image represents one of seven basic emotions, stored in a CSV file where pixel values are comma-separated strings.</a:t>
            </a:r>
            <a:r>
              <a:rPr lang="ar-SA" sz="2000" dirty="0"/>
              <a:t> </a:t>
            </a:r>
            <a:r>
              <a:rPr lang="en-US" sz="2000" dirty="0"/>
              <a:t>[4]</a:t>
            </a:r>
            <a:endParaRPr lang="ar-SA" sz="2000" dirty="0"/>
          </a:p>
          <a:p>
            <a:r>
              <a:rPr lang="en-US" sz="2000" dirty="0"/>
              <a:t>Images 35887,</a:t>
            </a:r>
            <a:r>
              <a:rPr lang="ar-SA" sz="2000" dirty="0"/>
              <a:t> </a:t>
            </a:r>
            <a:r>
              <a:rPr lang="en-US" sz="2000" dirty="0"/>
              <a:t>  </a:t>
            </a:r>
            <a:r>
              <a:rPr lang="en-US" sz="2000" b="1" dirty="0"/>
              <a:t>Size: </a:t>
            </a:r>
            <a:r>
              <a:rPr lang="en-US" sz="2000" dirty="0"/>
              <a:t>15MB </a:t>
            </a:r>
          </a:p>
          <a:p>
            <a:r>
              <a:rPr lang="en-US" sz="2000" dirty="0"/>
              <a:t>Angry, Happy, Disgust, Sad, Surprise, Fear, Contempt</a:t>
            </a:r>
            <a:endParaRPr lang="ar-SA" sz="2000" dirty="0"/>
          </a:p>
        </p:txBody>
      </p:sp>
      <p:sp>
        <p:nvSpPr>
          <p:cNvPr id="6" name="Text Placeholder 5">
            <a:extLst>
              <a:ext uri="{FF2B5EF4-FFF2-40B4-BE49-F238E27FC236}">
                <a16:creationId xmlns:a16="http://schemas.microsoft.com/office/drawing/2014/main" id="{1196A866-F65E-70B1-363E-622356CE6E5B}"/>
              </a:ext>
            </a:extLst>
          </p:cNvPr>
          <p:cNvSpPr>
            <a:spLocks noGrp="1"/>
          </p:cNvSpPr>
          <p:nvPr>
            <p:ph type="body" sz="half" idx="16"/>
          </p:nvPr>
        </p:nvSpPr>
        <p:spPr>
          <a:xfrm>
            <a:off x="4504213" y="2085474"/>
            <a:ext cx="3195830" cy="4162926"/>
          </a:xfrm>
        </p:spPr>
        <p:txBody>
          <a:bodyPr>
            <a:normAutofit/>
          </a:bodyPr>
          <a:lstStyle/>
          <a:p>
            <a:r>
              <a:rPr lang="en-US" sz="1800" dirty="0"/>
              <a:t>The CK+ dataset contains sequences of facial expressions representing the transition from neutral to peak emotion. The final (apex) frame in each sequence is typically used for classification. It includes high-quality RGB images suitable for deep learning.[4]</a:t>
            </a:r>
          </a:p>
          <a:p>
            <a:r>
              <a:rPr lang="en-US" sz="1800" dirty="0"/>
              <a:t>Images  920 , </a:t>
            </a:r>
            <a:r>
              <a:rPr lang="en-US" sz="1800" b="1" dirty="0"/>
              <a:t>Size: </a:t>
            </a:r>
            <a:r>
              <a:rPr lang="en-US" sz="1800" dirty="0"/>
              <a:t>500MB</a:t>
            </a:r>
          </a:p>
          <a:p>
            <a:r>
              <a:rPr lang="en-US" sz="1800" dirty="0"/>
              <a:t>Angry, Happy, Disgust, Sad, Surprise, Fear, Contempt</a:t>
            </a:r>
          </a:p>
        </p:txBody>
      </p:sp>
      <p:sp>
        <p:nvSpPr>
          <p:cNvPr id="8" name="Text Placeholder 7">
            <a:extLst>
              <a:ext uri="{FF2B5EF4-FFF2-40B4-BE49-F238E27FC236}">
                <a16:creationId xmlns:a16="http://schemas.microsoft.com/office/drawing/2014/main" id="{73958E69-23CB-1794-DD7E-167512681314}"/>
              </a:ext>
            </a:extLst>
          </p:cNvPr>
          <p:cNvSpPr>
            <a:spLocks noGrp="1"/>
          </p:cNvSpPr>
          <p:nvPr>
            <p:ph type="body" sz="half" idx="17"/>
          </p:nvPr>
        </p:nvSpPr>
        <p:spPr>
          <a:xfrm>
            <a:off x="7852442" y="2082302"/>
            <a:ext cx="3194968" cy="4045782"/>
          </a:xfrm>
        </p:spPr>
        <p:txBody>
          <a:bodyPr>
            <a:normAutofit/>
          </a:bodyPr>
          <a:lstStyle/>
          <a:p>
            <a:r>
              <a:rPr lang="en-US" sz="2000" dirty="0"/>
              <a:t>JAFFE contains 213 images of 10 Japanese female subjects, each portraying one of seven facial expressions. It’s a compact dataset used mainly for testing or generalization evaluation due to its small size and simplicity.[4]</a:t>
            </a:r>
          </a:p>
          <a:p>
            <a:r>
              <a:rPr lang="en-US" sz="2000" dirty="0"/>
              <a:t>Images: 213, </a:t>
            </a:r>
            <a:r>
              <a:rPr lang="en-US" sz="2000" b="1" dirty="0"/>
              <a:t>Size: </a:t>
            </a:r>
            <a:r>
              <a:rPr lang="en-US" sz="2000" dirty="0"/>
              <a:t>6MB</a:t>
            </a:r>
          </a:p>
          <a:p>
            <a:r>
              <a:rPr lang="en-US" sz="2000" dirty="0"/>
              <a:t>Angry, Happy, Disgust, Sad, Surprise, Fear, Contempt</a:t>
            </a:r>
          </a:p>
        </p:txBody>
      </p:sp>
    </p:spTree>
    <p:extLst>
      <p:ext uri="{BB962C8B-B14F-4D97-AF65-F5344CB8AC3E}">
        <p14:creationId xmlns:p14="http://schemas.microsoft.com/office/powerpoint/2010/main" val="1539177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D711B9B-D537-13B1-44AB-F103F50530F3}"/>
              </a:ext>
            </a:extLst>
          </p:cNvPr>
          <p:cNvSpPr>
            <a:spLocks noGrp="1"/>
          </p:cNvSpPr>
          <p:nvPr>
            <p:ph type="ctrTitle"/>
          </p:nvPr>
        </p:nvSpPr>
        <p:spPr>
          <a:xfrm>
            <a:off x="699713" y="248038"/>
            <a:ext cx="7063721" cy="1159200"/>
          </a:xfrm>
        </p:spPr>
        <p:txBody>
          <a:bodyPr anchor="ctr">
            <a:normAutofit/>
          </a:bodyPr>
          <a:lstStyle/>
          <a:p>
            <a:pPr algn="l"/>
            <a:r>
              <a:rPr lang="en-US" sz="4000" dirty="0">
                <a:solidFill>
                  <a:srgbClr val="FFFFFF"/>
                </a:solidFill>
              </a:rPr>
              <a:t>Dataset links </a:t>
            </a:r>
          </a:p>
        </p:txBody>
      </p:sp>
      <p:graphicFrame>
        <p:nvGraphicFramePr>
          <p:cNvPr id="12" name="Table 11">
            <a:extLst>
              <a:ext uri="{FF2B5EF4-FFF2-40B4-BE49-F238E27FC236}">
                <a16:creationId xmlns:a16="http://schemas.microsoft.com/office/drawing/2014/main" id="{6A4B7EE8-7657-6FD7-AA3C-F603F5C2D22C}"/>
              </a:ext>
            </a:extLst>
          </p:cNvPr>
          <p:cNvGraphicFramePr>
            <a:graphicFrameLocks noGrp="1"/>
          </p:cNvGraphicFramePr>
          <p:nvPr>
            <p:extLst>
              <p:ext uri="{D42A27DB-BD31-4B8C-83A1-F6EECF244321}">
                <p14:modId xmlns:p14="http://schemas.microsoft.com/office/powerpoint/2010/main" val="400337683"/>
              </p:ext>
            </p:extLst>
          </p:nvPr>
        </p:nvGraphicFramePr>
        <p:xfrm>
          <a:off x="432224" y="1992643"/>
          <a:ext cx="12089975" cy="4399462"/>
        </p:xfrm>
        <a:graphic>
          <a:graphicData uri="http://schemas.openxmlformats.org/drawingml/2006/table">
            <a:tbl>
              <a:tblPr firstRow="1" bandRow="1"/>
              <a:tblGrid>
                <a:gridCol w="1451487">
                  <a:extLst>
                    <a:ext uri="{9D8B030D-6E8A-4147-A177-3AD203B41FA5}">
                      <a16:colId xmlns:a16="http://schemas.microsoft.com/office/drawing/2014/main" val="1358744842"/>
                    </a:ext>
                  </a:extLst>
                </a:gridCol>
                <a:gridCol w="4853973">
                  <a:extLst>
                    <a:ext uri="{9D8B030D-6E8A-4147-A177-3AD203B41FA5}">
                      <a16:colId xmlns:a16="http://schemas.microsoft.com/office/drawing/2014/main" val="4010203037"/>
                    </a:ext>
                  </a:extLst>
                </a:gridCol>
                <a:gridCol w="5784515">
                  <a:extLst>
                    <a:ext uri="{9D8B030D-6E8A-4147-A177-3AD203B41FA5}">
                      <a16:colId xmlns:a16="http://schemas.microsoft.com/office/drawing/2014/main" val="3895708919"/>
                    </a:ext>
                  </a:extLst>
                </a:gridCol>
              </a:tblGrid>
              <a:tr h="543754">
                <a:tc>
                  <a:txBody>
                    <a:bodyPr/>
                    <a:lstStyle/>
                    <a:p>
                      <a:r>
                        <a:rPr lang="en-US" sz="2400"/>
                        <a:t>#</a:t>
                      </a:r>
                    </a:p>
                  </a:txBody>
                  <a:tcPr marL="123580" marR="123580" marT="61790" marB="61790" anchor="ctr">
                    <a:lnL>
                      <a:noFill/>
                    </a:lnL>
                    <a:lnR>
                      <a:noFill/>
                    </a:lnR>
                    <a:lnT>
                      <a:noFill/>
                    </a:lnT>
                    <a:lnB>
                      <a:noFill/>
                    </a:lnB>
                    <a:noFill/>
                  </a:tcPr>
                </a:tc>
                <a:tc>
                  <a:txBody>
                    <a:bodyPr/>
                    <a:lstStyle/>
                    <a:p>
                      <a:r>
                        <a:rPr lang="en-US" sz="2400" dirty="0"/>
                        <a:t>Dataset </a:t>
                      </a:r>
                      <a:endParaRPr lang="ar-SA" sz="2400" dirty="0"/>
                    </a:p>
                  </a:txBody>
                  <a:tcPr marL="123580" marR="123580" marT="61790" marB="61790" anchor="ctr">
                    <a:lnL>
                      <a:noFill/>
                    </a:lnL>
                    <a:lnR>
                      <a:noFill/>
                    </a:lnR>
                    <a:lnT>
                      <a:noFill/>
                    </a:lnT>
                    <a:lnB>
                      <a:noFill/>
                    </a:lnB>
                    <a:noFill/>
                  </a:tcPr>
                </a:tc>
                <a:tc>
                  <a:txBody>
                    <a:bodyPr/>
                    <a:lstStyle/>
                    <a:p>
                      <a:r>
                        <a:rPr lang="en-US" sz="2400" dirty="0"/>
                        <a:t>Link</a:t>
                      </a:r>
                    </a:p>
                  </a:txBody>
                  <a:tcPr marL="123580" marR="123580" marT="61790" marB="61790" anchor="ctr">
                    <a:lnL>
                      <a:noFill/>
                    </a:lnL>
                    <a:lnR>
                      <a:noFill/>
                    </a:lnR>
                    <a:lnT>
                      <a:noFill/>
                    </a:lnT>
                    <a:lnB>
                      <a:noFill/>
                    </a:lnB>
                    <a:noFill/>
                  </a:tcPr>
                </a:tc>
                <a:extLst>
                  <a:ext uri="{0D108BD9-81ED-4DB2-BD59-A6C34878D82A}">
                    <a16:rowId xmlns:a16="http://schemas.microsoft.com/office/drawing/2014/main" val="2295704588"/>
                  </a:ext>
                </a:extLst>
              </a:tr>
              <a:tr h="1285236">
                <a:tc>
                  <a:txBody>
                    <a:bodyPr/>
                    <a:lstStyle/>
                    <a:p>
                      <a:r>
                        <a:rPr lang="en-US" sz="2400"/>
                        <a:t>1</a:t>
                      </a:r>
                    </a:p>
                  </a:txBody>
                  <a:tcPr marL="123580" marR="123580" marT="61790" marB="61790" anchor="ctr">
                    <a:lnL>
                      <a:noFill/>
                    </a:lnL>
                    <a:lnR>
                      <a:noFill/>
                    </a:lnR>
                    <a:lnT>
                      <a:noFill/>
                    </a:lnT>
                    <a:lnB>
                      <a:noFill/>
                    </a:lnB>
                    <a:noFill/>
                  </a:tcPr>
                </a:tc>
                <a:tc>
                  <a:txBody>
                    <a:bodyPr/>
                    <a:lstStyle/>
                    <a:p>
                      <a:r>
                        <a:rPr lang="en-US" sz="2400" b="1" dirty="0"/>
                        <a:t>FER2013</a:t>
                      </a:r>
                      <a:endParaRPr lang="en-US" sz="2400" dirty="0"/>
                    </a:p>
                  </a:txBody>
                  <a:tcPr marL="123580" marR="123580" marT="61790" marB="61790" anchor="ctr">
                    <a:lnL>
                      <a:noFill/>
                    </a:lnL>
                    <a:lnR>
                      <a:noFill/>
                    </a:lnR>
                    <a:lnT>
                      <a:noFill/>
                    </a:lnT>
                    <a:lnB>
                      <a:noFill/>
                    </a:lnB>
                    <a:noFill/>
                  </a:tcPr>
                </a:tc>
                <a:tc>
                  <a:txBody>
                    <a:bodyPr/>
                    <a:lstStyle/>
                    <a:p>
                      <a:r>
                        <a:rPr lang="en-US" sz="2400" dirty="0">
                          <a:hlinkClick r:id="rId2"/>
                        </a:rPr>
                        <a:t>FER-2013</a:t>
                      </a:r>
                      <a:endParaRPr lang="en-US" sz="2400" dirty="0"/>
                    </a:p>
                  </a:txBody>
                  <a:tcPr marL="123580" marR="123580" marT="61790" marB="61790" anchor="ctr">
                    <a:lnL>
                      <a:noFill/>
                    </a:lnL>
                    <a:lnR>
                      <a:noFill/>
                    </a:lnR>
                    <a:lnT>
                      <a:noFill/>
                    </a:lnT>
                    <a:lnB>
                      <a:noFill/>
                    </a:lnB>
                    <a:noFill/>
                  </a:tcPr>
                </a:tc>
                <a:extLst>
                  <a:ext uri="{0D108BD9-81ED-4DB2-BD59-A6C34878D82A}">
                    <a16:rowId xmlns:a16="http://schemas.microsoft.com/office/drawing/2014/main" val="1997588520"/>
                  </a:ext>
                </a:extLst>
              </a:tr>
              <a:tr h="1285236">
                <a:tc>
                  <a:txBody>
                    <a:bodyPr/>
                    <a:lstStyle/>
                    <a:p>
                      <a:r>
                        <a:rPr lang="en-US" sz="2400"/>
                        <a:t>2</a:t>
                      </a:r>
                    </a:p>
                  </a:txBody>
                  <a:tcPr marL="123580" marR="123580" marT="61790" marB="61790" anchor="ctr">
                    <a:lnL>
                      <a:noFill/>
                    </a:lnL>
                    <a:lnR>
                      <a:noFill/>
                    </a:lnR>
                    <a:lnT>
                      <a:noFill/>
                    </a:lnT>
                    <a:lnB>
                      <a:noFill/>
                    </a:lnB>
                    <a:noFill/>
                  </a:tcPr>
                </a:tc>
                <a:tc>
                  <a:txBody>
                    <a:bodyPr/>
                    <a:lstStyle/>
                    <a:p>
                      <a:r>
                        <a:rPr lang="en-US" sz="2400" b="1" dirty="0"/>
                        <a:t>CK+ (Cohn-Kanade Extended)</a:t>
                      </a:r>
                      <a:endParaRPr lang="en-US" sz="2400" dirty="0"/>
                    </a:p>
                  </a:txBody>
                  <a:tcPr marL="123580" marR="123580" marT="61790" marB="61790" anchor="ctr">
                    <a:lnL>
                      <a:noFill/>
                    </a:lnL>
                    <a:lnR>
                      <a:noFill/>
                    </a:lnR>
                    <a:lnT>
                      <a:noFill/>
                    </a:lnT>
                    <a:lnB>
                      <a:noFill/>
                    </a:lnB>
                    <a:noFill/>
                  </a:tcPr>
                </a:tc>
                <a:tc>
                  <a:txBody>
                    <a:bodyPr/>
                    <a:lstStyle/>
                    <a:p>
                      <a:r>
                        <a:rPr lang="en-US" sz="2400" dirty="0">
                          <a:hlinkClick r:id="rId3"/>
                        </a:rPr>
                        <a:t>CK+</a:t>
                      </a:r>
                      <a:endParaRPr lang="en-US" sz="2400" dirty="0"/>
                    </a:p>
                  </a:txBody>
                  <a:tcPr marL="123580" marR="123580" marT="61790" marB="61790" anchor="ctr">
                    <a:lnL>
                      <a:noFill/>
                    </a:lnL>
                    <a:lnR>
                      <a:noFill/>
                    </a:lnR>
                    <a:lnT>
                      <a:noFill/>
                    </a:lnT>
                    <a:lnB>
                      <a:noFill/>
                    </a:lnB>
                    <a:noFill/>
                  </a:tcPr>
                </a:tc>
                <a:extLst>
                  <a:ext uri="{0D108BD9-81ED-4DB2-BD59-A6C34878D82A}">
                    <a16:rowId xmlns:a16="http://schemas.microsoft.com/office/drawing/2014/main" val="2900783676"/>
                  </a:ext>
                </a:extLst>
              </a:tr>
              <a:tr h="1285236">
                <a:tc>
                  <a:txBody>
                    <a:bodyPr/>
                    <a:lstStyle/>
                    <a:p>
                      <a:r>
                        <a:rPr lang="en-US" sz="2400"/>
                        <a:t>3</a:t>
                      </a:r>
                    </a:p>
                  </a:txBody>
                  <a:tcPr marL="123580" marR="123580" marT="61790" marB="61790" anchor="ctr">
                    <a:lnL>
                      <a:noFill/>
                    </a:lnL>
                    <a:lnR>
                      <a:noFill/>
                    </a:lnR>
                    <a:lnT>
                      <a:noFill/>
                    </a:lnT>
                    <a:lnB>
                      <a:noFill/>
                    </a:lnB>
                    <a:noFill/>
                  </a:tcPr>
                </a:tc>
                <a:tc>
                  <a:txBody>
                    <a:bodyPr/>
                    <a:lstStyle/>
                    <a:p>
                      <a:r>
                        <a:rPr lang="en-US" sz="2400" b="1" dirty="0"/>
                        <a:t>JAFFE</a:t>
                      </a:r>
                      <a:endParaRPr lang="en-US" sz="2400" dirty="0"/>
                    </a:p>
                  </a:txBody>
                  <a:tcPr marL="123580" marR="123580" marT="61790" marB="61790" anchor="ctr">
                    <a:lnL>
                      <a:noFill/>
                    </a:lnL>
                    <a:lnR>
                      <a:noFill/>
                    </a:lnR>
                    <a:lnT>
                      <a:noFill/>
                    </a:lnT>
                    <a:lnB>
                      <a:noFill/>
                    </a:lnB>
                    <a:noFill/>
                  </a:tcPr>
                </a:tc>
                <a:tc>
                  <a:txBody>
                    <a:bodyPr/>
                    <a:lstStyle/>
                    <a:p>
                      <a:r>
                        <a:rPr lang="en-US" sz="2400" dirty="0">
                          <a:hlinkClick r:id="rId4"/>
                        </a:rPr>
                        <a:t>JAFFE (Deprecated, use v.2 instead)</a:t>
                      </a:r>
                      <a:endParaRPr lang="en-US" sz="2400" dirty="0"/>
                    </a:p>
                  </a:txBody>
                  <a:tcPr marL="123580" marR="123580" marT="61790" marB="61790" anchor="ctr">
                    <a:lnL>
                      <a:noFill/>
                    </a:lnL>
                    <a:lnR>
                      <a:noFill/>
                    </a:lnR>
                    <a:lnT>
                      <a:noFill/>
                    </a:lnT>
                    <a:lnB>
                      <a:noFill/>
                    </a:lnB>
                    <a:noFill/>
                  </a:tcPr>
                </a:tc>
                <a:extLst>
                  <a:ext uri="{0D108BD9-81ED-4DB2-BD59-A6C34878D82A}">
                    <a16:rowId xmlns:a16="http://schemas.microsoft.com/office/drawing/2014/main" val="3621478865"/>
                  </a:ext>
                </a:extLst>
              </a:tr>
            </a:tbl>
          </a:graphicData>
        </a:graphic>
      </p:graphicFrame>
    </p:spTree>
    <p:extLst>
      <p:ext uri="{BB962C8B-B14F-4D97-AF65-F5344CB8AC3E}">
        <p14:creationId xmlns:p14="http://schemas.microsoft.com/office/powerpoint/2010/main" val="2407680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58E25-BCA8-EF00-8D27-756F048BDC96}"/>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Report </a:t>
            </a:r>
          </a:p>
        </p:txBody>
      </p:sp>
      <p:sp>
        <p:nvSpPr>
          <p:cNvPr id="9" name="Content Placeholder 8">
            <a:extLst>
              <a:ext uri="{FF2B5EF4-FFF2-40B4-BE49-F238E27FC236}">
                <a16:creationId xmlns:a16="http://schemas.microsoft.com/office/drawing/2014/main" id="{AD6BB245-C35E-0902-D956-CC526C2F66A2}"/>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latin typeface="Times New Roman (Headings CS)"/>
              </a:rPr>
              <a:t>In this project, a facial expression classification model was developed using AI techniques, leveraging three main datasets: FER-2013, JAFFE, and CK+. The objective of the project was to train a model capable of distinguishing between various facial expressions such as anger, happiness, sadness, surprise, and others, using expressive facial images collected from these datasets. Initially, Google Drive was mounted within the Google </a:t>
            </a:r>
            <a:r>
              <a:rPr lang="en-US" sz="2000" dirty="0" err="1">
                <a:latin typeface="Times New Roman (Headings CS)"/>
              </a:rPr>
              <a:t>Colab</a:t>
            </a:r>
            <a:r>
              <a:rPr lang="en-US" sz="2000" dirty="0">
                <a:latin typeface="Times New Roman (Headings CS)"/>
              </a:rPr>
              <a:t> environment to directly load and process the datasets. Proper directory paths were then configured for each dataset, and steps were taken to filter and organize image files based on supported formats such as .jpg and .</a:t>
            </a:r>
            <a:r>
              <a:rPr lang="en-US" sz="2000" dirty="0" err="1">
                <a:latin typeface="Times New Roman (Headings CS)"/>
              </a:rPr>
              <a:t>png</a:t>
            </a:r>
            <a:r>
              <a:rPr lang="en-US" sz="2000" dirty="0">
                <a:latin typeface="Times New Roman (Headings CS)"/>
              </a:rPr>
              <a:t>.</a:t>
            </a:r>
          </a:p>
        </p:txBody>
      </p:sp>
    </p:spTree>
    <p:extLst>
      <p:ext uri="{BB962C8B-B14F-4D97-AF65-F5344CB8AC3E}">
        <p14:creationId xmlns:p14="http://schemas.microsoft.com/office/powerpoint/2010/main" val="3162048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4D05918-7ACA-8E2C-5E08-50C47509CCC3}"/>
              </a:ext>
            </a:extLst>
          </p:cNvPr>
          <p:cNvSpPr>
            <a:spLocks noGrp="1" noChangeArrowheads="1"/>
          </p:cNvSpPr>
          <p:nvPr>
            <p:ph idx="1"/>
          </p:nvPr>
        </p:nvSpPr>
        <p:spPr bwMode="auto">
          <a:xfrm>
            <a:off x="614681" y="494664"/>
            <a:ext cx="10764519"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Headings CS)"/>
              </a:rPr>
              <a:t>A custom dataset class was defined for each dataset separately, such as </a:t>
            </a:r>
            <a:r>
              <a:rPr kumimoji="0" lang="en-US" altLang="en-US" sz="1800" b="0" i="0" u="none" strike="noStrike" cap="none" normalizeH="0" baseline="0" dirty="0" err="1">
                <a:ln>
                  <a:noFill/>
                </a:ln>
                <a:solidFill>
                  <a:schemeClr val="tx1"/>
                </a:solidFill>
                <a:effectLst/>
                <a:latin typeface="Times New Roman (Headings CS)"/>
              </a:rPr>
              <a:t>JAFEDataset</a:t>
            </a:r>
            <a:r>
              <a:rPr kumimoji="0" lang="en-US" altLang="en-US" sz="1800" b="0" i="0" u="none" strike="noStrike" cap="none" normalizeH="0" baseline="0" dirty="0">
                <a:ln>
                  <a:noFill/>
                </a:ln>
                <a:solidFill>
                  <a:schemeClr val="tx1"/>
                </a:solidFill>
                <a:effectLst/>
                <a:latin typeface="Times New Roman (Headings CS)"/>
              </a:rPr>
              <a:t> and </a:t>
            </a:r>
            <a:r>
              <a:rPr kumimoji="0" lang="en-US" altLang="en-US" sz="1800" b="0" i="0" u="none" strike="noStrike" cap="none" normalizeH="0" baseline="0" dirty="0" err="1">
                <a:ln>
                  <a:noFill/>
                </a:ln>
                <a:solidFill>
                  <a:schemeClr val="tx1"/>
                </a:solidFill>
                <a:effectLst/>
                <a:latin typeface="Times New Roman (Headings CS)"/>
              </a:rPr>
              <a:t>CKPlusDataset</a:t>
            </a:r>
            <a:r>
              <a:rPr kumimoji="0" lang="en-US" altLang="en-US" sz="1800" b="0" i="0" u="none" strike="noStrike" cap="none" normalizeH="0" baseline="0" dirty="0">
                <a:ln>
                  <a:noFill/>
                </a:ln>
                <a:solidFill>
                  <a:schemeClr val="tx1"/>
                </a:solidFill>
                <a:effectLst/>
                <a:latin typeface="Times New Roman (Headings CS)"/>
              </a:rPr>
              <a:t>, which handled loading the images, converting them to grayscale, and applying appropriate transformations such as resizing them to 48x48 pixels and converting them to Tensors. The </a:t>
            </a:r>
            <a:r>
              <a:rPr kumimoji="0" lang="en-US" altLang="en-US" sz="1800" b="0" i="0" u="none" strike="noStrike" cap="none" normalizeH="0" baseline="0" dirty="0" err="1">
                <a:ln>
                  <a:noFill/>
                </a:ln>
                <a:solidFill>
                  <a:schemeClr val="tx1"/>
                </a:solidFill>
                <a:effectLst/>
                <a:latin typeface="Times New Roman (Headings CS)"/>
              </a:rPr>
              <a:t>PyTorch</a:t>
            </a:r>
            <a:r>
              <a:rPr kumimoji="0" lang="en-US" altLang="en-US" sz="1800" b="0" i="0" u="none" strike="noStrike" cap="none" normalizeH="0" baseline="0" dirty="0">
                <a:ln>
                  <a:noFill/>
                </a:ln>
                <a:solidFill>
                  <a:schemeClr val="tx1"/>
                </a:solidFill>
                <a:effectLst/>
                <a:latin typeface="Times New Roman (Headings CS)"/>
              </a:rPr>
              <a:t> library was used to build the model, with ResNet18 selected as the base pretrained architecture. It was modified to accept grayscale images (1 input channel instead of 3) and the final fully connected layer was adjusted to match the number of target expression classes (seven). The training process was carried out using the Adam optimizer and </a:t>
            </a:r>
            <a:r>
              <a:rPr kumimoji="0" lang="en-US" altLang="en-US" sz="1800" b="0" i="0" u="none" strike="noStrike" cap="none" normalizeH="0" baseline="0" dirty="0" err="1">
                <a:ln>
                  <a:noFill/>
                </a:ln>
                <a:solidFill>
                  <a:schemeClr val="tx1"/>
                </a:solidFill>
                <a:effectLst/>
                <a:latin typeface="Times New Roman (Headings CS)"/>
              </a:rPr>
              <a:t>CrossEntropyLoss</a:t>
            </a:r>
            <a:r>
              <a:rPr kumimoji="0" lang="en-US" altLang="en-US" sz="1800" b="0" i="0" u="none" strike="noStrike" cap="none" normalizeH="0" baseline="0" dirty="0">
                <a:ln>
                  <a:noFill/>
                </a:ln>
                <a:solidFill>
                  <a:schemeClr val="tx1"/>
                </a:solidFill>
                <a:effectLst/>
                <a:latin typeface="Times New Roman (Headings CS)"/>
              </a:rPr>
              <a:t> as the loss function. </a:t>
            </a:r>
          </a:p>
        </p:txBody>
      </p:sp>
      <p:sp>
        <p:nvSpPr>
          <p:cNvPr id="6" name="Rectangle 2">
            <a:extLst>
              <a:ext uri="{FF2B5EF4-FFF2-40B4-BE49-F238E27FC236}">
                <a16:creationId xmlns:a16="http://schemas.microsoft.com/office/drawing/2014/main" id="{65093490-0F94-707C-68B5-70C2B2FADA32}"/>
              </a:ext>
            </a:extLst>
          </p:cNvPr>
          <p:cNvSpPr txBox="1">
            <a:spLocks noChangeArrowheads="1"/>
          </p:cNvSpPr>
          <p:nvPr/>
        </p:nvSpPr>
        <p:spPr bwMode="auto">
          <a:xfrm>
            <a:off x="614680" y="3207384"/>
            <a:ext cx="10764519"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eaLnBrk="0" fontAlgn="base" hangingPunct="0">
              <a:lnSpc>
                <a:spcPct val="100000"/>
              </a:lnSpc>
              <a:spcBef>
                <a:spcPct val="0"/>
              </a:spcBef>
              <a:spcAft>
                <a:spcPct val="0"/>
              </a:spcAft>
              <a:buFontTx/>
              <a:buNone/>
            </a:pPr>
            <a:r>
              <a:rPr lang="en-US" sz="1800" dirty="0">
                <a:latin typeface="Times New Roman (Headings CS)"/>
              </a:rPr>
              <a:t>The model showed gradually increasing accuracy during training on FER-2013, achieving around 50% validation accuracy after 8 epochs, which is acceptable as a starting point but indicates room for improvement. Later, the CK+ dataset was added using the same loading and processing methodology to expand the training scope and improve generalization. It is recommended in the future to combine the results from all three datasets, analyze performance using a confusion matrix, and explore lighter models such as MobileNetV2 or apply fine-tuning on pretrained models to enhance final accuracy. This project represents a practical step toward building an accurate and effective model for understanding facial expressions using artificial intelligence.</a:t>
            </a:r>
            <a:endParaRPr lang="en-US" altLang="en-US" sz="1800" dirty="0">
              <a:latin typeface="Times New Roman (Headings CS)"/>
            </a:endParaRPr>
          </a:p>
        </p:txBody>
      </p:sp>
    </p:spTree>
    <p:extLst>
      <p:ext uri="{BB962C8B-B14F-4D97-AF65-F5344CB8AC3E}">
        <p14:creationId xmlns:p14="http://schemas.microsoft.com/office/powerpoint/2010/main" val="4024806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12A3D-C3EF-AB3C-9418-C9AFE53D1E5B}"/>
              </a:ext>
            </a:extLst>
          </p:cNvPr>
          <p:cNvSpPr>
            <a:spLocks noGrp="1"/>
          </p:cNvSpPr>
          <p:nvPr>
            <p:ph type="title"/>
          </p:nvPr>
        </p:nvSpPr>
        <p:spPr/>
        <p:txBody>
          <a:bodyPr/>
          <a:lstStyle/>
          <a:p>
            <a:r>
              <a:rPr lang="en-US" b="1" dirty="0"/>
              <a:t>References</a:t>
            </a:r>
            <a:endParaRPr lang="en-US" dirty="0"/>
          </a:p>
        </p:txBody>
      </p:sp>
      <p:sp>
        <p:nvSpPr>
          <p:cNvPr id="3" name="Content Placeholder 2">
            <a:extLst>
              <a:ext uri="{FF2B5EF4-FFF2-40B4-BE49-F238E27FC236}">
                <a16:creationId xmlns:a16="http://schemas.microsoft.com/office/drawing/2014/main" id="{AC3BC642-276E-1386-BAF4-8D3CA655F75B}"/>
              </a:ext>
            </a:extLst>
          </p:cNvPr>
          <p:cNvSpPr>
            <a:spLocks noGrp="1"/>
          </p:cNvSpPr>
          <p:nvPr>
            <p:ph idx="1"/>
          </p:nvPr>
        </p:nvSpPr>
        <p:spPr>
          <a:xfrm>
            <a:off x="838200" y="1443789"/>
            <a:ext cx="10515600" cy="4733174"/>
          </a:xfrm>
        </p:spPr>
        <p:txBody>
          <a:bodyPr>
            <a:normAutofit fontScale="70000" lnSpcReduction="20000"/>
          </a:bodyPr>
          <a:lstStyle/>
          <a:p>
            <a:pPr marL="0" indent="0">
              <a:buNone/>
            </a:pPr>
            <a:r>
              <a:rPr lang="en-US" dirty="0"/>
              <a:t>[1] G. Meena, K. K. </a:t>
            </a:r>
            <a:r>
              <a:rPr lang="en-US" dirty="0" err="1"/>
              <a:t>Mohbey</a:t>
            </a:r>
            <a:r>
              <a:rPr lang="en-US" dirty="0"/>
              <a:t>, A. Indian, and S. Kumar, “Sentiment Analysis from Images using VGG19 based Transfer Learning Approach,” </a:t>
            </a:r>
            <a:r>
              <a:rPr lang="en-US" i="1" dirty="0"/>
              <a:t>Procedia Computer Science</a:t>
            </a:r>
            <a:r>
              <a:rPr lang="en-US" dirty="0"/>
              <a:t>, vol. 199, pp. 865–872, 2022. [Online]. Available: </a:t>
            </a:r>
            <a:r>
              <a:rPr lang="en-US" dirty="0">
                <a:hlinkClick r:id="rId2"/>
              </a:rPr>
              <a:t>https://www.sciencedirect.com/science/article/pii/S1877050922007888</a:t>
            </a:r>
            <a:endParaRPr lang="en-US" dirty="0"/>
          </a:p>
          <a:p>
            <a:pPr marL="0" indent="0">
              <a:buNone/>
            </a:pPr>
            <a:r>
              <a:rPr lang="en-US" dirty="0"/>
              <a:t>[2] G. Meena and K. K. </a:t>
            </a:r>
            <a:r>
              <a:rPr lang="en-US" dirty="0" err="1"/>
              <a:t>Mohbey</a:t>
            </a:r>
            <a:r>
              <a:rPr lang="en-US" dirty="0"/>
              <a:t>, “Sentiment analysis on images using different transfer learning models,” </a:t>
            </a:r>
            <a:r>
              <a:rPr lang="en-US" i="1" dirty="0"/>
              <a:t>Procedia Computer Science</a:t>
            </a:r>
            <a:r>
              <a:rPr lang="en-US" dirty="0"/>
              <a:t>, vol. 218, pp. 553–560, 2023. [Online]. Available: </a:t>
            </a:r>
            <a:r>
              <a:rPr lang="en-US" dirty="0">
                <a:hlinkClick r:id="rId3"/>
              </a:rPr>
              <a:t>https://www.sciencedirect.com/science/article/pii/S1877050923001424</a:t>
            </a:r>
            <a:endParaRPr lang="en-US" dirty="0"/>
          </a:p>
          <a:p>
            <a:pPr marL="0" indent="0">
              <a:buNone/>
            </a:pPr>
            <a:r>
              <a:rPr lang="en-US" dirty="0"/>
              <a:t>[3] S. M., P. Umesh, A. </a:t>
            </a:r>
            <a:r>
              <a:rPr lang="en-US" dirty="0" err="1"/>
              <a:t>Kodipalli</a:t>
            </a:r>
            <a:r>
              <a:rPr lang="en-US" dirty="0"/>
              <a:t>, and T. Rao, “</a:t>
            </a:r>
            <a:r>
              <a:rPr lang="en-US" sz="2900" dirty="0" err="1"/>
              <a:t>EmoCNN</a:t>
            </a:r>
            <a:r>
              <a:rPr lang="en-US" dirty="0"/>
              <a:t>: Unleashing human emotions with customized CNN using different optimizers,” </a:t>
            </a:r>
            <a:r>
              <a:rPr lang="en-US" i="1" dirty="0"/>
              <a:t>Procedia Computer Science</a:t>
            </a:r>
            <a:r>
              <a:rPr lang="en-US" dirty="0"/>
              <a:t>, vol. 226, pp. 1234–1241, 2024. [Online]. Available: </a:t>
            </a:r>
            <a:r>
              <a:rPr lang="en-US" dirty="0">
                <a:hlinkClick r:id="rId4"/>
              </a:rPr>
              <a:t>https://www.sciencedirect.com/science/article/pii/S1877050924008007</a:t>
            </a:r>
            <a:endParaRPr lang="en-US" dirty="0"/>
          </a:p>
          <a:p>
            <a:pPr marL="0" indent="0">
              <a:buNone/>
            </a:pPr>
            <a:r>
              <a:rPr lang="en-US" dirty="0"/>
              <a:t>[4] H. A. Shehu, W. N. Browne, and H. Eisenbarth, “Emotion categorization from facial expressions: A review of datasets, methods, and research directions,” </a:t>
            </a:r>
            <a:r>
              <a:rPr lang="en-US" i="1" dirty="0"/>
              <a:t>Neurocomputing</a:t>
            </a:r>
            <a:r>
              <a:rPr lang="en-US" dirty="0"/>
              <a:t>, vol. 560, pp. 1–25, 2024. [Online]. Available: </a:t>
            </a:r>
            <a:r>
              <a:rPr lang="en-US" dirty="0">
                <a:hlinkClick r:id="rId5"/>
              </a:rPr>
              <a:t>https://www.sciencedirect.com/science/article/pii/S0925231225000396</a:t>
            </a:r>
            <a:endParaRPr lang="en-US" dirty="0"/>
          </a:p>
          <a:p>
            <a:pPr marL="0" indent="0">
              <a:buNone/>
            </a:pPr>
            <a:r>
              <a:rPr lang="en-US" dirty="0"/>
              <a:t>[5] O. Askri, G. Manita, and M. A. Hajjaji, “Efficient Facial Emotion Recognition Using an Optimized Deep Learning Model Based on Quantum Gazelle Optimization Algorithm,” </a:t>
            </a:r>
            <a:r>
              <a:rPr lang="en-US" i="1" dirty="0"/>
              <a:t>Procedia Computer Science</a:t>
            </a:r>
            <a:r>
              <a:rPr lang="en-US" dirty="0"/>
              <a:t>, vol. 230, pp. 987–994, 2024. [Online]. Available: </a:t>
            </a:r>
            <a:r>
              <a:rPr lang="en-US" dirty="0">
                <a:hlinkClick r:id="rId6"/>
              </a:rPr>
              <a:t>https://www.sciencedirect.com/science/article/pii/S1877050924024311</a:t>
            </a:r>
            <a:endParaRPr lang="en-US" dirty="0"/>
          </a:p>
          <a:p>
            <a:endParaRPr lang="en-US" dirty="0"/>
          </a:p>
        </p:txBody>
      </p:sp>
    </p:spTree>
    <p:extLst>
      <p:ext uri="{BB962C8B-B14F-4D97-AF65-F5344CB8AC3E}">
        <p14:creationId xmlns:p14="http://schemas.microsoft.com/office/powerpoint/2010/main" val="1598997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5716</TotalTime>
  <Words>992</Words>
  <Application>Microsoft Office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Times New Roman (Headings CS)</vt:lpstr>
      <vt:lpstr>Office Theme</vt:lpstr>
      <vt:lpstr>‏Facial emotion analysis through image processing using AI </vt:lpstr>
      <vt:lpstr>PowerPoint Presentation</vt:lpstr>
      <vt:lpstr>Description</vt:lpstr>
      <vt:lpstr>Dataset links </vt:lpstr>
      <vt:lpstr>Report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Turki Arif</dc:creator>
  <cp:lastModifiedBy>Turki Arif</cp:lastModifiedBy>
  <cp:revision>6</cp:revision>
  <dcterms:created xsi:type="dcterms:W3CDTF">2025-06-21T17:16:44Z</dcterms:created>
  <dcterms:modified xsi:type="dcterms:W3CDTF">2025-07-09T18:02:02Z</dcterms:modified>
</cp:coreProperties>
</file>