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592" r:id="rId6"/>
    <p:sldId id="591" r:id="rId7"/>
    <p:sldId id="551" r:id="rId8"/>
    <p:sldId id="595" r:id="rId9"/>
    <p:sldId id="596" r:id="rId10"/>
    <p:sldId id="597" r:id="rId11"/>
    <p:sldId id="598" r:id="rId12"/>
    <p:sldId id="599" r:id="rId13"/>
    <p:sldId id="552" r:id="rId14"/>
    <p:sldId id="553" r:id="rId15"/>
    <p:sldId id="537" r:id="rId16"/>
    <p:sldId id="538" r:id="rId17"/>
    <p:sldId id="539" r:id="rId18"/>
    <p:sldId id="540" r:id="rId19"/>
    <p:sldId id="541" r:id="rId20"/>
    <p:sldId id="542" r:id="rId21"/>
    <p:sldId id="543" r:id="rId22"/>
    <p:sldId id="545" r:id="rId23"/>
    <p:sldId id="546" r:id="rId24"/>
    <p:sldId id="547" r:id="rId25"/>
    <p:sldId id="548" r:id="rId26"/>
    <p:sldId id="554" r:id="rId27"/>
    <p:sldId id="555" r:id="rId28"/>
    <p:sldId id="557" r:id="rId29"/>
    <p:sldId id="558" r:id="rId30"/>
    <p:sldId id="561" r:id="rId31"/>
    <p:sldId id="562" r:id="rId32"/>
    <p:sldId id="563" r:id="rId33"/>
    <p:sldId id="565" r:id="rId34"/>
    <p:sldId id="566" r:id="rId35"/>
    <p:sldId id="567" r:id="rId36"/>
    <p:sldId id="600" r:id="rId37"/>
    <p:sldId id="568" r:id="rId38"/>
    <p:sldId id="569" r:id="rId39"/>
    <p:sldId id="570" r:id="rId40"/>
    <p:sldId id="572" r:id="rId41"/>
    <p:sldId id="574" r:id="rId42"/>
    <p:sldId id="580" r:id="rId43"/>
    <p:sldId id="581" r:id="rId44"/>
    <p:sldId id="582" r:id="rId45"/>
    <p:sldId id="583" r:id="rId46"/>
    <p:sldId id="584" r:id="rId47"/>
    <p:sldId id="585" r:id="rId48"/>
    <p:sldId id="586" r:id="rId49"/>
    <p:sldId id="587" r:id="rId50"/>
    <p:sldId id="588" r:id="rId51"/>
    <p:sldId id="589" r:id="rId52"/>
    <p:sldId id="59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1"/>
            <p14:sldId id="551"/>
            <p14:sldId id="595"/>
            <p14:sldId id="596"/>
            <p14:sldId id="597"/>
            <p14:sldId id="598"/>
            <p14:sldId id="599"/>
            <p14:sldId id="552"/>
            <p14:sldId id="553"/>
            <p14:sldId id="537"/>
            <p14:sldId id="538"/>
            <p14:sldId id="539"/>
            <p14:sldId id="540"/>
            <p14:sldId id="541"/>
            <p14:sldId id="542"/>
            <p14:sldId id="543"/>
            <p14:sldId id="545"/>
            <p14:sldId id="546"/>
            <p14:sldId id="547"/>
            <p14:sldId id="548"/>
            <p14:sldId id="554"/>
            <p14:sldId id="555"/>
            <p14:sldId id="557"/>
            <p14:sldId id="558"/>
            <p14:sldId id="561"/>
            <p14:sldId id="562"/>
            <p14:sldId id="563"/>
            <p14:sldId id="565"/>
            <p14:sldId id="566"/>
            <p14:sldId id="567"/>
            <p14:sldId id="600"/>
            <p14:sldId id="568"/>
            <p14:sldId id="569"/>
            <p14:sldId id="570"/>
            <p14:sldId id="572"/>
            <p14:sldId id="574"/>
            <p14:sldId id="580"/>
            <p14:sldId id="581"/>
            <p14:sldId id="582"/>
            <p14:sldId id="583"/>
            <p14:sldId id="584"/>
            <p14:sldId id="585"/>
            <p14:sldId id="586"/>
            <p14:sldId id="587"/>
            <p14:sldId id="588"/>
            <p14:sldId id="589"/>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50.xml"/><Relationship Id="rId1" Type="http://schemas.openxmlformats.org/officeDocument/2006/relationships/slideLayout" Target="../slideLayouts/slideLayout13.xml"/><Relationship Id="rId6" Type="http://schemas.openxmlformats.org/officeDocument/2006/relationships/image" Target="../media/image33.png"/><Relationship Id="rId5" Type="http://schemas.openxmlformats.org/officeDocument/2006/relationships/image" Target="../media/image32.sv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pPr algn="r"/>
            <a:r>
              <a:rPr lang="en-US" sz="2000" dirty="0">
                <a:latin typeface="Alexandria" charset="0"/>
                <a:cs typeface="Alexandria" charset="0"/>
              </a:rPr>
              <a:t>إعداد  /</a:t>
            </a:r>
          </a:p>
          <a:p>
            <a:pPr algn="r"/>
            <a:r>
              <a:rPr lang="en-US" sz="2000" dirty="0" err="1">
                <a:latin typeface="Alexandria" charset="0"/>
                <a:cs typeface="Alexandria" charset="0"/>
              </a:rPr>
              <a:t>أحمد</a:t>
            </a:r>
            <a:r>
              <a:rPr lang="en-US" sz="2000" dirty="0">
                <a:latin typeface="Alexandria" charset="0"/>
                <a:cs typeface="Alexandria" charset="0"/>
              </a:rPr>
              <a:t> ر</a:t>
            </a:r>
            <a:r>
              <a:rPr lang="ar-EG" sz="2000" dirty="0">
                <a:latin typeface="Alexandria" charset="0"/>
                <a:cs typeface="Alexandria" charset="0"/>
              </a:rPr>
              <a:t>ا</a:t>
            </a:r>
            <a:r>
              <a:rPr lang="en-US" sz="2000" dirty="0">
                <a:latin typeface="Alexandria" charset="0"/>
                <a:cs typeface="Alexandria" charset="0"/>
              </a:rPr>
              <a:t>ج</a:t>
            </a:r>
            <a:r>
              <a:rPr lang="ar-EG" sz="2000" dirty="0">
                <a:latin typeface="Alexandria" charset="0"/>
                <a:cs typeface="Alexandria" charset="0"/>
              </a:rPr>
              <a:t>ح</a:t>
            </a:r>
            <a:r>
              <a:rPr lang="en-US" sz="2000" dirty="0">
                <a:latin typeface="Alexandria" charset="0"/>
                <a:cs typeface="Alexandria" charset="0"/>
              </a:rPr>
              <a:t> إسماعيل</a:t>
            </a:r>
          </a:p>
        </p:txBody>
      </p:sp>
      <p:sp>
        <p:nvSpPr>
          <p:cNvPr id="31" name="TextBox 30"/>
          <p:cNvSpPr txBox="1"/>
          <p:nvPr/>
        </p:nvSpPr>
        <p:spPr>
          <a:xfrm>
            <a:off x="2678129" y="2424037"/>
            <a:ext cx="2521844" cy="1446550"/>
          </a:xfrm>
          <a:prstGeom prst="rect">
            <a:avLst/>
          </a:prstGeom>
          <a:noFill/>
        </p:spPr>
        <p:txBody>
          <a:bodyPr wrap="none" rtlCol="0">
            <a:spAutoFit/>
          </a:bodyPr>
          <a:lstStyle/>
          <a:p>
            <a:pPr algn="r"/>
            <a:r>
              <a:rPr lang="en-US" sz="4400" b="1" dirty="0">
                <a:solidFill>
                  <a:srgbClr val="00B0F0"/>
                </a:solidFill>
                <a:latin typeface="Alexandria" charset="0"/>
                <a:cs typeface="Alexandria" charset="0"/>
              </a:rPr>
              <a:t>مقدمة إلى</a:t>
            </a:r>
          </a:p>
          <a:p>
            <a:pPr algn="r"/>
            <a:r>
              <a:rPr lang="en-US" sz="4400" b="1" dirty="0">
                <a:solidFill>
                  <a:srgbClr val="00B0F0"/>
                </a:solidFill>
                <a:latin typeface="Alexandria" charset="0"/>
                <a:cs typeface="Alexandria" charset="0"/>
              </a:rPr>
              <a:t>طرق البحث</a:t>
            </a:r>
          </a:p>
        </p:txBody>
      </p:sp>
      <p:sp>
        <p:nvSpPr>
          <p:cNvPr id="34" name="Rectangle: Rounded Corners 33"/>
          <p:cNvSpPr/>
          <p:nvPr/>
        </p:nvSpPr>
        <p:spPr>
          <a:xfrm>
            <a:off x="329139" y="60040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المحاضرة 6</a:t>
            </a:r>
          </a:p>
        </p:txBody>
      </p:sp>
      <p:sp>
        <p:nvSpPr>
          <p:cNvPr id="46" name="TextBox 45"/>
          <p:cNvSpPr txBox="1"/>
          <p:nvPr/>
        </p:nvSpPr>
        <p:spPr>
          <a:xfrm>
            <a:off x="329139" y="5252988"/>
            <a:ext cx="4272711" cy="707886"/>
          </a:xfrm>
          <a:prstGeom prst="rect">
            <a:avLst/>
          </a:prstGeom>
          <a:noFill/>
        </p:spPr>
        <p:txBody>
          <a:bodyPr wrap="square" rtlCol="0">
            <a:spAutoFit/>
          </a:bodyPr>
          <a:lstStyle/>
          <a:p>
            <a:pPr algn="ctr"/>
            <a:r>
              <a:rPr lang="en-US" sz="2000" dirty="0">
                <a:latin typeface="Alexandria" charset="0"/>
                <a:cs typeface="Alexandria" charset="0"/>
              </a:rPr>
              <a:t>MGM333</a:t>
            </a:r>
          </a:p>
          <a:p>
            <a:pPr algn="ctr"/>
            <a:r>
              <a:rPr lang="en-US" sz="2000" dirty="0">
                <a:latin typeface="Alexandria" charset="0"/>
                <a:cs typeface="Alexandria" charset="0"/>
              </a:rPr>
              <a:t>مقدمة إلى طرق البحث</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rtl="1"/>
            <a:r>
              <a:rPr lang="en-US" sz="2800" b="1" dirty="0">
                <a:latin typeface="Alexandria" charset="0"/>
                <a:cs typeface="Alexandria" charset="0"/>
              </a:rPr>
              <a:t>نتائج التعلم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45620" y="2072204"/>
            <a:ext cx="10749220" cy="4739759"/>
          </a:xfrm>
          <a:prstGeom prst="rect">
            <a:avLst/>
          </a:prstGeom>
          <a:noFill/>
        </p:spPr>
        <p:txBody>
          <a:bodyPr wrap="square" rtlCol="0">
            <a:spAutoFit/>
          </a:bodyPr>
          <a:lstStyle/>
          <a:p>
            <a:pPr marL="514350" indent="-514350" algn="r" rtl="1">
              <a:lnSpc>
                <a:spcPct val="90000"/>
              </a:lnSpc>
              <a:spcBef>
                <a:spcPts val="1000"/>
              </a:spcBef>
              <a:buFont typeface="+mj-lt"/>
              <a:buAutoNum type="arabicPeriod"/>
              <a:defRPr/>
            </a:pPr>
            <a:r>
              <a:rPr lang="en-US" sz="2800" dirty="0">
                <a:solidFill>
                  <a:prstClr val="black"/>
                </a:solidFill>
                <a:latin typeface="Calibri"/>
              </a:rPr>
              <a:t>اشرح أهمية جمع البيانات وتحليلها بشكل متزامن في نظرية الأساس ووصف النهج التكراري المعني.</a:t>
            </a:r>
          </a:p>
          <a:p>
            <a:pPr marL="514350" indent="-514350" algn="r" rtl="1">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فهم طرق السحب النظري لاختيار الحالات الغنية بالمعلومات وتحقيق التشبع النظري في أبحاث النظرية المدروسة.</a:t>
            </a:r>
          </a:p>
          <a:p>
            <a:pPr marL="514350" marR="0" lvl="0" indent="-514350" algn="r" defTabSz="914400" rtl="1"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تعلم ترميز البيانات وبناء فئات من البيانات التجريبية، مما يضمن ظهور النظرية المدروسة من البيانات بدلاً من المفاهيم المسبقة.</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128049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a:r>
              <a:rPr lang="en-US" sz="2800" b="1" dirty="0">
                <a:latin typeface="Alexandria" charset="0"/>
                <a:cs typeface="Alexandria" charset="0"/>
              </a:rPr>
              <a:t>نتائج التعلم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27090" y="1816586"/>
            <a:ext cx="10749220" cy="344812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استخدام كتابة الملاحظات لتطوير النظرية</a:t>
            </a: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lang="en-US" sz="2800" dirty="0">
                <a:solidFill>
                  <a:prstClr val="black"/>
                </a:solidFill>
                <a:latin typeface="Calibri"/>
              </a:rPr>
              <a:t>كيفية إجراء أنواع مختلفة من المقابلات البحثية، بما في ذلك الصيغ الهيكلية وغير الهيكلية، لجمع بيانات نوعية ووصفية وعميقة.</a:t>
            </a: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تنفيذ وتحليل بيانات المقابلات</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79906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تعريف النظرية المدروسة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46760" y="1995716"/>
            <a:ext cx="5923863" cy="319164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ليس طريقة بحث محددة</a:t>
            </a:r>
          </a:p>
          <a:p>
            <a:pPr marR="0" lvl="0" algn="r" defTabSz="914400" rtl="1" eaLnBrk="1" fontAlgn="auto" latinLnBrk="0" hangingPunct="1">
              <a:lnSpc>
                <a:spcPct val="90000"/>
              </a:lnSpc>
              <a:spcBef>
                <a:spcPts val="1000"/>
              </a:spcBef>
              <a:spcAft>
                <a:spcPts val="0"/>
              </a:spcAft>
              <a:buClrTx/>
              <a:buSzTx/>
              <a:tabLst/>
              <a:defRPr/>
            </a:pPr>
            <a:endParaRPr lang="en-US" sz="2800" b="1" dirty="0">
              <a:solidFill>
                <a:prstClr val="black"/>
              </a:solidFill>
              <a:latin typeface="Calibri"/>
            </a:endParaRP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النظرية المؤسسية ليست مرتبطة بطريقة معينة ولكنها تتضمن مبادئ رئيسية في أي تصميم بحث، مثل الدراسات الإثنوغرافية، ودراسات الحالة، أو البحث العملي.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id="{E8A6E2E3-B13F-E3B6-F63C-AAACD70BE3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0989" y="2449687"/>
            <a:ext cx="5486876" cy="3200677"/>
          </a:xfrm>
          <a:prstGeom prst="rect">
            <a:avLst/>
          </a:prstGeom>
        </p:spPr>
      </p:pic>
    </p:spTree>
    <p:extLst>
      <p:ext uri="{BB962C8B-B14F-4D97-AF65-F5344CB8AC3E}">
        <p14:creationId xmlns:p14="http://schemas.microsoft.com/office/powerpoint/2010/main" val="2595969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7545764" cy="523220"/>
          </a:xfrm>
          <a:prstGeom prst="rect">
            <a:avLst/>
          </a:prstGeom>
          <a:noFill/>
        </p:spPr>
        <p:txBody>
          <a:bodyPr wrap="square" rtlCol="0">
            <a:spAutoFit/>
          </a:bodyPr>
          <a:lstStyle/>
          <a:p>
            <a:pPr algn="r" rtl="1"/>
            <a:r>
              <a:rPr lang="en-US" sz="2800" b="1" dirty="0">
                <a:latin typeface="Alexandria" charset="0"/>
                <a:cs typeface="Alexandria" charset="0"/>
              </a:rPr>
              <a:t>مثال على استخدام النظرية المؤسسية في الأعمال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297059" y="2422108"/>
            <a:ext cx="7932545" cy="3579441"/>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أحد الأمثلة على كيفية استخدام النظرية المؤسسية في الأعمال هو دعم فرق الموارد البشرية من خلال تحليل البيانات لاستكشاف الأسباب الكامنة وراء مغادرة الأشخاص لشركة ما.</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على سبيل المثال، قد تختار شركة ذات معدل دوران مرتفع لم تقم بأي بحث في هذا المجال من قبل استخدام النظرية المؤسسية لفهم الأسباب الرئيسية التي تجعل الأشخاص يختارون المغادرة.</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8C4EA38-62AB-0A30-1873-B809214079FE}"/>
              </a:ext>
            </a:extLst>
          </p:cNvPr>
          <p:cNvPicPr>
            <a:picLocks noChangeAspect="1"/>
          </p:cNvPicPr>
          <p:nvPr/>
        </p:nvPicPr>
        <p:blipFill rotWithShape="1">
          <a:blip r:embed="rId4"/>
          <a:srcRect t="10606"/>
          <a:stretch/>
        </p:blipFill>
        <p:spPr>
          <a:xfrm>
            <a:off x="8229604" y="2445641"/>
            <a:ext cx="2914247" cy="2941261"/>
          </a:xfrm>
          <a:prstGeom prst="rect">
            <a:avLst/>
          </a:prstGeom>
        </p:spPr>
      </p:pic>
    </p:spTree>
    <p:extLst>
      <p:ext uri="{BB962C8B-B14F-4D97-AF65-F5344CB8AC3E}">
        <p14:creationId xmlns:p14="http://schemas.microsoft.com/office/powerpoint/2010/main" val="427538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46760" y="2572462"/>
            <a:ext cx="7497830" cy="267560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قد يبدأ الباحثون في النظر إلى البيانات الكمية حول المغادرات على مدار العام والبحث عن أنماط.</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 </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بالإضافة إلى ذلك، قد يقومون بإجراء بحث عن البيانات النوعية من خلال استبيانات مشاركة الموظفين، ولجان المقابلات للموظفين الحاليين، ومقابلات الخروج مع الموظفين المغادرين.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FD223918-0272-F627-965A-6F4EF3977BE9}"/>
              </a:ext>
            </a:extLst>
          </p:cNvPr>
          <p:cNvPicPr>
            <a:picLocks noChangeAspect="1"/>
          </p:cNvPicPr>
          <p:nvPr/>
        </p:nvPicPr>
        <p:blipFill>
          <a:blip r:embed="rId4"/>
          <a:stretch>
            <a:fillRect/>
          </a:stretch>
        </p:blipFill>
        <p:spPr>
          <a:xfrm>
            <a:off x="8267806" y="2968052"/>
            <a:ext cx="2704993" cy="2593300"/>
          </a:xfrm>
          <a:prstGeom prst="rect">
            <a:avLst/>
          </a:prstGeom>
        </p:spPr>
      </p:pic>
    </p:spTree>
    <p:extLst>
      <p:ext uri="{BB962C8B-B14F-4D97-AF65-F5344CB8AC3E}">
        <p14:creationId xmlns:p14="http://schemas.microsoft.com/office/powerpoint/2010/main" val="2664939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46760" y="2562143"/>
            <a:ext cx="10395450" cy="331988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من خلال هذه المعلومات، قد يبدأون في ترميز النسخ للعثور على أوجه الشبه والاختلافات (الترميز) مع التركيز على الموضوعات العامة والمفاهيم. على سبيل المثال، مجموعة من الاقتباسات مثل:</a:t>
            </a:r>
          </a:p>
          <a:p>
            <a:pPr marR="0" lvl="0" algn="r" defTabSz="914400" rtl="1"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“ساعات العمل كانت طويلة جدًا وكنت أكره العودة إلى المنزل في الظلام”</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“مديري لم يقدر العمل الذي كنت أقوم به، خاصة عندما كنت أعمل في وقت متأخر”</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ليس هناك طرق للحافلات الليلية آمنة للعودة إلى المنزل يمكنني أخذها”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0880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711331"/>
            <a:ext cx="10812720" cy="4996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46760" y="2575430"/>
            <a:ext cx="6641658" cy="3451201"/>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باستخدام التكويد المفتوح، يمكن للباحث مقارنة الاقتباسات واقتراح موضوعات القضايا الإدارية، وثقافة الساعات الطويلة ونقص طرق السفر ليلاً.</a:t>
            </a:r>
          </a:p>
          <a:p>
            <a:pPr marR="0" lvl="0" algn="r" defTabSz="914400" rtl="1"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مع المزيد من العينات والمعلومات، من خلال التكويد المحوري، يمكن استخراج موضوعات أقوى عن نقص الاعتراف ووجود عبء عمل زائد (مما دفع الناس للعمل لساعات متأخرة)، من ملخصات المفاهيم والموضوعات.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A04000C3-BB27-915D-D83F-3B910249467E}"/>
              </a:ext>
            </a:extLst>
          </p:cNvPr>
          <p:cNvPicPr>
            <a:picLocks noChangeAspect="1"/>
          </p:cNvPicPr>
          <p:nvPr/>
        </p:nvPicPr>
        <p:blipFill>
          <a:blip r:embed="rId4"/>
          <a:stretch>
            <a:fillRect/>
          </a:stretch>
        </p:blipFill>
        <p:spPr>
          <a:xfrm>
            <a:off x="7388418" y="2810369"/>
            <a:ext cx="3846382" cy="2981325"/>
          </a:xfrm>
          <a:prstGeom prst="rect">
            <a:avLst/>
          </a:prstGeom>
        </p:spPr>
      </p:pic>
    </p:spTree>
    <p:extLst>
      <p:ext uri="{BB962C8B-B14F-4D97-AF65-F5344CB8AC3E}">
        <p14:creationId xmlns:p14="http://schemas.microsoft.com/office/powerpoint/2010/main" val="1185634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32520" y="2704676"/>
            <a:ext cx="7377909" cy="306340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يمكن أن يؤدي هذا إلى استنتاج التكويد الانتقائي بأن الناس غادروا لأنهم كانوا 'مبالغاً في العمل وأقل تقديراً'.</a:t>
            </a:r>
          </a:p>
          <a:p>
            <a:pPr marR="0" lvl="0" algn="r" defTabSz="914400" rtl="1"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مع هذه المعلومات، يمكن أن تساعد نظرية مؤسّسة فرق الموارد البشرية في النظر إلى ما تفعله الفرق يومياً، واستكشاف طرق لنشر أعباء العمل أو تقليلها. أيضاً، يمكن توفير تدريب للإدارة والموظفين لتحسين محادثات التطوير المهني.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1F3B6A4F-5353-AABD-A1E5-46B8B2CE828F}"/>
              </a:ext>
            </a:extLst>
          </p:cNvPr>
          <p:cNvPicPr>
            <a:picLocks noChangeAspect="1"/>
          </p:cNvPicPr>
          <p:nvPr/>
        </p:nvPicPr>
        <p:blipFill>
          <a:blip r:embed="rId4"/>
          <a:stretch>
            <a:fillRect/>
          </a:stretch>
        </p:blipFill>
        <p:spPr>
          <a:xfrm>
            <a:off x="7985149" y="2683239"/>
            <a:ext cx="3267075" cy="2743200"/>
          </a:xfrm>
          <a:prstGeom prst="rect">
            <a:avLst/>
          </a:prstGeom>
        </p:spPr>
      </p:pic>
    </p:spTree>
    <p:extLst>
      <p:ext uri="{BB962C8B-B14F-4D97-AF65-F5344CB8AC3E}">
        <p14:creationId xmlns:p14="http://schemas.microsoft.com/office/powerpoint/2010/main" val="3262688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365"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362277"/>
            <a:ext cx="10395450" cy="3060325"/>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سؤال البحث</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يبدأ بسؤال واسع وذو نهايات مفتوحة يركز على الاكتشاف.</a:t>
            </a: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جمع وتحليل البيانات بشكل متزامن</a:t>
            </a: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يتم جمع البيانات وتحليلها بشكل متزامن لإبلاغ البحث الجاري.</a:t>
            </a: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العينة نحو بناء النظرية</a:t>
            </a: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تستمر العينة حتى يتم تحقيق التشبع النظري، مما يعني أنه لا يتم العثور على معلومات جديدة.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E01081E8-D773-1E01-FD27-994F726439F2}"/>
              </a:ext>
            </a:extLst>
          </p:cNvPr>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المبادئ الأساسية</a:t>
            </a:r>
          </a:p>
        </p:txBody>
      </p:sp>
    </p:spTree>
    <p:extLst>
      <p:ext uri="{BB962C8B-B14F-4D97-AF65-F5344CB8AC3E}">
        <p14:creationId xmlns:p14="http://schemas.microsoft.com/office/powerpoint/2010/main" val="1723703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1821"/>
            <a:ext cx="10812720" cy="4610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70885" y="2060827"/>
            <a:ext cx="8108223" cy="3835922"/>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بناء فئات البيانات</a:t>
            </a: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يتم استخدام البيانات التجريبية لتطوير فئات تساعد في فهم الظواهر قيد الدراسة.</a:t>
            </a: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تطوير النظرية بشكل مستمر</a:t>
            </a: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تتطور النظرية خلال مراحل جمع البيانات وتحليلها.</a:t>
            </a: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كتابة الملاحظات</a:t>
            </a:r>
          </a:p>
          <a:p>
            <a:pPr marL="0" marR="0" lvl="0" indent="0" algn="r" defTabSz="914400" rtl="1"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تساعد كتابة الملاحظات في تقدم النظرية من خلال توثيق الرؤى والتأملات (شارماز، 2006).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3" name="Picture 2">
            <a:extLst>
              <a:ext uri="{FF2B5EF4-FFF2-40B4-BE49-F238E27FC236}">
                <a16:creationId xmlns:a16="http://schemas.microsoft.com/office/drawing/2014/main" id="{43E345A9-4F65-C76E-A7BA-0D18C4FC763F}"/>
              </a:ext>
            </a:extLst>
          </p:cNvPr>
          <p:cNvPicPr>
            <a:picLocks noChangeAspect="1"/>
          </p:cNvPicPr>
          <p:nvPr/>
        </p:nvPicPr>
        <p:blipFill>
          <a:blip r:embed="rId4"/>
          <a:stretch>
            <a:fillRect/>
          </a:stretch>
        </p:blipFill>
        <p:spPr>
          <a:xfrm>
            <a:off x="8979108" y="3110301"/>
            <a:ext cx="2523252" cy="2124772"/>
          </a:xfrm>
          <a:prstGeom prst="rect">
            <a:avLst/>
          </a:prstGeom>
        </p:spPr>
      </p:pic>
    </p:spTree>
    <p:extLst>
      <p:ext uri="{BB962C8B-B14F-4D97-AF65-F5344CB8AC3E}">
        <p14:creationId xmlns:p14="http://schemas.microsoft.com/office/powerpoint/2010/main" val="477084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rtl="1"/>
            <a:r>
              <a:rPr lang="en-US" sz="2800" b="1" dirty="0">
                <a:latin typeface="Alexandria" charset="0"/>
                <a:cs typeface="Alexandria" charset="0"/>
              </a:rPr>
              <a:t>سؤال البحث والعملية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17280" y="2415279"/>
            <a:ext cx="10749220" cy="319164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تهدف بحوث النظرية المُؤَسَسَة إلى اكتشاف رؤى جديدة بدلاً من الإجابة على أسئلة محددة أو اختبار فرضيات.</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مناسبة لدراسة العمليات الفردية، العلاقات الشخصية، والتفاعلات ضمن سياقات اجتماعية أكبر (شارماز، 1995).</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يبدأ البحث بسؤال مفتوح جداً، مثل: "كيف يشارك الناس في عملية البحث عن المعلومات؟" التركيز هو على فهم العملية والمجموعة المستخدمة.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مع تقدم البحث، تظهر تركيزات وأسئلة محددة بناءً على الملاحظات وجمع البيانات.</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26665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الانخراط في الاستجواب</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418710"/>
            <a:ext cx="7104295" cy="3319883"/>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تقنيات الملاحظة (تشيرماز، </a:t>
            </a:r>
            <a:r>
              <a:rPr kumimoji="0" lang="en-US" sz="2800" i="0" u="none" strike="noStrike" kern="1200" cap="none" spc="0" normalizeH="0" baseline="0" noProof="0" dirty="0">
                <a:ln>
                  <a:noFill/>
                </a:ln>
                <a:solidFill>
                  <a:prstClr val="black"/>
                </a:solidFill>
                <a:effectLst/>
                <a:uLnTx/>
                <a:uFillTx/>
                <a:latin typeface="Calibri"/>
                <a:ea typeface="+mn-ea"/>
                <a:cs typeface="+mn-cs"/>
              </a:rPr>
              <a:t>2006)</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راقب الأفعال والعمليات: انتبه لما يفعله الناس والعمليات التي يشاركون فيها، وليس فقط ما يقولونه.</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فهم السياق: لاحظ بعناية السياق الذي تحدث فيه الأفعال لفهم الأسباب والظروف الأساسية.</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2D5A27D-1FCE-8F54-CE16-10E3206FC4A6}"/>
              </a:ext>
            </a:extLst>
          </p:cNvPr>
          <p:cNvPicPr>
            <a:picLocks noChangeAspect="1"/>
          </p:cNvPicPr>
          <p:nvPr/>
        </p:nvPicPr>
        <p:blipFill>
          <a:blip r:embed="rId4"/>
          <a:stretch>
            <a:fillRect/>
          </a:stretch>
        </p:blipFill>
        <p:spPr>
          <a:xfrm>
            <a:off x="7869836" y="2608287"/>
            <a:ext cx="3152430" cy="2398427"/>
          </a:xfrm>
          <a:prstGeom prst="rect">
            <a:avLst/>
          </a:prstGeom>
        </p:spPr>
      </p:pic>
    </p:spTree>
    <p:extLst>
      <p:ext uri="{BB962C8B-B14F-4D97-AF65-F5344CB8AC3E}">
        <p14:creationId xmlns:p14="http://schemas.microsoft.com/office/powerpoint/2010/main" val="2905525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7"/>
            <a:ext cx="10812720" cy="4595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7071" y="2465127"/>
            <a:ext cx="10677858" cy="2803844"/>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التسجيل التفصيلي: سجل تفاصيل من قام بما، ولماذا، وتحت أي ظروف لالتقاط تعقيد التفاعلات.</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تحديد الظروف: حدد الظروف التي تؤثر على الأفعال والنوايا والعمليات.</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استكشاف مرن: ابدأ بسؤال مفتوح واستكشاف جوانبه العديدة، مما يسمح للمواضيع البارزة بالظهور بشكل طبيعي.</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تجنب الافتراضات المسبقة: تبحث نظرية الأساس المتينة في تجنب الافتراضات الصارمة وتسمح بظهور أسئلة محددة ومفصلة بشكل عضوي خلال عملية البحث.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50678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7130"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567130" y="2292655"/>
            <a:ext cx="6892794" cy="3319883"/>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المبدأ الرئيس</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يؤكد على المشاركة المتزامنة في مراحل جمع البيانات وتحليلها (شارماز، 1995).</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تحليل استقرائي</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عملية مستمرة من البداية؛ أساسية لصياغة نظرية قائمة على البيانات الأولية.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B2C6EFC3-95EA-C015-48FF-448AEC72A6C9}"/>
              </a:ext>
            </a:extLst>
          </p:cNvPr>
          <p:cNvSpPr txBox="1"/>
          <p:nvPr/>
        </p:nvSpPr>
        <p:spPr>
          <a:xfrm>
            <a:off x="2513149" y="1008745"/>
            <a:ext cx="7006907" cy="523220"/>
          </a:xfrm>
          <a:prstGeom prst="rect">
            <a:avLst/>
          </a:prstGeom>
          <a:noFill/>
        </p:spPr>
        <p:txBody>
          <a:bodyPr wrap="square" rtlCol="0">
            <a:spAutoFit/>
          </a:bodyPr>
          <a:lstStyle/>
          <a:p>
            <a:pPr algn="r" rtl="1"/>
            <a:r>
              <a:rPr lang="en-US" sz="2800" b="1" dirty="0">
                <a:latin typeface="Alexandria" charset="0"/>
                <a:cs typeface="Alexandria" charset="0"/>
              </a:rPr>
              <a:t>جمع وتحليل البيانات بشكل متزامن</a:t>
            </a:r>
          </a:p>
        </p:txBody>
      </p:sp>
      <p:pic>
        <p:nvPicPr>
          <p:cNvPr id="3" name="Picture 2">
            <a:extLst>
              <a:ext uri="{FF2B5EF4-FFF2-40B4-BE49-F238E27FC236}">
                <a16:creationId xmlns:a16="http://schemas.microsoft.com/office/drawing/2014/main" id="{AB975539-EE66-356B-250A-AE106DFBF55D}"/>
              </a:ext>
            </a:extLst>
          </p:cNvPr>
          <p:cNvPicPr>
            <a:picLocks noChangeAspect="1"/>
          </p:cNvPicPr>
          <p:nvPr/>
        </p:nvPicPr>
        <p:blipFill>
          <a:blip r:embed="rId4"/>
          <a:stretch>
            <a:fillRect/>
          </a:stretch>
        </p:blipFill>
        <p:spPr>
          <a:xfrm>
            <a:off x="7704944" y="2278506"/>
            <a:ext cx="3674906" cy="2838440"/>
          </a:xfrm>
          <a:prstGeom prst="rect">
            <a:avLst/>
          </a:prstGeom>
        </p:spPr>
      </p:pic>
    </p:spTree>
    <p:extLst>
      <p:ext uri="{BB962C8B-B14F-4D97-AF65-F5344CB8AC3E}">
        <p14:creationId xmlns:p14="http://schemas.microsoft.com/office/powerpoint/2010/main" val="411414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61381" y="2051557"/>
            <a:ext cx="7152557" cy="3566104"/>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النهج التكراري</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تحدث عملية جمع البيانات والتحليل معًا ، مما يعزز ظهور نظرية جوهرية (مارشال وروسمن ، 1995).</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تحليل البيانات الأولي</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الخطوة الأولى في التحليل ، حيث يتم توفير فئات أولية وتوجيه قرارات جمع البيانات اللاحقة.</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7640BC91-7F93-B3BF-BF76-28389F5E8B48}"/>
              </a:ext>
            </a:extLst>
          </p:cNvPr>
          <p:cNvPicPr>
            <a:picLocks noChangeAspect="1"/>
          </p:cNvPicPr>
          <p:nvPr/>
        </p:nvPicPr>
        <p:blipFill>
          <a:blip r:embed="rId4"/>
          <a:stretch>
            <a:fillRect/>
          </a:stretch>
        </p:blipFill>
        <p:spPr>
          <a:xfrm>
            <a:off x="8013937" y="3417751"/>
            <a:ext cx="3316681" cy="2571974"/>
          </a:xfrm>
          <a:prstGeom prst="rect">
            <a:avLst/>
          </a:prstGeom>
        </p:spPr>
      </p:pic>
    </p:spTree>
    <p:extLst>
      <p:ext uri="{BB962C8B-B14F-4D97-AF65-F5344CB8AC3E}">
        <p14:creationId xmlns:p14="http://schemas.microsoft.com/office/powerpoint/2010/main" val="1245081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833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8219808" cy="523220"/>
          </a:xfrm>
          <a:prstGeom prst="rect">
            <a:avLst/>
          </a:prstGeom>
          <a:noFill/>
        </p:spPr>
        <p:txBody>
          <a:bodyPr wrap="square" rtlCol="0">
            <a:spAutoFit/>
          </a:bodyPr>
          <a:lstStyle/>
          <a:p>
            <a:pPr algn="r" rtl="1"/>
            <a:r>
              <a:rPr lang="en-US" sz="2800" b="1" dirty="0">
                <a:latin typeface="Alexandria" charset="0"/>
                <a:cs typeface="Alexandria" charset="0"/>
              </a:rPr>
              <a:t>جمع البيانات والتحليل التكراري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582371" y="1968540"/>
            <a:ext cx="6522967" cy="3835922"/>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عملية مستمرة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يتجنب النهج الخطي من خلال الانتقال المستمر بين جمع البيانات والتحليل.</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خطوات توجيهية إضافية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تحليل البيانات الأولي يُعلم بأنواع البيانات المطلوبة بعد ذلك ومن من يجب جمعها.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66E1307F-0293-B978-DCCB-7C4CA18C97F6}"/>
              </a:ext>
            </a:extLst>
          </p:cNvPr>
          <p:cNvPicPr>
            <a:picLocks noChangeAspect="1"/>
          </p:cNvPicPr>
          <p:nvPr/>
        </p:nvPicPr>
        <p:blipFill>
          <a:blip r:embed="rId4"/>
          <a:stretch>
            <a:fillRect/>
          </a:stretch>
        </p:blipFill>
        <p:spPr>
          <a:xfrm>
            <a:off x="7019419" y="1733120"/>
            <a:ext cx="4366451" cy="2943811"/>
          </a:xfrm>
          <a:prstGeom prst="rect">
            <a:avLst/>
          </a:prstGeom>
        </p:spPr>
      </p:pic>
    </p:spTree>
    <p:extLst>
      <p:ext uri="{BB962C8B-B14F-4D97-AF65-F5344CB8AC3E}">
        <p14:creationId xmlns:p14="http://schemas.microsoft.com/office/powerpoint/2010/main" val="387229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72310" y="2050321"/>
            <a:ext cx="6762811" cy="3319883"/>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بيانات غنية</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يتطلب أوصافًا تفصيلية وكاملة للأحداث، والعواطف، والتفاعلات، وغيرها.</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مقابلات مكثفة وملاحظات</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أساسية لجمع بيانات غنية، تتطلب جدولة دقيقة للسماح بالتدوين والتحليل الأولي قبل النشاط التالي لجمع البيانات.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0E8AD0A1-436B-6B14-A67E-C2E8E5A0B356}"/>
              </a:ext>
            </a:extLst>
          </p:cNvPr>
          <p:cNvPicPr>
            <a:picLocks noChangeAspect="1"/>
          </p:cNvPicPr>
          <p:nvPr/>
        </p:nvPicPr>
        <p:blipFill>
          <a:blip r:embed="rId4"/>
          <a:stretch>
            <a:fillRect/>
          </a:stretch>
        </p:blipFill>
        <p:spPr>
          <a:xfrm>
            <a:off x="7486368" y="2526436"/>
            <a:ext cx="3924779" cy="3143250"/>
          </a:xfrm>
          <a:prstGeom prst="rect">
            <a:avLst/>
          </a:prstGeom>
        </p:spPr>
      </p:pic>
    </p:spTree>
    <p:extLst>
      <p:ext uri="{BB962C8B-B14F-4D97-AF65-F5344CB8AC3E}">
        <p14:creationId xmlns:p14="http://schemas.microsoft.com/office/powerpoint/2010/main" val="1442684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006907" cy="523220"/>
          </a:xfrm>
          <a:prstGeom prst="rect">
            <a:avLst/>
          </a:prstGeom>
          <a:noFill/>
        </p:spPr>
        <p:txBody>
          <a:bodyPr wrap="square" rtlCol="0">
            <a:spAutoFit/>
          </a:bodyPr>
          <a:lstStyle/>
          <a:p>
            <a:pPr algn="r" rtl="1"/>
            <a:r>
              <a:rPr lang="en-US" sz="2800" b="1" dirty="0">
                <a:latin typeface="Alexandria" charset="0"/>
                <a:cs typeface="Alexandria" charset="0"/>
              </a:rPr>
              <a:t>العينة تجاه بناء النظرية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582371" y="1981879"/>
            <a:ext cx="4619218" cy="3707682"/>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العينة المتعمدة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اختيار الحالات الغنية بالمعلومات للتعلم عن القضايا البحثية المركزية (باتون، 2002).</a:t>
            </a:r>
          </a:p>
          <a:p>
            <a:pPr marR="0" lvl="0" algn="r" defTabSz="914400" rtl="1" eaLnBrk="1" fontAlgn="auto" latinLnBrk="0" hangingPunct="1">
              <a:lnSpc>
                <a:spcPct val="90000"/>
              </a:lnSpc>
              <a:spcBef>
                <a:spcPts val="1000"/>
              </a:spcBef>
              <a:spcAft>
                <a:spcPts val="0"/>
              </a:spcAft>
              <a:buClrTx/>
              <a:buSzTx/>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العينة النظرية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مدفوعة بالبيانات؛ لا يوجد تحديد مسبق للمشاركين بدقة.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4110"/>
            <a:ext cx="2305141" cy="1076343"/>
          </a:xfrm>
          <a:prstGeom prst="rect">
            <a:avLst/>
          </a:prstGeom>
        </p:spPr>
      </p:pic>
      <p:pic>
        <p:nvPicPr>
          <p:cNvPr id="2" name="Picture 1">
            <a:extLst>
              <a:ext uri="{FF2B5EF4-FFF2-40B4-BE49-F238E27FC236}">
                <a16:creationId xmlns:a16="http://schemas.microsoft.com/office/drawing/2014/main" id="{BC83E0B2-7798-F1EB-9EB8-DCCEA6D3C1F4}"/>
              </a:ext>
            </a:extLst>
          </p:cNvPr>
          <p:cNvPicPr>
            <a:picLocks noChangeAspect="1"/>
          </p:cNvPicPr>
          <p:nvPr/>
        </p:nvPicPr>
        <p:blipFill>
          <a:blip r:embed="rId4"/>
          <a:stretch>
            <a:fillRect/>
          </a:stretch>
        </p:blipFill>
        <p:spPr>
          <a:xfrm>
            <a:off x="5262619" y="1768689"/>
            <a:ext cx="5987073" cy="4024859"/>
          </a:xfrm>
          <a:prstGeom prst="rect">
            <a:avLst/>
          </a:prstGeom>
        </p:spPr>
      </p:pic>
    </p:spTree>
    <p:extLst>
      <p:ext uri="{BB962C8B-B14F-4D97-AF65-F5344CB8AC3E}">
        <p14:creationId xmlns:p14="http://schemas.microsoft.com/office/powerpoint/2010/main" val="3867399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17280" y="2411035"/>
            <a:ext cx="6657880" cy="319164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lang="en-US" sz="2800" b="1" dirty="0"/>
              <a:t>التحقيق التجريبي</a:t>
            </a:r>
          </a:p>
          <a:p>
            <a:pPr marR="0" lvl="0" algn="r" defTabSz="914400" rtl="1" eaLnBrk="1" fontAlgn="auto" latinLnBrk="0" hangingPunct="1">
              <a:lnSpc>
                <a:spcPct val="90000"/>
              </a:lnSpc>
              <a:spcBef>
                <a:spcPts val="1000"/>
              </a:spcBef>
              <a:spcAft>
                <a:spcPts val="0"/>
              </a:spcAft>
              <a:buClrTx/>
              <a:buSzTx/>
              <a:tabLst/>
              <a:defRPr/>
            </a:pPr>
            <a:r>
              <a:rPr lang="en-US" sz="2800" dirty="0"/>
              <a:t>يبدأ بالبيانات، ويُكوّن أفكاراً مؤقتة، ويُفحص هذه الأفكار من خلال مزيد من التحقيق التجريبي (تشاماز، 2006).</a:t>
            </a:r>
          </a:p>
          <a:p>
            <a:pPr marR="0" lvl="0" algn="r" defTabSz="914400" rtl="1" eaLnBrk="1" fontAlgn="auto" latinLnBrk="0" hangingPunct="1">
              <a:lnSpc>
                <a:spcPct val="90000"/>
              </a:lnSpc>
              <a:spcBef>
                <a:spcPts val="1000"/>
              </a:spcBef>
              <a:spcAft>
                <a:spcPts val="0"/>
              </a:spcAft>
              <a:buClrTx/>
              <a:buSzTx/>
              <a:tabLst/>
              <a:defRPr/>
            </a:pPr>
            <a:r>
              <a:rPr lang="en-US" sz="2800" b="1" dirty="0"/>
              <a:t>حجم العينة والتشبع</a:t>
            </a:r>
          </a:p>
          <a:p>
            <a:pPr marR="0" lvl="0" algn="r" defTabSz="914400" rtl="1" eaLnBrk="1" fontAlgn="auto" latinLnBrk="0" hangingPunct="1">
              <a:lnSpc>
                <a:spcPct val="90000"/>
              </a:lnSpc>
              <a:spcBef>
                <a:spcPts val="1000"/>
              </a:spcBef>
              <a:spcAft>
                <a:spcPts val="0"/>
              </a:spcAft>
              <a:buClrTx/>
              <a:buSzTx/>
              <a:tabLst/>
              <a:defRPr/>
            </a:pPr>
            <a:r>
              <a:rPr lang="en-US" sz="2800" dirty="0"/>
              <a:t>حجم العينة وهيكلها غير محددين سلفاً؛ يستمر الجمع حتى يتم الوصول إلى التشبع النظري (غلاسر وستراوس، 1967).</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F74D98C-1155-9B21-ACA1-3B54298CCE6F}"/>
              </a:ext>
            </a:extLst>
          </p:cNvPr>
          <p:cNvPicPr>
            <a:picLocks noChangeAspect="1"/>
          </p:cNvPicPr>
          <p:nvPr/>
        </p:nvPicPr>
        <p:blipFill>
          <a:blip r:embed="rId4"/>
          <a:stretch>
            <a:fillRect/>
          </a:stretch>
        </p:blipFill>
        <p:spPr>
          <a:xfrm>
            <a:off x="7275160" y="2605174"/>
            <a:ext cx="4063710" cy="2750630"/>
          </a:xfrm>
          <a:prstGeom prst="rect">
            <a:avLst/>
          </a:prstGeom>
        </p:spPr>
      </p:pic>
    </p:spTree>
    <p:extLst>
      <p:ext uri="{BB962C8B-B14F-4D97-AF65-F5344CB8AC3E}">
        <p14:creationId xmlns:p14="http://schemas.microsoft.com/office/powerpoint/2010/main" val="173297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999343" cy="523220"/>
          </a:xfrm>
          <a:prstGeom prst="rect">
            <a:avLst/>
          </a:prstGeom>
          <a:noFill/>
        </p:spPr>
        <p:txBody>
          <a:bodyPr wrap="square" rtlCol="0">
            <a:spAutoFit/>
          </a:bodyPr>
          <a:lstStyle/>
          <a:p>
            <a:pPr algn="r" rtl="1"/>
            <a:r>
              <a:rPr lang="en-US" sz="2800" b="1" dirty="0">
                <a:latin typeface="Alexandria" charset="0"/>
                <a:cs typeface="Alexandria" charset="0"/>
              </a:rPr>
              <a:t>بناء الفئات من البيانات التجريبية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77242" y="2191738"/>
            <a:ext cx="6463007" cy="3835922"/>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التشفير كحلقة وصل محورية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يربط التشفير جمع البيانات بتطوير النظرية (تشيرماز، 2006).</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ظهور الفئات</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تظهر الفئات من قواعد التشفير، وتعمل كمفاهيم ذات مستوى أعلى.</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16C32789-B62E-9363-B010-C9C8BF009E9E}"/>
              </a:ext>
            </a:extLst>
          </p:cNvPr>
          <p:cNvPicPr>
            <a:picLocks noChangeAspect="1"/>
          </p:cNvPicPr>
          <p:nvPr/>
        </p:nvPicPr>
        <p:blipFill>
          <a:blip r:embed="rId4"/>
          <a:stretch>
            <a:fillRect/>
          </a:stretch>
        </p:blipFill>
        <p:spPr>
          <a:xfrm>
            <a:off x="7512120" y="1994571"/>
            <a:ext cx="3465701" cy="3623538"/>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21133"/>
            <a:ext cx="10812720" cy="4733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40698" y="2232821"/>
            <a:ext cx="10510604" cy="344812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أدلة تجريبية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يجب أن تنشأ الفئات من البيانات، وليس أن تكون مسبقة من قبل الباحثين.</a:t>
            </a: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دور النظريات القائمة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يمكن أن توجِّه النظريات السابقة ولكن لا تؤثر على جمع البيانات الجديدة وتحليلها. فهي تعمل كجسور مفاهيمية وهياكل معرفية (ستيك، 1995).</a:t>
            </a: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الاختبار في الحالات الواقعية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تُختبر الرموز والفئات في سياقات العالم الحقيقي للتحقق من صحتها.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6707019" cy="523220"/>
          </a:xfrm>
          <a:prstGeom prst="rect">
            <a:avLst/>
          </a:prstGeom>
          <a:noFill/>
        </p:spPr>
        <p:txBody>
          <a:bodyPr wrap="square" rtlCol="0">
            <a:spAutoFit/>
          </a:bodyPr>
          <a:lstStyle/>
          <a:p>
            <a:pPr algn="r" rtl="1"/>
            <a:r>
              <a:rPr lang="en-US" sz="2800" b="1" dirty="0">
                <a:latin typeface="Alexandria" charset="0"/>
                <a:cs typeface="Alexandria" charset="0"/>
              </a:rPr>
              <a:t>تطوير النظرية المستمر</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490230"/>
            <a:ext cx="10487692" cy="3060325"/>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الأساس التجريبي</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تستند النظرية إلى البيانات وتوضيحها بأمثلة بيانات (غلاسر وستراوس، 1967).</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النهج التأويلي</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يعتمد على تفسيرات الباحث للأدلة، وليس على الحقيقة المطلقة.</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08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942308" y="2127326"/>
            <a:ext cx="9637220" cy="4092402"/>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عملية مبكرة ومستدامة</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تبدأ تطوير النظرية مبكرًا وتطور مع تحليل البيانات المستمر.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نظرية جوهرية</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النظرية الأولية المتعلقة بسياق وبحث معين وأحداث.</a:t>
            </a:r>
          </a:p>
          <a:p>
            <a:pPr marR="0" lvl="0" algn="r" defTabSz="914400" rtl="1"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نظرية رسمية</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مستوى أعلى من التجريد، غالبًا ما ينشأ من دراسات متعددة.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7455824" cy="523220"/>
          </a:xfrm>
          <a:prstGeom prst="rect">
            <a:avLst/>
          </a:prstGeom>
          <a:noFill/>
        </p:spPr>
        <p:txBody>
          <a:bodyPr wrap="square" rtlCol="0">
            <a:spAutoFit/>
          </a:bodyPr>
          <a:lstStyle/>
          <a:p>
            <a:r>
              <a:rPr lang="en-US" sz="2800" b="1" dirty="0">
                <a:latin typeface="Alexandria" charset="0"/>
                <a:cs typeface="Alexandria" charset="0"/>
              </a:rPr>
              <a:t>ظهور وتطبيق النظرية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450636"/>
            <a:ext cx="10395450" cy="2765885"/>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الأهمية في العالم الحقيقي</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يجب أن تتماشى النظرية عن كثب مع البيانات لتكون عملية وقابلة للتطبيق (غلاسر وشتراوس، 1967).</a:t>
            </a:r>
          </a:p>
          <a:p>
            <a:pPr marR="0" lvl="0" algn="r" defTabSz="914400" rtl="1"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مراحل تطوير النظرية</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تظهر النظرية الموضوعية أولًا، تليها النظرية الشكلية من معرفة تجريبية أوسع.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140128"/>
            <a:ext cx="4889292" cy="299774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فهم من قبل الجميع</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النظرية المستمدة من الأدلة الواقعية مفهومة من قبل الباحثين والممارسين والأشخاص العاديين على حد سواء.</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كتابة المذكرات</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تشجع على تفاعل كبير مع البيانات، مما يساعد في تطوير النظرية.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31E5DBC3-9749-2FB6-CEC0-EBC0317DD8EE}"/>
              </a:ext>
            </a:extLst>
          </p:cNvPr>
          <p:cNvPicPr>
            <a:picLocks noChangeAspect="1"/>
          </p:cNvPicPr>
          <p:nvPr/>
        </p:nvPicPr>
        <p:blipFill>
          <a:blip r:embed="rId4"/>
          <a:stretch>
            <a:fillRect/>
          </a:stretch>
        </p:blipFill>
        <p:spPr>
          <a:xfrm>
            <a:off x="5796012" y="2900657"/>
            <a:ext cx="5371657" cy="2247998"/>
          </a:xfrm>
          <a:prstGeom prst="rect">
            <a:avLst/>
          </a:prstGeom>
        </p:spPr>
      </p:pic>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أهمية كتابة المذكرات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482368" y="2663070"/>
            <a:ext cx="10640333" cy="2405787"/>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خطوة متوسطة حاسمة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كتابة المذكرات تربط بين جمع البيانات وكتابة مسودات الأوراق (شارماز، 2006).</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تفاعل مستمر</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تظهر النظرية من التفاعل المستمر مع البيانات والفئات، كما هو موثق في المذكرات (غلاسر، 1998).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1051991" y="2362274"/>
            <a:ext cx="6038357" cy="325422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الارتباط بالبيانات</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عادةً ما تُرفق المذكرات بالبيانات أو تُحتفظ في مذكرات/تسجيلات بحث جيدة الصيانة.</a:t>
            </a:r>
          </a:p>
          <a:p>
            <a:pPr marR="0" lvl="0" algn="r" defTabSz="914400" rtl="1"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الغرض</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يوفر تعليقًا مكتوبًا وتفسيرًا للبيانات كما يتم جمعها.</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7227A4AC-9BFD-768A-B539-E17CECB65750}"/>
              </a:ext>
            </a:extLst>
          </p:cNvPr>
          <p:cNvPicPr>
            <a:picLocks noChangeAspect="1"/>
          </p:cNvPicPr>
          <p:nvPr/>
        </p:nvPicPr>
        <p:blipFill>
          <a:blip r:embed="rId4"/>
          <a:stretch>
            <a:fillRect/>
          </a:stretch>
        </p:blipFill>
        <p:spPr>
          <a:xfrm>
            <a:off x="7684892" y="2825425"/>
            <a:ext cx="3057291" cy="2290017"/>
          </a:xfrm>
          <a:prstGeom prst="rect">
            <a:avLst/>
          </a:prstGeom>
        </p:spPr>
      </p:pic>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988200"/>
            <a:ext cx="7755627" cy="523220"/>
          </a:xfrm>
          <a:prstGeom prst="rect">
            <a:avLst/>
          </a:prstGeom>
          <a:noFill/>
        </p:spPr>
        <p:txBody>
          <a:bodyPr wrap="square" rtlCol="0">
            <a:spAutoFit/>
          </a:bodyPr>
          <a:lstStyle/>
          <a:p>
            <a:pPr algn="r" rtl="1"/>
            <a:r>
              <a:rPr lang="en-US" sz="2800" b="1" dirty="0">
                <a:latin typeface="Alexandria" charset="0"/>
                <a:cs typeface="Alexandria" charset="0"/>
              </a:rPr>
              <a:t>فوائد وعملية كتابة المذكرات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17280" y="2490230"/>
            <a:ext cx="10395450" cy="2405787"/>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التصوير والتفكير بصوت عالٍ</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يساعد على تصور التحليل والتعبير عن الأفكار حول البيانات.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تطوير الإيقاع</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يشجع على وجود إيقاع في تطوير النظرية الناشئة وبدء الأفكار حول علاقات البيانات.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76718" y="2644024"/>
            <a:ext cx="9896007" cy="2405787"/>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تحديد الفجوات</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يسلط الضوء على المجالات التي تم تجاهلها ويحدد الفجوات التي تحتاج إلى مزيد من التحقيق.</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إيجاد صوت الباحث</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يشجع الباحثين على العثور على صوتهم والحفاظ على اتصال وثيق بالبيانات.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2557"/>
            <a:ext cx="7275942" cy="523220"/>
          </a:xfrm>
          <a:prstGeom prst="rect">
            <a:avLst/>
          </a:prstGeom>
          <a:noFill/>
        </p:spPr>
        <p:txBody>
          <a:bodyPr wrap="square" rtlCol="0">
            <a:spAutoFit/>
          </a:bodyPr>
          <a:lstStyle/>
          <a:p>
            <a:pPr algn="r" rtl="1"/>
            <a:r>
              <a:rPr lang="en-US" sz="2800" b="1" dirty="0">
                <a:latin typeface="Alexandria" charset="0"/>
                <a:cs typeface="Alexandria" charset="0"/>
              </a:rPr>
              <a:t>كتابة الملاحظات في الممارسة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490230"/>
            <a:ext cx="10395450" cy="289412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حوار خاص</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الملاحظات هي حوار خاص مع البيانات، تستكشف الكلمات، والأفعال، والمشاعر، والعلاقات.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الاستكشاف والاكتشاف</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تشكل الملاحظات مساحة للاستكشاف واكتشاف الأفكار حول البيانات الملاحظة (شارماز، 2006).</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371233"/>
            <a:ext cx="10395450" cy="2765885"/>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الطبيعة المتطورة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تتطور المذكرات من بيانات قصيرة وموجهة إلى مناقشات معقدة حول العلاقات والأنماط.</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تحليل البيانات</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تُعتبر المذكرات جزءًا من تحليل البيانات وتعد جزءًا لا يتجزأ من كل من طرق غلاسر وشتراوس وكوربين.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0DEF3C3-F6C4-CEDD-31AE-A0ED4216799C}"/>
              </a:ext>
            </a:extLst>
          </p:cNvPr>
          <p:cNvSpPr>
            <a:spLocks noGrp="1"/>
          </p:cNvSpPr>
          <p:nvPr>
            <p:ph type="pic" sz="quarter" idx="11"/>
          </p:nvPr>
        </p:nvSpPr>
        <p:spPr/>
        <p:txBody>
          <a:bodyPr/>
          <a:lstStyle/>
          <a:p>
            <a:endParaRPr lang="en-US"/>
          </a:p>
        </p:txBody>
      </p:sp>
      <p:pic>
        <p:nvPicPr>
          <p:cNvPr id="3" name="Picture 2">
            <a:extLst>
              <a:ext uri="{FF2B5EF4-FFF2-40B4-BE49-F238E27FC236}">
                <a16:creationId xmlns:a16="http://schemas.microsoft.com/office/drawing/2014/main" id="{9DD1EA23-59DC-5D6B-1773-B257373DF6CD}"/>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876817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أشكال المقابلات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6288" y="2236863"/>
            <a:ext cx="10395450"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المقابلات المنظمة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استبيانات رسمية يديرها الباحث.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المقابلات غير الرسمية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محادثات هادفة يقودها المشاركون (ديكستر، 1970؛ لينكولن وغوبا، 1985).</a:t>
            </a:r>
          </a:p>
          <a:p>
            <a:pPr marR="0" lvl="0" algn="r" defTabSz="914400" rtl="1"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يأخذ الباحث السيطرة أثناء التحليل والتفسير (تاج، 1985).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642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1" y="2181901"/>
            <a:ext cx="5623810" cy="361432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تصميم المقابلات المناسبة</a:t>
            </a:r>
          </a:p>
          <a:p>
            <a:pPr marR="0" lvl="0" algn="r" defTabSz="914400" rtl="1"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قم بتكييف المقابلات مع موضوع البحث وطبيعة المشاركين وتجربة الباحث.</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 </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ينبغي على المقابلين الجدد تجنب المحادثات غير المنظمة تمامًا في البداية.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4110"/>
            <a:ext cx="2305141" cy="1076343"/>
          </a:xfrm>
          <a:prstGeom prst="rect">
            <a:avLst/>
          </a:prstGeom>
        </p:spPr>
      </p:pic>
      <p:pic>
        <p:nvPicPr>
          <p:cNvPr id="2" name="Picture 1">
            <a:extLst>
              <a:ext uri="{FF2B5EF4-FFF2-40B4-BE49-F238E27FC236}">
                <a16:creationId xmlns:a16="http://schemas.microsoft.com/office/drawing/2014/main" id="{DE47CF45-68A7-7E42-2F5D-F90B4B899E9D}"/>
              </a:ext>
            </a:extLst>
          </p:cNvPr>
          <p:cNvPicPr>
            <a:picLocks noChangeAspect="1"/>
          </p:cNvPicPr>
          <p:nvPr/>
        </p:nvPicPr>
        <p:blipFill>
          <a:blip r:embed="rId4"/>
          <a:stretch>
            <a:fillRect/>
          </a:stretch>
        </p:blipFill>
        <p:spPr>
          <a:xfrm>
            <a:off x="6530532" y="2372408"/>
            <a:ext cx="4885129" cy="3545174"/>
          </a:xfrm>
          <a:prstGeom prst="rect">
            <a:avLst/>
          </a:prstGeom>
        </p:spPr>
      </p:pic>
    </p:spTree>
    <p:extLst>
      <p:ext uri="{BB962C8B-B14F-4D97-AF65-F5344CB8AC3E}">
        <p14:creationId xmlns:p14="http://schemas.microsoft.com/office/powerpoint/2010/main" val="147647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أن تصبح محاورًا جيدًا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1153149" y="2591487"/>
            <a:ext cx="5929325" cy="2765885"/>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الممارسة ضرورية</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قم بإجراء مقابلات تدريبية لتحسين التقنية والثقة.</a:t>
            </a:r>
          </a:p>
          <a:p>
            <a:pPr marR="0" lvl="0" algn="r" defTabSz="914400" rtl="1"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اعرف موضوعك</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يساعد الاستعراض الشامل للأدبيات على التعمق في الموضوع.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A603F7B3-2099-8FF1-638D-55F72E86E4D0}"/>
              </a:ext>
            </a:extLst>
          </p:cNvPr>
          <p:cNvPicPr>
            <a:picLocks noChangeAspect="1"/>
          </p:cNvPicPr>
          <p:nvPr/>
        </p:nvPicPr>
        <p:blipFill>
          <a:blip r:embed="rId4"/>
          <a:stretch>
            <a:fillRect/>
          </a:stretch>
        </p:blipFill>
        <p:spPr>
          <a:xfrm>
            <a:off x="7705436" y="2181025"/>
            <a:ext cx="3125984" cy="3125984"/>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606527"/>
            <a:ext cx="6259109" cy="2765885"/>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اعرف نفسك</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افهم ردود أفعالك وأسلوبك في مواقف المقابلات.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تمرن على مواضيع مألوفة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قم بإجراء مقابلات حول مواضيع مألوفة مع الأصدقاء لممارسة جمع البيانات وصياغة الأسئلة.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F848F3A7-E020-462A-1228-03680A7EBDD5}"/>
              </a:ext>
            </a:extLst>
          </p:cNvPr>
          <p:cNvPicPr>
            <a:picLocks noChangeAspect="1"/>
          </p:cNvPicPr>
          <p:nvPr/>
        </p:nvPicPr>
        <p:blipFill>
          <a:blip r:embed="rId4"/>
          <a:stretch>
            <a:fillRect/>
          </a:stretch>
        </p:blipFill>
        <p:spPr>
          <a:xfrm>
            <a:off x="7015398" y="2381353"/>
            <a:ext cx="3557328" cy="2991059"/>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الغرض وملاءمة المقابلات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189006"/>
            <a:ext cx="6163456" cy="325422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الوصول إلى عقل المستجوب</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تكشف المقابلات عما يدور في عقل المستجوب (ستينهوس، 1984).</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بيانات وصفية نوعية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مناسبة للبيانات المعقدة والعميقة الخاصة بالأفراد.</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418D98F3-E918-2BCA-7B89-3FB9B774AB2C}"/>
              </a:ext>
            </a:extLst>
          </p:cNvPr>
          <p:cNvPicPr>
            <a:picLocks noChangeAspect="1"/>
          </p:cNvPicPr>
          <p:nvPr/>
        </p:nvPicPr>
        <p:blipFill>
          <a:blip r:embed="rId4"/>
          <a:stretch>
            <a:fillRect/>
          </a:stretch>
        </p:blipFill>
        <p:spPr>
          <a:xfrm>
            <a:off x="7070176" y="2578103"/>
            <a:ext cx="4037424" cy="2260957"/>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05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163411"/>
            <a:ext cx="10395450" cy="374256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إعادة البناء والتنبؤ</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يسمح بإعادة بناء الأحداث الماضية، وتفسير الحاضر، والتنبؤ بالمستقبل (لينكولن وغوبا، 1985).</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التفاعل والتوضيح</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يسهل التفاعل بين الباحث والموضوع، موضحًا المعاني والفهم المشترك (برتراند وهيوز، 2005).</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ليس للبيانات الواقعية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أقل ملاءمة للتواريخ الدقيقة أو الأوقات أو البيانات القابلة للقياس، والتي يتم جمعها بشكل أفضل من خلال طرق أخرى.</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626870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4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نظرة عامة على المراحل السبع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080601"/>
            <a:ext cx="10395450" cy="4359142"/>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err="1">
                <a:ln>
                  <a:noFill/>
                </a:ln>
                <a:solidFill>
                  <a:prstClr val="black"/>
                </a:solidFill>
                <a:effectLst/>
                <a:uLnTx/>
                <a:uFillTx/>
                <a:latin typeface="Calibri"/>
                <a:ea typeface="+mn-ea"/>
                <a:cs typeface="+mn-cs"/>
              </a:rPr>
              <a:t>كي فالي (1996) يحدد سبع مراحل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تسميات المواضيع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تصميم</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مقابلة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نسخ</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تحليل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التحقق</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تقديم التقارير</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العملية تكرارية، خاصة في المراحل النهائية للمقابلات غير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090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0514" y="989174"/>
            <a:ext cx="7230971" cy="523220"/>
          </a:xfrm>
          <a:prstGeom prst="rect">
            <a:avLst/>
          </a:prstGeom>
          <a:noFill/>
        </p:spPr>
        <p:txBody>
          <a:bodyPr wrap="square" rtlCol="0">
            <a:spAutoFit/>
          </a:bodyPr>
          <a:lstStyle/>
          <a:p>
            <a:pPr algn="r" rtl="1"/>
            <a:r>
              <a:rPr lang="en-US" sz="2800" b="1" dirty="0">
                <a:latin typeface="Alexandria" charset="0"/>
                <a:cs typeface="Alexandria" charset="0"/>
              </a:rPr>
              <a:t>تسليط الضوء على الموضوعات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56288" y="2116941"/>
            <a:ext cx="10395450"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الغرض والموضوع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وضح "لماذا" و"ماذا" قبل "كيف" (كفالي، 1996).</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حدد هدف البحث وحقق في الموضوع بدقة.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حدد الموضوعات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تعرف على الموضوعات المناسبة لكل من جرى مقابلته.</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هيكل الموضوعات بشكل منطقي للمساعدة في فهم المشاعر والسلوكيات والمعتقدات.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907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التصميم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123870"/>
            <a:ext cx="10395450"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دليل المقابلة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يضمن أن تغطي كل مقابلة نفس الموضوعات مع السماح بالمرونة.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يمكن أن تتراوح من نص صارم إلى قائمة من المواضيع (إيليس، 1993).</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الهيكل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قرر مدى الهيكل بناءً على نوع المقابلة.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دليل شبه هيكلي للمراهقين الشباب (بيكارد، 2002).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960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52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المقابلات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17280" y="2334432"/>
            <a:ext cx="10812720" cy="387080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النهج التأملي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قم بإجراء المقابلات بناءً على الدليل وكن متأملاً بشأن المعرفة المطلوبة (كفالي، 1996).</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بناء علاقة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أنشئ بيئة مريحة للمقابلين.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مارس لتحسين التقنية وتقليل التوتر.</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التحضير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اعرف أسئلتك والهدف من ورائها.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قدّر مدة المقابلة بدقة.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639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19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أنواع المقابلات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689640" y="2337471"/>
            <a:ext cx="10668000" cy="374256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المقابلات المنظمة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أسئلة مسبقة التأسيس مع فئات استجابة محدودة (فونتانا وفري، 1994).</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تشمل الفوائد الإشارات البصرية والشفوية، والسيطرة على معدلات الاستجابة، والترميز المسبق لتسهيل التحليل.</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المقابلات غير المنظمة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فهم شامل لأفكار ومشاعر المستجوب.</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مقابلة غير رسمية ودليل مقابلة عام (باتون، 1987).</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يتطلب معرفة عالية بالموضوع وراحة في وضع المقابلة.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555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911777"/>
            <a:ext cx="10812720" cy="448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التسجيل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01092" y="2330004"/>
            <a:ext cx="6858882"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تسجيل صوتي</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يوفر الأمان ولكنه </a:t>
            </a:r>
            <a:r>
              <a:rPr kumimoji="0" lang="en-US" sz="2600" i="0" u="none" strike="noStrike" kern="1200" cap="none" spc="0" normalizeH="0" baseline="0" noProof="0" dirty="0" err="1">
                <a:ln>
                  <a:noFill/>
                </a:ln>
                <a:solidFill>
                  <a:prstClr val="black"/>
                </a:solidFill>
                <a:effectLst/>
                <a:uLnTx/>
                <a:uFillTx/>
                <a:latin typeface="Calibri"/>
                <a:ea typeface="+mn-ea"/>
                <a:cs typeface="+mn-cs"/>
              </a:rPr>
              <a:t>قد</a:t>
            </a:r>
            <a:r>
              <a:rPr kumimoji="0" lang="en-US" sz="2600" i="0" u="none" strike="noStrike" kern="1200" cap="none" spc="0" normalizeH="0" baseline="0" noProof="0" dirty="0">
                <a:ln>
                  <a:noFill/>
                </a:ln>
                <a:solidFill>
                  <a:prstClr val="black"/>
                </a:solidFill>
                <a:effectLst/>
                <a:uLnTx/>
                <a:uFillTx/>
                <a:latin typeface="Calibri"/>
                <a:ea typeface="+mn-ea"/>
                <a:cs typeface="+mn-cs"/>
              </a:rPr>
              <a:t> ي</a:t>
            </a:r>
            <a:r>
              <a:rPr kumimoji="0" lang="ar-EG" sz="2600" i="0" u="none" strike="noStrike" kern="1200" cap="none" spc="0" normalizeH="0" baseline="0" noProof="0" dirty="0">
                <a:ln>
                  <a:noFill/>
                </a:ln>
                <a:solidFill>
                  <a:prstClr val="black"/>
                </a:solidFill>
                <a:effectLst/>
                <a:uLnTx/>
                <a:uFillTx/>
                <a:latin typeface="Calibri"/>
                <a:ea typeface="+mn-ea"/>
                <a:cs typeface="+mn-cs"/>
              </a:rPr>
              <a:t>ودى الى انسحاب</a:t>
            </a:r>
            <a:r>
              <a:rPr kumimoji="0" lang="en-US" sz="2600" i="0" u="none" strike="noStrike" kern="1200" cap="none" spc="0" normalizeH="0" baseline="0" noProof="0" dirty="0">
                <a:ln>
                  <a:noFill/>
                </a:ln>
                <a:solidFill>
                  <a:prstClr val="black"/>
                </a:solidFill>
                <a:effectLst/>
                <a:uLnTx/>
                <a:uFillTx/>
                <a:latin typeface="Calibri"/>
                <a:ea typeface="+mn-ea"/>
                <a:cs typeface="+mn-cs"/>
              </a:rPr>
              <a:t> </a:t>
            </a:r>
            <a:r>
              <a:rPr kumimoji="0" lang="en-US" sz="2600" i="0" u="none" strike="noStrike" kern="1200" cap="none" spc="0" normalizeH="0" baseline="0" noProof="0" dirty="0" err="1">
                <a:ln>
                  <a:noFill/>
                </a:ln>
                <a:solidFill>
                  <a:prstClr val="black"/>
                </a:solidFill>
                <a:effectLst/>
                <a:uLnTx/>
                <a:uFillTx/>
                <a:latin typeface="Calibri"/>
                <a:ea typeface="+mn-ea"/>
                <a:cs typeface="+mn-cs"/>
              </a:rPr>
              <a:t>المستجوبين</a:t>
            </a:r>
            <a:r>
              <a:rPr kumimoji="0" lang="en-US" sz="2600" i="0" u="none" strike="noStrike" kern="1200" cap="none" spc="0" normalizeH="0" baseline="0" noProof="0" dirty="0">
                <a:ln>
                  <a:noFill/>
                </a:ln>
                <a:solidFill>
                  <a:prstClr val="black"/>
                </a:solidFill>
                <a:effectLst/>
                <a:uLnTx/>
                <a:uFillTx/>
                <a:latin typeface="Calibri"/>
                <a:ea typeface="+mn-ea"/>
                <a:cs typeface="+mn-cs"/>
              </a:rPr>
              <a:t>.</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التعرف على المعدات أمر حيوي لتجنب المشاكل التقنية.</a:t>
            </a:r>
          </a:p>
          <a:p>
            <a:pPr marR="0" lvl="0" algn="r" defTabSz="914400" rtl="1" eaLnBrk="1" fontAlgn="auto" latinLnBrk="0" hangingPunct="1">
              <a:lnSpc>
                <a:spcPct val="90000"/>
              </a:lnSpc>
              <a:spcBef>
                <a:spcPts val="1000"/>
              </a:spcBef>
              <a:spcAft>
                <a:spcPts val="0"/>
              </a:spcAft>
              <a:buClrTx/>
              <a:buSzTx/>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تدوين الملاحظات</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يوازن بين كتابة المعلومات المهمة والبقاء متفاعلاً.</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استخدم دفاتر ملاحظات معدة مسبقًا لتحقيق الكفاءة.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6ED0AF7D-FD9F-20BA-A2EE-7B8BB555E653}"/>
              </a:ext>
            </a:extLst>
          </p:cNvPr>
          <p:cNvPicPr>
            <a:picLocks noChangeAspect="1"/>
          </p:cNvPicPr>
          <p:nvPr/>
        </p:nvPicPr>
        <p:blipFill>
          <a:blip r:embed="rId4"/>
          <a:stretch>
            <a:fillRect/>
          </a:stretch>
        </p:blipFill>
        <p:spPr>
          <a:xfrm>
            <a:off x="7659974" y="2627259"/>
            <a:ext cx="3730934" cy="2948999"/>
          </a:xfrm>
          <a:prstGeom prst="rect">
            <a:avLst/>
          </a:prstGeom>
        </p:spPr>
      </p:pic>
    </p:spTree>
    <p:extLst>
      <p:ext uri="{BB962C8B-B14F-4D97-AF65-F5344CB8AC3E}">
        <p14:creationId xmlns:p14="http://schemas.microsoft.com/office/powerpoint/2010/main" val="247768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2781"/>
            <a:ext cx="5821381" cy="523220"/>
          </a:xfrm>
          <a:prstGeom prst="rect">
            <a:avLst/>
          </a:prstGeom>
          <a:noFill/>
        </p:spPr>
        <p:txBody>
          <a:bodyPr wrap="square" rtlCol="0">
            <a:spAutoFit/>
          </a:bodyPr>
          <a:lstStyle/>
          <a:p>
            <a:pPr algn="r" rtl="1"/>
            <a:r>
              <a:rPr lang="en-US" sz="2800" b="1" dirty="0">
                <a:latin typeface="Alexandria" charset="0"/>
                <a:cs typeface="Alexandria" charset="0"/>
              </a:rPr>
              <a:t>النسخ</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95935" y="2052406"/>
            <a:ext cx="8468690" cy="374256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توقيت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انسخ بأسرع ما يمكن بعد المقابلة.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اسمح بوقت للنسخ الأولي والتحليل.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مستوى التفاصيل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قرّر ما إذا كانت النسخة الكاملة أو الجزئية ضرورية بناءً على احتياجات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تكون النسخ الكاملة ضرورية للدراسات الإثنографية؛ مواضيع محددة للاستطلاعات.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D90FAEFB-3B7B-D9C1-EA6C-BCDD2501D37B}"/>
              </a:ext>
            </a:extLst>
          </p:cNvPr>
          <p:cNvPicPr>
            <a:picLocks noChangeAspect="1"/>
          </p:cNvPicPr>
          <p:nvPr/>
        </p:nvPicPr>
        <p:blipFill>
          <a:blip r:embed="rId4"/>
          <a:stretch>
            <a:fillRect/>
          </a:stretch>
        </p:blipFill>
        <p:spPr>
          <a:xfrm>
            <a:off x="1214179" y="2436850"/>
            <a:ext cx="2962275" cy="1543050"/>
          </a:xfrm>
          <a:prstGeom prst="rect">
            <a:avLst/>
          </a:prstGeom>
        </p:spPr>
      </p:pic>
    </p:spTree>
    <p:extLst>
      <p:ext uri="{BB962C8B-B14F-4D97-AF65-F5344CB8AC3E}">
        <p14:creationId xmlns:p14="http://schemas.microsoft.com/office/powerpoint/2010/main" val="28518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التحليل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942308" y="2787134"/>
            <a:ext cx="5219075" cy="2277547"/>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عملية مستمرة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يبدأ التحليل خلال المقابلة مع التأملات الأولية والأسئلة التكميلية.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تشمل البحوث النوعية تحليلاً مستمراً..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3BCD9829-5FDF-09F8-F301-EAD67777F5FF}"/>
              </a:ext>
            </a:extLst>
          </p:cNvPr>
          <p:cNvPicPr>
            <a:picLocks noChangeAspect="1"/>
          </p:cNvPicPr>
          <p:nvPr/>
        </p:nvPicPr>
        <p:blipFill>
          <a:blip r:embed="rId4"/>
          <a:stretch>
            <a:fillRect/>
          </a:stretch>
        </p:blipFill>
        <p:spPr>
          <a:xfrm>
            <a:off x="6804573" y="1859941"/>
            <a:ext cx="3768152" cy="3768152"/>
          </a:xfrm>
          <a:prstGeom prst="rect">
            <a:avLst/>
          </a:prstGeom>
        </p:spPr>
      </p:pic>
    </p:spTree>
    <p:extLst>
      <p:ext uri="{BB962C8B-B14F-4D97-AF65-F5344CB8AC3E}">
        <p14:creationId xmlns:p14="http://schemas.microsoft.com/office/powerpoint/2010/main" val="31927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التحقق</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762000" y="2267290"/>
            <a:ext cx="6538210" cy="325422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غرض المقابلة</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تأكد من أن المقابلة أجابت على سؤال البحث (كفالي، 1996).</a:t>
            </a:r>
          </a:p>
          <a:p>
            <a:pPr marR="0" lvl="0" algn="r" defTabSz="914400" rtl="1"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تحقق الأعضاء</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العودة إلى المشاركين في المقابلة لتأكيد أن التفسيرات تتناسب مع نواياهم (لينكولن وغوبا، 1985).</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يمكن أن ينتج بيانات إضافية.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820A7499-32D6-4DBD-F140-82363E50F6D8}"/>
              </a:ext>
            </a:extLst>
          </p:cNvPr>
          <p:cNvPicPr>
            <a:picLocks noChangeAspect="1"/>
          </p:cNvPicPr>
          <p:nvPr/>
        </p:nvPicPr>
        <p:blipFill>
          <a:blip r:embed="rId4"/>
          <a:stretch>
            <a:fillRect/>
          </a:stretch>
        </p:blipFill>
        <p:spPr>
          <a:xfrm>
            <a:off x="7300210" y="2307868"/>
            <a:ext cx="4076154" cy="3193522"/>
          </a:xfrm>
          <a:prstGeom prst="rect">
            <a:avLst/>
          </a:prstGeom>
        </p:spPr>
      </p:pic>
    </p:spTree>
    <p:extLst>
      <p:ext uri="{BB962C8B-B14F-4D97-AF65-F5344CB8AC3E}">
        <p14:creationId xmlns:p14="http://schemas.microsoft.com/office/powerpoint/2010/main" val="2110173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25915" y="2567704"/>
            <a:ext cx="10395450" cy="2405787"/>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استخدام الأدلة</a:t>
            </a:r>
          </a:p>
          <a:p>
            <a:pPr marR="0" lvl="0" algn="r" defTabSz="914400" rtl="1"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تشكل المقابلات أساس النظرية الناشئة.</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تعتبر الاقتباسات اللفظية أدلة حاسمة في تقارير البحث.</a:t>
            </a:r>
          </a:p>
          <a:p>
            <a:pPr marR="0" lvl="0" algn="r" defTabSz="914400" rtl="1"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يجب توثيق تفسير ما قيل بشكل جيد.</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3" name="TextBox 2">
            <a:extLst>
              <a:ext uri="{FF2B5EF4-FFF2-40B4-BE49-F238E27FC236}">
                <a16:creationId xmlns:a16="http://schemas.microsoft.com/office/drawing/2014/main" id="{702D0C4E-0BEC-1571-7F4B-A50B53986119}"/>
              </a:ext>
            </a:extLst>
          </p:cNvPr>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التقارير</a:t>
            </a:r>
          </a:p>
        </p:txBody>
      </p:sp>
    </p:spTree>
    <p:extLst>
      <p:ext uri="{BB962C8B-B14F-4D97-AF65-F5344CB8AC3E}">
        <p14:creationId xmlns:p14="http://schemas.microsoft.com/office/powerpoint/2010/main" val="1135239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err="1">
                <a:solidFill>
                  <a:schemeClr val="bg1"/>
                </a:solidFill>
                <a:latin typeface="Alexandria" charset="0"/>
                <a:cs typeface="Alexandria" charset="0"/>
              </a:rPr>
              <a:t>شكراً</a:t>
            </a:r>
            <a:r>
              <a:rPr lang="en-US" sz="4800" b="1" dirty="0">
                <a:solidFill>
                  <a:schemeClr val="bg1"/>
                </a:solidFill>
                <a:latin typeface="Alexandria" charset="0"/>
                <a:cs typeface="Alexandria" charset="0"/>
              </a:rPr>
              <a:t> </a:t>
            </a:r>
            <a:r>
              <a:rPr lang="en-US" sz="4800" b="1" dirty="0" err="1">
                <a:solidFill>
                  <a:schemeClr val="bg1"/>
                </a:solidFill>
                <a:latin typeface="Alexandria" charset="0"/>
                <a:cs typeface="Alexandria" charset="0"/>
              </a:rPr>
              <a:t>لك</a:t>
            </a:r>
            <a:r>
              <a:rPr lang="ar-EG" sz="4800" b="1" dirty="0">
                <a:solidFill>
                  <a:schemeClr val="bg1"/>
                </a:solidFill>
                <a:latin typeface="Alexandria" charset="0"/>
                <a:cs typeface="Alexandria" charset="0"/>
              </a:rPr>
              <a:t>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1458</TotalTime>
  <Words>2358</Words>
  <Application>Microsoft Office PowerPoint</Application>
  <PresentationFormat>Widescreen</PresentationFormat>
  <Paragraphs>431</Paragraphs>
  <Slides>50</Slides>
  <Notes>50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Rageh</cp:lastModifiedBy>
  <cp:revision>275</cp:revision>
  <dcterms:created xsi:type="dcterms:W3CDTF">2023-04-29T09:08:00Z</dcterms:created>
  <dcterms:modified xsi:type="dcterms:W3CDTF">2026-03-13T09:24:27Z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