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7" r:id="rId3"/>
    <p:sldId id="305" r:id="rId4"/>
    <p:sldId id="306" r:id="rId5"/>
    <p:sldId id="260" r:id="rId6"/>
    <p:sldId id="261" r:id="rId7"/>
    <p:sldId id="262" r:id="rId8"/>
    <p:sldId id="263" r:id="rId9"/>
    <p:sldId id="264" r:id="rId10"/>
    <p:sldId id="308" r:id="rId11"/>
    <p:sldId id="309" r:id="rId12"/>
    <p:sldId id="310" r:id="rId13"/>
    <p:sldId id="311" r:id="rId14"/>
    <p:sldId id="312" r:id="rId15"/>
    <p:sldId id="313" r:id="rId16"/>
    <p:sldId id="314" r:id="rId17"/>
    <p:sldId id="315" r:id="rId18"/>
    <p:sldId id="316" r:id="rId19"/>
    <p:sldId id="317" r:id="rId20"/>
    <p:sldId id="318" r:id="rId21"/>
    <p:sldId id="319" r:id="rId22"/>
    <p:sldId id="320" r:id="rId23"/>
    <p:sldId id="321" r:id="rId24"/>
    <p:sldId id="267" r:id="rId25"/>
    <p:sldId id="322" r:id="rId26"/>
    <p:sldId id="323" r:id="rId27"/>
    <p:sldId id="324" r:id="rId28"/>
    <p:sldId id="325" r:id="rId29"/>
    <p:sldId id="326" r:id="rId30"/>
    <p:sldId id="327" r:id="rId31"/>
    <p:sldId id="265" r:id="rId32"/>
    <p:sldId id="266" r:id="rId33"/>
    <p:sldId id="333" r:id="rId34"/>
    <p:sldId id="331" r:id="rId35"/>
    <p:sldId id="332" r:id="rId36"/>
    <p:sldId id="334" r:id="rId37"/>
    <p:sldId id="329" r:id="rId38"/>
    <p:sldId id="307"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08847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54270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49847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14367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94902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30713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84875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53127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6847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14601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08298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27699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4/28/2022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1721370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a:solidFill>
                  <a:srgbClr val="FF0000"/>
                </a:solidFill>
                <a:latin typeface="Arial MT"/>
                <a:cs typeface="Arial MT"/>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4/28/2022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9115470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a:solidFill>
                  <a:srgbClr val="FF0000"/>
                </a:solidFill>
                <a:latin typeface="Arial MT"/>
                <a:cs typeface="Arial MT"/>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4/28/2022</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8303497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9144000" h="6858000">
                <a:moveTo>
                  <a:pt x="9144000" y="0"/>
                </a:moveTo>
                <a:lnTo>
                  <a:pt x="0" y="0"/>
                </a:lnTo>
                <a:lnTo>
                  <a:pt x="0" y="6858000"/>
                </a:lnTo>
                <a:lnTo>
                  <a:pt x="9144000" y="6858000"/>
                </a:lnTo>
                <a:lnTo>
                  <a:pt x="9144000" y="0"/>
                </a:lnTo>
                <a:close/>
              </a:path>
            </a:pathLst>
          </a:custGeom>
          <a:solidFill>
            <a:srgbClr val="C5D9F0"/>
          </a:solidFill>
        </p:spPr>
        <p:txBody>
          <a:bodyPr wrap="square" lIns="0" tIns="0" rIns="0" bIns="0" rtlCol="0"/>
          <a:lstStyle/>
          <a:p>
            <a:endParaRPr sz="1800"/>
          </a:p>
        </p:txBody>
      </p:sp>
      <p:pic>
        <p:nvPicPr>
          <p:cNvPr id="17" name="bg object 17"/>
          <p:cNvPicPr/>
          <p:nvPr/>
        </p:nvPicPr>
        <p:blipFill>
          <a:blip r:embed="rId2" cstate="print"/>
          <a:stretch>
            <a:fillRect/>
          </a:stretch>
        </p:blipFill>
        <p:spPr>
          <a:xfrm>
            <a:off x="0" y="6248405"/>
            <a:ext cx="12192000" cy="594512"/>
          </a:xfrm>
          <a:prstGeom prst="rect">
            <a:avLst/>
          </a:prstGeom>
        </p:spPr>
      </p:pic>
      <p:sp>
        <p:nvSpPr>
          <p:cNvPr id="2" name="Holder 2"/>
          <p:cNvSpPr>
            <a:spLocks noGrp="1"/>
          </p:cNvSpPr>
          <p:nvPr>
            <p:ph type="title"/>
          </p:nvPr>
        </p:nvSpPr>
        <p:spPr/>
        <p:txBody>
          <a:bodyPr lIns="0" tIns="0" rIns="0" bIns="0"/>
          <a:lstStyle>
            <a:lvl1pPr>
              <a:defRPr sz="1800" b="0" i="0">
                <a:solidFill>
                  <a:srgbClr val="FF0000"/>
                </a:solidFill>
                <a:latin typeface="Arial MT"/>
                <a:cs typeface="Arial M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4/28/2022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799094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4/28/2022</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120546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987344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9144000" h="6858000">
                <a:moveTo>
                  <a:pt x="9144000" y="0"/>
                </a:moveTo>
                <a:lnTo>
                  <a:pt x="0" y="0"/>
                </a:lnTo>
                <a:lnTo>
                  <a:pt x="0" y="6858000"/>
                </a:lnTo>
                <a:lnTo>
                  <a:pt x="9144000" y="6858000"/>
                </a:lnTo>
                <a:lnTo>
                  <a:pt x="9144000" y="0"/>
                </a:lnTo>
                <a:close/>
              </a:path>
            </a:pathLst>
          </a:custGeom>
          <a:solidFill>
            <a:srgbClr val="C5D9F0"/>
          </a:solidFill>
        </p:spPr>
        <p:txBody>
          <a:bodyPr wrap="square" lIns="0" tIns="0" rIns="0" bIns="0" rtlCol="0"/>
          <a:lstStyle/>
          <a:p>
            <a:endParaRPr sz="1800"/>
          </a:p>
        </p:txBody>
      </p:sp>
      <p:sp>
        <p:nvSpPr>
          <p:cNvPr id="2" name="Holder 2"/>
          <p:cNvSpPr>
            <a:spLocks noGrp="1"/>
          </p:cNvSpPr>
          <p:nvPr>
            <p:ph type="title"/>
          </p:nvPr>
        </p:nvSpPr>
        <p:spPr>
          <a:xfrm>
            <a:off x="445957" y="29033"/>
            <a:ext cx="10783993" cy="276999"/>
          </a:xfrm>
          <a:prstGeom prst="rect">
            <a:avLst/>
          </a:prstGeom>
        </p:spPr>
        <p:txBody>
          <a:bodyPr wrap="square" lIns="0" tIns="0" rIns="0" bIns="0">
            <a:spAutoFit/>
          </a:bodyPr>
          <a:lstStyle>
            <a:lvl1pPr>
              <a:defRPr sz="1800" b="0" i="0">
                <a:solidFill>
                  <a:srgbClr val="FF0000"/>
                </a:solidFill>
                <a:latin typeface="Arial MT"/>
                <a:cs typeface="Arial MT"/>
              </a:defRPr>
            </a:lvl1pPr>
          </a:lstStyle>
          <a:p>
            <a:endParaRPr/>
          </a:p>
        </p:txBody>
      </p:sp>
      <p:sp>
        <p:nvSpPr>
          <p:cNvPr id="3" name="Holder 3"/>
          <p:cNvSpPr>
            <a:spLocks noGrp="1"/>
          </p:cNvSpPr>
          <p:nvPr>
            <p:ph type="body" idx="1"/>
          </p:nvPr>
        </p:nvSpPr>
        <p:spPr>
          <a:xfrm>
            <a:off x="511388" y="2057527"/>
            <a:ext cx="11169225" cy="27699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4/28/2022</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844328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Walaa Mohamed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8</a:t>
            </a:r>
          </a:p>
        </p:txBody>
      </p:sp>
      <p:sp>
        <p:nvSpPr>
          <p:cNvPr id="16" name="TextBox 15"/>
          <p:cNvSpPr txBox="1"/>
          <p:nvPr/>
        </p:nvSpPr>
        <p:spPr>
          <a:xfrm>
            <a:off x="6995710" y="3159395"/>
            <a:ext cx="4243469"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Credit Risk Management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0E983-312A-4924-A896-6C92EC8B70DA}"/>
              </a:ext>
            </a:extLst>
          </p:cNvPr>
          <p:cNvSpPr>
            <a:spLocks noGrp="1"/>
          </p:cNvSpPr>
          <p:nvPr>
            <p:ph type="title"/>
          </p:nvPr>
        </p:nvSpPr>
        <p:spPr/>
        <p:txBody>
          <a:bodyPr/>
          <a:lstStyle/>
          <a:p>
            <a:pPr algn="ctr"/>
            <a:r>
              <a:rPr lang="en-US" b="1" dirty="0">
                <a:highlight>
                  <a:srgbClr val="FFFF00"/>
                </a:highlight>
              </a:rPr>
              <a:t>Chapter Outline</a:t>
            </a:r>
            <a:br>
              <a:rPr lang="en-US" dirty="0"/>
            </a:br>
            <a:endParaRPr lang="en-US" dirty="0"/>
          </a:p>
        </p:txBody>
      </p:sp>
      <p:sp>
        <p:nvSpPr>
          <p:cNvPr id="3" name="Content Placeholder 2">
            <a:extLst>
              <a:ext uri="{FF2B5EF4-FFF2-40B4-BE49-F238E27FC236}">
                <a16:creationId xmlns:a16="http://schemas.microsoft.com/office/drawing/2014/main" id="{240C6925-F2F2-411C-A1C7-EFFB2CF63F14}"/>
              </a:ext>
            </a:extLst>
          </p:cNvPr>
          <p:cNvSpPr>
            <a:spLocks noGrp="1"/>
          </p:cNvSpPr>
          <p:nvPr>
            <p:ph idx="1"/>
          </p:nvPr>
        </p:nvSpPr>
        <p:spPr>
          <a:xfrm>
            <a:off x="838200" y="1690688"/>
            <a:ext cx="10515600" cy="4486275"/>
          </a:xfrm>
        </p:spPr>
        <p:txBody>
          <a:bodyPr/>
          <a:lstStyle/>
          <a:p>
            <a:pPr marL="742950" marR="0" lvl="1" indent="-285750" algn="l" rtl="0">
              <a:lnSpc>
                <a:spcPct val="150000"/>
              </a:lnSpc>
              <a:spcBef>
                <a:spcPts val="45"/>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Management</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742950" marR="0" lvl="1" indent="-285750" algn="l">
              <a:lnSpc>
                <a:spcPct val="150000"/>
              </a:lnSpc>
              <a:spcBef>
                <a:spcPts val="55"/>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Techniques</a:t>
            </a:r>
            <a:r>
              <a:rPr lang="en-US"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Reduce</a:t>
            </a:r>
            <a:r>
              <a:rPr lang="en-US"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742950" marR="0" lvl="1" indent="-285750" algn="l">
              <a:lnSpc>
                <a:spcPct val="150000"/>
              </a:lnSpc>
              <a:spcBef>
                <a:spcPts val="60"/>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 Rating</a:t>
            </a:r>
            <a:r>
              <a:rPr lang="en-US"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Agencies</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742950" marR="0" lvl="1" indent="-285750" algn="l">
              <a:lnSpc>
                <a:spcPct val="150000"/>
              </a:lnSpc>
              <a:spcBef>
                <a:spcPts val="45"/>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Alternative</a:t>
            </a:r>
            <a:r>
              <a:rPr lang="en-US"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pc="1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pc="1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Assessment</a:t>
            </a:r>
            <a:r>
              <a:rPr lang="en-US" spc="1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Tools</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742950" marR="0" lvl="1" indent="-285750" algn="l">
              <a:lnSpc>
                <a:spcPct val="150000"/>
              </a:lnSpc>
              <a:spcBef>
                <a:spcPts val="55"/>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Early</a:t>
            </a:r>
            <a:r>
              <a:rPr lang="en-US" spc="1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Warning</a:t>
            </a:r>
            <a:r>
              <a:rPr lang="en-US" spc="1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Signals</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742950" marR="0" lvl="1" indent="-285750" algn="l">
              <a:lnSpc>
                <a:spcPct val="150000"/>
              </a:lnSpc>
              <a:spcBef>
                <a:spcPts val="55"/>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Managing</a:t>
            </a:r>
            <a:r>
              <a:rPr lang="en-US"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p>
          <a:p>
            <a:pPr marL="742950" lvl="1" indent="-285750">
              <a:lnSpc>
                <a:spcPct val="150000"/>
              </a:lnSpc>
              <a:spcBef>
                <a:spcPts val="55"/>
              </a:spcBef>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Calculating portfolio return &amp; risk</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457200" marR="0" lvl="1" indent="0" algn="l">
              <a:lnSpc>
                <a:spcPct val="150000"/>
              </a:lnSpc>
              <a:spcBef>
                <a:spcPts val="55"/>
              </a:spcBef>
              <a:spcAft>
                <a:spcPts val="0"/>
              </a:spcAft>
              <a:buClr>
                <a:srgbClr val="262426"/>
              </a:buClr>
              <a:buSzPts val="1200"/>
              <a:buNone/>
              <a:tabLst>
                <a:tab pos="889635" algn="l"/>
                <a:tab pos="890270" algn="l"/>
              </a:tabLst>
            </a:pP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48509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1289" y="0"/>
            <a:ext cx="9413776" cy="1364566"/>
          </a:xfrm>
          <a:prstGeom prst="rect">
            <a:avLst/>
          </a:prstGeom>
        </p:spPr>
      </p:pic>
      <p:sp>
        <p:nvSpPr>
          <p:cNvPr id="7" name="TextBox 6"/>
          <p:cNvSpPr txBox="1"/>
          <p:nvPr/>
        </p:nvSpPr>
        <p:spPr>
          <a:xfrm>
            <a:off x="2650377" y="543490"/>
            <a:ext cx="521596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Key Learning Points </a:t>
            </a:r>
          </a:p>
        </p:txBody>
      </p:sp>
      <p:sp>
        <p:nvSpPr>
          <p:cNvPr id="8" name="TextBox 7"/>
          <p:cNvSpPr txBox="1"/>
          <p:nvPr/>
        </p:nvSpPr>
        <p:spPr>
          <a:xfrm>
            <a:off x="171828" y="18045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0" name="TextBox 9">
            <a:extLst>
              <a:ext uri="{FF2B5EF4-FFF2-40B4-BE49-F238E27FC236}">
                <a16:creationId xmlns:a16="http://schemas.microsoft.com/office/drawing/2014/main" id="{3EDB88F3-BDDD-4927-9644-33C0F8499D08}"/>
              </a:ext>
            </a:extLst>
          </p:cNvPr>
          <p:cNvSpPr txBox="1"/>
          <p:nvPr/>
        </p:nvSpPr>
        <p:spPr>
          <a:xfrm>
            <a:off x="11289" y="1247164"/>
            <a:ext cx="12300036" cy="5754652"/>
          </a:xfrm>
          <a:prstGeom prst="rect">
            <a:avLst/>
          </a:prstGeom>
          <a:noFill/>
        </p:spPr>
        <p:txBody>
          <a:bodyPr wrap="square">
            <a:spAutoFit/>
          </a:bodyPr>
          <a:lstStyle/>
          <a:p>
            <a:pPr marL="342900" marR="423545" lvl="0" indent="-342900" algn="just" rtl="0">
              <a:lnSpc>
                <a:spcPct val="140000"/>
              </a:lnSpc>
              <a:spcBef>
                <a:spcPts val="6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Portfolio management involves determining the contents and the structure of the portfolio, monitoring its performance, making any changes,</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deciding</a:t>
            </a:r>
            <a:r>
              <a:rPr lang="en-US" sz="19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which</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assets</a:t>
            </a:r>
            <a:r>
              <a:rPr lang="en-US" sz="19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to</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acquire</a:t>
            </a:r>
            <a:r>
              <a:rPr lang="en-US" sz="19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which</a:t>
            </a:r>
            <a:r>
              <a:rPr lang="en-US" sz="1900" spc="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assets</a:t>
            </a:r>
            <a:r>
              <a:rPr lang="en-US" sz="19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to</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divest.</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5450" lvl="0" indent="-342900" algn="just">
              <a:lnSpc>
                <a:spcPct val="140000"/>
              </a:lnSpc>
              <a:spcBef>
                <a:spcPts val="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Key portfolio risks are concentration risk, correlation risk, and contagion</a:t>
            </a:r>
            <a:r>
              <a:rPr lang="en-US" sz="19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risk.</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8625" lvl="0" indent="-342900" algn="just">
              <a:lnSpc>
                <a:spcPct val="140000"/>
              </a:lnSpc>
              <a:spcBef>
                <a:spcPts val="2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Banks use various techniques to reduce the overall risk of their loan</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portfolios.</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8625" lvl="0" indent="-342900" algn="just">
              <a:lnSpc>
                <a:spcPct val="140000"/>
              </a:lnSpc>
              <a:spcBef>
                <a:spcPts val="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Credit rating agencies provide independent credit assessments, which</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can be used to independently verify a counterparty’s creditworthiness</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also</a:t>
            </a:r>
            <a:r>
              <a:rPr lang="en-US" sz="1900" spc="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to</a:t>
            </a:r>
            <a:r>
              <a:rPr lang="en-US" sz="1900" spc="8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monitor</a:t>
            </a:r>
            <a:r>
              <a:rPr lang="en-US" sz="1900" spc="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credit.</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6085" lvl="0" indent="-342900" algn="just">
              <a:lnSpc>
                <a:spcPct val="140000"/>
              </a:lnSpc>
              <a:spcBef>
                <a:spcPts val="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Market-derived ratings can identify where market sentiment may differ</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from an internal or external credit rating and may indicate a warning</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signal</a:t>
            </a:r>
            <a:r>
              <a:rPr lang="en-US" sz="19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to</a:t>
            </a:r>
            <a:r>
              <a:rPr lang="en-US" sz="1900" spc="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a:t>
            </a:r>
            <a:r>
              <a:rPr lang="en-US" sz="19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portfolio</a:t>
            </a:r>
            <a:r>
              <a:rPr lang="en-US" sz="1900" spc="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manager.</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9260" lvl="0" indent="-342900" algn="just">
              <a:lnSpc>
                <a:spcPct val="140000"/>
              </a:lnSpc>
              <a:spcBef>
                <a:spcPts val="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Portfolio managers should learn to recognize the signals of increasing</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r>
              <a:rPr lang="en-US" sz="19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risk.</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4815" lvl="0" indent="-342900" algn="just">
              <a:lnSpc>
                <a:spcPct val="140000"/>
              </a:lnSpc>
              <a:spcBef>
                <a:spcPts val="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Portfolio managers should have an effective framework to limit potential</a:t>
            </a:r>
            <a:r>
              <a:rPr lang="en-US" sz="1900" spc="-2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losses.</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5450" lvl="0" indent="-342900" algn="just">
              <a:lnSpc>
                <a:spcPct val="140000"/>
              </a:lnSpc>
              <a:spcBef>
                <a:spcPts val="5"/>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 portfolio manager needs a process of practical actions to manage the</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documentation</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liquidation</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assets</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in a</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controlled</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prudent</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manner.</a:t>
            </a:r>
          </a:p>
          <a:p>
            <a:pPr marL="342900" marR="425450" indent="-342900" algn="just">
              <a:lnSpc>
                <a:spcPct val="140000"/>
              </a:lnSpc>
              <a:spcBef>
                <a:spcPts val="5"/>
              </a:spcBef>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Banks</a:t>
            </a:r>
            <a:r>
              <a:rPr lang="en-US" sz="1900" spc="10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consider</a:t>
            </a:r>
            <a:r>
              <a:rPr lang="en-US" sz="1900" spc="10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1900" spc="10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legal,</a:t>
            </a:r>
            <a:r>
              <a:rPr lang="en-US" sz="1900" spc="9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loan</a:t>
            </a:r>
            <a:r>
              <a:rPr lang="en-US" sz="1900" spc="9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losses,</a:t>
            </a:r>
            <a:r>
              <a:rPr lang="en-US" sz="1900" spc="10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8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reputational</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risks</a:t>
            </a:r>
            <a:r>
              <a:rPr lang="en-US" sz="1900" spc="10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1900" spc="1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5450" lvl="0" indent="-342900" algn="just">
              <a:lnSpc>
                <a:spcPct val="140000"/>
              </a:lnSpc>
              <a:spcBef>
                <a:spcPts val="5"/>
              </a:spcBef>
              <a:spcAft>
                <a:spcPts val="0"/>
              </a:spcAft>
              <a:buClr>
                <a:srgbClr val="939191"/>
              </a:buClr>
              <a:buSzPts val="700"/>
              <a:buFont typeface="Times New Roman" panose="02020603050405020304" pitchFamily="18" charset="0"/>
              <a:buChar char="■"/>
              <a:tabLst>
                <a:tab pos="681990" algn="l"/>
              </a:tabLst>
            </a:pP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6AC78E-CA2D-4622-A5DB-E1C7440F3227}"/>
              </a:ext>
            </a:extLst>
          </p:cNvPr>
          <p:cNvSpPr>
            <a:spLocks noGrp="1"/>
          </p:cNvSpPr>
          <p:nvPr>
            <p:ph idx="1"/>
          </p:nvPr>
        </p:nvSpPr>
        <p:spPr>
          <a:xfrm>
            <a:off x="182881" y="478302"/>
            <a:ext cx="11760590" cy="6119446"/>
          </a:xfrm>
        </p:spPr>
        <p:txBody>
          <a:bodyPr>
            <a:normAutofit lnSpcReduction="10000"/>
          </a:bodyPr>
          <a:lstStyle/>
          <a:p>
            <a:pPr marL="742950" marR="0" lvl="1" indent="-285750" algn="just" rtl="0">
              <a:spcBef>
                <a:spcPts val="0"/>
              </a:spcBef>
              <a:spcAft>
                <a:spcPts val="0"/>
              </a:spcAft>
              <a:buClr>
                <a:srgbClr val="262426"/>
              </a:buClr>
              <a:buSzPts val="1450"/>
              <a:buFont typeface="Tahoma" panose="020B0604030504040204" pitchFamily="34" charset="0"/>
              <a:buAutoNum type="arabicPeriod"/>
              <a:tabLst>
                <a:tab pos="960120" algn="l"/>
              </a:tabLst>
            </a:pPr>
            <a:r>
              <a:rPr lang="en-US" sz="2000" b="1" spc="75" dirty="0">
                <a:solidFill>
                  <a:srgbClr val="FF0000"/>
                </a:solidFill>
                <a:effectLst/>
                <a:latin typeface="Tahoma" panose="020B0604030504040204" pitchFamily="34" charset="0"/>
                <a:ea typeface="Tahoma" panose="020B0604030504040204" pitchFamily="34" charset="0"/>
                <a:cs typeface="Cambria" panose="02040503050406030204" pitchFamily="18" charset="0"/>
              </a:rPr>
              <a:t>Portfolio</a:t>
            </a:r>
            <a:r>
              <a:rPr lang="en-US" sz="2000" b="1" spc="10" dirty="0">
                <a:solidFill>
                  <a:srgbClr val="FF0000"/>
                </a:solidFill>
                <a:effectLst/>
                <a:latin typeface="Tahoma" panose="020B0604030504040204" pitchFamily="34" charset="0"/>
                <a:ea typeface="Tahoma" panose="020B0604030504040204" pitchFamily="34" charset="0"/>
                <a:cs typeface="Cambria" panose="02040503050406030204" pitchFamily="18" charset="0"/>
              </a:rPr>
              <a:t> </a:t>
            </a:r>
            <a:r>
              <a:rPr lang="en-US" sz="2000" b="1" spc="70" dirty="0">
                <a:solidFill>
                  <a:srgbClr val="FF0000"/>
                </a:solidFill>
                <a:effectLst/>
                <a:latin typeface="Tahoma" panose="020B0604030504040204" pitchFamily="34" charset="0"/>
                <a:ea typeface="Tahoma" panose="020B0604030504040204" pitchFamily="34" charset="0"/>
                <a:cs typeface="Cambria" panose="02040503050406030204" pitchFamily="18" charset="0"/>
              </a:rPr>
              <a:t>Management</a:t>
            </a:r>
            <a:endParaRPr lang="en-US" sz="2000" b="1" spc="0" dirty="0">
              <a:solidFill>
                <a:srgbClr val="FF0000"/>
              </a:solidFill>
              <a:effectLst/>
              <a:latin typeface="Cambria" panose="02040503050406030204" pitchFamily="18" charset="0"/>
              <a:ea typeface="Tahoma" panose="020B0604030504040204" pitchFamily="34" charset="0"/>
              <a:cs typeface="Cambria" panose="02040503050406030204" pitchFamily="18" charset="0"/>
            </a:endParaRPr>
          </a:p>
          <a:p>
            <a:pPr marL="173990" marR="421640" indent="0" algn="just">
              <a:lnSpc>
                <a:spcPct val="150000"/>
              </a:lnSpc>
              <a:spcBef>
                <a:spcPts val="147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 investment portfolio held by a bank or an individual contains various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investments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typically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include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stocks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(equity),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bonds,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financial</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derivatives (options, futures, etc.), investible commodities such as gold or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platinum, real estate, or similar assets of value. The investor is the entity that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holds the portfolio and may be a company, a bank, or an individual. Portfolio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management</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involves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determining</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contents</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 the structure</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folio, monitoring its performance, making any changes, and deciding which</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assets to acquire and which assets to divest. Portfolio managers weigh both</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expected risk and return characteristics of individual assets, the performance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 the entire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investor’s financial objectives</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order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 find an optimal combination of investments that provides the highest level</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return</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any</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given</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level</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z="2000" dirty="0">
              <a:latin typeface="Cambria" panose="02040503050406030204" pitchFamily="18" charset="0"/>
              <a:ea typeface="Cambria" panose="02040503050406030204" pitchFamily="18" charset="0"/>
              <a:cs typeface="Cambria" panose="02040503050406030204" pitchFamily="18" charset="0"/>
            </a:endParaRPr>
          </a:p>
          <a:p>
            <a:pPr marL="173990" marR="421640" indent="0" algn="just">
              <a:lnSpc>
                <a:spcPct val="150000"/>
              </a:lnSpc>
              <a:spcBef>
                <a:spcPts val="147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 use several</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approaches to measure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performance and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reduce credit losses. The approaches utilize quantitative assessment tools to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predict</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likelihood</a:t>
            </a:r>
            <a:r>
              <a:rPr lang="en-US" sz="2000" spc="1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9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estimate</a:t>
            </a:r>
            <a:r>
              <a:rPr lang="en-US" sz="2000" spc="1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impact</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22871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2E7D57-284F-4132-91E2-5CEA88684164}"/>
              </a:ext>
            </a:extLst>
          </p:cNvPr>
          <p:cNvSpPr>
            <a:spLocks noGrp="1"/>
          </p:cNvSpPr>
          <p:nvPr>
            <p:ph idx="1"/>
          </p:nvPr>
        </p:nvSpPr>
        <p:spPr>
          <a:xfrm>
            <a:off x="1" y="267286"/>
            <a:ext cx="12393636" cy="6414868"/>
          </a:xfrm>
        </p:spPr>
        <p:txBody>
          <a:bodyPr>
            <a:normAutofit lnSpcReduction="10000"/>
          </a:bodyPr>
          <a:lstStyle/>
          <a:p>
            <a:pPr marL="228600" marR="0" lvl="2" indent="-3175" algn="l" rtl="0">
              <a:lnSpc>
                <a:spcPct val="150000"/>
              </a:lnSpc>
              <a:spcBef>
                <a:spcPts val="0"/>
              </a:spcBef>
              <a:spcAft>
                <a:spcPts val="0"/>
              </a:spcAft>
              <a:buClr>
                <a:srgbClr val="262426"/>
              </a:buClr>
              <a:buSzPts val="1200"/>
              <a:buNone/>
              <a:tabLst>
                <a:tab pos="960755" algn="l"/>
                <a:tab pos="961390" algn="l"/>
              </a:tabLst>
            </a:pPr>
            <a:r>
              <a:rPr lang="en-US" spc="60" dirty="0">
                <a:solidFill>
                  <a:srgbClr val="262426"/>
                </a:solidFill>
                <a:effectLst/>
                <a:latin typeface="Tahoma" panose="020B0604030504040204" pitchFamily="34" charset="0"/>
                <a:ea typeface="Tahoma" panose="020B0604030504040204" pitchFamily="34" charset="0"/>
                <a:cs typeface="Cambria" panose="02040503050406030204" pitchFamily="18" charset="0"/>
              </a:rPr>
              <a:t>Portfolio</a:t>
            </a:r>
            <a:r>
              <a:rPr lang="en-US" spc="35" dirty="0">
                <a:solidFill>
                  <a:srgbClr val="262426"/>
                </a:solidFill>
                <a:effectLst/>
                <a:latin typeface="Tahoma" panose="020B0604030504040204" pitchFamily="34" charset="0"/>
                <a:ea typeface="Tahoma" panose="020B0604030504040204" pitchFamily="34" charset="0"/>
                <a:cs typeface="Cambria" panose="02040503050406030204" pitchFamily="18" charset="0"/>
              </a:rPr>
              <a:t> </a:t>
            </a:r>
            <a:r>
              <a:rPr lang="en-US" spc="60" dirty="0">
                <a:solidFill>
                  <a:srgbClr val="262426"/>
                </a:solidFill>
                <a:effectLst/>
                <a:latin typeface="Tahoma" panose="020B0604030504040204" pitchFamily="34" charset="0"/>
                <a:ea typeface="Tahoma" panose="020B0604030504040204" pitchFamily="34" charset="0"/>
                <a:cs typeface="Cambria" panose="02040503050406030204" pitchFamily="18" charset="0"/>
              </a:rPr>
              <a:t>Management</a:t>
            </a:r>
            <a:r>
              <a:rPr lang="en-US" spc="25" dirty="0">
                <a:solidFill>
                  <a:srgbClr val="262426"/>
                </a:solidFill>
                <a:effectLst/>
                <a:latin typeface="Tahoma" panose="020B0604030504040204" pitchFamily="34" charset="0"/>
                <a:ea typeface="Tahoma" panose="020B0604030504040204" pitchFamily="34" charset="0"/>
                <a:cs typeface="Cambria" panose="02040503050406030204" pitchFamily="18" charset="0"/>
              </a:rPr>
              <a:t> </a:t>
            </a:r>
            <a:r>
              <a:rPr lang="en-US" spc="50" dirty="0">
                <a:solidFill>
                  <a:srgbClr val="262426"/>
                </a:solidFill>
                <a:effectLst/>
                <a:latin typeface="Tahoma" panose="020B0604030504040204" pitchFamily="34" charset="0"/>
                <a:ea typeface="Tahoma" panose="020B0604030504040204" pitchFamily="34" charset="0"/>
                <a:cs typeface="Cambria" panose="02040503050406030204" pitchFamily="18" charset="0"/>
              </a:rPr>
              <a:t>Terminology</a:t>
            </a:r>
            <a:endParaRPr lang="en-US" spc="0" dirty="0">
              <a:effectLst/>
              <a:latin typeface="Cambria" panose="02040503050406030204" pitchFamily="18" charset="0"/>
              <a:ea typeface="Tahoma" panose="020B0604030504040204" pitchFamily="34" charset="0"/>
              <a:cs typeface="Cambria" panose="02040503050406030204" pitchFamily="18" charset="0"/>
            </a:endParaRPr>
          </a:p>
          <a:p>
            <a:pPr marR="0" indent="-3175">
              <a:lnSpc>
                <a:spcPct val="150000"/>
              </a:lnSpc>
              <a:spcBef>
                <a:spcPts val="2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228600" marR="430530" lvl="3" indent="-3175" algn="just">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Probability</a:t>
            </a:r>
            <a:r>
              <a:rPr lang="en-US" sz="2000" i="1"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2000" i="1"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r>
              <a:rPr lang="en-US" sz="2000" i="1"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(PD).</a:t>
            </a:r>
            <a:r>
              <a:rPr lang="en-US" sz="2000" i="1"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likelihood</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that</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borrower</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will</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r>
              <a:rPr lang="en-US" sz="2000" spc="2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PD</a:t>
            </a:r>
            <a:r>
              <a:rPr lang="en-US" sz="2000" spc="2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is</a:t>
            </a:r>
            <a:r>
              <a:rPr lang="en-US" sz="2000" spc="3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normally</a:t>
            </a:r>
            <a:r>
              <a:rPr lang="en-US" sz="2000" spc="3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represented</a:t>
            </a:r>
            <a:r>
              <a:rPr lang="en-US" sz="2000" spc="3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a:t>
            </a:r>
            <a:r>
              <a:rPr lang="en-US" sz="2000" spc="3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a:t>
            </a:r>
            <a:r>
              <a:rPr lang="en-US" sz="2000" spc="3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percentage.</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228600" marR="422275" lvl="3" indent="-3175" algn="just">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Exposure at default (EAD).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 total exposure the lender could have at</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 time of default. EAD is influenced by debt type, asset type, recourse,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assignment terms, and payment delays. EAD is normally represented as</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a:t>
            </a:r>
            <a:r>
              <a:rPr lang="en-US" sz="2000" spc="4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amount</a:t>
            </a:r>
            <a:r>
              <a:rPr lang="en-US" sz="20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money.</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228600" marR="423545" lvl="3" indent="-3175" algn="just">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Recovery rate</a:t>
            </a:r>
            <a:r>
              <a:rPr lang="en-US" sz="2000" i="1"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(RR).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 assumption</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 the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fraction of</a:t>
            </a:r>
            <a:r>
              <a:rPr lang="en-US" sz="2000" spc="2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 asset</a:t>
            </a:r>
            <a:r>
              <a:rPr lang="en-US" sz="2000" spc="2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value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that will likely be recovered after a default. RR is normally represented</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a:t>
            </a:r>
            <a:r>
              <a:rPr lang="en-US" sz="2000" spc="2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percentage.</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228600" marR="423545" lvl="3" indent="-3175" algn="just">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 given default (LGD).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 actual</a:t>
            </a:r>
            <a:r>
              <a:rPr lang="en-US" sz="2000" spc="2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 the lender</a:t>
            </a:r>
            <a:r>
              <a:rPr lang="en-US" sz="2000" spc="2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suffers</a:t>
            </a:r>
            <a:r>
              <a:rPr lang="en-US" sz="2000" spc="2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in the wake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 a default: a function of (1 – RR). LGD is normally represented as a</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percentage. Gross</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LGD</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is</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used for bonds,</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whereas</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Blanco</a:t>
            </a:r>
            <a:r>
              <a:rPr lang="en-US" sz="2000" spc="2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LGD is</a:t>
            </a:r>
            <a:r>
              <a:rPr lang="en-US" sz="2000" spc="2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used</a:t>
            </a:r>
            <a:r>
              <a:rPr lang="en-US" sz="2000" spc="-2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for</a:t>
            </a:r>
            <a:r>
              <a:rPr lang="en-US" sz="20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loans</a:t>
            </a:r>
            <a:r>
              <a:rPr lang="en-US" sz="20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where</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bankers</a:t>
            </a:r>
            <a:r>
              <a:rPr lang="en-US" sz="20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include</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2000" spc="8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effects</a:t>
            </a:r>
            <a:r>
              <a:rPr lang="en-US" sz="20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collateral,</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if</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any.</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228600" marR="426085" lvl="3" indent="-3175" algn="just">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Expected</a:t>
            </a:r>
            <a:r>
              <a:rPr lang="en-US" sz="2000" i="1" spc="12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a:t>
            </a:r>
            <a:r>
              <a:rPr lang="en-US" sz="2000" i="1" spc="1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(EL).</a:t>
            </a:r>
            <a:r>
              <a:rPr lang="en-US" sz="2000" i="1" spc="14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2000" spc="1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a:t>
            </a:r>
            <a:r>
              <a:rPr lang="en-US" sz="2000" spc="1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given</a:t>
            </a:r>
            <a:r>
              <a:rPr lang="en-US" sz="2000" spc="11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r>
              <a:rPr lang="en-US" sz="2000" spc="14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multiplied</a:t>
            </a:r>
            <a:r>
              <a:rPr lang="en-US" sz="2000" spc="11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by</a:t>
            </a:r>
            <a:r>
              <a:rPr lang="en-US" sz="2000" spc="15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2000" spc="14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probability</a:t>
            </a:r>
            <a:r>
              <a:rPr lang="en-US" sz="2000" spc="-2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multiplied</a:t>
            </a:r>
            <a:r>
              <a:rPr lang="en-US" sz="20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by</a:t>
            </a:r>
            <a:r>
              <a:rPr lang="en-US" sz="20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exposure</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at</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901128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DB2182-DF00-42D5-A31B-F68807FD0545}"/>
              </a:ext>
            </a:extLst>
          </p:cNvPr>
          <p:cNvSpPr>
            <a:spLocks noGrp="1"/>
          </p:cNvSpPr>
          <p:nvPr>
            <p:ph idx="1"/>
          </p:nvPr>
        </p:nvSpPr>
        <p:spPr>
          <a:xfrm>
            <a:off x="211015" y="168812"/>
            <a:ext cx="11788727" cy="6499273"/>
          </a:xfrm>
        </p:spPr>
        <p:txBody>
          <a:bodyPr>
            <a:normAutofit lnSpcReduction="10000"/>
          </a:bodyPr>
          <a:lstStyle/>
          <a:p>
            <a:pPr marL="173990" marR="422275" indent="0" algn="just">
              <a:lnSpc>
                <a:spcPct val="150000"/>
              </a:lnSpc>
              <a:spcBef>
                <a:spcPts val="775"/>
              </a:spcBef>
              <a:spcAft>
                <a:spcPts val="0"/>
              </a:spcAft>
              <a:buNone/>
            </a:pPr>
            <a:r>
              <a:rPr lang="en-US" sz="2000" b="1" u="sng"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Example</a:t>
            </a:r>
          </a:p>
          <a:p>
            <a:pPr marL="402590" marR="422275" algn="just">
              <a:lnSpc>
                <a:spcPct val="150000"/>
              </a:lnSpc>
              <a:spcBef>
                <a:spcPts val="775"/>
              </a:spcBef>
              <a:spcAft>
                <a:spcPts val="0"/>
              </a:spcAft>
            </a:pP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2012,</a:t>
            </a:r>
            <a:r>
              <a:rPr lang="en-US" sz="2000" spc="-9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XYZ</a:t>
            </a:r>
            <a:r>
              <a:rPr lang="en-US" sz="2000" spc="-6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Corporation</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arranged</a:t>
            </a:r>
            <a:r>
              <a:rPr lang="en-US" sz="2000" spc="-10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facility</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to</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borrow</a:t>
            </a:r>
            <a:r>
              <a:rPr lang="en-US" sz="2000" spc="-8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EUR</a:t>
            </a:r>
            <a:r>
              <a:rPr lang="en-US" sz="2000" spc="-10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10</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million</a:t>
            </a:r>
            <a:r>
              <a:rPr lang="en-US" sz="2000" spc="-10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from</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Bank</a:t>
            </a:r>
            <a:r>
              <a:rPr lang="en-US" sz="2000" spc="-7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for</a:t>
            </a:r>
            <a:r>
              <a:rPr lang="en-US" sz="2000" spc="-10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five-</a:t>
            </a:r>
            <a:r>
              <a:rPr lang="en-US" sz="2000" spc="-3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year period at an annual interest rate of 7%.</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After two years,</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XYZ had</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repaid EUR 4</a:t>
            </a:r>
            <a:r>
              <a:rPr lang="en-US" sz="2000" spc="24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million,</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1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but</a:t>
            </a:r>
            <a:r>
              <a:rPr lang="en-US" sz="2000" spc="-1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1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still</a:t>
            </a:r>
            <a:r>
              <a:rPr lang="en-US" sz="2000" spc="-10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1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owed</a:t>
            </a:r>
            <a:r>
              <a:rPr lang="en-US" sz="2000" spc="-6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1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the</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bank</a:t>
            </a:r>
            <a:r>
              <a:rPr lang="en-US" sz="2000" spc="-8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EUR</a:t>
            </a:r>
            <a:r>
              <a:rPr lang="en-US" sz="2000" spc="-9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6</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million</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plus</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EUR</a:t>
            </a:r>
            <a:r>
              <a:rPr lang="en-US" sz="2000" spc="-11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300,000</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interest.</a:t>
            </a:r>
            <a:r>
              <a:rPr lang="en-US" sz="2000" spc="-9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Bank</a:t>
            </a:r>
            <a:r>
              <a:rPr lang="en-US" sz="2000" spc="-9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a:t>
            </a:r>
            <a:r>
              <a:rPr lang="en-US" sz="2000" spc="-1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made</a:t>
            </a:r>
            <a:r>
              <a:rPr lang="en-US" sz="2000" spc="-9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the</a:t>
            </a:r>
            <a:r>
              <a:rPr lang="en-US" sz="2000" spc="-8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following</a:t>
            </a:r>
            <a:r>
              <a:rPr lang="en-US" sz="2000" spc="-3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assessment</a:t>
            </a:r>
            <a:r>
              <a:rPr lang="en-US" sz="2000" spc="-3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about</a:t>
            </a:r>
            <a:r>
              <a:rPr lang="en-US" sz="2000" spc="-4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XYZ</a:t>
            </a:r>
            <a:r>
              <a:rPr lang="en-US" sz="2000" spc="-3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Corporation</a:t>
            </a:r>
            <a:r>
              <a:rPr lang="en-US" sz="2000" spc="-2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a:t>
            </a:r>
            <a:r>
              <a:rPr lang="en-US" sz="2000" spc="-3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January</a:t>
            </a:r>
            <a:r>
              <a:rPr lang="en-US" sz="2000" spc="-4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2014:</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5"/>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633413" lvl="3">
              <a:lnSpc>
                <a:spcPct val="150000"/>
              </a:lnSpc>
              <a:spcBef>
                <a:spcPts val="0"/>
              </a:spcBef>
              <a:buClr>
                <a:srgbClr val="939191"/>
              </a:buClr>
              <a:buSzPts val="700"/>
              <a:buFont typeface="Times New Roman" panose="02020603050405020304" pitchFamily="18" charset="0"/>
              <a:buChar char="■"/>
              <a:tabLst>
                <a:tab pos="681990" algn="l"/>
              </a:tabLst>
            </a:pP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If</a:t>
            </a:r>
            <a:r>
              <a:rPr lang="en-US" sz="2000" spc="9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XYZ</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Corporation</a:t>
            </a:r>
            <a:r>
              <a:rPr lang="en-US" sz="2000" spc="4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defaulted</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in</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2014,</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Bank</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A’s</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exposure</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at</a:t>
            </a:r>
            <a:r>
              <a:rPr lang="en-US" sz="2000" spc="3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default</a:t>
            </a:r>
            <a:r>
              <a:rPr lang="en-US" sz="2000" spc="3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(EAD)</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would</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be</a:t>
            </a:r>
            <a:r>
              <a:rPr lang="en-US" sz="2000" spc="8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6.3</a:t>
            </a:r>
            <a:r>
              <a:rPr lang="en-US" sz="2000" spc="-2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million:</a:t>
            </a:r>
            <a:r>
              <a:rPr lang="en-US" sz="2000" spc="-4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EUR</a:t>
            </a:r>
            <a:r>
              <a:rPr lang="en-US" sz="2000" spc="-3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6</a:t>
            </a:r>
            <a:r>
              <a:rPr lang="en-US" sz="2000" spc="-2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million</a:t>
            </a:r>
            <a:r>
              <a:rPr lang="en-US" sz="2000" spc="-4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a:t>
            </a:r>
            <a:r>
              <a:rPr lang="en-US" sz="2000" spc="-2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principal</a:t>
            </a:r>
            <a:r>
              <a:rPr lang="en-US" sz="2000" spc="-2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and</a:t>
            </a:r>
            <a:r>
              <a:rPr lang="en-US" sz="2000" spc="-2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EUR</a:t>
            </a:r>
            <a:r>
              <a:rPr lang="en-US" sz="2000" spc="-3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300,000</a:t>
            </a:r>
            <a:r>
              <a:rPr lang="en-US" sz="2000" spc="-4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a:t>
            </a:r>
            <a:r>
              <a:rPr lang="en-US" sz="2000" spc="-1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interest.</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633413" marR="426085" lvl="3" algn="l">
              <a:lnSpc>
                <a:spcPct val="150000"/>
              </a:lnSpc>
              <a:spcBef>
                <a:spcPts val="120"/>
              </a:spcBef>
              <a:spcAft>
                <a:spcPts val="0"/>
              </a:spcAft>
              <a:buClr>
                <a:srgbClr val="939191"/>
              </a:buClr>
              <a:buSzPts val="700"/>
              <a:buFont typeface="Times New Roman" panose="02020603050405020304" pitchFamily="18" charset="0"/>
              <a:buChar char="■"/>
              <a:tabLst>
                <a:tab pos="681990" algn="l"/>
              </a:tabLst>
            </a:pP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Bank</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a:t>
            </a:r>
            <a:r>
              <a:rPr lang="en-US" sz="2000" spc="1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is</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assuming</a:t>
            </a:r>
            <a:r>
              <a:rPr lang="en-US" sz="2000" spc="1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recovery</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rate</a:t>
            </a:r>
            <a:r>
              <a:rPr lang="en-US" sz="2000" spc="2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(RR)</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in</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event</a:t>
            </a:r>
            <a:r>
              <a:rPr lang="en-US" sz="2000" spc="2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of</a:t>
            </a:r>
            <a:r>
              <a:rPr lang="en-US" sz="2000" spc="1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default</a:t>
            </a:r>
            <a:r>
              <a:rPr lang="en-US" sz="2000" spc="1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in</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2014</a:t>
            </a:r>
            <a:r>
              <a:rPr lang="en-US" sz="2000" spc="1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of</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90%</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or</a:t>
            </a:r>
            <a:r>
              <a:rPr lang="en-US" sz="2000" spc="-29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5.67</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million</a:t>
            </a:r>
            <a:r>
              <a:rPr lang="en-US" sz="2000" spc="-4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(90%</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of</a:t>
            </a:r>
            <a:r>
              <a:rPr lang="en-US" sz="2000" spc="-4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6.3</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million).</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633413" marR="429895" lvl="3" algn="l">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actual</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loss</a:t>
            </a:r>
            <a:r>
              <a:rPr lang="en-US" sz="2000" spc="6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Bank</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would</a:t>
            </a:r>
            <a:r>
              <a:rPr lang="en-US" sz="2000" spc="9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suffer</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in</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default</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(LGD)</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would</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be</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(1</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t>
            </a:r>
            <a:r>
              <a:rPr lang="en-US" sz="2000" spc="7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0.9),</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or</a:t>
            </a:r>
            <a:r>
              <a:rPr lang="en-US" sz="2000" spc="6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10%</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of</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28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actual</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exposure.</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Applied</a:t>
            </a:r>
            <a:r>
              <a:rPr lang="en-US" sz="2000" spc="-2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to</a:t>
            </a:r>
            <a:r>
              <a:rPr lang="en-US" sz="2000" spc="-2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EAD</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of</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6,300,000,</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this</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gives</a:t>
            </a:r>
            <a:r>
              <a:rPr lang="en-US" sz="2000" spc="-3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2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630,000.</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633413" marR="0" lvl="3" algn="l">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probability</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that</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XYZ</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Corporation</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would</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default</a:t>
            </a:r>
            <a:r>
              <a:rPr lang="en-US" sz="2000" spc="-2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during</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2014</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was</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1%.</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633413" marR="0" lvl="3" algn="l">
              <a:lnSpc>
                <a:spcPct val="150000"/>
              </a:lnSpc>
              <a:spcBef>
                <a:spcPts val="120"/>
              </a:spcBef>
              <a:spcAft>
                <a:spcPts val="0"/>
              </a:spcAft>
              <a:buClr>
                <a:srgbClr val="939191"/>
              </a:buClr>
              <a:buSzPts val="700"/>
              <a:buFont typeface="Times New Roman" panose="02020603050405020304" pitchFamily="18" charset="0"/>
              <a:buChar char="■"/>
              <a:tabLst>
                <a:tab pos="681990" algn="l"/>
              </a:tabLst>
            </a:pP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Therefore,</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6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expected</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loss</a:t>
            </a:r>
            <a:r>
              <a:rPr lang="en-US" sz="2000" spc="8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(EL)</a:t>
            </a:r>
            <a:r>
              <a:rPr lang="en-US" sz="2000" spc="6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is</a:t>
            </a:r>
            <a:r>
              <a:rPr lang="en-US" sz="2000" spc="7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8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630,000</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t>
            </a:r>
            <a:r>
              <a:rPr lang="en-US" sz="2000" spc="8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1%</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6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6,300.</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139092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8FD504-B80C-4870-B47C-49DB975CD61B}"/>
              </a:ext>
            </a:extLst>
          </p:cNvPr>
          <p:cNvSpPr>
            <a:spLocks noGrp="1"/>
          </p:cNvSpPr>
          <p:nvPr>
            <p:ph idx="1"/>
          </p:nvPr>
        </p:nvSpPr>
        <p:spPr>
          <a:xfrm>
            <a:off x="196948" y="295422"/>
            <a:ext cx="11690252" cy="6400800"/>
          </a:xfrm>
        </p:spPr>
        <p:txBody>
          <a:bodyPr/>
          <a:lstStyle/>
          <a:p>
            <a:pPr marL="402590" marR="424180"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addition to finding the best combination of investments that delivers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optimal return for the allowable risk profile of the portfolio, the portfolio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manager must also seek to minimize specific portfolio risks, namely concentration</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correlation</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risks.</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45"/>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1143000" marR="0" lvl="2" indent="-228600" algn="just">
              <a:lnSpc>
                <a:spcPct val="150000"/>
              </a:lnSpc>
              <a:spcBef>
                <a:spcPts val="5"/>
              </a:spcBef>
              <a:spcAft>
                <a:spcPts val="0"/>
              </a:spcAft>
              <a:buClr>
                <a:srgbClr val="262426"/>
              </a:buClr>
              <a:buSzPts val="1200"/>
              <a:buFont typeface="Tahoma" panose="020B0604030504040204" pitchFamily="34" charset="0"/>
              <a:buAutoNum type="arabicPeriod"/>
              <a:tabLst>
                <a:tab pos="960120" algn="l"/>
              </a:tabLst>
            </a:pPr>
            <a:r>
              <a:rPr lang="en-US" b="1" spc="65" dirty="0">
                <a:solidFill>
                  <a:srgbClr val="262426"/>
                </a:solidFill>
                <a:effectLst/>
                <a:latin typeface="Tahoma" panose="020B0604030504040204" pitchFamily="34" charset="0"/>
                <a:ea typeface="Tahoma" panose="020B0604030504040204" pitchFamily="34" charset="0"/>
                <a:cs typeface="Cambria" panose="02040503050406030204" pitchFamily="18" charset="0"/>
              </a:rPr>
              <a:t>Concentration</a:t>
            </a:r>
            <a:r>
              <a:rPr lang="en-US" b="1" spc="105" dirty="0">
                <a:solidFill>
                  <a:srgbClr val="262426"/>
                </a:solidFill>
                <a:effectLst/>
                <a:latin typeface="Tahoma" panose="020B0604030504040204" pitchFamily="34" charset="0"/>
                <a:ea typeface="Tahoma" panose="020B0604030504040204" pitchFamily="34" charset="0"/>
                <a:cs typeface="Cambria" panose="02040503050406030204" pitchFamily="18" charset="0"/>
              </a:rPr>
              <a:t> </a:t>
            </a:r>
            <a:r>
              <a:rPr lang="en-US" b="1" spc="55" dirty="0">
                <a:solidFill>
                  <a:srgbClr val="262426"/>
                </a:solidFill>
                <a:effectLst/>
                <a:latin typeface="Tahoma" panose="020B0604030504040204" pitchFamily="34" charset="0"/>
                <a:ea typeface="Tahoma" panose="020B0604030504040204" pitchFamily="34" charset="0"/>
                <a:cs typeface="Cambria" panose="02040503050406030204" pitchFamily="18" charset="0"/>
              </a:rPr>
              <a:t>Risk</a:t>
            </a:r>
            <a:endParaRPr lang="en-US" b="1" spc="0" dirty="0">
              <a:effectLst/>
              <a:latin typeface="Cambria" panose="02040503050406030204" pitchFamily="18" charset="0"/>
              <a:ea typeface="Tahoma" panose="020B0604030504040204" pitchFamily="34" charset="0"/>
              <a:cs typeface="Cambria" panose="02040503050406030204" pitchFamily="18" charset="0"/>
            </a:endParaRPr>
          </a:p>
          <a:p>
            <a:pPr marL="0" marR="0" indent="0">
              <a:lnSpc>
                <a:spcPct val="150000"/>
              </a:lnSpc>
              <a:spcBef>
                <a:spcPts val="30"/>
              </a:spcBef>
              <a:spcAft>
                <a:spcPts val="0"/>
              </a:spcAft>
              <a:buNone/>
            </a:pPr>
            <a:r>
              <a:rPr lang="en-US" sz="2000" dirty="0">
                <a:effectLst/>
                <a:latin typeface="Tahoma" panose="020B0604030504040204" pitchFamily="34" charset="0"/>
                <a:ea typeface="Cambria" panose="02040503050406030204" pitchFamily="18" charset="0"/>
                <a:cs typeface="Cambria" panose="02040503050406030204" pitchFamily="18" charset="0"/>
              </a:rPr>
              <a:t> </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173990" marR="423545"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inherent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lending</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can</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become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skilled</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lending</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 example, one geographical area or to one industry (e.g., shipping) and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will</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then</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tend</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focus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majority</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underwriting</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efforts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on</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area</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sector.</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This</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can</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lead</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highly</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concentrated,</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not</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suitably</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diversified,</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which</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will</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increase</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exposure</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potential</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losses</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the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event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deterioration</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that</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particular</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area</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1610224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787791"/>
            <a:ext cx="11746523" cy="5908430"/>
          </a:xfrm>
        </p:spPr>
        <p:txBody>
          <a:bodyPr/>
          <a:lstStyle/>
          <a:p>
            <a:pPr marL="0" indent="0" algn="just">
              <a:lnSpc>
                <a:spcPct val="150000"/>
              </a:lnSpc>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diversified</a:t>
            </a:r>
            <a:r>
              <a:rPr lang="en-US" sz="2000" spc="1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a:t>
            </a:r>
            <a:r>
              <a:rPr lang="en-US" sz="2000" spc="2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2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will</a:t>
            </a:r>
            <a:r>
              <a:rPr lang="en-US" sz="2000" spc="2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be</a:t>
            </a:r>
            <a:r>
              <a:rPr lang="en-US" sz="2000" spc="19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diversified</a:t>
            </a:r>
            <a:r>
              <a:rPr lang="en-US" sz="2000" spc="2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2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geography,</a:t>
            </a:r>
            <a:r>
              <a:rPr lang="en-US" sz="2000" spc="1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type,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demographic</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profile,</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other</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indicators</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should</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reduce</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impact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1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1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severe</a:t>
            </a:r>
            <a:r>
              <a:rPr lang="en-US" sz="2000" spc="1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market</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disruption.</a:t>
            </a:r>
            <a:r>
              <a:rPr lang="en-US" sz="2000" spc="1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Although</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development</a:t>
            </a:r>
            <a:r>
              <a:rPr lang="en-US" sz="2000" spc="1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core</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competency</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lending</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specific</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market</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might</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lead</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concentration</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risks,</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effects</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might</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be</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mitigated</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somewhat</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possibility</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expertise</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specific</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sector</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helps</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avoid</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weakest</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credits.</a:t>
            </a:r>
          </a:p>
          <a:p>
            <a:pPr marL="0" indent="0" algn="just">
              <a:lnSpc>
                <a:spcPct val="150000"/>
              </a:lnSpc>
              <a:buNone/>
            </a:pP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Reducing</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concentration</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may</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require</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active</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management</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example,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might</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some</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third</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parties,</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thereby</a:t>
            </a:r>
            <a:r>
              <a:rPr lang="en-US" sz="2000" spc="1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removing</a:t>
            </a:r>
            <a:r>
              <a:rPr lang="en-US" sz="2000" spc="1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those</a:t>
            </a:r>
            <a:r>
              <a:rPr lang="en-US" sz="2000" spc="1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risks</a:t>
            </a:r>
            <a:r>
              <a:rPr lang="en-US" sz="2000" spc="1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a:t>
            </a:r>
            <a:r>
              <a:rPr lang="en-US" sz="2000" spc="1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1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banking</a:t>
            </a:r>
            <a:r>
              <a:rPr lang="en-US" sz="2000" spc="1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book.</a:t>
            </a:r>
            <a:r>
              <a:rPr lang="en-US" sz="2000" spc="1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1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a:t>
            </a:r>
            <a:r>
              <a:rPr lang="en-US" sz="2000" spc="1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might</a:t>
            </a:r>
            <a:r>
              <a:rPr lang="en-US" sz="2000" spc="1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introduce</a:t>
            </a:r>
            <a:r>
              <a:rPr lang="en-US" sz="2000" spc="-2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diversification</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into</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buying</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err="1">
                <a:solidFill>
                  <a:srgbClr val="262426"/>
                </a:solidFill>
                <a:effectLst/>
                <a:latin typeface="Cambria" panose="02040503050406030204" pitchFamily="18" charset="0"/>
                <a:ea typeface="Cambria" panose="02040503050406030204" pitchFamily="18" charset="0"/>
                <a:cs typeface="Cambria" panose="02040503050406030204" pitchFamily="18" charset="0"/>
              </a:rPr>
              <a:t>nonsimilar</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other</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166513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normAutofit lnSpcReduction="10000"/>
          </a:bodyPr>
          <a:lstStyle/>
          <a:p>
            <a:pPr marL="0" marR="0" lvl="2" indent="0" algn="just" rtl="0">
              <a:lnSpc>
                <a:spcPct val="150000"/>
              </a:lnSpc>
              <a:spcBef>
                <a:spcPts val="5"/>
              </a:spcBef>
              <a:spcAft>
                <a:spcPts val="0"/>
              </a:spcAft>
              <a:buClr>
                <a:srgbClr val="262426"/>
              </a:buClr>
              <a:buSzPts val="1200"/>
              <a:buNone/>
              <a:tabLst>
                <a:tab pos="960120" algn="l"/>
              </a:tabLst>
            </a:pPr>
            <a:r>
              <a:rPr lang="en-US"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Correlation</a:t>
            </a:r>
            <a:r>
              <a:rPr lang="en-US"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pc="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25"/>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432435" indent="0" algn="just">
              <a:lnSpc>
                <a:spcPct val="150000"/>
              </a:lnSpc>
              <a:spcBef>
                <a:spcPts val="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 correlation risk refers to the likelihood that the default of one borrower</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affected</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another</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borrower.</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423545" indent="0" algn="just">
              <a:lnSpc>
                <a:spcPct val="150000"/>
              </a:lnSpc>
              <a:spcBef>
                <a:spcPts val="1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 example of positive correlation would be two companies that are not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part of the same corporate or group structure but are trade creditors to each</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other.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example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negative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correlation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could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two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competitors,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 of one of which takes capacity out of the market, possibly providing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some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pricing</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volume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improvement</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remaining</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company.</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424180"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key drivers for default correlation risk are the macroeconomic climate in general and specific</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 factors such</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 timing with respect to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cycle.</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lnSpc>
                <a:spcPct val="150000"/>
              </a:lnSpc>
              <a:buNone/>
            </a:pPr>
            <a:r>
              <a:rPr lang="en-US" sz="2000" dirty="0">
                <a:latin typeface="Cambria" panose="02040503050406030204" pitchFamily="18" charset="0"/>
                <a:ea typeface="Cambria" panose="02040503050406030204" pitchFamily="18" charset="0"/>
              </a:rPr>
              <a:t>Industry cycle</a:t>
            </a:r>
          </a:p>
          <a:p>
            <a:pPr marL="0" indent="0">
              <a:lnSpc>
                <a:spcPct val="150000"/>
              </a:lnSpc>
              <a:buNone/>
            </a:pPr>
            <a:r>
              <a:rPr lang="en-US" sz="2000" dirty="0">
                <a:latin typeface="Cambria" panose="02040503050406030204" pitchFamily="18" charset="0"/>
                <a:ea typeface="Cambria" panose="02040503050406030204" pitchFamily="18" charset="0"/>
              </a:rPr>
              <a:t>The four phases of an industry life cycle are the introduction, growth, maturity, and decline stages. Industries are born when new products are developed, with significant uncertainty regarding market size, product specifications, and main competitors.</a:t>
            </a:r>
          </a:p>
        </p:txBody>
      </p:sp>
    </p:spTree>
    <p:extLst>
      <p:ext uri="{BB962C8B-B14F-4D97-AF65-F5344CB8AC3E}">
        <p14:creationId xmlns:p14="http://schemas.microsoft.com/office/powerpoint/2010/main" val="3481023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normAutofit/>
          </a:bodyPr>
          <a:lstStyle/>
          <a:p>
            <a:pPr marL="280988" marR="0" lvl="2" indent="0" algn="just" rtl="0">
              <a:lnSpc>
                <a:spcPct val="150000"/>
              </a:lnSpc>
              <a:spcBef>
                <a:spcPts val="0"/>
              </a:spcBef>
              <a:spcAft>
                <a:spcPts val="0"/>
              </a:spcAft>
              <a:buClr>
                <a:srgbClr val="262426"/>
              </a:buClr>
              <a:buSzPts val="1200"/>
              <a:buNone/>
              <a:tabLst>
                <a:tab pos="338138" algn="l"/>
              </a:tabLst>
            </a:pPr>
            <a:r>
              <a:rPr lang="en-US"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Contagion</a:t>
            </a:r>
            <a:r>
              <a:rPr lang="en-US"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pc="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2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lnSpc>
                <a:spcPct val="150000"/>
              </a:lnSpc>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Contagion risk refers to a ripple effect of defaults that may occur in a particular industry or country or between countries where the default of one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borrower—or counterparty—has a negative impact on other borrowers. </a:t>
            </a:r>
            <a:endParaRPr lang="en-US" sz="2000"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261168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457200" marR="0" lvl="1" indent="0" algn="just" rtl="0">
              <a:lnSpc>
                <a:spcPct val="150000"/>
              </a:lnSpc>
              <a:spcBef>
                <a:spcPts val="965"/>
              </a:spcBef>
              <a:spcAft>
                <a:spcPts val="0"/>
              </a:spcAft>
              <a:buClr>
                <a:srgbClr val="262426"/>
              </a:buClr>
              <a:buSzPts val="1450"/>
              <a:buNone/>
              <a:tabLst>
                <a:tab pos="960120" algn="l"/>
              </a:tabLst>
            </a:pPr>
            <a:r>
              <a:rPr lang="en-US" sz="2000" b="1" kern="0" spc="55" dirty="0">
                <a:solidFill>
                  <a:srgbClr val="FF0000"/>
                </a:solidFill>
                <a:effectLst/>
                <a:latin typeface="Tahoma" panose="020B0604030504040204" pitchFamily="34" charset="0"/>
                <a:ea typeface="Tahoma" panose="020B0604030504040204" pitchFamily="34" charset="0"/>
              </a:rPr>
              <a:t>2. Techniques</a:t>
            </a:r>
            <a:r>
              <a:rPr lang="en-US" sz="2000" b="1" kern="0" spc="75" dirty="0">
                <a:solidFill>
                  <a:srgbClr val="FF0000"/>
                </a:solidFill>
                <a:effectLst/>
                <a:latin typeface="Tahoma" panose="020B0604030504040204" pitchFamily="34" charset="0"/>
                <a:ea typeface="Tahoma" panose="020B0604030504040204" pitchFamily="34" charset="0"/>
              </a:rPr>
              <a:t> </a:t>
            </a:r>
            <a:r>
              <a:rPr lang="en-US" sz="2000" b="1" kern="0" spc="0" dirty="0">
                <a:solidFill>
                  <a:srgbClr val="FF0000"/>
                </a:solidFill>
                <a:effectLst/>
                <a:latin typeface="Tahoma" panose="020B0604030504040204" pitchFamily="34" charset="0"/>
                <a:ea typeface="Tahoma" panose="020B0604030504040204" pitchFamily="34" charset="0"/>
              </a:rPr>
              <a:t>to</a:t>
            </a:r>
            <a:r>
              <a:rPr lang="en-US" sz="2000" b="1" kern="0" spc="60" dirty="0">
                <a:solidFill>
                  <a:srgbClr val="FF0000"/>
                </a:solidFill>
                <a:effectLst/>
                <a:latin typeface="Tahoma" panose="020B0604030504040204" pitchFamily="34" charset="0"/>
                <a:ea typeface="Tahoma" panose="020B0604030504040204" pitchFamily="34" charset="0"/>
              </a:rPr>
              <a:t> </a:t>
            </a:r>
            <a:r>
              <a:rPr lang="en-US" sz="2000" b="1" kern="0" spc="70" dirty="0">
                <a:solidFill>
                  <a:srgbClr val="FF0000"/>
                </a:solidFill>
                <a:effectLst/>
                <a:latin typeface="Tahoma" panose="020B0604030504040204" pitchFamily="34" charset="0"/>
                <a:ea typeface="Tahoma" panose="020B0604030504040204" pitchFamily="34" charset="0"/>
              </a:rPr>
              <a:t>Reduce</a:t>
            </a:r>
            <a:r>
              <a:rPr lang="en-US" sz="2000" b="1" kern="0" spc="80" dirty="0">
                <a:solidFill>
                  <a:srgbClr val="FF0000"/>
                </a:solidFill>
                <a:effectLst/>
                <a:latin typeface="Tahoma" panose="020B0604030504040204" pitchFamily="34" charset="0"/>
                <a:ea typeface="Tahoma" panose="020B0604030504040204" pitchFamily="34" charset="0"/>
              </a:rPr>
              <a:t> </a:t>
            </a:r>
            <a:r>
              <a:rPr lang="en-US" sz="2000" b="1" kern="0" spc="70" dirty="0">
                <a:solidFill>
                  <a:srgbClr val="FF0000"/>
                </a:solidFill>
                <a:effectLst/>
                <a:latin typeface="Tahoma" panose="020B0604030504040204" pitchFamily="34" charset="0"/>
                <a:ea typeface="Tahoma" panose="020B0604030504040204" pitchFamily="34" charset="0"/>
              </a:rPr>
              <a:t>Portfolio</a:t>
            </a:r>
            <a:r>
              <a:rPr lang="en-US" sz="2000" b="1" kern="0" spc="75" dirty="0">
                <a:solidFill>
                  <a:srgbClr val="FF0000"/>
                </a:solidFill>
                <a:effectLst/>
                <a:latin typeface="Tahoma" panose="020B0604030504040204" pitchFamily="34" charset="0"/>
                <a:ea typeface="Tahoma" panose="020B0604030504040204" pitchFamily="34" charset="0"/>
              </a:rPr>
              <a:t> </a:t>
            </a:r>
            <a:r>
              <a:rPr lang="en-US" sz="2000" b="1" kern="0" spc="65" dirty="0">
                <a:solidFill>
                  <a:srgbClr val="FF0000"/>
                </a:solidFill>
                <a:effectLst/>
                <a:latin typeface="Tahoma" panose="020B0604030504040204" pitchFamily="34" charset="0"/>
                <a:ea typeface="Tahoma" panose="020B0604030504040204" pitchFamily="34" charset="0"/>
              </a:rPr>
              <a:t>Risk</a:t>
            </a:r>
            <a:endParaRPr lang="en-US" sz="2000" b="1" kern="0" spc="0" dirty="0">
              <a:solidFill>
                <a:srgbClr val="FF0000"/>
              </a:solidFill>
              <a:effectLst/>
              <a:latin typeface="Tahoma" panose="020B0604030504040204" pitchFamily="34" charset="0"/>
              <a:ea typeface="Tahoma" panose="020B0604030504040204" pitchFamily="34" charset="0"/>
            </a:endParaRPr>
          </a:p>
          <a:p>
            <a:pPr marL="914400" marR="0" lvl="2" indent="0" algn="just">
              <a:lnSpc>
                <a:spcPct val="150000"/>
              </a:lnSpc>
              <a:spcBef>
                <a:spcPts val="1415"/>
              </a:spcBef>
              <a:spcAft>
                <a:spcPts val="0"/>
              </a:spcAft>
              <a:buClr>
                <a:srgbClr val="262426"/>
              </a:buClr>
              <a:buSzPts val="1200"/>
              <a:buNone/>
              <a:tabLst>
                <a:tab pos="960120" algn="l"/>
              </a:tabLst>
            </a:pPr>
            <a:r>
              <a:rPr lang="en-US" spc="65" dirty="0">
                <a:solidFill>
                  <a:srgbClr val="262426"/>
                </a:solidFill>
                <a:effectLst/>
                <a:latin typeface="Tahoma" panose="020B0604030504040204" pitchFamily="34" charset="0"/>
                <a:ea typeface="Tahoma" panose="020B0604030504040204" pitchFamily="34" charset="0"/>
                <a:cs typeface="Cambria" panose="02040503050406030204" pitchFamily="18" charset="0"/>
              </a:rPr>
              <a:t>Syndication</a:t>
            </a:r>
            <a:endParaRPr lang="en-US" spc="0" dirty="0">
              <a:effectLst/>
              <a:latin typeface="Cambria" panose="02040503050406030204" pitchFamily="18" charset="0"/>
              <a:ea typeface="Tahoma" panose="020B0604030504040204" pitchFamily="34" charset="0"/>
              <a:cs typeface="Cambria" panose="02040503050406030204" pitchFamily="18" charset="0"/>
            </a:endParaRPr>
          </a:p>
          <a:p>
            <a:pPr marL="0" marR="0" indent="0">
              <a:lnSpc>
                <a:spcPct val="150000"/>
              </a:lnSpc>
              <a:spcBef>
                <a:spcPts val="3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173990" marR="424815"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loan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syndication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process (Section 4.5.14) provides</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 useful mechanism</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 enable a bank that has developed strong relationships or expertise in 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particular market or industry sector to reduce its exposure by syndicating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portions of the loan to other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financial</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institutions. The other syndication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members, for their part, may be looking to diversify their own portfolio hold</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err="1">
                <a:solidFill>
                  <a:srgbClr val="262426"/>
                </a:solidFill>
                <a:effectLst/>
                <a:latin typeface="Cambria" panose="02040503050406030204" pitchFamily="18" charset="0"/>
                <a:ea typeface="Cambria" panose="02040503050406030204" pitchFamily="18" charset="0"/>
                <a:cs typeface="Cambria" panose="02040503050406030204" pitchFamily="18" charset="0"/>
              </a:rPr>
              <a:t>ings</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adding</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transactions</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meet</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their</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risk-adjusted</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investment</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criteria.</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483225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0" indent="0">
              <a:buNone/>
            </a:pPr>
            <a:r>
              <a:rPr lang="en-US" sz="2000" dirty="0">
                <a:latin typeface="Cambria" panose="02040503050406030204" pitchFamily="18" charset="0"/>
                <a:ea typeface="Cambria" panose="02040503050406030204" pitchFamily="18" charset="0"/>
              </a:rPr>
              <a:t>Whole Loan Sales</a:t>
            </a:r>
          </a:p>
          <a:p>
            <a:pPr marL="0" indent="0">
              <a:buNone/>
            </a:pPr>
            <a:endParaRPr lang="en-US" sz="2000" dirty="0">
              <a:latin typeface="Cambria" panose="02040503050406030204" pitchFamily="18" charset="0"/>
              <a:ea typeface="Cambria" panose="02040503050406030204" pitchFamily="18" charset="0"/>
            </a:endParaRPr>
          </a:p>
          <a:p>
            <a:pPr marL="173990" marR="422910" indent="0" algn="just">
              <a:lnSpc>
                <a:spcPct val="150000"/>
              </a:lnSpc>
              <a:spcBef>
                <a:spcPts val="510"/>
              </a:spcBef>
              <a:spcAft>
                <a:spcPts val="0"/>
              </a:spcAft>
              <a:buNone/>
            </a:pPr>
            <a:r>
              <a:rPr lang="en-US" sz="2000" dirty="0">
                <a:latin typeface="Cambria" panose="02040503050406030204" pitchFamily="18" charset="0"/>
                <a:ea typeface="Cambria" panose="02040503050406030204" pitchFamily="18" charset="0"/>
              </a:rPr>
              <a:t>Whole loan sales enable a bank to reduce its exposure by selling a specific loan to another financial institution. An example would be the sale of a mortgage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 one bank to another. The loan originator—the bank that arranged the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original</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mortgage—may</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not</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want</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have</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such</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long-dated</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 Selling the loan will allow the originator to remove it from its books and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receive funds in return for the loan, providing it with capital to make other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3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lnSpc>
                <a:spcPct val="150000"/>
              </a:lnSpc>
              <a:buNone/>
            </a:pPr>
            <a:endParaRPr lang="en-US" sz="2000" dirty="0">
              <a:latin typeface="Cambria" panose="02040503050406030204" pitchFamily="18" charset="0"/>
              <a:ea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522698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BB0C769-F1B7-4E06-A758-99DB0575211C}"/>
              </a:ext>
            </a:extLst>
          </p:cNvPr>
          <p:cNvPicPr>
            <a:picLocks noGrp="1" noChangeAspect="1"/>
          </p:cNvPicPr>
          <p:nvPr>
            <p:ph idx="1"/>
          </p:nvPr>
        </p:nvPicPr>
        <p:blipFill>
          <a:blip r:embed="rId2"/>
          <a:stretch>
            <a:fillRect/>
          </a:stretch>
        </p:blipFill>
        <p:spPr>
          <a:xfrm>
            <a:off x="1" y="188686"/>
            <a:ext cx="12046856" cy="6669314"/>
          </a:xfrm>
        </p:spPr>
      </p:pic>
    </p:spTree>
    <p:extLst>
      <p:ext uri="{BB962C8B-B14F-4D97-AF65-F5344CB8AC3E}">
        <p14:creationId xmlns:p14="http://schemas.microsoft.com/office/powerpoint/2010/main" val="8448748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402590" marR="424180" indent="0" algn="just">
              <a:lnSpc>
                <a:spcPct val="103000"/>
              </a:lnSpc>
              <a:spcBef>
                <a:spcPts val="540"/>
              </a:spcBef>
              <a:spcAft>
                <a:spcPts val="0"/>
              </a:spcAft>
              <a:buNone/>
            </a:pP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 the originator’s perspective, securitizing such credit products not</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only reduces potentially high levels of risk exposure, including concentration</a:t>
            </a:r>
            <a:r>
              <a:rPr lang="en-US" sz="28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(Section</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5.1.2),</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but</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removal</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such</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assets</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books</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also</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reduces the bank’s capital requirements. Furthermore, as with whole loan</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sales, the securitization process earns proceeds for the bank from which it</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can</a:t>
            </a:r>
            <a:r>
              <a:rPr lang="en-US" sz="28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generate</a:t>
            </a:r>
            <a:r>
              <a:rPr lang="en-US" sz="28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new</a:t>
            </a:r>
            <a:r>
              <a:rPr lang="en-US" sz="28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8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8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conduct</a:t>
            </a:r>
            <a:r>
              <a:rPr lang="en-US" sz="28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other</a:t>
            </a:r>
            <a:r>
              <a:rPr lang="en-US" sz="28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business.</a:t>
            </a:r>
            <a:endParaRPr lang="en-US" sz="28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1919787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112713" marR="422910"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Typically,</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will</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transfer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securitized</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issuer</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may</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affiliated</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with</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issuer</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then</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bundles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assets</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(mortgages,</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card</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receivables,</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etc.)</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securities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backed</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them. The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payments</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on</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9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pool</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are</a:t>
            </a:r>
            <a:r>
              <a:rPr lang="en-US" sz="2000" spc="9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used</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pay</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off</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securities.</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If</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transfer</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sale</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securities</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without</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recourse</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selling</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not</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liable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pay</a:t>
            </a:r>
            <a:r>
              <a:rPr lang="en-US" sz="2000" spc="-2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compensation</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buyer</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case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defaults),</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this</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process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then</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decreases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 risk.</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Figure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5.1</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illustrates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securitization</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process.</a:t>
            </a:r>
            <a:endParaRPr lang="ar-EG"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endParaRPr>
          </a:p>
          <a:p>
            <a:pPr marL="112713" marR="422910" indent="0" algn="just">
              <a:lnSpc>
                <a:spcPct val="150000"/>
              </a:lnSpc>
              <a:spcBef>
                <a:spcPts val="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112713" marR="421005"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Another technique banks employ to reduce the effects of credit losses is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pool</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bundle</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together</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assets</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such</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mortgages</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card</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receivables,</a:t>
            </a:r>
            <a:r>
              <a:rPr lang="en-US" sz="2000" spc="-2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 them to other financial institutions</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 into the capital markets. This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 known as securitization. A pool of loans is more diversified than one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individual loan—since not all loans will be expected to default simultaneously—and is therefore more attractive to investors seeking to achieve port-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folio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diversification. Many types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 loan products</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can be securitized as long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they</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are</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associated</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with</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cash</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flow.</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591016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914400" marR="0" lvl="2" indent="0" algn="l" rtl="0">
              <a:lnSpc>
                <a:spcPct val="150000"/>
              </a:lnSpc>
              <a:spcBef>
                <a:spcPts val="0"/>
              </a:spcBef>
              <a:spcAft>
                <a:spcPts val="0"/>
              </a:spcAft>
              <a:buClr>
                <a:srgbClr val="262426"/>
              </a:buClr>
              <a:buSzPts val="1200"/>
              <a:buNone/>
              <a:tabLst>
                <a:tab pos="960755" algn="l"/>
                <a:tab pos="961390" algn="l"/>
              </a:tabLst>
            </a:pPr>
            <a:r>
              <a:rPr lang="en-US" spc="55" dirty="0">
                <a:solidFill>
                  <a:srgbClr val="262426"/>
                </a:solidFill>
                <a:effectLst/>
                <a:latin typeface="Tahoma" panose="020B0604030504040204" pitchFamily="34" charset="0"/>
                <a:ea typeface="Tahoma" panose="020B0604030504040204" pitchFamily="34" charset="0"/>
                <a:cs typeface="Cambria" panose="02040503050406030204" pitchFamily="18" charset="0"/>
              </a:rPr>
              <a:t>Credit</a:t>
            </a:r>
            <a:r>
              <a:rPr lang="en-US" spc="135" dirty="0">
                <a:solidFill>
                  <a:srgbClr val="262426"/>
                </a:solidFill>
                <a:effectLst/>
                <a:latin typeface="Tahoma" panose="020B0604030504040204" pitchFamily="34" charset="0"/>
                <a:ea typeface="Tahoma" panose="020B0604030504040204" pitchFamily="34" charset="0"/>
                <a:cs typeface="Cambria" panose="02040503050406030204" pitchFamily="18" charset="0"/>
              </a:rPr>
              <a:t> </a:t>
            </a:r>
            <a:r>
              <a:rPr lang="en-US" spc="55" dirty="0">
                <a:solidFill>
                  <a:srgbClr val="262426"/>
                </a:solidFill>
                <a:effectLst/>
                <a:latin typeface="Tahoma" panose="020B0604030504040204" pitchFamily="34" charset="0"/>
                <a:ea typeface="Tahoma" panose="020B0604030504040204" pitchFamily="34" charset="0"/>
                <a:cs typeface="Cambria" panose="02040503050406030204" pitchFamily="18" charset="0"/>
              </a:rPr>
              <a:t>Default</a:t>
            </a:r>
            <a:r>
              <a:rPr lang="en-US" spc="95" dirty="0">
                <a:solidFill>
                  <a:srgbClr val="262426"/>
                </a:solidFill>
                <a:effectLst/>
                <a:latin typeface="Tahoma" panose="020B0604030504040204" pitchFamily="34" charset="0"/>
                <a:ea typeface="Tahoma" panose="020B0604030504040204" pitchFamily="34" charset="0"/>
                <a:cs typeface="Cambria" panose="02040503050406030204" pitchFamily="18" charset="0"/>
              </a:rPr>
              <a:t> </a:t>
            </a:r>
            <a:r>
              <a:rPr lang="en-US" spc="50" dirty="0">
                <a:solidFill>
                  <a:srgbClr val="262426"/>
                </a:solidFill>
                <a:effectLst/>
                <a:latin typeface="Tahoma" panose="020B0604030504040204" pitchFamily="34" charset="0"/>
                <a:ea typeface="Tahoma" panose="020B0604030504040204" pitchFamily="34" charset="0"/>
                <a:cs typeface="Cambria" panose="02040503050406030204" pitchFamily="18" charset="0"/>
              </a:rPr>
              <a:t>Swaps</a:t>
            </a:r>
            <a:endParaRPr lang="en-US" spc="0" dirty="0">
              <a:effectLst/>
              <a:latin typeface="Cambria" panose="02040503050406030204" pitchFamily="18" charset="0"/>
              <a:ea typeface="Tahoma" panose="020B0604030504040204" pitchFamily="34" charset="0"/>
              <a:cs typeface="Cambria" panose="02040503050406030204" pitchFamily="18" charset="0"/>
            </a:endParaRPr>
          </a:p>
          <a:p>
            <a:pPr marL="0" marR="0" indent="0">
              <a:lnSpc>
                <a:spcPct val="150000"/>
              </a:lnSpc>
              <a:spcBef>
                <a:spcPts val="15"/>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173990" marR="422275" indent="0" algn="just">
              <a:lnSpc>
                <a:spcPct val="150000"/>
              </a:lnSpc>
              <a:spcBef>
                <a:spcPts val="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swap</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(CDS) is a</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form</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 credit</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derivative.</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 CDS</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contract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 similar to insurance—it is often referred to as default protection—and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involves the transfer of credit risk between two parties. The buyer of the CDS</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(who may already own the underlying credit exposure—for instance, a specific reference bond) essentially sells or transfers its default risk to the seller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CDS</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contract.</a:t>
            </a:r>
            <a:endParaRPr lang="ar-EG"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endParaRPr>
          </a:p>
          <a:p>
            <a:pPr marL="173990" marR="422275" indent="0" algn="just">
              <a:lnSpc>
                <a:spcPct val="150000"/>
              </a:lnSpc>
              <a:spcBef>
                <a:spcPts val="5"/>
              </a:spcBef>
              <a:spcAft>
                <a:spcPts val="0"/>
              </a:spcAft>
              <a:buNone/>
            </a:pPr>
            <a:endParaRPr lang="ar-EG" sz="2000" dirty="0">
              <a:latin typeface="Cambria" panose="02040503050406030204" pitchFamily="18" charset="0"/>
              <a:ea typeface="Cambria" panose="02040503050406030204" pitchFamily="18" charset="0"/>
              <a:cs typeface="Cambria" panose="02040503050406030204" pitchFamily="18" charset="0"/>
            </a:endParaRPr>
          </a:p>
          <a:p>
            <a:pPr marL="173990" marR="422275" indent="0" algn="just">
              <a:lnSpc>
                <a:spcPct val="150000"/>
              </a:lnSpc>
              <a:spcBef>
                <a:spcPts val="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Through the use of</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CDS market, 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manager</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therefore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able to limit losses in the event of a default without actually having to eliminate the exposure by outright sale. This is also referred to as a hedge.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If a</a:t>
            </a:r>
            <a:r>
              <a:rPr lang="en-US" sz="2000" u="sng"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negative credit event occurs—say a default on a specific corporate bond—</a:t>
            </a:r>
            <a:r>
              <a:rPr lang="en-US" sz="2000" u="sng"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then the seller of the CDS will have to deliver the value of the principal and</a:t>
            </a:r>
            <a:r>
              <a:rPr lang="en-US" sz="2000" u="sng"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interest on that bond to the CDS buyer. If no credit event occurs, the CDS</a:t>
            </a:r>
            <a:r>
              <a:rPr lang="en-US" sz="2000" u="sng"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seller</a:t>
            </a:r>
            <a:r>
              <a:rPr lang="en-US" sz="2000" u="sng"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receives</a:t>
            </a:r>
            <a:r>
              <a:rPr lang="en-US" sz="2000" u="sng"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u="sng"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periodic</a:t>
            </a:r>
            <a:r>
              <a:rPr lang="en-US" sz="2000" u="sng"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fee</a:t>
            </a:r>
            <a:r>
              <a:rPr lang="en-US" sz="2000" u="sng"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a:t>
            </a:r>
            <a:r>
              <a:rPr lang="en-US" sz="2000" u="sng"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u="sng"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CDS</a:t>
            </a:r>
            <a:r>
              <a:rPr lang="en-US" sz="2000" u="sng"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buyer</a:t>
            </a:r>
            <a:r>
              <a:rPr lang="en-US" sz="2000" u="sng"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over</a:t>
            </a:r>
            <a:r>
              <a:rPr lang="en-US" sz="2000" u="sng"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u="sng"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life</a:t>
            </a:r>
            <a:r>
              <a:rPr lang="en-US" sz="2000" u="sng"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u="sng"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u="sng"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bond.</a:t>
            </a:r>
            <a:endParaRPr lang="en-US" sz="2000" u="sng"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8377018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normAutofit/>
          </a:bodyPr>
          <a:lstStyle/>
          <a:p>
            <a:pPr marL="0" indent="0" algn="just">
              <a:lnSpc>
                <a:spcPct val="150000"/>
              </a:lnSpc>
              <a:buNone/>
            </a:pPr>
            <a:r>
              <a:rPr lang="en-US" sz="2000" dirty="0">
                <a:latin typeface="Cambria" panose="02040503050406030204" pitchFamily="18" charset="0"/>
                <a:ea typeface="Cambria" panose="02040503050406030204" pitchFamily="18" charset="0"/>
              </a:rPr>
              <a:t>Credit Rating Agencies</a:t>
            </a:r>
          </a:p>
          <a:p>
            <a:pPr marL="0" indent="0" algn="just">
              <a:lnSpc>
                <a:spcPct val="150000"/>
              </a:lnSpc>
              <a:buNone/>
            </a:pPr>
            <a:r>
              <a:rPr lang="en-US" sz="2000" dirty="0">
                <a:latin typeface="Cambria" panose="02040503050406030204" pitchFamily="18" charset="0"/>
                <a:ea typeface="Cambria" panose="02040503050406030204" pitchFamily="18" charset="0"/>
              </a:rPr>
              <a:t>In some ways credit rating agencies (CRAs) play a role similar to that of lenders in that they both evaluate the creditworthiness of various borrowers. The clear difference between them, however, is the fact that CRAs do not lend money.</a:t>
            </a:r>
          </a:p>
          <a:p>
            <a:pPr marL="0" indent="0" algn="just">
              <a:lnSpc>
                <a:spcPct val="150000"/>
              </a:lnSpc>
              <a:buNone/>
            </a:pPr>
            <a:r>
              <a:rPr lang="en-US" sz="2000" dirty="0">
                <a:latin typeface="Cambria" panose="02040503050406030204" pitchFamily="18" charset="0"/>
                <a:ea typeface="Cambria" panose="02040503050406030204" pitchFamily="18" charset="0"/>
              </a:rPr>
              <a:t>CRAs evaluate the creditworthiness of borrowers and publicly traded debt, and assign credit ratings to borrowers and the debt instruments they issue. Ratings are intended to provide an independent assessment of a </a:t>
            </a:r>
            <a:r>
              <a:rPr lang="en-US" sz="2000" dirty="0" err="1">
                <a:latin typeface="Cambria" panose="02040503050406030204" pitchFamily="18" charset="0"/>
                <a:ea typeface="Cambria" panose="02040503050406030204" pitchFamily="18" charset="0"/>
              </a:rPr>
              <a:t>bor</a:t>
            </a:r>
            <a:r>
              <a:rPr lang="en-US" sz="2000" dirty="0">
                <a:latin typeface="Cambria" panose="02040503050406030204" pitchFamily="18" charset="0"/>
                <a:ea typeface="Cambria" panose="02040503050406030204" pitchFamily="18" charset="0"/>
              </a:rPr>
              <a:t>- rower’s general creditworthiness based on a wide array of risk factors. Rat- </a:t>
            </a:r>
            <a:r>
              <a:rPr lang="en-US" sz="2000" dirty="0" err="1">
                <a:latin typeface="Cambria" panose="02040503050406030204" pitchFamily="18" charset="0"/>
                <a:ea typeface="Cambria" panose="02040503050406030204" pitchFamily="18" charset="0"/>
              </a:rPr>
              <a:t>ings</a:t>
            </a:r>
            <a:r>
              <a:rPr lang="en-US" sz="2000" dirty="0">
                <a:latin typeface="Cambria" panose="02040503050406030204" pitchFamily="18" charset="0"/>
                <a:ea typeface="Cambria" panose="02040503050406030204" pitchFamily="18" charset="0"/>
              </a:rPr>
              <a:t> on individual debt instruments incorporate the creditworthiness of the issuer with relevant instrument-specific risk factors.</a:t>
            </a:r>
          </a:p>
          <a:p>
            <a:pPr marL="0" indent="0">
              <a:buNone/>
            </a:pPr>
            <a:endParaRPr lang="en-US" dirty="0"/>
          </a:p>
        </p:txBody>
      </p:sp>
    </p:spTree>
    <p:extLst>
      <p:ext uri="{BB962C8B-B14F-4D97-AF65-F5344CB8AC3E}">
        <p14:creationId xmlns:p14="http://schemas.microsoft.com/office/powerpoint/2010/main" val="24557214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154743"/>
            <a:ext cx="11746523" cy="6485207"/>
          </a:xfrm>
        </p:spPr>
        <p:txBody>
          <a:bodyPr/>
          <a:lstStyle/>
          <a:p>
            <a:pPr marL="0" indent="0">
              <a:lnSpc>
                <a:spcPct val="150000"/>
              </a:lnSpc>
              <a:buNone/>
            </a:pPr>
            <a:r>
              <a:rPr lang="en-US" sz="1800" dirty="0">
                <a:latin typeface="Cambria" panose="02040503050406030204" pitchFamily="18" charset="0"/>
                <a:ea typeface="Cambria" panose="02040503050406030204" pitchFamily="18" charset="0"/>
              </a:rPr>
              <a:t>The ratings range from the highest credit rating (typically AAA or </a:t>
            </a:r>
            <a:r>
              <a:rPr lang="en-US" sz="1800" dirty="0" err="1">
                <a:latin typeface="Cambria" panose="02040503050406030204" pitchFamily="18" charset="0"/>
                <a:ea typeface="Cambria" panose="02040503050406030204" pitchFamily="18" charset="0"/>
              </a:rPr>
              <a:t>Aaa</a:t>
            </a:r>
            <a:r>
              <a:rPr lang="en-US" sz="1800" dirty="0">
                <a:latin typeface="Cambria" panose="02040503050406030204" pitchFamily="18" charset="0"/>
                <a:ea typeface="Cambria" panose="02040503050406030204" pitchFamily="18" charset="0"/>
              </a:rPr>
              <a:t> indicates a very high ability to repay the loan) to the lowest credit rating (typically C or D suggests the bond is about to default or is in fact in default). Investment grade credit ratings are generally from AAA/</a:t>
            </a:r>
            <a:r>
              <a:rPr lang="en-US" sz="1800" dirty="0" err="1">
                <a:latin typeface="Cambria" panose="02040503050406030204" pitchFamily="18" charset="0"/>
                <a:ea typeface="Cambria" panose="02040503050406030204" pitchFamily="18" charset="0"/>
              </a:rPr>
              <a:t>Aaa</a:t>
            </a:r>
            <a:r>
              <a:rPr lang="en-US" sz="1800" dirty="0">
                <a:latin typeface="Cambria" panose="02040503050406030204" pitchFamily="18" charset="0"/>
                <a:ea typeface="Cambria" panose="02040503050406030204" pitchFamily="18" charset="0"/>
              </a:rPr>
              <a:t> to BBB/Baa, and non–investment grade credit ratings generally fall in the BB/Ba to C/D range. Figure 5.2 contains a detailed description of the various ratings.</a:t>
            </a:r>
          </a:p>
          <a:p>
            <a:pPr marL="0" indent="0">
              <a:lnSpc>
                <a:spcPct val="150000"/>
              </a:lnSpc>
              <a:buNone/>
            </a:pPr>
            <a:endPar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endParaRPr>
          </a:p>
          <a:p>
            <a:pPr marL="0" indent="0">
              <a:lnSpc>
                <a:spcPct val="150000"/>
              </a:lnSpc>
              <a:buNone/>
            </a:pP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z="18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analysis</a:t>
            </a:r>
            <a:r>
              <a:rPr lang="en-US" sz="18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CRAs is</a:t>
            </a:r>
            <a:r>
              <a:rPr lang="en-US" sz="18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similar</a:t>
            </a:r>
            <a:r>
              <a:rPr lang="en-US" sz="18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18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credit</a:t>
            </a:r>
            <a:r>
              <a:rPr lang="en-US" sz="18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analysis</a:t>
            </a:r>
            <a:r>
              <a:rPr lang="en-US" sz="18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process</a:t>
            </a:r>
            <a:r>
              <a:rPr lang="en-US" sz="18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described</a:t>
            </a:r>
            <a:r>
              <a:rPr lang="en-US" sz="18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Section 4.7. CRAs examine the borrower’s fundamental and vital characteristics,</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including</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borrower’s</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prospects</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growth,</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risks,</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threats,</a:t>
            </a:r>
            <a:r>
              <a:rPr lang="en-US" sz="18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18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weaknesses.</a:t>
            </a: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0" indent="0" algn="just">
              <a:lnSpc>
                <a:spcPct val="150000"/>
              </a:lnSpc>
              <a:buNone/>
            </a:pPr>
            <a:r>
              <a:rPr lang="en-US" sz="18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Rating agencies evaluate different criteria for different borrower types.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a:t>
            </a:r>
            <a:r>
              <a:rPr lang="en-US" sz="18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instance,</a:t>
            </a:r>
            <a:r>
              <a:rPr lang="en-US" sz="18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when</a:t>
            </a:r>
            <a:r>
              <a:rPr lang="en-US" sz="18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rating</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sovereign</a:t>
            </a:r>
            <a:r>
              <a:rPr lang="en-US" sz="18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borrowers,</a:t>
            </a:r>
            <a:r>
              <a:rPr lang="en-US" sz="18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rating</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agencies</a:t>
            </a:r>
            <a:r>
              <a:rPr lang="en-US" sz="18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analyze</a:t>
            </a:r>
            <a:r>
              <a:rPr lang="en-US" sz="18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18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country’s</a:t>
            </a:r>
            <a:r>
              <a:rPr lang="en-US" sz="18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ability and willingness to repay a debt, and consider relevant and substantive</a:t>
            </a:r>
            <a:r>
              <a:rPr lang="en-US" sz="18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information on the economic and fiscal strength of the country, the stability</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18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viability</a:t>
            </a:r>
            <a:r>
              <a:rPr lang="en-US" sz="18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political</a:t>
            </a:r>
            <a:r>
              <a:rPr lang="en-US" sz="18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18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social</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system,</a:t>
            </a:r>
            <a:r>
              <a:rPr lang="en-US" sz="18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18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susceptibility</a:t>
            </a:r>
            <a:r>
              <a:rPr lang="en-US" sz="18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18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event</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6876436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0" indent="0">
              <a:buNone/>
            </a:pPr>
            <a:endParaRPr lang="en-US" dirty="0"/>
          </a:p>
        </p:txBody>
      </p:sp>
      <p:pic>
        <p:nvPicPr>
          <p:cNvPr id="4" name="Picture 3">
            <a:extLst>
              <a:ext uri="{FF2B5EF4-FFF2-40B4-BE49-F238E27FC236}">
                <a16:creationId xmlns:a16="http://schemas.microsoft.com/office/drawing/2014/main" id="{80FACE0F-8672-4CFB-B44B-57E6BE2B79A3}"/>
              </a:ext>
            </a:extLst>
          </p:cNvPr>
          <p:cNvPicPr>
            <a:picLocks noChangeAspect="1"/>
          </p:cNvPicPr>
          <p:nvPr/>
        </p:nvPicPr>
        <p:blipFill>
          <a:blip r:embed="rId2"/>
          <a:stretch>
            <a:fillRect/>
          </a:stretch>
        </p:blipFill>
        <p:spPr>
          <a:xfrm>
            <a:off x="0" y="0"/>
            <a:ext cx="12191999" cy="6858000"/>
          </a:xfrm>
          <a:prstGeom prst="rect">
            <a:avLst/>
          </a:prstGeom>
        </p:spPr>
      </p:pic>
    </p:spTree>
    <p:extLst>
      <p:ext uri="{BB962C8B-B14F-4D97-AF65-F5344CB8AC3E}">
        <p14:creationId xmlns:p14="http://schemas.microsoft.com/office/powerpoint/2010/main" val="7878700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402590" marR="423545"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addition to credit ratings, CRAs also assign recovery ratings to individual instruments issued by low-rated firms (i.e., firms with high probability</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 default on their debt). This is an attempt by the CRAs to quantify recovery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value 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lender to these low-rated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firms</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might expect to recoup</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obligation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event of</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This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approach</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effectively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separates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recovery</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11503128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normAutofit/>
          </a:bodyPr>
          <a:lstStyle/>
          <a:p>
            <a:pPr marL="0" indent="0" algn="just">
              <a:lnSpc>
                <a:spcPct val="150000"/>
              </a:lnSpc>
              <a:buNone/>
            </a:pPr>
            <a:r>
              <a:rPr lang="en-US" sz="2000" b="1" dirty="0">
                <a:solidFill>
                  <a:srgbClr val="FF0000"/>
                </a:solidFill>
                <a:latin typeface="Cambria" panose="02040503050406030204" pitchFamily="18" charset="0"/>
                <a:ea typeface="Cambria" panose="02040503050406030204" pitchFamily="18" charset="0"/>
              </a:rPr>
              <a:t>3. Alternative Credit Risk Assessment Tools</a:t>
            </a:r>
          </a:p>
          <a:p>
            <a:pPr marL="0" indent="0" algn="just">
              <a:lnSpc>
                <a:spcPct val="150000"/>
              </a:lnSpc>
              <a:buNone/>
            </a:pPr>
            <a:r>
              <a:rPr lang="en-US" sz="2000" dirty="0">
                <a:latin typeface="Cambria" panose="02040503050406030204" pitchFamily="18" charset="0"/>
                <a:ea typeface="Cambria" panose="02040503050406030204" pitchFamily="18" charset="0"/>
              </a:rPr>
              <a:t>Also referred to as market-derived ratings, these tools typically take market information such as bond prices or spreads, CDS prices, and equity performance and translate them into market-implied ratings. Both Moody’s Investors Service and S&amp;P offer products that provide this (Moody’s Market Implied Ratings and S&amp;P’s Market Derived Signals).</a:t>
            </a:r>
          </a:p>
          <a:p>
            <a:pPr marL="0" indent="0" algn="just">
              <a:lnSpc>
                <a:spcPct val="150000"/>
              </a:lnSpc>
              <a:buNone/>
            </a:pPr>
            <a:r>
              <a:rPr lang="en-US" sz="2000" dirty="0">
                <a:latin typeface="Cambria" panose="02040503050406030204" pitchFamily="18" charset="0"/>
                <a:ea typeface="Cambria" panose="02040503050406030204" pitchFamily="18" charset="0"/>
              </a:rPr>
              <a:t>One of the objectives of these market-derived ratings is to identify where market sentiment may differ from an internal or external credit rating and may therefore be useful as an early warning signal to the portfolio manager. While these tools may be valuable for analyzing the market’s perception of credit risk, the signals are often very volatile, reverse frequently, and cannot be relied on as predictors of an issuer’s credit rating change. In addition, it is important to note that while a credit rating is based on a longer-term view of creditworthiness, market-derived signals are calculated based on daily trading data, and therefore the results may be skewed during periods lacking sufficient market activity.</a:t>
            </a:r>
          </a:p>
          <a:p>
            <a:pPr marL="0" indent="0">
              <a:buNone/>
            </a:pPr>
            <a:endParaRPr lang="en-US" dirty="0"/>
          </a:p>
        </p:txBody>
      </p:sp>
    </p:spTree>
    <p:extLst>
      <p:ext uri="{BB962C8B-B14F-4D97-AF65-F5344CB8AC3E}">
        <p14:creationId xmlns:p14="http://schemas.microsoft.com/office/powerpoint/2010/main" val="1794770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457200" marR="0" lvl="1" indent="0" algn="just" rtl="0">
              <a:lnSpc>
                <a:spcPct val="150000"/>
              </a:lnSpc>
              <a:spcBef>
                <a:spcPts val="945"/>
              </a:spcBef>
              <a:spcAft>
                <a:spcPts val="0"/>
              </a:spcAft>
              <a:buClr>
                <a:srgbClr val="262426"/>
              </a:buClr>
              <a:buSzPts val="1450"/>
              <a:buNone/>
              <a:tabLst>
                <a:tab pos="960120" algn="l"/>
              </a:tabLst>
            </a:pPr>
            <a:r>
              <a:rPr lang="en-US" sz="2000" b="1" kern="0" spc="60" dirty="0">
                <a:solidFill>
                  <a:srgbClr val="FF0000"/>
                </a:solidFill>
                <a:effectLst/>
                <a:latin typeface="Cambria" panose="02040503050406030204" pitchFamily="18" charset="0"/>
                <a:ea typeface="Cambria" panose="02040503050406030204" pitchFamily="18" charset="0"/>
              </a:rPr>
              <a:t>4. Early</a:t>
            </a:r>
            <a:r>
              <a:rPr lang="en-US" sz="2000" b="1" kern="0" spc="85" dirty="0">
                <a:solidFill>
                  <a:srgbClr val="FF0000"/>
                </a:solidFill>
                <a:effectLst/>
                <a:latin typeface="Cambria" panose="02040503050406030204" pitchFamily="18" charset="0"/>
                <a:ea typeface="Cambria" panose="02040503050406030204" pitchFamily="18" charset="0"/>
              </a:rPr>
              <a:t> </a:t>
            </a:r>
            <a:r>
              <a:rPr lang="en-US" sz="2000" b="1" kern="0" spc="65" dirty="0">
                <a:solidFill>
                  <a:srgbClr val="FF0000"/>
                </a:solidFill>
                <a:effectLst/>
                <a:latin typeface="Cambria" panose="02040503050406030204" pitchFamily="18" charset="0"/>
                <a:ea typeface="Cambria" panose="02040503050406030204" pitchFamily="18" charset="0"/>
              </a:rPr>
              <a:t>Warning</a:t>
            </a:r>
            <a:r>
              <a:rPr lang="en-US" sz="2000" b="1" kern="0" spc="90" dirty="0">
                <a:solidFill>
                  <a:srgbClr val="FF0000"/>
                </a:solidFill>
                <a:effectLst/>
                <a:latin typeface="Cambria" panose="02040503050406030204" pitchFamily="18" charset="0"/>
                <a:ea typeface="Cambria" panose="02040503050406030204" pitchFamily="18" charset="0"/>
              </a:rPr>
              <a:t> </a:t>
            </a:r>
            <a:r>
              <a:rPr lang="en-US" sz="2000" b="1" kern="0" spc="70" dirty="0">
                <a:solidFill>
                  <a:srgbClr val="FF0000"/>
                </a:solidFill>
                <a:effectLst/>
                <a:latin typeface="Cambria" panose="02040503050406030204" pitchFamily="18" charset="0"/>
                <a:ea typeface="Cambria" panose="02040503050406030204" pitchFamily="18" charset="0"/>
              </a:rPr>
              <a:t>Signals</a:t>
            </a:r>
            <a:endParaRPr lang="en-US" sz="2000" b="1" kern="0" spc="0" dirty="0">
              <a:solidFill>
                <a:srgbClr val="FF0000"/>
              </a:solidFill>
              <a:effectLst/>
              <a:latin typeface="Cambria" panose="02040503050406030204" pitchFamily="18" charset="0"/>
              <a:ea typeface="Cambria" panose="02040503050406030204" pitchFamily="18" charset="0"/>
            </a:endParaRPr>
          </a:p>
          <a:p>
            <a:pPr marL="173990" marR="422910" indent="0" algn="just">
              <a:lnSpc>
                <a:spcPct val="150000"/>
              </a:lnSpc>
              <a:spcBef>
                <a:spcPts val="148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purpose of early warning signals is to alert a bank of deteriorating credit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 or, in other words, of increasing default risk. A robust credit monitoring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process should capture signals such as reporting of past-due loans. Early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warning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signals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come from</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macroeconomic stress,</a:t>
            </a:r>
            <a:r>
              <a:rPr lang="en-US" sz="2000" u="sng"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company-specific</a:t>
            </a:r>
            <a:r>
              <a:rPr lang="en-US" sz="2000" u="sng"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issues, or industry-wide characteristics.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 checklist covering these and other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issues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provides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useful</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starting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point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setting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standard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vigilance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throughout the credit process. A well-crafted loan policy will set out what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actions should follow upon the recognition of an early warning signal. It is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important to remember that early protection actions provide the best chance</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 improve a bank’s position, to reduce exposures to risk, and to exit deteriorating</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relationships.</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8917438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lstStyle/>
          <a:p>
            <a:pPr marL="0" indent="0" algn="just">
              <a:lnSpc>
                <a:spcPct val="150000"/>
              </a:lnSpc>
              <a:buNone/>
            </a:pPr>
            <a:r>
              <a:rPr lang="en-US" sz="2000" dirty="0">
                <a:latin typeface="Cambria" panose="02040503050406030204" pitchFamily="18" charset="0"/>
                <a:ea typeface="Cambria" panose="02040503050406030204" pitchFamily="18" charset="0"/>
              </a:rPr>
              <a:t>Management Issues</a:t>
            </a:r>
          </a:p>
          <a:p>
            <a:pPr marL="0" indent="0" algn="just">
              <a:lnSpc>
                <a:spcPct val="150000"/>
              </a:lnSpc>
              <a:buNone/>
            </a:pPr>
            <a:r>
              <a:rPr lang="en-US" sz="2000" dirty="0">
                <a:latin typeface="Cambria" panose="02040503050406030204" pitchFamily="18" charset="0"/>
                <a:ea typeface="Cambria" panose="02040503050406030204" pitchFamily="18" charset="0"/>
              </a:rPr>
              <a:t>“Lending is not based primarily on money or property. No sir, the first thing is character.” This quotation, attributed to J. P. Morgan, is relevant here in considering characteristics of company owners or managers that may alert a bank to potential problems. Allegations of unethical behavior, weak corporate governance, evidence of a lavish lifestyle, and lack of transparency with respect to financial or operational disclosure are all examples of possible early warning signals that a bank may encounter difficulties with a company.</a:t>
            </a:r>
          </a:p>
          <a:p>
            <a:pPr marL="0" indent="0">
              <a:buNone/>
            </a:pPr>
            <a:endParaRPr lang="en-US" dirty="0"/>
          </a:p>
        </p:txBody>
      </p:sp>
    </p:spTree>
    <p:extLst>
      <p:ext uri="{BB962C8B-B14F-4D97-AF65-F5344CB8AC3E}">
        <p14:creationId xmlns:p14="http://schemas.microsoft.com/office/powerpoint/2010/main" val="6315586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normAutofit/>
          </a:bodyPr>
          <a:lstStyle/>
          <a:p>
            <a:pPr marL="0" indent="0" algn="just">
              <a:lnSpc>
                <a:spcPct val="150000"/>
              </a:lnSpc>
              <a:buNone/>
            </a:pPr>
            <a:r>
              <a:rPr lang="en-US" sz="2000" dirty="0">
                <a:latin typeface="Cambria" panose="02040503050406030204" pitchFamily="18" charset="0"/>
                <a:ea typeface="Cambria" panose="02040503050406030204" pitchFamily="18" charset="0"/>
              </a:rPr>
              <a:t>Liquidity Issues</a:t>
            </a:r>
          </a:p>
          <a:p>
            <a:pPr marL="0" indent="0" algn="just">
              <a:lnSpc>
                <a:spcPct val="150000"/>
              </a:lnSpc>
              <a:buNone/>
            </a:pPr>
            <a:r>
              <a:rPr lang="en-US" sz="2000" dirty="0">
                <a:latin typeface="Cambria" panose="02040503050406030204" pitchFamily="18" charset="0"/>
                <a:ea typeface="Cambria" panose="02040503050406030204" pitchFamily="18" charset="0"/>
              </a:rPr>
              <a:t>The one overriding objective in assessing credit risk is to evaluate whether a loan will be serviced and repaid in cash on schedule. Both liquidity (does the company have the internal sources of cash to service and repay the debt when due?) and solvency (does the company have access to alternative sources of cash flow, e.g., through asset sales or capital contributions to meet its interest and repayment schedules?) are fundamental issues that must be addressed early in the credit process. Through the credit monitoring process, careful attention should be paid to a company’s liquidity position. Increased use of overdrafts, lateness in paying trade creditors, and decreasing cash balances may all signal a weakening liquidity position and a potentially increased probability of default.</a:t>
            </a:r>
          </a:p>
          <a:p>
            <a:pPr marL="0" indent="0">
              <a:buNone/>
            </a:pPr>
            <a:endParaRPr lang="en-US" dirty="0"/>
          </a:p>
        </p:txBody>
      </p:sp>
    </p:spTree>
    <p:extLst>
      <p:ext uri="{BB962C8B-B14F-4D97-AF65-F5344CB8AC3E}">
        <p14:creationId xmlns:p14="http://schemas.microsoft.com/office/powerpoint/2010/main" val="26818230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lstStyle/>
          <a:p>
            <a:pPr marL="0" indent="0" algn="just">
              <a:lnSpc>
                <a:spcPct val="150000"/>
              </a:lnSpc>
              <a:buNone/>
            </a:pPr>
            <a:r>
              <a:rPr lang="en-US" sz="2000" dirty="0">
                <a:latin typeface="Cambria" panose="02040503050406030204" pitchFamily="18" charset="0"/>
                <a:ea typeface="Cambria" panose="02040503050406030204" pitchFamily="18" charset="0"/>
              </a:rPr>
              <a:t>Industry/Peers</a:t>
            </a:r>
          </a:p>
          <a:p>
            <a:pPr marL="0" indent="0" algn="just">
              <a:lnSpc>
                <a:spcPct val="150000"/>
              </a:lnSpc>
              <a:buNone/>
            </a:pPr>
            <a:r>
              <a:rPr lang="en-US" sz="2000" dirty="0">
                <a:latin typeface="Cambria" panose="02040503050406030204" pitchFamily="18" charset="0"/>
                <a:ea typeface="Cambria" panose="02040503050406030204" pitchFamily="18" charset="0"/>
              </a:rPr>
              <a:t>Certain industries or sectors develop reputations for corruption or unethical practices. When uncovered, such actions may result in large fines, tarnished reputations, and loss of public confidence. This in turn may lead to a ratings downgrade and or a widening of a company’s credit spreads, the difference between the yield on (risk-free) government bonds and the company's bonds of similar structure, both of which will have implications for the risk profile of the portfolio.</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018323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normAutofit/>
          </a:bodyPr>
          <a:lstStyle/>
          <a:p>
            <a:pPr marL="0" indent="0" algn="just">
              <a:lnSpc>
                <a:spcPct val="150000"/>
              </a:lnSpc>
              <a:buNone/>
            </a:pPr>
            <a:r>
              <a:rPr lang="en-US" sz="2000" dirty="0"/>
              <a:t>EXAMPLE</a:t>
            </a:r>
          </a:p>
          <a:p>
            <a:pPr marL="0" indent="0" algn="just">
              <a:lnSpc>
                <a:spcPct val="150000"/>
              </a:lnSpc>
              <a:buNone/>
            </a:pPr>
            <a:r>
              <a:rPr lang="en-US" sz="2000" dirty="0"/>
              <a:t>In September 2014, a Chinese court found a local subsidiary of UK pharmaceutical company GlaxoSmithKline plc (GSK) guilty of bribery, and fined the company RMB 3 billion (approximately USD 492 million)—at that time, the largest fine imposed by a Chinese court. The Chinese authorities accused GSK of bribing doctors and hospital officials to use GSK products. The case highlights the potential dangers to a company negotiating in countries where what is acceptable with regard to local practices may be unclear, and where a change in government may result in local laws being enforced more rigorously than had been the case in the past.</a:t>
            </a:r>
          </a:p>
          <a:p>
            <a:pPr marL="0" indent="0">
              <a:buNone/>
            </a:pPr>
            <a:endParaRPr lang="en-US" dirty="0"/>
          </a:p>
        </p:txBody>
      </p:sp>
    </p:spTree>
    <p:extLst>
      <p:ext uri="{BB962C8B-B14F-4D97-AF65-F5344CB8AC3E}">
        <p14:creationId xmlns:p14="http://schemas.microsoft.com/office/powerpoint/2010/main" val="3526408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lstStyle/>
          <a:p>
            <a:pPr marL="0" indent="0">
              <a:buNone/>
            </a:pPr>
            <a:r>
              <a:rPr lang="en-US" sz="2000" b="1" dirty="0">
                <a:solidFill>
                  <a:srgbClr val="FF0000"/>
                </a:solidFill>
              </a:rPr>
              <a:t>5. Managing Default</a:t>
            </a:r>
          </a:p>
          <a:p>
            <a:pPr marL="0" indent="0">
              <a:buNone/>
            </a:pPr>
            <a:r>
              <a:rPr lang="en-US" sz="2000" dirty="0"/>
              <a:t>If however, the situation cannot be remedied and the borrower does indeed default or is expected to default, there are a number of steps that need to be followed.</a:t>
            </a:r>
          </a:p>
          <a:p>
            <a:pPr marL="0" indent="0">
              <a:buNone/>
            </a:pPr>
            <a:endParaRPr lang="en-US" sz="2000" dirty="0"/>
          </a:p>
          <a:p>
            <a:pPr marL="0" indent="0">
              <a:buNone/>
            </a:pPr>
            <a:r>
              <a:rPr lang="en-US" sz="2000" dirty="0"/>
              <a:t>1.Documentation and Perfection</a:t>
            </a:r>
          </a:p>
          <a:p>
            <a:pPr marL="0" indent="0">
              <a:buNone/>
            </a:pPr>
            <a:r>
              <a:rPr lang="en-US" sz="2000" dirty="0"/>
              <a:t>The first step is to check documentation regarding the collateral and confirm the bank’s position.</a:t>
            </a:r>
          </a:p>
          <a:p>
            <a:pPr marL="0" indent="0">
              <a:lnSpc>
                <a:spcPct val="150000"/>
              </a:lnSpc>
              <a:buNone/>
            </a:pPr>
            <a:r>
              <a:rPr lang="en-US" sz="2000" dirty="0"/>
              <a:t>■Check that no tax or judgment liens are in place—such liens will be the result of nonpayment of taxes or a lawsuit by another creditor for an unpaid debt.</a:t>
            </a:r>
          </a:p>
          <a:p>
            <a:pPr marL="0" indent="0">
              <a:lnSpc>
                <a:spcPct val="150000"/>
              </a:lnSpc>
              <a:buNone/>
            </a:pPr>
            <a:r>
              <a:rPr lang="en-US" sz="2000" dirty="0"/>
              <a:t>■Ensure that liens on any special collateral such as patents or intellectual property rights have been perfected. Perfecting a lien is the legal process that establishes a lender’s priority vis-à-vis other creditors. Typically it requires filing a record with the appropriate legal authority (e.g., the land records office). (This should have been done as a matter of course when the loan was originated.)</a:t>
            </a:r>
          </a:p>
          <a:p>
            <a:pPr marL="0" indent="0">
              <a:lnSpc>
                <a:spcPct val="150000"/>
              </a:lnSpc>
              <a:buNone/>
            </a:pPr>
            <a:r>
              <a:rPr lang="en-US" sz="2000" dirty="0"/>
              <a:t>■Confirm the lender’s rights under the appropriate legal jurisdiction. This will obviously require consultation with local legal counsel.</a:t>
            </a:r>
          </a:p>
          <a:p>
            <a:pPr marL="0" indent="0">
              <a:lnSpc>
                <a:spcPct val="150000"/>
              </a:lnSpc>
              <a:buNone/>
            </a:pPr>
            <a:endParaRPr lang="en-US" sz="2000" dirty="0"/>
          </a:p>
          <a:p>
            <a:pPr marL="0" indent="0">
              <a:lnSpc>
                <a:spcPct val="150000"/>
              </a:lnSpc>
              <a:buNone/>
            </a:pPr>
            <a:endParaRPr lang="en-US" sz="2000"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6318677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901268" cy="6414868"/>
          </a:xfrm>
        </p:spPr>
        <p:txBody>
          <a:bodyPr>
            <a:normAutofit/>
          </a:bodyPr>
          <a:lstStyle/>
          <a:p>
            <a:pPr marL="0" indent="0" algn="just">
              <a:lnSpc>
                <a:spcPct val="150000"/>
              </a:lnSpc>
              <a:buNone/>
            </a:pPr>
            <a:r>
              <a:rPr lang="en-US" sz="2000" dirty="0">
                <a:latin typeface="Cambria" panose="02040503050406030204" pitchFamily="18" charset="0"/>
                <a:ea typeface="Cambria" panose="02040503050406030204" pitchFamily="18" charset="0"/>
              </a:rPr>
              <a:t>2. Review Collateral</a:t>
            </a:r>
          </a:p>
          <a:p>
            <a:pPr marL="0" indent="0" algn="just">
              <a:lnSpc>
                <a:spcPct val="150000"/>
              </a:lnSpc>
              <a:buNone/>
            </a:pPr>
            <a:r>
              <a:rPr lang="en-US" sz="2000" dirty="0">
                <a:latin typeface="Cambria" panose="02040503050406030204" pitchFamily="18" charset="0"/>
                <a:ea typeface="Cambria" panose="02040503050406030204" pitchFamily="18" charset="0"/>
              </a:rPr>
              <a:t>It may be necessary to undertake site inspections, view equipment, and conduct a review of accounts receivable to ascertain the condition of the collateral and to estimate the value of the business as a going concern.</a:t>
            </a:r>
          </a:p>
          <a:p>
            <a:pPr marL="0" indent="0" algn="just">
              <a:lnSpc>
                <a:spcPct val="150000"/>
              </a:lnSpc>
              <a:buNone/>
            </a:pPr>
            <a:r>
              <a:rPr lang="en-US" sz="2000" dirty="0">
                <a:latin typeface="Cambria" panose="02040503050406030204" pitchFamily="18" charset="0"/>
                <a:ea typeface="Cambria" panose="02040503050406030204" pitchFamily="18" charset="0"/>
              </a:rPr>
              <a:t>3. Review the Borrower’s Plans</a:t>
            </a:r>
          </a:p>
          <a:p>
            <a:pPr marL="0" indent="0" algn="just">
              <a:lnSpc>
                <a:spcPct val="150000"/>
              </a:lnSpc>
              <a:buNone/>
            </a:pPr>
            <a:r>
              <a:rPr lang="en-US" sz="2000" dirty="0">
                <a:latin typeface="Cambria" panose="02040503050406030204" pitchFamily="18" charset="0"/>
                <a:ea typeface="Cambria" panose="02040503050406030204" pitchFamily="18" charset="0"/>
              </a:rPr>
              <a:t>Consider the borrower’s financial and business plans. In light of the current situation, are the plans reasonable or achievable? Is the incumbent management team staying or being replaced? What is the time frame for any expected turnaround?</a:t>
            </a:r>
          </a:p>
          <a:p>
            <a:pPr marL="0" indent="0" algn="just">
              <a:lnSpc>
                <a:spcPct val="150000"/>
              </a:lnSpc>
              <a:buNone/>
            </a:pPr>
            <a:r>
              <a:rPr lang="en-US" sz="2000" dirty="0">
                <a:latin typeface="Cambria" panose="02040503050406030204" pitchFamily="18" charset="0"/>
                <a:ea typeface="Cambria" panose="02040503050406030204" pitchFamily="18" charset="0"/>
              </a:rPr>
              <a:t>3. Additional Credit Support</a:t>
            </a:r>
          </a:p>
          <a:p>
            <a:pPr marL="0" indent="0" algn="just">
              <a:lnSpc>
                <a:spcPct val="150000"/>
              </a:lnSpc>
              <a:buNone/>
            </a:pPr>
            <a:r>
              <a:rPr lang="en-US" sz="2000" dirty="0">
                <a:latin typeface="Cambria" panose="02040503050406030204" pitchFamily="18" charset="0"/>
                <a:ea typeface="Cambria" panose="02040503050406030204" pitchFamily="18" charset="0"/>
              </a:rPr>
              <a:t>Revisit avenues of potential support that may previously have been denied (e.g., parent guarantees, letters of credit, equity injections, etc.).</a:t>
            </a:r>
          </a:p>
          <a:p>
            <a:pPr marL="0" indent="0" algn="just">
              <a:lnSpc>
                <a:spcPct val="150000"/>
              </a:lnSpc>
              <a:buNone/>
            </a:pPr>
            <a:endParaRPr lang="en-US" sz="2000" dirty="0">
              <a:latin typeface="Cambria" panose="02040503050406030204" pitchFamily="18" charset="0"/>
              <a:ea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1098529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lstStyle/>
          <a:p>
            <a:pPr marL="0" indent="0">
              <a:buNone/>
            </a:pPr>
            <a:r>
              <a:rPr lang="en-US" b="1" dirty="0">
                <a:solidFill>
                  <a:srgbClr val="FF0000"/>
                </a:solidFill>
              </a:rPr>
              <a:t>6. How to Calculate Expected Return of a portfolio</a:t>
            </a:r>
          </a:p>
          <a:p>
            <a:pPr marL="0" indent="0">
              <a:buNone/>
            </a:pPr>
            <a:endParaRPr lang="en-US" dirty="0"/>
          </a:p>
          <a:p>
            <a:pPr marL="0" indent="0">
              <a:buNone/>
            </a:pPr>
            <a:r>
              <a:rPr lang="en-US" dirty="0"/>
              <a:t>To calculate the expected return of a portfolio, the investor needs to know the expected return of each of the securities in their portfolio as well as the overall weight of each security in the portfolio. </a:t>
            </a:r>
          </a:p>
          <a:p>
            <a:pPr marL="0" indent="0">
              <a:buNone/>
            </a:pPr>
            <a:endParaRPr lang="en-US" dirty="0"/>
          </a:p>
          <a:p>
            <a:pPr marL="0" indent="0" algn="l">
              <a:buNone/>
            </a:pPr>
            <a:r>
              <a:rPr lang="en-US" b="1" i="0" dirty="0">
                <a:solidFill>
                  <a:srgbClr val="212121"/>
                </a:solidFill>
                <a:effectLst/>
                <a:latin typeface="-apple-system"/>
              </a:rPr>
              <a:t>Expected return = (w</a:t>
            </a:r>
            <a:r>
              <a:rPr lang="en-US" b="1" i="0" baseline="-25000" dirty="0">
                <a:solidFill>
                  <a:srgbClr val="212121"/>
                </a:solidFill>
                <a:effectLst/>
                <a:latin typeface="-apple-system"/>
              </a:rPr>
              <a:t>1</a:t>
            </a:r>
            <a:r>
              <a:rPr lang="en-US" b="1" i="0" dirty="0">
                <a:solidFill>
                  <a:srgbClr val="212121"/>
                </a:solidFill>
                <a:effectLst/>
                <a:latin typeface="-apple-system"/>
              </a:rPr>
              <a:t> * r</a:t>
            </a:r>
            <a:r>
              <a:rPr lang="en-US" b="1" i="0" baseline="-25000" dirty="0">
                <a:solidFill>
                  <a:srgbClr val="212121"/>
                </a:solidFill>
                <a:effectLst/>
                <a:latin typeface="-apple-system"/>
              </a:rPr>
              <a:t>1</a:t>
            </a:r>
            <a:r>
              <a:rPr lang="en-US" b="1" i="0" dirty="0">
                <a:solidFill>
                  <a:srgbClr val="212121"/>
                </a:solidFill>
                <a:effectLst/>
                <a:latin typeface="-apple-system"/>
              </a:rPr>
              <a:t>) + (w</a:t>
            </a:r>
            <a:r>
              <a:rPr lang="en-US" b="1" i="0" baseline="-25000" dirty="0">
                <a:solidFill>
                  <a:srgbClr val="212121"/>
                </a:solidFill>
                <a:effectLst/>
                <a:latin typeface="-apple-system"/>
              </a:rPr>
              <a:t>2</a:t>
            </a:r>
            <a:r>
              <a:rPr lang="en-US" b="1" i="0" dirty="0">
                <a:solidFill>
                  <a:srgbClr val="212121"/>
                </a:solidFill>
                <a:effectLst/>
                <a:latin typeface="-apple-system"/>
              </a:rPr>
              <a:t> * r</a:t>
            </a:r>
            <a:r>
              <a:rPr lang="en-US" b="1" i="0" baseline="-25000" dirty="0">
                <a:solidFill>
                  <a:srgbClr val="212121"/>
                </a:solidFill>
                <a:effectLst/>
                <a:latin typeface="-apple-system"/>
              </a:rPr>
              <a:t>2</a:t>
            </a:r>
            <a:r>
              <a:rPr lang="en-US" b="1" i="0" dirty="0">
                <a:solidFill>
                  <a:srgbClr val="212121"/>
                </a:solidFill>
                <a:effectLst/>
                <a:latin typeface="-apple-system"/>
              </a:rPr>
              <a:t>) + ………… + (</a:t>
            </a:r>
            <a:r>
              <a:rPr lang="en-US" b="1" i="0" dirty="0" err="1">
                <a:solidFill>
                  <a:srgbClr val="212121"/>
                </a:solidFill>
                <a:effectLst/>
                <a:latin typeface="-apple-system"/>
              </a:rPr>
              <a:t>w</a:t>
            </a:r>
            <a:r>
              <a:rPr lang="en-US" b="1" i="0" baseline="-25000" dirty="0" err="1">
                <a:solidFill>
                  <a:srgbClr val="212121"/>
                </a:solidFill>
                <a:effectLst/>
                <a:latin typeface="-apple-system"/>
              </a:rPr>
              <a:t>n</a:t>
            </a:r>
            <a:r>
              <a:rPr lang="en-US" b="1" i="0" dirty="0">
                <a:solidFill>
                  <a:srgbClr val="212121"/>
                </a:solidFill>
                <a:effectLst/>
                <a:latin typeface="-apple-system"/>
              </a:rPr>
              <a:t> * </a:t>
            </a:r>
            <a:r>
              <a:rPr lang="en-US" b="1" i="0" dirty="0" err="1">
                <a:solidFill>
                  <a:srgbClr val="212121"/>
                </a:solidFill>
                <a:effectLst/>
                <a:latin typeface="-apple-system"/>
              </a:rPr>
              <a:t>r</a:t>
            </a:r>
            <a:r>
              <a:rPr lang="en-US" b="1" i="0" baseline="-25000" dirty="0" err="1">
                <a:solidFill>
                  <a:srgbClr val="212121"/>
                </a:solidFill>
                <a:effectLst/>
                <a:latin typeface="-apple-system"/>
              </a:rPr>
              <a:t>n</a:t>
            </a:r>
            <a:r>
              <a:rPr lang="en-US" b="1" i="0" dirty="0">
                <a:solidFill>
                  <a:srgbClr val="212121"/>
                </a:solidFill>
                <a:effectLst/>
                <a:latin typeface="-apple-system"/>
              </a:rPr>
              <a:t>)</a:t>
            </a:r>
            <a:endParaRPr lang="en-US" b="0" i="0" dirty="0">
              <a:solidFill>
                <a:srgbClr val="212121"/>
              </a:solidFill>
              <a:effectLst/>
              <a:latin typeface="-apple-system"/>
            </a:endParaRPr>
          </a:p>
          <a:p>
            <a:pPr algn="l">
              <a:buFont typeface="Arial" panose="020B0604020202020204" pitchFamily="34" charset="0"/>
              <a:buChar char="•"/>
            </a:pPr>
            <a:r>
              <a:rPr lang="en-US" b="0" i="0" dirty="0" err="1">
                <a:solidFill>
                  <a:srgbClr val="212121"/>
                </a:solidFill>
                <a:effectLst/>
                <a:latin typeface="-apple-system"/>
              </a:rPr>
              <a:t>w</a:t>
            </a:r>
            <a:r>
              <a:rPr lang="en-US" b="0" i="0" baseline="-25000" dirty="0" err="1">
                <a:solidFill>
                  <a:srgbClr val="212121"/>
                </a:solidFill>
                <a:effectLst/>
                <a:latin typeface="-apple-system"/>
              </a:rPr>
              <a:t>i</a:t>
            </a:r>
            <a:r>
              <a:rPr lang="en-US" b="0" i="0" dirty="0">
                <a:solidFill>
                  <a:srgbClr val="212121"/>
                </a:solidFill>
                <a:effectLst/>
                <a:latin typeface="-apple-system"/>
              </a:rPr>
              <a:t> = weight of each investment in the portfolio</a:t>
            </a:r>
          </a:p>
          <a:p>
            <a:pPr algn="l">
              <a:buFont typeface="Arial" panose="020B0604020202020204" pitchFamily="34" charset="0"/>
              <a:buChar char="•"/>
            </a:pPr>
            <a:r>
              <a:rPr lang="en-US" b="0" i="0" dirty="0" err="1">
                <a:solidFill>
                  <a:srgbClr val="212121"/>
                </a:solidFill>
                <a:effectLst/>
                <a:latin typeface="-apple-system"/>
              </a:rPr>
              <a:t>r</a:t>
            </a:r>
            <a:r>
              <a:rPr lang="en-US" b="0" i="0" baseline="-25000" dirty="0" err="1">
                <a:solidFill>
                  <a:srgbClr val="212121"/>
                </a:solidFill>
                <a:effectLst/>
                <a:latin typeface="-apple-system"/>
              </a:rPr>
              <a:t>i</a:t>
            </a:r>
            <a:r>
              <a:rPr lang="en-US" b="0" i="0" dirty="0">
                <a:solidFill>
                  <a:srgbClr val="212121"/>
                </a:solidFill>
                <a:effectLst/>
                <a:latin typeface="-apple-system"/>
              </a:rPr>
              <a:t> = rate of return of each investment in the portfolio</a:t>
            </a:r>
          </a:p>
          <a:p>
            <a:pPr marL="0" indent="0">
              <a:buNone/>
            </a:pPr>
            <a:endParaRPr lang="en-US" dirty="0"/>
          </a:p>
        </p:txBody>
      </p:sp>
    </p:spTree>
    <p:extLst>
      <p:ext uri="{BB962C8B-B14F-4D97-AF65-F5344CB8AC3E}">
        <p14:creationId xmlns:p14="http://schemas.microsoft.com/office/powerpoint/2010/main" val="30057340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678939" y="682194"/>
            <a:ext cx="8256270" cy="757555"/>
          </a:xfrm>
          <a:prstGeom prst="rect">
            <a:avLst/>
          </a:prstGeom>
        </p:spPr>
        <p:txBody>
          <a:bodyPr vert="horz" wrap="square" lIns="0" tIns="12065" rIns="0" bIns="0" rtlCol="0">
            <a:spAutoFit/>
          </a:bodyPr>
          <a:lstStyle/>
          <a:p>
            <a:pPr marL="12700">
              <a:spcBef>
                <a:spcPts val="95"/>
              </a:spcBef>
            </a:pPr>
            <a:r>
              <a:rPr sz="1600" b="1" spc="-15" dirty="0">
                <a:solidFill>
                  <a:prstClr val="black"/>
                </a:solidFill>
                <a:latin typeface="Calibri"/>
                <a:cs typeface="Calibri"/>
              </a:rPr>
              <a:t>Variance</a:t>
            </a:r>
            <a:r>
              <a:rPr sz="1600" b="1" spc="5" dirty="0">
                <a:solidFill>
                  <a:prstClr val="black"/>
                </a:solidFill>
                <a:latin typeface="Calibri"/>
                <a:cs typeface="Calibri"/>
              </a:rPr>
              <a:t> </a:t>
            </a:r>
            <a:r>
              <a:rPr sz="1600" b="1" spc="-10" dirty="0">
                <a:solidFill>
                  <a:prstClr val="black"/>
                </a:solidFill>
                <a:latin typeface="Calibri"/>
                <a:cs typeface="Calibri"/>
              </a:rPr>
              <a:t>(Standard</a:t>
            </a:r>
            <a:r>
              <a:rPr sz="1600" b="1" spc="45" dirty="0">
                <a:solidFill>
                  <a:prstClr val="black"/>
                </a:solidFill>
                <a:latin typeface="Calibri"/>
                <a:cs typeface="Calibri"/>
              </a:rPr>
              <a:t> </a:t>
            </a:r>
            <a:r>
              <a:rPr sz="1600" b="1" spc="-5" dirty="0">
                <a:solidFill>
                  <a:prstClr val="black"/>
                </a:solidFill>
                <a:latin typeface="Calibri"/>
                <a:cs typeface="Calibri"/>
              </a:rPr>
              <a:t>Deviation)</a:t>
            </a:r>
            <a:r>
              <a:rPr sz="1600" b="1" spc="10" dirty="0">
                <a:solidFill>
                  <a:prstClr val="black"/>
                </a:solidFill>
                <a:latin typeface="Calibri"/>
                <a:cs typeface="Calibri"/>
              </a:rPr>
              <a:t> </a:t>
            </a:r>
            <a:r>
              <a:rPr sz="1600" b="1" spc="-5" dirty="0">
                <a:solidFill>
                  <a:prstClr val="black"/>
                </a:solidFill>
                <a:latin typeface="Calibri"/>
                <a:cs typeface="Calibri"/>
              </a:rPr>
              <a:t>of</a:t>
            </a:r>
            <a:r>
              <a:rPr sz="1600" b="1" spc="20" dirty="0">
                <a:solidFill>
                  <a:prstClr val="black"/>
                </a:solidFill>
                <a:latin typeface="Calibri"/>
                <a:cs typeface="Calibri"/>
              </a:rPr>
              <a:t> </a:t>
            </a:r>
            <a:r>
              <a:rPr sz="1600" b="1" spc="-15" dirty="0">
                <a:solidFill>
                  <a:prstClr val="black"/>
                </a:solidFill>
                <a:latin typeface="Calibri"/>
                <a:cs typeface="Calibri"/>
              </a:rPr>
              <a:t>Returns</a:t>
            </a:r>
            <a:r>
              <a:rPr sz="1600" b="1" spc="20" dirty="0">
                <a:solidFill>
                  <a:prstClr val="black"/>
                </a:solidFill>
                <a:latin typeface="Calibri"/>
                <a:cs typeface="Calibri"/>
              </a:rPr>
              <a:t> </a:t>
            </a:r>
            <a:r>
              <a:rPr sz="1600" b="1" spc="-15" dirty="0">
                <a:solidFill>
                  <a:prstClr val="black"/>
                </a:solidFill>
                <a:latin typeface="Calibri"/>
                <a:cs typeface="Calibri"/>
              </a:rPr>
              <a:t>for</a:t>
            </a:r>
            <a:r>
              <a:rPr sz="1600" b="1" spc="30" dirty="0">
                <a:solidFill>
                  <a:prstClr val="black"/>
                </a:solidFill>
                <a:latin typeface="Calibri"/>
                <a:cs typeface="Calibri"/>
              </a:rPr>
              <a:t> </a:t>
            </a:r>
            <a:r>
              <a:rPr sz="1600" b="1" spc="-5" dirty="0">
                <a:solidFill>
                  <a:prstClr val="black"/>
                </a:solidFill>
                <a:latin typeface="Calibri"/>
                <a:cs typeface="Calibri"/>
              </a:rPr>
              <a:t>an</a:t>
            </a:r>
            <a:r>
              <a:rPr sz="1600" b="1" spc="15" dirty="0">
                <a:solidFill>
                  <a:prstClr val="black"/>
                </a:solidFill>
                <a:latin typeface="Calibri"/>
                <a:cs typeface="Calibri"/>
              </a:rPr>
              <a:t> </a:t>
            </a:r>
            <a:r>
              <a:rPr sz="1600" b="1" spc="-10" dirty="0">
                <a:solidFill>
                  <a:prstClr val="black"/>
                </a:solidFill>
                <a:latin typeface="Calibri"/>
                <a:cs typeface="Calibri"/>
              </a:rPr>
              <a:t>Individual</a:t>
            </a:r>
            <a:r>
              <a:rPr sz="1600" b="1" spc="30" dirty="0">
                <a:solidFill>
                  <a:prstClr val="black"/>
                </a:solidFill>
                <a:latin typeface="Calibri"/>
                <a:cs typeface="Calibri"/>
              </a:rPr>
              <a:t> </a:t>
            </a:r>
            <a:r>
              <a:rPr sz="1600" b="1" spc="-5" dirty="0">
                <a:solidFill>
                  <a:prstClr val="black"/>
                </a:solidFill>
                <a:latin typeface="Calibri"/>
                <a:cs typeface="Calibri"/>
              </a:rPr>
              <a:t>Security</a:t>
            </a:r>
            <a:endParaRPr sz="1600">
              <a:solidFill>
                <a:prstClr val="black"/>
              </a:solidFill>
              <a:latin typeface="Calibri"/>
              <a:cs typeface="Calibri"/>
            </a:endParaRPr>
          </a:p>
          <a:p>
            <a:pPr marL="12700" marR="5080">
              <a:spcBef>
                <a:spcPts val="5"/>
              </a:spcBef>
            </a:pPr>
            <a:r>
              <a:rPr sz="1600" spc="-40" dirty="0">
                <a:solidFill>
                  <a:prstClr val="black"/>
                </a:solidFill>
                <a:latin typeface="Calibri"/>
                <a:cs typeface="Calibri"/>
              </a:rPr>
              <a:t>We</a:t>
            </a:r>
            <a:r>
              <a:rPr sz="1600" spc="15" dirty="0">
                <a:solidFill>
                  <a:prstClr val="black"/>
                </a:solidFill>
                <a:latin typeface="Calibri"/>
                <a:cs typeface="Calibri"/>
              </a:rPr>
              <a:t> </a:t>
            </a:r>
            <a:r>
              <a:rPr sz="1600" spc="-10" dirty="0">
                <a:solidFill>
                  <a:prstClr val="black"/>
                </a:solidFill>
                <a:latin typeface="Calibri"/>
                <a:cs typeface="Calibri"/>
              </a:rPr>
              <a:t>can</a:t>
            </a:r>
            <a:r>
              <a:rPr sz="1600" spc="-5" dirty="0">
                <a:solidFill>
                  <a:prstClr val="black"/>
                </a:solidFill>
                <a:latin typeface="Calibri"/>
                <a:cs typeface="Calibri"/>
              </a:rPr>
              <a:t> calculate</a:t>
            </a:r>
            <a:r>
              <a:rPr sz="1600" spc="-25" dirty="0">
                <a:solidFill>
                  <a:prstClr val="black"/>
                </a:solidFill>
                <a:latin typeface="Calibri"/>
                <a:cs typeface="Calibri"/>
              </a:rPr>
              <a:t> </a:t>
            </a:r>
            <a:r>
              <a:rPr sz="1600" spc="-5" dirty="0">
                <a:solidFill>
                  <a:prstClr val="black"/>
                </a:solidFill>
                <a:latin typeface="Calibri"/>
                <a:cs typeface="Calibri"/>
              </a:rPr>
              <a:t>the</a:t>
            </a:r>
            <a:r>
              <a:rPr sz="1600" spc="5" dirty="0">
                <a:solidFill>
                  <a:prstClr val="black"/>
                </a:solidFill>
                <a:latin typeface="Calibri"/>
                <a:cs typeface="Calibri"/>
              </a:rPr>
              <a:t> </a:t>
            </a:r>
            <a:r>
              <a:rPr sz="1600" spc="-5" dirty="0">
                <a:solidFill>
                  <a:prstClr val="black"/>
                </a:solidFill>
                <a:latin typeface="Calibri"/>
                <a:cs typeface="Calibri"/>
              </a:rPr>
              <a:t>population</a:t>
            </a:r>
            <a:r>
              <a:rPr sz="1600" spc="-25" dirty="0">
                <a:solidFill>
                  <a:prstClr val="black"/>
                </a:solidFill>
                <a:latin typeface="Calibri"/>
                <a:cs typeface="Calibri"/>
              </a:rPr>
              <a:t> </a:t>
            </a:r>
            <a:r>
              <a:rPr sz="1600" spc="-10" dirty="0">
                <a:solidFill>
                  <a:prstClr val="black"/>
                </a:solidFill>
                <a:latin typeface="Calibri"/>
                <a:cs typeface="Calibri"/>
              </a:rPr>
              <a:t>variance,</a:t>
            </a:r>
            <a:r>
              <a:rPr sz="1600" spc="5" dirty="0">
                <a:solidFill>
                  <a:prstClr val="black"/>
                </a:solidFill>
                <a:latin typeface="Calibri"/>
                <a:cs typeface="Calibri"/>
              </a:rPr>
              <a:t> σ2,</a:t>
            </a:r>
            <a:r>
              <a:rPr sz="1600" spc="10" dirty="0">
                <a:solidFill>
                  <a:prstClr val="black"/>
                </a:solidFill>
                <a:latin typeface="Calibri"/>
                <a:cs typeface="Calibri"/>
              </a:rPr>
              <a:t> </a:t>
            </a:r>
            <a:r>
              <a:rPr sz="1600" spc="-5" dirty="0">
                <a:solidFill>
                  <a:prstClr val="black"/>
                </a:solidFill>
                <a:latin typeface="Calibri"/>
                <a:cs typeface="Calibri"/>
              </a:rPr>
              <a:t>when</a:t>
            </a:r>
            <a:r>
              <a:rPr sz="1600" spc="5" dirty="0">
                <a:solidFill>
                  <a:prstClr val="black"/>
                </a:solidFill>
                <a:latin typeface="Calibri"/>
                <a:cs typeface="Calibri"/>
              </a:rPr>
              <a:t> </a:t>
            </a:r>
            <a:r>
              <a:rPr sz="1600" spc="-10" dirty="0">
                <a:solidFill>
                  <a:prstClr val="black"/>
                </a:solidFill>
                <a:latin typeface="Calibri"/>
                <a:cs typeface="Calibri"/>
              </a:rPr>
              <a:t>we</a:t>
            </a:r>
            <a:r>
              <a:rPr sz="1600" spc="20" dirty="0">
                <a:solidFill>
                  <a:prstClr val="black"/>
                </a:solidFill>
                <a:latin typeface="Calibri"/>
                <a:cs typeface="Calibri"/>
              </a:rPr>
              <a:t> </a:t>
            </a:r>
            <a:r>
              <a:rPr sz="1600" spc="-10" dirty="0">
                <a:solidFill>
                  <a:prstClr val="black"/>
                </a:solidFill>
                <a:latin typeface="Calibri"/>
                <a:cs typeface="Calibri"/>
              </a:rPr>
              <a:t>know</a:t>
            </a:r>
            <a:r>
              <a:rPr sz="1600" spc="2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5" dirty="0">
                <a:solidFill>
                  <a:prstClr val="black"/>
                </a:solidFill>
                <a:latin typeface="Calibri"/>
                <a:cs typeface="Calibri"/>
              </a:rPr>
              <a:t>return</a:t>
            </a:r>
            <a:r>
              <a:rPr sz="1600" spc="35" dirty="0">
                <a:solidFill>
                  <a:prstClr val="black"/>
                </a:solidFill>
                <a:latin typeface="Calibri"/>
                <a:cs typeface="Calibri"/>
              </a:rPr>
              <a:t> </a:t>
            </a:r>
            <a:r>
              <a:rPr sz="1600" i="1" spc="-5" dirty="0">
                <a:solidFill>
                  <a:prstClr val="black"/>
                </a:solidFill>
                <a:latin typeface="Calibri"/>
                <a:cs typeface="Calibri"/>
              </a:rPr>
              <a:t>R</a:t>
            </a:r>
            <a:r>
              <a:rPr sz="1600" i="1" spc="20" dirty="0">
                <a:solidFill>
                  <a:prstClr val="black"/>
                </a:solidFill>
                <a:latin typeface="Calibri"/>
                <a:cs typeface="Calibri"/>
              </a:rPr>
              <a:t> </a:t>
            </a:r>
            <a:r>
              <a:rPr sz="1600" spc="-15" dirty="0">
                <a:solidFill>
                  <a:prstClr val="black"/>
                </a:solidFill>
                <a:latin typeface="Calibri"/>
                <a:cs typeface="Calibri"/>
              </a:rPr>
              <a:t>for</a:t>
            </a:r>
            <a:r>
              <a:rPr sz="1600" spc="5" dirty="0">
                <a:solidFill>
                  <a:prstClr val="black"/>
                </a:solidFill>
                <a:latin typeface="Calibri"/>
                <a:cs typeface="Calibri"/>
              </a:rPr>
              <a:t> </a:t>
            </a:r>
            <a:r>
              <a:rPr sz="1600" spc="-5" dirty="0">
                <a:solidFill>
                  <a:prstClr val="black"/>
                </a:solidFill>
                <a:latin typeface="Calibri"/>
                <a:cs typeface="Calibri"/>
              </a:rPr>
              <a:t>each</a:t>
            </a:r>
            <a:r>
              <a:rPr sz="1600" spc="10" dirty="0">
                <a:solidFill>
                  <a:prstClr val="black"/>
                </a:solidFill>
                <a:latin typeface="Calibri"/>
                <a:cs typeface="Calibri"/>
              </a:rPr>
              <a:t> </a:t>
            </a:r>
            <a:r>
              <a:rPr sz="1600" spc="-10" dirty="0">
                <a:solidFill>
                  <a:prstClr val="black"/>
                </a:solidFill>
                <a:latin typeface="Calibri"/>
                <a:cs typeface="Calibri"/>
              </a:rPr>
              <a:t>period,</a:t>
            </a:r>
            <a:r>
              <a:rPr sz="1600" spc="5" dirty="0">
                <a:solidFill>
                  <a:prstClr val="black"/>
                </a:solidFill>
                <a:latin typeface="Calibri"/>
                <a:cs typeface="Calibri"/>
              </a:rPr>
              <a:t> </a:t>
            </a:r>
            <a:r>
              <a:rPr sz="1600" spc="-5" dirty="0">
                <a:solidFill>
                  <a:prstClr val="black"/>
                </a:solidFill>
                <a:latin typeface="Calibri"/>
                <a:cs typeface="Calibri"/>
              </a:rPr>
              <a:t>the</a:t>
            </a:r>
            <a:r>
              <a:rPr sz="1600" spc="25" dirty="0">
                <a:solidFill>
                  <a:prstClr val="black"/>
                </a:solidFill>
                <a:latin typeface="Calibri"/>
                <a:cs typeface="Calibri"/>
              </a:rPr>
              <a:t> </a:t>
            </a:r>
            <a:r>
              <a:rPr sz="1600" spc="-10" dirty="0">
                <a:solidFill>
                  <a:prstClr val="black"/>
                </a:solidFill>
                <a:latin typeface="Calibri"/>
                <a:cs typeface="Calibri"/>
              </a:rPr>
              <a:t>total </a:t>
            </a:r>
            <a:r>
              <a:rPr sz="1600" spc="-5" dirty="0">
                <a:solidFill>
                  <a:prstClr val="black"/>
                </a:solidFill>
                <a:latin typeface="Calibri"/>
                <a:cs typeface="Calibri"/>
              </a:rPr>
              <a:t> </a:t>
            </a:r>
            <a:r>
              <a:rPr sz="1600" spc="-10" dirty="0">
                <a:solidFill>
                  <a:prstClr val="black"/>
                </a:solidFill>
                <a:latin typeface="Calibri"/>
                <a:cs typeface="Calibri"/>
              </a:rPr>
              <a:t>number</a:t>
            </a:r>
            <a:r>
              <a:rPr sz="1600" dirty="0">
                <a:solidFill>
                  <a:prstClr val="black"/>
                </a:solidFill>
                <a:latin typeface="Calibri"/>
                <a:cs typeface="Calibri"/>
              </a:rPr>
              <a:t> </a:t>
            </a:r>
            <a:r>
              <a:rPr sz="1600" spc="-10" dirty="0">
                <a:solidFill>
                  <a:prstClr val="black"/>
                </a:solidFill>
                <a:latin typeface="Calibri"/>
                <a:cs typeface="Calibri"/>
              </a:rPr>
              <a:t>periods</a:t>
            </a:r>
            <a:r>
              <a:rPr sz="1600" spc="25" dirty="0">
                <a:solidFill>
                  <a:prstClr val="black"/>
                </a:solidFill>
                <a:latin typeface="Calibri"/>
                <a:cs typeface="Calibri"/>
              </a:rPr>
              <a:t> </a:t>
            </a:r>
            <a:r>
              <a:rPr sz="1600" spc="5" dirty="0">
                <a:solidFill>
                  <a:prstClr val="black"/>
                </a:solidFill>
                <a:latin typeface="Calibri"/>
                <a:cs typeface="Calibri"/>
              </a:rPr>
              <a:t>(</a:t>
            </a:r>
            <a:r>
              <a:rPr sz="1600" i="1" spc="5" dirty="0">
                <a:solidFill>
                  <a:prstClr val="black"/>
                </a:solidFill>
                <a:latin typeface="Calibri"/>
                <a:cs typeface="Calibri"/>
              </a:rPr>
              <a:t>T </a:t>
            </a:r>
            <a:r>
              <a:rPr sz="1600" spc="-5" dirty="0">
                <a:solidFill>
                  <a:prstClr val="black"/>
                </a:solidFill>
                <a:latin typeface="Calibri"/>
                <a:cs typeface="Calibri"/>
              </a:rPr>
              <a:t>),</a:t>
            </a:r>
            <a:r>
              <a:rPr sz="1600" dirty="0">
                <a:solidFill>
                  <a:prstClr val="black"/>
                </a:solidFill>
                <a:latin typeface="Calibri"/>
                <a:cs typeface="Calibri"/>
              </a:rPr>
              <a:t> </a:t>
            </a:r>
            <a:r>
              <a:rPr sz="1600" spc="-5" dirty="0">
                <a:solidFill>
                  <a:prstClr val="black"/>
                </a:solidFill>
                <a:latin typeface="Calibri"/>
                <a:cs typeface="Calibri"/>
              </a:rPr>
              <a:t>and</a:t>
            </a:r>
            <a:r>
              <a:rPr sz="1600"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5" dirty="0">
                <a:solidFill>
                  <a:prstClr val="black"/>
                </a:solidFill>
                <a:latin typeface="Calibri"/>
                <a:cs typeface="Calibri"/>
              </a:rPr>
              <a:t>mean</a:t>
            </a:r>
            <a:r>
              <a:rPr sz="1600" spc="10" dirty="0">
                <a:solidFill>
                  <a:prstClr val="black"/>
                </a:solidFill>
                <a:latin typeface="Calibri"/>
                <a:cs typeface="Calibri"/>
              </a:rPr>
              <a:t> </a:t>
            </a:r>
            <a:r>
              <a:rPr sz="1600" spc="-5" dirty="0">
                <a:solidFill>
                  <a:prstClr val="black"/>
                </a:solidFill>
                <a:latin typeface="Calibri"/>
                <a:cs typeface="Calibri"/>
              </a:rPr>
              <a:t>or</a:t>
            </a:r>
            <a:r>
              <a:rPr sz="1600" spc="15" dirty="0">
                <a:solidFill>
                  <a:prstClr val="black"/>
                </a:solidFill>
                <a:latin typeface="Calibri"/>
                <a:cs typeface="Calibri"/>
              </a:rPr>
              <a:t> </a:t>
            </a:r>
            <a:r>
              <a:rPr sz="1600" spc="-10" dirty="0">
                <a:solidFill>
                  <a:prstClr val="black"/>
                </a:solidFill>
                <a:latin typeface="Calibri"/>
                <a:cs typeface="Calibri"/>
              </a:rPr>
              <a:t>expected</a:t>
            </a:r>
            <a:r>
              <a:rPr sz="1600" spc="5" dirty="0">
                <a:solidFill>
                  <a:prstClr val="black"/>
                </a:solidFill>
                <a:latin typeface="Calibri"/>
                <a:cs typeface="Calibri"/>
              </a:rPr>
              <a:t> </a:t>
            </a:r>
            <a:r>
              <a:rPr sz="1600" spc="-10" dirty="0">
                <a:solidFill>
                  <a:prstClr val="black"/>
                </a:solidFill>
                <a:latin typeface="Calibri"/>
                <a:cs typeface="Calibri"/>
              </a:rPr>
              <a:t>value</a:t>
            </a:r>
            <a:r>
              <a:rPr sz="1600" spc="-5" dirty="0">
                <a:solidFill>
                  <a:prstClr val="black"/>
                </a:solidFill>
                <a:latin typeface="Calibri"/>
                <a:cs typeface="Calibri"/>
              </a:rPr>
              <a:t> of</a:t>
            </a:r>
            <a:r>
              <a:rPr sz="1600" spc="15"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15" dirty="0">
                <a:solidFill>
                  <a:prstClr val="black"/>
                </a:solidFill>
                <a:latin typeface="Calibri"/>
                <a:cs typeface="Calibri"/>
              </a:rPr>
              <a:t>population’s</a:t>
            </a:r>
            <a:r>
              <a:rPr sz="1600" spc="30" dirty="0">
                <a:solidFill>
                  <a:prstClr val="black"/>
                </a:solidFill>
                <a:latin typeface="Calibri"/>
                <a:cs typeface="Calibri"/>
              </a:rPr>
              <a:t> </a:t>
            </a:r>
            <a:r>
              <a:rPr sz="1600" spc="-5" dirty="0">
                <a:solidFill>
                  <a:prstClr val="black"/>
                </a:solidFill>
                <a:latin typeface="Calibri"/>
                <a:cs typeface="Calibri"/>
              </a:rPr>
              <a:t>distribution</a:t>
            </a:r>
            <a:r>
              <a:rPr sz="1600" spc="-10" dirty="0">
                <a:solidFill>
                  <a:prstClr val="black"/>
                </a:solidFill>
                <a:latin typeface="Calibri"/>
                <a:cs typeface="Calibri"/>
              </a:rPr>
              <a:t> (μ),</a:t>
            </a:r>
            <a:r>
              <a:rPr sz="1600" spc="25" dirty="0">
                <a:solidFill>
                  <a:prstClr val="black"/>
                </a:solidFill>
                <a:latin typeface="Calibri"/>
                <a:cs typeface="Calibri"/>
              </a:rPr>
              <a:t> </a:t>
            </a:r>
            <a:r>
              <a:rPr sz="1600" spc="-5" dirty="0">
                <a:solidFill>
                  <a:prstClr val="black"/>
                </a:solidFill>
                <a:latin typeface="Calibri"/>
                <a:cs typeface="Calibri"/>
              </a:rPr>
              <a:t>as </a:t>
            </a:r>
            <a:r>
              <a:rPr sz="1600" spc="-10" dirty="0">
                <a:solidFill>
                  <a:prstClr val="black"/>
                </a:solidFill>
                <a:latin typeface="Calibri"/>
                <a:cs typeface="Calibri"/>
              </a:rPr>
              <a:t>follows:</a:t>
            </a:r>
            <a:endParaRPr sz="1600">
              <a:solidFill>
                <a:prstClr val="black"/>
              </a:solidFill>
              <a:latin typeface="Calibri"/>
              <a:cs typeface="Calibri"/>
            </a:endParaRPr>
          </a:p>
        </p:txBody>
      </p:sp>
      <p:sp>
        <p:nvSpPr>
          <p:cNvPr id="4" name="object 4"/>
          <p:cNvSpPr txBox="1"/>
          <p:nvPr/>
        </p:nvSpPr>
        <p:spPr>
          <a:xfrm>
            <a:off x="1678940" y="2390012"/>
            <a:ext cx="8496935" cy="756920"/>
          </a:xfrm>
          <a:prstGeom prst="rect">
            <a:avLst/>
          </a:prstGeom>
        </p:spPr>
        <p:txBody>
          <a:bodyPr vert="horz" wrap="square" lIns="0" tIns="12065" rIns="0" bIns="0" rtlCol="0">
            <a:spAutoFit/>
          </a:bodyPr>
          <a:lstStyle/>
          <a:p>
            <a:pPr marL="12700" marR="5080">
              <a:spcBef>
                <a:spcPts val="95"/>
              </a:spcBef>
            </a:pPr>
            <a:r>
              <a:rPr sz="1600" spc="-5" dirty="0">
                <a:solidFill>
                  <a:prstClr val="black"/>
                </a:solidFill>
                <a:latin typeface="Calibri"/>
                <a:cs typeface="Calibri"/>
              </a:rPr>
              <a:t>In</a:t>
            </a:r>
            <a:r>
              <a:rPr sz="1600" spc="-1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0" dirty="0">
                <a:solidFill>
                  <a:prstClr val="black"/>
                </a:solidFill>
                <a:latin typeface="Calibri"/>
                <a:cs typeface="Calibri"/>
              </a:rPr>
              <a:t>world</a:t>
            </a:r>
            <a:r>
              <a:rPr sz="1600" spc="10"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5" dirty="0">
                <a:solidFill>
                  <a:prstClr val="black"/>
                </a:solidFill>
                <a:latin typeface="Calibri"/>
                <a:cs typeface="Calibri"/>
              </a:rPr>
              <a:t>finance,</a:t>
            </a:r>
            <a:r>
              <a:rPr sz="1600" spc="-20" dirty="0">
                <a:solidFill>
                  <a:prstClr val="black"/>
                </a:solidFill>
                <a:latin typeface="Calibri"/>
                <a:cs typeface="Calibri"/>
              </a:rPr>
              <a:t> </a:t>
            </a:r>
            <a:r>
              <a:rPr sz="1600" spc="-10" dirty="0">
                <a:solidFill>
                  <a:prstClr val="black"/>
                </a:solidFill>
                <a:latin typeface="Calibri"/>
                <a:cs typeface="Calibri"/>
              </a:rPr>
              <a:t>we</a:t>
            </a:r>
            <a:r>
              <a:rPr sz="1600" spc="20" dirty="0">
                <a:solidFill>
                  <a:prstClr val="black"/>
                </a:solidFill>
                <a:latin typeface="Calibri"/>
                <a:cs typeface="Calibri"/>
              </a:rPr>
              <a:t> </a:t>
            </a:r>
            <a:r>
              <a:rPr sz="1600" spc="-15" dirty="0">
                <a:solidFill>
                  <a:prstClr val="black"/>
                </a:solidFill>
                <a:latin typeface="Calibri"/>
                <a:cs typeface="Calibri"/>
              </a:rPr>
              <a:t>are</a:t>
            </a:r>
            <a:r>
              <a:rPr sz="1600" spc="5" dirty="0">
                <a:solidFill>
                  <a:prstClr val="black"/>
                </a:solidFill>
                <a:latin typeface="Calibri"/>
                <a:cs typeface="Calibri"/>
              </a:rPr>
              <a:t> </a:t>
            </a:r>
            <a:r>
              <a:rPr sz="1600" spc="-5" dirty="0">
                <a:solidFill>
                  <a:prstClr val="black"/>
                </a:solidFill>
                <a:latin typeface="Calibri"/>
                <a:cs typeface="Calibri"/>
              </a:rPr>
              <a:t>typically</a:t>
            </a:r>
            <a:r>
              <a:rPr sz="1600" spc="-25" dirty="0">
                <a:solidFill>
                  <a:prstClr val="black"/>
                </a:solidFill>
                <a:latin typeface="Calibri"/>
                <a:cs typeface="Calibri"/>
              </a:rPr>
              <a:t> </a:t>
            </a:r>
            <a:r>
              <a:rPr sz="1600" spc="-5" dirty="0">
                <a:solidFill>
                  <a:prstClr val="black"/>
                </a:solidFill>
                <a:latin typeface="Calibri"/>
                <a:cs typeface="Calibri"/>
              </a:rPr>
              <a:t>analyzing</a:t>
            </a:r>
            <a:r>
              <a:rPr sz="1600" spc="-20" dirty="0">
                <a:solidFill>
                  <a:prstClr val="black"/>
                </a:solidFill>
                <a:latin typeface="Calibri"/>
                <a:cs typeface="Calibri"/>
              </a:rPr>
              <a:t> </a:t>
            </a:r>
            <a:r>
              <a:rPr sz="1600" spc="-5" dirty="0">
                <a:solidFill>
                  <a:prstClr val="black"/>
                </a:solidFill>
                <a:latin typeface="Calibri"/>
                <a:cs typeface="Calibri"/>
              </a:rPr>
              <a:t>only</a:t>
            </a:r>
            <a:r>
              <a:rPr sz="1600" spc="5" dirty="0">
                <a:solidFill>
                  <a:prstClr val="black"/>
                </a:solidFill>
                <a:latin typeface="Calibri"/>
                <a:cs typeface="Calibri"/>
              </a:rPr>
              <a:t> </a:t>
            </a:r>
            <a:r>
              <a:rPr sz="1600" spc="-5" dirty="0">
                <a:solidFill>
                  <a:prstClr val="black"/>
                </a:solidFill>
                <a:latin typeface="Calibri"/>
                <a:cs typeface="Calibri"/>
              </a:rPr>
              <a:t>a</a:t>
            </a:r>
            <a:r>
              <a:rPr sz="1600" dirty="0">
                <a:solidFill>
                  <a:prstClr val="black"/>
                </a:solidFill>
                <a:latin typeface="Calibri"/>
                <a:cs typeface="Calibri"/>
              </a:rPr>
              <a:t> </a:t>
            </a:r>
            <a:r>
              <a:rPr sz="1600" spc="-10" dirty="0">
                <a:solidFill>
                  <a:prstClr val="black"/>
                </a:solidFill>
                <a:latin typeface="Calibri"/>
                <a:cs typeface="Calibri"/>
              </a:rPr>
              <a:t>sample</a:t>
            </a:r>
            <a:r>
              <a:rPr sz="1600" dirty="0">
                <a:solidFill>
                  <a:prstClr val="black"/>
                </a:solidFill>
                <a:latin typeface="Calibri"/>
                <a:cs typeface="Calibri"/>
              </a:rPr>
              <a:t> </a:t>
            </a:r>
            <a:r>
              <a:rPr sz="1600" spc="-5" dirty="0">
                <a:solidFill>
                  <a:prstClr val="black"/>
                </a:solidFill>
                <a:latin typeface="Calibri"/>
                <a:cs typeface="Calibri"/>
              </a:rPr>
              <a:t>of</a:t>
            </a:r>
            <a:r>
              <a:rPr sz="1600" dirty="0">
                <a:solidFill>
                  <a:prstClr val="black"/>
                </a:solidFill>
                <a:latin typeface="Calibri"/>
                <a:cs typeface="Calibri"/>
              </a:rPr>
              <a:t> </a:t>
            </a:r>
            <a:r>
              <a:rPr sz="1600" spc="-15" dirty="0">
                <a:solidFill>
                  <a:prstClr val="black"/>
                </a:solidFill>
                <a:latin typeface="Calibri"/>
                <a:cs typeface="Calibri"/>
              </a:rPr>
              <a:t>returns</a:t>
            </a:r>
            <a:r>
              <a:rPr sz="1600" spc="35" dirty="0">
                <a:solidFill>
                  <a:prstClr val="black"/>
                </a:solidFill>
                <a:latin typeface="Calibri"/>
                <a:cs typeface="Calibri"/>
              </a:rPr>
              <a:t> </a:t>
            </a:r>
            <a:r>
              <a:rPr sz="1600" spc="-10" dirty="0">
                <a:solidFill>
                  <a:prstClr val="black"/>
                </a:solidFill>
                <a:latin typeface="Calibri"/>
                <a:cs typeface="Calibri"/>
              </a:rPr>
              <a:t>data, </a:t>
            </a:r>
            <a:r>
              <a:rPr sz="1600" spc="-15" dirty="0">
                <a:solidFill>
                  <a:prstClr val="black"/>
                </a:solidFill>
                <a:latin typeface="Calibri"/>
                <a:cs typeface="Calibri"/>
              </a:rPr>
              <a:t>rather</a:t>
            </a:r>
            <a:r>
              <a:rPr sz="1600" spc="85" dirty="0">
                <a:solidFill>
                  <a:prstClr val="black"/>
                </a:solidFill>
                <a:latin typeface="Calibri"/>
                <a:cs typeface="Calibri"/>
              </a:rPr>
              <a:t> </a:t>
            </a:r>
            <a:r>
              <a:rPr sz="1600" spc="-5" dirty="0">
                <a:solidFill>
                  <a:prstClr val="black"/>
                </a:solidFill>
                <a:latin typeface="Calibri"/>
                <a:cs typeface="Calibri"/>
              </a:rPr>
              <a:t>than</a:t>
            </a:r>
            <a:r>
              <a:rPr sz="1600" spc="-10" dirty="0">
                <a:solidFill>
                  <a:prstClr val="black"/>
                </a:solidFill>
                <a:latin typeface="Calibri"/>
                <a:cs typeface="Calibri"/>
              </a:rPr>
              <a:t> </a:t>
            </a:r>
            <a:r>
              <a:rPr sz="1600" spc="-5" dirty="0">
                <a:solidFill>
                  <a:prstClr val="black"/>
                </a:solidFill>
                <a:latin typeface="Calibri"/>
                <a:cs typeface="Calibri"/>
              </a:rPr>
              <a:t>the</a:t>
            </a:r>
            <a:r>
              <a:rPr sz="1600" spc="20" dirty="0">
                <a:solidFill>
                  <a:prstClr val="black"/>
                </a:solidFill>
                <a:latin typeface="Calibri"/>
                <a:cs typeface="Calibri"/>
              </a:rPr>
              <a:t> </a:t>
            </a:r>
            <a:r>
              <a:rPr sz="1600" spc="-10" dirty="0">
                <a:solidFill>
                  <a:prstClr val="black"/>
                </a:solidFill>
                <a:latin typeface="Calibri"/>
                <a:cs typeface="Calibri"/>
              </a:rPr>
              <a:t>entire </a:t>
            </a:r>
            <a:r>
              <a:rPr sz="1600" spc="-5" dirty="0">
                <a:solidFill>
                  <a:prstClr val="black"/>
                </a:solidFill>
                <a:latin typeface="Calibri"/>
                <a:cs typeface="Calibri"/>
              </a:rPr>
              <a:t> population.</a:t>
            </a:r>
            <a:r>
              <a:rPr sz="1600" spc="-25" dirty="0">
                <a:solidFill>
                  <a:prstClr val="black"/>
                </a:solidFill>
                <a:latin typeface="Calibri"/>
                <a:cs typeface="Calibri"/>
              </a:rPr>
              <a:t> </a:t>
            </a:r>
            <a:r>
              <a:rPr sz="1600" spc="-75" dirty="0">
                <a:solidFill>
                  <a:prstClr val="black"/>
                </a:solidFill>
                <a:latin typeface="Calibri"/>
                <a:cs typeface="Calibri"/>
              </a:rPr>
              <a:t>To</a:t>
            </a:r>
            <a:r>
              <a:rPr sz="1600" spc="10" dirty="0">
                <a:solidFill>
                  <a:prstClr val="black"/>
                </a:solidFill>
                <a:latin typeface="Calibri"/>
                <a:cs typeface="Calibri"/>
              </a:rPr>
              <a:t> </a:t>
            </a:r>
            <a:r>
              <a:rPr sz="1600" spc="-10" dirty="0">
                <a:solidFill>
                  <a:prstClr val="black"/>
                </a:solidFill>
                <a:latin typeface="Calibri"/>
                <a:cs typeface="Calibri"/>
              </a:rPr>
              <a:t>calculate</a:t>
            </a:r>
            <a:r>
              <a:rPr sz="1600" spc="-25" dirty="0">
                <a:solidFill>
                  <a:prstClr val="black"/>
                </a:solidFill>
                <a:latin typeface="Calibri"/>
                <a:cs typeface="Calibri"/>
              </a:rPr>
              <a:t> </a:t>
            </a:r>
            <a:r>
              <a:rPr sz="1600" spc="-5" dirty="0">
                <a:solidFill>
                  <a:prstClr val="black"/>
                </a:solidFill>
                <a:latin typeface="Calibri"/>
                <a:cs typeface="Calibri"/>
              </a:rPr>
              <a:t>sample</a:t>
            </a:r>
            <a:r>
              <a:rPr sz="1600" spc="5" dirty="0">
                <a:solidFill>
                  <a:prstClr val="black"/>
                </a:solidFill>
                <a:latin typeface="Calibri"/>
                <a:cs typeface="Calibri"/>
              </a:rPr>
              <a:t> </a:t>
            </a:r>
            <a:r>
              <a:rPr sz="1600" spc="-10" dirty="0">
                <a:solidFill>
                  <a:prstClr val="black"/>
                </a:solidFill>
                <a:latin typeface="Calibri"/>
                <a:cs typeface="Calibri"/>
              </a:rPr>
              <a:t>variance,</a:t>
            </a:r>
            <a:r>
              <a:rPr sz="1600" spc="30" dirty="0">
                <a:solidFill>
                  <a:prstClr val="black"/>
                </a:solidFill>
                <a:latin typeface="Calibri"/>
                <a:cs typeface="Calibri"/>
              </a:rPr>
              <a:t> </a:t>
            </a:r>
            <a:r>
              <a:rPr sz="1600" i="1" spc="-5" dirty="0">
                <a:solidFill>
                  <a:prstClr val="black"/>
                </a:solidFill>
                <a:latin typeface="Calibri"/>
                <a:cs typeface="Calibri"/>
              </a:rPr>
              <a:t>s</a:t>
            </a:r>
            <a:r>
              <a:rPr sz="1600" spc="-5" dirty="0">
                <a:solidFill>
                  <a:prstClr val="black"/>
                </a:solidFill>
                <a:latin typeface="Calibri"/>
                <a:cs typeface="Calibri"/>
              </a:rPr>
              <a:t>2,</a:t>
            </a:r>
            <a:r>
              <a:rPr sz="1600" spc="10" dirty="0">
                <a:solidFill>
                  <a:prstClr val="black"/>
                </a:solidFill>
                <a:latin typeface="Calibri"/>
                <a:cs typeface="Calibri"/>
              </a:rPr>
              <a:t> </a:t>
            </a:r>
            <a:r>
              <a:rPr sz="1600" spc="-5" dirty="0">
                <a:solidFill>
                  <a:prstClr val="black"/>
                </a:solidFill>
                <a:latin typeface="Calibri"/>
                <a:cs typeface="Calibri"/>
              </a:rPr>
              <a:t>using a</a:t>
            </a:r>
            <a:r>
              <a:rPr sz="1600" dirty="0">
                <a:solidFill>
                  <a:prstClr val="black"/>
                </a:solidFill>
                <a:latin typeface="Calibri"/>
                <a:cs typeface="Calibri"/>
              </a:rPr>
              <a:t> </a:t>
            </a:r>
            <a:r>
              <a:rPr sz="1600" spc="-5" dirty="0">
                <a:solidFill>
                  <a:prstClr val="black"/>
                </a:solidFill>
                <a:latin typeface="Calibri"/>
                <a:cs typeface="Calibri"/>
              </a:rPr>
              <a:t>sample</a:t>
            </a:r>
            <a:r>
              <a:rPr sz="1600" spc="-10" dirty="0">
                <a:solidFill>
                  <a:prstClr val="black"/>
                </a:solidFill>
                <a:latin typeface="Calibri"/>
                <a:cs typeface="Calibri"/>
              </a:rPr>
              <a:t> </a:t>
            </a:r>
            <a:r>
              <a:rPr sz="1600" spc="-5" dirty="0">
                <a:solidFill>
                  <a:prstClr val="black"/>
                </a:solidFill>
                <a:latin typeface="Calibri"/>
                <a:cs typeface="Calibri"/>
              </a:rPr>
              <a:t>of</a:t>
            </a:r>
            <a:r>
              <a:rPr sz="1600" spc="25" dirty="0">
                <a:solidFill>
                  <a:prstClr val="black"/>
                </a:solidFill>
                <a:latin typeface="Calibri"/>
                <a:cs typeface="Calibri"/>
              </a:rPr>
              <a:t> </a:t>
            </a:r>
            <a:r>
              <a:rPr sz="1600" i="1" spc="-5" dirty="0">
                <a:solidFill>
                  <a:prstClr val="black"/>
                </a:solidFill>
                <a:latin typeface="Calibri"/>
                <a:cs typeface="Calibri"/>
              </a:rPr>
              <a:t>T</a:t>
            </a:r>
            <a:r>
              <a:rPr sz="1600" i="1" spc="5" dirty="0">
                <a:solidFill>
                  <a:prstClr val="black"/>
                </a:solidFill>
                <a:latin typeface="Calibri"/>
                <a:cs typeface="Calibri"/>
              </a:rPr>
              <a:t> </a:t>
            </a:r>
            <a:r>
              <a:rPr sz="1600" spc="-10" dirty="0">
                <a:solidFill>
                  <a:prstClr val="black"/>
                </a:solidFill>
                <a:latin typeface="Calibri"/>
                <a:cs typeface="Calibri"/>
              </a:rPr>
              <a:t>historical</a:t>
            </a:r>
            <a:r>
              <a:rPr sz="1600" spc="-5" dirty="0">
                <a:solidFill>
                  <a:prstClr val="black"/>
                </a:solidFill>
                <a:latin typeface="Calibri"/>
                <a:cs typeface="Calibri"/>
              </a:rPr>
              <a:t> </a:t>
            </a:r>
            <a:r>
              <a:rPr sz="1600" spc="-15" dirty="0">
                <a:solidFill>
                  <a:prstClr val="black"/>
                </a:solidFill>
                <a:latin typeface="Calibri"/>
                <a:cs typeface="Calibri"/>
              </a:rPr>
              <a:t>returns</a:t>
            </a:r>
            <a:r>
              <a:rPr sz="1600" spc="35" dirty="0">
                <a:solidFill>
                  <a:prstClr val="black"/>
                </a:solidFill>
                <a:latin typeface="Calibri"/>
                <a:cs typeface="Calibri"/>
              </a:rPr>
              <a:t> </a:t>
            </a:r>
            <a:r>
              <a:rPr sz="1600" spc="-5" dirty="0">
                <a:solidFill>
                  <a:prstClr val="black"/>
                </a:solidFill>
                <a:latin typeface="Calibri"/>
                <a:cs typeface="Calibri"/>
              </a:rPr>
              <a:t>and the</a:t>
            </a:r>
            <a:r>
              <a:rPr sz="1600" dirty="0">
                <a:solidFill>
                  <a:prstClr val="black"/>
                </a:solidFill>
                <a:latin typeface="Calibri"/>
                <a:cs typeface="Calibri"/>
              </a:rPr>
              <a:t> </a:t>
            </a:r>
            <a:r>
              <a:rPr sz="1600" spc="-5" dirty="0">
                <a:solidFill>
                  <a:prstClr val="black"/>
                </a:solidFill>
                <a:latin typeface="Calibri"/>
                <a:cs typeface="Calibri"/>
              </a:rPr>
              <a:t>mean,</a:t>
            </a:r>
            <a:r>
              <a:rPr sz="1600" spc="20" dirty="0">
                <a:solidFill>
                  <a:prstClr val="black"/>
                </a:solidFill>
                <a:latin typeface="Calibri"/>
                <a:cs typeface="Calibri"/>
              </a:rPr>
              <a:t> </a:t>
            </a:r>
            <a:r>
              <a:rPr sz="1600" spc="-5" dirty="0">
                <a:solidFill>
                  <a:prstClr val="black"/>
                </a:solidFill>
                <a:latin typeface="Calibri"/>
                <a:cs typeface="Calibri"/>
              </a:rPr>
              <a:t>R¯,</a:t>
            </a:r>
            <a:r>
              <a:rPr sz="1600" spc="25" dirty="0">
                <a:solidFill>
                  <a:prstClr val="black"/>
                </a:solidFill>
                <a:latin typeface="Calibri"/>
                <a:cs typeface="Calibri"/>
              </a:rPr>
              <a:t> </a:t>
            </a:r>
            <a:r>
              <a:rPr sz="1600" spc="-10" dirty="0">
                <a:solidFill>
                  <a:prstClr val="black"/>
                </a:solidFill>
                <a:latin typeface="Calibri"/>
                <a:cs typeface="Calibri"/>
              </a:rPr>
              <a:t>of </a:t>
            </a:r>
            <a:r>
              <a:rPr sz="1600" spc="-34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observations,</a:t>
            </a:r>
            <a:r>
              <a:rPr sz="1600" spc="25" dirty="0">
                <a:solidFill>
                  <a:prstClr val="black"/>
                </a:solidFill>
                <a:latin typeface="Calibri"/>
                <a:cs typeface="Calibri"/>
              </a:rPr>
              <a:t> </a:t>
            </a:r>
            <a:r>
              <a:rPr sz="1600" spc="-10" dirty="0">
                <a:solidFill>
                  <a:prstClr val="black"/>
                </a:solidFill>
                <a:latin typeface="Calibri"/>
                <a:cs typeface="Calibri"/>
              </a:rPr>
              <a:t>we</a:t>
            </a:r>
            <a:r>
              <a:rPr sz="1600" spc="15" dirty="0">
                <a:solidFill>
                  <a:prstClr val="black"/>
                </a:solidFill>
                <a:latin typeface="Calibri"/>
                <a:cs typeface="Calibri"/>
              </a:rPr>
              <a:t> </a:t>
            </a:r>
            <a:r>
              <a:rPr sz="1600" spc="-10" dirty="0">
                <a:solidFill>
                  <a:prstClr val="black"/>
                </a:solidFill>
                <a:latin typeface="Calibri"/>
                <a:cs typeface="Calibri"/>
              </a:rPr>
              <a:t>use</a:t>
            </a:r>
            <a:r>
              <a:rPr sz="1600" spc="5" dirty="0">
                <a:solidFill>
                  <a:prstClr val="black"/>
                </a:solidFill>
                <a:latin typeface="Calibri"/>
                <a:cs typeface="Calibri"/>
              </a:rPr>
              <a:t> </a:t>
            </a:r>
            <a:r>
              <a:rPr sz="1600" spc="-5" dirty="0">
                <a:solidFill>
                  <a:prstClr val="black"/>
                </a:solidFill>
                <a:latin typeface="Calibri"/>
                <a:cs typeface="Calibri"/>
              </a:rPr>
              <a:t>the </a:t>
            </a:r>
            <a:r>
              <a:rPr sz="1600" spc="-10" dirty="0">
                <a:solidFill>
                  <a:prstClr val="black"/>
                </a:solidFill>
                <a:latin typeface="Calibri"/>
                <a:cs typeface="Calibri"/>
              </a:rPr>
              <a:t>following</a:t>
            </a:r>
            <a:r>
              <a:rPr sz="1600" spc="-5" dirty="0">
                <a:solidFill>
                  <a:prstClr val="black"/>
                </a:solidFill>
                <a:latin typeface="Calibri"/>
                <a:cs typeface="Calibri"/>
              </a:rPr>
              <a:t> formula:</a:t>
            </a:r>
            <a:endParaRPr sz="1600">
              <a:solidFill>
                <a:prstClr val="black"/>
              </a:solidFill>
              <a:latin typeface="Calibri"/>
              <a:cs typeface="Calibri"/>
            </a:endParaRPr>
          </a:p>
        </p:txBody>
      </p:sp>
      <p:sp>
        <p:nvSpPr>
          <p:cNvPr id="5" name="object 5"/>
          <p:cNvSpPr txBox="1"/>
          <p:nvPr/>
        </p:nvSpPr>
        <p:spPr>
          <a:xfrm>
            <a:off x="1678940" y="4155186"/>
            <a:ext cx="8559165" cy="1671955"/>
          </a:xfrm>
          <a:prstGeom prst="rect">
            <a:avLst/>
          </a:prstGeom>
        </p:spPr>
        <p:txBody>
          <a:bodyPr vert="horz" wrap="square" lIns="0" tIns="12700" rIns="0" bIns="0" rtlCol="0">
            <a:spAutoFit/>
          </a:bodyPr>
          <a:lstStyle/>
          <a:p>
            <a:pPr marL="12700">
              <a:spcBef>
                <a:spcPts val="100"/>
              </a:spcBef>
            </a:pPr>
            <a:r>
              <a:rPr b="1" spc="-5" dirty="0">
                <a:solidFill>
                  <a:prstClr val="black"/>
                </a:solidFill>
                <a:latin typeface="Calibri"/>
                <a:cs typeface="Calibri"/>
              </a:rPr>
              <a:t>Covariance</a:t>
            </a:r>
            <a:r>
              <a:rPr b="1" spc="-40" dirty="0">
                <a:solidFill>
                  <a:prstClr val="black"/>
                </a:solidFill>
                <a:latin typeface="Calibri"/>
                <a:cs typeface="Calibri"/>
              </a:rPr>
              <a:t> </a:t>
            </a:r>
            <a:r>
              <a:rPr b="1" dirty="0">
                <a:solidFill>
                  <a:prstClr val="black"/>
                </a:solidFill>
                <a:latin typeface="Calibri"/>
                <a:cs typeface="Calibri"/>
              </a:rPr>
              <a:t>and</a:t>
            </a:r>
            <a:r>
              <a:rPr b="1" spc="-5" dirty="0">
                <a:solidFill>
                  <a:prstClr val="black"/>
                </a:solidFill>
                <a:latin typeface="Calibri"/>
                <a:cs typeface="Calibri"/>
              </a:rPr>
              <a:t> </a:t>
            </a:r>
            <a:r>
              <a:rPr b="1" spc="-10" dirty="0">
                <a:solidFill>
                  <a:prstClr val="black"/>
                </a:solidFill>
                <a:latin typeface="Calibri"/>
                <a:cs typeface="Calibri"/>
              </a:rPr>
              <a:t>Correlation</a:t>
            </a:r>
            <a:r>
              <a:rPr b="1" spc="-40" dirty="0">
                <a:solidFill>
                  <a:prstClr val="black"/>
                </a:solidFill>
                <a:latin typeface="Calibri"/>
                <a:cs typeface="Calibri"/>
              </a:rPr>
              <a:t> </a:t>
            </a:r>
            <a:r>
              <a:rPr b="1" dirty="0">
                <a:solidFill>
                  <a:prstClr val="black"/>
                </a:solidFill>
                <a:latin typeface="Calibri"/>
                <a:cs typeface="Calibri"/>
              </a:rPr>
              <a:t>of</a:t>
            </a:r>
            <a:r>
              <a:rPr b="1" spc="10" dirty="0">
                <a:solidFill>
                  <a:prstClr val="black"/>
                </a:solidFill>
                <a:latin typeface="Calibri"/>
                <a:cs typeface="Calibri"/>
              </a:rPr>
              <a:t> </a:t>
            </a:r>
            <a:r>
              <a:rPr b="1" spc="-5" dirty="0">
                <a:solidFill>
                  <a:prstClr val="black"/>
                </a:solidFill>
                <a:latin typeface="Calibri"/>
                <a:cs typeface="Calibri"/>
              </a:rPr>
              <a:t>Returns</a:t>
            </a:r>
            <a:r>
              <a:rPr b="1" spc="-35" dirty="0">
                <a:solidFill>
                  <a:prstClr val="black"/>
                </a:solidFill>
                <a:latin typeface="Calibri"/>
                <a:cs typeface="Calibri"/>
              </a:rPr>
              <a:t> </a:t>
            </a:r>
            <a:r>
              <a:rPr b="1" spc="-10" dirty="0">
                <a:solidFill>
                  <a:prstClr val="black"/>
                </a:solidFill>
                <a:latin typeface="Calibri"/>
                <a:cs typeface="Calibri"/>
              </a:rPr>
              <a:t>for</a:t>
            </a:r>
            <a:r>
              <a:rPr b="1" spc="10" dirty="0">
                <a:solidFill>
                  <a:prstClr val="black"/>
                </a:solidFill>
                <a:latin typeface="Calibri"/>
                <a:cs typeface="Calibri"/>
              </a:rPr>
              <a:t> </a:t>
            </a:r>
            <a:r>
              <a:rPr b="1" spc="-25" dirty="0">
                <a:solidFill>
                  <a:prstClr val="black"/>
                </a:solidFill>
                <a:latin typeface="Calibri"/>
                <a:cs typeface="Calibri"/>
              </a:rPr>
              <a:t>Two</a:t>
            </a:r>
            <a:r>
              <a:rPr b="1" spc="-20" dirty="0">
                <a:solidFill>
                  <a:prstClr val="black"/>
                </a:solidFill>
                <a:latin typeface="Calibri"/>
                <a:cs typeface="Calibri"/>
              </a:rPr>
              <a:t> </a:t>
            </a:r>
            <a:r>
              <a:rPr b="1" spc="-5" dirty="0">
                <a:solidFill>
                  <a:prstClr val="black"/>
                </a:solidFill>
                <a:latin typeface="Calibri"/>
                <a:cs typeface="Calibri"/>
              </a:rPr>
              <a:t>Securities</a:t>
            </a:r>
            <a:endParaRPr>
              <a:solidFill>
                <a:prstClr val="black"/>
              </a:solidFill>
              <a:latin typeface="Calibri"/>
              <a:cs typeface="Calibri"/>
            </a:endParaRPr>
          </a:p>
          <a:p>
            <a:pPr marL="12700" marR="5080"/>
            <a:r>
              <a:rPr b="1" spc="-5" dirty="0">
                <a:solidFill>
                  <a:prstClr val="black"/>
                </a:solidFill>
                <a:latin typeface="Calibri"/>
                <a:cs typeface="Calibri"/>
              </a:rPr>
              <a:t>Covariance</a:t>
            </a:r>
            <a:r>
              <a:rPr b="1" spc="-40" dirty="0">
                <a:solidFill>
                  <a:prstClr val="black"/>
                </a:solidFill>
                <a:latin typeface="Calibri"/>
                <a:cs typeface="Calibri"/>
              </a:rPr>
              <a:t> </a:t>
            </a:r>
            <a:r>
              <a:rPr spc="-5" dirty="0">
                <a:solidFill>
                  <a:prstClr val="black"/>
                </a:solidFill>
                <a:latin typeface="Calibri"/>
                <a:cs typeface="Calibri"/>
              </a:rPr>
              <a:t>measures </a:t>
            </a:r>
            <a:r>
              <a:rPr dirty="0">
                <a:solidFill>
                  <a:prstClr val="black"/>
                </a:solidFill>
                <a:latin typeface="Calibri"/>
                <a:cs typeface="Calibri"/>
              </a:rPr>
              <a:t>the</a:t>
            </a:r>
            <a:r>
              <a:rPr spc="20" dirty="0">
                <a:solidFill>
                  <a:prstClr val="black"/>
                </a:solidFill>
                <a:latin typeface="Calibri"/>
                <a:cs typeface="Calibri"/>
              </a:rPr>
              <a:t> </a:t>
            </a:r>
            <a:r>
              <a:rPr spc="-15" dirty="0">
                <a:solidFill>
                  <a:prstClr val="black"/>
                </a:solidFill>
                <a:latin typeface="Calibri"/>
                <a:cs typeface="Calibri"/>
              </a:rPr>
              <a:t>extent</a:t>
            </a:r>
            <a:r>
              <a:rPr spc="5" dirty="0">
                <a:solidFill>
                  <a:prstClr val="black"/>
                </a:solidFill>
                <a:latin typeface="Calibri"/>
                <a:cs typeface="Calibri"/>
              </a:rPr>
              <a:t> </a:t>
            </a:r>
            <a:r>
              <a:rPr spc="-10" dirty="0">
                <a:solidFill>
                  <a:prstClr val="black"/>
                </a:solidFill>
                <a:latin typeface="Calibri"/>
                <a:cs typeface="Calibri"/>
              </a:rPr>
              <a:t>to</a:t>
            </a:r>
            <a:r>
              <a:rPr dirty="0">
                <a:solidFill>
                  <a:prstClr val="black"/>
                </a:solidFill>
                <a:latin typeface="Calibri"/>
                <a:cs typeface="Calibri"/>
              </a:rPr>
              <a:t> </a:t>
            </a:r>
            <a:r>
              <a:rPr spc="-10" dirty="0">
                <a:solidFill>
                  <a:prstClr val="black"/>
                </a:solidFill>
                <a:latin typeface="Calibri"/>
                <a:cs typeface="Calibri"/>
              </a:rPr>
              <a:t>which</a:t>
            </a:r>
            <a:r>
              <a:rPr spc="30" dirty="0">
                <a:solidFill>
                  <a:prstClr val="black"/>
                </a:solidFill>
                <a:latin typeface="Calibri"/>
                <a:cs typeface="Calibri"/>
              </a:rPr>
              <a:t> </a:t>
            </a:r>
            <a:r>
              <a:rPr spc="-10" dirty="0">
                <a:solidFill>
                  <a:prstClr val="black"/>
                </a:solidFill>
                <a:latin typeface="Calibri"/>
                <a:cs typeface="Calibri"/>
              </a:rPr>
              <a:t>two</a:t>
            </a:r>
            <a:r>
              <a:rPr dirty="0">
                <a:solidFill>
                  <a:prstClr val="black"/>
                </a:solidFill>
                <a:latin typeface="Calibri"/>
                <a:cs typeface="Calibri"/>
              </a:rPr>
              <a:t> </a:t>
            </a:r>
            <a:r>
              <a:rPr spc="-5" dirty="0">
                <a:solidFill>
                  <a:prstClr val="black"/>
                </a:solidFill>
                <a:latin typeface="Calibri"/>
                <a:cs typeface="Calibri"/>
              </a:rPr>
              <a:t>variables</a:t>
            </a:r>
            <a:r>
              <a:rPr spc="5" dirty="0">
                <a:solidFill>
                  <a:prstClr val="black"/>
                </a:solidFill>
                <a:latin typeface="Calibri"/>
                <a:cs typeface="Calibri"/>
              </a:rPr>
              <a:t> </a:t>
            </a:r>
            <a:r>
              <a:rPr spc="-10" dirty="0">
                <a:solidFill>
                  <a:prstClr val="black"/>
                </a:solidFill>
                <a:latin typeface="Calibri"/>
                <a:cs typeface="Calibri"/>
              </a:rPr>
              <a:t>move</a:t>
            </a:r>
            <a:r>
              <a:rPr spc="10" dirty="0">
                <a:solidFill>
                  <a:prstClr val="black"/>
                </a:solidFill>
                <a:latin typeface="Calibri"/>
                <a:cs typeface="Calibri"/>
              </a:rPr>
              <a:t> </a:t>
            </a:r>
            <a:r>
              <a:rPr spc="-5" dirty="0">
                <a:solidFill>
                  <a:prstClr val="black"/>
                </a:solidFill>
                <a:latin typeface="Calibri"/>
                <a:cs typeface="Calibri"/>
              </a:rPr>
              <a:t>together</a:t>
            </a:r>
            <a:r>
              <a:rPr spc="5" dirty="0">
                <a:solidFill>
                  <a:prstClr val="black"/>
                </a:solidFill>
                <a:latin typeface="Calibri"/>
                <a:cs typeface="Calibri"/>
              </a:rPr>
              <a:t> </a:t>
            </a:r>
            <a:r>
              <a:rPr spc="-10" dirty="0">
                <a:solidFill>
                  <a:prstClr val="black"/>
                </a:solidFill>
                <a:latin typeface="Calibri"/>
                <a:cs typeface="Calibri"/>
              </a:rPr>
              <a:t>over</a:t>
            </a:r>
            <a:r>
              <a:rPr spc="20" dirty="0">
                <a:solidFill>
                  <a:prstClr val="black"/>
                </a:solidFill>
                <a:latin typeface="Calibri"/>
                <a:cs typeface="Calibri"/>
              </a:rPr>
              <a:t> </a:t>
            </a:r>
            <a:r>
              <a:rPr spc="-5" dirty="0">
                <a:solidFill>
                  <a:prstClr val="black"/>
                </a:solidFill>
                <a:latin typeface="Calibri"/>
                <a:cs typeface="Calibri"/>
              </a:rPr>
              <a:t>time.</a:t>
            </a:r>
            <a:r>
              <a:rPr spc="5" dirty="0">
                <a:solidFill>
                  <a:prstClr val="black"/>
                </a:solidFill>
                <a:latin typeface="Calibri"/>
                <a:cs typeface="Calibri"/>
              </a:rPr>
              <a:t> </a:t>
            </a:r>
            <a:r>
              <a:rPr dirty="0">
                <a:solidFill>
                  <a:prstClr val="black"/>
                </a:solidFill>
                <a:latin typeface="Calibri"/>
                <a:cs typeface="Calibri"/>
              </a:rPr>
              <a:t>A</a:t>
            </a:r>
            <a:r>
              <a:rPr spc="30" dirty="0">
                <a:solidFill>
                  <a:prstClr val="black"/>
                </a:solidFill>
                <a:latin typeface="Calibri"/>
                <a:cs typeface="Calibri"/>
              </a:rPr>
              <a:t> </a:t>
            </a:r>
            <a:r>
              <a:rPr spc="-10" dirty="0">
                <a:solidFill>
                  <a:prstClr val="black"/>
                </a:solidFill>
                <a:latin typeface="Calibri"/>
                <a:cs typeface="Calibri"/>
              </a:rPr>
              <a:t>positive </a:t>
            </a:r>
            <a:r>
              <a:rPr spc="-390" dirty="0">
                <a:solidFill>
                  <a:prstClr val="black"/>
                </a:solidFill>
                <a:latin typeface="Calibri"/>
                <a:cs typeface="Calibri"/>
              </a:rPr>
              <a:t> </a:t>
            </a:r>
            <a:r>
              <a:rPr spc="-10" dirty="0">
                <a:solidFill>
                  <a:prstClr val="black"/>
                </a:solidFill>
                <a:latin typeface="Calibri"/>
                <a:cs typeface="Calibri"/>
              </a:rPr>
              <a:t>covariance</a:t>
            </a:r>
            <a:r>
              <a:rPr spc="30" dirty="0">
                <a:solidFill>
                  <a:prstClr val="black"/>
                </a:solidFill>
                <a:latin typeface="Calibri"/>
                <a:cs typeface="Calibri"/>
              </a:rPr>
              <a:t> </a:t>
            </a:r>
            <a:r>
              <a:rPr dirty="0">
                <a:solidFill>
                  <a:prstClr val="black"/>
                </a:solidFill>
                <a:latin typeface="Calibri"/>
                <a:cs typeface="Calibri"/>
              </a:rPr>
              <a:t>means</a:t>
            </a:r>
            <a:r>
              <a:rPr spc="-10" dirty="0">
                <a:solidFill>
                  <a:prstClr val="black"/>
                </a:solidFill>
                <a:latin typeface="Calibri"/>
                <a:cs typeface="Calibri"/>
              </a:rPr>
              <a:t> </a:t>
            </a:r>
            <a:r>
              <a:rPr spc="-5" dirty="0">
                <a:solidFill>
                  <a:prstClr val="black"/>
                </a:solidFill>
                <a:latin typeface="Calibri"/>
                <a:cs typeface="Calibri"/>
              </a:rPr>
              <a:t>that</a:t>
            </a:r>
            <a:r>
              <a:rPr spc="5" dirty="0">
                <a:solidFill>
                  <a:prstClr val="black"/>
                </a:solidFill>
                <a:latin typeface="Calibri"/>
                <a:cs typeface="Calibri"/>
              </a:rPr>
              <a:t> </a:t>
            </a:r>
            <a:r>
              <a:rPr dirty="0">
                <a:solidFill>
                  <a:prstClr val="black"/>
                </a:solidFill>
                <a:latin typeface="Calibri"/>
                <a:cs typeface="Calibri"/>
              </a:rPr>
              <a:t>the</a:t>
            </a:r>
            <a:r>
              <a:rPr spc="10" dirty="0">
                <a:solidFill>
                  <a:prstClr val="black"/>
                </a:solidFill>
                <a:latin typeface="Calibri"/>
                <a:cs typeface="Calibri"/>
              </a:rPr>
              <a:t> </a:t>
            </a:r>
            <a:r>
              <a:rPr spc="-5" dirty="0">
                <a:solidFill>
                  <a:prstClr val="black"/>
                </a:solidFill>
                <a:latin typeface="Calibri"/>
                <a:cs typeface="Calibri"/>
              </a:rPr>
              <a:t>variables</a:t>
            </a:r>
            <a:r>
              <a:rPr spc="5" dirty="0">
                <a:solidFill>
                  <a:prstClr val="black"/>
                </a:solidFill>
                <a:latin typeface="Calibri"/>
                <a:cs typeface="Calibri"/>
              </a:rPr>
              <a:t> </a:t>
            </a:r>
            <a:r>
              <a:rPr dirty="0">
                <a:solidFill>
                  <a:prstClr val="black"/>
                </a:solidFill>
                <a:latin typeface="Calibri"/>
                <a:cs typeface="Calibri"/>
              </a:rPr>
              <a:t>(e.g., </a:t>
            </a:r>
            <a:r>
              <a:rPr spc="-20" dirty="0">
                <a:solidFill>
                  <a:prstClr val="black"/>
                </a:solidFill>
                <a:latin typeface="Calibri"/>
                <a:cs typeface="Calibri"/>
              </a:rPr>
              <a:t>rates</a:t>
            </a:r>
            <a:r>
              <a:rPr spc="-5" dirty="0">
                <a:solidFill>
                  <a:prstClr val="black"/>
                </a:solidFill>
                <a:latin typeface="Calibri"/>
                <a:cs typeface="Calibri"/>
              </a:rPr>
              <a:t> of</a:t>
            </a:r>
            <a:r>
              <a:rPr spc="15" dirty="0">
                <a:solidFill>
                  <a:prstClr val="black"/>
                </a:solidFill>
                <a:latin typeface="Calibri"/>
                <a:cs typeface="Calibri"/>
              </a:rPr>
              <a:t> </a:t>
            </a:r>
            <a:r>
              <a:rPr spc="-10" dirty="0">
                <a:solidFill>
                  <a:prstClr val="black"/>
                </a:solidFill>
                <a:latin typeface="Calibri"/>
                <a:cs typeface="Calibri"/>
              </a:rPr>
              <a:t>return</a:t>
            </a:r>
            <a:r>
              <a:rPr spc="10" dirty="0">
                <a:solidFill>
                  <a:prstClr val="black"/>
                </a:solidFill>
                <a:latin typeface="Calibri"/>
                <a:cs typeface="Calibri"/>
              </a:rPr>
              <a:t> </a:t>
            </a:r>
            <a:r>
              <a:rPr spc="-5" dirty="0">
                <a:solidFill>
                  <a:prstClr val="black"/>
                </a:solidFill>
                <a:latin typeface="Calibri"/>
                <a:cs typeface="Calibri"/>
              </a:rPr>
              <a:t>on</a:t>
            </a:r>
            <a:r>
              <a:rPr spc="10" dirty="0">
                <a:solidFill>
                  <a:prstClr val="black"/>
                </a:solidFill>
                <a:latin typeface="Calibri"/>
                <a:cs typeface="Calibri"/>
              </a:rPr>
              <a:t> </a:t>
            </a:r>
            <a:r>
              <a:rPr spc="-10" dirty="0">
                <a:solidFill>
                  <a:prstClr val="black"/>
                </a:solidFill>
                <a:latin typeface="Calibri"/>
                <a:cs typeface="Calibri"/>
              </a:rPr>
              <a:t>two</a:t>
            </a:r>
            <a:r>
              <a:rPr dirty="0">
                <a:solidFill>
                  <a:prstClr val="black"/>
                </a:solidFill>
                <a:latin typeface="Calibri"/>
                <a:cs typeface="Calibri"/>
              </a:rPr>
              <a:t> </a:t>
            </a:r>
            <a:r>
              <a:rPr spc="-10" dirty="0">
                <a:solidFill>
                  <a:prstClr val="black"/>
                </a:solidFill>
                <a:latin typeface="Calibri"/>
                <a:cs typeface="Calibri"/>
              </a:rPr>
              <a:t>stocks)</a:t>
            </a:r>
            <a:r>
              <a:rPr spc="-5" dirty="0">
                <a:solidFill>
                  <a:prstClr val="black"/>
                </a:solidFill>
                <a:latin typeface="Calibri"/>
                <a:cs typeface="Calibri"/>
              </a:rPr>
              <a:t> </a:t>
            </a:r>
            <a:r>
              <a:rPr spc="-10" dirty="0">
                <a:solidFill>
                  <a:prstClr val="black"/>
                </a:solidFill>
                <a:latin typeface="Calibri"/>
                <a:cs typeface="Calibri"/>
              </a:rPr>
              <a:t>tend</a:t>
            </a:r>
            <a:r>
              <a:rPr spc="15" dirty="0">
                <a:solidFill>
                  <a:prstClr val="black"/>
                </a:solidFill>
                <a:latin typeface="Calibri"/>
                <a:cs typeface="Calibri"/>
              </a:rPr>
              <a:t> </a:t>
            </a:r>
            <a:r>
              <a:rPr spc="-10" dirty="0">
                <a:solidFill>
                  <a:prstClr val="black"/>
                </a:solidFill>
                <a:latin typeface="Calibri"/>
                <a:cs typeface="Calibri"/>
              </a:rPr>
              <a:t>to</a:t>
            </a:r>
            <a:r>
              <a:rPr spc="30" dirty="0">
                <a:solidFill>
                  <a:prstClr val="black"/>
                </a:solidFill>
                <a:latin typeface="Calibri"/>
                <a:cs typeface="Calibri"/>
              </a:rPr>
              <a:t> </a:t>
            </a:r>
            <a:r>
              <a:rPr spc="-10" dirty="0">
                <a:solidFill>
                  <a:prstClr val="black"/>
                </a:solidFill>
                <a:latin typeface="Calibri"/>
                <a:cs typeface="Calibri"/>
              </a:rPr>
              <a:t>move </a:t>
            </a:r>
            <a:r>
              <a:rPr spc="-5" dirty="0">
                <a:solidFill>
                  <a:prstClr val="black"/>
                </a:solidFill>
                <a:latin typeface="Calibri"/>
                <a:cs typeface="Calibri"/>
              </a:rPr>
              <a:t> </a:t>
            </a:r>
            <a:r>
              <a:rPr spc="-25" dirty="0">
                <a:solidFill>
                  <a:prstClr val="black"/>
                </a:solidFill>
                <a:latin typeface="Calibri"/>
                <a:cs typeface="Calibri"/>
              </a:rPr>
              <a:t>together.</a:t>
            </a:r>
            <a:r>
              <a:rPr spc="-5" dirty="0">
                <a:solidFill>
                  <a:prstClr val="black"/>
                </a:solidFill>
                <a:latin typeface="Calibri"/>
                <a:cs typeface="Calibri"/>
              </a:rPr>
              <a:t> </a:t>
            </a:r>
            <a:r>
              <a:rPr spc="-10" dirty="0">
                <a:solidFill>
                  <a:prstClr val="black"/>
                </a:solidFill>
                <a:latin typeface="Calibri"/>
                <a:cs typeface="Calibri"/>
              </a:rPr>
              <a:t>Negative covariance</a:t>
            </a:r>
            <a:r>
              <a:rPr spc="25" dirty="0">
                <a:solidFill>
                  <a:prstClr val="black"/>
                </a:solidFill>
                <a:latin typeface="Calibri"/>
                <a:cs typeface="Calibri"/>
              </a:rPr>
              <a:t> </a:t>
            </a:r>
            <a:r>
              <a:rPr dirty="0">
                <a:solidFill>
                  <a:prstClr val="black"/>
                </a:solidFill>
                <a:latin typeface="Calibri"/>
                <a:cs typeface="Calibri"/>
              </a:rPr>
              <a:t>means</a:t>
            </a:r>
            <a:r>
              <a:rPr spc="-5" dirty="0">
                <a:solidFill>
                  <a:prstClr val="black"/>
                </a:solidFill>
                <a:latin typeface="Calibri"/>
                <a:cs typeface="Calibri"/>
              </a:rPr>
              <a:t> that</a:t>
            </a:r>
            <a:r>
              <a:rPr dirty="0">
                <a:solidFill>
                  <a:prstClr val="black"/>
                </a:solidFill>
                <a:latin typeface="Calibri"/>
                <a:cs typeface="Calibri"/>
              </a:rPr>
              <a:t> the</a:t>
            </a:r>
            <a:r>
              <a:rPr spc="10" dirty="0">
                <a:solidFill>
                  <a:prstClr val="black"/>
                </a:solidFill>
                <a:latin typeface="Calibri"/>
                <a:cs typeface="Calibri"/>
              </a:rPr>
              <a:t> </a:t>
            </a:r>
            <a:r>
              <a:rPr spc="-10" dirty="0">
                <a:solidFill>
                  <a:prstClr val="black"/>
                </a:solidFill>
                <a:latin typeface="Calibri"/>
                <a:cs typeface="Calibri"/>
              </a:rPr>
              <a:t>two</a:t>
            </a:r>
            <a:r>
              <a:rPr dirty="0">
                <a:solidFill>
                  <a:prstClr val="black"/>
                </a:solidFill>
                <a:latin typeface="Calibri"/>
                <a:cs typeface="Calibri"/>
              </a:rPr>
              <a:t> </a:t>
            </a:r>
            <a:r>
              <a:rPr spc="-5" dirty="0">
                <a:solidFill>
                  <a:prstClr val="black"/>
                </a:solidFill>
                <a:latin typeface="Calibri"/>
                <a:cs typeface="Calibri"/>
              </a:rPr>
              <a:t>variables</a:t>
            </a:r>
            <a:r>
              <a:rPr spc="5" dirty="0">
                <a:solidFill>
                  <a:prstClr val="black"/>
                </a:solidFill>
                <a:latin typeface="Calibri"/>
                <a:cs typeface="Calibri"/>
              </a:rPr>
              <a:t> </a:t>
            </a:r>
            <a:r>
              <a:rPr spc="-10" dirty="0">
                <a:solidFill>
                  <a:prstClr val="black"/>
                </a:solidFill>
                <a:latin typeface="Calibri"/>
                <a:cs typeface="Calibri"/>
              </a:rPr>
              <a:t>tend</a:t>
            </a:r>
            <a:r>
              <a:rPr spc="10" dirty="0">
                <a:solidFill>
                  <a:prstClr val="black"/>
                </a:solidFill>
                <a:latin typeface="Calibri"/>
                <a:cs typeface="Calibri"/>
              </a:rPr>
              <a:t> </a:t>
            </a:r>
            <a:r>
              <a:rPr spc="-10" dirty="0">
                <a:solidFill>
                  <a:prstClr val="black"/>
                </a:solidFill>
                <a:latin typeface="Calibri"/>
                <a:cs typeface="Calibri"/>
              </a:rPr>
              <a:t>to</a:t>
            </a:r>
            <a:r>
              <a:rPr dirty="0">
                <a:solidFill>
                  <a:prstClr val="black"/>
                </a:solidFill>
                <a:latin typeface="Calibri"/>
                <a:cs typeface="Calibri"/>
              </a:rPr>
              <a:t> </a:t>
            </a:r>
            <a:r>
              <a:rPr spc="-10" dirty="0">
                <a:solidFill>
                  <a:prstClr val="black"/>
                </a:solidFill>
                <a:latin typeface="Calibri"/>
                <a:cs typeface="Calibri"/>
              </a:rPr>
              <a:t>move</a:t>
            </a:r>
            <a:r>
              <a:rPr dirty="0">
                <a:solidFill>
                  <a:prstClr val="black"/>
                </a:solidFill>
                <a:latin typeface="Calibri"/>
                <a:cs typeface="Calibri"/>
              </a:rPr>
              <a:t> in</a:t>
            </a:r>
            <a:r>
              <a:rPr spc="10" dirty="0">
                <a:solidFill>
                  <a:prstClr val="black"/>
                </a:solidFill>
                <a:latin typeface="Calibri"/>
                <a:cs typeface="Calibri"/>
              </a:rPr>
              <a:t> </a:t>
            </a:r>
            <a:r>
              <a:rPr spc="-10" dirty="0">
                <a:solidFill>
                  <a:prstClr val="black"/>
                </a:solidFill>
                <a:latin typeface="Calibri"/>
                <a:cs typeface="Calibri"/>
              </a:rPr>
              <a:t>opposite </a:t>
            </a:r>
            <a:r>
              <a:rPr spc="-5" dirty="0">
                <a:solidFill>
                  <a:prstClr val="black"/>
                </a:solidFill>
                <a:latin typeface="Calibri"/>
                <a:cs typeface="Calibri"/>
              </a:rPr>
              <a:t> </a:t>
            </a:r>
            <a:r>
              <a:rPr spc="-10" dirty="0">
                <a:solidFill>
                  <a:prstClr val="black"/>
                </a:solidFill>
                <a:latin typeface="Calibri"/>
                <a:cs typeface="Calibri"/>
              </a:rPr>
              <a:t>directions.</a:t>
            </a:r>
            <a:r>
              <a:rPr spc="10" dirty="0">
                <a:solidFill>
                  <a:prstClr val="black"/>
                </a:solidFill>
                <a:latin typeface="Calibri"/>
                <a:cs typeface="Calibri"/>
              </a:rPr>
              <a:t> </a:t>
            </a:r>
            <a:r>
              <a:rPr dirty="0">
                <a:solidFill>
                  <a:prstClr val="black"/>
                </a:solidFill>
                <a:latin typeface="Calibri"/>
                <a:cs typeface="Calibri"/>
              </a:rPr>
              <a:t>A</a:t>
            </a:r>
            <a:r>
              <a:rPr spc="5" dirty="0">
                <a:solidFill>
                  <a:prstClr val="black"/>
                </a:solidFill>
                <a:latin typeface="Calibri"/>
                <a:cs typeface="Calibri"/>
              </a:rPr>
              <a:t> </a:t>
            </a:r>
            <a:r>
              <a:rPr spc="-10" dirty="0">
                <a:solidFill>
                  <a:prstClr val="black"/>
                </a:solidFill>
                <a:latin typeface="Calibri"/>
                <a:cs typeface="Calibri"/>
              </a:rPr>
              <a:t>covariance</a:t>
            </a:r>
            <a:r>
              <a:rPr spc="25" dirty="0">
                <a:solidFill>
                  <a:prstClr val="black"/>
                </a:solidFill>
                <a:latin typeface="Calibri"/>
                <a:cs typeface="Calibri"/>
              </a:rPr>
              <a:t> </a:t>
            </a:r>
            <a:r>
              <a:rPr spc="-5" dirty="0">
                <a:solidFill>
                  <a:prstClr val="black"/>
                </a:solidFill>
                <a:latin typeface="Calibri"/>
                <a:cs typeface="Calibri"/>
              </a:rPr>
              <a:t>of</a:t>
            </a:r>
            <a:r>
              <a:rPr dirty="0">
                <a:solidFill>
                  <a:prstClr val="black"/>
                </a:solidFill>
                <a:latin typeface="Calibri"/>
                <a:cs typeface="Calibri"/>
              </a:rPr>
              <a:t> </a:t>
            </a:r>
            <a:r>
              <a:rPr spc="-20" dirty="0">
                <a:solidFill>
                  <a:prstClr val="black"/>
                </a:solidFill>
                <a:latin typeface="Calibri"/>
                <a:cs typeface="Calibri"/>
              </a:rPr>
              <a:t>zero</a:t>
            </a:r>
            <a:r>
              <a:rPr dirty="0">
                <a:solidFill>
                  <a:prstClr val="black"/>
                </a:solidFill>
                <a:latin typeface="Calibri"/>
                <a:cs typeface="Calibri"/>
              </a:rPr>
              <a:t> means</a:t>
            </a:r>
            <a:r>
              <a:rPr spc="5" dirty="0">
                <a:solidFill>
                  <a:prstClr val="black"/>
                </a:solidFill>
                <a:latin typeface="Calibri"/>
                <a:cs typeface="Calibri"/>
              </a:rPr>
              <a:t> </a:t>
            </a:r>
            <a:r>
              <a:rPr spc="-5" dirty="0">
                <a:solidFill>
                  <a:prstClr val="black"/>
                </a:solidFill>
                <a:latin typeface="Calibri"/>
                <a:cs typeface="Calibri"/>
              </a:rPr>
              <a:t>there</a:t>
            </a:r>
            <a:r>
              <a:rPr spc="5" dirty="0">
                <a:solidFill>
                  <a:prstClr val="black"/>
                </a:solidFill>
                <a:latin typeface="Calibri"/>
                <a:cs typeface="Calibri"/>
              </a:rPr>
              <a:t> </a:t>
            </a:r>
            <a:r>
              <a:rPr dirty="0">
                <a:solidFill>
                  <a:prstClr val="black"/>
                </a:solidFill>
                <a:latin typeface="Calibri"/>
                <a:cs typeface="Calibri"/>
              </a:rPr>
              <a:t>is</a:t>
            </a:r>
            <a:r>
              <a:rPr spc="5" dirty="0">
                <a:solidFill>
                  <a:prstClr val="black"/>
                </a:solidFill>
                <a:latin typeface="Calibri"/>
                <a:cs typeface="Calibri"/>
              </a:rPr>
              <a:t> </a:t>
            </a:r>
            <a:r>
              <a:rPr dirty="0">
                <a:solidFill>
                  <a:prstClr val="black"/>
                </a:solidFill>
                <a:latin typeface="Calibri"/>
                <a:cs typeface="Calibri"/>
              </a:rPr>
              <a:t>no</a:t>
            </a:r>
            <a:r>
              <a:rPr spc="5" dirty="0">
                <a:solidFill>
                  <a:prstClr val="black"/>
                </a:solidFill>
                <a:latin typeface="Calibri"/>
                <a:cs typeface="Calibri"/>
              </a:rPr>
              <a:t> </a:t>
            </a:r>
            <a:r>
              <a:rPr spc="-5" dirty="0">
                <a:solidFill>
                  <a:prstClr val="black"/>
                </a:solidFill>
                <a:latin typeface="Calibri"/>
                <a:cs typeface="Calibri"/>
              </a:rPr>
              <a:t>linear</a:t>
            </a:r>
            <a:r>
              <a:rPr spc="10" dirty="0">
                <a:solidFill>
                  <a:prstClr val="black"/>
                </a:solidFill>
                <a:latin typeface="Calibri"/>
                <a:cs typeface="Calibri"/>
              </a:rPr>
              <a:t> </a:t>
            </a:r>
            <a:r>
              <a:rPr spc="-10" dirty="0">
                <a:solidFill>
                  <a:prstClr val="black"/>
                </a:solidFill>
                <a:latin typeface="Calibri"/>
                <a:cs typeface="Calibri"/>
              </a:rPr>
              <a:t>relationship</a:t>
            </a:r>
            <a:r>
              <a:rPr spc="20" dirty="0">
                <a:solidFill>
                  <a:prstClr val="black"/>
                </a:solidFill>
                <a:latin typeface="Calibri"/>
                <a:cs typeface="Calibri"/>
              </a:rPr>
              <a:t> </a:t>
            </a:r>
            <a:r>
              <a:rPr spc="-5" dirty="0">
                <a:solidFill>
                  <a:prstClr val="black"/>
                </a:solidFill>
                <a:latin typeface="Calibri"/>
                <a:cs typeface="Calibri"/>
              </a:rPr>
              <a:t>between</a:t>
            </a:r>
            <a:r>
              <a:rPr dirty="0">
                <a:solidFill>
                  <a:prstClr val="black"/>
                </a:solidFill>
                <a:latin typeface="Calibri"/>
                <a:cs typeface="Calibri"/>
              </a:rPr>
              <a:t> the</a:t>
            </a:r>
            <a:r>
              <a:rPr spc="20" dirty="0">
                <a:solidFill>
                  <a:prstClr val="black"/>
                </a:solidFill>
                <a:latin typeface="Calibri"/>
                <a:cs typeface="Calibri"/>
              </a:rPr>
              <a:t> </a:t>
            </a:r>
            <a:r>
              <a:rPr spc="-10" dirty="0">
                <a:solidFill>
                  <a:prstClr val="black"/>
                </a:solidFill>
                <a:latin typeface="Calibri"/>
                <a:cs typeface="Calibri"/>
              </a:rPr>
              <a:t>two </a:t>
            </a:r>
            <a:r>
              <a:rPr spc="-5" dirty="0">
                <a:solidFill>
                  <a:prstClr val="black"/>
                </a:solidFill>
                <a:latin typeface="Calibri"/>
                <a:cs typeface="Calibri"/>
              </a:rPr>
              <a:t> variables.</a:t>
            </a:r>
            <a:endParaRPr>
              <a:solidFill>
                <a:prstClr val="black"/>
              </a:solidFill>
              <a:latin typeface="Calibri"/>
              <a:cs typeface="Calibri"/>
            </a:endParaRPr>
          </a:p>
        </p:txBody>
      </p:sp>
      <p:sp>
        <p:nvSpPr>
          <p:cNvPr id="6" name="object 6"/>
          <p:cNvSpPr txBox="1">
            <a:spLocks noGrp="1"/>
          </p:cNvSpPr>
          <p:nvPr>
            <p:ph type="title"/>
          </p:nvPr>
        </p:nvSpPr>
        <p:spPr>
          <a:xfrm>
            <a:off x="1605789" y="-52849"/>
            <a:ext cx="8025765" cy="574040"/>
          </a:xfrm>
          <a:prstGeom prst="rect">
            <a:avLst/>
          </a:prstGeom>
        </p:spPr>
        <p:txBody>
          <a:bodyPr vert="horz" wrap="square" lIns="0" tIns="12700" rIns="0" bIns="0" rtlCol="0">
            <a:spAutoFit/>
          </a:bodyPr>
          <a:lstStyle/>
          <a:p>
            <a:pPr marL="12700" marR="5080">
              <a:spcBef>
                <a:spcPts val="100"/>
              </a:spcBef>
            </a:pPr>
            <a:r>
              <a:rPr b="1" dirty="0">
                <a:latin typeface="Arial"/>
                <a:cs typeface="Arial"/>
              </a:rPr>
              <a:t>d. </a:t>
            </a:r>
            <a:r>
              <a:rPr spc="-5" dirty="0"/>
              <a:t>calculate</a:t>
            </a:r>
            <a:r>
              <a:rPr spc="10" dirty="0"/>
              <a:t> </a:t>
            </a:r>
            <a:r>
              <a:rPr spc="-5" dirty="0"/>
              <a:t>and</a:t>
            </a:r>
            <a:r>
              <a:rPr spc="15" dirty="0"/>
              <a:t> </a:t>
            </a:r>
            <a:r>
              <a:rPr spc="-5" dirty="0"/>
              <a:t>interpret</a:t>
            </a:r>
            <a:r>
              <a:rPr spc="15" dirty="0"/>
              <a:t> </a:t>
            </a:r>
            <a:r>
              <a:rPr spc="-5" dirty="0"/>
              <a:t>the</a:t>
            </a:r>
            <a:r>
              <a:rPr dirty="0"/>
              <a:t> </a:t>
            </a:r>
            <a:r>
              <a:rPr spc="-5" dirty="0"/>
              <a:t>mean,</a:t>
            </a:r>
            <a:r>
              <a:rPr spc="5" dirty="0"/>
              <a:t> </a:t>
            </a:r>
            <a:r>
              <a:rPr spc="-5" dirty="0"/>
              <a:t>variance,</a:t>
            </a:r>
            <a:r>
              <a:rPr spc="20" dirty="0"/>
              <a:t> </a:t>
            </a:r>
            <a:r>
              <a:rPr spc="-5" dirty="0"/>
              <a:t>and</a:t>
            </a:r>
            <a:r>
              <a:rPr spc="10" dirty="0"/>
              <a:t> </a:t>
            </a:r>
            <a:r>
              <a:rPr spc="-5" dirty="0"/>
              <a:t>covariance</a:t>
            </a:r>
            <a:r>
              <a:rPr spc="10" dirty="0"/>
              <a:t> </a:t>
            </a:r>
            <a:r>
              <a:rPr spc="-5" dirty="0"/>
              <a:t>(or</a:t>
            </a:r>
            <a:r>
              <a:rPr spc="10" dirty="0"/>
              <a:t> </a:t>
            </a:r>
            <a:r>
              <a:rPr spc="-5" dirty="0"/>
              <a:t>correlation)</a:t>
            </a:r>
            <a:r>
              <a:rPr spc="30" dirty="0"/>
              <a:t> </a:t>
            </a:r>
            <a:r>
              <a:rPr dirty="0"/>
              <a:t>of </a:t>
            </a:r>
            <a:r>
              <a:rPr spc="-484" dirty="0"/>
              <a:t> </a:t>
            </a:r>
            <a:r>
              <a:rPr spc="-5" dirty="0"/>
              <a:t>asset</a:t>
            </a:r>
            <a:r>
              <a:rPr dirty="0"/>
              <a:t> </a:t>
            </a:r>
            <a:r>
              <a:rPr spc="-5" dirty="0"/>
              <a:t>returns</a:t>
            </a:r>
            <a:r>
              <a:rPr dirty="0"/>
              <a:t> </a:t>
            </a:r>
            <a:r>
              <a:rPr spc="-5" dirty="0"/>
              <a:t>based</a:t>
            </a:r>
            <a:r>
              <a:rPr spc="5" dirty="0"/>
              <a:t> </a:t>
            </a:r>
            <a:r>
              <a:rPr spc="-5" dirty="0"/>
              <a:t>on</a:t>
            </a:r>
            <a:r>
              <a:rPr spc="5" dirty="0"/>
              <a:t> </a:t>
            </a:r>
            <a:r>
              <a:rPr spc="-5" dirty="0"/>
              <a:t>historical</a:t>
            </a:r>
            <a:r>
              <a:rPr spc="10" dirty="0"/>
              <a:t> </a:t>
            </a:r>
            <a:r>
              <a:rPr spc="-5" dirty="0"/>
              <a:t>data;</a:t>
            </a:r>
          </a:p>
        </p:txBody>
      </p:sp>
      <p:pic>
        <p:nvPicPr>
          <p:cNvPr id="7" name="object 7"/>
          <p:cNvPicPr/>
          <p:nvPr/>
        </p:nvPicPr>
        <p:blipFill>
          <a:blip r:embed="rId2" cstate="print"/>
          <a:stretch>
            <a:fillRect/>
          </a:stretch>
        </p:blipFill>
        <p:spPr>
          <a:xfrm>
            <a:off x="4800600" y="1524001"/>
            <a:ext cx="2076450" cy="771525"/>
          </a:xfrm>
          <a:prstGeom prst="rect">
            <a:avLst/>
          </a:prstGeom>
        </p:spPr>
      </p:pic>
      <p:pic>
        <p:nvPicPr>
          <p:cNvPr id="8" name="object 8"/>
          <p:cNvPicPr/>
          <p:nvPr/>
        </p:nvPicPr>
        <p:blipFill>
          <a:blip r:embed="rId3" cstate="print"/>
          <a:stretch>
            <a:fillRect/>
          </a:stretch>
        </p:blipFill>
        <p:spPr>
          <a:xfrm>
            <a:off x="5022978" y="3323972"/>
            <a:ext cx="2105025" cy="761999"/>
          </a:xfrm>
          <a:prstGeom prst="rect">
            <a:avLst/>
          </a:prstGeom>
        </p:spPr>
      </p:pic>
      <p:pic>
        <p:nvPicPr>
          <p:cNvPr id="9" name="object 9"/>
          <p:cNvPicPr/>
          <p:nvPr/>
        </p:nvPicPr>
        <p:blipFill>
          <a:blip r:embed="rId4" cstate="print"/>
          <a:stretch>
            <a:fillRect/>
          </a:stretch>
        </p:blipFill>
        <p:spPr>
          <a:xfrm>
            <a:off x="4302379" y="5715001"/>
            <a:ext cx="3657600" cy="69532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983741" y="249428"/>
            <a:ext cx="7960995" cy="756920"/>
          </a:xfrm>
          <a:prstGeom prst="rect">
            <a:avLst/>
          </a:prstGeom>
        </p:spPr>
        <p:txBody>
          <a:bodyPr vert="horz" wrap="square" lIns="0" tIns="12065" rIns="0" bIns="0" rtlCol="0">
            <a:spAutoFit/>
          </a:bodyPr>
          <a:lstStyle/>
          <a:p>
            <a:pPr marL="12700" marR="5080">
              <a:spcBef>
                <a:spcPts val="95"/>
              </a:spcBef>
            </a:pPr>
            <a:r>
              <a:rPr sz="1600" spc="-5" dirty="0">
                <a:solidFill>
                  <a:prstClr val="black"/>
                </a:solidFill>
                <a:latin typeface="Calibri"/>
                <a:cs typeface="Calibri"/>
              </a:rPr>
              <a:t>The</a:t>
            </a:r>
            <a:r>
              <a:rPr sz="1600" dirty="0">
                <a:solidFill>
                  <a:prstClr val="black"/>
                </a:solidFill>
                <a:latin typeface="Calibri"/>
                <a:cs typeface="Calibri"/>
              </a:rPr>
              <a:t> </a:t>
            </a:r>
            <a:r>
              <a:rPr sz="1600" spc="-10" dirty="0">
                <a:solidFill>
                  <a:prstClr val="black"/>
                </a:solidFill>
                <a:latin typeface="Calibri"/>
                <a:cs typeface="Calibri"/>
              </a:rPr>
              <a:t>covariance</a:t>
            </a:r>
            <a:r>
              <a:rPr sz="1600" spc="20"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15" dirty="0">
                <a:solidFill>
                  <a:prstClr val="black"/>
                </a:solidFill>
                <a:latin typeface="Calibri"/>
                <a:cs typeface="Calibri"/>
              </a:rPr>
              <a:t>returns</a:t>
            </a:r>
            <a:r>
              <a:rPr sz="1600" spc="35" dirty="0">
                <a:solidFill>
                  <a:prstClr val="black"/>
                </a:solidFill>
                <a:latin typeface="Calibri"/>
                <a:cs typeface="Calibri"/>
              </a:rPr>
              <a:t> </a:t>
            </a:r>
            <a:r>
              <a:rPr sz="1600" spc="-5" dirty="0">
                <a:solidFill>
                  <a:prstClr val="black"/>
                </a:solidFill>
                <a:latin typeface="Calibri"/>
                <a:cs typeface="Calibri"/>
              </a:rPr>
              <a:t>of</a:t>
            </a:r>
            <a:r>
              <a:rPr sz="1600" spc="10" dirty="0">
                <a:solidFill>
                  <a:prstClr val="black"/>
                </a:solidFill>
                <a:latin typeface="Calibri"/>
                <a:cs typeface="Calibri"/>
              </a:rPr>
              <a:t> </a:t>
            </a:r>
            <a:r>
              <a:rPr sz="1600" spc="-10" dirty="0">
                <a:solidFill>
                  <a:prstClr val="black"/>
                </a:solidFill>
                <a:latin typeface="Calibri"/>
                <a:cs typeface="Calibri"/>
              </a:rPr>
              <a:t>two</a:t>
            </a:r>
            <a:r>
              <a:rPr sz="1600" spc="10" dirty="0">
                <a:solidFill>
                  <a:prstClr val="black"/>
                </a:solidFill>
                <a:latin typeface="Calibri"/>
                <a:cs typeface="Calibri"/>
              </a:rPr>
              <a:t> </a:t>
            </a:r>
            <a:r>
              <a:rPr sz="1600" spc="-5" dirty="0">
                <a:solidFill>
                  <a:prstClr val="black"/>
                </a:solidFill>
                <a:latin typeface="Calibri"/>
                <a:cs typeface="Calibri"/>
              </a:rPr>
              <a:t>securities</a:t>
            </a:r>
            <a:r>
              <a:rPr sz="1600" spc="10" dirty="0">
                <a:solidFill>
                  <a:prstClr val="black"/>
                </a:solidFill>
                <a:latin typeface="Calibri"/>
                <a:cs typeface="Calibri"/>
              </a:rPr>
              <a:t> </a:t>
            </a:r>
            <a:r>
              <a:rPr sz="1600" spc="-10" dirty="0">
                <a:solidFill>
                  <a:prstClr val="black"/>
                </a:solidFill>
                <a:latin typeface="Calibri"/>
                <a:cs typeface="Calibri"/>
              </a:rPr>
              <a:t>can</a:t>
            </a:r>
            <a:r>
              <a:rPr sz="1600" spc="5" dirty="0">
                <a:solidFill>
                  <a:prstClr val="black"/>
                </a:solidFill>
                <a:latin typeface="Calibri"/>
                <a:cs typeface="Calibri"/>
              </a:rPr>
              <a:t> </a:t>
            </a:r>
            <a:r>
              <a:rPr sz="1600" spc="-5" dirty="0">
                <a:solidFill>
                  <a:prstClr val="black"/>
                </a:solidFill>
                <a:latin typeface="Calibri"/>
                <a:cs typeface="Calibri"/>
              </a:rPr>
              <a:t>be</a:t>
            </a:r>
            <a:r>
              <a:rPr sz="1600" dirty="0">
                <a:solidFill>
                  <a:prstClr val="black"/>
                </a:solidFill>
                <a:latin typeface="Calibri"/>
                <a:cs typeface="Calibri"/>
              </a:rPr>
              <a:t> </a:t>
            </a:r>
            <a:r>
              <a:rPr sz="1600" spc="-15" dirty="0">
                <a:solidFill>
                  <a:prstClr val="black"/>
                </a:solidFill>
                <a:latin typeface="Calibri"/>
                <a:cs typeface="Calibri"/>
              </a:rPr>
              <a:t>standardized </a:t>
            </a:r>
            <a:r>
              <a:rPr sz="1600" spc="-10" dirty="0">
                <a:solidFill>
                  <a:prstClr val="black"/>
                </a:solidFill>
                <a:latin typeface="Calibri"/>
                <a:cs typeface="Calibri"/>
              </a:rPr>
              <a:t>by</a:t>
            </a:r>
            <a:r>
              <a:rPr sz="1600" spc="10" dirty="0">
                <a:solidFill>
                  <a:prstClr val="black"/>
                </a:solidFill>
                <a:latin typeface="Calibri"/>
                <a:cs typeface="Calibri"/>
              </a:rPr>
              <a:t> </a:t>
            </a:r>
            <a:r>
              <a:rPr sz="1600" spc="-5" dirty="0">
                <a:solidFill>
                  <a:prstClr val="black"/>
                </a:solidFill>
                <a:latin typeface="Calibri"/>
                <a:cs typeface="Calibri"/>
              </a:rPr>
              <a:t>dividing</a:t>
            </a:r>
            <a:r>
              <a:rPr sz="1600" spc="-30" dirty="0">
                <a:solidFill>
                  <a:prstClr val="black"/>
                </a:solidFill>
                <a:latin typeface="Calibri"/>
                <a:cs typeface="Calibri"/>
              </a:rPr>
              <a:t> </a:t>
            </a:r>
            <a:r>
              <a:rPr sz="1600" spc="-10" dirty="0">
                <a:solidFill>
                  <a:prstClr val="black"/>
                </a:solidFill>
                <a:latin typeface="Calibri"/>
                <a:cs typeface="Calibri"/>
              </a:rPr>
              <a:t>by</a:t>
            </a:r>
            <a:r>
              <a:rPr sz="1600" spc="10" dirty="0">
                <a:solidFill>
                  <a:prstClr val="black"/>
                </a:solidFill>
                <a:latin typeface="Calibri"/>
                <a:cs typeface="Calibri"/>
              </a:rPr>
              <a:t> </a:t>
            </a:r>
            <a:r>
              <a:rPr sz="1600" spc="-5" dirty="0">
                <a:solidFill>
                  <a:prstClr val="black"/>
                </a:solidFill>
                <a:latin typeface="Calibri"/>
                <a:cs typeface="Calibri"/>
              </a:rPr>
              <a:t>the</a:t>
            </a:r>
            <a:r>
              <a:rPr sz="1600" spc="80" dirty="0">
                <a:solidFill>
                  <a:prstClr val="black"/>
                </a:solidFill>
                <a:latin typeface="Calibri"/>
                <a:cs typeface="Calibri"/>
              </a:rPr>
              <a:t> </a:t>
            </a:r>
            <a:r>
              <a:rPr sz="1600" spc="-10" dirty="0">
                <a:solidFill>
                  <a:prstClr val="black"/>
                </a:solidFill>
                <a:latin typeface="Calibri"/>
                <a:cs typeface="Calibri"/>
              </a:rPr>
              <a:t>product</a:t>
            </a:r>
            <a:r>
              <a:rPr sz="1600" spc="15" dirty="0">
                <a:solidFill>
                  <a:prstClr val="black"/>
                </a:solidFill>
                <a:latin typeface="Calibri"/>
                <a:cs typeface="Calibri"/>
              </a:rPr>
              <a:t> </a:t>
            </a:r>
            <a:r>
              <a:rPr sz="1600" spc="-10" dirty="0">
                <a:solidFill>
                  <a:prstClr val="black"/>
                </a:solidFill>
                <a:latin typeface="Calibri"/>
                <a:cs typeface="Calibri"/>
              </a:rPr>
              <a:t>of </a:t>
            </a:r>
            <a:r>
              <a:rPr sz="1600" spc="-350" dirty="0">
                <a:solidFill>
                  <a:prstClr val="black"/>
                </a:solidFill>
                <a:latin typeface="Calibri"/>
                <a:cs typeface="Calibri"/>
              </a:rPr>
              <a:t> </a:t>
            </a:r>
            <a:r>
              <a:rPr sz="1600" spc="-5" dirty="0">
                <a:solidFill>
                  <a:prstClr val="black"/>
                </a:solidFill>
                <a:latin typeface="Calibri"/>
                <a:cs typeface="Calibri"/>
              </a:rPr>
              <a:t>the </a:t>
            </a:r>
            <a:r>
              <a:rPr sz="1600" spc="-10" dirty="0">
                <a:solidFill>
                  <a:prstClr val="black"/>
                </a:solidFill>
                <a:latin typeface="Calibri"/>
                <a:cs typeface="Calibri"/>
              </a:rPr>
              <a:t>standard</a:t>
            </a:r>
            <a:r>
              <a:rPr sz="1600" dirty="0">
                <a:solidFill>
                  <a:prstClr val="black"/>
                </a:solidFill>
                <a:latin typeface="Calibri"/>
                <a:cs typeface="Calibri"/>
              </a:rPr>
              <a:t> </a:t>
            </a:r>
            <a:r>
              <a:rPr sz="1600" spc="-5" dirty="0">
                <a:solidFill>
                  <a:prstClr val="black"/>
                </a:solidFill>
                <a:latin typeface="Calibri"/>
                <a:cs typeface="Calibri"/>
              </a:rPr>
              <a:t>deviations</a:t>
            </a:r>
            <a:r>
              <a:rPr sz="1600" dirty="0">
                <a:solidFill>
                  <a:prstClr val="black"/>
                </a:solidFill>
                <a:latin typeface="Calibri"/>
                <a:cs typeface="Calibri"/>
              </a:rPr>
              <a:t> </a:t>
            </a:r>
            <a:r>
              <a:rPr sz="1600" spc="-10" dirty="0">
                <a:solidFill>
                  <a:prstClr val="black"/>
                </a:solidFill>
                <a:latin typeface="Calibri"/>
                <a:cs typeface="Calibri"/>
              </a:rPr>
              <a:t>of</a:t>
            </a:r>
            <a:r>
              <a:rPr sz="1600"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5" dirty="0">
                <a:solidFill>
                  <a:prstClr val="black"/>
                </a:solidFill>
                <a:latin typeface="Calibri"/>
                <a:cs typeface="Calibri"/>
              </a:rPr>
              <a:t>two</a:t>
            </a:r>
            <a:r>
              <a:rPr sz="1600" spc="5" dirty="0">
                <a:solidFill>
                  <a:prstClr val="black"/>
                </a:solidFill>
                <a:latin typeface="Calibri"/>
                <a:cs typeface="Calibri"/>
              </a:rPr>
              <a:t> </a:t>
            </a:r>
            <a:r>
              <a:rPr sz="1600" spc="-5" dirty="0">
                <a:solidFill>
                  <a:prstClr val="black"/>
                </a:solidFill>
                <a:latin typeface="Calibri"/>
                <a:cs typeface="Calibri"/>
              </a:rPr>
              <a:t>securities.</a:t>
            </a:r>
            <a:r>
              <a:rPr sz="1600" spc="5" dirty="0">
                <a:solidFill>
                  <a:prstClr val="black"/>
                </a:solidFill>
                <a:latin typeface="Calibri"/>
                <a:cs typeface="Calibri"/>
              </a:rPr>
              <a:t> </a:t>
            </a:r>
            <a:r>
              <a:rPr sz="1600" spc="-5" dirty="0">
                <a:solidFill>
                  <a:prstClr val="black"/>
                </a:solidFill>
                <a:latin typeface="Calibri"/>
                <a:cs typeface="Calibri"/>
              </a:rPr>
              <a:t>This</a:t>
            </a:r>
            <a:r>
              <a:rPr sz="1600" spc="-15" dirty="0">
                <a:solidFill>
                  <a:prstClr val="black"/>
                </a:solidFill>
                <a:latin typeface="Calibri"/>
                <a:cs typeface="Calibri"/>
              </a:rPr>
              <a:t> </a:t>
            </a:r>
            <a:r>
              <a:rPr sz="1600" spc="-10" dirty="0">
                <a:solidFill>
                  <a:prstClr val="black"/>
                </a:solidFill>
                <a:latin typeface="Calibri"/>
                <a:cs typeface="Calibri"/>
              </a:rPr>
              <a:t>standardized</a:t>
            </a:r>
            <a:r>
              <a:rPr sz="1600" spc="-20" dirty="0">
                <a:solidFill>
                  <a:prstClr val="black"/>
                </a:solidFill>
                <a:latin typeface="Calibri"/>
                <a:cs typeface="Calibri"/>
              </a:rPr>
              <a:t> </a:t>
            </a:r>
            <a:r>
              <a:rPr sz="1600" spc="-10" dirty="0">
                <a:solidFill>
                  <a:prstClr val="black"/>
                </a:solidFill>
                <a:latin typeface="Calibri"/>
                <a:cs typeface="Calibri"/>
              </a:rPr>
              <a:t>measure</a:t>
            </a:r>
            <a:r>
              <a:rPr sz="1600" spc="30" dirty="0">
                <a:solidFill>
                  <a:prstClr val="black"/>
                </a:solidFill>
                <a:latin typeface="Calibri"/>
                <a:cs typeface="Calibri"/>
              </a:rPr>
              <a:t> </a:t>
            </a:r>
            <a:r>
              <a:rPr sz="1600" spc="-5" dirty="0">
                <a:solidFill>
                  <a:prstClr val="black"/>
                </a:solidFill>
                <a:latin typeface="Calibri"/>
                <a:cs typeface="Calibri"/>
              </a:rPr>
              <a:t>of</a:t>
            </a:r>
            <a:r>
              <a:rPr sz="1600" dirty="0">
                <a:solidFill>
                  <a:prstClr val="black"/>
                </a:solidFill>
                <a:latin typeface="Calibri"/>
                <a:cs typeface="Calibri"/>
              </a:rPr>
              <a:t> </a:t>
            </a:r>
            <a:r>
              <a:rPr sz="1600" spc="-10" dirty="0">
                <a:solidFill>
                  <a:prstClr val="black"/>
                </a:solidFill>
                <a:latin typeface="Calibri"/>
                <a:cs typeface="Calibri"/>
              </a:rPr>
              <a:t>co-movement</a:t>
            </a:r>
            <a:r>
              <a:rPr sz="1600" spc="50" dirty="0">
                <a:solidFill>
                  <a:prstClr val="black"/>
                </a:solidFill>
                <a:latin typeface="Calibri"/>
                <a:cs typeface="Calibri"/>
              </a:rPr>
              <a:t> </a:t>
            </a:r>
            <a:r>
              <a:rPr sz="1600" spc="-5" dirty="0">
                <a:solidFill>
                  <a:prstClr val="black"/>
                </a:solidFill>
                <a:latin typeface="Calibri"/>
                <a:cs typeface="Calibri"/>
              </a:rPr>
              <a:t>is </a:t>
            </a:r>
            <a:r>
              <a:rPr sz="1600" dirty="0">
                <a:solidFill>
                  <a:prstClr val="black"/>
                </a:solidFill>
                <a:latin typeface="Calibri"/>
                <a:cs typeface="Calibri"/>
              </a:rPr>
              <a:t> </a:t>
            </a:r>
            <a:r>
              <a:rPr sz="1600" spc="-5" dirty="0">
                <a:solidFill>
                  <a:prstClr val="black"/>
                </a:solidFill>
                <a:latin typeface="Calibri"/>
                <a:cs typeface="Calibri"/>
              </a:rPr>
              <a:t>called</a:t>
            </a:r>
            <a:r>
              <a:rPr sz="1600" spc="-15" dirty="0">
                <a:solidFill>
                  <a:prstClr val="black"/>
                </a:solidFill>
                <a:latin typeface="Calibri"/>
                <a:cs typeface="Calibri"/>
              </a:rPr>
              <a:t> </a:t>
            </a:r>
            <a:r>
              <a:rPr sz="1600" spc="-10" dirty="0">
                <a:solidFill>
                  <a:prstClr val="black"/>
                </a:solidFill>
                <a:latin typeface="Calibri"/>
                <a:cs typeface="Calibri"/>
              </a:rPr>
              <a:t>correlation</a:t>
            </a:r>
            <a:r>
              <a:rPr sz="1600" spc="20" dirty="0">
                <a:solidFill>
                  <a:prstClr val="black"/>
                </a:solidFill>
                <a:latin typeface="Calibri"/>
                <a:cs typeface="Calibri"/>
              </a:rPr>
              <a:t> </a:t>
            </a:r>
            <a:r>
              <a:rPr sz="1600" spc="-5" dirty="0">
                <a:solidFill>
                  <a:prstClr val="black"/>
                </a:solidFill>
                <a:latin typeface="Calibri"/>
                <a:cs typeface="Calibri"/>
              </a:rPr>
              <a:t>and</a:t>
            </a:r>
            <a:r>
              <a:rPr sz="1600" spc="-15" dirty="0">
                <a:solidFill>
                  <a:prstClr val="black"/>
                </a:solidFill>
                <a:latin typeface="Calibri"/>
                <a:cs typeface="Calibri"/>
              </a:rPr>
              <a:t> </a:t>
            </a:r>
            <a:r>
              <a:rPr sz="1600" spc="-5" dirty="0">
                <a:solidFill>
                  <a:prstClr val="black"/>
                </a:solidFill>
                <a:latin typeface="Calibri"/>
                <a:cs typeface="Calibri"/>
              </a:rPr>
              <a:t>is </a:t>
            </a:r>
            <a:r>
              <a:rPr sz="1600" spc="-10" dirty="0">
                <a:solidFill>
                  <a:prstClr val="black"/>
                </a:solidFill>
                <a:latin typeface="Calibri"/>
                <a:cs typeface="Calibri"/>
              </a:rPr>
              <a:t>computed</a:t>
            </a:r>
            <a:r>
              <a:rPr sz="1600" dirty="0">
                <a:solidFill>
                  <a:prstClr val="black"/>
                </a:solidFill>
                <a:latin typeface="Calibri"/>
                <a:cs typeface="Calibri"/>
              </a:rPr>
              <a:t> as:</a:t>
            </a:r>
            <a:endParaRPr sz="1600">
              <a:solidFill>
                <a:prstClr val="black"/>
              </a:solidFill>
              <a:latin typeface="Calibri"/>
              <a:cs typeface="Calibri"/>
            </a:endParaRPr>
          </a:p>
        </p:txBody>
      </p:sp>
      <p:sp>
        <p:nvSpPr>
          <p:cNvPr id="3" name="object 3"/>
          <p:cNvSpPr txBox="1"/>
          <p:nvPr/>
        </p:nvSpPr>
        <p:spPr>
          <a:xfrm>
            <a:off x="1983740" y="1908174"/>
            <a:ext cx="7891780" cy="2660650"/>
          </a:xfrm>
          <a:prstGeom prst="rect">
            <a:avLst/>
          </a:prstGeom>
        </p:spPr>
        <p:txBody>
          <a:bodyPr vert="horz" wrap="square" lIns="0" tIns="12065" rIns="0" bIns="0" rtlCol="0">
            <a:spAutoFit/>
          </a:bodyPr>
          <a:lstStyle/>
          <a:p>
            <a:pPr marL="355600" marR="26034" indent="-342900">
              <a:spcBef>
                <a:spcPts val="95"/>
              </a:spcBef>
              <a:buFont typeface="Arial MT"/>
              <a:buChar char="•"/>
              <a:tabLst>
                <a:tab pos="354965" algn="l"/>
                <a:tab pos="355600" algn="l"/>
              </a:tabLst>
            </a:pPr>
            <a:r>
              <a:rPr sz="1600" spc="-5" dirty="0">
                <a:solidFill>
                  <a:prstClr val="black"/>
                </a:solidFill>
                <a:latin typeface="Calibri"/>
                <a:cs typeface="Calibri"/>
              </a:rPr>
              <a:t>A</a:t>
            </a:r>
            <a:r>
              <a:rPr sz="160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10" dirty="0">
                <a:solidFill>
                  <a:prstClr val="black"/>
                </a:solidFill>
                <a:latin typeface="Calibri"/>
                <a:cs typeface="Calibri"/>
              </a:rPr>
              <a:t>coefficient</a:t>
            </a:r>
            <a:r>
              <a:rPr sz="1600" spc="5" dirty="0">
                <a:solidFill>
                  <a:prstClr val="black"/>
                </a:solidFill>
                <a:latin typeface="Calibri"/>
                <a:cs typeface="Calibri"/>
              </a:rPr>
              <a:t> </a:t>
            </a:r>
            <a:r>
              <a:rPr sz="1600" spc="-5" dirty="0">
                <a:solidFill>
                  <a:prstClr val="black"/>
                </a:solidFill>
                <a:latin typeface="Calibri"/>
                <a:cs typeface="Calibri"/>
              </a:rPr>
              <a:t>of</a:t>
            </a:r>
            <a:r>
              <a:rPr sz="1600" dirty="0">
                <a:solidFill>
                  <a:prstClr val="black"/>
                </a:solidFill>
                <a:latin typeface="Calibri"/>
                <a:cs typeface="Calibri"/>
              </a:rPr>
              <a:t> </a:t>
            </a:r>
            <a:r>
              <a:rPr sz="1600" spc="5" dirty="0">
                <a:solidFill>
                  <a:prstClr val="black"/>
                </a:solidFill>
                <a:latin typeface="Calibri"/>
                <a:cs typeface="Calibri"/>
              </a:rPr>
              <a:t>+1</a:t>
            </a:r>
            <a:r>
              <a:rPr sz="1600" spc="20" dirty="0">
                <a:solidFill>
                  <a:prstClr val="black"/>
                </a:solidFill>
                <a:latin typeface="Calibri"/>
                <a:cs typeface="Calibri"/>
              </a:rPr>
              <a:t> </a:t>
            </a:r>
            <a:r>
              <a:rPr sz="1600" spc="-5" dirty="0">
                <a:solidFill>
                  <a:prstClr val="black"/>
                </a:solidFill>
                <a:latin typeface="Calibri"/>
                <a:cs typeface="Calibri"/>
              </a:rPr>
              <a:t>means</a:t>
            </a:r>
            <a:r>
              <a:rPr sz="1600" dirty="0">
                <a:solidFill>
                  <a:prstClr val="black"/>
                </a:solidFill>
                <a:latin typeface="Calibri"/>
                <a:cs typeface="Calibri"/>
              </a:rPr>
              <a:t> </a:t>
            </a:r>
            <a:r>
              <a:rPr sz="1600" spc="-5" dirty="0">
                <a:solidFill>
                  <a:prstClr val="black"/>
                </a:solidFill>
                <a:latin typeface="Calibri"/>
                <a:cs typeface="Calibri"/>
              </a:rPr>
              <a:t>that</a:t>
            </a:r>
            <a:r>
              <a:rPr sz="1600" spc="-10" dirty="0">
                <a:solidFill>
                  <a:prstClr val="black"/>
                </a:solidFill>
                <a:latin typeface="Calibri"/>
                <a:cs typeface="Calibri"/>
              </a:rPr>
              <a:t> deviations</a:t>
            </a:r>
            <a:r>
              <a:rPr sz="1600" spc="-5" dirty="0">
                <a:solidFill>
                  <a:prstClr val="black"/>
                </a:solidFill>
                <a:latin typeface="Calibri"/>
                <a:cs typeface="Calibri"/>
              </a:rPr>
              <a:t> </a:t>
            </a:r>
            <a:r>
              <a:rPr sz="1600" spc="-15" dirty="0">
                <a:solidFill>
                  <a:prstClr val="black"/>
                </a:solidFill>
                <a:latin typeface="Calibri"/>
                <a:cs typeface="Calibri"/>
              </a:rPr>
              <a:t>from</a:t>
            </a:r>
            <a:r>
              <a:rPr sz="1600" spc="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5" dirty="0">
                <a:solidFill>
                  <a:prstClr val="black"/>
                </a:solidFill>
                <a:latin typeface="Calibri"/>
                <a:cs typeface="Calibri"/>
              </a:rPr>
              <a:t>mean</a:t>
            </a:r>
            <a:r>
              <a:rPr sz="1600" spc="5" dirty="0">
                <a:solidFill>
                  <a:prstClr val="black"/>
                </a:solidFill>
                <a:latin typeface="Calibri"/>
                <a:cs typeface="Calibri"/>
              </a:rPr>
              <a:t> </a:t>
            </a:r>
            <a:r>
              <a:rPr sz="1600" spc="-5" dirty="0">
                <a:solidFill>
                  <a:prstClr val="black"/>
                </a:solidFill>
                <a:latin typeface="Calibri"/>
                <a:cs typeface="Calibri"/>
              </a:rPr>
              <a:t>or</a:t>
            </a:r>
            <a:r>
              <a:rPr sz="1600" spc="15" dirty="0">
                <a:solidFill>
                  <a:prstClr val="black"/>
                </a:solidFill>
                <a:latin typeface="Calibri"/>
                <a:cs typeface="Calibri"/>
              </a:rPr>
              <a:t> </a:t>
            </a:r>
            <a:r>
              <a:rPr sz="1600" spc="-10" dirty="0">
                <a:solidFill>
                  <a:prstClr val="black"/>
                </a:solidFill>
                <a:latin typeface="Calibri"/>
                <a:cs typeface="Calibri"/>
              </a:rPr>
              <a:t>expected</a:t>
            </a:r>
            <a:r>
              <a:rPr sz="1600" spc="45" dirty="0">
                <a:solidFill>
                  <a:prstClr val="black"/>
                </a:solidFill>
                <a:latin typeface="Calibri"/>
                <a:cs typeface="Calibri"/>
              </a:rPr>
              <a:t> </a:t>
            </a:r>
            <a:r>
              <a:rPr sz="1600" spc="-15" dirty="0">
                <a:solidFill>
                  <a:prstClr val="black"/>
                </a:solidFill>
                <a:latin typeface="Calibri"/>
                <a:cs typeface="Calibri"/>
              </a:rPr>
              <a:t>return</a:t>
            </a:r>
            <a:r>
              <a:rPr sz="1600" spc="35" dirty="0">
                <a:solidFill>
                  <a:prstClr val="black"/>
                </a:solidFill>
                <a:latin typeface="Calibri"/>
                <a:cs typeface="Calibri"/>
              </a:rPr>
              <a:t> </a:t>
            </a:r>
            <a:r>
              <a:rPr sz="1600" spc="-15" dirty="0">
                <a:solidFill>
                  <a:prstClr val="black"/>
                </a:solidFill>
                <a:latin typeface="Calibri"/>
                <a:cs typeface="Calibri"/>
              </a:rPr>
              <a:t>are </a:t>
            </a:r>
            <a:r>
              <a:rPr sz="1600" spc="-345" dirty="0">
                <a:solidFill>
                  <a:prstClr val="black"/>
                </a:solidFill>
                <a:latin typeface="Calibri"/>
                <a:cs typeface="Calibri"/>
              </a:rPr>
              <a:t> </a:t>
            </a:r>
            <a:r>
              <a:rPr sz="1600" spc="-15" dirty="0">
                <a:solidFill>
                  <a:prstClr val="black"/>
                </a:solidFill>
                <a:latin typeface="Calibri"/>
                <a:cs typeface="Calibri"/>
              </a:rPr>
              <a:t>always</a:t>
            </a:r>
            <a:r>
              <a:rPr sz="1600" spc="-10" dirty="0">
                <a:solidFill>
                  <a:prstClr val="black"/>
                </a:solidFill>
                <a:latin typeface="Calibri"/>
                <a:cs typeface="Calibri"/>
              </a:rPr>
              <a:t> proportional</a:t>
            </a:r>
            <a:r>
              <a:rPr sz="1600" spc="20" dirty="0">
                <a:solidFill>
                  <a:prstClr val="black"/>
                </a:solidFill>
                <a:latin typeface="Calibri"/>
                <a:cs typeface="Calibri"/>
              </a:rPr>
              <a:t> </a:t>
            </a:r>
            <a:r>
              <a:rPr sz="1600" spc="-5" dirty="0">
                <a:solidFill>
                  <a:prstClr val="black"/>
                </a:solidFill>
                <a:latin typeface="Calibri"/>
                <a:cs typeface="Calibri"/>
              </a:rPr>
              <a:t>in</a:t>
            </a:r>
            <a:r>
              <a:rPr sz="1600" spc="-10"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0" dirty="0">
                <a:solidFill>
                  <a:prstClr val="black"/>
                </a:solidFill>
                <a:latin typeface="Calibri"/>
                <a:cs typeface="Calibri"/>
              </a:rPr>
              <a:t>same</a:t>
            </a:r>
            <a:r>
              <a:rPr sz="1600" dirty="0">
                <a:solidFill>
                  <a:prstClr val="black"/>
                </a:solidFill>
                <a:latin typeface="Calibri"/>
                <a:cs typeface="Calibri"/>
              </a:rPr>
              <a:t> </a:t>
            </a:r>
            <a:r>
              <a:rPr sz="1600" spc="-10" dirty="0">
                <a:solidFill>
                  <a:prstClr val="black"/>
                </a:solidFill>
                <a:latin typeface="Calibri"/>
                <a:cs typeface="Calibri"/>
              </a:rPr>
              <a:t>direction.</a:t>
            </a:r>
            <a:r>
              <a:rPr sz="1600" spc="15" dirty="0">
                <a:solidFill>
                  <a:prstClr val="black"/>
                </a:solidFill>
                <a:latin typeface="Calibri"/>
                <a:cs typeface="Calibri"/>
              </a:rPr>
              <a:t> </a:t>
            </a:r>
            <a:r>
              <a:rPr sz="1600" spc="-10" dirty="0">
                <a:solidFill>
                  <a:prstClr val="black"/>
                </a:solidFill>
                <a:latin typeface="Calibri"/>
                <a:cs typeface="Calibri"/>
              </a:rPr>
              <a:t>That</a:t>
            </a:r>
            <a:r>
              <a:rPr sz="1600" spc="-20" dirty="0">
                <a:solidFill>
                  <a:prstClr val="black"/>
                </a:solidFill>
                <a:latin typeface="Calibri"/>
                <a:cs typeface="Calibri"/>
              </a:rPr>
              <a:t> </a:t>
            </a:r>
            <a:r>
              <a:rPr sz="1600" spc="-5" dirty="0">
                <a:solidFill>
                  <a:prstClr val="black"/>
                </a:solidFill>
                <a:latin typeface="Calibri"/>
                <a:cs typeface="Calibri"/>
              </a:rPr>
              <a:t>is,</a:t>
            </a:r>
            <a:r>
              <a:rPr sz="1600" dirty="0">
                <a:solidFill>
                  <a:prstClr val="black"/>
                </a:solidFill>
                <a:latin typeface="Calibri"/>
                <a:cs typeface="Calibri"/>
              </a:rPr>
              <a:t> </a:t>
            </a:r>
            <a:r>
              <a:rPr sz="1600" spc="-10" dirty="0">
                <a:solidFill>
                  <a:prstClr val="black"/>
                </a:solidFill>
                <a:latin typeface="Calibri"/>
                <a:cs typeface="Calibri"/>
              </a:rPr>
              <a:t>they</a:t>
            </a:r>
            <a:r>
              <a:rPr sz="1600" spc="10" dirty="0">
                <a:solidFill>
                  <a:prstClr val="black"/>
                </a:solidFill>
                <a:latin typeface="Calibri"/>
                <a:cs typeface="Calibri"/>
              </a:rPr>
              <a:t> </a:t>
            </a:r>
            <a:r>
              <a:rPr sz="1600" spc="-15" dirty="0">
                <a:solidFill>
                  <a:prstClr val="black"/>
                </a:solidFill>
                <a:latin typeface="Calibri"/>
                <a:cs typeface="Calibri"/>
              </a:rPr>
              <a:t>are</a:t>
            </a:r>
            <a:r>
              <a:rPr sz="1600" spc="25" dirty="0">
                <a:solidFill>
                  <a:prstClr val="black"/>
                </a:solidFill>
                <a:latin typeface="Calibri"/>
                <a:cs typeface="Calibri"/>
              </a:rPr>
              <a:t> </a:t>
            </a:r>
            <a:r>
              <a:rPr sz="1600" spc="-10" dirty="0">
                <a:solidFill>
                  <a:prstClr val="black"/>
                </a:solidFill>
                <a:latin typeface="Calibri"/>
                <a:cs typeface="Calibri"/>
              </a:rPr>
              <a:t>perfectly</a:t>
            </a:r>
            <a:r>
              <a:rPr sz="1600" spc="70" dirty="0">
                <a:solidFill>
                  <a:prstClr val="black"/>
                </a:solidFill>
                <a:latin typeface="Calibri"/>
                <a:cs typeface="Calibri"/>
              </a:rPr>
              <a:t> </a:t>
            </a:r>
            <a:r>
              <a:rPr sz="1600" spc="-5" dirty="0">
                <a:solidFill>
                  <a:prstClr val="black"/>
                </a:solidFill>
                <a:latin typeface="Calibri"/>
                <a:cs typeface="Calibri"/>
              </a:rPr>
              <a:t>positively</a:t>
            </a:r>
            <a:r>
              <a:rPr sz="1600" spc="-10" dirty="0">
                <a:solidFill>
                  <a:prstClr val="black"/>
                </a:solidFill>
                <a:latin typeface="Calibri"/>
                <a:cs typeface="Calibri"/>
              </a:rPr>
              <a:t> correlated.</a:t>
            </a:r>
            <a:endParaRPr sz="1600">
              <a:solidFill>
                <a:prstClr val="black"/>
              </a:solidFill>
              <a:latin typeface="Calibri"/>
              <a:cs typeface="Calibri"/>
            </a:endParaRPr>
          </a:p>
          <a:p>
            <a:pPr>
              <a:buFont typeface="Arial MT"/>
              <a:buChar char="•"/>
            </a:pPr>
            <a:endParaRPr sz="2200">
              <a:solidFill>
                <a:prstClr val="black"/>
              </a:solidFill>
              <a:latin typeface="Calibri"/>
              <a:cs typeface="Calibri"/>
            </a:endParaRPr>
          </a:p>
          <a:p>
            <a:pPr marL="342265" marR="26034" indent="-342265" algn="r">
              <a:buFont typeface="Arial MT"/>
              <a:buChar char="•"/>
              <a:tabLst>
                <a:tab pos="342265" algn="l"/>
                <a:tab pos="355600" algn="l"/>
              </a:tabLst>
            </a:pPr>
            <a:r>
              <a:rPr sz="1600" spc="-5" dirty="0">
                <a:solidFill>
                  <a:prstClr val="black"/>
                </a:solidFill>
                <a:latin typeface="Calibri"/>
                <a:cs typeface="Calibri"/>
              </a:rPr>
              <a:t>A</a:t>
            </a:r>
            <a:r>
              <a:rPr sz="160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10" dirty="0">
                <a:solidFill>
                  <a:prstClr val="black"/>
                </a:solidFill>
                <a:latin typeface="Calibri"/>
                <a:cs typeface="Calibri"/>
              </a:rPr>
              <a:t>coefficient</a:t>
            </a:r>
            <a:r>
              <a:rPr sz="1600" spc="5" dirty="0">
                <a:solidFill>
                  <a:prstClr val="black"/>
                </a:solidFill>
                <a:latin typeface="Calibri"/>
                <a:cs typeface="Calibri"/>
              </a:rPr>
              <a:t> </a:t>
            </a:r>
            <a:r>
              <a:rPr sz="1600" spc="-5" dirty="0">
                <a:solidFill>
                  <a:prstClr val="black"/>
                </a:solidFill>
                <a:latin typeface="Calibri"/>
                <a:cs typeface="Calibri"/>
              </a:rPr>
              <a:t>of</a:t>
            </a:r>
            <a:r>
              <a:rPr sz="1600" spc="25" dirty="0">
                <a:solidFill>
                  <a:prstClr val="black"/>
                </a:solidFill>
                <a:latin typeface="Calibri"/>
                <a:cs typeface="Calibri"/>
              </a:rPr>
              <a:t> </a:t>
            </a:r>
            <a:r>
              <a:rPr sz="1600" spc="-5" dirty="0">
                <a:solidFill>
                  <a:prstClr val="black"/>
                </a:solidFill>
                <a:latin typeface="Calibri"/>
                <a:cs typeface="Calibri"/>
              </a:rPr>
              <a:t>–1</a:t>
            </a:r>
            <a:r>
              <a:rPr sz="1600" spc="20" dirty="0">
                <a:solidFill>
                  <a:prstClr val="black"/>
                </a:solidFill>
                <a:latin typeface="Calibri"/>
                <a:cs typeface="Calibri"/>
              </a:rPr>
              <a:t> </a:t>
            </a:r>
            <a:r>
              <a:rPr sz="1600" spc="-5" dirty="0">
                <a:solidFill>
                  <a:prstClr val="black"/>
                </a:solidFill>
                <a:latin typeface="Calibri"/>
                <a:cs typeface="Calibri"/>
              </a:rPr>
              <a:t>means</a:t>
            </a:r>
            <a:r>
              <a:rPr sz="1600" dirty="0">
                <a:solidFill>
                  <a:prstClr val="black"/>
                </a:solidFill>
                <a:latin typeface="Calibri"/>
                <a:cs typeface="Calibri"/>
              </a:rPr>
              <a:t> </a:t>
            </a:r>
            <a:r>
              <a:rPr sz="1600" spc="-5" dirty="0">
                <a:solidFill>
                  <a:prstClr val="black"/>
                </a:solidFill>
                <a:latin typeface="Calibri"/>
                <a:cs typeface="Calibri"/>
              </a:rPr>
              <a:t>that</a:t>
            </a:r>
            <a:r>
              <a:rPr sz="1600" spc="-10" dirty="0">
                <a:solidFill>
                  <a:prstClr val="black"/>
                </a:solidFill>
                <a:latin typeface="Calibri"/>
                <a:cs typeface="Calibri"/>
              </a:rPr>
              <a:t> deviations</a:t>
            </a:r>
            <a:r>
              <a:rPr sz="1600" dirty="0">
                <a:solidFill>
                  <a:prstClr val="black"/>
                </a:solidFill>
                <a:latin typeface="Calibri"/>
                <a:cs typeface="Calibri"/>
              </a:rPr>
              <a:t> </a:t>
            </a:r>
            <a:r>
              <a:rPr sz="1600" spc="-15" dirty="0">
                <a:solidFill>
                  <a:prstClr val="black"/>
                </a:solidFill>
                <a:latin typeface="Calibri"/>
                <a:cs typeface="Calibri"/>
              </a:rPr>
              <a:t>from</a:t>
            </a:r>
            <a:r>
              <a:rPr sz="1600" spc="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5" dirty="0">
                <a:solidFill>
                  <a:prstClr val="black"/>
                </a:solidFill>
                <a:latin typeface="Calibri"/>
                <a:cs typeface="Calibri"/>
              </a:rPr>
              <a:t>mean</a:t>
            </a:r>
            <a:r>
              <a:rPr sz="1600" spc="5" dirty="0">
                <a:solidFill>
                  <a:prstClr val="black"/>
                </a:solidFill>
                <a:latin typeface="Calibri"/>
                <a:cs typeface="Calibri"/>
              </a:rPr>
              <a:t> </a:t>
            </a:r>
            <a:r>
              <a:rPr sz="1600" spc="-5" dirty="0">
                <a:solidFill>
                  <a:prstClr val="black"/>
                </a:solidFill>
                <a:latin typeface="Calibri"/>
                <a:cs typeface="Calibri"/>
              </a:rPr>
              <a:t>or</a:t>
            </a:r>
            <a:r>
              <a:rPr sz="1600" spc="15" dirty="0">
                <a:solidFill>
                  <a:prstClr val="black"/>
                </a:solidFill>
                <a:latin typeface="Calibri"/>
                <a:cs typeface="Calibri"/>
              </a:rPr>
              <a:t> </a:t>
            </a:r>
            <a:r>
              <a:rPr sz="1600" spc="-10" dirty="0">
                <a:solidFill>
                  <a:prstClr val="black"/>
                </a:solidFill>
                <a:latin typeface="Calibri"/>
                <a:cs typeface="Calibri"/>
              </a:rPr>
              <a:t>expected</a:t>
            </a:r>
            <a:r>
              <a:rPr sz="1600" spc="45" dirty="0">
                <a:solidFill>
                  <a:prstClr val="black"/>
                </a:solidFill>
                <a:latin typeface="Calibri"/>
                <a:cs typeface="Calibri"/>
              </a:rPr>
              <a:t> </a:t>
            </a:r>
            <a:r>
              <a:rPr sz="1600" spc="-15" dirty="0">
                <a:solidFill>
                  <a:prstClr val="black"/>
                </a:solidFill>
                <a:latin typeface="Calibri"/>
                <a:cs typeface="Calibri"/>
              </a:rPr>
              <a:t>return</a:t>
            </a:r>
            <a:r>
              <a:rPr sz="1600" spc="35" dirty="0">
                <a:solidFill>
                  <a:prstClr val="black"/>
                </a:solidFill>
                <a:latin typeface="Calibri"/>
                <a:cs typeface="Calibri"/>
              </a:rPr>
              <a:t> </a:t>
            </a:r>
            <a:r>
              <a:rPr sz="1600" spc="-15" dirty="0">
                <a:solidFill>
                  <a:prstClr val="black"/>
                </a:solidFill>
                <a:latin typeface="Calibri"/>
                <a:cs typeface="Calibri"/>
              </a:rPr>
              <a:t>are</a:t>
            </a:r>
            <a:endParaRPr sz="1600">
              <a:solidFill>
                <a:prstClr val="black"/>
              </a:solidFill>
              <a:latin typeface="Calibri"/>
              <a:cs typeface="Calibri"/>
            </a:endParaRPr>
          </a:p>
          <a:p>
            <a:pPr marR="45720" algn="r">
              <a:spcBef>
                <a:spcPts val="5"/>
              </a:spcBef>
            </a:pPr>
            <a:r>
              <a:rPr sz="1600" spc="-15" dirty="0">
                <a:solidFill>
                  <a:prstClr val="black"/>
                </a:solidFill>
                <a:latin typeface="Calibri"/>
                <a:cs typeface="Calibri"/>
              </a:rPr>
              <a:t>always</a:t>
            </a:r>
            <a:r>
              <a:rPr sz="1600" spc="-5" dirty="0">
                <a:solidFill>
                  <a:prstClr val="black"/>
                </a:solidFill>
                <a:latin typeface="Calibri"/>
                <a:cs typeface="Calibri"/>
              </a:rPr>
              <a:t> </a:t>
            </a:r>
            <a:r>
              <a:rPr sz="1600" spc="-10" dirty="0">
                <a:solidFill>
                  <a:prstClr val="black"/>
                </a:solidFill>
                <a:latin typeface="Calibri"/>
                <a:cs typeface="Calibri"/>
              </a:rPr>
              <a:t>proportional</a:t>
            </a:r>
            <a:r>
              <a:rPr sz="1600" spc="25" dirty="0">
                <a:solidFill>
                  <a:prstClr val="black"/>
                </a:solidFill>
                <a:latin typeface="Calibri"/>
                <a:cs typeface="Calibri"/>
              </a:rPr>
              <a:t> </a:t>
            </a:r>
            <a:r>
              <a:rPr sz="1600" spc="-5" dirty="0">
                <a:solidFill>
                  <a:prstClr val="black"/>
                </a:solidFill>
                <a:latin typeface="Calibri"/>
                <a:cs typeface="Calibri"/>
              </a:rPr>
              <a:t>in</a:t>
            </a:r>
            <a:r>
              <a:rPr sz="1600" spc="5" dirty="0">
                <a:solidFill>
                  <a:prstClr val="black"/>
                </a:solidFill>
                <a:latin typeface="Calibri"/>
                <a:cs typeface="Calibri"/>
              </a:rPr>
              <a:t> </a:t>
            </a:r>
            <a:r>
              <a:rPr sz="1600" spc="-10" dirty="0">
                <a:solidFill>
                  <a:prstClr val="black"/>
                </a:solidFill>
                <a:latin typeface="Calibri"/>
                <a:cs typeface="Calibri"/>
              </a:rPr>
              <a:t>opposite</a:t>
            </a:r>
            <a:r>
              <a:rPr sz="1600" spc="20" dirty="0">
                <a:solidFill>
                  <a:prstClr val="black"/>
                </a:solidFill>
                <a:latin typeface="Calibri"/>
                <a:cs typeface="Calibri"/>
              </a:rPr>
              <a:t> </a:t>
            </a:r>
            <a:r>
              <a:rPr sz="1600" spc="-10" dirty="0">
                <a:solidFill>
                  <a:prstClr val="black"/>
                </a:solidFill>
                <a:latin typeface="Calibri"/>
                <a:cs typeface="Calibri"/>
              </a:rPr>
              <a:t>directions.</a:t>
            </a:r>
            <a:r>
              <a:rPr sz="1600" spc="10" dirty="0">
                <a:solidFill>
                  <a:prstClr val="black"/>
                </a:solidFill>
                <a:latin typeface="Calibri"/>
                <a:cs typeface="Calibri"/>
              </a:rPr>
              <a:t> </a:t>
            </a:r>
            <a:r>
              <a:rPr sz="1600" spc="-10" dirty="0">
                <a:solidFill>
                  <a:prstClr val="black"/>
                </a:solidFill>
                <a:latin typeface="Calibri"/>
                <a:cs typeface="Calibri"/>
              </a:rPr>
              <a:t>That</a:t>
            </a:r>
            <a:r>
              <a:rPr sz="1600" spc="5" dirty="0">
                <a:solidFill>
                  <a:prstClr val="black"/>
                </a:solidFill>
                <a:latin typeface="Calibri"/>
                <a:cs typeface="Calibri"/>
              </a:rPr>
              <a:t> </a:t>
            </a:r>
            <a:r>
              <a:rPr sz="1600" spc="-5" dirty="0">
                <a:solidFill>
                  <a:prstClr val="black"/>
                </a:solidFill>
                <a:latin typeface="Calibri"/>
                <a:cs typeface="Calibri"/>
              </a:rPr>
              <a:t>is,</a:t>
            </a:r>
            <a:r>
              <a:rPr sz="1600" spc="20" dirty="0">
                <a:solidFill>
                  <a:prstClr val="black"/>
                </a:solidFill>
                <a:latin typeface="Calibri"/>
                <a:cs typeface="Calibri"/>
              </a:rPr>
              <a:t> </a:t>
            </a:r>
            <a:r>
              <a:rPr sz="1600" spc="-5" dirty="0">
                <a:solidFill>
                  <a:prstClr val="black"/>
                </a:solidFill>
                <a:latin typeface="Calibri"/>
                <a:cs typeface="Calibri"/>
              </a:rPr>
              <a:t>they</a:t>
            </a:r>
            <a:r>
              <a:rPr sz="1600" spc="20" dirty="0">
                <a:solidFill>
                  <a:prstClr val="black"/>
                </a:solidFill>
                <a:latin typeface="Calibri"/>
                <a:cs typeface="Calibri"/>
              </a:rPr>
              <a:t> </a:t>
            </a:r>
            <a:r>
              <a:rPr sz="1600" spc="-15" dirty="0">
                <a:solidFill>
                  <a:prstClr val="black"/>
                </a:solidFill>
                <a:latin typeface="Calibri"/>
                <a:cs typeface="Calibri"/>
              </a:rPr>
              <a:t>are</a:t>
            </a:r>
            <a:r>
              <a:rPr sz="1600" spc="20" dirty="0">
                <a:solidFill>
                  <a:prstClr val="black"/>
                </a:solidFill>
                <a:latin typeface="Calibri"/>
                <a:cs typeface="Calibri"/>
              </a:rPr>
              <a:t> </a:t>
            </a:r>
            <a:r>
              <a:rPr sz="1600" spc="-10" dirty="0">
                <a:solidFill>
                  <a:prstClr val="black"/>
                </a:solidFill>
                <a:latin typeface="Calibri"/>
                <a:cs typeface="Calibri"/>
              </a:rPr>
              <a:t>perfectly</a:t>
            </a:r>
            <a:r>
              <a:rPr sz="1600" spc="75" dirty="0">
                <a:solidFill>
                  <a:prstClr val="black"/>
                </a:solidFill>
                <a:latin typeface="Calibri"/>
                <a:cs typeface="Calibri"/>
              </a:rPr>
              <a:t> </a:t>
            </a:r>
            <a:r>
              <a:rPr sz="1600" spc="-10" dirty="0">
                <a:solidFill>
                  <a:prstClr val="black"/>
                </a:solidFill>
                <a:latin typeface="Calibri"/>
                <a:cs typeface="Calibri"/>
              </a:rPr>
              <a:t>negatively</a:t>
            </a:r>
            <a:r>
              <a:rPr sz="1600" spc="-15" dirty="0">
                <a:solidFill>
                  <a:prstClr val="black"/>
                </a:solidFill>
                <a:latin typeface="Calibri"/>
                <a:cs typeface="Calibri"/>
              </a:rPr>
              <a:t> </a:t>
            </a:r>
            <a:r>
              <a:rPr sz="1600" spc="-10" dirty="0">
                <a:solidFill>
                  <a:prstClr val="black"/>
                </a:solidFill>
                <a:latin typeface="Calibri"/>
                <a:cs typeface="Calibri"/>
              </a:rPr>
              <a:t>correlated.</a:t>
            </a:r>
            <a:endParaRPr sz="1600">
              <a:solidFill>
                <a:prstClr val="black"/>
              </a:solidFill>
              <a:latin typeface="Calibri"/>
              <a:cs typeface="Calibri"/>
            </a:endParaRPr>
          </a:p>
          <a:p>
            <a:pPr>
              <a:spcBef>
                <a:spcPts val="55"/>
              </a:spcBef>
            </a:pPr>
            <a:endParaRPr sz="2150">
              <a:solidFill>
                <a:prstClr val="black"/>
              </a:solidFill>
              <a:latin typeface="Calibri"/>
              <a:cs typeface="Calibri"/>
            </a:endParaRPr>
          </a:p>
          <a:p>
            <a:pPr marL="355600" marR="5080" indent="-342900">
              <a:lnSpc>
                <a:spcPct val="100299"/>
              </a:lnSpc>
              <a:buFont typeface="Arial MT"/>
              <a:buChar char="•"/>
              <a:tabLst>
                <a:tab pos="354965" algn="l"/>
                <a:tab pos="355600" algn="l"/>
              </a:tabLst>
            </a:pPr>
            <a:r>
              <a:rPr sz="1600" spc="-5" dirty="0">
                <a:solidFill>
                  <a:prstClr val="black"/>
                </a:solidFill>
                <a:latin typeface="Calibri"/>
                <a:cs typeface="Calibri"/>
              </a:rPr>
              <a:t>A </a:t>
            </a:r>
            <a:r>
              <a:rPr sz="1600" spc="-10" dirty="0">
                <a:solidFill>
                  <a:prstClr val="black"/>
                </a:solidFill>
                <a:latin typeface="Calibri"/>
                <a:cs typeface="Calibri"/>
              </a:rPr>
              <a:t>correlation coefficient </a:t>
            </a:r>
            <a:r>
              <a:rPr sz="1600" spc="-5" dirty="0">
                <a:solidFill>
                  <a:prstClr val="black"/>
                </a:solidFill>
                <a:latin typeface="Calibri"/>
                <a:cs typeface="Calibri"/>
              </a:rPr>
              <a:t>of </a:t>
            </a:r>
            <a:r>
              <a:rPr sz="1600" spc="-20" dirty="0">
                <a:solidFill>
                  <a:prstClr val="black"/>
                </a:solidFill>
                <a:latin typeface="Calibri"/>
                <a:cs typeface="Calibri"/>
              </a:rPr>
              <a:t>zero </a:t>
            </a:r>
            <a:r>
              <a:rPr sz="1600" spc="-5" dirty="0">
                <a:solidFill>
                  <a:prstClr val="black"/>
                </a:solidFill>
                <a:latin typeface="Calibri"/>
                <a:cs typeface="Calibri"/>
              </a:rPr>
              <a:t>means that </a:t>
            </a:r>
            <a:r>
              <a:rPr sz="1600" spc="-15" dirty="0">
                <a:solidFill>
                  <a:prstClr val="black"/>
                </a:solidFill>
                <a:latin typeface="Calibri"/>
                <a:cs typeface="Calibri"/>
              </a:rPr>
              <a:t>there </a:t>
            </a:r>
            <a:r>
              <a:rPr sz="1600" spc="-5" dirty="0">
                <a:solidFill>
                  <a:prstClr val="black"/>
                </a:solidFill>
                <a:latin typeface="Calibri"/>
                <a:cs typeface="Calibri"/>
              </a:rPr>
              <a:t>is no linear </a:t>
            </a:r>
            <a:r>
              <a:rPr sz="1600" spc="-10" dirty="0">
                <a:solidFill>
                  <a:prstClr val="black"/>
                </a:solidFill>
                <a:latin typeface="Calibri"/>
                <a:cs typeface="Calibri"/>
              </a:rPr>
              <a:t>relationship between</a:t>
            </a:r>
            <a:r>
              <a:rPr sz="1600" spc="-5" dirty="0">
                <a:solidFill>
                  <a:prstClr val="black"/>
                </a:solidFill>
                <a:latin typeface="Calibri"/>
                <a:cs typeface="Calibri"/>
              </a:rPr>
              <a:t> the </a:t>
            </a:r>
            <a:r>
              <a:rPr sz="1600" spc="-10" dirty="0">
                <a:solidFill>
                  <a:prstClr val="black"/>
                </a:solidFill>
                <a:latin typeface="Calibri"/>
                <a:cs typeface="Calibri"/>
              </a:rPr>
              <a:t>two </a:t>
            </a:r>
            <a:r>
              <a:rPr sz="1600" spc="-5" dirty="0">
                <a:solidFill>
                  <a:prstClr val="black"/>
                </a:solidFill>
                <a:latin typeface="Calibri"/>
                <a:cs typeface="Calibri"/>
              </a:rPr>
              <a:t> </a:t>
            </a:r>
            <a:r>
              <a:rPr sz="1600" spc="-15" dirty="0">
                <a:solidFill>
                  <a:prstClr val="black"/>
                </a:solidFill>
                <a:latin typeface="Calibri"/>
                <a:cs typeface="Calibri"/>
              </a:rPr>
              <a:t>stocks’</a:t>
            </a:r>
            <a:r>
              <a:rPr sz="1600" spc="10" dirty="0">
                <a:solidFill>
                  <a:prstClr val="black"/>
                </a:solidFill>
                <a:latin typeface="Calibri"/>
                <a:cs typeface="Calibri"/>
              </a:rPr>
              <a:t> </a:t>
            </a:r>
            <a:r>
              <a:rPr sz="1600" spc="-10" dirty="0">
                <a:solidFill>
                  <a:prstClr val="black"/>
                </a:solidFill>
                <a:latin typeface="Calibri"/>
                <a:cs typeface="Calibri"/>
              </a:rPr>
              <a:t>returns.</a:t>
            </a:r>
            <a:r>
              <a:rPr sz="1600" spc="30" dirty="0">
                <a:solidFill>
                  <a:prstClr val="black"/>
                </a:solidFill>
                <a:latin typeface="Calibri"/>
                <a:cs typeface="Calibri"/>
              </a:rPr>
              <a:t> </a:t>
            </a:r>
            <a:r>
              <a:rPr sz="1600" spc="-10" dirty="0">
                <a:solidFill>
                  <a:prstClr val="black"/>
                </a:solidFill>
                <a:latin typeface="Calibri"/>
                <a:cs typeface="Calibri"/>
              </a:rPr>
              <a:t>They</a:t>
            </a:r>
            <a:r>
              <a:rPr sz="1600" spc="10" dirty="0">
                <a:solidFill>
                  <a:prstClr val="black"/>
                </a:solidFill>
                <a:latin typeface="Calibri"/>
                <a:cs typeface="Calibri"/>
              </a:rPr>
              <a:t> </a:t>
            </a:r>
            <a:r>
              <a:rPr sz="1600" spc="-15" dirty="0">
                <a:solidFill>
                  <a:prstClr val="black"/>
                </a:solidFill>
                <a:latin typeface="Calibri"/>
                <a:cs typeface="Calibri"/>
              </a:rPr>
              <a:t>are</a:t>
            </a:r>
            <a:r>
              <a:rPr sz="1600" spc="15" dirty="0">
                <a:solidFill>
                  <a:prstClr val="black"/>
                </a:solidFill>
                <a:latin typeface="Calibri"/>
                <a:cs typeface="Calibri"/>
              </a:rPr>
              <a:t> </a:t>
            </a:r>
            <a:r>
              <a:rPr sz="1600" spc="-10" dirty="0">
                <a:solidFill>
                  <a:prstClr val="black"/>
                </a:solidFill>
                <a:latin typeface="Calibri"/>
                <a:cs typeface="Calibri"/>
              </a:rPr>
              <a:t>uncorrelated.</a:t>
            </a:r>
            <a:r>
              <a:rPr sz="1600" spc="15" dirty="0">
                <a:solidFill>
                  <a:prstClr val="black"/>
                </a:solidFill>
                <a:latin typeface="Calibri"/>
                <a:cs typeface="Calibri"/>
              </a:rPr>
              <a:t> </a:t>
            </a:r>
            <a:r>
              <a:rPr sz="1600" spc="-10" dirty="0">
                <a:solidFill>
                  <a:prstClr val="black"/>
                </a:solidFill>
                <a:latin typeface="Calibri"/>
                <a:cs typeface="Calibri"/>
              </a:rPr>
              <a:t>One</a:t>
            </a:r>
            <a:r>
              <a:rPr sz="1600" spc="25" dirty="0">
                <a:solidFill>
                  <a:prstClr val="black"/>
                </a:solidFill>
                <a:latin typeface="Calibri"/>
                <a:cs typeface="Calibri"/>
              </a:rPr>
              <a:t> </a:t>
            </a:r>
            <a:r>
              <a:rPr sz="1600" spc="-20" dirty="0">
                <a:solidFill>
                  <a:prstClr val="black"/>
                </a:solidFill>
                <a:latin typeface="Calibri"/>
                <a:cs typeface="Calibri"/>
              </a:rPr>
              <a:t>way</a:t>
            </a:r>
            <a:r>
              <a:rPr sz="1600" spc="10" dirty="0">
                <a:solidFill>
                  <a:prstClr val="black"/>
                </a:solidFill>
                <a:latin typeface="Calibri"/>
                <a:cs typeface="Calibri"/>
              </a:rPr>
              <a:t> </a:t>
            </a:r>
            <a:r>
              <a:rPr sz="1600" spc="-10" dirty="0">
                <a:solidFill>
                  <a:prstClr val="black"/>
                </a:solidFill>
                <a:latin typeface="Calibri"/>
                <a:cs typeface="Calibri"/>
              </a:rPr>
              <a:t>to</a:t>
            </a:r>
            <a:r>
              <a:rPr sz="1600" dirty="0">
                <a:solidFill>
                  <a:prstClr val="black"/>
                </a:solidFill>
                <a:latin typeface="Calibri"/>
                <a:cs typeface="Calibri"/>
              </a:rPr>
              <a:t> </a:t>
            </a:r>
            <a:r>
              <a:rPr sz="1600" spc="-15" dirty="0">
                <a:solidFill>
                  <a:prstClr val="black"/>
                </a:solidFill>
                <a:latin typeface="Calibri"/>
                <a:cs typeface="Calibri"/>
              </a:rPr>
              <a:t>interpret</a:t>
            </a:r>
            <a:r>
              <a:rPr sz="1600" spc="30" dirty="0">
                <a:solidFill>
                  <a:prstClr val="black"/>
                </a:solidFill>
                <a:latin typeface="Calibri"/>
                <a:cs typeface="Calibri"/>
              </a:rPr>
              <a:t> </a:t>
            </a:r>
            <a:r>
              <a:rPr sz="1600" spc="-5" dirty="0">
                <a:solidFill>
                  <a:prstClr val="black"/>
                </a:solidFill>
                <a:latin typeface="Calibri"/>
                <a:cs typeface="Calibri"/>
              </a:rPr>
              <a:t>a</a:t>
            </a:r>
            <a:r>
              <a:rPr sz="1600" spc="-10" dirty="0">
                <a:solidFill>
                  <a:prstClr val="black"/>
                </a:solidFill>
                <a:latin typeface="Calibri"/>
                <a:cs typeface="Calibri"/>
              </a:rPr>
              <a:t> correlation</a:t>
            </a:r>
            <a:r>
              <a:rPr sz="1600" spc="30" dirty="0">
                <a:solidFill>
                  <a:prstClr val="black"/>
                </a:solidFill>
                <a:latin typeface="Calibri"/>
                <a:cs typeface="Calibri"/>
              </a:rPr>
              <a:t> </a:t>
            </a:r>
            <a:r>
              <a:rPr sz="1600" spc="5" dirty="0">
                <a:solidFill>
                  <a:prstClr val="black"/>
                </a:solidFill>
                <a:latin typeface="Calibri"/>
                <a:cs typeface="Calibri"/>
              </a:rPr>
              <a:t>(or</a:t>
            </a:r>
            <a:r>
              <a:rPr sz="1600" spc="30" dirty="0">
                <a:solidFill>
                  <a:prstClr val="black"/>
                </a:solidFill>
                <a:latin typeface="Calibri"/>
                <a:cs typeface="Calibri"/>
              </a:rPr>
              <a:t> </a:t>
            </a:r>
            <a:r>
              <a:rPr sz="1600" spc="-10" dirty="0">
                <a:solidFill>
                  <a:prstClr val="black"/>
                </a:solidFill>
                <a:latin typeface="Calibri"/>
                <a:cs typeface="Calibri"/>
              </a:rPr>
              <a:t>covariance)</a:t>
            </a:r>
            <a:r>
              <a:rPr sz="1600" spc="35" dirty="0">
                <a:solidFill>
                  <a:prstClr val="black"/>
                </a:solidFill>
                <a:latin typeface="Calibri"/>
                <a:cs typeface="Calibri"/>
              </a:rPr>
              <a:t> </a:t>
            </a:r>
            <a:r>
              <a:rPr sz="1600" spc="-10" dirty="0">
                <a:solidFill>
                  <a:prstClr val="black"/>
                </a:solidFill>
                <a:latin typeface="Calibri"/>
                <a:cs typeface="Calibri"/>
              </a:rPr>
              <a:t>of </a:t>
            </a:r>
            <a:r>
              <a:rPr sz="1600" spc="-345" dirty="0">
                <a:solidFill>
                  <a:prstClr val="black"/>
                </a:solidFill>
                <a:latin typeface="Calibri"/>
                <a:cs typeface="Calibri"/>
              </a:rPr>
              <a:t> </a:t>
            </a:r>
            <a:r>
              <a:rPr sz="1600" spc="-20" dirty="0">
                <a:solidFill>
                  <a:prstClr val="black"/>
                </a:solidFill>
                <a:latin typeface="Calibri"/>
                <a:cs typeface="Calibri"/>
              </a:rPr>
              <a:t>zero</a:t>
            </a:r>
            <a:r>
              <a:rPr sz="1600" spc="30" dirty="0">
                <a:solidFill>
                  <a:prstClr val="black"/>
                </a:solidFill>
                <a:latin typeface="Calibri"/>
                <a:cs typeface="Calibri"/>
              </a:rPr>
              <a:t> </a:t>
            </a:r>
            <a:r>
              <a:rPr sz="1600" spc="-5" dirty="0">
                <a:solidFill>
                  <a:prstClr val="black"/>
                </a:solidFill>
                <a:latin typeface="Calibri"/>
                <a:cs typeface="Calibri"/>
              </a:rPr>
              <a:t>is that,</a:t>
            </a:r>
            <a:r>
              <a:rPr sz="1600" spc="-10" dirty="0">
                <a:solidFill>
                  <a:prstClr val="black"/>
                </a:solidFill>
                <a:latin typeface="Calibri"/>
                <a:cs typeface="Calibri"/>
              </a:rPr>
              <a:t> </a:t>
            </a:r>
            <a:r>
              <a:rPr sz="1600" spc="-5" dirty="0">
                <a:solidFill>
                  <a:prstClr val="black"/>
                </a:solidFill>
                <a:latin typeface="Calibri"/>
                <a:cs typeface="Calibri"/>
              </a:rPr>
              <a:t>in </a:t>
            </a:r>
            <a:r>
              <a:rPr sz="1600" spc="-10" dirty="0">
                <a:solidFill>
                  <a:prstClr val="black"/>
                </a:solidFill>
                <a:latin typeface="Calibri"/>
                <a:cs typeface="Calibri"/>
              </a:rPr>
              <a:t>any</a:t>
            </a:r>
            <a:r>
              <a:rPr sz="1600" dirty="0">
                <a:solidFill>
                  <a:prstClr val="black"/>
                </a:solidFill>
                <a:latin typeface="Calibri"/>
                <a:cs typeface="Calibri"/>
              </a:rPr>
              <a:t> </a:t>
            </a:r>
            <a:r>
              <a:rPr sz="1600" spc="-5" dirty="0">
                <a:solidFill>
                  <a:prstClr val="black"/>
                </a:solidFill>
                <a:latin typeface="Calibri"/>
                <a:cs typeface="Calibri"/>
              </a:rPr>
              <a:t>period,</a:t>
            </a:r>
            <a:r>
              <a:rPr sz="1600" spc="25" dirty="0">
                <a:solidFill>
                  <a:prstClr val="black"/>
                </a:solidFill>
                <a:latin typeface="Calibri"/>
                <a:cs typeface="Calibri"/>
              </a:rPr>
              <a:t> </a:t>
            </a:r>
            <a:r>
              <a:rPr sz="1600" spc="-10" dirty="0">
                <a:solidFill>
                  <a:prstClr val="black"/>
                </a:solidFill>
                <a:latin typeface="Calibri"/>
                <a:cs typeface="Calibri"/>
              </a:rPr>
              <a:t>knowing</a:t>
            </a:r>
            <a:r>
              <a:rPr sz="1600" spc="15"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5" dirty="0">
                <a:solidFill>
                  <a:prstClr val="black"/>
                </a:solidFill>
                <a:latin typeface="Calibri"/>
                <a:cs typeface="Calibri"/>
              </a:rPr>
              <a:t>actual </a:t>
            </a:r>
            <a:r>
              <a:rPr sz="1600" spc="-10" dirty="0">
                <a:solidFill>
                  <a:prstClr val="black"/>
                </a:solidFill>
                <a:latin typeface="Calibri"/>
                <a:cs typeface="Calibri"/>
              </a:rPr>
              <a:t>value</a:t>
            </a:r>
            <a:r>
              <a:rPr sz="1600" spc="-15" dirty="0">
                <a:solidFill>
                  <a:prstClr val="black"/>
                </a:solidFill>
                <a:latin typeface="Calibri"/>
                <a:cs typeface="Calibri"/>
              </a:rPr>
              <a:t> </a:t>
            </a:r>
            <a:r>
              <a:rPr sz="1600" spc="-5" dirty="0">
                <a:solidFill>
                  <a:prstClr val="black"/>
                </a:solidFill>
                <a:latin typeface="Calibri"/>
                <a:cs typeface="Calibri"/>
              </a:rPr>
              <a:t>of</a:t>
            </a:r>
            <a:r>
              <a:rPr sz="1600" spc="10" dirty="0">
                <a:solidFill>
                  <a:prstClr val="black"/>
                </a:solidFill>
                <a:latin typeface="Calibri"/>
                <a:cs typeface="Calibri"/>
              </a:rPr>
              <a:t> </a:t>
            </a:r>
            <a:r>
              <a:rPr sz="1600" spc="-5" dirty="0">
                <a:solidFill>
                  <a:prstClr val="black"/>
                </a:solidFill>
                <a:latin typeface="Calibri"/>
                <a:cs typeface="Calibri"/>
              </a:rPr>
              <a:t>one</a:t>
            </a:r>
            <a:r>
              <a:rPr sz="1600" spc="25" dirty="0">
                <a:solidFill>
                  <a:prstClr val="black"/>
                </a:solidFill>
                <a:latin typeface="Calibri"/>
                <a:cs typeface="Calibri"/>
              </a:rPr>
              <a:t> </a:t>
            </a:r>
            <a:r>
              <a:rPr sz="1600" spc="-5" dirty="0">
                <a:solidFill>
                  <a:prstClr val="black"/>
                </a:solidFill>
                <a:latin typeface="Calibri"/>
                <a:cs typeface="Calibri"/>
              </a:rPr>
              <a:t>variable</a:t>
            </a:r>
            <a:r>
              <a:rPr sz="1600" spc="15" dirty="0">
                <a:solidFill>
                  <a:prstClr val="black"/>
                </a:solidFill>
                <a:latin typeface="Calibri"/>
                <a:cs typeface="Calibri"/>
              </a:rPr>
              <a:t> </a:t>
            </a:r>
            <a:r>
              <a:rPr sz="1600" spc="-5" dirty="0">
                <a:solidFill>
                  <a:prstClr val="black"/>
                </a:solidFill>
                <a:latin typeface="Calibri"/>
                <a:cs typeface="Calibri"/>
              </a:rPr>
              <a:t>tells </a:t>
            </a:r>
            <a:r>
              <a:rPr sz="1600" spc="-15" dirty="0">
                <a:solidFill>
                  <a:prstClr val="black"/>
                </a:solidFill>
                <a:latin typeface="Calibri"/>
                <a:cs typeface="Calibri"/>
              </a:rPr>
              <a:t>you</a:t>
            </a:r>
            <a:r>
              <a:rPr sz="1600" spc="10" dirty="0">
                <a:solidFill>
                  <a:prstClr val="black"/>
                </a:solidFill>
                <a:latin typeface="Calibri"/>
                <a:cs typeface="Calibri"/>
              </a:rPr>
              <a:t> </a:t>
            </a:r>
            <a:r>
              <a:rPr sz="1600" spc="-5" dirty="0">
                <a:solidFill>
                  <a:prstClr val="black"/>
                </a:solidFill>
                <a:latin typeface="Calibri"/>
                <a:cs typeface="Calibri"/>
              </a:rPr>
              <a:t>nothing</a:t>
            </a:r>
            <a:r>
              <a:rPr sz="1600" spc="-10" dirty="0">
                <a:solidFill>
                  <a:prstClr val="black"/>
                </a:solidFill>
                <a:latin typeface="Calibri"/>
                <a:cs typeface="Calibri"/>
              </a:rPr>
              <a:t> </a:t>
            </a:r>
            <a:r>
              <a:rPr sz="1600" spc="-5" dirty="0">
                <a:solidFill>
                  <a:prstClr val="black"/>
                </a:solidFill>
                <a:latin typeface="Calibri"/>
                <a:cs typeface="Calibri"/>
              </a:rPr>
              <a:t>about </a:t>
            </a:r>
            <a:r>
              <a:rPr sz="1600"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value</a:t>
            </a:r>
            <a:r>
              <a:rPr sz="1600" spc="-5" dirty="0">
                <a:solidFill>
                  <a:prstClr val="black"/>
                </a:solidFill>
                <a:latin typeface="Calibri"/>
                <a:cs typeface="Calibri"/>
              </a:rPr>
              <a:t> of</a:t>
            </a:r>
            <a:r>
              <a:rPr sz="1600" spc="10" dirty="0">
                <a:solidFill>
                  <a:prstClr val="black"/>
                </a:solidFill>
                <a:latin typeface="Calibri"/>
                <a:cs typeface="Calibri"/>
              </a:rPr>
              <a:t> </a:t>
            </a:r>
            <a:r>
              <a:rPr sz="1600" spc="-5" dirty="0">
                <a:solidFill>
                  <a:prstClr val="black"/>
                </a:solidFill>
                <a:latin typeface="Calibri"/>
                <a:cs typeface="Calibri"/>
              </a:rPr>
              <a:t>the </a:t>
            </a:r>
            <a:r>
              <a:rPr sz="1600" spc="-35" dirty="0">
                <a:solidFill>
                  <a:prstClr val="black"/>
                </a:solidFill>
                <a:latin typeface="Calibri"/>
                <a:cs typeface="Calibri"/>
              </a:rPr>
              <a:t>other.</a:t>
            </a:r>
            <a:endParaRPr sz="1600">
              <a:solidFill>
                <a:prstClr val="black"/>
              </a:solidFill>
              <a:latin typeface="Calibri"/>
              <a:cs typeface="Calibri"/>
            </a:endParaRPr>
          </a:p>
        </p:txBody>
      </p:sp>
      <p:pic>
        <p:nvPicPr>
          <p:cNvPr id="4" name="object 4"/>
          <p:cNvPicPr/>
          <p:nvPr/>
        </p:nvPicPr>
        <p:blipFill>
          <a:blip r:embed="rId2" cstate="print"/>
          <a:stretch>
            <a:fillRect/>
          </a:stretch>
        </p:blipFill>
        <p:spPr>
          <a:xfrm>
            <a:off x="2514601" y="1143001"/>
            <a:ext cx="1495425" cy="600075"/>
          </a:xfrm>
          <a:prstGeom prst="rect">
            <a:avLst/>
          </a:prstGeom>
        </p:spPr>
      </p:pic>
      <p:pic>
        <p:nvPicPr>
          <p:cNvPr id="5" name="object 5"/>
          <p:cNvPicPr/>
          <p:nvPr/>
        </p:nvPicPr>
        <p:blipFill>
          <a:blip r:embed="rId3" cstate="print"/>
          <a:stretch>
            <a:fillRect/>
          </a:stretch>
        </p:blipFill>
        <p:spPr>
          <a:xfrm>
            <a:off x="6400800" y="1143001"/>
            <a:ext cx="2286000" cy="523875"/>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600200" y="152400"/>
            <a:ext cx="9067800" cy="6629400"/>
            <a:chOff x="76200" y="152400"/>
            <a:chExt cx="9067800" cy="6629400"/>
          </a:xfrm>
        </p:grpSpPr>
        <p:pic>
          <p:nvPicPr>
            <p:cNvPr id="4" name="object 4"/>
            <p:cNvPicPr/>
            <p:nvPr/>
          </p:nvPicPr>
          <p:blipFill>
            <a:blip r:embed="rId2" cstate="print"/>
            <a:stretch>
              <a:fillRect/>
            </a:stretch>
          </p:blipFill>
          <p:spPr>
            <a:xfrm>
              <a:off x="76200" y="152400"/>
              <a:ext cx="8915400" cy="1571625"/>
            </a:xfrm>
            <a:prstGeom prst="rect">
              <a:avLst/>
            </a:prstGeom>
          </p:spPr>
        </p:pic>
        <p:pic>
          <p:nvPicPr>
            <p:cNvPr id="5" name="object 5"/>
            <p:cNvPicPr/>
            <p:nvPr/>
          </p:nvPicPr>
          <p:blipFill>
            <a:blip r:embed="rId3" cstate="print"/>
            <a:stretch>
              <a:fillRect/>
            </a:stretch>
          </p:blipFill>
          <p:spPr>
            <a:xfrm>
              <a:off x="76200" y="1724023"/>
              <a:ext cx="9067799" cy="5057775"/>
            </a:xfrm>
            <a:prstGeom prst="rect">
              <a:avLst/>
            </a:prstGeom>
          </p:spPr>
        </p:pic>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678939" y="71054"/>
            <a:ext cx="7866380" cy="780415"/>
          </a:xfrm>
          <a:prstGeom prst="rect">
            <a:avLst/>
          </a:prstGeom>
        </p:spPr>
        <p:txBody>
          <a:bodyPr vert="horz" wrap="square" lIns="0" tIns="115570" rIns="0" bIns="0" rtlCol="0">
            <a:spAutoFit/>
          </a:bodyPr>
          <a:lstStyle/>
          <a:p>
            <a:pPr marL="12700">
              <a:spcBef>
                <a:spcPts val="910"/>
              </a:spcBef>
            </a:pPr>
            <a:r>
              <a:rPr b="1" dirty="0">
                <a:solidFill>
                  <a:srgbClr val="FF0000"/>
                </a:solidFill>
                <a:latin typeface="Arial"/>
                <a:cs typeface="Arial"/>
              </a:rPr>
              <a:t>f.</a:t>
            </a:r>
            <a:r>
              <a:rPr b="1" spc="-5" dirty="0">
                <a:solidFill>
                  <a:srgbClr val="FF0000"/>
                </a:solidFill>
                <a:latin typeface="Arial"/>
                <a:cs typeface="Arial"/>
              </a:rPr>
              <a:t> </a:t>
            </a:r>
            <a:r>
              <a:rPr spc="-5" dirty="0">
                <a:solidFill>
                  <a:srgbClr val="FF0000"/>
                </a:solidFill>
                <a:latin typeface="Arial MT"/>
                <a:cs typeface="Arial MT"/>
              </a:rPr>
              <a:t>calculate</a:t>
            </a:r>
            <a:r>
              <a:rPr spc="25" dirty="0">
                <a:solidFill>
                  <a:srgbClr val="FF0000"/>
                </a:solidFill>
                <a:latin typeface="Arial MT"/>
                <a:cs typeface="Arial MT"/>
              </a:rPr>
              <a:t> </a:t>
            </a:r>
            <a:r>
              <a:rPr spc="-5" dirty="0">
                <a:solidFill>
                  <a:srgbClr val="FF0000"/>
                </a:solidFill>
                <a:latin typeface="Arial MT"/>
                <a:cs typeface="Arial MT"/>
              </a:rPr>
              <a:t>and</a:t>
            </a:r>
            <a:r>
              <a:rPr dirty="0">
                <a:solidFill>
                  <a:srgbClr val="FF0000"/>
                </a:solidFill>
                <a:latin typeface="Arial MT"/>
                <a:cs typeface="Arial MT"/>
              </a:rPr>
              <a:t> </a:t>
            </a:r>
            <a:r>
              <a:rPr spc="-5" dirty="0">
                <a:solidFill>
                  <a:srgbClr val="FF0000"/>
                </a:solidFill>
                <a:latin typeface="Arial MT"/>
                <a:cs typeface="Arial MT"/>
              </a:rPr>
              <a:t>interpret</a:t>
            </a:r>
            <a:r>
              <a:rPr spc="15" dirty="0">
                <a:solidFill>
                  <a:srgbClr val="FF0000"/>
                </a:solidFill>
                <a:latin typeface="Arial MT"/>
                <a:cs typeface="Arial MT"/>
              </a:rPr>
              <a:t> </a:t>
            </a:r>
            <a:r>
              <a:rPr spc="-5" dirty="0">
                <a:solidFill>
                  <a:srgbClr val="FF0000"/>
                </a:solidFill>
                <a:latin typeface="Arial MT"/>
                <a:cs typeface="Arial MT"/>
              </a:rPr>
              <a:t>portfolio</a:t>
            </a:r>
            <a:r>
              <a:rPr spc="5" dirty="0">
                <a:solidFill>
                  <a:srgbClr val="FF0000"/>
                </a:solidFill>
                <a:latin typeface="Arial MT"/>
                <a:cs typeface="Arial MT"/>
              </a:rPr>
              <a:t> </a:t>
            </a:r>
            <a:r>
              <a:rPr spc="-5" dirty="0">
                <a:solidFill>
                  <a:srgbClr val="FF0000"/>
                </a:solidFill>
                <a:latin typeface="Arial MT"/>
                <a:cs typeface="Arial MT"/>
              </a:rPr>
              <a:t>standard</a:t>
            </a:r>
            <a:r>
              <a:rPr spc="10" dirty="0">
                <a:solidFill>
                  <a:srgbClr val="FF0000"/>
                </a:solidFill>
                <a:latin typeface="Arial MT"/>
                <a:cs typeface="Arial MT"/>
              </a:rPr>
              <a:t> </a:t>
            </a:r>
            <a:r>
              <a:rPr spc="-5" dirty="0">
                <a:solidFill>
                  <a:srgbClr val="FF0000"/>
                </a:solidFill>
                <a:latin typeface="Arial MT"/>
                <a:cs typeface="Arial MT"/>
              </a:rPr>
              <a:t>deviation;</a:t>
            </a:r>
            <a:endParaRPr dirty="0">
              <a:latin typeface="Arial MT"/>
              <a:cs typeface="Arial MT"/>
            </a:endParaRPr>
          </a:p>
          <a:p>
            <a:pPr marL="108585">
              <a:spcBef>
                <a:spcPts val="810"/>
              </a:spcBef>
              <a:tabLst>
                <a:tab pos="395605" algn="l"/>
                <a:tab pos="396240" algn="l"/>
              </a:tabLst>
            </a:pPr>
            <a:r>
              <a:rPr spc="-5" dirty="0">
                <a:latin typeface="Calibri"/>
                <a:cs typeface="Calibri"/>
              </a:rPr>
              <a:t>The variance</a:t>
            </a:r>
            <a:r>
              <a:rPr spc="5" dirty="0">
                <a:latin typeface="Calibri"/>
                <a:cs typeface="Calibri"/>
              </a:rPr>
              <a:t> </a:t>
            </a:r>
            <a:r>
              <a:rPr spc="-5" dirty="0">
                <a:latin typeface="Calibri"/>
                <a:cs typeface="Calibri"/>
              </a:rPr>
              <a:t>of</a:t>
            </a:r>
            <a:r>
              <a:rPr spc="10" dirty="0">
                <a:latin typeface="Calibri"/>
                <a:cs typeface="Calibri"/>
              </a:rPr>
              <a:t> </a:t>
            </a:r>
            <a:r>
              <a:rPr spc="-10" dirty="0">
                <a:latin typeface="Calibri"/>
                <a:cs typeface="Calibri"/>
              </a:rPr>
              <a:t>returns</a:t>
            </a:r>
            <a:r>
              <a:rPr spc="5" dirty="0">
                <a:latin typeface="Calibri"/>
                <a:cs typeface="Calibri"/>
              </a:rPr>
              <a:t> </a:t>
            </a:r>
            <a:r>
              <a:rPr spc="-15" dirty="0">
                <a:latin typeface="Calibri"/>
                <a:cs typeface="Calibri"/>
              </a:rPr>
              <a:t>for</a:t>
            </a:r>
            <a:r>
              <a:rPr spc="-10" dirty="0">
                <a:latin typeface="Calibri"/>
                <a:cs typeface="Calibri"/>
              </a:rPr>
              <a:t> </a:t>
            </a:r>
            <a:r>
              <a:rPr dirty="0">
                <a:latin typeface="Calibri"/>
                <a:cs typeface="Calibri"/>
              </a:rPr>
              <a:t>a</a:t>
            </a:r>
            <a:r>
              <a:rPr spc="10" dirty="0">
                <a:latin typeface="Calibri"/>
                <a:cs typeface="Calibri"/>
              </a:rPr>
              <a:t> </a:t>
            </a:r>
            <a:r>
              <a:rPr spc="-10" dirty="0">
                <a:latin typeface="Calibri"/>
                <a:cs typeface="Calibri"/>
              </a:rPr>
              <a:t>portfolio</a:t>
            </a:r>
            <a:r>
              <a:rPr spc="10" dirty="0">
                <a:latin typeface="Calibri"/>
                <a:cs typeface="Calibri"/>
              </a:rPr>
              <a:t> </a:t>
            </a:r>
            <a:r>
              <a:rPr spc="-5" dirty="0">
                <a:latin typeface="Calibri"/>
                <a:cs typeface="Calibri"/>
              </a:rPr>
              <a:t>of</a:t>
            </a:r>
            <a:r>
              <a:rPr spc="10" dirty="0">
                <a:latin typeface="Calibri"/>
                <a:cs typeface="Calibri"/>
              </a:rPr>
              <a:t> </a:t>
            </a:r>
            <a:r>
              <a:rPr spc="-10" dirty="0">
                <a:latin typeface="Calibri"/>
                <a:cs typeface="Calibri"/>
              </a:rPr>
              <a:t>two</a:t>
            </a:r>
            <a:r>
              <a:rPr spc="-5" dirty="0">
                <a:latin typeface="Calibri"/>
                <a:cs typeface="Calibri"/>
              </a:rPr>
              <a:t> risky</a:t>
            </a:r>
            <a:r>
              <a:rPr dirty="0">
                <a:latin typeface="Calibri"/>
                <a:cs typeface="Calibri"/>
              </a:rPr>
              <a:t> assets</a:t>
            </a:r>
            <a:r>
              <a:rPr spc="-20" dirty="0">
                <a:latin typeface="Calibri"/>
                <a:cs typeface="Calibri"/>
              </a:rPr>
              <a:t> </a:t>
            </a:r>
            <a:r>
              <a:rPr spc="-5" dirty="0">
                <a:latin typeface="Calibri"/>
                <a:cs typeface="Calibri"/>
              </a:rPr>
              <a:t>is</a:t>
            </a:r>
            <a:r>
              <a:rPr dirty="0">
                <a:latin typeface="Calibri"/>
                <a:cs typeface="Calibri"/>
              </a:rPr>
              <a:t> </a:t>
            </a:r>
            <a:r>
              <a:rPr spc="-10" dirty="0">
                <a:latin typeface="Calibri"/>
                <a:cs typeface="Calibri"/>
              </a:rPr>
              <a:t>calculated</a:t>
            </a:r>
            <a:r>
              <a:rPr spc="25" dirty="0">
                <a:latin typeface="Calibri"/>
                <a:cs typeface="Calibri"/>
              </a:rPr>
              <a:t> </a:t>
            </a:r>
            <a:r>
              <a:rPr dirty="0">
                <a:latin typeface="Calibri"/>
                <a:cs typeface="Calibri"/>
              </a:rPr>
              <a:t>as </a:t>
            </a:r>
            <a:r>
              <a:rPr spc="-5" dirty="0">
                <a:latin typeface="Calibri"/>
                <a:cs typeface="Calibri"/>
              </a:rPr>
              <a:t>follows:</a:t>
            </a:r>
            <a:endParaRPr dirty="0">
              <a:latin typeface="Calibri"/>
              <a:cs typeface="Calibri"/>
            </a:endParaRPr>
          </a:p>
        </p:txBody>
      </p:sp>
      <p:sp>
        <p:nvSpPr>
          <p:cNvPr id="4" name="object 4"/>
          <p:cNvSpPr txBox="1"/>
          <p:nvPr/>
        </p:nvSpPr>
        <p:spPr>
          <a:xfrm>
            <a:off x="1775561" y="1618311"/>
            <a:ext cx="9774014" cy="1397635"/>
          </a:xfrm>
          <a:prstGeom prst="rect">
            <a:avLst/>
          </a:prstGeom>
        </p:spPr>
        <p:txBody>
          <a:bodyPr vert="horz" wrap="square" lIns="0" tIns="12700" rIns="0" bIns="0" rtlCol="0">
            <a:spAutoFit/>
          </a:bodyPr>
          <a:lstStyle/>
          <a:p>
            <a:pPr marL="12065">
              <a:spcBef>
                <a:spcPts val="100"/>
              </a:spcBef>
              <a:tabLst>
                <a:tab pos="299085" algn="l"/>
                <a:tab pos="299720" algn="l"/>
              </a:tabLst>
            </a:pPr>
            <a:r>
              <a:rPr spc="-5" dirty="0">
                <a:latin typeface="Calibri"/>
                <a:cs typeface="Calibri"/>
              </a:rPr>
              <a:t>where</a:t>
            </a:r>
            <a:r>
              <a:rPr spc="15" dirty="0">
                <a:latin typeface="Calibri"/>
                <a:cs typeface="Calibri"/>
              </a:rPr>
              <a:t> </a:t>
            </a:r>
            <a:r>
              <a:rPr i="1" spc="-5" dirty="0">
                <a:latin typeface="Calibri"/>
                <a:cs typeface="Calibri"/>
              </a:rPr>
              <a:t>w</a:t>
            </a:r>
            <a:r>
              <a:rPr spc="-5" dirty="0">
                <a:latin typeface="Calibri"/>
                <a:cs typeface="Calibri"/>
              </a:rPr>
              <a:t>1</a:t>
            </a:r>
            <a:r>
              <a:rPr spc="15" dirty="0">
                <a:latin typeface="Calibri"/>
                <a:cs typeface="Calibri"/>
              </a:rPr>
              <a:t> </a:t>
            </a:r>
            <a:r>
              <a:rPr spc="-5" dirty="0">
                <a:latin typeface="Calibri"/>
                <a:cs typeface="Calibri"/>
              </a:rPr>
              <a:t>is</a:t>
            </a:r>
            <a:r>
              <a:rPr dirty="0">
                <a:latin typeface="Calibri"/>
                <a:cs typeface="Calibri"/>
              </a:rPr>
              <a:t> the</a:t>
            </a:r>
            <a:r>
              <a:rPr spc="5" dirty="0">
                <a:latin typeface="Calibri"/>
                <a:cs typeface="Calibri"/>
              </a:rPr>
              <a:t> </a:t>
            </a:r>
            <a:r>
              <a:rPr spc="-10" dirty="0">
                <a:latin typeface="Calibri"/>
                <a:cs typeface="Calibri"/>
              </a:rPr>
              <a:t>proportion</a:t>
            </a:r>
            <a:r>
              <a:rPr spc="25" dirty="0">
                <a:latin typeface="Calibri"/>
                <a:cs typeface="Calibri"/>
              </a:rPr>
              <a:t> </a:t>
            </a:r>
            <a:r>
              <a:rPr spc="-5" dirty="0">
                <a:latin typeface="Calibri"/>
                <a:cs typeface="Calibri"/>
              </a:rPr>
              <a:t>of </a:t>
            </a:r>
            <a:r>
              <a:rPr dirty="0">
                <a:latin typeface="Calibri"/>
                <a:cs typeface="Calibri"/>
              </a:rPr>
              <a:t>the</a:t>
            </a:r>
            <a:r>
              <a:rPr spc="15" dirty="0">
                <a:latin typeface="Calibri"/>
                <a:cs typeface="Calibri"/>
              </a:rPr>
              <a:t> </a:t>
            </a:r>
            <a:r>
              <a:rPr spc="-10" dirty="0">
                <a:latin typeface="Calibri"/>
                <a:cs typeface="Calibri"/>
              </a:rPr>
              <a:t>portfolio</a:t>
            </a:r>
            <a:r>
              <a:rPr spc="10" dirty="0">
                <a:latin typeface="Calibri"/>
                <a:cs typeface="Calibri"/>
              </a:rPr>
              <a:t> </a:t>
            </a:r>
            <a:r>
              <a:rPr spc="-15" dirty="0">
                <a:latin typeface="Calibri"/>
                <a:cs typeface="Calibri"/>
              </a:rPr>
              <a:t>invested</a:t>
            </a:r>
            <a:r>
              <a:rPr dirty="0">
                <a:latin typeface="Calibri"/>
                <a:cs typeface="Calibri"/>
              </a:rPr>
              <a:t> in</a:t>
            </a:r>
            <a:r>
              <a:rPr spc="15" dirty="0">
                <a:latin typeface="Calibri"/>
                <a:cs typeface="Calibri"/>
              </a:rPr>
              <a:t> </a:t>
            </a:r>
            <a:r>
              <a:rPr dirty="0">
                <a:latin typeface="Calibri"/>
                <a:cs typeface="Calibri"/>
              </a:rPr>
              <a:t>Asset </a:t>
            </a:r>
            <a:r>
              <a:rPr spc="-5" dirty="0">
                <a:latin typeface="Calibri"/>
                <a:cs typeface="Calibri"/>
              </a:rPr>
              <a:t>1,</a:t>
            </a:r>
            <a:r>
              <a:rPr spc="5" dirty="0">
                <a:latin typeface="Calibri"/>
                <a:cs typeface="Calibri"/>
              </a:rPr>
              <a:t> </a:t>
            </a:r>
            <a:r>
              <a:rPr dirty="0">
                <a:latin typeface="Calibri"/>
                <a:cs typeface="Calibri"/>
              </a:rPr>
              <a:t>and</a:t>
            </a:r>
            <a:r>
              <a:rPr spc="10" dirty="0">
                <a:latin typeface="Calibri"/>
                <a:cs typeface="Calibri"/>
              </a:rPr>
              <a:t> </a:t>
            </a:r>
            <a:r>
              <a:rPr i="1" spc="-5" dirty="0">
                <a:latin typeface="Calibri"/>
                <a:cs typeface="Calibri"/>
              </a:rPr>
              <a:t>w</a:t>
            </a:r>
            <a:r>
              <a:rPr spc="-5" dirty="0">
                <a:latin typeface="Calibri"/>
                <a:cs typeface="Calibri"/>
              </a:rPr>
              <a:t>2</a:t>
            </a:r>
            <a:r>
              <a:rPr spc="10" dirty="0">
                <a:latin typeface="Calibri"/>
                <a:cs typeface="Calibri"/>
              </a:rPr>
              <a:t> </a:t>
            </a:r>
            <a:r>
              <a:rPr spc="-5" dirty="0">
                <a:latin typeface="Calibri"/>
                <a:cs typeface="Calibri"/>
              </a:rPr>
              <a:t>is</a:t>
            </a:r>
            <a:r>
              <a:rPr spc="5" dirty="0">
                <a:latin typeface="Calibri"/>
                <a:cs typeface="Calibri"/>
              </a:rPr>
              <a:t> </a:t>
            </a:r>
            <a:r>
              <a:rPr dirty="0">
                <a:latin typeface="Calibri"/>
                <a:cs typeface="Calibri"/>
              </a:rPr>
              <a:t>the</a:t>
            </a:r>
            <a:r>
              <a:rPr spc="20" dirty="0">
                <a:latin typeface="Calibri"/>
                <a:cs typeface="Calibri"/>
              </a:rPr>
              <a:t> </a:t>
            </a:r>
            <a:r>
              <a:rPr spc="-10" dirty="0">
                <a:latin typeface="Calibri"/>
                <a:cs typeface="Calibri"/>
              </a:rPr>
              <a:t>proportion</a:t>
            </a:r>
            <a:endParaRPr dirty="0">
              <a:latin typeface="Calibri"/>
              <a:cs typeface="Calibri"/>
            </a:endParaRPr>
          </a:p>
          <a:p>
            <a:pPr marL="299085"/>
            <a:r>
              <a:rPr spc="-5" dirty="0">
                <a:latin typeface="Calibri"/>
                <a:cs typeface="Calibri"/>
              </a:rPr>
              <a:t>of </a:t>
            </a:r>
            <a:r>
              <a:rPr dirty="0">
                <a:latin typeface="Calibri"/>
                <a:cs typeface="Calibri"/>
              </a:rPr>
              <a:t>the</a:t>
            </a:r>
            <a:r>
              <a:rPr spc="10" dirty="0">
                <a:latin typeface="Calibri"/>
                <a:cs typeface="Calibri"/>
              </a:rPr>
              <a:t> </a:t>
            </a:r>
            <a:r>
              <a:rPr spc="-10" dirty="0">
                <a:latin typeface="Calibri"/>
                <a:cs typeface="Calibri"/>
              </a:rPr>
              <a:t>portfolio</a:t>
            </a:r>
            <a:r>
              <a:rPr spc="15" dirty="0">
                <a:latin typeface="Calibri"/>
                <a:cs typeface="Calibri"/>
              </a:rPr>
              <a:t> </a:t>
            </a:r>
            <a:r>
              <a:rPr spc="-15" dirty="0">
                <a:latin typeface="Calibri"/>
                <a:cs typeface="Calibri"/>
              </a:rPr>
              <a:t>invested</a:t>
            </a:r>
            <a:r>
              <a:rPr spc="5" dirty="0">
                <a:latin typeface="Calibri"/>
                <a:cs typeface="Calibri"/>
              </a:rPr>
              <a:t> </a:t>
            </a:r>
            <a:r>
              <a:rPr dirty="0">
                <a:latin typeface="Calibri"/>
                <a:cs typeface="Calibri"/>
              </a:rPr>
              <a:t>in</a:t>
            </a:r>
            <a:r>
              <a:rPr spc="10" dirty="0">
                <a:latin typeface="Calibri"/>
                <a:cs typeface="Calibri"/>
              </a:rPr>
              <a:t> </a:t>
            </a:r>
            <a:r>
              <a:rPr spc="-5" dirty="0">
                <a:latin typeface="Calibri"/>
                <a:cs typeface="Calibri"/>
              </a:rPr>
              <a:t>Asset</a:t>
            </a:r>
            <a:r>
              <a:rPr spc="-20" dirty="0">
                <a:latin typeface="Calibri"/>
                <a:cs typeface="Calibri"/>
              </a:rPr>
              <a:t> </a:t>
            </a:r>
            <a:r>
              <a:rPr spc="-5" dirty="0">
                <a:latin typeface="Calibri"/>
                <a:cs typeface="Calibri"/>
              </a:rPr>
              <a:t>2. </a:t>
            </a:r>
            <a:r>
              <a:rPr i="1" spc="-5" dirty="0">
                <a:latin typeface="Calibri"/>
                <a:cs typeface="Calibri"/>
              </a:rPr>
              <a:t>w</a:t>
            </a:r>
            <a:r>
              <a:rPr spc="-5" dirty="0">
                <a:latin typeface="Calibri"/>
                <a:cs typeface="Calibri"/>
              </a:rPr>
              <a:t>2</a:t>
            </a:r>
            <a:r>
              <a:rPr spc="10" dirty="0">
                <a:latin typeface="Calibri"/>
                <a:cs typeface="Calibri"/>
              </a:rPr>
              <a:t> </a:t>
            </a:r>
            <a:r>
              <a:rPr spc="-5" dirty="0">
                <a:latin typeface="Calibri"/>
                <a:cs typeface="Calibri"/>
              </a:rPr>
              <a:t>must</a:t>
            </a:r>
            <a:r>
              <a:rPr dirty="0">
                <a:latin typeface="Calibri"/>
                <a:cs typeface="Calibri"/>
              </a:rPr>
              <a:t> equal</a:t>
            </a:r>
            <a:r>
              <a:rPr spc="5" dirty="0">
                <a:latin typeface="Calibri"/>
                <a:cs typeface="Calibri"/>
              </a:rPr>
              <a:t> </a:t>
            </a:r>
            <a:r>
              <a:rPr spc="-5" dirty="0">
                <a:latin typeface="Calibri"/>
                <a:cs typeface="Calibri"/>
              </a:rPr>
              <a:t>(1</a:t>
            </a:r>
            <a:r>
              <a:rPr spc="10" dirty="0">
                <a:latin typeface="Calibri"/>
                <a:cs typeface="Calibri"/>
              </a:rPr>
              <a:t> </a:t>
            </a:r>
            <a:r>
              <a:rPr dirty="0">
                <a:latin typeface="Calibri"/>
                <a:cs typeface="Calibri"/>
              </a:rPr>
              <a:t>− </a:t>
            </a:r>
            <a:r>
              <a:rPr i="1" spc="-10" dirty="0">
                <a:latin typeface="Calibri"/>
                <a:cs typeface="Calibri"/>
              </a:rPr>
              <a:t>w</a:t>
            </a:r>
            <a:r>
              <a:rPr spc="-10" dirty="0">
                <a:latin typeface="Calibri"/>
                <a:cs typeface="Calibri"/>
              </a:rPr>
              <a:t>1).</a:t>
            </a:r>
            <a:endParaRPr dirty="0">
              <a:latin typeface="Calibri"/>
              <a:cs typeface="Calibri"/>
            </a:endParaRPr>
          </a:p>
          <a:p>
            <a:pPr>
              <a:spcBef>
                <a:spcPts val="25"/>
              </a:spcBef>
            </a:pPr>
            <a:endParaRPr sz="1750" dirty="0">
              <a:latin typeface="Calibri"/>
              <a:cs typeface="Calibri"/>
            </a:endParaRPr>
          </a:p>
          <a:p>
            <a:pPr marL="12065" marR="48260">
              <a:tabLst>
                <a:tab pos="299085" algn="l"/>
                <a:tab pos="299720" algn="l"/>
              </a:tabLst>
            </a:pPr>
            <a:r>
              <a:rPr spc="-10" dirty="0">
                <a:latin typeface="Calibri"/>
                <a:cs typeface="Calibri"/>
              </a:rPr>
              <a:t>Substituting</a:t>
            </a:r>
            <a:r>
              <a:rPr spc="20" dirty="0">
                <a:latin typeface="Calibri"/>
                <a:cs typeface="Calibri"/>
              </a:rPr>
              <a:t> </a:t>
            </a:r>
            <a:r>
              <a:rPr spc="-5" dirty="0">
                <a:latin typeface="Calibri"/>
                <a:cs typeface="Calibri"/>
              </a:rPr>
              <a:t>this</a:t>
            </a:r>
            <a:r>
              <a:rPr spc="15" dirty="0">
                <a:latin typeface="Calibri"/>
                <a:cs typeface="Calibri"/>
              </a:rPr>
              <a:t> </a:t>
            </a:r>
            <a:r>
              <a:rPr spc="-10" dirty="0">
                <a:latin typeface="Calibri"/>
                <a:cs typeface="Calibri"/>
              </a:rPr>
              <a:t>term</a:t>
            </a:r>
            <a:r>
              <a:rPr spc="5" dirty="0">
                <a:latin typeface="Calibri"/>
                <a:cs typeface="Calibri"/>
              </a:rPr>
              <a:t> </a:t>
            </a:r>
            <a:r>
              <a:rPr spc="-15" dirty="0">
                <a:latin typeface="Calibri"/>
                <a:cs typeface="Calibri"/>
              </a:rPr>
              <a:t>for</a:t>
            </a:r>
            <a:r>
              <a:rPr spc="-5" dirty="0">
                <a:latin typeface="Calibri"/>
                <a:cs typeface="Calibri"/>
              </a:rPr>
              <a:t> Cov12</a:t>
            </a:r>
            <a:r>
              <a:rPr spc="15" dirty="0">
                <a:latin typeface="Calibri"/>
                <a:cs typeface="Calibri"/>
              </a:rPr>
              <a:t> </a:t>
            </a:r>
            <a:r>
              <a:rPr spc="-5" dirty="0">
                <a:latin typeface="Calibri"/>
                <a:cs typeface="Calibri"/>
              </a:rPr>
              <a:t>in</a:t>
            </a:r>
            <a:r>
              <a:rPr spc="10" dirty="0">
                <a:latin typeface="Calibri"/>
                <a:cs typeface="Calibri"/>
              </a:rPr>
              <a:t> </a:t>
            </a:r>
            <a:r>
              <a:rPr dirty="0">
                <a:latin typeface="Calibri"/>
                <a:cs typeface="Calibri"/>
              </a:rPr>
              <a:t>the</a:t>
            </a:r>
            <a:r>
              <a:rPr spc="15" dirty="0">
                <a:latin typeface="Calibri"/>
                <a:cs typeface="Calibri"/>
              </a:rPr>
              <a:t> </a:t>
            </a:r>
            <a:r>
              <a:rPr spc="-10" dirty="0">
                <a:latin typeface="Calibri"/>
                <a:cs typeface="Calibri"/>
              </a:rPr>
              <a:t>formula</a:t>
            </a:r>
            <a:r>
              <a:rPr spc="-5" dirty="0">
                <a:latin typeface="Calibri"/>
                <a:cs typeface="Calibri"/>
              </a:rPr>
              <a:t> </a:t>
            </a:r>
            <a:r>
              <a:rPr spc="-15" dirty="0">
                <a:latin typeface="Calibri"/>
                <a:cs typeface="Calibri"/>
              </a:rPr>
              <a:t>for</a:t>
            </a:r>
            <a:r>
              <a:rPr spc="10" dirty="0">
                <a:latin typeface="Calibri"/>
                <a:cs typeface="Calibri"/>
              </a:rPr>
              <a:t> </a:t>
            </a:r>
            <a:r>
              <a:rPr dirty="0">
                <a:latin typeface="Calibri"/>
                <a:cs typeface="Calibri"/>
              </a:rPr>
              <a:t>the </a:t>
            </a:r>
            <a:r>
              <a:rPr spc="-5" dirty="0">
                <a:latin typeface="Calibri"/>
                <a:cs typeface="Calibri"/>
              </a:rPr>
              <a:t>variance</a:t>
            </a:r>
            <a:r>
              <a:rPr spc="15" dirty="0">
                <a:latin typeface="Calibri"/>
                <a:cs typeface="Calibri"/>
              </a:rPr>
              <a:t> </a:t>
            </a:r>
            <a:r>
              <a:rPr spc="-5" dirty="0">
                <a:latin typeface="Calibri"/>
                <a:cs typeface="Calibri"/>
              </a:rPr>
              <a:t>of returns</a:t>
            </a:r>
            <a:r>
              <a:rPr spc="10" dirty="0">
                <a:latin typeface="Calibri"/>
                <a:cs typeface="Calibri"/>
              </a:rPr>
              <a:t> </a:t>
            </a:r>
            <a:r>
              <a:rPr spc="-15" dirty="0">
                <a:latin typeface="Calibri"/>
                <a:cs typeface="Calibri"/>
              </a:rPr>
              <a:t>for</a:t>
            </a:r>
            <a:r>
              <a:rPr dirty="0">
                <a:latin typeface="Calibri"/>
                <a:cs typeface="Calibri"/>
              </a:rPr>
              <a:t> a</a:t>
            </a:r>
            <a:r>
              <a:rPr spc="-5" dirty="0">
                <a:latin typeface="Calibri"/>
                <a:cs typeface="Calibri"/>
              </a:rPr>
              <a:t> </a:t>
            </a:r>
            <a:r>
              <a:rPr spc="-10" dirty="0">
                <a:latin typeface="Calibri"/>
                <a:cs typeface="Calibri"/>
              </a:rPr>
              <a:t>portfolio </a:t>
            </a:r>
            <a:r>
              <a:rPr spc="-390" dirty="0">
                <a:latin typeface="Calibri"/>
                <a:cs typeface="Calibri"/>
              </a:rPr>
              <a:t> </a:t>
            </a:r>
            <a:r>
              <a:rPr spc="-5" dirty="0">
                <a:latin typeface="Calibri"/>
                <a:cs typeface="Calibri"/>
              </a:rPr>
              <a:t>of</a:t>
            </a:r>
            <a:r>
              <a:rPr spc="-10" dirty="0">
                <a:latin typeface="Calibri"/>
                <a:cs typeface="Calibri"/>
              </a:rPr>
              <a:t> </a:t>
            </a:r>
            <a:r>
              <a:rPr spc="-5" dirty="0">
                <a:latin typeface="Calibri"/>
                <a:cs typeface="Calibri"/>
              </a:rPr>
              <a:t>two</a:t>
            </a:r>
            <a:r>
              <a:rPr spc="10" dirty="0">
                <a:latin typeface="Calibri"/>
                <a:cs typeface="Calibri"/>
              </a:rPr>
              <a:t> </a:t>
            </a:r>
            <a:r>
              <a:rPr spc="-5" dirty="0">
                <a:latin typeface="Calibri"/>
                <a:cs typeface="Calibri"/>
              </a:rPr>
              <a:t>risky</a:t>
            </a:r>
            <a:r>
              <a:rPr spc="-10" dirty="0">
                <a:latin typeface="Calibri"/>
                <a:cs typeface="Calibri"/>
              </a:rPr>
              <a:t> </a:t>
            </a:r>
            <a:r>
              <a:rPr spc="-5" dirty="0">
                <a:latin typeface="Calibri"/>
                <a:cs typeface="Calibri"/>
              </a:rPr>
              <a:t>assets,</a:t>
            </a:r>
            <a:r>
              <a:rPr spc="-15" dirty="0">
                <a:latin typeface="Calibri"/>
                <a:cs typeface="Calibri"/>
              </a:rPr>
              <a:t> </a:t>
            </a:r>
            <a:r>
              <a:rPr spc="-10" dirty="0">
                <a:latin typeface="Calibri"/>
                <a:cs typeface="Calibri"/>
              </a:rPr>
              <a:t>we</a:t>
            </a:r>
            <a:r>
              <a:rPr spc="15" dirty="0">
                <a:latin typeface="Calibri"/>
                <a:cs typeface="Calibri"/>
              </a:rPr>
              <a:t> </a:t>
            </a:r>
            <a:r>
              <a:rPr spc="-10" dirty="0">
                <a:latin typeface="Calibri"/>
                <a:cs typeface="Calibri"/>
              </a:rPr>
              <a:t>have </a:t>
            </a:r>
            <a:r>
              <a:rPr dirty="0">
                <a:latin typeface="Calibri"/>
                <a:cs typeface="Calibri"/>
              </a:rPr>
              <a:t>the </a:t>
            </a:r>
            <a:r>
              <a:rPr spc="-10" dirty="0">
                <a:latin typeface="Calibri"/>
                <a:cs typeface="Calibri"/>
              </a:rPr>
              <a:t>following:</a:t>
            </a:r>
            <a:endParaRPr dirty="0">
              <a:latin typeface="Calibri"/>
              <a:cs typeface="Calibri"/>
            </a:endParaRPr>
          </a:p>
        </p:txBody>
      </p:sp>
      <p:pic>
        <p:nvPicPr>
          <p:cNvPr id="5" name="object 5"/>
          <p:cNvPicPr/>
          <p:nvPr/>
        </p:nvPicPr>
        <p:blipFill>
          <a:blip r:embed="rId2" cstate="print"/>
          <a:stretch>
            <a:fillRect/>
          </a:stretch>
        </p:blipFill>
        <p:spPr>
          <a:xfrm>
            <a:off x="3419475" y="914400"/>
            <a:ext cx="4819650" cy="457200"/>
          </a:xfrm>
          <a:prstGeom prst="rect">
            <a:avLst/>
          </a:prstGeom>
        </p:spPr>
      </p:pic>
      <p:pic>
        <p:nvPicPr>
          <p:cNvPr id="6" name="object 6"/>
          <p:cNvPicPr/>
          <p:nvPr/>
        </p:nvPicPr>
        <p:blipFill>
          <a:blip r:embed="rId3" cstate="print"/>
          <a:stretch>
            <a:fillRect/>
          </a:stretch>
        </p:blipFill>
        <p:spPr>
          <a:xfrm>
            <a:off x="3353562" y="3505200"/>
            <a:ext cx="5200649" cy="476250"/>
          </a:xfrm>
          <a:prstGeom prst="rect">
            <a:avLst/>
          </a:prstGeom>
        </p:spPr>
      </p:pic>
      <p:pic>
        <p:nvPicPr>
          <p:cNvPr id="7" name="object 7"/>
          <p:cNvPicPr/>
          <p:nvPr/>
        </p:nvPicPr>
        <p:blipFill>
          <a:blip r:embed="rId4" cstate="print"/>
          <a:stretch>
            <a:fillRect/>
          </a:stretch>
        </p:blipFill>
        <p:spPr>
          <a:xfrm>
            <a:off x="3371088" y="4343401"/>
            <a:ext cx="5257800" cy="847725"/>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12192000" cy="6857999"/>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849018" y="242774"/>
            <a:ext cx="7800340" cy="574675"/>
          </a:xfrm>
          <a:prstGeom prst="rect">
            <a:avLst/>
          </a:prstGeom>
        </p:spPr>
        <p:txBody>
          <a:bodyPr vert="horz" wrap="square" lIns="0" tIns="12700" rIns="0" bIns="0" rtlCol="0">
            <a:spAutoFit/>
          </a:bodyPr>
          <a:lstStyle/>
          <a:p>
            <a:pPr marL="12700">
              <a:spcBef>
                <a:spcPts val="100"/>
              </a:spcBef>
            </a:pPr>
            <a:r>
              <a:rPr b="1" dirty="0">
                <a:latin typeface="Arial"/>
                <a:cs typeface="Arial"/>
              </a:rPr>
              <a:t>g:</a:t>
            </a:r>
            <a:r>
              <a:rPr b="1" spc="-5" dirty="0">
                <a:latin typeface="Arial"/>
                <a:cs typeface="Arial"/>
              </a:rPr>
              <a:t> </a:t>
            </a:r>
            <a:r>
              <a:rPr b="1" spc="-10" dirty="0">
                <a:latin typeface="Arial"/>
                <a:cs typeface="Arial"/>
              </a:rPr>
              <a:t>Describe</a:t>
            </a:r>
            <a:r>
              <a:rPr b="1" spc="10" dirty="0">
                <a:latin typeface="Arial"/>
                <a:cs typeface="Arial"/>
              </a:rPr>
              <a:t> </a:t>
            </a:r>
            <a:r>
              <a:rPr b="1" dirty="0">
                <a:latin typeface="Arial"/>
                <a:cs typeface="Arial"/>
              </a:rPr>
              <a:t>the</a:t>
            </a:r>
            <a:r>
              <a:rPr b="1" spc="10" dirty="0">
                <a:latin typeface="Arial"/>
                <a:cs typeface="Arial"/>
              </a:rPr>
              <a:t> </a:t>
            </a:r>
            <a:r>
              <a:rPr b="1" spc="-5" dirty="0">
                <a:latin typeface="Arial"/>
                <a:cs typeface="Arial"/>
              </a:rPr>
              <a:t>effect</a:t>
            </a:r>
            <a:r>
              <a:rPr b="1" spc="15" dirty="0">
                <a:latin typeface="Arial"/>
                <a:cs typeface="Arial"/>
              </a:rPr>
              <a:t> </a:t>
            </a:r>
            <a:r>
              <a:rPr b="1" dirty="0">
                <a:latin typeface="Arial"/>
                <a:cs typeface="Arial"/>
              </a:rPr>
              <a:t>on</a:t>
            </a:r>
            <a:r>
              <a:rPr b="1" spc="5" dirty="0">
                <a:latin typeface="Arial"/>
                <a:cs typeface="Arial"/>
              </a:rPr>
              <a:t> </a:t>
            </a:r>
            <a:r>
              <a:rPr b="1" dirty="0">
                <a:latin typeface="Arial"/>
                <a:cs typeface="Arial"/>
              </a:rPr>
              <a:t>a </a:t>
            </a:r>
            <a:r>
              <a:rPr b="1" spc="-10" dirty="0">
                <a:latin typeface="Arial"/>
                <a:cs typeface="Arial"/>
              </a:rPr>
              <a:t>portfolio’s</a:t>
            </a:r>
            <a:r>
              <a:rPr b="1" spc="-20" dirty="0">
                <a:latin typeface="Arial"/>
                <a:cs typeface="Arial"/>
              </a:rPr>
              <a:t> </a:t>
            </a:r>
            <a:r>
              <a:rPr b="1" spc="-5" dirty="0">
                <a:latin typeface="Arial"/>
                <a:cs typeface="Arial"/>
              </a:rPr>
              <a:t>risk</a:t>
            </a:r>
            <a:r>
              <a:rPr b="1" dirty="0">
                <a:latin typeface="Arial"/>
                <a:cs typeface="Arial"/>
              </a:rPr>
              <a:t> of</a:t>
            </a:r>
            <a:r>
              <a:rPr b="1" spc="5" dirty="0">
                <a:latin typeface="Arial"/>
                <a:cs typeface="Arial"/>
              </a:rPr>
              <a:t> </a:t>
            </a:r>
            <a:r>
              <a:rPr b="1" spc="-10" dirty="0">
                <a:latin typeface="Arial"/>
                <a:cs typeface="Arial"/>
              </a:rPr>
              <a:t>investing</a:t>
            </a:r>
            <a:r>
              <a:rPr b="1" spc="35" dirty="0">
                <a:latin typeface="Arial"/>
                <a:cs typeface="Arial"/>
              </a:rPr>
              <a:t> </a:t>
            </a:r>
            <a:r>
              <a:rPr b="1" dirty="0">
                <a:latin typeface="Arial"/>
                <a:cs typeface="Arial"/>
              </a:rPr>
              <a:t>in </a:t>
            </a:r>
            <a:r>
              <a:rPr b="1" spc="-10" dirty="0">
                <a:latin typeface="Arial"/>
                <a:cs typeface="Arial"/>
              </a:rPr>
              <a:t>assets</a:t>
            </a:r>
            <a:r>
              <a:rPr b="1" spc="15" dirty="0">
                <a:latin typeface="Arial"/>
                <a:cs typeface="Arial"/>
              </a:rPr>
              <a:t> </a:t>
            </a:r>
            <a:r>
              <a:rPr b="1" dirty="0">
                <a:latin typeface="Arial"/>
                <a:cs typeface="Arial"/>
              </a:rPr>
              <a:t>that</a:t>
            </a:r>
            <a:r>
              <a:rPr b="1" spc="5" dirty="0">
                <a:latin typeface="Arial"/>
                <a:cs typeface="Arial"/>
              </a:rPr>
              <a:t> </a:t>
            </a:r>
            <a:r>
              <a:rPr b="1" spc="-10" dirty="0">
                <a:latin typeface="Arial"/>
                <a:cs typeface="Arial"/>
              </a:rPr>
              <a:t>are</a:t>
            </a:r>
          </a:p>
          <a:p>
            <a:pPr marL="12700"/>
            <a:r>
              <a:rPr b="1" spc="-5" dirty="0">
                <a:latin typeface="Arial"/>
                <a:cs typeface="Arial"/>
              </a:rPr>
              <a:t>less</a:t>
            </a:r>
            <a:r>
              <a:rPr b="1" spc="-15" dirty="0">
                <a:latin typeface="Arial"/>
                <a:cs typeface="Arial"/>
              </a:rPr>
              <a:t> </a:t>
            </a:r>
            <a:r>
              <a:rPr b="1" dirty="0">
                <a:latin typeface="Arial"/>
                <a:cs typeface="Arial"/>
              </a:rPr>
              <a:t>than </a:t>
            </a:r>
            <a:r>
              <a:rPr b="1" spc="-5" dirty="0">
                <a:latin typeface="Arial"/>
                <a:cs typeface="Arial"/>
              </a:rPr>
              <a:t>perfectly correlated.</a:t>
            </a:r>
          </a:p>
        </p:txBody>
      </p:sp>
      <p:sp>
        <p:nvSpPr>
          <p:cNvPr id="3" name="object 3"/>
          <p:cNvSpPr txBox="1"/>
          <p:nvPr/>
        </p:nvSpPr>
        <p:spPr>
          <a:xfrm>
            <a:off x="1907541" y="935481"/>
            <a:ext cx="7826375" cy="513080"/>
          </a:xfrm>
          <a:prstGeom prst="rect">
            <a:avLst/>
          </a:prstGeom>
        </p:spPr>
        <p:txBody>
          <a:bodyPr vert="horz" wrap="square" lIns="0" tIns="12065" rIns="0" bIns="0" rtlCol="0">
            <a:spAutoFit/>
          </a:bodyPr>
          <a:lstStyle/>
          <a:p>
            <a:pPr marL="355600" marR="5080" indent="-342900">
              <a:spcBef>
                <a:spcPts val="95"/>
              </a:spcBef>
              <a:buFont typeface="Arial MT"/>
              <a:buChar char="•"/>
              <a:tabLst>
                <a:tab pos="354965" algn="l"/>
                <a:tab pos="355600" algn="l"/>
              </a:tabLst>
            </a:pPr>
            <a:r>
              <a:rPr sz="1600" spc="-5" dirty="0">
                <a:solidFill>
                  <a:prstClr val="black"/>
                </a:solidFill>
                <a:latin typeface="Calibri"/>
                <a:cs typeface="Calibri"/>
              </a:rPr>
              <a:t>If</a:t>
            </a:r>
            <a:r>
              <a:rPr sz="1600" spc="-15" dirty="0">
                <a:solidFill>
                  <a:prstClr val="black"/>
                </a:solidFill>
                <a:latin typeface="Calibri"/>
                <a:cs typeface="Calibri"/>
              </a:rPr>
              <a:t> </a:t>
            </a:r>
            <a:r>
              <a:rPr sz="1600" spc="-10" dirty="0">
                <a:solidFill>
                  <a:prstClr val="black"/>
                </a:solidFill>
                <a:latin typeface="Calibri"/>
                <a:cs typeface="Calibri"/>
              </a:rPr>
              <a:t>two</a:t>
            </a:r>
            <a:r>
              <a:rPr sz="1600" spc="20" dirty="0">
                <a:solidFill>
                  <a:prstClr val="black"/>
                </a:solidFill>
                <a:latin typeface="Calibri"/>
                <a:cs typeface="Calibri"/>
              </a:rPr>
              <a:t> </a:t>
            </a:r>
            <a:r>
              <a:rPr sz="1600" spc="-10" dirty="0">
                <a:solidFill>
                  <a:prstClr val="black"/>
                </a:solidFill>
                <a:latin typeface="Calibri"/>
                <a:cs typeface="Calibri"/>
              </a:rPr>
              <a:t>risky</a:t>
            </a:r>
            <a:r>
              <a:rPr sz="1600" spc="5" dirty="0">
                <a:solidFill>
                  <a:prstClr val="black"/>
                </a:solidFill>
                <a:latin typeface="Calibri"/>
                <a:cs typeface="Calibri"/>
              </a:rPr>
              <a:t> </a:t>
            </a:r>
            <a:r>
              <a:rPr sz="1600" spc="-5" dirty="0">
                <a:solidFill>
                  <a:prstClr val="black"/>
                </a:solidFill>
                <a:latin typeface="Calibri"/>
                <a:cs typeface="Calibri"/>
              </a:rPr>
              <a:t>asset</a:t>
            </a:r>
            <a:r>
              <a:rPr sz="1600" spc="5" dirty="0">
                <a:solidFill>
                  <a:prstClr val="black"/>
                </a:solidFill>
                <a:latin typeface="Calibri"/>
                <a:cs typeface="Calibri"/>
              </a:rPr>
              <a:t> </a:t>
            </a:r>
            <a:r>
              <a:rPr sz="1600" spc="-15" dirty="0">
                <a:solidFill>
                  <a:prstClr val="black"/>
                </a:solidFill>
                <a:latin typeface="Calibri"/>
                <a:cs typeface="Calibri"/>
              </a:rPr>
              <a:t>returns</a:t>
            </a:r>
            <a:r>
              <a:rPr sz="1600" spc="30" dirty="0">
                <a:solidFill>
                  <a:prstClr val="black"/>
                </a:solidFill>
                <a:latin typeface="Calibri"/>
                <a:cs typeface="Calibri"/>
              </a:rPr>
              <a:t> </a:t>
            </a:r>
            <a:r>
              <a:rPr sz="1600" spc="-15" dirty="0">
                <a:solidFill>
                  <a:prstClr val="black"/>
                </a:solidFill>
                <a:latin typeface="Calibri"/>
                <a:cs typeface="Calibri"/>
              </a:rPr>
              <a:t>are</a:t>
            </a:r>
            <a:r>
              <a:rPr sz="1600" spc="20" dirty="0">
                <a:solidFill>
                  <a:prstClr val="black"/>
                </a:solidFill>
                <a:latin typeface="Calibri"/>
                <a:cs typeface="Calibri"/>
              </a:rPr>
              <a:t> </a:t>
            </a:r>
            <a:r>
              <a:rPr sz="1600" spc="-10" dirty="0">
                <a:solidFill>
                  <a:prstClr val="black"/>
                </a:solidFill>
                <a:latin typeface="Calibri"/>
                <a:cs typeface="Calibri"/>
              </a:rPr>
              <a:t>perfectly</a:t>
            </a:r>
            <a:r>
              <a:rPr sz="1600" spc="5" dirty="0">
                <a:solidFill>
                  <a:prstClr val="black"/>
                </a:solidFill>
                <a:latin typeface="Calibri"/>
                <a:cs typeface="Calibri"/>
              </a:rPr>
              <a:t> </a:t>
            </a:r>
            <a:r>
              <a:rPr sz="1600" spc="-5" dirty="0">
                <a:solidFill>
                  <a:prstClr val="black"/>
                </a:solidFill>
                <a:latin typeface="Calibri"/>
                <a:cs typeface="Calibri"/>
              </a:rPr>
              <a:t>positively</a:t>
            </a:r>
            <a:r>
              <a:rPr sz="1600" spc="-10" dirty="0">
                <a:solidFill>
                  <a:prstClr val="black"/>
                </a:solidFill>
                <a:latin typeface="Calibri"/>
                <a:cs typeface="Calibri"/>
              </a:rPr>
              <a:t> correlated,</a:t>
            </a:r>
            <a:r>
              <a:rPr sz="1600" spc="70" dirty="0">
                <a:solidFill>
                  <a:prstClr val="black"/>
                </a:solidFill>
                <a:latin typeface="Calibri"/>
                <a:cs typeface="Calibri"/>
              </a:rPr>
              <a:t> </a:t>
            </a:r>
            <a:r>
              <a:rPr sz="1600" spc="-5" dirty="0">
                <a:solidFill>
                  <a:prstClr val="black"/>
                </a:solidFill>
                <a:latin typeface="Calibri"/>
                <a:cs typeface="Calibri"/>
              </a:rPr>
              <a:t>ρ</a:t>
            </a:r>
            <a:r>
              <a:rPr sz="1600" dirty="0">
                <a:solidFill>
                  <a:prstClr val="black"/>
                </a:solidFill>
                <a:latin typeface="Calibri"/>
                <a:cs typeface="Calibri"/>
              </a:rPr>
              <a:t> </a:t>
            </a:r>
            <a:r>
              <a:rPr sz="1600" spc="-5" dirty="0">
                <a:solidFill>
                  <a:prstClr val="black"/>
                </a:solidFill>
                <a:latin typeface="Calibri"/>
                <a:cs typeface="Calibri"/>
              </a:rPr>
              <a:t>=</a:t>
            </a:r>
            <a:r>
              <a:rPr sz="1600" spc="10" dirty="0">
                <a:solidFill>
                  <a:prstClr val="black"/>
                </a:solidFill>
                <a:latin typeface="Calibri"/>
                <a:cs typeface="Calibri"/>
              </a:rPr>
              <a:t> </a:t>
            </a:r>
            <a:r>
              <a:rPr sz="1600" spc="-5" dirty="0">
                <a:solidFill>
                  <a:prstClr val="black"/>
                </a:solidFill>
                <a:latin typeface="Calibri"/>
                <a:cs typeface="Calibri"/>
              </a:rPr>
              <a:t>+1,</a:t>
            </a:r>
            <a:r>
              <a:rPr sz="1600" spc="15" dirty="0">
                <a:solidFill>
                  <a:prstClr val="black"/>
                </a:solidFill>
                <a:latin typeface="Calibri"/>
                <a:cs typeface="Calibri"/>
              </a:rPr>
              <a:t> </a:t>
            </a:r>
            <a:r>
              <a:rPr sz="1600" spc="-5" dirty="0">
                <a:solidFill>
                  <a:prstClr val="black"/>
                </a:solidFill>
                <a:latin typeface="Calibri"/>
                <a:cs typeface="Calibri"/>
              </a:rPr>
              <a:t>then</a:t>
            </a:r>
            <a:r>
              <a:rPr sz="1600" dirty="0">
                <a:solidFill>
                  <a:prstClr val="black"/>
                </a:solidFill>
                <a:latin typeface="Calibri"/>
                <a:cs typeface="Calibri"/>
              </a:rPr>
              <a:t> </a:t>
            </a:r>
            <a:r>
              <a:rPr sz="1600" spc="-5" dirty="0">
                <a:solidFill>
                  <a:prstClr val="black"/>
                </a:solidFill>
                <a:latin typeface="Calibri"/>
                <a:cs typeface="Calibri"/>
              </a:rPr>
              <a:t>the </a:t>
            </a:r>
            <a:r>
              <a:rPr sz="1600" spc="-10" dirty="0">
                <a:solidFill>
                  <a:prstClr val="black"/>
                </a:solidFill>
                <a:latin typeface="Calibri"/>
                <a:cs typeface="Calibri"/>
              </a:rPr>
              <a:t>square</a:t>
            </a:r>
            <a:r>
              <a:rPr sz="1600" spc="10" dirty="0">
                <a:solidFill>
                  <a:prstClr val="black"/>
                </a:solidFill>
                <a:latin typeface="Calibri"/>
                <a:cs typeface="Calibri"/>
              </a:rPr>
              <a:t> </a:t>
            </a:r>
            <a:r>
              <a:rPr sz="1600" spc="-15" dirty="0">
                <a:solidFill>
                  <a:prstClr val="black"/>
                </a:solidFill>
                <a:latin typeface="Calibri"/>
                <a:cs typeface="Calibri"/>
              </a:rPr>
              <a:t>root</a:t>
            </a:r>
            <a:r>
              <a:rPr sz="1600" spc="55" dirty="0">
                <a:solidFill>
                  <a:prstClr val="black"/>
                </a:solidFill>
                <a:latin typeface="Calibri"/>
                <a:cs typeface="Calibri"/>
              </a:rPr>
              <a:t> </a:t>
            </a:r>
            <a:r>
              <a:rPr sz="1600" spc="-10" dirty="0">
                <a:solidFill>
                  <a:prstClr val="black"/>
                </a:solidFill>
                <a:latin typeface="Calibri"/>
                <a:cs typeface="Calibri"/>
              </a:rPr>
              <a:t>of </a:t>
            </a:r>
            <a:r>
              <a:rPr sz="1600" spc="-350" dirty="0">
                <a:solidFill>
                  <a:prstClr val="black"/>
                </a:solidFill>
                <a:latin typeface="Calibri"/>
                <a:cs typeface="Calibri"/>
              </a:rPr>
              <a:t> </a:t>
            </a:r>
            <a:r>
              <a:rPr sz="1600" spc="-10" dirty="0">
                <a:solidFill>
                  <a:prstClr val="black"/>
                </a:solidFill>
                <a:latin typeface="Calibri"/>
                <a:cs typeface="Calibri"/>
              </a:rPr>
              <a:t>portfolio</a:t>
            </a:r>
            <a:r>
              <a:rPr sz="1600" spc="15" dirty="0">
                <a:solidFill>
                  <a:prstClr val="black"/>
                </a:solidFill>
                <a:latin typeface="Calibri"/>
                <a:cs typeface="Calibri"/>
              </a:rPr>
              <a:t> </a:t>
            </a:r>
            <a:r>
              <a:rPr sz="1600" spc="-10" dirty="0">
                <a:solidFill>
                  <a:prstClr val="black"/>
                </a:solidFill>
                <a:latin typeface="Calibri"/>
                <a:cs typeface="Calibri"/>
              </a:rPr>
              <a:t>variance</a:t>
            </a:r>
            <a:r>
              <a:rPr sz="1600" dirty="0">
                <a:solidFill>
                  <a:prstClr val="black"/>
                </a:solidFill>
                <a:latin typeface="Calibri"/>
                <a:cs typeface="Calibri"/>
              </a:rPr>
              <a:t> </a:t>
            </a:r>
            <a:r>
              <a:rPr sz="1600" spc="-10" dirty="0">
                <a:solidFill>
                  <a:prstClr val="black"/>
                </a:solidFill>
                <a:latin typeface="Calibri"/>
                <a:cs typeface="Calibri"/>
              </a:rPr>
              <a:t>(the</a:t>
            </a:r>
            <a:r>
              <a:rPr sz="1600" spc="5" dirty="0">
                <a:solidFill>
                  <a:prstClr val="black"/>
                </a:solidFill>
                <a:latin typeface="Calibri"/>
                <a:cs typeface="Calibri"/>
              </a:rPr>
              <a:t> </a:t>
            </a:r>
            <a:r>
              <a:rPr sz="1600" spc="-10" dirty="0">
                <a:solidFill>
                  <a:prstClr val="black"/>
                </a:solidFill>
                <a:latin typeface="Calibri"/>
                <a:cs typeface="Calibri"/>
              </a:rPr>
              <a:t>portfolio</a:t>
            </a:r>
            <a:r>
              <a:rPr sz="1600" spc="10" dirty="0">
                <a:solidFill>
                  <a:prstClr val="black"/>
                </a:solidFill>
                <a:latin typeface="Calibri"/>
                <a:cs typeface="Calibri"/>
              </a:rPr>
              <a:t> </a:t>
            </a:r>
            <a:r>
              <a:rPr sz="1600" spc="-15" dirty="0">
                <a:solidFill>
                  <a:prstClr val="black"/>
                </a:solidFill>
                <a:latin typeface="Calibri"/>
                <a:cs typeface="Calibri"/>
              </a:rPr>
              <a:t>standard</a:t>
            </a:r>
            <a:r>
              <a:rPr sz="1600" spc="-5" dirty="0">
                <a:solidFill>
                  <a:prstClr val="black"/>
                </a:solidFill>
                <a:latin typeface="Calibri"/>
                <a:cs typeface="Calibri"/>
              </a:rPr>
              <a:t> deviation</a:t>
            </a:r>
            <a:r>
              <a:rPr sz="1600" spc="-15" dirty="0">
                <a:solidFill>
                  <a:prstClr val="black"/>
                </a:solidFill>
                <a:latin typeface="Calibri"/>
                <a:cs typeface="Calibri"/>
              </a:rPr>
              <a:t> </a:t>
            </a:r>
            <a:r>
              <a:rPr sz="1600" spc="-5" dirty="0">
                <a:solidFill>
                  <a:prstClr val="black"/>
                </a:solidFill>
                <a:latin typeface="Calibri"/>
                <a:cs typeface="Calibri"/>
              </a:rPr>
              <a:t>of</a:t>
            </a:r>
            <a:r>
              <a:rPr sz="1600" spc="10" dirty="0">
                <a:solidFill>
                  <a:prstClr val="black"/>
                </a:solidFill>
                <a:latin typeface="Calibri"/>
                <a:cs typeface="Calibri"/>
              </a:rPr>
              <a:t> </a:t>
            </a:r>
            <a:r>
              <a:rPr sz="1600" spc="-10" dirty="0">
                <a:solidFill>
                  <a:prstClr val="black"/>
                </a:solidFill>
                <a:latin typeface="Calibri"/>
                <a:cs typeface="Calibri"/>
              </a:rPr>
              <a:t>returns)</a:t>
            </a:r>
            <a:r>
              <a:rPr sz="1600" spc="30" dirty="0">
                <a:solidFill>
                  <a:prstClr val="black"/>
                </a:solidFill>
                <a:latin typeface="Calibri"/>
                <a:cs typeface="Calibri"/>
              </a:rPr>
              <a:t> </a:t>
            </a:r>
            <a:r>
              <a:rPr sz="1600" spc="-5" dirty="0">
                <a:solidFill>
                  <a:prstClr val="black"/>
                </a:solidFill>
                <a:latin typeface="Calibri"/>
                <a:cs typeface="Calibri"/>
              </a:rPr>
              <a:t>is equal</a:t>
            </a:r>
            <a:r>
              <a:rPr sz="1600" spc="-10" dirty="0">
                <a:solidFill>
                  <a:prstClr val="black"/>
                </a:solidFill>
                <a:latin typeface="Calibri"/>
                <a:cs typeface="Calibri"/>
              </a:rPr>
              <a:t> </a:t>
            </a:r>
            <a:r>
              <a:rPr sz="1600" spc="10" dirty="0">
                <a:solidFill>
                  <a:prstClr val="black"/>
                </a:solidFill>
                <a:latin typeface="Calibri"/>
                <a:cs typeface="Calibri"/>
              </a:rPr>
              <a:t>to:</a:t>
            </a:r>
            <a:endParaRPr sz="1600">
              <a:solidFill>
                <a:prstClr val="black"/>
              </a:solidFill>
              <a:latin typeface="Calibri"/>
              <a:cs typeface="Calibri"/>
            </a:endParaRPr>
          </a:p>
        </p:txBody>
      </p:sp>
      <p:sp>
        <p:nvSpPr>
          <p:cNvPr id="4" name="object 4"/>
          <p:cNvSpPr txBox="1"/>
          <p:nvPr/>
        </p:nvSpPr>
        <p:spPr>
          <a:xfrm>
            <a:off x="1907540" y="2057527"/>
            <a:ext cx="7975600" cy="3683635"/>
          </a:xfrm>
          <a:prstGeom prst="rect">
            <a:avLst/>
          </a:prstGeom>
        </p:spPr>
        <p:txBody>
          <a:bodyPr vert="horz" wrap="square" lIns="0" tIns="12065" rIns="0" bIns="0" rtlCol="0">
            <a:spAutoFit/>
          </a:bodyPr>
          <a:lstStyle/>
          <a:p>
            <a:pPr marL="355600" marR="80645" indent="-342900">
              <a:spcBef>
                <a:spcPts val="95"/>
              </a:spcBef>
              <a:buFont typeface="Arial MT"/>
              <a:buChar char="•"/>
              <a:tabLst>
                <a:tab pos="354965" algn="l"/>
                <a:tab pos="355600" algn="l"/>
              </a:tabLst>
            </a:pPr>
            <a:r>
              <a:rPr sz="1600" spc="-10" dirty="0">
                <a:solidFill>
                  <a:prstClr val="black"/>
                </a:solidFill>
                <a:latin typeface="Calibri"/>
                <a:cs typeface="Calibri"/>
              </a:rPr>
              <a:t>Focusing</a:t>
            </a:r>
            <a:r>
              <a:rPr sz="1600" dirty="0">
                <a:solidFill>
                  <a:prstClr val="black"/>
                </a:solidFill>
                <a:latin typeface="Calibri"/>
                <a:cs typeface="Calibri"/>
              </a:rPr>
              <a:t> </a:t>
            </a:r>
            <a:r>
              <a:rPr sz="1600" spc="-5" dirty="0">
                <a:solidFill>
                  <a:prstClr val="black"/>
                </a:solidFill>
                <a:latin typeface="Calibri"/>
                <a:cs typeface="Calibri"/>
              </a:rPr>
              <a:t>on</a:t>
            </a:r>
            <a:r>
              <a:rPr sz="1600" spc="20" dirty="0">
                <a:solidFill>
                  <a:prstClr val="black"/>
                </a:solidFill>
                <a:latin typeface="Calibri"/>
                <a:cs typeface="Calibri"/>
              </a:rPr>
              <a:t> </a:t>
            </a:r>
            <a:r>
              <a:rPr sz="1600" spc="-15" dirty="0">
                <a:solidFill>
                  <a:prstClr val="black"/>
                </a:solidFill>
                <a:latin typeface="Calibri"/>
                <a:cs typeface="Calibri"/>
              </a:rPr>
              <a:t>returns</a:t>
            </a:r>
            <a:r>
              <a:rPr sz="1600" spc="4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10" dirty="0">
                <a:solidFill>
                  <a:prstClr val="black"/>
                </a:solidFill>
                <a:latin typeface="Calibri"/>
                <a:cs typeface="Calibri"/>
              </a:rPr>
              <a:t>we</a:t>
            </a:r>
            <a:r>
              <a:rPr sz="1600" spc="25" dirty="0">
                <a:solidFill>
                  <a:prstClr val="black"/>
                </a:solidFill>
                <a:latin typeface="Calibri"/>
                <a:cs typeface="Calibri"/>
              </a:rPr>
              <a:t> </a:t>
            </a:r>
            <a:r>
              <a:rPr sz="1600" spc="-10" dirty="0">
                <a:solidFill>
                  <a:prstClr val="black"/>
                </a:solidFill>
                <a:latin typeface="Calibri"/>
                <a:cs typeface="Calibri"/>
              </a:rPr>
              <a:t>can</a:t>
            </a:r>
            <a:r>
              <a:rPr sz="1600" spc="-5" dirty="0">
                <a:solidFill>
                  <a:prstClr val="black"/>
                </a:solidFill>
                <a:latin typeface="Calibri"/>
                <a:cs typeface="Calibri"/>
              </a:rPr>
              <a:t> </a:t>
            </a:r>
            <a:r>
              <a:rPr sz="1600" spc="-10" dirty="0">
                <a:solidFill>
                  <a:prstClr val="black"/>
                </a:solidFill>
                <a:latin typeface="Calibri"/>
                <a:cs typeface="Calibri"/>
              </a:rPr>
              <a:t>see</a:t>
            </a:r>
            <a:r>
              <a:rPr sz="1600" spc="20" dirty="0">
                <a:solidFill>
                  <a:prstClr val="black"/>
                </a:solidFill>
                <a:latin typeface="Calibri"/>
                <a:cs typeface="Calibri"/>
              </a:rPr>
              <a:t> </a:t>
            </a:r>
            <a:r>
              <a:rPr sz="1600" spc="-10" dirty="0">
                <a:solidFill>
                  <a:prstClr val="black"/>
                </a:solidFill>
                <a:latin typeface="Calibri"/>
                <a:cs typeface="Calibri"/>
              </a:rPr>
              <a:t>that</a:t>
            </a:r>
            <a:r>
              <a:rPr sz="1600" spc="-5" dirty="0">
                <a:solidFill>
                  <a:prstClr val="black"/>
                </a:solidFill>
                <a:latin typeface="Calibri"/>
                <a:cs typeface="Calibri"/>
              </a:rPr>
              <a:t> the</a:t>
            </a:r>
            <a:r>
              <a:rPr sz="1600" spc="5" dirty="0">
                <a:solidFill>
                  <a:prstClr val="black"/>
                </a:solidFill>
                <a:latin typeface="Calibri"/>
                <a:cs typeface="Calibri"/>
              </a:rPr>
              <a:t> </a:t>
            </a:r>
            <a:r>
              <a:rPr sz="1600" spc="-15" dirty="0">
                <a:solidFill>
                  <a:prstClr val="black"/>
                </a:solidFill>
                <a:latin typeface="Calibri"/>
                <a:cs typeface="Calibri"/>
              </a:rPr>
              <a:t>greatest</a:t>
            </a:r>
            <a:r>
              <a:rPr sz="1600" spc="10" dirty="0">
                <a:solidFill>
                  <a:prstClr val="black"/>
                </a:solidFill>
                <a:latin typeface="Calibri"/>
                <a:cs typeface="Calibri"/>
              </a:rPr>
              <a:t> </a:t>
            </a:r>
            <a:r>
              <a:rPr sz="1600" spc="-10" dirty="0">
                <a:solidFill>
                  <a:prstClr val="black"/>
                </a:solidFill>
                <a:latin typeface="Calibri"/>
                <a:cs typeface="Calibri"/>
              </a:rPr>
              <a:t>portfolio</a:t>
            </a:r>
            <a:r>
              <a:rPr sz="1600" spc="20" dirty="0">
                <a:solidFill>
                  <a:prstClr val="black"/>
                </a:solidFill>
                <a:latin typeface="Calibri"/>
                <a:cs typeface="Calibri"/>
              </a:rPr>
              <a:t> </a:t>
            </a:r>
            <a:r>
              <a:rPr sz="1600" spc="-5" dirty="0">
                <a:solidFill>
                  <a:prstClr val="black"/>
                </a:solidFill>
                <a:latin typeface="Calibri"/>
                <a:cs typeface="Calibri"/>
              </a:rPr>
              <a:t>risk</a:t>
            </a:r>
            <a:r>
              <a:rPr sz="1600" spc="10" dirty="0">
                <a:solidFill>
                  <a:prstClr val="black"/>
                </a:solidFill>
                <a:latin typeface="Calibri"/>
                <a:cs typeface="Calibri"/>
              </a:rPr>
              <a:t> </a:t>
            </a:r>
            <a:r>
              <a:rPr sz="1600" spc="-10" dirty="0">
                <a:solidFill>
                  <a:prstClr val="black"/>
                </a:solidFill>
                <a:latin typeface="Calibri"/>
                <a:cs typeface="Calibri"/>
              </a:rPr>
              <a:t>results</a:t>
            </a:r>
            <a:r>
              <a:rPr sz="1600" spc="15" dirty="0">
                <a:solidFill>
                  <a:prstClr val="black"/>
                </a:solidFill>
                <a:latin typeface="Calibri"/>
                <a:cs typeface="Calibri"/>
              </a:rPr>
              <a:t> </a:t>
            </a:r>
            <a:r>
              <a:rPr sz="1600" spc="-5" dirty="0">
                <a:solidFill>
                  <a:prstClr val="black"/>
                </a:solidFill>
                <a:latin typeface="Calibri"/>
                <a:cs typeface="Calibri"/>
              </a:rPr>
              <a:t>when</a:t>
            </a:r>
            <a:r>
              <a:rPr sz="1600" spc="75" dirty="0">
                <a:solidFill>
                  <a:prstClr val="black"/>
                </a:solidFill>
                <a:latin typeface="Calibri"/>
                <a:cs typeface="Calibri"/>
              </a:rPr>
              <a:t> </a:t>
            </a:r>
            <a:r>
              <a:rPr sz="1600" spc="-10" dirty="0">
                <a:solidFill>
                  <a:prstClr val="black"/>
                </a:solidFill>
                <a:latin typeface="Calibri"/>
                <a:cs typeface="Calibri"/>
              </a:rPr>
              <a:t>the </a:t>
            </a:r>
            <a:r>
              <a:rPr sz="1600" spc="-345" dirty="0">
                <a:solidFill>
                  <a:prstClr val="black"/>
                </a:solidFill>
                <a:latin typeface="Calibri"/>
                <a:cs typeface="Calibri"/>
              </a:rPr>
              <a:t> </a:t>
            </a:r>
            <a:r>
              <a:rPr sz="1600" spc="-10" dirty="0">
                <a:solidFill>
                  <a:prstClr val="black"/>
                </a:solidFill>
                <a:latin typeface="Calibri"/>
                <a:cs typeface="Calibri"/>
              </a:rPr>
              <a:t>correlation</a:t>
            </a:r>
            <a:r>
              <a:rPr sz="1600" spc="30" dirty="0">
                <a:solidFill>
                  <a:prstClr val="black"/>
                </a:solidFill>
                <a:latin typeface="Calibri"/>
                <a:cs typeface="Calibri"/>
              </a:rPr>
              <a:t> </a:t>
            </a:r>
            <a:r>
              <a:rPr sz="1600" spc="-10" dirty="0">
                <a:solidFill>
                  <a:prstClr val="black"/>
                </a:solidFill>
                <a:latin typeface="Calibri"/>
                <a:cs typeface="Calibri"/>
              </a:rPr>
              <a:t>between</a:t>
            </a:r>
            <a:r>
              <a:rPr sz="1600" spc="35" dirty="0">
                <a:solidFill>
                  <a:prstClr val="black"/>
                </a:solidFill>
                <a:latin typeface="Calibri"/>
                <a:cs typeface="Calibri"/>
              </a:rPr>
              <a:t> </a:t>
            </a:r>
            <a:r>
              <a:rPr sz="1600" spc="-5" dirty="0">
                <a:solidFill>
                  <a:prstClr val="black"/>
                </a:solidFill>
                <a:latin typeface="Calibri"/>
                <a:cs typeface="Calibri"/>
              </a:rPr>
              <a:t>asset</a:t>
            </a:r>
            <a:r>
              <a:rPr sz="1600" dirty="0">
                <a:solidFill>
                  <a:prstClr val="black"/>
                </a:solidFill>
                <a:latin typeface="Calibri"/>
                <a:cs typeface="Calibri"/>
              </a:rPr>
              <a:t> </a:t>
            </a:r>
            <a:r>
              <a:rPr sz="1600" spc="-15" dirty="0">
                <a:solidFill>
                  <a:prstClr val="black"/>
                </a:solidFill>
                <a:latin typeface="Calibri"/>
                <a:cs typeface="Calibri"/>
              </a:rPr>
              <a:t>returns</a:t>
            </a:r>
            <a:r>
              <a:rPr sz="1600" spc="35" dirty="0">
                <a:solidFill>
                  <a:prstClr val="black"/>
                </a:solidFill>
                <a:latin typeface="Calibri"/>
                <a:cs typeface="Calibri"/>
              </a:rPr>
              <a:t> </a:t>
            </a:r>
            <a:r>
              <a:rPr sz="1600" spc="-5" dirty="0">
                <a:solidFill>
                  <a:prstClr val="black"/>
                </a:solidFill>
                <a:latin typeface="Calibri"/>
                <a:cs typeface="Calibri"/>
              </a:rPr>
              <a:t>is</a:t>
            </a:r>
            <a:r>
              <a:rPr sz="1600" spc="-10" dirty="0">
                <a:solidFill>
                  <a:prstClr val="black"/>
                </a:solidFill>
                <a:latin typeface="Calibri"/>
                <a:cs typeface="Calibri"/>
              </a:rPr>
              <a:t> </a:t>
            </a:r>
            <a:r>
              <a:rPr sz="1600" dirty="0">
                <a:solidFill>
                  <a:prstClr val="black"/>
                </a:solidFill>
                <a:latin typeface="Calibri"/>
                <a:cs typeface="Calibri"/>
              </a:rPr>
              <a:t>+1.</a:t>
            </a:r>
            <a:r>
              <a:rPr sz="1600" spc="20" dirty="0">
                <a:solidFill>
                  <a:prstClr val="black"/>
                </a:solidFill>
                <a:latin typeface="Calibri"/>
                <a:cs typeface="Calibri"/>
              </a:rPr>
              <a:t> </a:t>
            </a:r>
            <a:r>
              <a:rPr sz="1600" spc="-15" dirty="0">
                <a:solidFill>
                  <a:prstClr val="black"/>
                </a:solidFill>
                <a:latin typeface="Calibri"/>
                <a:cs typeface="Calibri"/>
              </a:rPr>
              <a:t>For</a:t>
            </a:r>
            <a:r>
              <a:rPr sz="1600" spc="30" dirty="0">
                <a:solidFill>
                  <a:prstClr val="black"/>
                </a:solidFill>
                <a:latin typeface="Calibri"/>
                <a:cs typeface="Calibri"/>
              </a:rPr>
              <a:t> </a:t>
            </a:r>
            <a:r>
              <a:rPr sz="1600" spc="-10" dirty="0">
                <a:solidFill>
                  <a:prstClr val="black"/>
                </a:solidFill>
                <a:latin typeface="Calibri"/>
                <a:cs typeface="Calibri"/>
              </a:rPr>
              <a:t>any</a:t>
            </a:r>
            <a:r>
              <a:rPr sz="1600" spc="-15" dirty="0">
                <a:solidFill>
                  <a:prstClr val="black"/>
                </a:solidFill>
                <a:latin typeface="Calibri"/>
                <a:cs typeface="Calibri"/>
              </a:rPr>
              <a:t> </a:t>
            </a:r>
            <a:r>
              <a:rPr sz="1600" spc="-10" dirty="0">
                <a:solidFill>
                  <a:prstClr val="black"/>
                </a:solidFill>
                <a:latin typeface="Calibri"/>
                <a:cs typeface="Calibri"/>
              </a:rPr>
              <a:t>value</a:t>
            </a:r>
            <a:r>
              <a:rPr sz="1600"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5" dirty="0">
                <a:solidFill>
                  <a:prstClr val="black"/>
                </a:solidFill>
                <a:latin typeface="Calibri"/>
                <a:cs typeface="Calibri"/>
              </a:rPr>
              <a:t>less</a:t>
            </a:r>
            <a:r>
              <a:rPr sz="1600" spc="5" dirty="0">
                <a:solidFill>
                  <a:prstClr val="black"/>
                </a:solidFill>
                <a:latin typeface="Calibri"/>
                <a:cs typeface="Calibri"/>
              </a:rPr>
              <a:t> </a:t>
            </a:r>
            <a:r>
              <a:rPr sz="1600" spc="-5" dirty="0">
                <a:solidFill>
                  <a:prstClr val="black"/>
                </a:solidFill>
                <a:latin typeface="Calibri"/>
                <a:cs typeface="Calibri"/>
              </a:rPr>
              <a:t>than</a:t>
            </a:r>
            <a:r>
              <a:rPr sz="1600" spc="-10" dirty="0">
                <a:solidFill>
                  <a:prstClr val="black"/>
                </a:solidFill>
                <a:latin typeface="Calibri"/>
                <a:cs typeface="Calibri"/>
              </a:rPr>
              <a:t> </a:t>
            </a:r>
            <a:r>
              <a:rPr sz="1600" dirty="0">
                <a:solidFill>
                  <a:prstClr val="black"/>
                </a:solidFill>
                <a:latin typeface="Calibri"/>
                <a:cs typeface="Calibri"/>
              </a:rPr>
              <a:t>+1,</a:t>
            </a:r>
            <a:r>
              <a:rPr sz="1600" spc="25" dirty="0">
                <a:solidFill>
                  <a:prstClr val="black"/>
                </a:solidFill>
                <a:latin typeface="Calibri"/>
                <a:cs typeface="Calibri"/>
              </a:rPr>
              <a:t> </a:t>
            </a:r>
            <a:r>
              <a:rPr sz="1600" spc="-10" dirty="0">
                <a:solidFill>
                  <a:prstClr val="black"/>
                </a:solidFill>
                <a:latin typeface="Calibri"/>
                <a:cs typeface="Calibri"/>
              </a:rPr>
              <a:t>portfolio </a:t>
            </a:r>
            <a:r>
              <a:rPr sz="1600" spc="-5" dirty="0">
                <a:solidFill>
                  <a:prstClr val="black"/>
                </a:solidFill>
                <a:latin typeface="Calibri"/>
                <a:cs typeface="Calibri"/>
              </a:rPr>
              <a:t> </a:t>
            </a:r>
            <a:r>
              <a:rPr sz="1600" spc="-10" dirty="0">
                <a:solidFill>
                  <a:prstClr val="black"/>
                </a:solidFill>
                <a:latin typeface="Calibri"/>
                <a:cs typeface="Calibri"/>
              </a:rPr>
              <a:t>variance</a:t>
            </a:r>
            <a:r>
              <a:rPr sz="1600" spc="10" dirty="0">
                <a:solidFill>
                  <a:prstClr val="black"/>
                </a:solidFill>
                <a:latin typeface="Calibri"/>
                <a:cs typeface="Calibri"/>
              </a:rPr>
              <a:t> </a:t>
            </a:r>
            <a:r>
              <a:rPr sz="1600" spc="-5" dirty="0">
                <a:solidFill>
                  <a:prstClr val="black"/>
                </a:solidFill>
                <a:latin typeface="Calibri"/>
                <a:cs typeface="Calibri"/>
              </a:rPr>
              <a:t>is</a:t>
            </a:r>
            <a:r>
              <a:rPr sz="1600" spc="-15" dirty="0">
                <a:solidFill>
                  <a:prstClr val="black"/>
                </a:solidFill>
                <a:latin typeface="Calibri"/>
                <a:cs typeface="Calibri"/>
              </a:rPr>
              <a:t> </a:t>
            </a:r>
            <a:r>
              <a:rPr sz="1600" spc="-10" dirty="0">
                <a:solidFill>
                  <a:prstClr val="black"/>
                </a:solidFill>
                <a:latin typeface="Calibri"/>
                <a:cs typeface="Calibri"/>
              </a:rPr>
              <a:t>reduced.</a:t>
            </a:r>
            <a:endParaRPr sz="1600" dirty="0">
              <a:solidFill>
                <a:prstClr val="black"/>
              </a:solidFill>
              <a:latin typeface="Calibri"/>
              <a:cs typeface="Calibri"/>
            </a:endParaRPr>
          </a:p>
          <a:p>
            <a:pPr marL="355600" marR="50165" indent="-342900">
              <a:spcBef>
                <a:spcPts val="385"/>
              </a:spcBef>
              <a:buFont typeface="Arial MT"/>
              <a:buChar char="•"/>
              <a:tabLst>
                <a:tab pos="354965" algn="l"/>
                <a:tab pos="355600" algn="l"/>
              </a:tabLst>
            </a:pPr>
            <a:r>
              <a:rPr sz="1600" spc="-5" dirty="0">
                <a:solidFill>
                  <a:prstClr val="black"/>
                </a:solidFill>
                <a:latin typeface="Calibri"/>
                <a:cs typeface="Calibri"/>
              </a:rPr>
              <a:t>Note</a:t>
            </a:r>
            <a:r>
              <a:rPr sz="1600" spc="15" dirty="0">
                <a:solidFill>
                  <a:prstClr val="black"/>
                </a:solidFill>
                <a:latin typeface="Calibri"/>
                <a:cs typeface="Calibri"/>
              </a:rPr>
              <a:t> </a:t>
            </a:r>
            <a:r>
              <a:rPr sz="1600" spc="-10" dirty="0">
                <a:solidFill>
                  <a:prstClr val="black"/>
                </a:solidFill>
                <a:latin typeface="Calibri"/>
                <a:cs typeface="Calibri"/>
              </a:rPr>
              <a:t>that</a:t>
            </a:r>
            <a:r>
              <a:rPr sz="1600" spc="-20" dirty="0">
                <a:solidFill>
                  <a:prstClr val="black"/>
                </a:solidFill>
                <a:latin typeface="Calibri"/>
                <a:cs typeface="Calibri"/>
              </a:rPr>
              <a:t> </a:t>
            </a:r>
            <a:r>
              <a:rPr sz="1600" spc="-15" dirty="0">
                <a:solidFill>
                  <a:prstClr val="black"/>
                </a:solidFill>
                <a:latin typeface="Calibri"/>
                <a:cs typeface="Calibri"/>
              </a:rPr>
              <a:t>for</a:t>
            </a:r>
            <a:r>
              <a:rPr sz="1600" spc="15" dirty="0">
                <a:solidFill>
                  <a:prstClr val="black"/>
                </a:solidFill>
                <a:latin typeface="Calibri"/>
                <a:cs typeface="Calibri"/>
              </a:rPr>
              <a:t> </a:t>
            </a:r>
            <a:r>
              <a:rPr sz="1600" spc="-5" dirty="0">
                <a:solidFill>
                  <a:prstClr val="black"/>
                </a:solidFill>
                <a:latin typeface="Calibri"/>
                <a:cs typeface="Calibri"/>
              </a:rPr>
              <a:t>a</a:t>
            </a:r>
            <a:r>
              <a:rPr sz="160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25" dirty="0">
                <a:solidFill>
                  <a:prstClr val="black"/>
                </a:solidFill>
                <a:latin typeface="Calibri"/>
                <a:cs typeface="Calibri"/>
              </a:rPr>
              <a:t>zero,</a:t>
            </a:r>
            <a:r>
              <a:rPr sz="1600" spc="20"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10" dirty="0">
                <a:solidFill>
                  <a:prstClr val="black"/>
                </a:solidFill>
                <a:latin typeface="Calibri"/>
                <a:cs typeface="Calibri"/>
              </a:rPr>
              <a:t>entire</a:t>
            </a:r>
            <a:r>
              <a:rPr sz="1600" spc="20" dirty="0">
                <a:solidFill>
                  <a:prstClr val="black"/>
                </a:solidFill>
                <a:latin typeface="Calibri"/>
                <a:cs typeface="Calibri"/>
              </a:rPr>
              <a:t> </a:t>
            </a:r>
            <a:r>
              <a:rPr sz="1600" spc="-10" dirty="0">
                <a:solidFill>
                  <a:prstClr val="black"/>
                </a:solidFill>
                <a:latin typeface="Calibri"/>
                <a:cs typeface="Calibri"/>
              </a:rPr>
              <a:t>third</a:t>
            </a:r>
            <a:r>
              <a:rPr sz="1600" spc="-5" dirty="0">
                <a:solidFill>
                  <a:prstClr val="black"/>
                </a:solidFill>
                <a:latin typeface="Calibri"/>
                <a:cs typeface="Calibri"/>
              </a:rPr>
              <a:t> </a:t>
            </a:r>
            <a:r>
              <a:rPr sz="1600" spc="-10" dirty="0">
                <a:solidFill>
                  <a:prstClr val="black"/>
                </a:solidFill>
                <a:latin typeface="Calibri"/>
                <a:cs typeface="Calibri"/>
              </a:rPr>
              <a:t>term</a:t>
            </a:r>
            <a:r>
              <a:rPr sz="1600" spc="10" dirty="0">
                <a:solidFill>
                  <a:prstClr val="black"/>
                </a:solidFill>
                <a:latin typeface="Calibri"/>
                <a:cs typeface="Calibri"/>
              </a:rPr>
              <a:t> </a:t>
            </a:r>
            <a:r>
              <a:rPr sz="1600" spc="-5" dirty="0">
                <a:solidFill>
                  <a:prstClr val="black"/>
                </a:solidFill>
                <a:latin typeface="Calibri"/>
                <a:cs typeface="Calibri"/>
              </a:rPr>
              <a:t>in</a:t>
            </a:r>
            <a:r>
              <a:rPr sz="1600" spc="-10" dirty="0">
                <a:solidFill>
                  <a:prstClr val="black"/>
                </a:solidFill>
                <a:latin typeface="Calibri"/>
                <a:cs typeface="Calibri"/>
              </a:rPr>
              <a:t> </a:t>
            </a:r>
            <a:r>
              <a:rPr sz="1600" spc="-5" dirty="0">
                <a:solidFill>
                  <a:prstClr val="black"/>
                </a:solidFill>
                <a:latin typeface="Calibri"/>
                <a:cs typeface="Calibri"/>
              </a:rPr>
              <a:t>the</a:t>
            </a:r>
            <a:r>
              <a:rPr sz="1600" spc="55" dirty="0">
                <a:solidFill>
                  <a:prstClr val="black"/>
                </a:solidFill>
                <a:latin typeface="Calibri"/>
                <a:cs typeface="Calibri"/>
              </a:rPr>
              <a:t> </a:t>
            </a:r>
            <a:r>
              <a:rPr sz="1600" spc="-10" dirty="0">
                <a:solidFill>
                  <a:prstClr val="black"/>
                </a:solidFill>
                <a:latin typeface="Calibri"/>
                <a:cs typeface="Calibri"/>
              </a:rPr>
              <a:t>portfolio</a:t>
            </a:r>
            <a:r>
              <a:rPr sz="1600" spc="10" dirty="0">
                <a:solidFill>
                  <a:prstClr val="black"/>
                </a:solidFill>
                <a:latin typeface="Calibri"/>
                <a:cs typeface="Calibri"/>
              </a:rPr>
              <a:t> </a:t>
            </a:r>
            <a:r>
              <a:rPr sz="1600" spc="-10" dirty="0">
                <a:solidFill>
                  <a:prstClr val="black"/>
                </a:solidFill>
                <a:latin typeface="Calibri"/>
                <a:cs typeface="Calibri"/>
              </a:rPr>
              <a:t>variance</a:t>
            </a:r>
            <a:r>
              <a:rPr sz="1600" spc="30" dirty="0">
                <a:solidFill>
                  <a:prstClr val="black"/>
                </a:solidFill>
                <a:latin typeface="Calibri"/>
                <a:cs typeface="Calibri"/>
              </a:rPr>
              <a:t> </a:t>
            </a:r>
            <a:r>
              <a:rPr sz="1600" spc="-5" dirty="0">
                <a:solidFill>
                  <a:prstClr val="black"/>
                </a:solidFill>
                <a:latin typeface="Calibri"/>
                <a:cs typeface="Calibri"/>
              </a:rPr>
              <a:t>equation</a:t>
            </a:r>
            <a:r>
              <a:rPr sz="1600" spc="-10" dirty="0">
                <a:solidFill>
                  <a:prstClr val="black"/>
                </a:solidFill>
                <a:latin typeface="Calibri"/>
                <a:cs typeface="Calibri"/>
              </a:rPr>
              <a:t> </a:t>
            </a:r>
            <a:r>
              <a:rPr sz="1600" spc="-5" dirty="0">
                <a:solidFill>
                  <a:prstClr val="black"/>
                </a:solidFill>
                <a:latin typeface="Calibri"/>
                <a:cs typeface="Calibri"/>
              </a:rPr>
              <a:t>is </a:t>
            </a:r>
            <a:r>
              <a:rPr sz="1600" spc="-345" dirty="0">
                <a:solidFill>
                  <a:prstClr val="black"/>
                </a:solidFill>
                <a:latin typeface="Calibri"/>
                <a:cs typeface="Calibri"/>
              </a:rPr>
              <a:t> </a:t>
            </a:r>
            <a:r>
              <a:rPr sz="1600" spc="-20" dirty="0">
                <a:solidFill>
                  <a:prstClr val="black"/>
                </a:solidFill>
                <a:latin typeface="Calibri"/>
                <a:cs typeface="Calibri"/>
              </a:rPr>
              <a:t>zero.</a:t>
            </a:r>
            <a:endParaRPr sz="1600" dirty="0">
              <a:solidFill>
                <a:prstClr val="black"/>
              </a:solidFill>
              <a:latin typeface="Calibri"/>
              <a:cs typeface="Calibri"/>
            </a:endParaRPr>
          </a:p>
          <a:p>
            <a:pPr marL="355600" marR="235585" indent="-342900">
              <a:spcBef>
                <a:spcPts val="385"/>
              </a:spcBef>
              <a:buFont typeface="Arial MT"/>
              <a:buChar char="•"/>
              <a:tabLst>
                <a:tab pos="354965" algn="l"/>
                <a:tab pos="355600" algn="l"/>
              </a:tabLst>
            </a:pPr>
            <a:r>
              <a:rPr sz="1600" spc="-15" dirty="0">
                <a:solidFill>
                  <a:prstClr val="black"/>
                </a:solidFill>
                <a:latin typeface="Calibri"/>
                <a:cs typeface="Calibri"/>
              </a:rPr>
              <a:t>For</a:t>
            </a:r>
            <a:r>
              <a:rPr sz="1600" spc="30" dirty="0">
                <a:solidFill>
                  <a:prstClr val="black"/>
                </a:solidFill>
                <a:latin typeface="Calibri"/>
                <a:cs typeface="Calibri"/>
              </a:rPr>
              <a:t> </a:t>
            </a:r>
            <a:r>
              <a:rPr sz="1600" spc="-10" dirty="0">
                <a:solidFill>
                  <a:prstClr val="black"/>
                </a:solidFill>
                <a:latin typeface="Calibri"/>
                <a:cs typeface="Calibri"/>
              </a:rPr>
              <a:t>negative</a:t>
            </a:r>
            <a:r>
              <a:rPr sz="1600" spc="-30" dirty="0">
                <a:solidFill>
                  <a:prstClr val="black"/>
                </a:solidFill>
                <a:latin typeface="Calibri"/>
                <a:cs typeface="Calibri"/>
              </a:rPr>
              <a:t> </a:t>
            </a:r>
            <a:r>
              <a:rPr sz="1600" spc="-10" dirty="0">
                <a:solidFill>
                  <a:prstClr val="black"/>
                </a:solidFill>
                <a:latin typeface="Calibri"/>
                <a:cs typeface="Calibri"/>
              </a:rPr>
              <a:t>values</a:t>
            </a:r>
            <a:r>
              <a:rPr sz="1600"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10" dirty="0">
                <a:solidFill>
                  <a:prstClr val="black"/>
                </a:solidFill>
                <a:latin typeface="Calibri"/>
                <a:cs typeface="Calibri"/>
              </a:rPr>
              <a:t>correlation</a:t>
            </a:r>
            <a:r>
              <a:rPr sz="1600" spc="50" dirty="0">
                <a:solidFill>
                  <a:prstClr val="black"/>
                </a:solidFill>
                <a:latin typeface="Calibri"/>
                <a:cs typeface="Calibri"/>
              </a:rPr>
              <a:t> </a:t>
            </a:r>
            <a:r>
              <a:rPr sz="1600" spc="-5" dirty="0">
                <a:solidFill>
                  <a:prstClr val="black"/>
                </a:solidFill>
                <a:latin typeface="Calibri"/>
                <a:cs typeface="Calibri"/>
              </a:rPr>
              <a:t>ρ,</a:t>
            </a:r>
            <a:r>
              <a:rPr sz="1600"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0" dirty="0">
                <a:solidFill>
                  <a:prstClr val="black"/>
                </a:solidFill>
                <a:latin typeface="Calibri"/>
                <a:cs typeface="Calibri"/>
              </a:rPr>
              <a:t>third term</a:t>
            </a:r>
            <a:r>
              <a:rPr sz="1600" spc="35" dirty="0">
                <a:solidFill>
                  <a:prstClr val="black"/>
                </a:solidFill>
                <a:latin typeface="Calibri"/>
                <a:cs typeface="Calibri"/>
              </a:rPr>
              <a:t> </a:t>
            </a:r>
            <a:r>
              <a:rPr sz="1600" spc="-10" dirty="0">
                <a:solidFill>
                  <a:prstClr val="black"/>
                </a:solidFill>
                <a:latin typeface="Calibri"/>
                <a:cs typeface="Calibri"/>
              </a:rPr>
              <a:t>becomes</a:t>
            </a:r>
            <a:r>
              <a:rPr sz="1600" spc="25" dirty="0">
                <a:solidFill>
                  <a:prstClr val="black"/>
                </a:solidFill>
                <a:latin typeface="Calibri"/>
                <a:cs typeface="Calibri"/>
              </a:rPr>
              <a:t> </a:t>
            </a:r>
            <a:r>
              <a:rPr sz="1600" spc="-10" dirty="0">
                <a:solidFill>
                  <a:prstClr val="black"/>
                </a:solidFill>
                <a:latin typeface="Calibri"/>
                <a:cs typeface="Calibri"/>
              </a:rPr>
              <a:t>negative</a:t>
            </a:r>
            <a:r>
              <a:rPr sz="1600" dirty="0">
                <a:solidFill>
                  <a:prstClr val="black"/>
                </a:solidFill>
                <a:latin typeface="Calibri"/>
                <a:cs typeface="Calibri"/>
              </a:rPr>
              <a:t> </a:t>
            </a:r>
            <a:r>
              <a:rPr sz="1600" spc="-5" dirty="0">
                <a:solidFill>
                  <a:prstClr val="black"/>
                </a:solidFill>
                <a:latin typeface="Calibri"/>
                <a:cs typeface="Calibri"/>
              </a:rPr>
              <a:t>and</a:t>
            </a:r>
            <a:r>
              <a:rPr sz="1600" dirty="0">
                <a:solidFill>
                  <a:prstClr val="black"/>
                </a:solidFill>
                <a:latin typeface="Calibri"/>
                <a:cs typeface="Calibri"/>
              </a:rPr>
              <a:t> </a:t>
            </a:r>
            <a:r>
              <a:rPr sz="1600" spc="-10" dirty="0">
                <a:solidFill>
                  <a:prstClr val="black"/>
                </a:solidFill>
                <a:latin typeface="Calibri"/>
                <a:cs typeface="Calibri"/>
              </a:rPr>
              <a:t>further</a:t>
            </a:r>
            <a:r>
              <a:rPr sz="1600" spc="5" dirty="0">
                <a:solidFill>
                  <a:prstClr val="black"/>
                </a:solidFill>
                <a:latin typeface="Calibri"/>
                <a:cs typeface="Calibri"/>
              </a:rPr>
              <a:t> </a:t>
            </a:r>
            <a:r>
              <a:rPr sz="1600" spc="-10" dirty="0">
                <a:solidFill>
                  <a:prstClr val="black"/>
                </a:solidFill>
                <a:latin typeface="Calibri"/>
                <a:cs typeface="Calibri"/>
              </a:rPr>
              <a:t>reduces </a:t>
            </a:r>
            <a:r>
              <a:rPr sz="1600" spc="-345" dirty="0">
                <a:solidFill>
                  <a:prstClr val="black"/>
                </a:solidFill>
                <a:latin typeface="Calibri"/>
                <a:cs typeface="Calibri"/>
              </a:rPr>
              <a:t> </a:t>
            </a:r>
            <a:r>
              <a:rPr sz="1600" spc="-10" dirty="0">
                <a:solidFill>
                  <a:prstClr val="black"/>
                </a:solidFill>
                <a:latin typeface="Calibri"/>
                <a:cs typeface="Calibri"/>
              </a:rPr>
              <a:t>portfolio</a:t>
            </a:r>
            <a:r>
              <a:rPr sz="1600" spc="5" dirty="0">
                <a:solidFill>
                  <a:prstClr val="black"/>
                </a:solidFill>
                <a:latin typeface="Calibri"/>
                <a:cs typeface="Calibri"/>
              </a:rPr>
              <a:t> </a:t>
            </a:r>
            <a:r>
              <a:rPr sz="1600" spc="-10" dirty="0">
                <a:solidFill>
                  <a:prstClr val="black"/>
                </a:solidFill>
                <a:latin typeface="Calibri"/>
                <a:cs typeface="Calibri"/>
              </a:rPr>
              <a:t>variance</a:t>
            </a:r>
            <a:r>
              <a:rPr sz="1600" dirty="0">
                <a:solidFill>
                  <a:prstClr val="black"/>
                </a:solidFill>
                <a:latin typeface="Calibri"/>
                <a:cs typeface="Calibri"/>
              </a:rPr>
              <a:t> </a:t>
            </a:r>
            <a:r>
              <a:rPr sz="1600" spc="-5" dirty="0">
                <a:solidFill>
                  <a:prstClr val="black"/>
                </a:solidFill>
                <a:latin typeface="Calibri"/>
                <a:cs typeface="Calibri"/>
              </a:rPr>
              <a:t>and</a:t>
            </a:r>
            <a:r>
              <a:rPr sz="1600" spc="-15" dirty="0">
                <a:solidFill>
                  <a:prstClr val="black"/>
                </a:solidFill>
                <a:latin typeface="Calibri"/>
                <a:cs typeface="Calibri"/>
              </a:rPr>
              <a:t> standard</a:t>
            </a:r>
            <a:r>
              <a:rPr sz="1600" spc="-5" dirty="0">
                <a:solidFill>
                  <a:prstClr val="black"/>
                </a:solidFill>
                <a:latin typeface="Calibri"/>
                <a:cs typeface="Calibri"/>
              </a:rPr>
              <a:t> deviation.</a:t>
            </a:r>
            <a:endParaRPr sz="1600" dirty="0">
              <a:solidFill>
                <a:prstClr val="black"/>
              </a:solidFill>
              <a:latin typeface="Calibri"/>
              <a:cs typeface="Calibri"/>
            </a:endParaRPr>
          </a:p>
          <a:p>
            <a:pPr marL="355600" indent="-342900">
              <a:spcBef>
                <a:spcPts val="385"/>
              </a:spcBef>
              <a:buFont typeface="Arial MT"/>
              <a:buChar char="•"/>
              <a:tabLst>
                <a:tab pos="354965" algn="l"/>
                <a:tab pos="355600" algn="l"/>
              </a:tabLst>
            </a:pPr>
            <a:r>
              <a:rPr sz="1600" spc="-5" dirty="0">
                <a:solidFill>
                  <a:prstClr val="black"/>
                </a:solidFill>
                <a:latin typeface="Calibri"/>
                <a:cs typeface="Calibri"/>
              </a:rPr>
              <a:t>The</a:t>
            </a:r>
            <a:r>
              <a:rPr sz="1600" dirty="0">
                <a:solidFill>
                  <a:prstClr val="black"/>
                </a:solidFill>
                <a:latin typeface="Calibri"/>
                <a:cs typeface="Calibri"/>
              </a:rPr>
              <a:t> </a:t>
            </a:r>
            <a:r>
              <a:rPr sz="1600" spc="-10" dirty="0">
                <a:solidFill>
                  <a:prstClr val="black"/>
                </a:solidFill>
                <a:latin typeface="Calibri"/>
                <a:cs typeface="Calibri"/>
              </a:rPr>
              <a:t>lower</a:t>
            </a:r>
            <a:r>
              <a:rPr sz="1600" spc="30"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5" dirty="0">
                <a:solidFill>
                  <a:prstClr val="black"/>
                </a:solidFill>
                <a:latin typeface="Calibri"/>
                <a:cs typeface="Calibri"/>
              </a:rPr>
              <a:t>of</a:t>
            </a:r>
            <a:r>
              <a:rPr sz="1600" dirty="0">
                <a:solidFill>
                  <a:prstClr val="black"/>
                </a:solidFill>
                <a:latin typeface="Calibri"/>
                <a:cs typeface="Calibri"/>
              </a:rPr>
              <a:t> </a:t>
            </a:r>
            <a:r>
              <a:rPr sz="1600" spc="-10" dirty="0">
                <a:solidFill>
                  <a:prstClr val="black"/>
                </a:solidFill>
                <a:latin typeface="Calibri"/>
                <a:cs typeface="Calibri"/>
              </a:rPr>
              <a:t>asset</a:t>
            </a:r>
            <a:r>
              <a:rPr sz="1600" spc="40" dirty="0">
                <a:solidFill>
                  <a:prstClr val="black"/>
                </a:solidFill>
                <a:latin typeface="Calibri"/>
                <a:cs typeface="Calibri"/>
              </a:rPr>
              <a:t> </a:t>
            </a:r>
            <a:r>
              <a:rPr sz="1600" spc="-10" dirty="0">
                <a:solidFill>
                  <a:prstClr val="black"/>
                </a:solidFill>
                <a:latin typeface="Calibri"/>
                <a:cs typeface="Calibri"/>
              </a:rPr>
              <a:t>returns,</a:t>
            </a:r>
            <a:r>
              <a:rPr sz="1600" spc="30" dirty="0">
                <a:solidFill>
                  <a:prstClr val="black"/>
                </a:solidFill>
                <a:latin typeface="Calibri"/>
                <a:cs typeface="Calibri"/>
              </a:rPr>
              <a:t> </a:t>
            </a:r>
            <a:r>
              <a:rPr sz="1600" spc="-5" dirty="0">
                <a:solidFill>
                  <a:prstClr val="black"/>
                </a:solidFill>
                <a:latin typeface="Calibri"/>
                <a:cs typeface="Calibri"/>
              </a:rPr>
              <a:t>the</a:t>
            </a:r>
            <a:r>
              <a:rPr sz="1600" spc="15" dirty="0">
                <a:solidFill>
                  <a:prstClr val="black"/>
                </a:solidFill>
                <a:latin typeface="Calibri"/>
                <a:cs typeface="Calibri"/>
              </a:rPr>
              <a:t> </a:t>
            </a:r>
            <a:r>
              <a:rPr sz="1600" spc="-10" dirty="0">
                <a:solidFill>
                  <a:prstClr val="black"/>
                </a:solidFill>
                <a:latin typeface="Calibri"/>
                <a:cs typeface="Calibri"/>
              </a:rPr>
              <a:t>greater</a:t>
            </a:r>
            <a:r>
              <a:rPr sz="1600" spc="1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5" dirty="0">
                <a:solidFill>
                  <a:prstClr val="black"/>
                </a:solidFill>
                <a:latin typeface="Calibri"/>
                <a:cs typeface="Calibri"/>
              </a:rPr>
              <a:t>risk </a:t>
            </a:r>
            <a:r>
              <a:rPr sz="1600" spc="-10" dirty="0">
                <a:solidFill>
                  <a:prstClr val="black"/>
                </a:solidFill>
                <a:latin typeface="Calibri"/>
                <a:cs typeface="Calibri"/>
              </a:rPr>
              <a:t>reduction</a:t>
            </a:r>
            <a:r>
              <a:rPr sz="1600" spc="25" dirty="0">
                <a:solidFill>
                  <a:prstClr val="black"/>
                </a:solidFill>
                <a:latin typeface="Calibri"/>
                <a:cs typeface="Calibri"/>
              </a:rPr>
              <a:t> </a:t>
            </a:r>
            <a:r>
              <a:rPr sz="1600" spc="-10" dirty="0">
                <a:solidFill>
                  <a:prstClr val="black"/>
                </a:solidFill>
                <a:latin typeface="Calibri"/>
                <a:cs typeface="Calibri"/>
              </a:rPr>
              <a:t>(diversification)</a:t>
            </a:r>
            <a:endParaRPr sz="1600" dirty="0">
              <a:solidFill>
                <a:prstClr val="black"/>
              </a:solidFill>
              <a:latin typeface="Calibri"/>
              <a:cs typeface="Calibri"/>
            </a:endParaRPr>
          </a:p>
          <a:p>
            <a:pPr marL="355600"/>
            <a:r>
              <a:rPr sz="1600" spc="-10" dirty="0">
                <a:solidFill>
                  <a:prstClr val="black"/>
                </a:solidFill>
                <a:latin typeface="Calibri"/>
                <a:cs typeface="Calibri"/>
              </a:rPr>
              <a:t>benefit </a:t>
            </a:r>
            <a:r>
              <a:rPr sz="1600" spc="-5" dirty="0">
                <a:solidFill>
                  <a:prstClr val="black"/>
                </a:solidFill>
                <a:latin typeface="Calibri"/>
                <a:cs typeface="Calibri"/>
              </a:rPr>
              <a:t>of</a:t>
            </a:r>
            <a:r>
              <a:rPr sz="1600" dirty="0">
                <a:solidFill>
                  <a:prstClr val="black"/>
                </a:solidFill>
                <a:latin typeface="Calibri"/>
                <a:cs typeface="Calibri"/>
              </a:rPr>
              <a:t> </a:t>
            </a:r>
            <a:r>
              <a:rPr sz="1600" spc="-10" dirty="0">
                <a:solidFill>
                  <a:prstClr val="black"/>
                </a:solidFill>
                <a:latin typeface="Calibri"/>
                <a:cs typeface="Calibri"/>
              </a:rPr>
              <a:t>combining</a:t>
            </a:r>
            <a:r>
              <a:rPr sz="1600" spc="-15" dirty="0">
                <a:solidFill>
                  <a:prstClr val="black"/>
                </a:solidFill>
                <a:latin typeface="Calibri"/>
                <a:cs typeface="Calibri"/>
              </a:rPr>
              <a:t> </a:t>
            </a:r>
            <a:r>
              <a:rPr sz="1600" spc="-5" dirty="0">
                <a:solidFill>
                  <a:prstClr val="black"/>
                </a:solidFill>
                <a:latin typeface="Calibri"/>
                <a:cs typeface="Calibri"/>
              </a:rPr>
              <a:t>assets</a:t>
            </a:r>
            <a:r>
              <a:rPr sz="1600" spc="10" dirty="0">
                <a:solidFill>
                  <a:prstClr val="black"/>
                </a:solidFill>
                <a:latin typeface="Calibri"/>
                <a:cs typeface="Calibri"/>
              </a:rPr>
              <a:t> </a:t>
            </a:r>
            <a:r>
              <a:rPr sz="1600" spc="-5" dirty="0">
                <a:solidFill>
                  <a:prstClr val="black"/>
                </a:solidFill>
                <a:latin typeface="Calibri"/>
                <a:cs typeface="Calibri"/>
              </a:rPr>
              <a:t>in</a:t>
            </a:r>
            <a:r>
              <a:rPr sz="1600" spc="-10" dirty="0">
                <a:solidFill>
                  <a:prstClr val="black"/>
                </a:solidFill>
                <a:latin typeface="Calibri"/>
                <a:cs typeface="Calibri"/>
              </a:rPr>
              <a:t> </a:t>
            </a:r>
            <a:r>
              <a:rPr sz="1600" spc="-5" dirty="0">
                <a:solidFill>
                  <a:prstClr val="black"/>
                </a:solidFill>
                <a:latin typeface="Calibri"/>
                <a:cs typeface="Calibri"/>
              </a:rPr>
              <a:t>a portfolio.</a:t>
            </a:r>
            <a:endParaRPr sz="1600" dirty="0">
              <a:solidFill>
                <a:prstClr val="black"/>
              </a:solidFill>
              <a:latin typeface="Calibri"/>
              <a:cs typeface="Calibri"/>
            </a:endParaRPr>
          </a:p>
          <a:p>
            <a:pPr marL="355600" marR="532765" indent="-342900">
              <a:spcBef>
                <a:spcPts val="385"/>
              </a:spcBef>
              <a:buFont typeface="Arial MT"/>
              <a:buChar char="•"/>
              <a:tabLst>
                <a:tab pos="354965" algn="l"/>
                <a:tab pos="355600" algn="l"/>
              </a:tabLst>
            </a:pPr>
            <a:r>
              <a:rPr sz="1600" spc="-5" dirty="0">
                <a:solidFill>
                  <a:prstClr val="black"/>
                </a:solidFill>
                <a:latin typeface="Calibri"/>
                <a:cs typeface="Calibri"/>
              </a:rPr>
              <a:t>If</a:t>
            </a:r>
            <a:r>
              <a:rPr sz="1600" spc="-15" dirty="0">
                <a:solidFill>
                  <a:prstClr val="black"/>
                </a:solidFill>
                <a:latin typeface="Calibri"/>
                <a:cs typeface="Calibri"/>
              </a:rPr>
              <a:t> </a:t>
            </a:r>
            <a:r>
              <a:rPr sz="1600" spc="-5" dirty="0">
                <a:solidFill>
                  <a:prstClr val="black"/>
                </a:solidFill>
                <a:latin typeface="Calibri"/>
                <a:cs typeface="Calibri"/>
              </a:rPr>
              <a:t>asset</a:t>
            </a:r>
            <a:r>
              <a:rPr sz="1600" spc="25" dirty="0">
                <a:solidFill>
                  <a:prstClr val="black"/>
                </a:solidFill>
                <a:latin typeface="Calibri"/>
                <a:cs typeface="Calibri"/>
              </a:rPr>
              <a:t> </a:t>
            </a:r>
            <a:r>
              <a:rPr sz="1600" spc="-15" dirty="0">
                <a:solidFill>
                  <a:prstClr val="black"/>
                </a:solidFill>
                <a:latin typeface="Calibri"/>
                <a:cs typeface="Calibri"/>
              </a:rPr>
              <a:t>returns</a:t>
            </a:r>
            <a:r>
              <a:rPr sz="1600" spc="20" dirty="0">
                <a:solidFill>
                  <a:prstClr val="black"/>
                </a:solidFill>
                <a:latin typeface="Calibri"/>
                <a:cs typeface="Calibri"/>
              </a:rPr>
              <a:t> </a:t>
            </a:r>
            <a:r>
              <a:rPr sz="1600" spc="-15" dirty="0">
                <a:solidFill>
                  <a:prstClr val="black"/>
                </a:solidFill>
                <a:latin typeface="Calibri"/>
                <a:cs typeface="Calibri"/>
              </a:rPr>
              <a:t>were</a:t>
            </a:r>
            <a:r>
              <a:rPr sz="1600" spc="45" dirty="0">
                <a:solidFill>
                  <a:prstClr val="black"/>
                </a:solidFill>
                <a:latin typeface="Calibri"/>
                <a:cs typeface="Calibri"/>
              </a:rPr>
              <a:t> </a:t>
            </a:r>
            <a:r>
              <a:rPr sz="1600" spc="-10" dirty="0">
                <a:solidFill>
                  <a:prstClr val="black"/>
                </a:solidFill>
                <a:latin typeface="Calibri"/>
                <a:cs typeface="Calibri"/>
              </a:rPr>
              <a:t>perfectly</a:t>
            </a:r>
            <a:r>
              <a:rPr sz="1600" spc="10" dirty="0">
                <a:solidFill>
                  <a:prstClr val="black"/>
                </a:solidFill>
                <a:latin typeface="Calibri"/>
                <a:cs typeface="Calibri"/>
              </a:rPr>
              <a:t> </a:t>
            </a:r>
            <a:r>
              <a:rPr sz="1600" spc="-10" dirty="0">
                <a:solidFill>
                  <a:prstClr val="black"/>
                </a:solidFill>
                <a:latin typeface="Calibri"/>
                <a:cs typeface="Calibri"/>
              </a:rPr>
              <a:t>negatively</a:t>
            </a:r>
            <a:r>
              <a:rPr sz="1600" spc="-25" dirty="0">
                <a:solidFill>
                  <a:prstClr val="black"/>
                </a:solidFill>
                <a:latin typeface="Calibri"/>
                <a:cs typeface="Calibri"/>
              </a:rPr>
              <a:t> </a:t>
            </a:r>
            <a:r>
              <a:rPr sz="1600" spc="-10" dirty="0">
                <a:solidFill>
                  <a:prstClr val="black"/>
                </a:solidFill>
                <a:latin typeface="Calibri"/>
                <a:cs typeface="Calibri"/>
              </a:rPr>
              <a:t>correlated,</a:t>
            </a:r>
            <a:r>
              <a:rPr sz="1600" spc="35" dirty="0">
                <a:solidFill>
                  <a:prstClr val="black"/>
                </a:solidFill>
                <a:latin typeface="Calibri"/>
                <a:cs typeface="Calibri"/>
              </a:rPr>
              <a:t> </a:t>
            </a:r>
            <a:r>
              <a:rPr sz="1600" spc="-10" dirty="0">
                <a:solidFill>
                  <a:prstClr val="black"/>
                </a:solidFill>
                <a:latin typeface="Calibri"/>
                <a:cs typeface="Calibri"/>
              </a:rPr>
              <a:t>portfolio</a:t>
            </a:r>
            <a:r>
              <a:rPr sz="1600" spc="10" dirty="0">
                <a:solidFill>
                  <a:prstClr val="black"/>
                </a:solidFill>
                <a:latin typeface="Calibri"/>
                <a:cs typeface="Calibri"/>
              </a:rPr>
              <a:t> </a:t>
            </a:r>
            <a:r>
              <a:rPr sz="1600" spc="-5" dirty="0">
                <a:solidFill>
                  <a:prstClr val="black"/>
                </a:solidFill>
                <a:latin typeface="Calibri"/>
                <a:cs typeface="Calibri"/>
              </a:rPr>
              <a:t>risk</a:t>
            </a:r>
            <a:r>
              <a:rPr sz="1600" spc="5" dirty="0">
                <a:solidFill>
                  <a:prstClr val="black"/>
                </a:solidFill>
                <a:latin typeface="Calibri"/>
                <a:cs typeface="Calibri"/>
              </a:rPr>
              <a:t> </a:t>
            </a:r>
            <a:r>
              <a:rPr sz="1600" spc="-10" dirty="0">
                <a:solidFill>
                  <a:prstClr val="black"/>
                </a:solidFill>
                <a:latin typeface="Calibri"/>
                <a:cs typeface="Calibri"/>
              </a:rPr>
              <a:t>could</a:t>
            </a:r>
            <a:r>
              <a:rPr sz="1600" dirty="0">
                <a:solidFill>
                  <a:prstClr val="black"/>
                </a:solidFill>
                <a:latin typeface="Calibri"/>
                <a:cs typeface="Calibri"/>
              </a:rPr>
              <a:t> </a:t>
            </a:r>
            <a:r>
              <a:rPr sz="1600" spc="-5" dirty="0">
                <a:solidFill>
                  <a:prstClr val="black"/>
                </a:solidFill>
                <a:latin typeface="Calibri"/>
                <a:cs typeface="Calibri"/>
              </a:rPr>
              <a:t>be</a:t>
            </a:r>
            <a:r>
              <a:rPr sz="1600" spc="55" dirty="0">
                <a:solidFill>
                  <a:prstClr val="black"/>
                </a:solidFill>
                <a:latin typeface="Calibri"/>
                <a:cs typeface="Calibri"/>
              </a:rPr>
              <a:t> </a:t>
            </a:r>
            <a:r>
              <a:rPr sz="1600" spc="-5" dirty="0">
                <a:solidFill>
                  <a:prstClr val="black"/>
                </a:solidFill>
                <a:latin typeface="Calibri"/>
                <a:cs typeface="Calibri"/>
              </a:rPr>
              <a:t>eliminated </a:t>
            </a:r>
            <a:r>
              <a:rPr sz="1600" spc="-345" dirty="0">
                <a:solidFill>
                  <a:prstClr val="black"/>
                </a:solidFill>
                <a:latin typeface="Calibri"/>
                <a:cs typeface="Calibri"/>
              </a:rPr>
              <a:t> </a:t>
            </a:r>
            <a:r>
              <a:rPr sz="1600" spc="-10" dirty="0">
                <a:solidFill>
                  <a:prstClr val="black"/>
                </a:solidFill>
                <a:latin typeface="Calibri"/>
                <a:cs typeface="Calibri"/>
              </a:rPr>
              <a:t>altogether</a:t>
            </a:r>
            <a:r>
              <a:rPr sz="1600" spc="5" dirty="0">
                <a:solidFill>
                  <a:prstClr val="black"/>
                </a:solidFill>
                <a:latin typeface="Calibri"/>
                <a:cs typeface="Calibri"/>
              </a:rPr>
              <a:t> </a:t>
            </a:r>
            <a:r>
              <a:rPr sz="1600" spc="-15" dirty="0">
                <a:solidFill>
                  <a:prstClr val="black"/>
                </a:solidFill>
                <a:latin typeface="Calibri"/>
                <a:cs typeface="Calibri"/>
              </a:rPr>
              <a:t>for</a:t>
            </a:r>
            <a:r>
              <a:rPr sz="1600" dirty="0">
                <a:solidFill>
                  <a:prstClr val="black"/>
                </a:solidFill>
                <a:latin typeface="Calibri"/>
                <a:cs typeface="Calibri"/>
              </a:rPr>
              <a:t> </a:t>
            </a:r>
            <a:r>
              <a:rPr sz="1600" spc="-5" dirty="0">
                <a:solidFill>
                  <a:prstClr val="black"/>
                </a:solidFill>
                <a:latin typeface="Calibri"/>
                <a:cs typeface="Calibri"/>
              </a:rPr>
              <a:t>a specific </a:t>
            </a:r>
            <a:r>
              <a:rPr sz="1600" spc="-10" dirty="0">
                <a:solidFill>
                  <a:prstClr val="black"/>
                </a:solidFill>
                <a:latin typeface="Calibri"/>
                <a:cs typeface="Calibri"/>
              </a:rPr>
              <a:t>set</a:t>
            </a:r>
            <a:r>
              <a:rPr sz="1600" spc="10" dirty="0">
                <a:solidFill>
                  <a:prstClr val="black"/>
                </a:solidFill>
                <a:latin typeface="Calibri"/>
                <a:cs typeface="Calibri"/>
              </a:rPr>
              <a:t> </a:t>
            </a:r>
            <a:r>
              <a:rPr sz="1600" spc="-5" dirty="0">
                <a:solidFill>
                  <a:prstClr val="black"/>
                </a:solidFill>
                <a:latin typeface="Calibri"/>
                <a:cs typeface="Calibri"/>
              </a:rPr>
              <a:t>of </a:t>
            </a:r>
            <a:r>
              <a:rPr sz="1600" spc="-10" dirty="0">
                <a:solidFill>
                  <a:prstClr val="black"/>
                </a:solidFill>
                <a:latin typeface="Calibri"/>
                <a:cs typeface="Calibri"/>
              </a:rPr>
              <a:t>asset</a:t>
            </a:r>
            <a:r>
              <a:rPr sz="1600" spc="10" dirty="0">
                <a:solidFill>
                  <a:prstClr val="black"/>
                </a:solidFill>
                <a:latin typeface="Calibri"/>
                <a:cs typeface="Calibri"/>
              </a:rPr>
              <a:t> </a:t>
            </a:r>
            <a:r>
              <a:rPr sz="1600" spc="-5" dirty="0">
                <a:solidFill>
                  <a:prstClr val="black"/>
                </a:solidFill>
                <a:latin typeface="Calibri"/>
                <a:cs typeface="Calibri"/>
              </a:rPr>
              <a:t>weights.</a:t>
            </a:r>
            <a:endParaRPr sz="1600" dirty="0">
              <a:solidFill>
                <a:prstClr val="black"/>
              </a:solidFill>
              <a:latin typeface="Calibri"/>
              <a:cs typeface="Calibri"/>
            </a:endParaRPr>
          </a:p>
          <a:p>
            <a:pPr marL="355600" marR="5080" indent="-342900">
              <a:spcBef>
                <a:spcPts val="385"/>
              </a:spcBef>
              <a:buFont typeface="Arial MT"/>
              <a:buChar char="•"/>
              <a:tabLst>
                <a:tab pos="354965" algn="l"/>
                <a:tab pos="355600" algn="l"/>
              </a:tabLst>
            </a:pPr>
            <a:r>
              <a:rPr sz="1600" spc="-5" dirty="0">
                <a:solidFill>
                  <a:prstClr val="black"/>
                </a:solidFill>
                <a:latin typeface="Calibri"/>
                <a:cs typeface="Calibri"/>
              </a:rPr>
              <a:t>Adding</a:t>
            </a:r>
            <a:r>
              <a:rPr sz="1600" spc="-20" dirty="0">
                <a:solidFill>
                  <a:prstClr val="black"/>
                </a:solidFill>
                <a:latin typeface="Calibri"/>
                <a:cs typeface="Calibri"/>
              </a:rPr>
              <a:t> </a:t>
            </a:r>
            <a:r>
              <a:rPr sz="1600" spc="-15" dirty="0">
                <a:solidFill>
                  <a:prstClr val="black"/>
                </a:solidFill>
                <a:latin typeface="Calibri"/>
                <a:cs typeface="Calibri"/>
              </a:rPr>
              <a:t>more</a:t>
            </a:r>
            <a:r>
              <a:rPr sz="1600" spc="35" dirty="0">
                <a:solidFill>
                  <a:prstClr val="black"/>
                </a:solidFill>
                <a:latin typeface="Calibri"/>
                <a:cs typeface="Calibri"/>
              </a:rPr>
              <a:t> </a:t>
            </a:r>
            <a:r>
              <a:rPr sz="1600" spc="-5" dirty="0">
                <a:solidFill>
                  <a:prstClr val="black"/>
                </a:solidFill>
                <a:latin typeface="Calibri"/>
                <a:cs typeface="Calibri"/>
              </a:rPr>
              <a:t>assets</a:t>
            </a:r>
            <a:r>
              <a:rPr sz="1600" spc="10" dirty="0">
                <a:solidFill>
                  <a:prstClr val="black"/>
                </a:solidFill>
                <a:latin typeface="Calibri"/>
                <a:cs typeface="Calibri"/>
              </a:rPr>
              <a:t> </a:t>
            </a:r>
            <a:r>
              <a:rPr sz="1600" spc="-10" dirty="0">
                <a:solidFill>
                  <a:prstClr val="black"/>
                </a:solidFill>
                <a:latin typeface="Calibri"/>
                <a:cs typeface="Calibri"/>
              </a:rPr>
              <a:t>to</a:t>
            </a:r>
            <a:r>
              <a:rPr sz="1600" spc="10"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10" dirty="0">
                <a:solidFill>
                  <a:prstClr val="black"/>
                </a:solidFill>
                <a:latin typeface="Calibri"/>
                <a:cs typeface="Calibri"/>
              </a:rPr>
              <a:t>portfolio</a:t>
            </a:r>
            <a:r>
              <a:rPr sz="1600" spc="20" dirty="0">
                <a:solidFill>
                  <a:prstClr val="black"/>
                </a:solidFill>
                <a:latin typeface="Calibri"/>
                <a:cs typeface="Calibri"/>
              </a:rPr>
              <a:t> </a:t>
            </a:r>
            <a:r>
              <a:rPr sz="1600" spc="-5" dirty="0">
                <a:solidFill>
                  <a:prstClr val="black"/>
                </a:solidFill>
                <a:latin typeface="Calibri"/>
                <a:cs typeface="Calibri"/>
              </a:rPr>
              <a:t>with</a:t>
            </a:r>
            <a:r>
              <a:rPr sz="1600" spc="-10" dirty="0">
                <a:solidFill>
                  <a:prstClr val="black"/>
                </a:solidFill>
                <a:latin typeface="Calibri"/>
                <a:cs typeface="Calibri"/>
              </a:rPr>
              <a:t> low</a:t>
            </a:r>
            <a:r>
              <a:rPr sz="1600" spc="3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5" dirty="0">
                <a:solidFill>
                  <a:prstClr val="black"/>
                </a:solidFill>
                <a:latin typeface="Calibri"/>
                <a:cs typeface="Calibri"/>
              </a:rPr>
              <a:t>,</a:t>
            </a:r>
            <a:r>
              <a:rPr sz="1600" spc="10" dirty="0">
                <a:solidFill>
                  <a:prstClr val="black"/>
                </a:solidFill>
                <a:latin typeface="Calibri"/>
                <a:cs typeface="Calibri"/>
              </a:rPr>
              <a:t> </a:t>
            </a:r>
            <a:r>
              <a:rPr sz="1600" spc="-15" dirty="0">
                <a:solidFill>
                  <a:prstClr val="black"/>
                </a:solidFill>
                <a:latin typeface="Calibri"/>
                <a:cs typeface="Calibri"/>
              </a:rPr>
              <a:t>standard</a:t>
            </a:r>
            <a:r>
              <a:rPr sz="1600" spc="-10" dirty="0">
                <a:solidFill>
                  <a:prstClr val="black"/>
                </a:solidFill>
                <a:latin typeface="Calibri"/>
                <a:cs typeface="Calibri"/>
              </a:rPr>
              <a:t> </a:t>
            </a:r>
            <a:r>
              <a:rPr sz="1600" spc="-5" dirty="0">
                <a:solidFill>
                  <a:prstClr val="black"/>
                </a:solidFill>
                <a:latin typeface="Calibri"/>
                <a:cs typeface="Calibri"/>
              </a:rPr>
              <a:t>deviation</a:t>
            </a:r>
            <a:r>
              <a:rPr sz="1600" dirty="0">
                <a:solidFill>
                  <a:prstClr val="black"/>
                </a:solidFill>
                <a:latin typeface="Calibri"/>
                <a:cs typeface="Calibri"/>
              </a:rPr>
              <a:t> </a:t>
            </a:r>
            <a:r>
              <a:rPr sz="1600" spc="-5" dirty="0">
                <a:solidFill>
                  <a:prstClr val="black"/>
                </a:solidFill>
                <a:latin typeface="Calibri"/>
                <a:cs typeface="Calibri"/>
              </a:rPr>
              <a:t>of</a:t>
            </a:r>
            <a:r>
              <a:rPr sz="1600"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0" dirty="0">
                <a:solidFill>
                  <a:prstClr val="black"/>
                </a:solidFill>
                <a:latin typeface="Calibri"/>
                <a:cs typeface="Calibri"/>
              </a:rPr>
              <a:t>portfolio </a:t>
            </a:r>
            <a:r>
              <a:rPr sz="1600" spc="-345" dirty="0">
                <a:solidFill>
                  <a:prstClr val="black"/>
                </a:solidFill>
                <a:latin typeface="Calibri"/>
                <a:cs typeface="Calibri"/>
              </a:rPr>
              <a:t> </a:t>
            </a:r>
            <a:r>
              <a:rPr sz="1600" spc="-5" dirty="0">
                <a:solidFill>
                  <a:prstClr val="black"/>
                </a:solidFill>
                <a:latin typeface="Calibri"/>
                <a:cs typeface="Calibri"/>
              </a:rPr>
              <a:t>is</a:t>
            </a:r>
            <a:r>
              <a:rPr sz="1600" spc="-10" dirty="0">
                <a:solidFill>
                  <a:prstClr val="black"/>
                </a:solidFill>
                <a:latin typeface="Calibri"/>
                <a:cs typeface="Calibri"/>
              </a:rPr>
              <a:t> decreased</a:t>
            </a:r>
            <a:r>
              <a:rPr sz="1600" spc="35" dirty="0">
                <a:solidFill>
                  <a:prstClr val="black"/>
                </a:solidFill>
                <a:latin typeface="Calibri"/>
                <a:cs typeface="Calibri"/>
              </a:rPr>
              <a:t> </a:t>
            </a:r>
            <a:r>
              <a:rPr sz="1600" spc="-5" dirty="0">
                <a:solidFill>
                  <a:prstClr val="black"/>
                </a:solidFill>
                <a:latin typeface="Calibri"/>
                <a:cs typeface="Calibri"/>
              </a:rPr>
              <a:t>when</a:t>
            </a:r>
            <a:r>
              <a:rPr sz="1600" spc="30" dirty="0">
                <a:solidFill>
                  <a:prstClr val="black"/>
                </a:solidFill>
                <a:latin typeface="Calibri"/>
                <a:cs typeface="Calibri"/>
              </a:rPr>
              <a:t> </a:t>
            </a:r>
            <a:r>
              <a:rPr sz="1600" spc="-10" dirty="0">
                <a:solidFill>
                  <a:prstClr val="black"/>
                </a:solidFill>
                <a:latin typeface="Calibri"/>
                <a:cs typeface="Calibri"/>
              </a:rPr>
              <a:t>they</a:t>
            </a:r>
            <a:r>
              <a:rPr sz="1600" spc="10" dirty="0">
                <a:solidFill>
                  <a:prstClr val="black"/>
                </a:solidFill>
                <a:latin typeface="Calibri"/>
                <a:cs typeface="Calibri"/>
              </a:rPr>
              <a:t> </a:t>
            </a:r>
            <a:r>
              <a:rPr sz="1600" spc="-15" dirty="0">
                <a:solidFill>
                  <a:prstClr val="black"/>
                </a:solidFill>
                <a:latin typeface="Calibri"/>
                <a:cs typeface="Calibri"/>
              </a:rPr>
              <a:t>are</a:t>
            </a:r>
            <a:r>
              <a:rPr sz="1600" spc="15" dirty="0">
                <a:solidFill>
                  <a:prstClr val="black"/>
                </a:solidFill>
                <a:latin typeface="Calibri"/>
                <a:cs typeface="Calibri"/>
              </a:rPr>
              <a:t> </a:t>
            </a:r>
            <a:r>
              <a:rPr sz="1600" spc="-5" dirty="0">
                <a:solidFill>
                  <a:prstClr val="black"/>
                </a:solidFill>
                <a:latin typeface="Calibri"/>
                <a:cs typeface="Calibri"/>
              </a:rPr>
              <a:t>equally</a:t>
            </a:r>
            <a:r>
              <a:rPr sz="1600" spc="-15" dirty="0">
                <a:solidFill>
                  <a:prstClr val="black"/>
                </a:solidFill>
                <a:latin typeface="Calibri"/>
                <a:cs typeface="Calibri"/>
              </a:rPr>
              <a:t> </a:t>
            </a:r>
            <a:r>
              <a:rPr sz="1600" spc="-10" dirty="0">
                <a:solidFill>
                  <a:prstClr val="black"/>
                </a:solidFill>
                <a:latin typeface="Calibri"/>
                <a:cs typeface="Calibri"/>
              </a:rPr>
              <a:t>weighted</a:t>
            </a:r>
            <a:r>
              <a:rPr sz="1600" spc="10" dirty="0">
                <a:solidFill>
                  <a:prstClr val="black"/>
                </a:solidFill>
                <a:latin typeface="Calibri"/>
                <a:cs typeface="Calibri"/>
              </a:rPr>
              <a:t> </a:t>
            </a:r>
            <a:r>
              <a:rPr sz="1600" spc="-5" dirty="0">
                <a:solidFill>
                  <a:prstClr val="black"/>
                </a:solidFill>
                <a:latin typeface="Calibri"/>
                <a:cs typeface="Calibri"/>
              </a:rPr>
              <a:t>as</a:t>
            </a:r>
            <a:r>
              <a:rPr sz="1600" spc="-10" dirty="0">
                <a:solidFill>
                  <a:prstClr val="black"/>
                </a:solidFill>
                <a:latin typeface="Calibri"/>
                <a:cs typeface="Calibri"/>
              </a:rPr>
              <a:t> correlation</a:t>
            </a:r>
            <a:r>
              <a:rPr sz="1600" spc="25" dirty="0">
                <a:solidFill>
                  <a:prstClr val="black"/>
                </a:solidFill>
                <a:latin typeface="Calibri"/>
                <a:cs typeface="Calibri"/>
              </a:rPr>
              <a:t> </a:t>
            </a:r>
            <a:r>
              <a:rPr sz="1600" spc="-5" dirty="0">
                <a:solidFill>
                  <a:prstClr val="black"/>
                </a:solidFill>
                <a:latin typeface="Calibri"/>
                <a:cs typeface="Calibri"/>
              </a:rPr>
              <a:t>is</a:t>
            </a:r>
            <a:r>
              <a:rPr sz="1600" spc="5" dirty="0">
                <a:solidFill>
                  <a:prstClr val="black"/>
                </a:solidFill>
                <a:latin typeface="Calibri"/>
                <a:cs typeface="Calibri"/>
              </a:rPr>
              <a:t> </a:t>
            </a:r>
            <a:r>
              <a:rPr sz="1600" spc="-5" dirty="0">
                <a:solidFill>
                  <a:prstClr val="black"/>
                </a:solidFill>
                <a:latin typeface="Calibri"/>
                <a:cs typeface="Calibri"/>
              </a:rPr>
              <a:t>the</a:t>
            </a:r>
            <a:r>
              <a:rPr sz="1600" spc="5" dirty="0">
                <a:solidFill>
                  <a:prstClr val="black"/>
                </a:solidFill>
                <a:latin typeface="Calibri"/>
                <a:cs typeface="Calibri"/>
              </a:rPr>
              <a:t> </a:t>
            </a:r>
            <a:r>
              <a:rPr sz="1600" spc="-10" dirty="0">
                <a:solidFill>
                  <a:prstClr val="black"/>
                </a:solidFill>
                <a:latin typeface="Calibri"/>
                <a:cs typeface="Calibri"/>
              </a:rPr>
              <a:t>only</a:t>
            </a:r>
            <a:r>
              <a:rPr sz="1600" spc="15" dirty="0">
                <a:solidFill>
                  <a:prstClr val="black"/>
                </a:solidFill>
                <a:latin typeface="Calibri"/>
                <a:cs typeface="Calibri"/>
              </a:rPr>
              <a:t> </a:t>
            </a:r>
            <a:r>
              <a:rPr sz="1600" spc="-10" dirty="0">
                <a:solidFill>
                  <a:prstClr val="black"/>
                </a:solidFill>
                <a:latin typeface="Calibri"/>
                <a:cs typeface="Calibri"/>
              </a:rPr>
              <a:t>determinant</a:t>
            </a:r>
            <a:r>
              <a:rPr sz="1600" spc="5"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10" dirty="0">
                <a:solidFill>
                  <a:prstClr val="black"/>
                </a:solidFill>
                <a:latin typeface="Calibri"/>
                <a:cs typeface="Calibri"/>
              </a:rPr>
              <a:t>risk </a:t>
            </a:r>
            <a:r>
              <a:rPr sz="1600" spc="-5" dirty="0">
                <a:solidFill>
                  <a:prstClr val="black"/>
                </a:solidFill>
                <a:latin typeface="Calibri"/>
                <a:cs typeface="Calibri"/>
              </a:rPr>
              <a:t> </a:t>
            </a:r>
            <a:r>
              <a:rPr sz="1600" spc="-10" dirty="0">
                <a:solidFill>
                  <a:prstClr val="black"/>
                </a:solidFill>
                <a:latin typeface="Calibri"/>
                <a:cs typeface="Calibri"/>
              </a:rPr>
              <a:t>reduction</a:t>
            </a:r>
            <a:r>
              <a:rPr sz="1600" dirty="0">
                <a:solidFill>
                  <a:prstClr val="black"/>
                </a:solidFill>
                <a:latin typeface="Calibri"/>
                <a:cs typeface="Calibri"/>
              </a:rPr>
              <a:t> </a:t>
            </a:r>
            <a:r>
              <a:rPr sz="1600" spc="-5" dirty="0">
                <a:solidFill>
                  <a:prstClr val="black"/>
                </a:solidFill>
                <a:latin typeface="Calibri"/>
                <a:cs typeface="Calibri"/>
              </a:rPr>
              <a:t>as weights </a:t>
            </a:r>
            <a:r>
              <a:rPr sz="1600" spc="-15" dirty="0">
                <a:solidFill>
                  <a:prstClr val="black"/>
                </a:solidFill>
                <a:latin typeface="Calibri"/>
                <a:cs typeface="Calibri"/>
              </a:rPr>
              <a:t>are</a:t>
            </a:r>
            <a:r>
              <a:rPr sz="1600" spc="15" dirty="0">
                <a:solidFill>
                  <a:prstClr val="black"/>
                </a:solidFill>
                <a:latin typeface="Calibri"/>
                <a:cs typeface="Calibri"/>
              </a:rPr>
              <a:t> </a:t>
            </a:r>
            <a:r>
              <a:rPr sz="1600" spc="-10" dirty="0">
                <a:solidFill>
                  <a:prstClr val="black"/>
                </a:solidFill>
                <a:latin typeface="Calibri"/>
                <a:cs typeface="Calibri"/>
              </a:rPr>
              <a:t>constant.</a:t>
            </a:r>
            <a:endParaRPr sz="1600" dirty="0">
              <a:solidFill>
                <a:prstClr val="black"/>
              </a:solidFill>
              <a:latin typeface="Calibri"/>
              <a:cs typeface="Calibri"/>
            </a:endParaRPr>
          </a:p>
        </p:txBody>
      </p:sp>
      <p:pic>
        <p:nvPicPr>
          <p:cNvPr id="5" name="object 5"/>
          <p:cNvPicPr/>
          <p:nvPr/>
        </p:nvPicPr>
        <p:blipFill>
          <a:blip r:embed="rId2" cstate="print"/>
          <a:stretch>
            <a:fillRect/>
          </a:stretch>
        </p:blipFill>
        <p:spPr>
          <a:xfrm>
            <a:off x="1758468" y="1524001"/>
            <a:ext cx="8524875" cy="504825"/>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lstStyle/>
          <a:p>
            <a:pPr marL="0" indent="0">
              <a:buNone/>
            </a:pPr>
            <a:endParaRPr lang="en-US" dirty="0"/>
          </a:p>
        </p:txBody>
      </p:sp>
      <p:pic>
        <p:nvPicPr>
          <p:cNvPr id="4" name="Picture 3">
            <a:extLst>
              <a:ext uri="{FF2B5EF4-FFF2-40B4-BE49-F238E27FC236}">
                <a16:creationId xmlns:a16="http://schemas.microsoft.com/office/drawing/2014/main" id="{991A4CA6-B25F-46B9-9A09-77C8ACBD6891}"/>
              </a:ext>
            </a:extLst>
          </p:cNvPr>
          <p:cNvPicPr>
            <a:picLocks noChangeAspect="1"/>
          </p:cNvPicPr>
          <p:nvPr/>
        </p:nvPicPr>
        <p:blipFill>
          <a:blip r:embed="rId2"/>
          <a:stretch>
            <a:fillRect/>
          </a:stretch>
        </p:blipFill>
        <p:spPr>
          <a:xfrm>
            <a:off x="126609" y="323557"/>
            <a:ext cx="11791950" cy="3842043"/>
          </a:xfrm>
          <a:prstGeom prst="rect">
            <a:avLst/>
          </a:prstGeom>
        </p:spPr>
      </p:pic>
    </p:spTree>
    <p:extLst>
      <p:ext uri="{BB962C8B-B14F-4D97-AF65-F5344CB8AC3E}">
        <p14:creationId xmlns:p14="http://schemas.microsoft.com/office/powerpoint/2010/main" val="33451572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5</a:t>
            </a:r>
          </a:p>
          <a:p>
            <a:pPr marL="0" indent="0">
              <a:buNone/>
            </a:pPr>
            <a:endParaRPr lang="en-US" dirty="0"/>
          </a:p>
        </p:txBody>
      </p:sp>
    </p:spTree>
    <p:extLst>
      <p:ext uri="{BB962C8B-B14F-4D97-AF65-F5344CB8AC3E}">
        <p14:creationId xmlns:p14="http://schemas.microsoft.com/office/powerpoint/2010/main" val="266934097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196</TotalTime>
  <Words>4150</Words>
  <Application>Microsoft Office PowerPoint</Application>
  <PresentationFormat>Widescreen</PresentationFormat>
  <Paragraphs>158</Paragraphs>
  <Slides>37</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37</vt:i4>
      </vt:variant>
    </vt:vector>
  </HeadingPairs>
  <TitlesOfParts>
    <vt:vector size="48" baseType="lpstr">
      <vt:lpstr>-apple-system</vt:lpstr>
      <vt:lpstr>Arial</vt:lpstr>
      <vt:lpstr>Arial MT</vt:lpstr>
      <vt:lpstr>Calibri</vt:lpstr>
      <vt:lpstr>Calibri Light</vt:lpstr>
      <vt:lpstr>Cambria</vt:lpstr>
      <vt:lpstr>Tahoma</vt:lpstr>
      <vt:lpstr>Tajawal Medium</vt:lpstr>
      <vt:lpstr>Times New Roman</vt:lpstr>
      <vt:lpstr>1_Office Theme</vt:lpstr>
      <vt:lpstr>Office Theme</vt:lpstr>
      <vt:lpstr>PowerPoint Presentation</vt:lpstr>
      <vt:lpstr>Chapter Outline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 calculate and interpret the mean, variance, and covariance (or correlation) of  asset returns based on historical data;</vt:lpstr>
      <vt:lpstr>PowerPoint Presentation</vt:lpstr>
      <vt:lpstr>PowerPoint Presentation</vt:lpstr>
      <vt:lpstr>PowerPoint Presentation</vt:lpstr>
      <vt:lpstr>PowerPoint Presentation</vt:lpstr>
      <vt:lpstr>g: Describe the effect on a portfolio’s risk of investing in assets that are less than perfectly correlated.</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ولاء محمد محمود بدر عامر</cp:lastModifiedBy>
  <cp:revision>9</cp:revision>
  <dcterms:created xsi:type="dcterms:W3CDTF">2022-03-25T01:26:35Z</dcterms:created>
  <dcterms:modified xsi:type="dcterms:W3CDTF">2022-04-27T23:11:04Z</dcterms:modified>
</cp:coreProperties>
</file>