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9" r:id="rId3"/>
    <p:sldId id="320" r:id="rId4"/>
    <p:sldId id="283" r:id="rId5"/>
    <p:sldId id="365" r:id="rId6"/>
    <p:sldId id="406" r:id="rId7"/>
    <p:sldId id="384" r:id="rId8"/>
    <p:sldId id="401" r:id="rId9"/>
    <p:sldId id="287" r:id="rId10"/>
    <p:sldId id="351" r:id="rId11"/>
    <p:sldId id="385" r:id="rId12"/>
    <p:sldId id="386" r:id="rId13"/>
    <p:sldId id="289" r:id="rId14"/>
    <p:sldId id="397" r:id="rId15"/>
    <p:sldId id="395" r:id="rId16"/>
    <p:sldId id="398" r:id="rId17"/>
    <p:sldId id="410" r:id="rId18"/>
    <p:sldId id="404" r:id="rId19"/>
    <p:sldId id="366" r:id="rId20"/>
    <p:sldId id="292" r:id="rId21"/>
    <p:sldId id="411" r:id="rId22"/>
    <p:sldId id="389" r:id="rId23"/>
    <p:sldId id="405" r:id="rId24"/>
    <p:sldId id="300" r:id="rId25"/>
    <p:sldId id="301" r:id="rId26"/>
    <p:sldId id="412" r:id="rId27"/>
    <p:sldId id="407" r:id="rId28"/>
    <p:sldId id="392" r:id="rId29"/>
    <p:sldId id="377" r:id="rId30"/>
    <p:sldId id="378" r:id="rId31"/>
    <p:sldId id="317" r:id="rId32"/>
    <p:sldId id="408" r:id="rId33"/>
    <p:sldId id="302" r:id="rId34"/>
    <p:sldId id="413" r:id="rId35"/>
    <p:sldId id="393" r:id="rId36"/>
    <p:sldId id="409" r:id="rId37"/>
    <p:sldId id="399" r:id="rId38"/>
    <p:sldId id="371" r:id="rId39"/>
    <p:sldId id="321" r:id="rId40"/>
    <p:sldId id="322" r:id="rId41"/>
    <p:sldId id="308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24A9E1"/>
    <a:srgbClr val="FF95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 autoAdjust="0"/>
  </p:normalViewPr>
  <p:slideViewPr>
    <p:cSldViewPr snapToGrid="0">
      <p:cViewPr varScale="1">
        <p:scale>
          <a:sx n="68" d="100"/>
          <a:sy n="68" d="100"/>
        </p:scale>
        <p:origin x="738" y="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3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5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20.png"/><Relationship Id="rId4" Type="http://schemas.openxmlformats.org/officeDocument/2006/relationships/image" Target="../media/image8.emf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1.png"/><Relationship Id="rId7" Type="http://schemas.openxmlformats.org/officeDocument/2006/relationships/image" Target="../media/image11.emf"/><Relationship Id="rId12" Type="http://schemas.openxmlformats.org/officeDocument/2006/relationships/image" Target="../media/image26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11" Type="http://schemas.openxmlformats.org/officeDocument/2006/relationships/image" Target="../media/image25.png"/><Relationship Id="rId5" Type="http://schemas.openxmlformats.org/officeDocument/2006/relationships/image" Target="../media/image9.emf"/><Relationship Id="rId10" Type="http://schemas.openxmlformats.org/officeDocument/2006/relationships/image" Target="../media/image24.png"/><Relationship Id="rId4" Type="http://schemas.openxmlformats.org/officeDocument/2006/relationships/image" Target="../media/image8.emf"/><Relationship Id="rId9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1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31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3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5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8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41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43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5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4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8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50.png"/><Relationship Id="rId4" Type="http://schemas.openxmlformats.org/officeDocument/2006/relationships/image" Target="../media/image8.emf"/><Relationship Id="rId9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8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52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5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5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5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5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60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62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6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6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9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image" Target="../media/image71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73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7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image" Target="../media/image76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78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9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image" Target="../media/image79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83.png"/><Relationship Id="rId4" Type="http://schemas.openxmlformats.org/officeDocument/2006/relationships/image" Target="../media/image8.emf"/><Relationship Id="rId9" Type="http://schemas.openxmlformats.org/officeDocument/2006/relationships/image" Target="../media/image82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8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86.png"/><Relationship Id="rId4" Type="http://schemas.openxmlformats.org/officeDocument/2006/relationships/image" Target="../media/image8.emf"/><Relationship Id="rId9" Type="http://schemas.openxmlformats.org/officeDocument/2006/relationships/image" Target="../media/image85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openxmlformats.org/officeDocument/2006/relationships/image" Target="../media/image8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3" Type="http://schemas.openxmlformats.org/officeDocument/2006/relationships/image" Target="../media/image89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3" Type="http://schemas.openxmlformats.org/officeDocument/2006/relationships/image" Target="../media/image89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3" Type="http://schemas.openxmlformats.org/officeDocument/2006/relationships/image" Target="../media/image89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93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openxmlformats.org/officeDocument/2006/relationships/image" Target="../media/image8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png"/><Relationship Id="rId3" Type="http://schemas.openxmlformats.org/officeDocument/2006/relationships/image" Target="../media/image95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3" Type="http://schemas.openxmlformats.org/officeDocument/2006/relationships/image" Target="../media/image9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67009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2696" y="664275"/>
            <a:ext cx="574330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The Digital Media Economy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Shereen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Kedwany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46442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 711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Digital Media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814"/>
    </mc:Choice>
    <mc:Fallback xmlns="">
      <p:transition spd="slow" advTm="4481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432969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57" y="6433514"/>
            <a:ext cx="479791" cy="43025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50606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4167" y="292956"/>
            <a:ext cx="2057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09262" y="-27434"/>
            <a:ext cx="807956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58527" y="168811"/>
            <a:ext cx="929389" cy="655161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BEC8D46-0535-4A27-90DF-5E2E5E15320B}"/>
              </a:ext>
            </a:extLst>
          </p:cNvPr>
          <p:cNvSpPr/>
          <p:nvPr/>
        </p:nvSpPr>
        <p:spPr>
          <a:xfrm>
            <a:off x="2668194" y="457593"/>
            <a:ext cx="18060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Reminder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026445F-B28D-450C-9BE6-127EA7591461}"/>
              </a:ext>
            </a:extLst>
          </p:cNvPr>
          <p:cNvSpPr/>
          <p:nvPr/>
        </p:nvSpPr>
        <p:spPr>
          <a:xfrm>
            <a:off x="46808" y="1446597"/>
            <a:ext cx="11193277" cy="5027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Power relations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now also systematically organized around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networked public sphere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There has been an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increase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the number of 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citizens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who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access information and participate in political debates through digital media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divide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the 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difference in access to network technologies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occurs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between rich countries and poor countries,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which depends on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type of society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Policies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related to 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access to and transparency of information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Several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Western governments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operate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surveillance systems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allow them to 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record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all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phone and online interactions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Web corporations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capture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users' data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improve their services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or provide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personalized advertising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can choose specific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strategies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resist surveillance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such as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encryption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refusal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participation in the  commercial web services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779D0CC-6F87-405F-B672-978D53AB7CB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87971" y="137577"/>
            <a:ext cx="2935458" cy="1174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346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971"/>
    </mc:Choice>
    <mc:Fallback xmlns="">
      <p:transition spd="slow" advTm="8997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432969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57" y="5961059"/>
            <a:ext cx="1006646" cy="9027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08609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4167" y="292956"/>
            <a:ext cx="2057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32527" y="-27434"/>
            <a:ext cx="3184691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06527" y="554566"/>
            <a:ext cx="3281390" cy="574886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BEC8D46-0535-4A27-90DF-5E2E5E15320B}"/>
              </a:ext>
            </a:extLst>
          </p:cNvPr>
          <p:cNvSpPr/>
          <p:nvPr/>
        </p:nvSpPr>
        <p:spPr>
          <a:xfrm>
            <a:off x="2668194" y="457593"/>
            <a:ext cx="14205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Outline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026445F-B28D-450C-9BE6-127EA7591461}"/>
              </a:ext>
            </a:extLst>
          </p:cNvPr>
          <p:cNvSpPr/>
          <p:nvPr/>
        </p:nvSpPr>
        <p:spPr>
          <a:xfrm>
            <a:off x="631557" y="1774411"/>
            <a:ext cx="7489060" cy="3244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</a:t>
            </a:r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. The Digital Capitalism</a:t>
            </a: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:</a:t>
            </a:r>
            <a:r>
              <a:rPr lang="en-US" sz="28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.</a:t>
            </a:r>
          </a:p>
          <a:p>
            <a:pPr lvl="0" algn="just">
              <a:lnSpc>
                <a:spcPct val="150000"/>
              </a:lnSpc>
            </a:pPr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Actors.</a:t>
            </a:r>
          </a:p>
          <a:p>
            <a:pPr lvl="0" algn="just">
              <a:lnSpc>
                <a:spcPct val="150000"/>
              </a:lnSpc>
            </a:pPr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III. The Startup Economy .</a:t>
            </a:r>
          </a:p>
          <a:p>
            <a:pPr lvl="0" algn="just">
              <a:lnSpc>
                <a:spcPct val="150000"/>
              </a:lnSpc>
            </a:pPr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IV. The Sharing Economy .</a:t>
            </a:r>
          </a:p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V. Conclusion.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D4FDD48-B4A2-401F-AFF8-BC06B9FA9E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45010" y="82961"/>
            <a:ext cx="2328203" cy="2328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25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971"/>
    </mc:Choice>
    <mc:Fallback xmlns="">
      <p:transition spd="slow" advTm="8997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41170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731" y="6354599"/>
            <a:ext cx="591955" cy="5308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3536" y="63895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2269" y="424852"/>
            <a:ext cx="474259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The Digital Capitalism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92971" y="-27434"/>
            <a:ext cx="1724247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81914" y="112542"/>
            <a:ext cx="2176734" cy="646698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52351" y="1423315"/>
            <a:ext cx="9793507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economy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a dynamic economic sector, dominated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players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technologies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changed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organization of production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have contributed to transforming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labor and consumption.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Yet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access to the information economy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not homogeneous, and phenomena 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concentration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monopolies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at play.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Inequalities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between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poorest and richest regions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the world have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not disappeared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8B59E9-9FAE-46D5-AB84-900A88F0B69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081914" y="994572"/>
            <a:ext cx="2235304" cy="1941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4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681967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732" y="6379829"/>
            <a:ext cx="563820" cy="50560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2269" y="658741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2268" y="424852"/>
            <a:ext cx="4474915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The Digital Capitalism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21107" y="-27434"/>
            <a:ext cx="1696111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78633" y="65746"/>
            <a:ext cx="2896037" cy="652868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71375" y="1713121"/>
            <a:ext cx="8930811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success of companies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produce and manage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technologies or services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immense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magnates of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economy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such as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Microsoft’s Bill Gates, Amazon’s Jeff Bezos, and Facebook’s Mark Zuckerberg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among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wealthiest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individuals in the world, and in some cases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value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their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has exceeded even that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global oil corporations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B5CCAC8-5B6F-4241-B84D-E1FDC5AB12E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16963" y="115752"/>
            <a:ext cx="2619375" cy="17430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F580749-FDA8-461C-9DF8-EDA3C735B11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19394" y="1900811"/>
            <a:ext cx="2876550" cy="15906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6275A2-68CA-4004-B076-F4C72CDCCA8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436000" y="3584666"/>
            <a:ext cx="2781300" cy="164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7120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39764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64" y="6212000"/>
            <a:ext cx="699775" cy="62752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45392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36321" y="410706"/>
            <a:ext cx="428498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The Digital Capitalism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78342" y="98474"/>
            <a:ext cx="2985830" cy="656028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99726" y="1596998"/>
            <a:ext cx="8748936" cy="4219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6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According to estimates, in early 2018 </a:t>
            </a:r>
            <a:r>
              <a:rPr lang="en-US" sz="26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Google, Amazon</a:t>
            </a:r>
            <a:r>
              <a:rPr lang="en-US" sz="26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</a:t>
            </a:r>
            <a:r>
              <a:rPr lang="en-US" sz="26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Apple</a:t>
            </a:r>
            <a:r>
              <a:rPr lang="en-US" sz="26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had a </a:t>
            </a:r>
            <a:r>
              <a:rPr lang="en-US" sz="26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market value </a:t>
            </a:r>
            <a:r>
              <a:rPr lang="en-US" sz="26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</a:t>
            </a:r>
            <a:r>
              <a:rPr lang="en-US" sz="26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more than $700 billion </a:t>
            </a:r>
            <a:r>
              <a:rPr lang="en-US" sz="26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each, followed by </a:t>
            </a:r>
            <a:r>
              <a:rPr lang="en-US" sz="26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Microsoft </a:t>
            </a:r>
            <a:r>
              <a:rPr lang="en-US" sz="26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</a:t>
            </a:r>
            <a:r>
              <a:rPr lang="en-US" sz="26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6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at respectively about </a:t>
            </a:r>
            <a:r>
              <a:rPr lang="en-US" sz="26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$600 and $400 billion</a:t>
            </a:r>
            <a:r>
              <a:rPr lang="en-US" sz="26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6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Web giants are so </a:t>
            </a:r>
            <a:r>
              <a:rPr lang="en-US" sz="26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rich</a:t>
            </a:r>
            <a:r>
              <a:rPr lang="en-US" sz="26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as to </a:t>
            </a:r>
            <a:r>
              <a:rPr lang="en-US" sz="26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influence the development of global capitalism </a:t>
            </a:r>
            <a:r>
              <a:rPr lang="en-US" sz="26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through their </a:t>
            </a:r>
            <a:r>
              <a:rPr lang="en-US" sz="26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investments</a:t>
            </a:r>
            <a:r>
              <a:rPr lang="en-US" sz="26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FFE6BC-ECC3-4E09-B672-386D5CF728F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78342" y="236724"/>
            <a:ext cx="3048000" cy="10668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16AE8BE-F9BE-4C59-8589-D819A9860A9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78342" y="1393362"/>
            <a:ext cx="3057525" cy="14954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092CDDA-6BBF-405F-BC99-B52B2E08F93D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t="17480" b="21430"/>
          <a:stretch/>
        </p:blipFill>
        <p:spPr>
          <a:xfrm>
            <a:off x="9421563" y="2989503"/>
            <a:ext cx="2714625" cy="96012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3EB9AA9-530E-4E95-9488-E4C54540E5F7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8681" t="15613" r="4286" b="17187"/>
          <a:stretch/>
        </p:blipFill>
        <p:spPr>
          <a:xfrm>
            <a:off x="9356057" y="4085718"/>
            <a:ext cx="2785404" cy="96012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E2EF197-125F-4508-ADDF-713B2D88165E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t="12105" r="1866" b="12105"/>
          <a:stretch/>
        </p:blipFill>
        <p:spPr>
          <a:xfrm>
            <a:off x="9226475" y="5187056"/>
            <a:ext cx="3044568" cy="827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8945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656645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64" y="6350363"/>
            <a:ext cx="545481" cy="4891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45392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36321" y="410706"/>
            <a:ext cx="422871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The Digital Capitalism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28236" y="98474"/>
            <a:ext cx="2854388" cy="656028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847927"/>
            <a:ext cx="9141578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This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 power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combined with the ability to participate in the evolution of the dominant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ideologies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underpin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Western societies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Bill Gates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himself talked about a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frictionless capitalism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mediated by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technologies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in which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free flows of capital, information, goods, and labor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not hindered by regulations or borders.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0FC9DC-7B73-4F60-9741-B5131862CCB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25124" y="2270805"/>
            <a:ext cx="2857500" cy="25985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EEF00B2-DA45-45F0-AE5F-8D22F2D36D8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53699" y="370252"/>
            <a:ext cx="2800350" cy="162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8640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656645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64" y="6212000"/>
            <a:ext cx="699775" cy="62752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45392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36321" y="410706"/>
            <a:ext cx="422871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The Digital Capitalism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52611" y="-27434"/>
            <a:ext cx="1764608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29660" y="236724"/>
            <a:ext cx="2452963" cy="642203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5" y="1362226"/>
            <a:ext cx="9526447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a sense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kind of capitalism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advocated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Bill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Gates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would be based on the fusion of technocratic and liberal ideals, and corresponds to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project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fully capitalist information society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which barriers to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free enterprise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overcome through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deregulation of labor and financial markets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weakening of nation‐states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evolution of digital technologies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theories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on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transformation toward digital capitalism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represent an attempt at explaining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evolution of information societies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6403BE8-2AE2-44CF-B804-FCC9E296684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05848" y="817562"/>
            <a:ext cx="2520494" cy="2361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7229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46797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33" y="6231988"/>
            <a:ext cx="657497" cy="58960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0726" y="63583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2064" y="379986"/>
            <a:ext cx="4290768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The Digital Capitalism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99077" y="-27434"/>
            <a:ext cx="2118142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59936" y="92114"/>
            <a:ext cx="2578916" cy="648831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5" y="1395225"/>
            <a:ext cx="9397221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Scholars have depicted the birth of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communicative capitalism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which affective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communicative skills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the main elements of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capitalist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(Dean 2005).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this model,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communication activities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commodified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their main feature is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circulation in spaces mediated by digital technologies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rather than their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Yet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developed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capitalism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not neutral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but rather designed and adopted to tame 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control human labor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extract value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from it.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96801BA-BDCE-413D-BD57-8346F221C58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59936" y="718548"/>
            <a:ext cx="2632506" cy="1565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0032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217" y="350164"/>
            <a:ext cx="649611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40" y="5948173"/>
            <a:ext cx="1004376" cy="9006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1472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16295" y="374500"/>
            <a:ext cx="4745515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The Digital Capitalism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47069" y="-27434"/>
            <a:ext cx="24701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60671" y="325676"/>
            <a:ext cx="2956548" cy="634827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8564" y="1447158"/>
            <a:ext cx="8774235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capitalism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evolves out of older forms of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industrial capitalism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media industries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But it has also shown it has the ability to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change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by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co‐opting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forms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alternative production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Non‐profit institutions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Wikipedia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would thus provide a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cultural infrastructure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that represent a kind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and cooperative production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which takes place in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web enterprises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14E34F8-3D76-45A8-B8CF-2FA29A77E9A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94478" y="1633538"/>
            <a:ext cx="3035311" cy="2952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218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87594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40" y="6330462"/>
            <a:ext cx="578070" cy="51838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2063" y="644341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69346" y="347716"/>
            <a:ext cx="453331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The Digital Capitalism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70881" y="-27434"/>
            <a:ext cx="2446338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53808" y="112542"/>
            <a:ext cx="2514354" cy="6535706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4887" y="1413865"/>
            <a:ext cx="9353199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Countercultures</a:t>
            </a:r>
            <a:r>
              <a:rPr lang="en-US" sz="24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co‐opted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too,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alternative technologies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or organizational practices developed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hacker communities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provide a source of ideas for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capitalism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hackatons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design‐centered events traditionally used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hacker groups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collectively write a piece of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software or an application.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Independent hacker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Internet Relay Chat (IRC),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 early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text‐only chat technology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have inspired commercial social media such as Twitter 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6BFB8D-4A76-4A99-A9EE-B7E31234829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13053" y="236724"/>
            <a:ext cx="2395864" cy="238521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D428DEE-A26D-4B24-8E2B-0A3D828C9262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4099" b="11890"/>
          <a:stretch/>
        </p:blipFill>
        <p:spPr>
          <a:xfrm>
            <a:off x="9753808" y="2798496"/>
            <a:ext cx="2476500" cy="2240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3032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41259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40" y="6329375"/>
            <a:ext cx="579283" cy="5194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2063" y="648669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67129" y="424852"/>
            <a:ext cx="6620217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88062" y="-27434"/>
            <a:ext cx="2329157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29934" y="112541"/>
            <a:ext cx="3103228" cy="657898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94440" y="1663143"/>
            <a:ext cx="8752611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a great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relevance.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technologies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such as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personal computers, smartphones, digital televisions, or tablets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are part of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global market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consumer products.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market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supports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economies of areas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produce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hardware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components, 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East Asia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others that manage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innovation and marketing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processes, such as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United States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9E06F0F-F5FC-4BA2-9FCB-E2448F66F4C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29934" y="300441"/>
            <a:ext cx="3147756" cy="222818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E573450-68C9-4786-B348-4398D3FAFD8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68141" y="2896341"/>
            <a:ext cx="3271342" cy="2050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2544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878" y="392457"/>
            <a:ext cx="884199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012" y="6203852"/>
            <a:ext cx="729468" cy="6541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40317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5405" y="412959"/>
            <a:ext cx="6622324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65585" y="-27434"/>
            <a:ext cx="1851634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97820" y="147569"/>
            <a:ext cx="2694180" cy="635802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7457" y="1586472"/>
            <a:ext cx="9196686" cy="4600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addition to the market in hardware,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given rise to an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is directly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based on web services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such as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search engines, social media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or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 for content distribution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Since the mid‐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1990s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mass consumer access to the internet has unleashed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successive waves of investments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business models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support these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the other hand,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technological innovation based on digital technologies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has introduced new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possibilities and constraints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all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produce and exchange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lang="en-US" sz="2200" b="1" dirty="0">
              <a:solidFill>
                <a:srgbClr val="C00000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1921102-AE4A-42B8-A14C-B45774AB721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97819" y="1190830"/>
            <a:ext cx="2819400" cy="2115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6963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868800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43" y="6021587"/>
            <a:ext cx="963312" cy="86384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3692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6025" y="424852"/>
            <a:ext cx="6638851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97389" y="126609"/>
            <a:ext cx="3051218" cy="656695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56843" y="1788019"/>
            <a:ext cx="8973099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many case, this means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deep change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terms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models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production, commercialization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funding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While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wealthiest companies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economy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Google, Amazon, Apple, Facebook, and Microsoft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tend to be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most visible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press and public discourse,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a broader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impact on contemporary economies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54E8DBF-2739-47F9-8BF2-7CD10F461F5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97388" y="2333698"/>
            <a:ext cx="3107465" cy="1675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2346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434349"/>
            <a:ext cx="859131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55" y="6460770"/>
            <a:ext cx="458983" cy="4115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8137" y="657964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62197" y="509596"/>
            <a:ext cx="7517997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52295" y="-27434"/>
            <a:ext cx="1864923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99944" y="73521"/>
            <a:ext cx="2448661" cy="671095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5" y="1425967"/>
            <a:ext cx="9728494" cy="5107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 will analyze some of the most common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business models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capitalism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Some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simply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sell content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distributed through digital networks.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This was the idea behind the so‐called “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dot‐com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the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1990s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that is that the web was a “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 library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that could be accessed by a mass of customers.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content distribution model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customers can be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charged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for accessing online content.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This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business model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still exists in some sectors but has become less and less sustainable in others.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771729-78B6-48DB-8E49-D1DE8917A08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02845" y="3348631"/>
            <a:ext cx="2448691" cy="127963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EED1C5A-1B64-4897-B1D7-269C04B4E92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899944" y="995361"/>
            <a:ext cx="2524125" cy="2012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5292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842427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417" y="6305893"/>
            <a:ext cx="646270" cy="57954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3692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60612" y="476651"/>
            <a:ext cx="6536956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3871" y="-27434"/>
            <a:ext cx="2313348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32905" y="98474"/>
            <a:ext cx="2597121" cy="6481756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32184" y="1809796"/>
            <a:ext cx="8807234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arrival of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services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YouTube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or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networks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Instagram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has given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new ways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distribute content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they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themselves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is an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alternative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produced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cultural industries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B74E3B-DA69-438B-A2C2-02A25B16E04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36431" y="277770"/>
            <a:ext cx="2594197" cy="193567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22CC2F1-1E25-4465-BB9E-917545D1753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79383" y="2364912"/>
            <a:ext cx="2769459" cy="97443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9F19FFC-96C6-4845-8613-579F500EBCD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710680" y="3430188"/>
            <a:ext cx="2619345" cy="1261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2679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842427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417" y="6305893"/>
            <a:ext cx="646270" cy="57954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3692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10984" y="397229"/>
            <a:ext cx="6536956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3871" y="-27434"/>
            <a:ext cx="2313348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72527" y="283896"/>
            <a:ext cx="2857499" cy="629633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450938"/>
            <a:ext cx="8960073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Other sectors, for example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television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have seen the emergence of new successful actors 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Netflix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sells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subscriptions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a portfolio of TV content.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 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Netflix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have been described as working “at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intersection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of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 distribution, advertising, technological evolution, and finance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fact, while most of their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revenues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based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subscriptions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they also play a role 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advertisement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financial markets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AC8AA3-4790-41A9-9E34-888D9A0B158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77215" y="1580345"/>
            <a:ext cx="2857500" cy="2119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2454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867401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43" y="6395324"/>
            <a:ext cx="546542" cy="49011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47781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10983" y="397229"/>
            <a:ext cx="6614453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76093" y="-27434"/>
            <a:ext cx="2141126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82645" y="175351"/>
            <a:ext cx="2347382" cy="640487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89874" y="1697255"/>
            <a:ext cx="9242813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Many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newspapers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Globe and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Mail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Canada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Corriere </a:t>
            </a:r>
            <a:r>
              <a:rPr lang="en-US" sz="2400" b="1" dirty="0" err="1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della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Sera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Italy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do not charge for access to their websites via computers but are able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sell content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 users of their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smartphone app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Indeed,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accessing content</a:t>
            </a:r>
            <a:r>
              <a:rPr lang="en-US" sz="24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via</a:t>
            </a:r>
            <a:r>
              <a:rPr lang="en-US" sz="24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applications</a:t>
            </a:r>
            <a:r>
              <a:rPr lang="en-US" sz="24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tablets and phones adds value to the content and is perceived as worth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subscription fee.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AB13E7B-3E3A-42FD-9B7F-2D629619325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7987"/>
          <a:stretch/>
        </p:blipFill>
        <p:spPr>
          <a:xfrm>
            <a:off x="9995453" y="334358"/>
            <a:ext cx="2334574" cy="157419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E559079-6831-407C-A929-2104876D6A6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151283" y="2157483"/>
            <a:ext cx="2010105" cy="3944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90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256" y="277319"/>
            <a:ext cx="851347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355826"/>
            <a:ext cx="498039" cy="44661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2490" y="637584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6337" y="277319"/>
            <a:ext cx="6641392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50517" y="-27434"/>
            <a:ext cx="2266702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55444" y="112542"/>
            <a:ext cx="2611669" cy="654508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5" y="1594857"/>
            <a:ext cx="9189448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Since the rise of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collaborative web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early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2000s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platforms which foster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 participation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through their technological architecture 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business models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such as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wikis, and social media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have emerged.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 based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 generated content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facilitate user creation and sharing: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WordPress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makes it very easy to create and maintain a personal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blog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YouTube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allows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video sharing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TripAdvisor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gathers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reviews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hotels and restaurants.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A7D8F2B-CD3D-4CD9-93F8-F3BB9B61F47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47944" y="1107279"/>
            <a:ext cx="2621330" cy="2451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4870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533" y="259351"/>
            <a:ext cx="866053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82" y="6253564"/>
            <a:ext cx="655022" cy="5873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39381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1202" y="264915"/>
            <a:ext cx="6532121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28363" y="-27434"/>
            <a:ext cx="2088856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96299" y="192980"/>
            <a:ext cx="2822701" cy="647203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83458" y="1880413"/>
            <a:ext cx="8774610" cy="3890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economic model 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these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based on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 co‐creation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TripAdvisor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asks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create the bulk of the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its website, such as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reviews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ratings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that is, votes on the quality of a service or business.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42F3CB4-439E-45FF-AB1F-2D06F12C0CD1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1818" r="4701"/>
          <a:stretch/>
        </p:blipFill>
        <p:spPr>
          <a:xfrm>
            <a:off x="9496299" y="1935142"/>
            <a:ext cx="2839710" cy="1904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0063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533" y="259351"/>
            <a:ext cx="866053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82" y="6253564"/>
            <a:ext cx="655022" cy="5873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39381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1202" y="264915"/>
            <a:ext cx="6532121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28363" y="-27434"/>
            <a:ext cx="2088856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68288" y="192980"/>
            <a:ext cx="2750712" cy="647203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51800" y="1822648"/>
            <a:ext cx="8806268" cy="3890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Many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services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based on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user‐generated content 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recently adopted a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hybrid model</a:t>
            </a:r>
            <a:r>
              <a:rPr lang="en-US" sz="28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YouTube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has increasingly been “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institutionalized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through the inclusion of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produced by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professionals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such as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music video clips or commercials 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EC94159-3414-4B72-83E0-518851C782A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15500" y="2768640"/>
            <a:ext cx="2476500" cy="18478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463B0C4-EAC1-4AF4-AB6C-C77EEA103A7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68287" y="656199"/>
            <a:ext cx="2749303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8248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534" y="299143"/>
            <a:ext cx="878924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81" y="6394308"/>
            <a:ext cx="498073" cy="4466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57573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7789" y="294950"/>
            <a:ext cx="6668988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59139" y="-27434"/>
            <a:ext cx="205808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82124" y="147371"/>
            <a:ext cx="2656768" cy="66332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04754" y="1625349"/>
            <a:ext cx="8789245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Most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services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for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user‐generated content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free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rely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advertising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as their main source of revenues.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is the case for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services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but also for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search engines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Both tend to generate and analyze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data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from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behavior and communications, and use it to provide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targeted advertising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193B667-C0F4-4B18-8A2D-F394F614E05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80400" y="1759363"/>
            <a:ext cx="2761128" cy="1954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0064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532" y="299143"/>
            <a:ext cx="864646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82" y="6457383"/>
            <a:ext cx="427734" cy="38356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52578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4346" y="357356"/>
            <a:ext cx="6830408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80431" y="-27434"/>
            <a:ext cx="1836787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01923" y="236723"/>
            <a:ext cx="2090076" cy="6493903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5" y="1506490"/>
            <a:ext cx="9930472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services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follow similar patterns: they invite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create content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will make the website enjoyable and the user experience interesting, and then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sell targeted ad services to advertising agencies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based on surveillance and data analytics 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This makes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services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similar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traditional broadcast media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as commercial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radio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television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also depend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advertising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However,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advertising market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supports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web economy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different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from older ones.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DFF45D5-57C8-481C-B816-1059CFB45D8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63150" y="1633538"/>
            <a:ext cx="2228849" cy="222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475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0770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82" y="6460771"/>
            <a:ext cx="499407" cy="44784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4989" y="652362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8981" y="468765"/>
            <a:ext cx="6592383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69415" y="-27434"/>
            <a:ext cx="2047803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08378" y="284488"/>
            <a:ext cx="2493244" cy="644397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513791"/>
            <a:ext cx="9462168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Initially,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websites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were publishing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cost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which depended on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number of visitors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 the site, just as in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broadcast media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Publishing an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New York Times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more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expensive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than publishing it 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Toronto Star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given that the first newspaper has many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more readers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than the second.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Today, however, more sophisticated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models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have emerged.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With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click‐through systems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advertisers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pay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fee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based on how many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visitors click on an ad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actually access its content.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24D5817-550D-4F4B-9AF1-45ACD0C9269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08378" y="2002294"/>
            <a:ext cx="2455105" cy="203513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7718335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6" y="286419"/>
            <a:ext cx="8329601" cy="82232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19" y="6246054"/>
            <a:ext cx="680634" cy="6103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73959" y="317553"/>
            <a:ext cx="6578274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55609" y="-27434"/>
            <a:ext cx="216161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67887" y="145617"/>
            <a:ext cx="2368921" cy="656676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87406" y="1573298"/>
            <a:ext cx="9055996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sum, the provision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free services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made possible by the collection of massive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advertising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revenues represents one of the prevailing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 models of the web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But is it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sustainable model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?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 far only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few companies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managed to attract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sufficient advertising revenue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 underpin their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market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valuations 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At the same time, other partially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different models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at play.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F51DE62-FCDC-43AA-A78A-C663806E1C8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80561" y="905334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9932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6" y="286419"/>
            <a:ext cx="8329601" cy="82232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19" y="6246054"/>
            <a:ext cx="680634" cy="6103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1521" y="317553"/>
            <a:ext cx="6578274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55609" y="-27434"/>
            <a:ext cx="216161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67887" y="145617"/>
            <a:ext cx="2368921" cy="656676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18185" y="1447136"/>
            <a:ext cx="8637285" cy="2597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LinkedIn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 social network for professionals, requires the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payment of a subscription fee 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only to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who want to have access to its “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premium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services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7A03B7C-3BB4-4033-B704-26A12D52F68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42589" y="4226013"/>
            <a:ext cx="4621733" cy="2122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0590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7" y="286419"/>
            <a:ext cx="6247581" cy="82232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19" y="6340516"/>
            <a:ext cx="575296" cy="5158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40644" y="298060"/>
            <a:ext cx="4636932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Startup Economy 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87509" y="-27434"/>
            <a:ext cx="1829709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74027" y="123732"/>
            <a:ext cx="2762782" cy="665780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2887" y="1330683"/>
            <a:ext cx="9110731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Major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web companies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Twitter are the result of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startup economy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i.e. an economy based on new emerging companies.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phenomenon is closely linked to the development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Silicon Valley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since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1970s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has consolidated around a few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shared characteristics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Most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startups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launched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young people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are based on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often digital, or on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application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a technology, such as an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app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31279D-F34F-40D7-ADFF-F6E4FE73739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21553" y="1167037"/>
            <a:ext cx="2619375" cy="2434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3451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7" y="286419"/>
            <a:ext cx="6557072" cy="65813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19" y="6416207"/>
            <a:ext cx="490890" cy="44020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0501" y="214774"/>
            <a:ext cx="4615888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Startup Economy 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65251" y="-27434"/>
            <a:ext cx="2251968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70894" y="268854"/>
            <a:ext cx="2993930" cy="646541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8002" y="1321681"/>
            <a:ext cx="9046854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Many are based on a combination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ecommerce, social media, smartphones, and big data.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Startups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often pass through an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incubator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that is a place that provides a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training program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which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assisted in the realization of its idea, the design of a business plan, and the preparation of a pitch – a brief narrative that presents the idea to potential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investors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a concise and attractive manner.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At the end of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incubation phase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startups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ready to compete for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investment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EEF913-78AE-4EC0-97E1-B4D8CD3545F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70893" y="1770366"/>
            <a:ext cx="3027037" cy="2323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0665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7" y="286419"/>
            <a:ext cx="6191312" cy="65813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19" y="6390976"/>
            <a:ext cx="519026" cy="46543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01998" y="214095"/>
            <a:ext cx="4619308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Startup Economy 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35545" y="65085"/>
            <a:ext cx="2830589" cy="656676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55558" y="1368433"/>
            <a:ext cx="8802211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Some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small startups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make use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Kickstarter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other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crowdfunding platforms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 accumulate a small initial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capital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addition to providing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financial assistance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 successful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crowdfunding campaign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contributes to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intangible value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startup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by making it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appear attractive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investors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Instead, venture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capital funds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bet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high‐risk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private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investments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particularly in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hi‐tech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sector.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61A682-EBDB-4B14-8E05-BFC308C9BE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90978" y="872930"/>
            <a:ext cx="3035364" cy="180452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41C5836-71CA-46DA-A5B0-4486FF46EFE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81856" y="2971084"/>
            <a:ext cx="3035363" cy="1804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4705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7" y="286419"/>
            <a:ext cx="6669612" cy="65813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19" y="6330462"/>
            <a:ext cx="586507" cy="5259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0500" y="214774"/>
            <a:ext cx="472842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Startup Economy 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63846" y="-27434"/>
            <a:ext cx="2153373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46705" y="123731"/>
            <a:ext cx="2611804" cy="661053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55558" y="1397831"/>
            <a:ext cx="9109905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Usually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venture capital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participates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startups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by acquiring a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share of their capital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can be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sold in case of success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Because of this logic,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startup’s success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not measured in terms of growth on the market, but on its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financial evaluation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value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can monetized 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two ways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Acquisition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by a larger company (e.g.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WhatsApp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was acquired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$19 billion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) or on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stock exchange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9874A38-D7D9-435E-978C-39D56EF5E587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0099" r="9363"/>
          <a:stretch/>
        </p:blipFill>
        <p:spPr>
          <a:xfrm>
            <a:off x="9546705" y="951159"/>
            <a:ext cx="2764311" cy="182758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B499344-A48F-4EEF-93A6-B70FD34FA50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46705" y="3255966"/>
            <a:ext cx="2786991" cy="1560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02122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656645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295" y="6370650"/>
            <a:ext cx="522985" cy="4689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4990" y="644946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6337" y="405288"/>
            <a:ext cx="4489036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Startup Economy 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61725" y="-27434"/>
            <a:ext cx="2155494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41917" y="203697"/>
            <a:ext cx="2321454" cy="645060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1689" y="1439632"/>
            <a:ext cx="9803626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startup system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organized around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two key concepts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illustrate its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position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economy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first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ideas are cheap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,” that is,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success of a startup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does not depend on the quality of its core idea but rather on its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team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This is why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incubation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training process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focused on giving a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desirable cultural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form to ideas, teaching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teamwork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brand building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challenge is not to find the best idea, but rather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handle complex forms of collaboration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within a calculable risk.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364598A1-4AC5-450A-8794-F0E9CEDC7EF1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0690" r="8865"/>
          <a:stretch/>
        </p:blipFill>
        <p:spPr>
          <a:xfrm>
            <a:off x="9914993" y="1658440"/>
            <a:ext cx="2375302" cy="2196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68362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662272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295" y="6370650"/>
            <a:ext cx="522985" cy="4689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4990" y="644946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6336" y="405288"/>
            <a:ext cx="470005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Startup Economy 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68040" y="154537"/>
            <a:ext cx="2990540" cy="645060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12268" y="1885669"/>
            <a:ext cx="8455035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second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key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concept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disruption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,” which suggests that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best innovations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not cumulative or incremental, but possess the ability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turn entire industries upside down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This is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model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followed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Amazon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with bookstores 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Uber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with taxis.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7D876DD-6E15-4894-8088-1CDD4C9AD09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20284" y="2608883"/>
            <a:ext cx="2693022" cy="105341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08C13F0-69DC-4F89-9689-5E0732ADB103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14243" b="15708"/>
          <a:stretch/>
        </p:blipFill>
        <p:spPr>
          <a:xfrm>
            <a:off x="9468481" y="3927869"/>
            <a:ext cx="2789657" cy="118739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DA1896A-5EEF-4CB2-851C-717BEF7056D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348680" y="659795"/>
            <a:ext cx="3009900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53297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811" y="382864"/>
            <a:ext cx="6171698" cy="86939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324435"/>
            <a:ext cx="582445" cy="5223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6277" y="652828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6277" y="410591"/>
            <a:ext cx="441655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Startup Economy 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43219" y="-27434"/>
            <a:ext cx="127400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52988" y="163849"/>
            <a:ext cx="2798269" cy="6569276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661265"/>
            <a:ext cx="9083724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fact, truly disruptive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able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create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needs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from scratch: no one needed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before its launch.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But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many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startups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tend to favor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replication of successful models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We are witnessing the birth of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Uber for take‐away food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Uber for laundry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etc.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2A24C71-F6EE-4E9C-BCFE-A673F5E2DF2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10865" y="553095"/>
            <a:ext cx="2915911" cy="10259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EB3E56F-1E69-4F28-B98D-81D2B56FF29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73665" y="1733516"/>
            <a:ext cx="2061808" cy="206180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A34182C-A022-4DE0-BF26-98742099E5F5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11435" t="22995" r="10689" b="24626"/>
          <a:stretch/>
        </p:blipFill>
        <p:spPr>
          <a:xfrm>
            <a:off x="9565611" y="3986606"/>
            <a:ext cx="2575658" cy="1387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8224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41" y="401161"/>
            <a:ext cx="6443564" cy="86939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213" y="6388262"/>
            <a:ext cx="526174" cy="4718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6333" y="6511706"/>
            <a:ext cx="8259459" cy="1708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8446" y="445510"/>
            <a:ext cx="463385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IV. The Sharing Economy 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28024" y="-27434"/>
            <a:ext cx="1589195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94182" y="200286"/>
            <a:ext cx="2171610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1920" y="1455055"/>
            <a:ext cx="9942306" cy="5107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flexible forms of production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been adapted to interact with the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market economy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large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multinational companies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for example through phenomena such as the so‐called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sharing economy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This expression emerged in the course of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2010s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describe a series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through which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people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can establish processes for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exchange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goods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(such as homes or tools),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services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(such as car rides or senior care), or knowledge.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As a result of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technological success of social media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 and, above all,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mobile apps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sharing economy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gained strong public visibility.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D399A0-70DF-43D3-99C8-9C6A517D477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1011"/>
          <a:stretch/>
        </p:blipFill>
        <p:spPr>
          <a:xfrm>
            <a:off x="10117909" y="1633538"/>
            <a:ext cx="2159317" cy="1993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9151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42" y="401161"/>
            <a:ext cx="6687023" cy="86939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349665"/>
            <a:ext cx="554310" cy="4970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1057" y="6512775"/>
            <a:ext cx="8259459" cy="1708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8447" y="445510"/>
            <a:ext cx="4696318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IV. The Sharing Economy 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88062" y="-27434"/>
            <a:ext cx="2329157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48724" y="200286"/>
            <a:ext cx="2917068" cy="64833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66409" y="2062000"/>
            <a:ext cx="8735759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form of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collaborative consumption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has been presented as a possible driver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 development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as it generates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businesses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forms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employment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as a solution to the social alienation of contemporary societies, as it creates new forms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solidarity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new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relational networks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(</a:t>
            </a:r>
            <a:r>
              <a:rPr lang="en-US" sz="2400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Hamari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et al. 2016).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1A61C4E-EDDE-4FE8-AB46-A77C7654F82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8195"/>
          <a:stretch/>
        </p:blipFill>
        <p:spPr>
          <a:xfrm>
            <a:off x="9484519" y="2132035"/>
            <a:ext cx="2645477" cy="2619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97358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42" y="401161"/>
            <a:ext cx="7034406" cy="86939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986" y="6322017"/>
            <a:ext cx="554310" cy="4970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1057" y="6512775"/>
            <a:ext cx="8259459" cy="1708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8446" y="445510"/>
            <a:ext cx="4762347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IV. The Sharing Economy 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32845" y="-27434"/>
            <a:ext cx="1984374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60986" y="200286"/>
            <a:ext cx="2704805" cy="64833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8564" y="1633538"/>
            <a:ext cx="9061633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This is not an entirely new phenomenon, but rather part of a trend toward a progressive intertwining between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productive and consumption activities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people undertake in their daily lives.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Since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1980s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 term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prosumer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combines the words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and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consumer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,” has been used to define individuals who have an active role in processes of both creation and consumption of goods 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DE2004A-4C35-4E37-8AFB-68BB9211D81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60986" y="1270558"/>
            <a:ext cx="2756233" cy="3157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68073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42" y="401161"/>
            <a:ext cx="6837458" cy="86939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349665"/>
            <a:ext cx="554310" cy="4970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1057" y="6512775"/>
            <a:ext cx="8259459" cy="1708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8446" y="445510"/>
            <a:ext cx="473421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IV. The Sharing Economy 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52295" y="-27434"/>
            <a:ext cx="1864924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23730" y="200286"/>
            <a:ext cx="2942063" cy="64833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22830" y="1606157"/>
            <a:ext cx="9077441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By stating that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markets are conversations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,” in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2000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 authors of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Cluetrain Manifesto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provided an understanding of this convergence based on the idea that the internet gives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 opportunity to enter into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virtual markets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where they can actively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discuss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products, for example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reviewing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 book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Amazon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must take these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informed customers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into account and stimulate 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participate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their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conversations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15580B-AB12-462C-8B25-E3654A41121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23730" y="3149667"/>
            <a:ext cx="3006127" cy="176468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27E6A44-8083-4EF8-A434-CB3D048331B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15836" y="774926"/>
            <a:ext cx="2995668" cy="1968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6341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41" y="401161"/>
            <a:ext cx="6598307" cy="86939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324435"/>
            <a:ext cx="582445" cy="5223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2150" y="65173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6444" y="416469"/>
            <a:ext cx="4673038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IV. The Sharing Economy 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60087" y="-27434"/>
            <a:ext cx="1457131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26375" y="200286"/>
            <a:ext cx="2876549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6" y="1406922"/>
            <a:ext cx="9161266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 more radical approach to this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transformation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refers to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prosumer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as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who, while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consuming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socializing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through commercial web platforms,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produces free information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can use and appropriate.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Interacting with friends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reviewing hotels visited during a vacation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TripAdvisor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can be seen a form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unpaid work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since Facebook and Trip Advisor’s value and revenues depend on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wealth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this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user‐generated content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model has been criticized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exploitative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4A9F267-5B24-4325-88C3-4AD6C9A084A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40668" y="1633538"/>
            <a:ext cx="2876550" cy="1925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21741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679153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349665"/>
            <a:ext cx="554310" cy="4970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48854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4112" y="408030"/>
            <a:ext cx="4891087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IV. The Sharing Economy 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73245" y="-27434"/>
            <a:ext cx="1943974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37721" y="98183"/>
            <a:ext cx="2539766" cy="660797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4" y="1425967"/>
            <a:ext cx="9409967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in many cases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intellectual property rights policies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used by these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 not protect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creators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who contribute to collaboratively producing content through their platforms.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agreeing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the copyright clauses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they accept when signing up to an online service,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give away many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rights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they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create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this way,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web companies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legitimized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extract revenues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from production processes they promote and manage.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8B8037-44D3-4480-B1CE-FF5607B73E0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37721" y="1425967"/>
            <a:ext cx="2539766" cy="2492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33475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483612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3" y="6450587"/>
            <a:ext cx="441768" cy="39615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54611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8456" y="523684"/>
            <a:ext cx="3368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V. Conclusion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23506" y="-27434"/>
            <a:ext cx="993711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10392" y="200286"/>
            <a:ext cx="1221207" cy="6550663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9495" y="1449715"/>
            <a:ext cx="10792948" cy="5027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economy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a dynamic economic sector, dominated by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players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Microsoft’s Bill Gates, Amazon’s Jeff Bezos, and Facebook’s Mark Zuckerberg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among the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wealthiest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individuals in the world.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They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influence the development of global capitalism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through their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investments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global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market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supports the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economies of areas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produce 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hardware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components, such as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East Asia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others that manage 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innovation and marketing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processes, such as the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United States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Some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web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simply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sell content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distributed through digital networks.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Most 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services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for 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user‐generated content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free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the 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rely on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advertising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Startup economy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based on new emerging companies often pass through an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incubator.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Prosumer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combines the words “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producer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and “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consumer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,” has been used to define individuals who have an active role in processes of both creation and consumption of goods 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D5CAFE-BA5A-408E-BC91-C80D91D33F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82547" y="70862"/>
            <a:ext cx="2747240" cy="1448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28847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14630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30292" y="972465"/>
            <a:ext cx="586570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 for listening</a:t>
            </a:r>
            <a:endParaRPr lang="en-US" sz="4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314220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 711</a:t>
            </a:r>
          </a:p>
          <a:p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Digital Media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4955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56"/>
    </mc:Choice>
    <mc:Fallback xmlns="">
      <p:transition spd="slow" advTm="3256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4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0CF18787-3D3E-430A-BE65-A93534D5A749}">
  <we:reference id="78f4d70e-fb8b-4f8d-b284-0a2e60aeef37" version="3.4.3.0" store="EXCatalog" storeType="EXCatalog"/>
  <we:alternateReferences>
    <we:reference id="WA104380955" version="3.4.3.0" store="en-US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15921</TotalTime>
  <Words>3251</Words>
  <Application>Microsoft Office PowerPoint</Application>
  <PresentationFormat>Widescreen</PresentationFormat>
  <Paragraphs>242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7" baseType="lpstr">
      <vt:lpstr>Arial</vt:lpstr>
      <vt:lpstr>Calibri</vt:lpstr>
      <vt:lpstr>Calibri Light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DR Salma Mohamed Mohamed Kedwany</cp:lastModifiedBy>
  <cp:revision>2446</cp:revision>
  <dcterms:created xsi:type="dcterms:W3CDTF">2021-08-03T13:03:26Z</dcterms:created>
  <dcterms:modified xsi:type="dcterms:W3CDTF">2022-12-01T20:34:14Z</dcterms:modified>
</cp:coreProperties>
</file>