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480" r:id="rId5"/>
    <p:sldId id="276" r:id="rId6"/>
    <p:sldId id="256" r:id="rId7"/>
    <p:sldId id="497" r:id="rId8"/>
    <p:sldId id="508" r:id="rId9"/>
    <p:sldId id="501" r:id="rId10"/>
    <p:sldId id="503" r:id="rId11"/>
    <p:sldId id="505" r:id="rId12"/>
    <p:sldId id="499" r:id="rId13"/>
    <p:sldId id="510" r:id="rId14"/>
    <p:sldId id="512" r:id="rId15"/>
    <p:sldId id="514" r:id="rId16"/>
    <p:sldId id="516" r:id="rId17"/>
    <p:sldId id="518" r:id="rId18"/>
    <p:sldId id="523" r:id="rId19"/>
    <p:sldId id="524" r:id="rId20"/>
    <p:sldId id="525" r:id="rId21"/>
    <p:sldId id="526" r:id="rId22"/>
    <p:sldId id="527" r:id="rId23"/>
    <p:sldId id="529" r:id="rId24"/>
    <p:sldId id="531" r:id="rId25"/>
    <p:sldId id="535" r:id="rId26"/>
    <p:sldId id="533" r:id="rId27"/>
    <p:sldId id="543" r:id="rId28"/>
    <p:sldId id="545" r:id="rId29"/>
    <p:sldId id="544" r:id="rId30"/>
    <p:sldId id="546" r:id="rId31"/>
    <p:sldId id="547" r:id="rId32"/>
    <p:sldId id="554" r:id="rId33"/>
    <p:sldId id="548" r:id="rId34"/>
    <p:sldId id="537" r:id="rId35"/>
    <p:sldId id="541" r:id="rId36"/>
    <p:sldId id="539" r:id="rId37"/>
    <p:sldId id="549" r:id="rId38"/>
    <p:sldId id="550" r:id="rId39"/>
    <p:sldId id="551" r:id="rId40"/>
    <p:sldId id="552" r:id="rId41"/>
    <p:sldId id="555" r:id="rId42"/>
    <p:sldId id="558" r:id="rId43"/>
    <p:sldId id="559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276"/>
            <p14:sldId id="256"/>
            <p14:sldId id="497"/>
            <p14:sldId id="508"/>
            <p14:sldId id="501"/>
            <p14:sldId id="503"/>
            <p14:sldId id="505"/>
            <p14:sldId id="499"/>
            <p14:sldId id="510"/>
            <p14:sldId id="512"/>
            <p14:sldId id="514"/>
            <p14:sldId id="516"/>
            <p14:sldId id="518"/>
            <p14:sldId id="523"/>
            <p14:sldId id="524"/>
            <p14:sldId id="525"/>
            <p14:sldId id="526"/>
            <p14:sldId id="527"/>
            <p14:sldId id="529"/>
            <p14:sldId id="531"/>
            <p14:sldId id="535"/>
            <p14:sldId id="533"/>
            <p14:sldId id="543"/>
            <p14:sldId id="545"/>
            <p14:sldId id="544"/>
            <p14:sldId id="546"/>
            <p14:sldId id="547"/>
            <p14:sldId id="554"/>
            <p14:sldId id="548"/>
            <p14:sldId id="537"/>
            <p14:sldId id="541"/>
            <p14:sldId id="539"/>
            <p14:sldId id="549"/>
            <p14:sldId id="550"/>
            <p14:sldId id="551"/>
            <p14:sldId id="552"/>
            <p14:sldId id="555"/>
            <p14:sldId id="558"/>
            <p14:sldId id="55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r HISHAM" initials="DH" lastIdx="1" clrIdx="0">
    <p:extLst>
      <p:ext uri="{19B8F6BF-5375-455C-9EA6-DF929625EA0E}">
        <p15:presenceInfo xmlns:p15="http://schemas.microsoft.com/office/powerpoint/2012/main" userId="Dr HISHAM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58221"/>
    <a:srgbClr val="FFD200"/>
    <a:srgbClr val="203E5F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commentAuthors" Target="commentAuthors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4" Type="http://schemas.openxmlformats.org/officeDocument/2006/relationships/image" Target="../media/image1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7.xml"/><Relationship Id="rId4" Type="http://schemas.openxmlformats.org/officeDocument/2006/relationships/image" Target="../media/image18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45828" y="4084964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Hesham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Mousli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3763" y="1914475"/>
            <a:ext cx="57251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Comparing 2 independent groups’ quantitative data</a:t>
            </a:r>
          </a:p>
          <a:p>
            <a:pPr algn="ctr"/>
            <a: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Independent samples t-test &amp;</a:t>
            </a:r>
          </a:p>
          <a:p>
            <a:pPr algn="ctr"/>
            <a: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Mann-Whitney test</a:t>
            </a:r>
            <a:endParaRPr lang="ar-EG" sz="24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  <a:p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75568" y="5029289"/>
            <a:ext cx="27927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MHA 613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Statistics in Healthcare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144984" y="996426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Alexandria" charset="0"/>
                <a:cs typeface="Alexandria" charset="0"/>
              </a:rPr>
              <a:t>Intended 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91170"/>
            <a:ext cx="10207473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Understand the Purpose and Importance of Comparing Two Independent Samples.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Identify Appropriate Statistical Tests for Two Independent Samples.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Interpret Results of Statistical Tests.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Evaluate the Assumptions and Limitations of Comparative Tests and their practical applications.</a:t>
            </a:r>
            <a:endParaRPr lang="en-US" sz="2400" dirty="0">
              <a:latin typeface="Alexandria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8483"/>
          <a:stretch/>
        </p:blipFill>
        <p:spPr>
          <a:xfrm>
            <a:off x="6185614" y="1488216"/>
            <a:ext cx="4187579" cy="392323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r="44530"/>
          <a:stretch/>
        </p:blipFill>
        <p:spPr>
          <a:xfrm>
            <a:off x="1333001" y="1488216"/>
            <a:ext cx="4349211" cy="392323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5386772" y="1488216"/>
            <a:ext cx="1094282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/>
              </a:rPr>
              <a:t>Vs.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103974" y="996426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Indication of Use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360453"/>
            <a:ext cx="1022536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We have samples from </a:t>
            </a:r>
            <a:r>
              <a:rPr lang="en-US" sz="2800" b="1" dirty="0">
                <a:latin typeface="Alexandria"/>
              </a:rPr>
              <a:t>two independent (unrelated) groups </a:t>
            </a:r>
            <a:r>
              <a:rPr lang="en-US" sz="2800" dirty="0">
                <a:latin typeface="Alexandria"/>
              </a:rPr>
              <a:t>of individuals and one </a:t>
            </a:r>
            <a:r>
              <a:rPr lang="en-US" sz="2800" b="1" dirty="0">
                <a:latin typeface="Alexandria"/>
              </a:rPr>
              <a:t>Numerical (Quantitative) variable </a:t>
            </a:r>
            <a:r>
              <a:rPr lang="en-US" sz="2800" dirty="0">
                <a:latin typeface="Alexandria"/>
              </a:rPr>
              <a:t>of interest.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We are interested in whether the </a:t>
            </a:r>
            <a:r>
              <a:rPr lang="en-US" sz="2800" b="1" dirty="0">
                <a:latin typeface="Alexandria"/>
              </a:rPr>
              <a:t>Mean or distribution (Median) </a:t>
            </a:r>
            <a:r>
              <a:rPr lang="en-US" sz="2800" dirty="0">
                <a:latin typeface="Alexandria"/>
              </a:rPr>
              <a:t>of the variable is the same in the two groups.</a:t>
            </a:r>
            <a:endParaRPr lang="ar-EG" sz="28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163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061791" y="939785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Explaining 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245852"/>
            <a:ext cx="7257312" cy="3244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For example, we may wish to </a:t>
            </a:r>
            <a:r>
              <a:rPr lang="en-US" sz="2800" b="1" dirty="0">
                <a:latin typeface="Alexandria"/>
              </a:rPr>
              <a:t>compare the weights </a:t>
            </a:r>
            <a:r>
              <a:rPr lang="en-US" sz="2800" dirty="0">
                <a:latin typeface="Alexandria"/>
              </a:rPr>
              <a:t>in </a:t>
            </a:r>
            <a:r>
              <a:rPr lang="en-US" sz="2800" b="1" dirty="0">
                <a:latin typeface="Alexandria"/>
              </a:rPr>
              <a:t>two groups of babies</a:t>
            </a:r>
            <a:r>
              <a:rPr lang="en-US" sz="2800" dirty="0">
                <a:latin typeface="Alexandria"/>
              </a:rPr>
              <a:t>, each group being randomly allocated to be either born </a:t>
            </a:r>
            <a:r>
              <a:rPr lang="en-US" sz="2800" b="1" dirty="0">
                <a:latin typeface="Alexandria"/>
              </a:rPr>
              <a:t>via normal labor </a:t>
            </a:r>
            <a:r>
              <a:rPr lang="en-US" sz="2800" dirty="0">
                <a:latin typeface="Alexandria"/>
              </a:rPr>
              <a:t>or</a:t>
            </a:r>
            <a:r>
              <a:rPr lang="en-US" sz="2800" b="1" dirty="0">
                <a:latin typeface="Alexandria"/>
              </a:rPr>
              <a:t> through a C-section labor</a:t>
            </a:r>
            <a:r>
              <a:rPr lang="en-US" sz="2800" dirty="0">
                <a:latin typeface="Alexandria"/>
              </a:rPr>
              <a:t>.</a:t>
            </a:r>
            <a:endParaRPr lang="ar-EG" sz="28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5362" y="2245852"/>
            <a:ext cx="2737300" cy="32441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0628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9" name="Picture 2" descr="Doctor / pharmacist thinking - Stock Illustration [2228100] - PIXTA">
            <a:extLst>
              <a:ext uri="{FF2B5EF4-FFF2-40B4-BE49-F238E27FC236}">
                <a16:creationId xmlns:a16="http://schemas.microsoft.com/office/drawing/2014/main" id="{6DBA04AB-D203-3A8D-0429-03256BFC29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20" r="19384"/>
          <a:stretch/>
        </p:blipFill>
        <p:spPr bwMode="auto">
          <a:xfrm>
            <a:off x="10091940" y="3204156"/>
            <a:ext cx="1810250" cy="27009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Cloud Callout 2"/>
          <p:cNvSpPr/>
          <p:nvPr/>
        </p:nvSpPr>
        <p:spPr>
          <a:xfrm>
            <a:off x="704538" y="952845"/>
            <a:ext cx="8553256" cy="5702788"/>
          </a:xfrm>
          <a:prstGeom prst="cloudCallout">
            <a:avLst>
              <a:gd name="adj1" fmla="val 61558"/>
              <a:gd name="adj2" fmla="val -4942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The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Hypothesis test 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that can solve this problem is either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(Independent samples) </a:t>
            </a:r>
            <a:r>
              <a:rPr lang="en-US" sz="2400" b="1" i="1" dirty="0">
                <a:solidFill>
                  <a:schemeClr val="tx1"/>
                </a:solidFill>
                <a:latin typeface="Alexandria"/>
              </a:rPr>
              <a:t>t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-test </a:t>
            </a:r>
            <a:r>
              <a:rPr lang="en-US" sz="2400" b="1" dirty="0">
                <a:solidFill>
                  <a:srgbClr val="00AEEF"/>
                </a:solidFill>
                <a:latin typeface="Alexandria"/>
              </a:rPr>
              <a:t>OR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 Mann-Whitney test.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I can select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either of them based on 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the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Normality status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of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each group’s data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72353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9" name="Picture 2" descr="Doctor / pharmacist thinking - Stock Illustration [2228100] - PIXTA">
            <a:extLst>
              <a:ext uri="{FF2B5EF4-FFF2-40B4-BE49-F238E27FC236}">
                <a16:creationId xmlns:a16="http://schemas.microsoft.com/office/drawing/2014/main" id="{6DBA04AB-D203-3A8D-0429-03256BFC29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720" r="19384"/>
          <a:stretch/>
        </p:blipFill>
        <p:spPr bwMode="auto">
          <a:xfrm>
            <a:off x="10091940" y="3204156"/>
            <a:ext cx="1810250" cy="27009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Cloud Callout 2"/>
          <p:cNvSpPr/>
          <p:nvPr/>
        </p:nvSpPr>
        <p:spPr>
          <a:xfrm>
            <a:off x="704538" y="952845"/>
            <a:ext cx="8553256" cy="5702788"/>
          </a:xfrm>
          <a:prstGeom prst="cloudCallout">
            <a:avLst>
              <a:gd name="adj1" fmla="val 61558"/>
              <a:gd name="adj2" fmla="val -4942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Alexandria"/>
              </a:rPr>
              <a:t>So, </a:t>
            </a:r>
            <a:r>
              <a:rPr lang="en-US" sz="2800" b="1" dirty="0">
                <a:solidFill>
                  <a:schemeClr val="tx1"/>
                </a:solidFill>
                <a:latin typeface="Alexandria"/>
              </a:rPr>
              <a:t>I must first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 </a:t>
            </a:r>
            <a:r>
              <a:rPr lang="en-US" sz="2800" b="1" i="1" dirty="0">
                <a:solidFill>
                  <a:schemeClr val="tx1"/>
                </a:solidFill>
                <a:latin typeface="Alexandria"/>
              </a:rPr>
              <a:t>check the Normality of data for each group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 using the </a:t>
            </a:r>
            <a:r>
              <a:rPr lang="en-US" sz="2800" b="1" i="1" dirty="0">
                <a:solidFill>
                  <a:schemeClr val="tx1"/>
                </a:solidFill>
                <a:latin typeface="Alexandria"/>
              </a:rPr>
              <a:t>Shapiro-Wilk test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 and </a:t>
            </a:r>
            <a:r>
              <a:rPr lang="en-US" sz="2800" b="1" i="1" dirty="0">
                <a:solidFill>
                  <a:schemeClr val="tx1"/>
                </a:solidFill>
                <a:latin typeface="Alexandria"/>
              </a:rPr>
              <a:t>interpret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 </a:t>
            </a:r>
            <a:r>
              <a:rPr lang="en-US" sz="2800" b="1" i="1" dirty="0">
                <a:solidFill>
                  <a:schemeClr val="tx1"/>
                </a:solidFill>
                <a:latin typeface="Alexandria"/>
              </a:rPr>
              <a:t>its resulting P-value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.</a:t>
            </a:r>
            <a:endParaRPr lang="ar-EG" sz="2800" dirty="0">
              <a:solidFill>
                <a:schemeClr val="tx1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733860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8" name="Picture 2" descr="Test of Normality • Simply explained - DATAtab">
            <a:extLst>
              <a:ext uri="{FF2B5EF4-FFF2-40B4-BE49-F238E27FC236}">
                <a16:creationId xmlns:a16="http://schemas.microsoft.com/office/drawing/2014/main" id="{7A557D18-564B-7B6C-7E87-F461B99C81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28" y="1155868"/>
            <a:ext cx="10837888" cy="534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71CB48C-781A-BF0D-C4C0-F9F4040D2B75}"/>
              </a:ext>
            </a:extLst>
          </p:cNvPr>
          <p:cNvSpPr/>
          <p:nvPr/>
        </p:nvSpPr>
        <p:spPr>
          <a:xfrm>
            <a:off x="760507" y="2190870"/>
            <a:ext cx="2507349" cy="60491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71CB48C-781A-BF0D-C4C0-F9F4040D2B75}"/>
              </a:ext>
            </a:extLst>
          </p:cNvPr>
          <p:cNvSpPr/>
          <p:nvPr/>
        </p:nvSpPr>
        <p:spPr>
          <a:xfrm>
            <a:off x="9390199" y="2190869"/>
            <a:ext cx="1304510" cy="60491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03763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4936" y="970179"/>
            <a:ext cx="67957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The (Independent samples) </a:t>
            </a:r>
            <a:r>
              <a:rPr lang="en-US" sz="2800" b="1" i="1" dirty="0">
                <a:solidFill>
                  <a:srgbClr val="00B0F0"/>
                </a:solidFill>
                <a:latin typeface="Alexandria"/>
              </a:rPr>
              <a:t>t</a:t>
            </a:r>
            <a:r>
              <a:rPr lang="en-US" sz="2800" b="1" dirty="0">
                <a:solidFill>
                  <a:srgbClr val="00B0F0"/>
                </a:solidFill>
                <a:latin typeface="Alexandria"/>
              </a:rPr>
              <a:t>-test</a:t>
            </a:r>
            <a:endParaRPr lang="en-US" sz="2800" b="1" dirty="0">
              <a:solidFill>
                <a:srgbClr val="00B0F0"/>
              </a:solidFill>
              <a:latin typeface="Alexandria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427612"/>
            <a:ext cx="7482164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Assumptions: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In the population</a:t>
            </a:r>
            <a:r>
              <a:rPr lang="en-US" sz="2400" dirty="0">
                <a:latin typeface="Alexandria"/>
              </a:rPr>
              <a:t>, </a:t>
            </a:r>
            <a:r>
              <a:rPr lang="en-US" sz="2400" b="1" dirty="0">
                <a:latin typeface="Alexandria"/>
              </a:rPr>
              <a:t>the variable is Normally distributed in each group</a:t>
            </a:r>
            <a:r>
              <a:rPr lang="en-US" sz="2400" dirty="0">
                <a:latin typeface="Alexandria"/>
              </a:rPr>
              <a:t>. In addition, we have </a:t>
            </a:r>
            <a:r>
              <a:rPr lang="en-US" sz="2400" b="1" dirty="0">
                <a:latin typeface="Alexandria"/>
              </a:rPr>
              <a:t>reasonable sample sizes </a:t>
            </a:r>
            <a:r>
              <a:rPr lang="en-US" sz="2400" dirty="0">
                <a:latin typeface="Alexandria"/>
              </a:rPr>
              <a:t>so that we </a:t>
            </a:r>
            <a:r>
              <a:rPr lang="en-US" sz="2400" b="1" dirty="0">
                <a:latin typeface="Alexandria"/>
              </a:rPr>
              <a:t>can check the assumptions of Normality.</a:t>
            </a:r>
            <a:endParaRPr lang="en-US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D769F5D-CF99-0B2D-CB33-581EB84ABFC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758" t="27251" r="36017" b="41218"/>
          <a:stretch/>
        </p:blipFill>
        <p:spPr>
          <a:xfrm>
            <a:off x="8527067" y="1985630"/>
            <a:ext cx="2760526" cy="37701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0000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4936" y="970179"/>
            <a:ext cx="67957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The (Independent samples) </a:t>
            </a:r>
            <a:r>
              <a:rPr lang="en-US" sz="2800" b="1" i="1" dirty="0">
                <a:solidFill>
                  <a:srgbClr val="00B0F0"/>
                </a:solidFill>
                <a:latin typeface="Alexandria"/>
              </a:rPr>
              <a:t>t</a:t>
            </a:r>
            <a:r>
              <a:rPr lang="en-US" sz="2800" b="1" dirty="0">
                <a:solidFill>
                  <a:srgbClr val="00B0F0"/>
                </a:solidFill>
                <a:latin typeface="Alexandria"/>
              </a:rPr>
              <a:t>-test</a:t>
            </a:r>
            <a:endParaRPr lang="en-US" sz="2800" b="1" dirty="0">
              <a:solidFill>
                <a:srgbClr val="00B0F0"/>
              </a:solidFill>
              <a:latin typeface="Alexandria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223266"/>
            <a:ext cx="7482164" cy="353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Rationale: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We consider the </a:t>
            </a:r>
            <a:r>
              <a:rPr lang="en-US" sz="2400" b="1" dirty="0">
                <a:latin typeface="Alexandria"/>
              </a:rPr>
              <a:t>difference in the means </a:t>
            </a:r>
            <a:r>
              <a:rPr lang="en-US" sz="2400" dirty="0">
                <a:latin typeface="Alexandria"/>
              </a:rPr>
              <a:t>of the two groups.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Under the </a:t>
            </a:r>
            <a:r>
              <a:rPr lang="en-US" sz="2400" b="1" dirty="0">
                <a:latin typeface="Alexandria"/>
              </a:rPr>
              <a:t>Null hypothesis </a:t>
            </a:r>
            <a:r>
              <a:rPr lang="en-US" sz="2400" dirty="0">
                <a:latin typeface="Alexandria"/>
              </a:rPr>
              <a:t>that the population </a:t>
            </a:r>
            <a:r>
              <a:rPr lang="en-US" sz="2400" b="1" dirty="0">
                <a:latin typeface="Alexandria"/>
              </a:rPr>
              <a:t>means in the two groups are the same</a:t>
            </a:r>
            <a:r>
              <a:rPr lang="en-US" sz="2400" dirty="0">
                <a:latin typeface="Alexandria"/>
              </a:rPr>
              <a:t>, this </a:t>
            </a:r>
            <a:r>
              <a:rPr lang="en-US" sz="2400" b="1" dirty="0">
                <a:latin typeface="Alexandria"/>
              </a:rPr>
              <a:t>difference will equal zero</a:t>
            </a:r>
            <a:r>
              <a:rPr lang="en-US" sz="2400" dirty="0">
                <a:latin typeface="Alexandri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D769F5D-CF99-0B2D-CB33-581EB84ABFC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758" t="27251" r="36017" b="41218"/>
          <a:stretch/>
        </p:blipFill>
        <p:spPr>
          <a:xfrm>
            <a:off x="8527067" y="1985630"/>
            <a:ext cx="2760526" cy="37701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8440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4936" y="970179"/>
            <a:ext cx="67957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The (Independent samples) </a:t>
            </a:r>
            <a:r>
              <a:rPr lang="en-US" sz="2800" b="1" i="1" dirty="0">
                <a:solidFill>
                  <a:srgbClr val="00B0F0"/>
                </a:solidFill>
                <a:latin typeface="Alexandria"/>
              </a:rPr>
              <a:t>t</a:t>
            </a:r>
            <a:r>
              <a:rPr lang="en-US" sz="2800" b="1" dirty="0">
                <a:solidFill>
                  <a:srgbClr val="00B0F0"/>
                </a:solidFill>
                <a:latin typeface="Alexandria"/>
              </a:rPr>
              <a:t>-test</a:t>
            </a:r>
            <a:endParaRPr lang="en-US" sz="2800" b="1" dirty="0">
              <a:solidFill>
                <a:srgbClr val="00B0F0"/>
              </a:solidFill>
              <a:latin typeface="Alexandria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293492"/>
            <a:ext cx="74821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Rationale: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Book Antiqua" panose="02040602050305030304" pitchFamily="18" charset="0"/>
              </a:rPr>
              <a:t>Under the </a:t>
            </a:r>
            <a:r>
              <a:rPr lang="en-US" sz="2800" b="1" dirty="0">
                <a:latin typeface="Book Antiqua" panose="02040602050305030304" pitchFamily="18" charset="0"/>
              </a:rPr>
              <a:t>Alternate hypothesis </a:t>
            </a:r>
            <a:r>
              <a:rPr lang="en-US" sz="2800" dirty="0">
                <a:latin typeface="Book Antiqua" panose="02040602050305030304" pitchFamily="18" charset="0"/>
              </a:rPr>
              <a:t>that the population </a:t>
            </a:r>
            <a:r>
              <a:rPr lang="en-US" sz="2800" b="1" dirty="0">
                <a:latin typeface="Book Antiqua" panose="02040602050305030304" pitchFamily="18" charset="0"/>
              </a:rPr>
              <a:t>means in the two groups are significantly different</a:t>
            </a:r>
            <a:r>
              <a:rPr lang="en-US" sz="2800" dirty="0">
                <a:latin typeface="Book Antiqua" panose="02040602050305030304" pitchFamily="18" charset="0"/>
              </a:rPr>
              <a:t>, this </a:t>
            </a:r>
            <a:r>
              <a:rPr lang="en-US" sz="2800" b="1" dirty="0">
                <a:latin typeface="Book Antiqua" panose="02040602050305030304" pitchFamily="18" charset="0"/>
              </a:rPr>
              <a:t>difference will be significantly more than zero</a:t>
            </a:r>
            <a:r>
              <a:rPr lang="en-US" sz="2800" dirty="0">
                <a:latin typeface="Book Antiqua" panose="02040602050305030304" pitchFamily="18" charset="0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D769F5D-CF99-0B2D-CB33-581EB84ABFC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758" t="27251" r="36017" b="41218"/>
          <a:stretch/>
        </p:blipFill>
        <p:spPr>
          <a:xfrm>
            <a:off x="8527067" y="1985630"/>
            <a:ext cx="2760526" cy="37701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52954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t="2328" r="1621"/>
          <a:stretch/>
        </p:blipFill>
        <p:spPr>
          <a:xfrm>
            <a:off x="1047731" y="1149310"/>
            <a:ext cx="9612412" cy="47558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25745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061791" y="939785"/>
            <a:ext cx="3902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Conclusion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208707"/>
            <a:ext cx="1018039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It will be in terms of Mean &amp; SD reporting for each group.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If </a:t>
            </a:r>
            <a:r>
              <a:rPr lang="en-US" sz="2800" b="1" dirty="0">
                <a:latin typeface="Alexandria"/>
              </a:rPr>
              <a:t>P-value &lt; 0.05 </a:t>
            </a:r>
            <a:r>
              <a:rPr lang="en-US" sz="2800" dirty="0">
                <a:latin typeface="Alexandria"/>
              </a:rPr>
              <a:t>so, </a:t>
            </a:r>
            <a:r>
              <a:rPr lang="en-US" sz="2800" b="1" dirty="0">
                <a:latin typeface="Alexandria"/>
              </a:rPr>
              <a:t>there is 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a</a:t>
            </a:r>
            <a:r>
              <a:rPr lang="en-US" sz="2800" b="1" dirty="0">
                <a:latin typeface="Alexandria"/>
              </a:rPr>
              <a:t> statistically significant difference </a:t>
            </a:r>
            <a:r>
              <a:rPr lang="en-US" sz="2800" dirty="0">
                <a:latin typeface="Alexandria"/>
              </a:rPr>
              <a:t>between the </a:t>
            </a:r>
            <a:r>
              <a:rPr lang="en-US" sz="2800" b="1" dirty="0">
                <a:latin typeface="Alexandria"/>
              </a:rPr>
              <a:t>weights</a:t>
            </a:r>
            <a:r>
              <a:rPr lang="en-US" sz="2800" dirty="0">
                <a:latin typeface="Alexandria"/>
              </a:rPr>
              <a:t> of </a:t>
            </a:r>
            <a:r>
              <a:rPr lang="en-US" sz="2800" b="1" dirty="0">
                <a:latin typeface="Alexandria"/>
              </a:rPr>
              <a:t>normal labor babies</a:t>
            </a:r>
            <a:r>
              <a:rPr lang="en-US" sz="2800" dirty="0">
                <a:latin typeface="Alexandria"/>
              </a:rPr>
              <a:t> (</a:t>
            </a:r>
            <a:r>
              <a:rPr lang="en-US" sz="2800" b="1" dirty="0">
                <a:latin typeface="Alexandria"/>
              </a:rPr>
              <a:t>Mean=</a:t>
            </a:r>
            <a:r>
              <a:rPr lang="en-US" sz="2800" dirty="0">
                <a:latin typeface="Alexandria"/>
              </a:rPr>
              <a:t> ……., </a:t>
            </a:r>
            <a:r>
              <a:rPr lang="en-US" sz="2800" b="1" dirty="0">
                <a:latin typeface="Alexandria"/>
              </a:rPr>
              <a:t>SD=</a:t>
            </a:r>
            <a:r>
              <a:rPr lang="en-US" sz="2800" dirty="0">
                <a:latin typeface="Alexandria"/>
              </a:rPr>
              <a:t> ……..) and the </a:t>
            </a:r>
            <a:r>
              <a:rPr lang="en-US" sz="2800" b="1" dirty="0">
                <a:latin typeface="Alexandria"/>
              </a:rPr>
              <a:t>weights</a:t>
            </a:r>
            <a:r>
              <a:rPr lang="en-US" sz="2800" dirty="0">
                <a:latin typeface="Alexandria"/>
              </a:rPr>
              <a:t> of </a:t>
            </a:r>
            <a:r>
              <a:rPr lang="en-US" sz="2800" b="1" dirty="0">
                <a:latin typeface="Alexandria"/>
              </a:rPr>
              <a:t>C-section labor babies</a:t>
            </a:r>
            <a:r>
              <a:rPr lang="en-US" sz="2800" dirty="0">
                <a:latin typeface="Alexandria"/>
              </a:rPr>
              <a:t> (</a:t>
            </a:r>
            <a:r>
              <a:rPr lang="en-US" sz="2800" b="1" dirty="0">
                <a:latin typeface="Alexandria"/>
              </a:rPr>
              <a:t>Mean=</a:t>
            </a:r>
            <a:r>
              <a:rPr lang="en-US" sz="2800" dirty="0">
                <a:latin typeface="Alexandria"/>
              </a:rPr>
              <a:t> ……., </a:t>
            </a:r>
            <a:r>
              <a:rPr lang="en-US" sz="2800" b="1" dirty="0">
                <a:latin typeface="Alexandria"/>
              </a:rPr>
              <a:t>SD=</a:t>
            </a:r>
            <a:r>
              <a:rPr lang="en-US" sz="2800" dirty="0">
                <a:latin typeface="Alexandria"/>
              </a:rPr>
              <a:t> ……..), (</a:t>
            </a:r>
            <a:r>
              <a:rPr lang="en-US" sz="2800" b="1" dirty="0">
                <a:latin typeface="Alexandria"/>
              </a:rPr>
              <a:t>P-value =</a:t>
            </a:r>
            <a:r>
              <a:rPr lang="en-US" sz="2800" dirty="0">
                <a:latin typeface="Alexandria"/>
              </a:rPr>
              <a:t> ……….).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969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061791" y="939785"/>
            <a:ext cx="3902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Conclusion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2610" y="2531873"/>
            <a:ext cx="1018039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If </a:t>
            </a:r>
            <a:r>
              <a:rPr lang="en-US" sz="2800" b="1" dirty="0">
                <a:latin typeface="Alexandria"/>
              </a:rPr>
              <a:t>P-value &gt; 0.05 </a:t>
            </a:r>
            <a:r>
              <a:rPr lang="en-US" sz="2800" dirty="0">
                <a:latin typeface="Alexandria"/>
              </a:rPr>
              <a:t>so, </a:t>
            </a:r>
            <a:r>
              <a:rPr lang="en-US" sz="2800" b="1" dirty="0">
                <a:latin typeface="Alexandria"/>
              </a:rPr>
              <a:t>there is 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No</a:t>
            </a:r>
            <a:r>
              <a:rPr lang="en-US" sz="2800" b="1" dirty="0">
                <a:latin typeface="Alexandria"/>
              </a:rPr>
              <a:t> statistically significant difference </a:t>
            </a:r>
            <a:r>
              <a:rPr lang="en-US" sz="2800" dirty="0">
                <a:latin typeface="Alexandria"/>
              </a:rPr>
              <a:t>between the </a:t>
            </a:r>
            <a:r>
              <a:rPr lang="en-US" sz="2800" b="1" dirty="0">
                <a:latin typeface="Alexandria"/>
              </a:rPr>
              <a:t>weights</a:t>
            </a:r>
            <a:r>
              <a:rPr lang="en-US" sz="2800" dirty="0">
                <a:latin typeface="Alexandria"/>
              </a:rPr>
              <a:t> of </a:t>
            </a:r>
            <a:r>
              <a:rPr lang="en-US" sz="2800" b="1" dirty="0">
                <a:latin typeface="Alexandria"/>
              </a:rPr>
              <a:t>normal labor babies</a:t>
            </a:r>
            <a:r>
              <a:rPr lang="en-US" sz="2800" dirty="0">
                <a:latin typeface="Alexandria"/>
              </a:rPr>
              <a:t> (</a:t>
            </a:r>
            <a:r>
              <a:rPr lang="en-US" sz="2800" b="1" dirty="0">
                <a:latin typeface="Alexandria"/>
              </a:rPr>
              <a:t>Mean=</a:t>
            </a:r>
            <a:r>
              <a:rPr lang="en-US" sz="2800" dirty="0">
                <a:latin typeface="Alexandria"/>
              </a:rPr>
              <a:t> ……., </a:t>
            </a:r>
            <a:r>
              <a:rPr lang="en-US" sz="2800" b="1" dirty="0">
                <a:latin typeface="Alexandria"/>
              </a:rPr>
              <a:t>SD=</a:t>
            </a:r>
            <a:r>
              <a:rPr lang="en-US" sz="2800" dirty="0">
                <a:latin typeface="Alexandria"/>
              </a:rPr>
              <a:t> ……..) and the </a:t>
            </a:r>
            <a:r>
              <a:rPr lang="en-US" sz="2800" b="1" dirty="0">
                <a:latin typeface="Alexandria"/>
              </a:rPr>
              <a:t>weights</a:t>
            </a:r>
            <a:r>
              <a:rPr lang="en-US" sz="2800" dirty="0">
                <a:latin typeface="Alexandria"/>
              </a:rPr>
              <a:t> of </a:t>
            </a:r>
            <a:r>
              <a:rPr lang="en-US" sz="2800" b="1" dirty="0">
                <a:latin typeface="Alexandria"/>
              </a:rPr>
              <a:t>C-section labor babies</a:t>
            </a:r>
            <a:r>
              <a:rPr lang="en-US" sz="2800" dirty="0">
                <a:latin typeface="Alexandria"/>
              </a:rPr>
              <a:t> (</a:t>
            </a:r>
            <a:r>
              <a:rPr lang="en-US" sz="2800" b="1" dirty="0">
                <a:latin typeface="Alexandria"/>
              </a:rPr>
              <a:t>Mean=</a:t>
            </a:r>
            <a:r>
              <a:rPr lang="en-US" sz="2800" dirty="0">
                <a:latin typeface="Alexandria"/>
              </a:rPr>
              <a:t> ……., </a:t>
            </a:r>
            <a:r>
              <a:rPr lang="en-US" sz="2800" b="1" dirty="0">
                <a:latin typeface="Alexandria"/>
              </a:rPr>
              <a:t>SD=</a:t>
            </a:r>
            <a:r>
              <a:rPr lang="en-US" sz="2800" dirty="0">
                <a:latin typeface="Alexandria"/>
              </a:rPr>
              <a:t> ……..), (</a:t>
            </a:r>
            <a:r>
              <a:rPr lang="en-US" sz="2800" b="1" dirty="0">
                <a:latin typeface="Alexandria"/>
              </a:rPr>
              <a:t>P-value =</a:t>
            </a:r>
            <a:r>
              <a:rPr lang="en-US" sz="2800" dirty="0">
                <a:latin typeface="Alexandria"/>
              </a:rPr>
              <a:t> ……….).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765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4936" y="970179"/>
            <a:ext cx="67957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2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The Mann-Whitney test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17455" y="2288465"/>
            <a:ext cx="7931869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Rationale: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Book Antiqua" panose="02040602050305030304" pitchFamily="18" charset="0"/>
              </a:rPr>
              <a:t>The </a:t>
            </a:r>
            <a:r>
              <a:rPr lang="en-US" sz="2800" b="1" dirty="0">
                <a:latin typeface="Book Antiqua" panose="02040602050305030304" pitchFamily="18" charset="0"/>
              </a:rPr>
              <a:t>Mann–Whitney test </a:t>
            </a:r>
            <a:r>
              <a:rPr lang="en-US" sz="2800" dirty="0">
                <a:latin typeface="Book Antiqua" panose="02040602050305030304" pitchFamily="18" charset="0"/>
              </a:rPr>
              <a:t>is used when data is </a:t>
            </a:r>
            <a:r>
              <a:rPr lang="en-US" sz="2800" b="1" dirty="0">
                <a:latin typeface="Book Antiqua" panose="02040602050305030304" pitchFamily="18" charset="0"/>
              </a:rPr>
              <a:t>(not normally distributed)</a:t>
            </a:r>
            <a:r>
              <a:rPr lang="en-US" sz="2800" dirty="0">
                <a:latin typeface="Book Antiqua" panose="02040602050305030304" pitchFamily="18" charset="0"/>
              </a:rPr>
              <a:t> and is the </a:t>
            </a:r>
            <a:r>
              <a:rPr lang="en-US" sz="2800" b="1" dirty="0">
                <a:latin typeface="Book Antiqua" panose="02040602050305030304" pitchFamily="18" charset="0"/>
              </a:rPr>
              <a:t>non-parametric equivalent</a:t>
            </a:r>
            <a:r>
              <a:rPr lang="en-US" sz="2800" dirty="0">
                <a:latin typeface="Book Antiqua" panose="02040602050305030304" pitchFamily="18" charset="0"/>
              </a:rPr>
              <a:t> of the </a:t>
            </a:r>
            <a:r>
              <a:rPr lang="en-US" sz="2800" b="1" dirty="0">
                <a:latin typeface="Book Antiqua" panose="02040602050305030304" pitchFamily="18" charset="0"/>
              </a:rPr>
              <a:t>independent samples t-test</a:t>
            </a:r>
            <a:r>
              <a:rPr lang="en-US" sz="2800" dirty="0">
                <a:latin typeface="Book Antiqua" panose="02040602050305030304" pitchFamily="18" charset="0"/>
              </a:rPr>
              <a:t>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>
              <a:latin typeface="Book Antiqua" panose="0204060205030503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D769F5D-CF99-0B2D-CB33-581EB84ABFC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758" t="27251" r="36017" b="41218"/>
          <a:stretch/>
        </p:blipFill>
        <p:spPr>
          <a:xfrm>
            <a:off x="8749499" y="1985630"/>
            <a:ext cx="2538093" cy="37701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8892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4936" y="970179"/>
            <a:ext cx="67957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2"/>
            </a:pPr>
            <a:r>
              <a:rPr lang="en-US" sz="2800" b="1" dirty="0">
                <a:solidFill>
                  <a:srgbClr val="00B0F0"/>
                </a:solidFill>
                <a:latin typeface="Alexandria"/>
              </a:rPr>
              <a:t>The Mann-Whitney test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17455" y="2288465"/>
            <a:ext cx="793186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Rationale: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Book Antiqua" panose="02040602050305030304" pitchFamily="18" charset="0"/>
              </a:rPr>
              <a:t>It is used when </a:t>
            </a:r>
            <a:r>
              <a:rPr lang="en-US" sz="2800" b="1" dirty="0">
                <a:latin typeface="Book Antiqua" panose="02040602050305030304" pitchFamily="18" charset="0"/>
              </a:rPr>
              <a:t>one or both group’s data are not normally distributed</a:t>
            </a:r>
            <a:r>
              <a:rPr lang="en-US" sz="2800" dirty="0">
                <a:latin typeface="Book Antiqua" panose="02040602050305030304" pitchFamily="18" charset="0"/>
              </a:rPr>
              <a:t>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Book Antiqua" panose="02040602050305030304" pitchFamily="18" charset="0"/>
              </a:rPr>
              <a:t>It relies on comparing non-parametric measures such as </a:t>
            </a:r>
            <a:r>
              <a:rPr lang="en-US" sz="2800" b="1" dirty="0">
                <a:latin typeface="Book Antiqua" panose="02040602050305030304" pitchFamily="18" charset="0"/>
              </a:rPr>
              <a:t>Median &amp; Range/IQR</a:t>
            </a:r>
            <a:r>
              <a:rPr lang="en-US" sz="2800" dirty="0">
                <a:latin typeface="Book Antiqua" panose="02040602050305030304" pitchFamily="18" charset="0"/>
              </a:rPr>
              <a:t>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>
              <a:latin typeface="Book Antiqua" panose="02040602050305030304" pitchFamily="18" charset="0"/>
            </a:endParaRP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>
              <a:latin typeface="Book Antiqua" panose="02040602050305030304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D769F5D-CF99-0B2D-CB33-581EB84ABFC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758" t="27251" r="36017" b="41218"/>
          <a:stretch/>
        </p:blipFill>
        <p:spPr>
          <a:xfrm>
            <a:off x="8749499" y="1985630"/>
            <a:ext cx="2538093" cy="37701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72516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t="2328" r="1621"/>
          <a:stretch/>
        </p:blipFill>
        <p:spPr>
          <a:xfrm>
            <a:off x="1047731" y="1149310"/>
            <a:ext cx="9612412" cy="47558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483016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061791" y="939785"/>
            <a:ext cx="3902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Conclusion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2610" y="2439540"/>
            <a:ext cx="10180394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It will be in terms of Median &amp; Range/IQR reporting for each group.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latin typeface="Alexandria"/>
              </a:rPr>
              <a:t>If </a:t>
            </a:r>
            <a:r>
              <a:rPr lang="en-US" sz="2400" b="1" dirty="0">
                <a:latin typeface="Alexandria"/>
              </a:rPr>
              <a:t>P-value &lt; 0.05 </a:t>
            </a:r>
            <a:r>
              <a:rPr lang="en-US" sz="2400" dirty="0">
                <a:latin typeface="Alexandria"/>
              </a:rPr>
              <a:t>so, </a:t>
            </a:r>
            <a:r>
              <a:rPr lang="en-US" sz="2400" b="1" dirty="0">
                <a:latin typeface="Alexandria"/>
              </a:rPr>
              <a:t>there is </a:t>
            </a:r>
            <a:r>
              <a:rPr lang="en-US" sz="2400" b="1" dirty="0">
                <a:solidFill>
                  <a:srgbClr val="F58221"/>
                </a:solidFill>
                <a:latin typeface="Alexandria"/>
              </a:rPr>
              <a:t>a</a:t>
            </a:r>
            <a:r>
              <a:rPr lang="en-US" sz="2400" b="1" dirty="0">
                <a:latin typeface="Alexandria"/>
              </a:rPr>
              <a:t> statistically significant difference </a:t>
            </a:r>
            <a:r>
              <a:rPr lang="en-US" sz="2400" dirty="0">
                <a:latin typeface="Alexandria"/>
              </a:rPr>
              <a:t>between the </a:t>
            </a:r>
            <a:r>
              <a:rPr lang="en-US" sz="2400" b="1" dirty="0">
                <a:latin typeface="Alexandria"/>
              </a:rPr>
              <a:t>weights</a:t>
            </a:r>
            <a:r>
              <a:rPr lang="en-US" sz="2400" dirty="0">
                <a:latin typeface="Alexandria"/>
              </a:rPr>
              <a:t> of </a:t>
            </a:r>
            <a:r>
              <a:rPr lang="en-US" sz="2400" b="1" dirty="0">
                <a:latin typeface="Alexandria"/>
              </a:rPr>
              <a:t>normal labor babies</a:t>
            </a:r>
            <a:r>
              <a:rPr lang="en-US" sz="2400" dirty="0">
                <a:latin typeface="Alexandria"/>
              </a:rPr>
              <a:t> (</a:t>
            </a:r>
            <a:r>
              <a:rPr lang="en-US" sz="2400" b="1" dirty="0">
                <a:latin typeface="Alexandria"/>
              </a:rPr>
              <a:t>Median=</a:t>
            </a:r>
            <a:r>
              <a:rPr lang="en-US" sz="2400" dirty="0">
                <a:latin typeface="Alexandria"/>
              </a:rPr>
              <a:t> ……., </a:t>
            </a:r>
            <a:r>
              <a:rPr lang="en-US" sz="2400" b="1" dirty="0">
                <a:latin typeface="Alexandria"/>
              </a:rPr>
              <a:t>Range=</a:t>
            </a:r>
            <a:r>
              <a:rPr lang="en-US" sz="2400" dirty="0">
                <a:latin typeface="Alexandria"/>
              </a:rPr>
              <a:t> ……..) and the </a:t>
            </a:r>
            <a:r>
              <a:rPr lang="en-US" sz="2400" b="1" dirty="0">
                <a:latin typeface="Alexandria"/>
              </a:rPr>
              <a:t>weights</a:t>
            </a:r>
            <a:r>
              <a:rPr lang="en-US" sz="2400" dirty="0">
                <a:latin typeface="Alexandria"/>
              </a:rPr>
              <a:t> of </a:t>
            </a:r>
            <a:r>
              <a:rPr lang="en-US" sz="2400" b="1" dirty="0">
                <a:latin typeface="Alexandria"/>
              </a:rPr>
              <a:t>C-section labor babies</a:t>
            </a:r>
            <a:r>
              <a:rPr lang="en-US" sz="2400" dirty="0">
                <a:latin typeface="Alexandria"/>
              </a:rPr>
              <a:t> (</a:t>
            </a:r>
            <a:r>
              <a:rPr lang="en-US" sz="2400" b="1" dirty="0">
                <a:latin typeface="Alexandria"/>
              </a:rPr>
              <a:t>Median=</a:t>
            </a:r>
            <a:r>
              <a:rPr lang="en-US" sz="2400" dirty="0">
                <a:latin typeface="Alexandria"/>
              </a:rPr>
              <a:t> ……., </a:t>
            </a:r>
            <a:r>
              <a:rPr lang="en-US" sz="2400" b="1" dirty="0">
                <a:latin typeface="Alexandria"/>
              </a:rPr>
              <a:t>Range=</a:t>
            </a:r>
            <a:r>
              <a:rPr lang="en-US" sz="2400" dirty="0">
                <a:latin typeface="Alexandria"/>
              </a:rPr>
              <a:t> ……..), (</a:t>
            </a:r>
            <a:r>
              <a:rPr lang="en-US" sz="2400" b="1" dirty="0">
                <a:latin typeface="Alexandria"/>
              </a:rPr>
              <a:t>P-value =</a:t>
            </a:r>
            <a:r>
              <a:rPr lang="en-US" sz="2400" dirty="0">
                <a:latin typeface="Alexandria"/>
              </a:rPr>
              <a:t> ……….).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449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061791" y="939785"/>
            <a:ext cx="3902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Conclusion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2610" y="2441585"/>
            <a:ext cx="10180394" cy="26108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If </a:t>
            </a:r>
            <a:r>
              <a:rPr lang="en-US" sz="2800" b="1" dirty="0">
                <a:latin typeface="Alexandria"/>
              </a:rPr>
              <a:t>P-value &gt; 0.05 </a:t>
            </a:r>
            <a:r>
              <a:rPr lang="en-US" sz="2800" dirty="0">
                <a:latin typeface="Alexandria"/>
              </a:rPr>
              <a:t>so, </a:t>
            </a:r>
            <a:r>
              <a:rPr lang="en-US" sz="2800" b="1" dirty="0">
                <a:latin typeface="Alexandria"/>
              </a:rPr>
              <a:t>there is 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No</a:t>
            </a:r>
            <a:r>
              <a:rPr lang="en-US" sz="2800" b="1" dirty="0">
                <a:latin typeface="Alexandria"/>
              </a:rPr>
              <a:t> statistically significant difference </a:t>
            </a:r>
            <a:r>
              <a:rPr lang="en-US" sz="2800" dirty="0">
                <a:latin typeface="Alexandria"/>
              </a:rPr>
              <a:t>between the </a:t>
            </a:r>
            <a:r>
              <a:rPr lang="en-US" sz="2800" b="1" dirty="0">
                <a:latin typeface="Alexandria"/>
              </a:rPr>
              <a:t>weights</a:t>
            </a:r>
            <a:r>
              <a:rPr lang="en-US" sz="2800" dirty="0">
                <a:latin typeface="Alexandria"/>
              </a:rPr>
              <a:t> of </a:t>
            </a:r>
            <a:r>
              <a:rPr lang="en-US" sz="2800" b="1" dirty="0">
                <a:latin typeface="Alexandria"/>
              </a:rPr>
              <a:t>normal labor babies</a:t>
            </a:r>
            <a:r>
              <a:rPr lang="en-US" sz="2800" dirty="0">
                <a:latin typeface="Alexandria"/>
              </a:rPr>
              <a:t> (</a:t>
            </a:r>
            <a:r>
              <a:rPr lang="en-US" sz="2800" b="1" dirty="0">
                <a:latin typeface="Alexandria"/>
              </a:rPr>
              <a:t>Median=</a:t>
            </a:r>
            <a:r>
              <a:rPr lang="en-US" sz="2800" dirty="0">
                <a:latin typeface="Alexandria"/>
              </a:rPr>
              <a:t> ……., </a:t>
            </a:r>
            <a:r>
              <a:rPr lang="en-US" sz="2800" b="1" dirty="0">
                <a:latin typeface="Alexandria"/>
              </a:rPr>
              <a:t>Range=</a:t>
            </a:r>
            <a:r>
              <a:rPr lang="en-US" sz="2800" dirty="0">
                <a:latin typeface="Alexandria"/>
              </a:rPr>
              <a:t> ……..) and </a:t>
            </a:r>
            <a:r>
              <a:rPr lang="en-US" sz="2800" b="1" dirty="0">
                <a:latin typeface="Alexandria"/>
              </a:rPr>
              <a:t>weights</a:t>
            </a:r>
            <a:r>
              <a:rPr lang="en-US" sz="2800" dirty="0">
                <a:latin typeface="Alexandria"/>
              </a:rPr>
              <a:t> of </a:t>
            </a:r>
            <a:r>
              <a:rPr lang="en-US" sz="2800" b="1" dirty="0">
                <a:latin typeface="Alexandria"/>
              </a:rPr>
              <a:t>C-section labor babies</a:t>
            </a:r>
            <a:r>
              <a:rPr lang="en-US" sz="2800" dirty="0">
                <a:latin typeface="Alexandria"/>
              </a:rPr>
              <a:t> (</a:t>
            </a:r>
            <a:r>
              <a:rPr lang="en-US" sz="2800" b="1" dirty="0">
                <a:latin typeface="Alexandria"/>
              </a:rPr>
              <a:t>Median=</a:t>
            </a:r>
            <a:r>
              <a:rPr lang="en-US" sz="2800" dirty="0">
                <a:latin typeface="Alexandria"/>
              </a:rPr>
              <a:t> ……., </a:t>
            </a:r>
            <a:r>
              <a:rPr lang="en-US" sz="2800" b="1" dirty="0">
                <a:latin typeface="Alexandria"/>
              </a:rPr>
              <a:t>Range=</a:t>
            </a:r>
            <a:r>
              <a:rPr lang="en-US" sz="2800" dirty="0">
                <a:latin typeface="Alexandria"/>
              </a:rPr>
              <a:t> ……..), (</a:t>
            </a:r>
            <a:r>
              <a:rPr lang="en-US" sz="2800" b="1" dirty="0">
                <a:latin typeface="Alexandria"/>
              </a:rPr>
              <a:t>P-value =</a:t>
            </a:r>
            <a:r>
              <a:rPr lang="en-US" sz="2800" dirty="0">
                <a:latin typeface="Alexandria"/>
              </a:rPr>
              <a:t> ……….).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61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7" name="Google Shape;8512;p58"/>
          <p:cNvGrpSpPr/>
          <p:nvPr/>
        </p:nvGrpSpPr>
        <p:grpSpPr>
          <a:xfrm rot="20301361">
            <a:off x="1235537" y="3645548"/>
            <a:ext cx="1972102" cy="1620701"/>
            <a:chOff x="3962775" y="1990700"/>
            <a:chExt cx="296975" cy="224500"/>
          </a:xfrm>
          <a:solidFill>
            <a:schemeClr val="accent2"/>
          </a:solidFill>
        </p:grpSpPr>
        <p:sp>
          <p:nvSpPr>
            <p:cNvPr id="8" name="Google Shape;8513;p58"/>
            <p:cNvSpPr/>
            <p:nvPr/>
          </p:nvSpPr>
          <p:spPr>
            <a:xfrm>
              <a:off x="4216400" y="2093100"/>
              <a:ext cx="43350" cy="18150"/>
            </a:xfrm>
            <a:custGeom>
              <a:avLst/>
              <a:gdLst/>
              <a:ahLst/>
              <a:cxnLst/>
              <a:rect l="l" t="t" r="r" b="b"/>
              <a:pathLst>
                <a:path w="1734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387" y="725"/>
                  </a:lnTo>
                  <a:cubicBezTo>
                    <a:pt x="1576" y="725"/>
                    <a:pt x="1733" y="568"/>
                    <a:pt x="1733" y="347"/>
                  </a:cubicBezTo>
                  <a:cubicBezTo>
                    <a:pt x="1702" y="158"/>
                    <a:pt x="1544" y="1"/>
                    <a:pt x="138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>
                <a:solidFill>
                  <a:srgbClr val="F58221"/>
                </a:solidFill>
              </a:endParaRPr>
            </a:p>
          </p:txBody>
        </p:sp>
        <p:sp>
          <p:nvSpPr>
            <p:cNvPr id="9" name="Google Shape;8514;p58"/>
            <p:cNvSpPr/>
            <p:nvPr/>
          </p:nvSpPr>
          <p:spPr>
            <a:xfrm>
              <a:off x="4206950" y="2129325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51" y="1"/>
                  </a:moveTo>
                  <a:cubicBezTo>
                    <a:pt x="260" y="1"/>
                    <a:pt x="174" y="32"/>
                    <a:pt x="127" y="95"/>
                  </a:cubicBezTo>
                  <a:cubicBezTo>
                    <a:pt x="1" y="221"/>
                    <a:pt x="1" y="410"/>
                    <a:pt x="127" y="568"/>
                  </a:cubicBezTo>
                  <a:lnTo>
                    <a:pt x="820" y="1261"/>
                  </a:lnTo>
                  <a:cubicBezTo>
                    <a:pt x="883" y="1324"/>
                    <a:pt x="969" y="1356"/>
                    <a:pt x="1056" y="1356"/>
                  </a:cubicBezTo>
                  <a:cubicBezTo>
                    <a:pt x="1143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99" y="95"/>
                  </a:lnTo>
                  <a:cubicBezTo>
                    <a:pt x="536" y="32"/>
                    <a:pt x="442" y="1"/>
                    <a:pt x="35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>
                <a:solidFill>
                  <a:srgbClr val="F58221"/>
                </a:solidFill>
              </a:endParaRPr>
            </a:p>
          </p:txBody>
        </p:sp>
        <p:sp>
          <p:nvSpPr>
            <p:cNvPr id="10" name="Google Shape;8515;p58"/>
            <p:cNvSpPr/>
            <p:nvPr/>
          </p:nvSpPr>
          <p:spPr>
            <a:xfrm>
              <a:off x="4207750" y="2041900"/>
              <a:ext cx="35450" cy="34500"/>
            </a:xfrm>
            <a:custGeom>
              <a:avLst/>
              <a:gdLst/>
              <a:ahLst/>
              <a:cxnLst/>
              <a:rect l="l" t="t" r="r" b="b"/>
              <a:pathLst>
                <a:path w="1418" h="1380" extrusionOk="0">
                  <a:moveTo>
                    <a:pt x="1067" y="1"/>
                  </a:moveTo>
                  <a:cubicBezTo>
                    <a:pt x="977" y="1"/>
                    <a:pt x="882" y="32"/>
                    <a:pt x="819" y="95"/>
                  </a:cubicBezTo>
                  <a:lnTo>
                    <a:pt x="126" y="788"/>
                  </a:lnTo>
                  <a:cubicBezTo>
                    <a:pt x="0" y="914"/>
                    <a:pt x="0" y="1135"/>
                    <a:pt x="126" y="1261"/>
                  </a:cubicBezTo>
                  <a:cubicBezTo>
                    <a:pt x="189" y="1340"/>
                    <a:pt x="268" y="1379"/>
                    <a:pt x="351" y="1379"/>
                  </a:cubicBezTo>
                  <a:cubicBezTo>
                    <a:pt x="433" y="1379"/>
                    <a:pt x="520" y="1340"/>
                    <a:pt x="599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5"/>
                  </a:cubicBezTo>
                  <a:cubicBezTo>
                    <a:pt x="1244" y="32"/>
                    <a:pt x="1158" y="1"/>
                    <a:pt x="106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>
                <a:solidFill>
                  <a:srgbClr val="F58221"/>
                </a:solidFill>
              </a:endParaRPr>
            </a:p>
          </p:txBody>
        </p:sp>
        <p:sp>
          <p:nvSpPr>
            <p:cNvPr id="11" name="Google Shape;8516;p58"/>
            <p:cNvSpPr/>
            <p:nvPr/>
          </p:nvSpPr>
          <p:spPr>
            <a:xfrm>
              <a:off x="3962775" y="1990700"/>
              <a:ext cx="226075" cy="224500"/>
            </a:xfrm>
            <a:custGeom>
              <a:avLst/>
              <a:gdLst/>
              <a:ahLst/>
              <a:cxnLst/>
              <a:rect l="l" t="t" r="r" b="b"/>
              <a:pathLst>
                <a:path w="9043" h="8980" extrusionOk="0">
                  <a:moveTo>
                    <a:pt x="1419" y="3403"/>
                  </a:moveTo>
                  <a:lnTo>
                    <a:pt x="1419" y="4790"/>
                  </a:lnTo>
                  <a:cubicBezTo>
                    <a:pt x="1009" y="4790"/>
                    <a:pt x="694" y="4506"/>
                    <a:pt x="694" y="4097"/>
                  </a:cubicBezTo>
                  <a:cubicBezTo>
                    <a:pt x="694" y="3719"/>
                    <a:pt x="1009" y="3403"/>
                    <a:pt x="1419" y="3403"/>
                  </a:cubicBezTo>
                  <a:close/>
                  <a:moveTo>
                    <a:pt x="4191" y="2710"/>
                  </a:moveTo>
                  <a:lnTo>
                    <a:pt x="4191" y="5483"/>
                  </a:lnTo>
                  <a:lnTo>
                    <a:pt x="2490" y="5483"/>
                  </a:lnTo>
                  <a:cubicBezTo>
                    <a:pt x="2269" y="5483"/>
                    <a:pt x="2112" y="5325"/>
                    <a:pt x="2112" y="5105"/>
                  </a:cubicBezTo>
                  <a:lnTo>
                    <a:pt x="2112" y="3088"/>
                  </a:lnTo>
                  <a:cubicBezTo>
                    <a:pt x="2112" y="2868"/>
                    <a:pt x="2269" y="2710"/>
                    <a:pt x="2490" y="2710"/>
                  </a:cubicBezTo>
                  <a:close/>
                  <a:moveTo>
                    <a:pt x="6995" y="1828"/>
                  </a:moveTo>
                  <a:lnTo>
                    <a:pt x="6995" y="6428"/>
                  </a:lnTo>
                  <a:cubicBezTo>
                    <a:pt x="6428" y="5924"/>
                    <a:pt x="5672" y="5609"/>
                    <a:pt x="4884" y="5514"/>
                  </a:cubicBezTo>
                  <a:lnTo>
                    <a:pt x="4884" y="2710"/>
                  </a:lnTo>
                  <a:cubicBezTo>
                    <a:pt x="5672" y="2647"/>
                    <a:pt x="6428" y="2332"/>
                    <a:pt x="6995" y="1828"/>
                  </a:cubicBezTo>
                  <a:close/>
                  <a:moveTo>
                    <a:pt x="8066" y="631"/>
                  </a:moveTo>
                  <a:cubicBezTo>
                    <a:pt x="8255" y="631"/>
                    <a:pt x="8413" y="789"/>
                    <a:pt x="8413" y="978"/>
                  </a:cubicBezTo>
                  <a:lnTo>
                    <a:pt x="8413" y="7216"/>
                  </a:lnTo>
                  <a:cubicBezTo>
                    <a:pt x="8413" y="7405"/>
                    <a:pt x="8255" y="7562"/>
                    <a:pt x="8066" y="7562"/>
                  </a:cubicBezTo>
                  <a:cubicBezTo>
                    <a:pt x="7877" y="7562"/>
                    <a:pt x="7720" y="7405"/>
                    <a:pt x="7720" y="7216"/>
                  </a:cubicBezTo>
                  <a:lnTo>
                    <a:pt x="7720" y="978"/>
                  </a:lnTo>
                  <a:cubicBezTo>
                    <a:pt x="7720" y="789"/>
                    <a:pt x="7877" y="631"/>
                    <a:pt x="8066" y="631"/>
                  </a:cubicBezTo>
                  <a:close/>
                  <a:moveTo>
                    <a:pt x="3498" y="6176"/>
                  </a:moveTo>
                  <a:lnTo>
                    <a:pt x="3498" y="7909"/>
                  </a:lnTo>
                  <a:cubicBezTo>
                    <a:pt x="3498" y="8129"/>
                    <a:pt x="3340" y="8287"/>
                    <a:pt x="3151" y="8287"/>
                  </a:cubicBezTo>
                  <a:cubicBezTo>
                    <a:pt x="2962" y="8287"/>
                    <a:pt x="2805" y="8129"/>
                    <a:pt x="2805" y="7909"/>
                  </a:cubicBezTo>
                  <a:lnTo>
                    <a:pt x="2805" y="6176"/>
                  </a:lnTo>
                  <a:close/>
                  <a:moveTo>
                    <a:pt x="8035" y="1"/>
                  </a:moveTo>
                  <a:cubicBezTo>
                    <a:pt x="7531" y="1"/>
                    <a:pt x="7090" y="411"/>
                    <a:pt x="6995" y="883"/>
                  </a:cubicBezTo>
                  <a:lnTo>
                    <a:pt x="6680" y="1198"/>
                  </a:lnTo>
                  <a:cubicBezTo>
                    <a:pt x="6144" y="1734"/>
                    <a:pt x="5325" y="2049"/>
                    <a:pt x="4538" y="2049"/>
                  </a:cubicBezTo>
                  <a:lnTo>
                    <a:pt x="2427" y="2049"/>
                  </a:lnTo>
                  <a:cubicBezTo>
                    <a:pt x="2017" y="2049"/>
                    <a:pt x="1608" y="2332"/>
                    <a:pt x="1450" y="2773"/>
                  </a:cubicBezTo>
                  <a:lnTo>
                    <a:pt x="1387" y="2773"/>
                  </a:lnTo>
                  <a:cubicBezTo>
                    <a:pt x="631" y="2773"/>
                    <a:pt x="1" y="3403"/>
                    <a:pt x="1" y="4128"/>
                  </a:cubicBezTo>
                  <a:cubicBezTo>
                    <a:pt x="1" y="4884"/>
                    <a:pt x="631" y="5514"/>
                    <a:pt x="1387" y="5514"/>
                  </a:cubicBezTo>
                  <a:lnTo>
                    <a:pt x="1450" y="5514"/>
                  </a:lnTo>
                  <a:cubicBezTo>
                    <a:pt x="1576" y="5798"/>
                    <a:pt x="1797" y="6018"/>
                    <a:pt x="2080" y="6144"/>
                  </a:cubicBezTo>
                  <a:lnTo>
                    <a:pt x="2080" y="7940"/>
                  </a:lnTo>
                  <a:cubicBezTo>
                    <a:pt x="2112" y="8507"/>
                    <a:pt x="2584" y="8980"/>
                    <a:pt x="3151" y="8980"/>
                  </a:cubicBezTo>
                  <a:cubicBezTo>
                    <a:pt x="3750" y="8980"/>
                    <a:pt x="4160" y="8507"/>
                    <a:pt x="4160" y="7972"/>
                  </a:cubicBezTo>
                  <a:lnTo>
                    <a:pt x="4160" y="6239"/>
                  </a:lnTo>
                  <a:lnTo>
                    <a:pt x="4538" y="6239"/>
                  </a:lnTo>
                  <a:cubicBezTo>
                    <a:pt x="5325" y="6239"/>
                    <a:pt x="6144" y="6554"/>
                    <a:pt x="6680" y="7090"/>
                  </a:cubicBezTo>
                  <a:lnTo>
                    <a:pt x="6995" y="7405"/>
                  </a:lnTo>
                  <a:cubicBezTo>
                    <a:pt x="7090" y="7909"/>
                    <a:pt x="7531" y="8287"/>
                    <a:pt x="8035" y="8287"/>
                  </a:cubicBezTo>
                  <a:cubicBezTo>
                    <a:pt x="8633" y="8287"/>
                    <a:pt x="9043" y="7814"/>
                    <a:pt x="9043" y="7247"/>
                  </a:cubicBezTo>
                  <a:lnTo>
                    <a:pt x="9043" y="1041"/>
                  </a:lnTo>
                  <a:cubicBezTo>
                    <a:pt x="9043" y="442"/>
                    <a:pt x="8570" y="1"/>
                    <a:pt x="803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>
                <a:solidFill>
                  <a:srgbClr val="F58221"/>
                </a:solidFill>
              </a:endParaRPr>
            </a:p>
          </p:txBody>
        </p:sp>
      </p:grpSp>
      <p:sp>
        <p:nvSpPr>
          <p:cNvPr id="2" name="Oval Callout 1"/>
          <p:cNvSpPr/>
          <p:nvPr/>
        </p:nvSpPr>
        <p:spPr>
          <a:xfrm>
            <a:off x="3736488" y="1484785"/>
            <a:ext cx="6655632" cy="3888428"/>
          </a:xfrm>
          <a:prstGeom prst="wedgeEllipseCallout">
            <a:avLst>
              <a:gd name="adj1" fmla="val -58166"/>
              <a:gd name="adj2" fmla="val 16306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200" b="1" dirty="0">
                <a:solidFill>
                  <a:srgbClr val="00B0F0"/>
                </a:solidFill>
                <a:latin typeface="Alexandria"/>
              </a:rPr>
              <a:t>Please don’t forget: </a:t>
            </a:r>
            <a:r>
              <a:rPr lang="en-US" sz="3200" dirty="0">
                <a:solidFill>
                  <a:srgbClr val="F58221"/>
                </a:solidFill>
                <a:latin typeface="Alexandria"/>
              </a:rPr>
              <a:t>Before dealing with any Quantitative data, first, test for its normality.</a:t>
            </a:r>
          </a:p>
        </p:txBody>
      </p:sp>
    </p:spTree>
    <p:extLst>
      <p:ext uri="{BB962C8B-B14F-4D97-AF65-F5344CB8AC3E}">
        <p14:creationId xmlns:p14="http://schemas.microsoft.com/office/powerpoint/2010/main" val="2380756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/>
          <p:cNvSpPr txBox="1"/>
          <p:nvPr/>
        </p:nvSpPr>
        <p:spPr>
          <a:xfrm>
            <a:off x="2516041" y="992181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i="0" dirty="0">
                <a:solidFill>
                  <a:srgbClr val="F58221"/>
                </a:solidFill>
                <a:effectLst/>
                <a:latin typeface="Alexandria"/>
              </a:rPr>
              <a:t>Case Scenario (1)</a:t>
            </a:r>
            <a:endParaRPr lang="en-US" sz="28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1048594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1048597" name="TextBox 47"/>
          <p:cNvSpPr txBox="1"/>
          <p:nvPr/>
        </p:nvSpPr>
        <p:spPr>
          <a:xfrm>
            <a:off x="940155" y="2068524"/>
            <a:ext cx="10166970" cy="390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A healthcare system assesses if there's a difference in </a:t>
            </a:r>
            <a:r>
              <a:rPr lang="en-US" sz="2800" b="1" dirty="0">
                <a:latin typeface="Alexandria"/>
              </a:rPr>
              <a:t>response time to critical cases</a:t>
            </a:r>
            <a:r>
              <a:rPr lang="en-US" sz="2800" dirty="0">
                <a:latin typeface="Alexandria"/>
              </a:rPr>
              <a:t> between </a:t>
            </a:r>
            <a:r>
              <a:rPr lang="en-US" sz="2800" b="1" dirty="0">
                <a:latin typeface="Alexandria"/>
              </a:rPr>
              <a:t>two emergency departments (EDs) </a:t>
            </a:r>
            <a:r>
              <a:rPr lang="en-US" sz="2800" dirty="0">
                <a:latin typeface="Alexandria"/>
              </a:rPr>
              <a:t>in separate locations.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latin typeface="Alexandria"/>
              </a:rPr>
              <a:t>Purpose: </a:t>
            </a:r>
            <a:r>
              <a:rPr lang="en-US" sz="2800" dirty="0">
                <a:latin typeface="Alexandria"/>
              </a:rPr>
              <a:t>Identifying significant differences in response times may reveal best practices or areas for improvement in emergency care.</a:t>
            </a:r>
          </a:p>
        </p:txBody>
      </p:sp>
      <p:pic>
        <p:nvPicPr>
          <p:cNvPr id="2097153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4019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23"/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/>
          <p:cNvSpPr txBox="1"/>
          <p:nvPr/>
        </p:nvSpPr>
        <p:spPr>
          <a:xfrm>
            <a:off x="2516041" y="992181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i="0" dirty="0">
                <a:solidFill>
                  <a:srgbClr val="F58221"/>
                </a:solidFill>
                <a:effectLst/>
                <a:latin typeface="Alexandria"/>
              </a:rPr>
              <a:t>Case Scenario (1)</a:t>
            </a:r>
            <a:endParaRPr lang="en-US" sz="28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1048594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1048597" name="TextBox 47"/>
          <p:cNvSpPr txBox="1"/>
          <p:nvPr/>
        </p:nvSpPr>
        <p:spPr>
          <a:xfrm>
            <a:off x="942308" y="2357211"/>
            <a:ext cx="10150413" cy="36312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600" b="1" dirty="0">
                <a:latin typeface="Alexandria"/>
              </a:rPr>
              <a:t>Null Hypothesis (H₀):</a:t>
            </a:r>
            <a:r>
              <a:rPr lang="en-US" sz="2600" dirty="0">
                <a:latin typeface="Alexandria"/>
              </a:rPr>
              <a:t> There is </a:t>
            </a:r>
            <a:r>
              <a:rPr lang="en-US" sz="2600" b="1" dirty="0">
                <a:latin typeface="Alexandria"/>
              </a:rPr>
              <a:t>no significant difference </a:t>
            </a:r>
            <a:r>
              <a:rPr lang="en-US" sz="2600" dirty="0">
                <a:latin typeface="Alexandria"/>
              </a:rPr>
              <a:t>in the </a:t>
            </a:r>
            <a:r>
              <a:rPr lang="en-US" sz="2600" b="1" dirty="0">
                <a:latin typeface="Alexandria"/>
              </a:rPr>
              <a:t>response times </a:t>
            </a:r>
            <a:r>
              <a:rPr lang="en-US" sz="2600" dirty="0">
                <a:latin typeface="Alexandria"/>
              </a:rPr>
              <a:t>to critical cases between the two emergency departments (EDs). 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600" b="1" dirty="0">
                <a:latin typeface="Alexandria"/>
              </a:rPr>
              <a:t>Alternative Hypothesis (H₁):</a:t>
            </a:r>
            <a:r>
              <a:rPr lang="en-US" sz="2600" dirty="0">
                <a:latin typeface="Alexandria"/>
              </a:rPr>
              <a:t> There is </a:t>
            </a:r>
            <a:r>
              <a:rPr lang="en-US" sz="2600" b="1" dirty="0">
                <a:latin typeface="Alexandria"/>
              </a:rPr>
              <a:t>a significant difference </a:t>
            </a:r>
            <a:r>
              <a:rPr lang="en-US" sz="2600" dirty="0">
                <a:latin typeface="Alexandria"/>
              </a:rPr>
              <a:t>in the </a:t>
            </a:r>
            <a:r>
              <a:rPr lang="en-US" sz="2600" b="1" dirty="0">
                <a:latin typeface="Alexandria"/>
              </a:rPr>
              <a:t>response times </a:t>
            </a:r>
            <a:r>
              <a:rPr lang="en-US" sz="2600" dirty="0">
                <a:latin typeface="Alexandria"/>
              </a:rPr>
              <a:t>to critical cases between the two emergency departments (EDs).</a:t>
            </a:r>
          </a:p>
        </p:txBody>
      </p:sp>
      <p:pic>
        <p:nvPicPr>
          <p:cNvPr id="2097153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92111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23"/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/>
          <p:cNvSpPr txBox="1"/>
          <p:nvPr/>
        </p:nvSpPr>
        <p:spPr>
          <a:xfrm>
            <a:off x="2516041" y="992181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i="0" dirty="0">
                <a:solidFill>
                  <a:srgbClr val="F58221"/>
                </a:solidFill>
                <a:effectLst/>
                <a:latin typeface="Alexandria"/>
              </a:rPr>
              <a:t>Case Scenario (1)</a:t>
            </a:r>
            <a:endParaRPr lang="en-US" sz="28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1048594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1048597" name="TextBox 47"/>
          <p:cNvSpPr txBox="1"/>
          <p:nvPr/>
        </p:nvSpPr>
        <p:spPr>
          <a:xfrm>
            <a:off x="942308" y="2531873"/>
            <a:ext cx="659989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/>
              <a:t>Test Selection:</a:t>
            </a:r>
            <a:r>
              <a:rPr lang="en-US" sz="2800" dirty="0"/>
              <a:t> An </a:t>
            </a:r>
            <a:r>
              <a:rPr lang="en-US" sz="2800" b="1" dirty="0"/>
              <a:t>independent samples t-test</a:t>
            </a:r>
            <a:r>
              <a:rPr lang="en-US" sz="2800" dirty="0"/>
              <a:t> would be applied if response times are normally distributed; otherwise, the </a:t>
            </a:r>
            <a:r>
              <a:rPr lang="en-US" sz="2800" b="1" dirty="0"/>
              <a:t>Mann-Whitney test</a:t>
            </a:r>
            <a:r>
              <a:rPr lang="en-US" sz="2800" dirty="0"/>
              <a:t> would be used.</a:t>
            </a:r>
            <a:endParaRPr lang="en-US" sz="2800" dirty="0">
              <a:latin typeface="Alexandria"/>
            </a:endParaRPr>
          </a:p>
        </p:txBody>
      </p:sp>
      <p:pic>
        <p:nvPicPr>
          <p:cNvPr id="2097153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450" y="2025302"/>
            <a:ext cx="3569304" cy="36907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708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23"/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36BC76-D976-FADA-DB5B-5622132AD1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6BFAF146-92DB-8C5F-D35E-39BFA815599D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F80BC6E-1000-4277-FDA0-9C8638D13EF7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A5743EC-DC78-BCD0-50A6-BF34C7554779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BE08AFE-2589-FE2F-1CAC-DC46522141B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3B9D26A-CED3-B528-39FF-6EB15EF6FE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4550" y="1155869"/>
            <a:ext cx="4842899" cy="461074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C0A6695-1A03-33BC-6605-CD42DA0D8FF9}"/>
              </a:ext>
            </a:extLst>
          </p:cNvPr>
          <p:cNvSpPr/>
          <p:nvPr/>
        </p:nvSpPr>
        <p:spPr>
          <a:xfrm>
            <a:off x="4180863" y="1091382"/>
            <a:ext cx="4336586" cy="580679"/>
          </a:xfrm>
          <a:prstGeom prst="rect">
            <a:avLst/>
          </a:prstGeom>
          <a:noFill/>
          <a:ln w="57150">
            <a:solidFill>
              <a:srgbClr val="F5822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62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148E4D-716F-60DA-A030-F5AAEACAAA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C2453AE4-D14B-1939-9BFC-CC7998C874D1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442C32F-01EA-C39F-8A35-CB7C20BE6562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E38E1B9-BE25-C92B-EE91-7C35F0D03485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A91CEC8-9675-E8C4-3C15-59087A74A0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A439CC8-CF40-BBF9-3AFB-50D178621B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5262" y="1155869"/>
            <a:ext cx="5761475" cy="474928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B085DE1-9188-9D37-519B-F56096F534EB}"/>
              </a:ext>
            </a:extLst>
          </p:cNvPr>
          <p:cNvSpPr/>
          <p:nvPr/>
        </p:nvSpPr>
        <p:spPr>
          <a:xfrm>
            <a:off x="3711690" y="4955458"/>
            <a:ext cx="4621149" cy="412955"/>
          </a:xfrm>
          <a:prstGeom prst="rect">
            <a:avLst/>
          </a:prstGeom>
          <a:noFill/>
          <a:ln w="57150">
            <a:solidFill>
              <a:srgbClr val="F5822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3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B10982-46BB-D330-AF89-82D003AB15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764694C-DAE0-0966-96B2-494FB99A1B21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6E69E03-D062-C0F8-ADBF-541A379CF6C1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885F3CF-F710-4C2F-03E1-1A3B97CA78C1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FABB30C-675A-9504-51CE-1DBCF071309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B0050C4-3D8F-D668-26CE-3B413E2FC08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259" t="16838" r="29396" b="20611"/>
          <a:stretch/>
        </p:blipFill>
        <p:spPr>
          <a:xfrm>
            <a:off x="1085673" y="1155869"/>
            <a:ext cx="9586452" cy="5317197"/>
          </a:xfrm>
          <a:prstGeom prst="rect">
            <a:avLst/>
          </a:prstGeom>
        </p:spPr>
      </p:pic>
      <p:sp>
        <p:nvSpPr>
          <p:cNvPr id="12" name="Arrow: Left 11">
            <a:extLst>
              <a:ext uri="{FF2B5EF4-FFF2-40B4-BE49-F238E27FC236}">
                <a16:creationId xmlns:a16="http://schemas.microsoft.com/office/drawing/2014/main" id="{030F4D02-D175-7E0D-8851-CC706E037B9D}"/>
              </a:ext>
            </a:extLst>
          </p:cNvPr>
          <p:cNvSpPr/>
          <p:nvPr/>
        </p:nvSpPr>
        <p:spPr>
          <a:xfrm>
            <a:off x="6096000" y="2300748"/>
            <a:ext cx="1032387" cy="501445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rrow: Left 12">
            <a:extLst>
              <a:ext uri="{FF2B5EF4-FFF2-40B4-BE49-F238E27FC236}">
                <a16:creationId xmlns:a16="http://schemas.microsoft.com/office/drawing/2014/main" id="{400B1BFD-B7B6-F03E-3186-4E7D50228C26}"/>
              </a:ext>
            </a:extLst>
          </p:cNvPr>
          <p:cNvSpPr/>
          <p:nvPr/>
        </p:nvSpPr>
        <p:spPr>
          <a:xfrm>
            <a:off x="5063613" y="1285192"/>
            <a:ext cx="1032387" cy="501445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1452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D6428A-A8F0-D3BB-FC2B-C31ADB3F2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6C5A2D0-9958-9004-7E1F-F79846AB21B2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FB9878D-4A5E-85A2-A9BF-E57EF7931B87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2D49985-CF93-03BA-71F0-3CFA52E0414B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24B2E0E-B351-80C3-C346-91687EFAA1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663764A-3974-36E0-2BEF-D84A0EDD01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4024" y="1155869"/>
            <a:ext cx="6219825" cy="4703566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CE58DD24-2015-A74E-8D53-791A6AF38172}"/>
              </a:ext>
            </a:extLst>
          </p:cNvPr>
          <p:cNvSpPr/>
          <p:nvPr/>
        </p:nvSpPr>
        <p:spPr>
          <a:xfrm>
            <a:off x="8091720" y="2610465"/>
            <a:ext cx="1032387" cy="501445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row: Left 11">
            <a:extLst>
              <a:ext uri="{FF2B5EF4-FFF2-40B4-BE49-F238E27FC236}">
                <a16:creationId xmlns:a16="http://schemas.microsoft.com/office/drawing/2014/main" id="{C9313EB1-73BA-A3E9-387F-B562936602AE}"/>
              </a:ext>
            </a:extLst>
          </p:cNvPr>
          <p:cNvSpPr/>
          <p:nvPr/>
        </p:nvSpPr>
        <p:spPr>
          <a:xfrm>
            <a:off x="7495398" y="4289700"/>
            <a:ext cx="1032387" cy="501445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rrow: Left 12">
            <a:extLst>
              <a:ext uri="{FF2B5EF4-FFF2-40B4-BE49-F238E27FC236}">
                <a16:creationId xmlns:a16="http://schemas.microsoft.com/office/drawing/2014/main" id="{B4E9F72A-01D8-AE7B-C6D7-5C0658D4DD65}"/>
              </a:ext>
            </a:extLst>
          </p:cNvPr>
          <p:cNvSpPr/>
          <p:nvPr/>
        </p:nvSpPr>
        <p:spPr>
          <a:xfrm rot="10800000">
            <a:off x="1969378" y="5380849"/>
            <a:ext cx="1032387" cy="501445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1400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4CF4F9-A0EC-66E4-6C91-EE79AC2B48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67C1ADFC-41E0-677C-4C24-CD76B5CB0489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A88BD25-8317-8074-2260-6DFF608D60E2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BED7795-120A-5DE7-57E3-B2895418D91B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D90AF43-5A4A-0C0A-DDE7-3073D332F20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4340D16-01C7-3B9F-A483-93ED749574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7942" y="1644444"/>
            <a:ext cx="5796115" cy="3569110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7C03E12A-5852-01F2-450D-377A98586755}"/>
              </a:ext>
            </a:extLst>
          </p:cNvPr>
          <p:cNvSpPr/>
          <p:nvPr/>
        </p:nvSpPr>
        <p:spPr>
          <a:xfrm>
            <a:off x="8607914" y="4260203"/>
            <a:ext cx="1032387" cy="501445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8120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A38A40-50BA-F383-B1C1-FCC30DB7F5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>
            <a:extLst>
              <a:ext uri="{FF2B5EF4-FFF2-40B4-BE49-F238E27FC236}">
                <a16:creationId xmlns:a16="http://schemas.microsoft.com/office/drawing/2014/main" id="{727D9E02-7117-EDFC-7132-E152972FA7B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>
            <a:extLst>
              <a:ext uri="{FF2B5EF4-FFF2-40B4-BE49-F238E27FC236}">
                <a16:creationId xmlns:a16="http://schemas.microsoft.com/office/drawing/2014/main" id="{01B29E5B-59F9-32A9-D877-6C058C91B5AE}"/>
              </a:ext>
            </a:extLst>
          </p:cNvPr>
          <p:cNvSpPr txBox="1"/>
          <p:nvPr/>
        </p:nvSpPr>
        <p:spPr>
          <a:xfrm>
            <a:off x="2516041" y="992181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i="0" dirty="0">
                <a:solidFill>
                  <a:srgbClr val="F58221"/>
                </a:solidFill>
                <a:effectLst/>
                <a:latin typeface="Alexandria"/>
              </a:rPr>
              <a:t>Case Scenario (1)</a:t>
            </a:r>
            <a:endParaRPr lang="en-US" sz="28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1048594" name="Rectangle 4">
            <a:extLst>
              <a:ext uri="{FF2B5EF4-FFF2-40B4-BE49-F238E27FC236}">
                <a16:creationId xmlns:a16="http://schemas.microsoft.com/office/drawing/2014/main" id="{D5137C5B-94A1-640D-AA51-13DDE8C99D1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>
            <a:extLst>
              <a:ext uri="{FF2B5EF4-FFF2-40B4-BE49-F238E27FC236}">
                <a16:creationId xmlns:a16="http://schemas.microsoft.com/office/drawing/2014/main" id="{D4F7AFBB-2CED-4E43-211A-E94C2C6FB98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>
            <a:extLst>
              <a:ext uri="{FF2B5EF4-FFF2-40B4-BE49-F238E27FC236}">
                <a16:creationId xmlns:a16="http://schemas.microsoft.com/office/drawing/2014/main" id="{08EFED37-4ABE-D280-11FA-1B96CEC6651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1048597" name="TextBox 47">
            <a:extLst>
              <a:ext uri="{FF2B5EF4-FFF2-40B4-BE49-F238E27FC236}">
                <a16:creationId xmlns:a16="http://schemas.microsoft.com/office/drawing/2014/main" id="{A81FDFD0-BA61-9CB3-9C55-598021ED3CCA}"/>
              </a:ext>
            </a:extLst>
          </p:cNvPr>
          <p:cNvSpPr txBox="1"/>
          <p:nvPr/>
        </p:nvSpPr>
        <p:spPr>
          <a:xfrm>
            <a:off x="942308" y="2399121"/>
            <a:ext cx="10166970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The lack of a significant difference in response times between the two EDs </a:t>
            </a:r>
            <a:r>
              <a:rPr lang="en-US" sz="2400" b="1" dirty="0">
                <a:latin typeface="Alexandria"/>
              </a:rPr>
              <a:t>(p-value &gt; 0.05)  </a:t>
            </a:r>
            <a:r>
              <a:rPr lang="en-US" sz="2400" dirty="0">
                <a:latin typeface="Alexandria"/>
              </a:rPr>
              <a:t>suggests </a:t>
            </a:r>
            <a:r>
              <a:rPr lang="en-US" sz="2400" b="1" dirty="0">
                <a:latin typeface="Alexandria"/>
              </a:rPr>
              <a:t>comparable performance </a:t>
            </a:r>
            <a:r>
              <a:rPr lang="en-US" sz="2400" dirty="0">
                <a:latin typeface="Alexandria"/>
              </a:rPr>
              <a:t>in managing critical cases, so no immediate changes are needed based on response time.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This finding highlights </a:t>
            </a:r>
            <a:r>
              <a:rPr lang="en-US" sz="2400" b="1" dirty="0">
                <a:latin typeface="Alexandria"/>
              </a:rPr>
              <a:t>an opportunity to explore other factors</a:t>
            </a:r>
            <a:r>
              <a:rPr lang="en-US" sz="2400" dirty="0">
                <a:latin typeface="Alexandria"/>
              </a:rPr>
              <a:t>, such as resource allocation, staff training, and procedural efficiency, to further enhance overall performance and patient outcomes.</a:t>
            </a:r>
          </a:p>
        </p:txBody>
      </p:sp>
      <p:pic>
        <p:nvPicPr>
          <p:cNvPr id="2097153" name="Graphic 21">
            <a:extLst>
              <a:ext uri="{FF2B5EF4-FFF2-40B4-BE49-F238E27FC236}">
                <a16:creationId xmlns:a16="http://schemas.microsoft.com/office/drawing/2014/main" id="{12CC4F71-0DCF-03B2-6B3B-1ABACFC59C5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00625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23"/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E51C5E-22F4-5AD4-25D7-8CD9F07329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4793D1C-9601-63AC-8B62-99B7D70C4EC8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029D737-13F2-86FF-2E1B-A1F7FDA4A853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0ED3F35-27B8-89DE-263B-C9DDD806626E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A067534-1999-3A98-2362-1947D036CD6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7" name="Google Shape;8512;p58">
            <a:extLst>
              <a:ext uri="{FF2B5EF4-FFF2-40B4-BE49-F238E27FC236}">
                <a16:creationId xmlns:a16="http://schemas.microsoft.com/office/drawing/2014/main" id="{457C44F4-B65B-A4F7-C7A2-E0903EFE1EF5}"/>
              </a:ext>
            </a:extLst>
          </p:cNvPr>
          <p:cNvGrpSpPr/>
          <p:nvPr/>
        </p:nvGrpSpPr>
        <p:grpSpPr>
          <a:xfrm rot="20301361">
            <a:off x="1235537" y="3645548"/>
            <a:ext cx="1972102" cy="1620701"/>
            <a:chOff x="3962775" y="1990700"/>
            <a:chExt cx="296975" cy="224500"/>
          </a:xfrm>
          <a:solidFill>
            <a:srgbClr val="00AEEF"/>
          </a:solidFill>
        </p:grpSpPr>
        <p:sp>
          <p:nvSpPr>
            <p:cNvPr id="8" name="Google Shape;8513;p58">
              <a:extLst>
                <a:ext uri="{FF2B5EF4-FFF2-40B4-BE49-F238E27FC236}">
                  <a16:creationId xmlns:a16="http://schemas.microsoft.com/office/drawing/2014/main" id="{876A433E-6719-97D8-2CD8-C6ADEB009F3E}"/>
                </a:ext>
              </a:extLst>
            </p:cNvPr>
            <p:cNvSpPr/>
            <p:nvPr/>
          </p:nvSpPr>
          <p:spPr>
            <a:xfrm>
              <a:off x="4216400" y="2093100"/>
              <a:ext cx="43350" cy="18150"/>
            </a:xfrm>
            <a:custGeom>
              <a:avLst/>
              <a:gdLst/>
              <a:ahLst/>
              <a:cxnLst/>
              <a:rect l="l" t="t" r="r" b="b"/>
              <a:pathLst>
                <a:path w="1734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387" y="725"/>
                  </a:lnTo>
                  <a:cubicBezTo>
                    <a:pt x="1576" y="725"/>
                    <a:pt x="1733" y="568"/>
                    <a:pt x="1733" y="347"/>
                  </a:cubicBezTo>
                  <a:cubicBezTo>
                    <a:pt x="1702" y="158"/>
                    <a:pt x="1544" y="1"/>
                    <a:pt x="138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>
                <a:solidFill>
                  <a:srgbClr val="F58221"/>
                </a:solidFill>
              </a:endParaRPr>
            </a:p>
          </p:txBody>
        </p:sp>
        <p:sp>
          <p:nvSpPr>
            <p:cNvPr id="9" name="Google Shape;8514;p58">
              <a:extLst>
                <a:ext uri="{FF2B5EF4-FFF2-40B4-BE49-F238E27FC236}">
                  <a16:creationId xmlns:a16="http://schemas.microsoft.com/office/drawing/2014/main" id="{1AC36902-29E0-3109-E247-872FFACC25A2}"/>
                </a:ext>
              </a:extLst>
            </p:cNvPr>
            <p:cNvSpPr/>
            <p:nvPr/>
          </p:nvSpPr>
          <p:spPr>
            <a:xfrm>
              <a:off x="4206950" y="2129325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51" y="1"/>
                  </a:moveTo>
                  <a:cubicBezTo>
                    <a:pt x="260" y="1"/>
                    <a:pt x="174" y="32"/>
                    <a:pt x="127" y="95"/>
                  </a:cubicBezTo>
                  <a:cubicBezTo>
                    <a:pt x="1" y="221"/>
                    <a:pt x="1" y="410"/>
                    <a:pt x="127" y="568"/>
                  </a:cubicBezTo>
                  <a:lnTo>
                    <a:pt x="820" y="1261"/>
                  </a:lnTo>
                  <a:cubicBezTo>
                    <a:pt x="883" y="1324"/>
                    <a:pt x="969" y="1356"/>
                    <a:pt x="1056" y="1356"/>
                  </a:cubicBezTo>
                  <a:cubicBezTo>
                    <a:pt x="1143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99" y="95"/>
                  </a:lnTo>
                  <a:cubicBezTo>
                    <a:pt x="536" y="32"/>
                    <a:pt x="442" y="1"/>
                    <a:pt x="35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>
                <a:solidFill>
                  <a:srgbClr val="F58221"/>
                </a:solidFill>
              </a:endParaRPr>
            </a:p>
          </p:txBody>
        </p:sp>
        <p:sp>
          <p:nvSpPr>
            <p:cNvPr id="10" name="Google Shape;8515;p58">
              <a:extLst>
                <a:ext uri="{FF2B5EF4-FFF2-40B4-BE49-F238E27FC236}">
                  <a16:creationId xmlns:a16="http://schemas.microsoft.com/office/drawing/2014/main" id="{797C5A13-1023-D4B6-FDBF-7EBDA097D5B1}"/>
                </a:ext>
              </a:extLst>
            </p:cNvPr>
            <p:cNvSpPr/>
            <p:nvPr/>
          </p:nvSpPr>
          <p:spPr>
            <a:xfrm>
              <a:off x="4207750" y="2041900"/>
              <a:ext cx="35450" cy="34500"/>
            </a:xfrm>
            <a:custGeom>
              <a:avLst/>
              <a:gdLst/>
              <a:ahLst/>
              <a:cxnLst/>
              <a:rect l="l" t="t" r="r" b="b"/>
              <a:pathLst>
                <a:path w="1418" h="1380" extrusionOk="0">
                  <a:moveTo>
                    <a:pt x="1067" y="1"/>
                  </a:moveTo>
                  <a:cubicBezTo>
                    <a:pt x="977" y="1"/>
                    <a:pt x="882" y="32"/>
                    <a:pt x="819" y="95"/>
                  </a:cubicBezTo>
                  <a:lnTo>
                    <a:pt x="126" y="788"/>
                  </a:lnTo>
                  <a:cubicBezTo>
                    <a:pt x="0" y="914"/>
                    <a:pt x="0" y="1135"/>
                    <a:pt x="126" y="1261"/>
                  </a:cubicBezTo>
                  <a:cubicBezTo>
                    <a:pt x="189" y="1340"/>
                    <a:pt x="268" y="1379"/>
                    <a:pt x="351" y="1379"/>
                  </a:cubicBezTo>
                  <a:cubicBezTo>
                    <a:pt x="433" y="1379"/>
                    <a:pt x="520" y="1340"/>
                    <a:pt x="599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5"/>
                  </a:cubicBezTo>
                  <a:cubicBezTo>
                    <a:pt x="1244" y="32"/>
                    <a:pt x="1158" y="1"/>
                    <a:pt x="106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>
                <a:solidFill>
                  <a:srgbClr val="F58221"/>
                </a:solidFill>
              </a:endParaRPr>
            </a:p>
          </p:txBody>
        </p:sp>
        <p:sp>
          <p:nvSpPr>
            <p:cNvPr id="11" name="Google Shape;8516;p58">
              <a:extLst>
                <a:ext uri="{FF2B5EF4-FFF2-40B4-BE49-F238E27FC236}">
                  <a16:creationId xmlns:a16="http://schemas.microsoft.com/office/drawing/2014/main" id="{2B65B68F-E21D-12C7-9932-09CE50B7B97F}"/>
                </a:ext>
              </a:extLst>
            </p:cNvPr>
            <p:cNvSpPr/>
            <p:nvPr/>
          </p:nvSpPr>
          <p:spPr>
            <a:xfrm>
              <a:off x="3962775" y="1990700"/>
              <a:ext cx="226075" cy="224500"/>
            </a:xfrm>
            <a:custGeom>
              <a:avLst/>
              <a:gdLst/>
              <a:ahLst/>
              <a:cxnLst/>
              <a:rect l="l" t="t" r="r" b="b"/>
              <a:pathLst>
                <a:path w="9043" h="8980" extrusionOk="0">
                  <a:moveTo>
                    <a:pt x="1419" y="3403"/>
                  </a:moveTo>
                  <a:lnTo>
                    <a:pt x="1419" y="4790"/>
                  </a:lnTo>
                  <a:cubicBezTo>
                    <a:pt x="1009" y="4790"/>
                    <a:pt x="694" y="4506"/>
                    <a:pt x="694" y="4097"/>
                  </a:cubicBezTo>
                  <a:cubicBezTo>
                    <a:pt x="694" y="3719"/>
                    <a:pt x="1009" y="3403"/>
                    <a:pt x="1419" y="3403"/>
                  </a:cubicBezTo>
                  <a:close/>
                  <a:moveTo>
                    <a:pt x="4191" y="2710"/>
                  </a:moveTo>
                  <a:lnTo>
                    <a:pt x="4191" y="5483"/>
                  </a:lnTo>
                  <a:lnTo>
                    <a:pt x="2490" y="5483"/>
                  </a:lnTo>
                  <a:cubicBezTo>
                    <a:pt x="2269" y="5483"/>
                    <a:pt x="2112" y="5325"/>
                    <a:pt x="2112" y="5105"/>
                  </a:cubicBezTo>
                  <a:lnTo>
                    <a:pt x="2112" y="3088"/>
                  </a:lnTo>
                  <a:cubicBezTo>
                    <a:pt x="2112" y="2868"/>
                    <a:pt x="2269" y="2710"/>
                    <a:pt x="2490" y="2710"/>
                  </a:cubicBezTo>
                  <a:close/>
                  <a:moveTo>
                    <a:pt x="6995" y="1828"/>
                  </a:moveTo>
                  <a:lnTo>
                    <a:pt x="6995" y="6428"/>
                  </a:lnTo>
                  <a:cubicBezTo>
                    <a:pt x="6428" y="5924"/>
                    <a:pt x="5672" y="5609"/>
                    <a:pt x="4884" y="5514"/>
                  </a:cubicBezTo>
                  <a:lnTo>
                    <a:pt x="4884" y="2710"/>
                  </a:lnTo>
                  <a:cubicBezTo>
                    <a:pt x="5672" y="2647"/>
                    <a:pt x="6428" y="2332"/>
                    <a:pt x="6995" y="1828"/>
                  </a:cubicBezTo>
                  <a:close/>
                  <a:moveTo>
                    <a:pt x="8066" y="631"/>
                  </a:moveTo>
                  <a:cubicBezTo>
                    <a:pt x="8255" y="631"/>
                    <a:pt x="8413" y="789"/>
                    <a:pt x="8413" y="978"/>
                  </a:cubicBezTo>
                  <a:lnTo>
                    <a:pt x="8413" y="7216"/>
                  </a:lnTo>
                  <a:cubicBezTo>
                    <a:pt x="8413" y="7405"/>
                    <a:pt x="8255" y="7562"/>
                    <a:pt x="8066" y="7562"/>
                  </a:cubicBezTo>
                  <a:cubicBezTo>
                    <a:pt x="7877" y="7562"/>
                    <a:pt x="7720" y="7405"/>
                    <a:pt x="7720" y="7216"/>
                  </a:cubicBezTo>
                  <a:lnTo>
                    <a:pt x="7720" y="978"/>
                  </a:lnTo>
                  <a:cubicBezTo>
                    <a:pt x="7720" y="789"/>
                    <a:pt x="7877" y="631"/>
                    <a:pt x="8066" y="631"/>
                  </a:cubicBezTo>
                  <a:close/>
                  <a:moveTo>
                    <a:pt x="3498" y="6176"/>
                  </a:moveTo>
                  <a:lnTo>
                    <a:pt x="3498" y="7909"/>
                  </a:lnTo>
                  <a:cubicBezTo>
                    <a:pt x="3498" y="8129"/>
                    <a:pt x="3340" y="8287"/>
                    <a:pt x="3151" y="8287"/>
                  </a:cubicBezTo>
                  <a:cubicBezTo>
                    <a:pt x="2962" y="8287"/>
                    <a:pt x="2805" y="8129"/>
                    <a:pt x="2805" y="7909"/>
                  </a:cubicBezTo>
                  <a:lnTo>
                    <a:pt x="2805" y="6176"/>
                  </a:lnTo>
                  <a:close/>
                  <a:moveTo>
                    <a:pt x="8035" y="1"/>
                  </a:moveTo>
                  <a:cubicBezTo>
                    <a:pt x="7531" y="1"/>
                    <a:pt x="7090" y="411"/>
                    <a:pt x="6995" y="883"/>
                  </a:cubicBezTo>
                  <a:lnTo>
                    <a:pt x="6680" y="1198"/>
                  </a:lnTo>
                  <a:cubicBezTo>
                    <a:pt x="6144" y="1734"/>
                    <a:pt x="5325" y="2049"/>
                    <a:pt x="4538" y="2049"/>
                  </a:cubicBezTo>
                  <a:lnTo>
                    <a:pt x="2427" y="2049"/>
                  </a:lnTo>
                  <a:cubicBezTo>
                    <a:pt x="2017" y="2049"/>
                    <a:pt x="1608" y="2332"/>
                    <a:pt x="1450" y="2773"/>
                  </a:cubicBezTo>
                  <a:lnTo>
                    <a:pt x="1387" y="2773"/>
                  </a:lnTo>
                  <a:cubicBezTo>
                    <a:pt x="631" y="2773"/>
                    <a:pt x="1" y="3403"/>
                    <a:pt x="1" y="4128"/>
                  </a:cubicBezTo>
                  <a:cubicBezTo>
                    <a:pt x="1" y="4884"/>
                    <a:pt x="631" y="5514"/>
                    <a:pt x="1387" y="5514"/>
                  </a:cubicBezTo>
                  <a:lnTo>
                    <a:pt x="1450" y="5514"/>
                  </a:lnTo>
                  <a:cubicBezTo>
                    <a:pt x="1576" y="5798"/>
                    <a:pt x="1797" y="6018"/>
                    <a:pt x="2080" y="6144"/>
                  </a:cubicBezTo>
                  <a:lnTo>
                    <a:pt x="2080" y="7940"/>
                  </a:lnTo>
                  <a:cubicBezTo>
                    <a:pt x="2112" y="8507"/>
                    <a:pt x="2584" y="8980"/>
                    <a:pt x="3151" y="8980"/>
                  </a:cubicBezTo>
                  <a:cubicBezTo>
                    <a:pt x="3750" y="8980"/>
                    <a:pt x="4160" y="8507"/>
                    <a:pt x="4160" y="7972"/>
                  </a:cubicBezTo>
                  <a:lnTo>
                    <a:pt x="4160" y="6239"/>
                  </a:lnTo>
                  <a:lnTo>
                    <a:pt x="4538" y="6239"/>
                  </a:lnTo>
                  <a:cubicBezTo>
                    <a:pt x="5325" y="6239"/>
                    <a:pt x="6144" y="6554"/>
                    <a:pt x="6680" y="7090"/>
                  </a:cubicBezTo>
                  <a:lnTo>
                    <a:pt x="6995" y="7405"/>
                  </a:lnTo>
                  <a:cubicBezTo>
                    <a:pt x="7090" y="7909"/>
                    <a:pt x="7531" y="8287"/>
                    <a:pt x="8035" y="8287"/>
                  </a:cubicBezTo>
                  <a:cubicBezTo>
                    <a:pt x="8633" y="8287"/>
                    <a:pt x="9043" y="7814"/>
                    <a:pt x="9043" y="7247"/>
                  </a:cubicBezTo>
                  <a:lnTo>
                    <a:pt x="9043" y="1041"/>
                  </a:lnTo>
                  <a:cubicBezTo>
                    <a:pt x="9043" y="442"/>
                    <a:pt x="8570" y="1"/>
                    <a:pt x="803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>
                <a:solidFill>
                  <a:srgbClr val="F58221"/>
                </a:solidFill>
              </a:endParaRPr>
            </a:p>
          </p:txBody>
        </p:sp>
      </p:grpSp>
      <p:sp>
        <p:nvSpPr>
          <p:cNvPr id="2" name="Oval Callout 1">
            <a:extLst>
              <a:ext uri="{FF2B5EF4-FFF2-40B4-BE49-F238E27FC236}">
                <a16:creationId xmlns:a16="http://schemas.microsoft.com/office/drawing/2014/main" id="{C50E48E2-78D2-49B9-3BA2-88AAA435EB6C}"/>
              </a:ext>
            </a:extLst>
          </p:cNvPr>
          <p:cNvSpPr/>
          <p:nvPr/>
        </p:nvSpPr>
        <p:spPr>
          <a:xfrm>
            <a:off x="3736488" y="1484785"/>
            <a:ext cx="6655632" cy="3888428"/>
          </a:xfrm>
          <a:prstGeom prst="wedgeEllipseCallout">
            <a:avLst>
              <a:gd name="adj1" fmla="val -58166"/>
              <a:gd name="adj2" fmla="val 16306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b="1" dirty="0">
                <a:solidFill>
                  <a:srgbClr val="F58221"/>
                </a:solidFill>
                <a:latin typeface="Alexandria"/>
              </a:rPr>
              <a:t>Now, let’s go to the 2</a:t>
            </a:r>
            <a:r>
              <a:rPr lang="en-US" sz="3600" b="1" baseline="30000" dirty="0">
                <a:solidFill>
                  <a:srgbClr val="F58221"/>
                </a:solidFill>
                <a:latin typeface="Alexandria"/>
              </a:rPr>
              <a:t>nd</a:t>
            </a:r>
            <a:r>
              <a:rPr lang="en-US" sz="3600" b="1" dirty="0">
                <a:solidFill>
                  <a:srgbClr val="F58221"/>
                </a:solidFill>
                <a:latin typeface="Alexandria"/>
              </a:rPr>
              <a:t> Case Scenario</a:t>
            </a:r>
            <a:endParaRPr lang="en-US" sz="3600" dirty="0">
              <a:solidFill>
                <a:srgbClr val="F58221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526194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/>
          <p:cNvSpPr txBox="1"/>
          <p:nvPr/>
        </p:nvSpPr>
        <p:spPr>
          <a:xfrm>
            <a:off x="2516041" y="992181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i="0" dirty="0">
                <a:solidFill>
                  <a:srgbClr val="F58221"/>
                </a:solidFill>
                <a:effectLst/>
                <a:latin typeface="Alexandria"/>
              </a:rPr>
              <a:t>Case Scenario (2)</a:t>
            </a:r>
            <a:endParaRPr lang="en-US" sz="28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1048594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1048597" name="TextBox 47"/>
          <p:cNvSpPr txBox="1"/>
          <p:nvPr/>
        </p:nvSpPr>
        <p:spPr>
          <a:xfrm>
            <a:off x="948433" y="2357211"/>
            <a:ext cx="1015041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To reduce readmissions, a hospital compares the </a:t>
            </a:r>
            <a:r>
              <a:rPr lang="en-US" sz="2400" b="1" dirty="0">
                <a:latin typeface="Alexandria"/>
              </a:rPr>
              <a:t>readmission rates </a:t>
            </a:r>
            <a:r>
              <a:rPr lang="en-US" sz="2400" dirty="0">
                <a:latin typeface="Alexandria"/>
              </a:rPr>
              <a:t>of patients given two different discharge planning approaches: </a:t>
            </a:r>
            <a:r>
              <a:rPr lang="en-US" sz="2400" b="1" dirty="0">
                <a:latin typeface="Alexandria"/>
              </a:rPr>
              <a:t>a standard approach </a:t>
            </a:r>
            <a:r>
              <a:rPr lang="en-US" sz="2400" dirty="0">
                <a:latin typeface="Alexandria"/>
              </a:rPr>
              <a:t>versus </a:t>
            </a:r>
            <a:r>
              <a:rPr lang="en-US" sz="2400" b="1" dirty="0">
                <a:latin typeface="Alexandria"/>
              </a:rPr>
              <a:t>a comprehensive planning program</a:t>
            </a:r>
            <a:r>
              <a:rPr lang="en-US" sz="2400" dirty="0">
                <a:latin typeface="Alexandria"/>
              </a:rPr>
              <a:t>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Purpose: </a:t>
            </a:r>
            <a:r>
              <a:rPr lang="en-US" sz="2400" dirty="0">
                <a:latin typeface="Alexandria"/>
              </a:rPr>
              <a:t>The analysis helps evaluate if a particular discharge approach is more effective, informing policy changes to improve patient outcomes and reduce readmission rates.</a:t>
            </a:r>
          </a:p>
        </p:txBody>
      </p:sp>
      <p:pic>
        <p:nvPicPr>
          <p:cNvPr id="2097153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45166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23"/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/>
          <p:cNvSpPr txBox="1"/>
          <p:nvPr/>
        </p:nvSpPr>
        <p:spPr>
          <a:xfrm>
            <a:off x="2516041" y="992181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i="0" dirty="0">
                <a:solidFill>
                  <a:srgbClr val="F58221"/>
                </a:solidFill>
                <a:effectLst/>
                <a:latin typeface="Alexandria"/>
              </a:rPr>
              <a:t>Case Scenario (2)</a:t>
            </a:r>
            <a:endParaRPr lang="en-US" sz="28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1048594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1048597" name="TextBox 47"/>
          <p:cNvSpPr txBox="1"/>
          <p:nvPr/>
        </p:nvSpPr>
        <p:spPr>
          <a:xfrm>
            <a:off x="762001" y="2095405"/>
            <a:ext cx="10336846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Null Hypothesis (H₀):</a:t>
            </a:r>
            <a:r>
              <a:rPr lang="en-US" sz="2400" dirty="0">
                <a:latin typeface="Alexandria"/>
              </a:rPr>
              <a:t> There is </a:t>
            </a:r>
            <a:r>
              <a:rPr lang="en-US" sz="2400" b="1" dirty="0">
                <a:latin typeface="Alexandria"/>
              </a:rPr>
              <a:t>no significant difference </a:t>
            </a:r>
            <a:r>
              <a:rPr lang="en-US" sz="2400" dirty="0">
                <a:latin typeface="Alexandria"/>
              </a:rPr>
              <a:t>in readmission rates between patients receiving </a:t>
            </a:r>
            <a:r>
              <a:rPr lang="en-US" sz="2400" b="1" dirty="0">
                <a:latin typeface="Alexandria"/>
              </a:rPr>
              <a:t>the standard discharge approach </a:t>
            </a:r>
            <a:r>
              <a:rPr lang="en-US" sz="2400" dirty="0">
                <a:latin typeface="Alexandria"/>
              </a:rPr>
              <a:t>and those receiving </a:t>
            </a:r>
            <a:r>
              <a:rPr lang="en-US" sz="2400" b="1" dirty="0">
                <a:latin typeface="Alexandria"/>
              </a:rPr>
              <a:t>the comprehensive discharge planning program</a:t>
            </a:r>
            <a:r>
              <a:rPr lang="en-US" sz="2400" dirty="0">
                <a:latin typeface="Alexandria"/>
              </a:rPr>
              <a:t>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Alternative Hypothesis (H₁):</a:t>
            </a:r>
            <a:r>
              <a:rPr lang="en-US" sz="2400" dirty="0">
                <a:latin typeface="Alexandria"/>
              </a:rPr>
              <a:t> There is </a:t>
            </a:r>
            <a:r>
              <a:rPr lang="en-US" sz="2400" b="1" dirty="0">
                <a:latin typeface="Alexandria"/>
              </a:rPr>
              <a:t>a significant difference </a:t>
            </a:r>
            <a:r>
              <a:rPr lang="en-US" sz="2400" dirty="0">
                <a:latin typeface="Alexandria"/>
              </a:rPr>
              <a:t>in readmission rates between patients receiving </a:t>
            </a:r>
            <a:r>
              <a:rPr lang="en-US" sz="2400" b="1" dirty="0">
                <a:latin typeface="Alexandria"/>
              </a:rPr>
              <a:t>the standard discharge approach </a:t>
            </a:r>
            <a:r>
              <a:rPr lang="en-US" sz="2400" dirty="0">
                <a:latin typeface="Alexandria"/>
              </a:rPr>
              <a:t>and those receiving </a:t>
            </a:r>
            <a:r>
              <a:rPr lang="en-US" sz="2400" b="1" dirty="0">
                <a:latin typeface="Alexandria"/>
              </a:rPr>
              <a:t>the comprehensive discharge planning program</a:t>
            </a:r>
            <a:r>
              <a:rPr lang="en-US" sz="2400" dirty="0">
                <a:latin typeface="Alexandria"/>
              </a:rPr>
              <a:t>.</a:t>
            </a:r>
          </a:p>
        </p:txBody>
      </p:sp>
      <p:pic>
        <p:nvPicPr>
          <p:cNvPr id="2097153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0623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23"/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/>
          <p:cNvSpPr txBox="1"/>
          <p:nvPr/>
        </p:nvSpPr>
        <p:spPr>
          <a:xfrm>
            <a:off x="2516041" y="992181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i="0" dirty="0">
                <a:solidFill>
                  <a:srgbClr val="F58221"/>
                </a:solidFill>
                <a:effectLst/>
                <a:latin typeface="Alexandria"/>
              </a:rPr>
              <a:t>Case Scenario (2)</a:t>
            </a:r>
            <a:endParaRPr lang="en-US" sz="28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1048594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1048597" name="TextBox 47"/>
          <p:cNvSpPr txBox="1"/>
          <p:nvPr/>
        </p:nvSpPr>
        <p:spPr>
          <a:xfrm>
            <a:off x="942308" y="2371794"/>
            <a:ext cx="6599897" cy="3254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latin typeface="Alexandria"/>
              </a:rPr>
              <a:t>Test Selection:</a:t>
            </a:r>
            <a:r>
              <a:rPr lang="en-US" sz="2800" dirty="0">
                <a:latin typeface="Alexandria"/>
              </a:rPr>
              <a:t> If the readmission rate data is normally distributed, the </a:t>
            </a:r>
            <a:r>
              <a:rPr lang="en-US" sz="2800" b="1" dirty="0">
                <a:latin typeface="Alexandria"/>
              </a:rPr>
              <a:t>independent samples t-test</a:t>
            </a:r>
            <a:r>
              <a:rPr lang="en-US" sz="2800" dirty="0">
                <a:latin typeface="Alexandria"/>
              </a:rPr>
              <a:t> would be appropriate. Otherwise, the </a:t>
            </a:r>
            <a:r>
              <a:rPr lang="en-US" sz="2800" b="1" dirty="0">
                <a:latin typeface="Alexandria"/>
              </a:rPr>
              <a:t>Mann-Whitney test</a:t>
            </a:r>
            <a:r>
              <a:rPr lang="en-US" sz="2800" dirty="0">
                <a:latin typeface="Alexandria"/>
              </a:rPr>
              <a:t> would be applied.</a:t>
            </a:r>
          </a:p>
        </p:txBody>
      </p:sp>
      <p:pic>
        <p:nvPicPr>
          <p:cNvPr id="2097153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34"/>
          <a:stretch/>
        </p:blipFill>
        <p:spPr>
          <a:xfrm>
            <a:off x="7814076" y="2000139"/>
            <a:ext cx="3323616" cy="378615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56903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23"/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541D41-FA6C-3AE5-553A-52AA01F70A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519D7F8-50BD-C610-58F3-786656A2DF64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D1F9346-0DEB-B852-3F8D-911220999D83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A8D8FA-8D35-410B-95DF-3832E87ABFC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3503993-1099-F404-3274-5CBC1592D3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D1D94F4-3627-BF06-5D1E-582F5FBE87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2013" y="1155870"/>
            <a:ext cx="4807973" cy="474928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1F964C7-5E97-4D9A-ABC3-304302BBF1DC}"/>
              </a:ext>
            </a:extLst>
          </p:cNvPr>
          <p:cNvSpPr/>
          <p:nvPr/>
        </p:nvSpPr>
        <p:spPr>
          <a:xfrm>
            <a:off x="4102092" y="1130392"/>
            <a:ext cx="4397894" cy="506679"/>
          </a:xfrm>
          <a:prstGeom prst="rect">
            <a:avLst/>
          </a:prstGeom>
          <a:noFill/>
          <a:ln w="57150">
            <a:solidFill>
              <a:srgbClr val="F5822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9141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46A89B-BCBB-FFDC-11D1-44547789CF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69B88D1-A4CD-25A7-BFA4-9B410D312AE3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7D3B6FB2-DAF8-BC76-687B-80CADFBC23FC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D72A34-EB7F-9F16-A501-73DBAC1479B4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311CAC1-8C81-00C7-D7AB-BF2A65B0F8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FE88858-55EE-F891-1D2C-7FE6AB5914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0348" y="1155870"/>
            <a:ext cx="6371303" cy="474928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136D009-3198-5FB4-4A89-0E1D13B0F6F8}"/>
              </a:ext>
            </a:extLst>
          </p:cNvPr>
          <p:cNvSpPr/>
          <p:nvPr/>
        </p:nvSpPr>
        <p:spPr>
          <a:xfrm>
            <a:off x="3406293" y="5289175"/>
            <a:ext cx="5379412" cy="412955"/>
          </a:xfrm>
          <a:prstGeom prst="rect">
            <a:avLst/>
          </a:prstGeom>
          <a:noFill/>
          <a:ln w="57150">
            <a:solidFill>
              <a:srgbClr val="F5822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25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89016A-7087-3C90-7897-AEA9F305FC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2CEFB1F1-F842-17AE-6596-FC233A3AACD1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DED98C0-F8BB-07B4-BCE4-E01F881D03C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ECDC5D-7B35-5C27-1BC0-5D2F502FE115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CEC7787-D7C8-FAB2-D5E1-20FAAE469A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107296C-B7C0-2371-D670-2ADFCCE01AF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831" t="6688" r="29397" b="37450"/>
          <a:stretch/>
        </p:blipFill>
        <p:spPr>
          <a:xfrm>
            <a:off x="1941873" y="1044283"/>
            <a:ext cx="7824128" cy="4675343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FC4D3181-8813-1D8F-E014-976C045602FB}"/>
              </a:ext>
            </a:extLst>
          </p:cNvPr>
          <p:cNvSpPr/>
          <p:nvPr/>
        </p:nvSpPr>
        <p:spPr>
          <a:xfrm>
            <a:off x="5230533" y="1354742"/>
            <a:ext cx="1032387" cy="501445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row: Left 11">
            <a:extLst>
              <a:ext uri="{FF2B5EF4-FFF2-40B4-BE49-F238E27FC236}">
                <a16:creationId xmlns:a16="http://schemas.microsoft.com/office/drawing/2014/main" id="{F4B1CA9B-38CE-F89B-85A0-478F1B4AA0AD}"/>
              </a:ext>
            </a:extLst>
          </p:cNvPr>
          <p:cNvSpPr/>
          <p:nvPr/>
        </p:nvSpPr>
        <p:spPr>
          <a:xfrm>
            <a:off x="6178613" y="2261984"/>
            <a:ext cx="1032387" cy="501445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63935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5E9D19-44C1-CE7F-41DF-0EF2F57CBB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6FFAC11-5D5F-E51C-71EC-99CF46036817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462E85E-3EFD-9BD8-1C68-BA6CF9034550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65197AB-76C7-8E11-AFF5-471EFDB5FF5A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3EFB29A-BDE3-F515-99B1-A29D9C27F8E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4D00059-D862-64D0-0AEA-C445F87872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1155869"/>
            <a:ext cx="6248400" cy="4491289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0D9E1FAA-CDEE-6290-08C7-380435CF48FA}"/>
              </a:ext>
            </a:extLst>
          </p:cNvPr>
          <p:cNvSpPr/>
          <p:nvPr/>
        </p:nvSpPr>
        <p:spPr>
          <a:xfrm>
            <a:off x="8324925" y="2020530"/>
            <a:ext cx="1032387" cy="501445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row: Left 11">
            <a:extLst>
              <a:ext uri="{FF2B5EF4-FFF2-40B4-BE49-F238E27FC236}">
                <a16:creationId xmlns:a16="http://schemas.microsoft.com/office/drawing/2014/main" id="{435F472C-53C0-A726-EB32-67FCABF58B7A}"/>
              </a:ext>
            </a:extLst>
          </p:cNvPr>
          <p:cNvSpPr/>
          <p:nvPr/>
        </p:nvSpPr>
        <p:spPr>
          <a:xfrm>
            <a:off x="8187813" y="3842601"/>
            <a:ext cx="1032387" cy="501445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rrow: Left 12">
            <a:extLst>
              <a:ext uri="{FF2B5EF4-FFF2-40B4-BE49-F238E27FC236}">
                <a16:creationId xmlns:a16="http://schemas.microsoft.com/office/drawing/2014/main" id="{8764B25C-D571-972E-A373-55EE83E6BC2A}"/>
              </a:ext>
            </a:extLst>
          </p:cNvPr>
          <p:cNvSpPr/>
          <p:nvPr/>
        </p:nvSpPr>
        <p:spPr>
          <a:xfrm rot="10800000">
            <a:off x="2318494" y="5145713"/>
            <a:ext cx="1032387" cy="501445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98363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33EC1F-D6DF-2CB2-4BE0-82A066FACA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892D496-9F10-DFA6-A063-6B3715B3F57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3F8F698-2A60-5970-AFBC-F84285B893E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08CA191-BBD0-57D4-6272-8A4B51D18C4F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A17080C-AA0B-380A-8FFC-E61F8995B6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77CF888-7FE1-1CEC-7D9D-C610DDF640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2844" y="1155869"/>
            <a:ext cx="6606311" cy="4703565"/>
          </a:xfrm>
          <a:prstGeom prst="rect">
            <a:avLst/>
          </a:prstGeom>
        </p:spPr>
      </p:pic>
      <p:sp>
        <p:nvSpPr>
          <p:cNvPr id="12" name="Arrow: Left 11">
            <a:extLst>
              <a:ext uri="{FF2B5EF4-FFF2-40B4-BE49-F238E27FC236}">
                <a16:creationId xmlns:a16="http://schemas.microsoft.com/office/drawing/2014/main" id="{63027B62-4FBC-438B-B41F-E722BF2EEEC8}"/>
              </a:ext>
            </a:extLst>
          </p:cNvPr>
          <p:cNvSpPr/>
          <p:nvPr/>
        </p:nvSpPr>
        <p:spPr>
          <a:xfrm>
            <a:off x="9190233" y="5175847"/>
            <a:ext cx="1032387" cy="501445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32430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BA0F69-439E-42BE-87CD-BBE123A156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Rectangle: Rounded Corners 24">
            <a:extLst>
              <a:ext uri="{FF2B5EF4-FFF2-40B4-BE49-F238E27FC236}">
                <a16:creationId xmlns:a16="http://schemas.microsoft.com/office/drawing/2014/main" id="{38731698-6E61-5608-D2AA-C956AE0268B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48593" name="TextBox 2">
            <a:extLst>
              <a:ext uri="{FF2B5EF4-FFF2-40B4-BE49-F238E27FC236}">
                <a16:creationId xmlns:a16="http://schemas.microsoft.com/office/drawing/2014/main" id="{D97D7F58-6A71-C1E4-622F-80AB980A8211}"/>
              </a:ext>
            </a:extLst>
          </p:cNvPr>
          <p:cNvSpPr txBox="1"/>
          <p:nvPr/>
        </p:nvSpPr>
        <p:spPr>
          <a:xfrm>
            <a:off x="2516041" y="992181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i="0" dirty="0">
                <a:solidFill>
                  <a:srgbClr val="F58221"/>
                </a:solidFill>
                <a:effectLst/>
                <a:latin typeface="Alexandria"/>
              </a:rPr>
              <a:t>Case Scenario (2)</a:t>
            </a:r>
            <a:endParaRPr lang="en-US" sz="2800" b="1" dirty="0">
              <a:solidFill>
                <a:srgbClr val="F58221"/>
              </a:solidFill>
              <a:latin typeface="Alexandria"/>
              <a:cs typeface="Alexandria" charset="0"/>
            </a:endParaRPr>
          </a:p>
        </p:txBody>
      </p:sp>
      <p:sp>
        <p:nvSpPr>
          <p:cNvPr id="1048594" name="Rectangle 4">
            <a:extLst>
              <a:ext uri="{FF2B5EF4-FFF2-40B4-BE49-F238E27FC236}">
                <a16:creationId xmlns:a16="http://schemas.microsoft.com/office/drawing/2014/main" id="{91CC7F8D-A1AE-4BE9-1E44-A0EF703F253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48595" name="TextBox 5">
            <a:extLst>
              <a:ext uri="{FF2B5EF4-FFF2-40B4-BE49-F238E27FC236}">
                <a16:creationId xmlns:a16="http://schemas.microsoft.com/office/drawing/2014/main" id="{9FA2A0C6-B714-E6EB-BD31-C7ED518C06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48596" name="TextBox 9">
            <a:extLst>
              <a:ext uri="{FF2B5EF4-FFF2-40B4-BE49-F238E27FC236}">
                <a16:creationId xmlns:a16="http://schemas.microsoft.com/office/drawing/2014/main" id="{C00C0A7C-FE3C-F4BE-4E82-44531F678EB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1048597" name="TextBox 47">
            <a:extLst>
              <a:ext uri="{FF2B5EF4-FFF2-40B4-BE49-F238E27FC236}">
                <a16:creationId xmlns:a16="http://schemas.microsoft.com/office/drawing/2014/main" id="{892BE72C-476D-6D45-DE9D-086D39BB7B64}"/>
              </a:ext>
            </a:extLst>
          </p:cNvPr>
          <p:cNvSpPr txBox="1"/>
          <p:nvPr/>
        </p:nvSpPr>
        <p:spPr>
          <a:xfrm>
            <a:off x="942308" y="2068524"/>
            <a:ext cx="10166970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With no significant difference in readmission rates between the standard and comprehensive discharge approaches </a:t>
            </a:r>
            <a:r>
              <a:rPr lang="en-US" sz="2400" b="1" dirty="0">
                <a:latin typeface="Alexandria"/>
              </a:rPr>
              <a:t>(P-value &gt; 0.05), neither approach shows a clear advantage</a:t>
            </a:r>
            <a:r>
              <a:rPr lang="en-US" sz="2400" dirty="0">
                <a:latin typeface="Alexandria"/>
              </a:rPr>
              <a:t>, so no immediate policy changes are necessary.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Management may consider </a:t>
            </a:r>
            <a:r>
              <a:rPr lang="en-US" sz="2400" b="1" dirty="0">
                <a:latin typeface="Alexandria"/>
              </a:rPr>
              <a:t>evaluating additional factors</a:t>
            </a:r>
            <a:r>
              <a:rPr lang="en-US" sz="2400" dirty="0">
                <a:latin typeface="Alexandria"/>
              </a:rPr>
              <a:t>, like patient satisfaction and follow-up care quality, to identify other ways to improve discharge planning and reduce readmissions.</a:t>
            </a:r>
          </a:p>
        </p:txBody>
      </p:sp>
      <p:pic>
        <p:nvPicPr>
          <p:cNvPr id="2097153" name="Graphic 21">
            <a:extLst>
              <a:ext uri="{FF2B5EF4-FFF2-40B4-BE49-F238E27FC236}">
                <a16:creationId xmlns:a16="http://schemas.microsoft.com/office/drawing/2014/main" id="{1CA26BE0-067D-AE25-B680-F1E7384AB2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35048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223"/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85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85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C263BE-CE06-33D4-F507-0F4CEEECA4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8D226BA-D585-158F-7ED4-71EF841B5EF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100C3E-C95B-2097-7C15-A4BE8336924C}"/>
              </a:ext>
            </a:extLst>
          </p:cNvPr>
          <p:cNvSpPr txBox="1"/>
          <p:nvPr/>
        </p:nvSpPr>
        <p:spPr>
          <a:xfrm>
            <a:off x="4144984" y="996426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Alexandria" charset="0"/>
                <a:cs typeface="Alexandria" charset="0"/>
              </a:rPr>
              <a:t>Intended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C52CC66-2498-B577-ED14-04582E0FD96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37B201-7C57-48D4-FC25-266A480EFED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197026-C608-81A6-3F08-A330BE092F8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C05F0E5-E97A-A940-C327-66C3D7A66D5B}"/>
              </a:ext>
            </a:extLst>
          </p:cNvPr>
          <p:cNvSpPr txBox="1"/>
          <p:nvPr/>
        </p:nvSpPr>
        <p:spPr>
          <a:xfrm>
            <a:off x="942308" y="2189337"/>
            <a:ext cx="10207473" cy="37379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Comparing quantitative data from two independent groups helps healthcare managers assess differences in areas like treatment effectiveness and operational efficiency.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Choosing the correct statistical test such as the Mann-Whitney test for non-normal data, and the independent samples t-test for normally distributed data. 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Interpreting results from these tests, focusing on p-values is crucial for translating data analysis into actionable insights.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Practical applications, such as comparing patient outcomes or departmental performance, can guide improvements in healthcare quality, efficiency, and patient satisfaction.</a:t>
            </a:r>
            <a:endParaRPr lang="en-US" sz="2000" dirty="0">
              <a:latin typeface="Alexandria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34CF457-0E3C-C888-63CE-456C3609DA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224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ED60E54-F423-4B85-9C98-2AE7F66BB88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1197</Words>
  <Application>Microsoft Office PowerPoint</Application>
  <PresentationFormat>Widescreen</PresentationFormat>
  <Paragraphs>121</Paragraphs>
  <Slides>41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Alexandria</vt:lpstr>
      <vt:lpstr>Arial</vt:lpstr>
      <vt:lpstr>Book Antiqua</vt:lpstr>
      <vt:lpstr>Calibri</vt:lpstr>
      <vt:lpstr>Calibri Light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Hayat Farag</cp:lastModifiedBy>
  <cp:revision>96</cp:revision>
  <dcterms:created xsi:type="dcterms:W3CDTF">2023-04-29T09:08:00Z</dcterms:created>
  <dcterms:modified xsi:type="dcterms:W3CDTF">2024-11-07T17:47:17Z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