
<file path=[Content_Types].xml><?xml version="1.0" encoding="utf-8"?>
<Types xmlns="http://schemas.openxmlformats.org/package/2006/content-types">
  <Default Extension="emf" ContentType="image/x-emf"/>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8" r:id="rId6"/>
    <p:sldId id="320" r:id="rId7"/>
    <p:sldId id="325" r:id="rId8"/>
    <p:sldId id="411" r:id="rId9"/>
    <p:sldId id="412" r:id="rId10"/>
    <p:sldId id="413" r:id="rId11"/>
    <p:sldId id="414" r:id="rId12"/>
    <p:sldId id="415" r:id="rId13"/>
    <p:sldId id="416" r:id="rId14"/>
    <p:sldId id="417" r:id="rId15"/>
    <p:sldId id="418" r:id="rId16"/>
    <p:sldId id="419" r:id="rId17"/>
    <p:sldId id="420" r:id="rId18"/>
    <p:sldId id="421" r:id="rId19"/>
    <p:sldId id="422" r:id="rId20"/>
    <p:sldId id="423" r:id="rId21"/>
    <p:sldId id="424" r:id="rId22"/>
    <p:sldId id="425" r:id="rId23"/>
    <p:sldId id="426" r:id="rId24"/>
    <p:sldId id="427" r:id="rId25"/>
    <p:sldId id="428" r:id="rId26"/>
    <p:sldId id="429" r:id="rId27"/>
    <p:sldId id="430" r:id="rId28"/>
    <p:sldId id="431" r:id="rId29"/>
    <p:sldId id="432" r:id="rId30"/>
    <p:sldId id="434" r:id="rId31"/>
    <p:sldId id="435" r:id="rId32"/>
    <p:sldId id="436" r:id="rId33"/>
    <p:sldId id="437" r:id="rId34"/>
    <p:sldId id="438" r:id="rId35"/>
    <p:sldId id="439" r:id="rId36"/>
    <p:sldId id="440" r:id="rId37"/>
    <p:sldId id="441" r:id="rId38"/>
    <p:sldId id="442" r:id="rId39"/>
    <p:sldId id="446" r:id="rId40"/>
    <p:sldId id="443" r:id="rId41"/>
    <p:sldId id="444" r:id="rId42"/>
    <p:sldId id="445" r:id="rId43"/>
    <p:sldId id="447" r:id="rId44"/>
    <p:sldId id="448" r:id="rId45"/>
    <p:sldId id="31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08" d="100"/>
          <a:sy n="108" d="100"/>
        </p:scale>
        <p:origin x="630"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7/11/25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7/11/25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7/11/25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7/11/25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7/11/25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7/11/25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7/11/25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7/11/25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7/11/25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7/11/25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7/11/25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7/11/25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jpeg"/><Relationship Id="rId5" Type="http://schemas.openxmlformats.org/officeDocument/2006/relationships/image" Target="../media/image3.emf"/><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2.emf"/><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emf"/></Relationships>
</file>

<file path=ppt/slides/_rels/slide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5.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6.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7.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10.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1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12.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1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15.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1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17.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18.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19.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8.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20.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21.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22.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23.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2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26.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2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29.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8.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30.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31.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0.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3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34.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3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38.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39.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8.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4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40.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2.xml.rels><?xml version="1.0" encoding="UTF-8" standalone="yes"?>
<Relationships xmlns="http://schemas.openxmlformats.org/package/2006/relationships"><Relationship Id="rId8" Type="http://schemas.openxmlformats.org/officeDocument/2006/relationships/image" Target="../media/image10.emf"/><Relationship Id="rId3" Type="http://schemas.openxmlformats.org/officeDocument/2006/relationships/slideLayout" Target="../slideLayouts/slideLayout7.xml"/><Relationship Id="rId7" Type="http://schemas.openxmlformats.org/officeDocument/2006/relationships/image" Target="../media/image9.emf"/><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8.emf"/><Relationship Id="rId5" Type="http://schemas.openxmlformats.org/officeDocument/2006/relationships/image" Target="../media/image7.emf"/><Relationship Id="rId10" Type="http://schemas.openxmlformats.org/officeDocument/2006/relationships/image" Target="../media/image4.jpeg"/><Relationship Id="rId4" Type="http://schemas.openxmlformats.org/officeDocument/2006/relationships/image" Target="../media/image6.emf"/><Relationship Id="rId9"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4"/>
          <a:stretch>
            <a:fillRect/>
          </a:stretch>
        </p:blipFill>
        <p:spPr>
          <a:xfrm>
            <a:off x="0" y="422122"/>
            <a:ext cx="6508289" cy="2129489"/>
          </a:xfrm>
          <a:prstGeom prst="rect">
            <a:avLst/>
          </a:prstGeom>
        </p:spPr>
      </p:pic>
      <p:pic>
        <p:nvPicPr>
          <p:cNvPr id="13" name="Picture 12"/>
          <p:cNvPicPr>
            <a:picLocks noChangeAspect="1"/>
          </p:cNvPicPr>
          <p:nvPr/>
        </p:nvPicPr>
        <p:blipFill>
          <a:blip r:embed="rId5"/>
          <a:stretch>
            <a:fillRect/>
          </a:stretch>
        </p:blipFill>
        <p:spPr>
          <a:xfrm>
            <a:off x="6433777" y="3125529"/>
            <a:ext cx="5882401" cy="1034667"/>
          </a:xfrm>
          <a:prstGeom prst="rect">
            <a:avLst/>
          </a:prstGeom>
        </p:spPr>
      </p:pic>
      <p:sp>
        <p:nvSpPr>
          <p:cNvPr id="14" name="TextBox 13"/>
          <p:cNvSpPr txBox="1"/>
          <p:nvPr/>
        </p:nvSpPr>
        <p:spPr>
          <a:xfrm>
            <a:off x="139375" y="219434"/>
            <a:ext cx="5463180" cy="2332177"/>
          </a:xfrm>
          <a:prstGeom prst="rect">
            <a:avLst/>
          </a:prstGeom>
          <a:noFill/>
        </p:spPr>
        <p:txBody>
          <a:bodyPr wrap="square" rtlCol="0">
            <a:spAutoFit/>
          </a:bodyPr>
          <a:lstStyle/>
          <a:p>
            <a:pPr algn="ctr">
              <a:lnSpc>
                <a:spcPct val="150000"/>
              </a:lnSpc>
            </a:pPr>
            <a:r>
              <a:rPr lang="en-GB" sz="3200" b="1" dirty="0">
                <a:solidFill>
                  <a:schemeClr val="bg1"/>
                </a:solidFill>
              </a:rPr>
              <a:t>Interaction Design (DGM 729)</a:t>
            </a: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Mohamed </a:t>
            </a:r>
            <a:r>
              <a:rPr lang="en-GB" sz="2800" b="1" dirty="0" err="1">
                <a:solidFill>
                  <a:srgbClr val="FFFF00"/>
                </a:solidFill>
                <a:latin typeface="Tajawal Medium" panose="00000600000000000000" pitchFamily="2" charset="-78"/>
                <a:cs typeface="Tajawal Medium" panose="00000600000000000000" pitchFamily="2" charset="-78"/>
              </a:rPr>
              <a:t>Owies</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sz="2400" b="1" dirty="0">
                <a:solidFill>
                  <a:srgbClr val="FF9518"/>
                </a:solidFill>
                <a:latin typeface="Tajawal Medium" panose="00000600000000000000" pitchFamily="2" charset="-78"/>
                <a:cs typeface="Tajawal Medium" panose="00000600000000000000" pitchFamily="2" charset="-78"/>
              </a:rPr>
              <a:t>Lecture 5</a:t>
            </a:r>
          </a:p>
        </p:txBody>
      </p:sp>
      <p:sp>
        <p:nvSpPr>
          <p:cNvPr id="16" name="TextBox 15"/>
          <p:cNvSpPr txBox="1"/>
          <p:nvPr/>
        </p:nvSpPr>
        <p:spPr>
          <a:xfrm>
            <a:off x="6914650" y="3275979"/>
            <a:ext cx="5137753" cy="584775"/>
          </a:xfrm>
          <a:prstGeom prst="rect">
            <a:avLst/>
          </a:prstGeom>
          <a:noFill/>
        </p:spPr>
        <p:txBody>
          <a:bodyPr wrap="none" rtlCol="0">
            <a:spAutoFit/>
          </a:bodyPr>
          <a:lstStyle/>
          <a:p>
            <a:pPr algn="ctr"/>
            <a:r>
              <a:rPr lang="en-GB" sz="3200" b="1" dirty="0">
                <a:solidFill>
                  <a:schemeClr val="bg1"/>
                </a:solidFill>
              </a:rPr>
              <a:t>Interaction Design(DGM 729)</a:t>
            </a:r>
            <a:endParaRPr lang="en-US" sz="3200" b="1" dirty="0">
              <a:solidFill>
                <a:schemeClr val="bg1"/>
              </a:solidFill>
              <a:latin typeface="Tajawal Medium" panose="00000600000000000000" pitchFamily="2" charset="-78"/>
              <a:cs typeface="Tajawal Medium" panose="00000600000000000000" pitchFamily="2" charset="-78"/>
            </a:endParaRPr>
          </a:p>
        </p:txBody>
      </p:sp>
      <p:pic>
        <p:nvPicPr>
          <p:cNvPr id="3" name="Picture 2" descr="A logo for a university&#10;&#10;Description automatically generated">
            <a:extLst>
              <a:ext uri="{FF2B5EF4-FFF2-40B4-BE49-F238E27FC236}">
                <a16:creationId xmlns:a16="http://schemas.microsoft.com/office/drawing/2014/main" id="{13614500-1627-10C3-7E62-E7BF0A96D565}"/>
              </a:ext>
            </a:extLst>
          </p:cNvPr>
          <p:cNvPicPr>
            <a:picLocks noChangeAspect="1"/>
          </p:cNvPicPr>
          <p:nvPr/>
        </p:nvPicPr>
        <p:blipFill>
          <a:blip r:embed="rId6"/>
          <a:stretch>
            <a:fillRect/>
          </a:stretch>
        </p:blipFill>
        <p:spPr>
          <a:xfrm>
            <a:off x="0" y="5017968"/>
            <a:ext cx="1935332" cy="1904684"/>
          </a:xfrm>
          <a:prstGeom prst="rect">
            <a:avLst/>
          </a:prstGeom>
        </p:spPr>
      </p:pic>
      <p:pic>
        <p:nvPicPr>
          <p:cNvPr id="5" name="Picture 4" descr="A logo for a university&#10;&#10;Description automatically generated">
            <a:extLst>
              <a:ext uri="{FF2B5EF4-FFF2-40B4-BE49-F238E27FC236}">
                <a16:creationId xmlns:a16="http://schemas.microsoft.com/office/drawing/2014/main" id="{2EC4DD91-9B00-7E68-F0E0-DBEEAAD3BB4C}"/>
              </a:ext>
            </a:extLst>
          </p:cNvPr>
          <p:cNvPicPr>
            <a:picLocks noChangeAspect="1"/>
          </p:cNvPicPr>
          <p:nvPr/>
        </p:nvPicPr>
        <p:blipFill>
          <a:blip r:embed="rId6"/>
          <a:stretch>
            <a:fillRect/>
          </a:stretch>
        </p:blipFill>
        <p:spPr>
          <a:xfrm>
            <a:off x="10272890" y="0"/>
            <a:ext cx="1919110" cy="1888719"/>
          </a:xfrm>
          <a:prstGeom prst="rect">
            <a:avLst/>
          </a:prstGeom>
        </p:spPr>
      </p:pic>
    </p:spTree>
    <p:custDataLst>
      <p:tags r:id="rId1"/>
    </p:custDataLst>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stretch>
            <a:fillRect/>
          </a:stretch>
        </p:blipFill>
        <p:spPr>
          <a:xfrm>
            <a:off x="2259898" y="845420"/>
            <a:ext cx="8122875" cy="2386051"/>
          </a:xfrm>
          <a:prstGeom prst="rect">
            <a:avLst/>
          </a:prstGeom>
        </p:spPr>
      </p:pic>
      <p:pic>
        <p:nvPicPr>
          <p:cNvPr id="2" name="Picture 1"/>
          <p:cNvPicPr>
            <a:picLocks noChangeAspect="1"/>
          </p:cNvPicPr>
          <p:nvPr/>
        </p:nvPicPr>
        <p:blipFill>
          <a:blip r:embed="rId3"/>
          <a:stretch>
            <a:fillRect/>
          </a:stretch>
        </p:blipFill>
        <p:spPr>
          <a:xfrm>
            <a:off x="-139261" y="-101602"/>
            <a:ext cx="4169394" cy="7137043"/>
          </a:xfrm>
          <a:prstGeom prst="rect">
            <a:avLst/>
          </a:prstGeom>
        </p:spPr>
      </p:pic>
      <p:pic>
        <p:nvPicPr>
          <p:cNvPr id="13" name="Picture 12"/>
          <p:cNvPicPr>
            <a:picLocks noChangeAspect="1"/>
          </p:cNvPicPr>
          <p:nvPr/>
        </p:nvPicPr>
        <p:blipFill>
          <a:blip r:embed="rId4"/>
          <a:stretch>
            <a:fillRect/>
          </a:stretch>
        </p:blipFill>
        <p:spPr>
          <a:xfrm rot="10800000">
            <a:off x="3612444" y="5284188"/>
            <a:ext cx="5882401" cy="1034667"/>
          </a:xfrm>
          <a:prstGeom prst="rect">
            <a:avLst/>
          </a:prstGeom>
        </p:spPr>
      </p:pic>
      <p:sp>
        <p:nvSpPr>
          <p:cNvPr id="16" name="TextBox 15"/>
          <p:cNvSpPr txBox="1"/>
          <p:nvPr/>
        </p:nvSpPr>
        <p:spPr>
          <a:xfrm>
            <a:off x="4753836" y="5424149"/>
            <a:ext cx="3589953" cy="754694"/>
          </a:xfrm>
          <a:prstGeom prst="rect">
            <a:avLst/>
          </a:prstGeom>
          <a:noFill/>
        </p:spPr>
        <p:txBody>
          <a:bodyPr wrap="square" rtlCol="0">
            <a:spAutoFit/>
          </a:bodyPr>
          <a:lstStyle/>
          <a:p>
            <a:pPr algn="ctr">
              <a:lnSpc>
                <a:spcPct val="150000"/>
              </a:lnSpc>
            </a:pPr>
            <a:r>
              <a:rPr lang="en-GB" sz="3200" b="1" dirty="0">
                <a:solidFill>
                  <a:schemeClr val="bg1"/>
                </a:solidFill>
              </a:rPr>
              <a:t>Interaction Design</a:t>
            </a:r>
          </a:p>
        </p:txBody>
      </p:sp>
      <p:sp>
        <p:nvSpPr>
          <p:cNvPr id="4" name="TextBox 3">
            <a:extLst>
              <a:ext uri="{FF2B5EF4-FFF2-40B4-BE49-F238E27FC236}">
                <a16:creationId xmlns:a16="http://schemas.microsoft.com/office/drawing/2014/main" id="{F4A664B3-56C3-D815-532B-1399BB47DAD1}"/>
              </a:ext>
            </a:extLst>
          </p:cNvPr>
          <p:cNvSpPr txBox="1"/>
          <p:nvPr/>
        </p:nvSpPr>
        <p:spPr>
          <a:xfrm>
            <a:off x="2550059" y="1024469"/>
            <a:ext cx="6134127" cy="1938992"/>
          </a:xfrm>
          <a:prstGeom prst="rect">
            <a:avLst/>
          </a:prstGeom>
          <a:noFill/>
        </p:spPr>
        <p:txBody>
          <a:bodyPr wrap="square" rtlCol="0">
            <a:spAutoFit/>
          </a:bodyPr>
          <a:lstStyle>
            <a:defPPr>
              <a:defRPr lang="en-US"/>
            </a:defPPr>
            <a:lvl1pPr algn="ctr">
              <a:defRPr sz="3200" b="1">
                <a:solidFill>
                  <a:schemeClr val="bg1"/>
                </a:solidFill>
                <a:latin typeface="Tajawal Medium" panose="00000600000000000000" pitchFamily="2" charset="-78"/>
                <a:cs typeface="Tajawal Medium" panose="00000600000000000000" pitchFamily="2" charset="-78"/>
              </a:defRPr>
            </a:lvl1pPr>
          </a:lstStyle>
          <a:p>
            <a:r>
              <a:rPr lang="en-GB" dirty="0"/>
              <a:t>Chapter </a:t>
            </a:r>
            <a:r>
              <a:rPr lang="ar-EG" dirty="0"/>
              <a:t>5</a:t>
            </a:r>
            <a:r>
              <a:rPr lang="en-GB" dirty="0"/>
              <a:t> </a:t>
            </a:r>
            <a:endParaRPr lang="ar-EG" dirty="0"/>
          </a:p>
          <a:p>
            <a:endParaRPr lang="en-GB" dirty="0"/>
          </a:p>
          <a:p>
            <a:r>
              <a:rPr lang="en-US" sz="2800" dirty="0"/>
              <a:t>Project Planning and Discovery Methods</a:t>
            </a:r>
            <a:endParaRPr lang="en-GB" sz="2800" dirty="0"/>
          </a:p>
        </p:txBody>
      </p:sp>
      <p:pic>
        <p:nvPicPr>
          <p:cNvPr id="5" name="Picture 4" descr="A logo for a university&#10;&#10;Description automatically generated">
            <a:extLst>
              <a:ext uri="{FF2B5EF4-FFF2-40B4-BE49-F238E27FC236}">
                <a16:creationId xmlns:a16="http://schemas.microsoft.com/office/drawing/2014/main" id="{5189B434-8090-B657-7A4D-E80E8CB55421}"/>
              </a:ext>
            </a:extLst>
          </p:cNvPr>
          <p:cNvPicPr>
            <a:picLocks noChangeAspect="1"/>
          </p:cNvPicPr>
          <p:nvPr/>
        </p:nvPicPr>
        <p:blipFill>
          <a:blip r:embed="rId5"/>
          <a:stretch>
            <a:fillRect/>
          </a:stretch>
        </p:blipFill>
        <p:spPr>
          <a:xfrm>
            <a:off x="0" y="5033933"/>
            <a:ext cx="1919110" cy="1888719"/>
          </a:xfrm>
          <a:prstGeom prst="rect">
            <a:avLst/>
          </a:prstGeom>
        </p:spPr>
      </p:pic>
    </p:spTree>
    <p:extLst>
      <p:ext uri="{BB962C8B-B14F-4D97-AF65-F5344CB8AC3E}">
        <p14:creationId xmlns:p14="http://schemas.microsoft.com/office/powerpoint/2010/main" val="1134563085"/>
      </p:ext>
    </p:extLst>
  </p:cSld>
  <p:clrMapOvr>
    <a:masterClrMapping/>
  </p:clrMapOvr>
  <mc:AlternateContent xmlns:mc="http://schemas.openxmlformats.org/markup-compatibility/2006" xmlns:p14="http://schemas.microsoft.com/office/powerpoint/2010/main">
    <mc:Choice Requires="p14">
      <p:transition p14:dur="0" advTm="85646"/>
    </mc:Choice>
    <mc:Fallback xmlns="">
      <p:transition advTm="8564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6" y="543490"/>
            <a:ext cx="3689463"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Content </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38091" y="1620596"/>
            <a:ext cx="7853660" cy="3908762"/>
          </a:xfrm>
          <a:prstGeom prst="rect">
            <a:avLst/>
          </a:prstGeom>
          <a:noFill/>
        </p:spPr>
        <p:txBody>
          <a:bodyPr wrap="square" rtlCol="0">
            <a:spAutoFit/>
          </a:bodyPr>
          <a:lstStyle/>
          <a:p>
            <a:pPr>
              <a:lnSpc>
                <a:spcPct val="150000"/>
              </a:lnSpc>
            </a:pPr>
            <a:r>
              <a:rPr lang="en-US" sz="2000" b="1" dirty="0"/>
              <a:t>lecture </a:t>
            </a:r>
            <a:r>
              <a:rPr lang="ar-EG" sz="2000" b="1" dirty="0"/>
              <a:t>5</a:t>
            </a:r>
            <a:r>
              <a:rPr lang="en-US" sz="2000" b="1" dirty="0"/>
              <a:t> includes the following points:</a:t>
            </a:r>
          </a:p>
          <a:p>
            <a:pPr marL="285750" indent="-285750">
              <a:buFont typeface="Arial" panose="020B0604020202020204" pitchFamily="34" charset="0"/>
              <a:buChar char="•"/>
            </a:pPr>
            <a:r>
              <a:rPr lang="en-GB" b="1" dirty="0"/>
              <a:t>method 1</a:t>
            </a:r>
          </a:p>
          <a:p>
            <a:r>
              <a:rPr lang="en-GB" dirty="0"/>
              <a:t>UX Questionnaire </a:t>
            </a:r>
            <a:r>
              <a:rPr lang="ar-EG" dirty="0"/>
              <a:t> </a:t>
            </a:r>
            <a:endParaRPr lang="en-GB" dirty="0"/>
          </a:p>
          <a:p>
            <a:pPr marL="285750" indent="-285750">
              <a:buFont typeface="Arial" panose="020B0604020202020204" pitchFamily="34" charset="0"/>
              <a:buChar char="•"/>
            </a:pPr>
            <a:r>
              <a:rPr lang="en-GB" b="1" dirty="0"/>
              <a:t>method 2</a:t>
            </a:r>
          </a:p>
          <a:p>
            <a:r>
              <a:rPr lang="en-GB" dirty="0"/>
              <a:t>UX Project Plan </a:t>
            </a:r>
            <a:r>
              <a:rPr lang="ar-EG" dirty="0"/>
              <a:t> </a:t>
            </a:r>
            <a:endParaRPr lang="en-GB" dirty="0"/>
          </a:p>
          <a:p>
            <a:pPr marL="285750" indent="-285750">
              <a:buFont typeface="Arial" panose="020B0604020202020204" pitchFamily="34" charset="0"/>
              <a:buChar char="•"/>
            </a:pPr>
            <a:r>
              <a:rPr lang="en-GB" b="1" dirty="0"/>
              <a:t>method 3</a:t>
            </a:r>
          </a:p>
          <a:p>
            <a:r>
              <a:rPr lang="en-GB" dirty="0"/>
              <a:t>Listening Tour </a:t>
            </a:r>
            <a:r>
              <a:rPr lang="ar-EG" dirty="0"/>
              <a:t> </a:t>
            </a:r>
            <a:endParaRPr lang="en-GB" dirty="0"/>
          </a:p>
          <a:p>
            <a:pPr marL="285750" indent="-285750">
              <a:buFont typeface="Arial" panose="020B0604020202020204" pitchFamily="34" charset="0"/>
              <a:buChar char="•"/>
            </a:pPr>
            <a:r>
              <a:rPr lang="en-GB" b="1" dirty="0"/>
              <a:t>method 4</a:t>
            </a:r>
          </a:p>
          <a:p>
            <a:r>
              <a:rPr lang="en-GB" dirty="0"/>
              <a:t>Opportunity Workshop </a:t>
            </a:r>
            <a:r>
              <a:rPr lang="ar-EG" dirty="0"/>
              <a:t> </a:t>
            </a:r>
            <a:endParaRPr lang="en-GB" dirty="0"/>
          </a:p>
          <a:p>
            <a:pPr marL="285750" indent="-285750">
              <a:buFont typeface="Arial" panose="020B0604020202020204" pitchFamily="34" charset="0"/>
              <a:buChar char="•"/>
            </a:pPr>
            <a:r>
              <a:rPr lang="en-GB" b="1" dirty="0"/>
              <a:t>method 5</a:t>
            </a:r>
          </a:p>
          <a:p>
            <a:r>
              <a:rPr lang="en-GB" dirty="0"/>
              <a:t>Project Brief </a:t>
            </a:r>
            <a:r>
              <a:rPr lang="ar-EG" dirty="0"/>
              <a:t> </a:t>
            </a:r>
            <a:endParaRPr lang="en-GB" dirty="0"/>
          </a:p>
          <a:p>
            <a:pPr marL="285750" indent="-285750">
              <a:buFont typeface="Arial" panose="020B0604020202020204" pitchFamily="34" charset="0"/>
              <a:buChar char="•"/>
            </a:pPr>
            <a:r>
              <a:rPr lang="en-GB" b="1" dirty="0"/>
              <a:t>method 6</a:t>
            </a:r>
          </a:p>
          <a:p>
            <a:r>
              <a:rPr lang="en-GB" dirty="0"/>
              <a:t> </a:t>
            </a:r>
            <a:r>
              <a:rPr lang="en-GB" sz="2000" dirty="0"/>
              <a:t>Strategy Workshop</a:t>
            </a:r>
          </a:p>
        </p:txBody>
      </p:sp>
      <p:sp>
        <p:nvSpPr>
          <p:cNvPr id="6" name="TextBox 5">
            <a:extLst>
              <a:ext uri="{FF2B5EF4-FFF2-40B4-BE49-F238E27FC236}">
                <a16:creationId xmlns:a16="http://schemas.microsoft.com/office/drawing/2014/main" id="{FDC4955D-677C-9F20-275A-839CBB4829B1}"/>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a:t>
            </a:r>
            <a:r>
              <a:rPr lang="ar-EG" sz="2400" b="1" dirty="0">
                <a:solidFill>
                  <a:schemeClr val="bg1"/>
                </a:solidFill>
              </a:rPr>
              <a:t>5</a:t>
            </a:r>
            <a:endParaRPr lang="en-GB" sz="2400" b="1" dirty="0">
              <a:solidFill>
                <a:srgbClr val="FF0000"/>
              </a:solidFill>
              <a:highlight>
                <a:srgbClr val="FFFF00"/>
              </a:highlight>
            </a:endParaRPr>
          </a:p>
        </p:txBody>
      </p:sp>
      <p:pic>
        <p:nvPicPr>
          <p:cNvPr id="8" name="Picture 7" descr="A logo for a university&#10;&#10;Description automatically generated">
            <a:extLst>
              <a:ext uri="{FF2B5EF4-FFF2-40B4-BE49-F238E27FC236}">
                <a16:creationId xmlns:a16="http://schemas.microsoft.com/office/drawing/2014/main" id="{5577731A-4097-DAD1-3E30-99EC5DADB7CF}"/>
              </a:ext>
            </a:extLst>
          </p:cNvPr>
          <p:cNvPicPr>
            <a:picLocks noChangeAspect="1"/>
          </p:cNvPicPr>
          <p:nvPr/>
        </p:nvPicPr>
        <p:blipFill>
          <a:blip r:embed="rId8"/>
          <a:stretch>
            <a:fillRect/>
          </a:stretch>
        </p:blipFill>
        <p:spPr>
          <a:xfrm>
            <a:off x="0" y="5708198"/>
            <a:ext cx="1233996" cy="1214454"/>
          </a:xfrm>
          <a:prstGeom prst="rect">
            <a:avLst/>
          </a:prstGeom>
        </p:spPr>
      </p:pic>
    </p:spTree>
    <p:custDataLst>
      <p:tags r:id="rId1"/>
    </p:custDataLst>
    <p:extLst>
      <p:ext uri="{BB962C8B-B14F-4D97-AF65-F5344CB8AC3E}">
        <p14:creationId xmlns:p14="http://schemas.microsoft.com/office/powerpoint/2010/main" val="317562833"/>
      </p:ext>
    </p:extLst>
  </p:cSld>
  <p:clrMapOvr>
    <a:masterClrMapping/>
  </p:clrMapOvr>
  <mc:AlternateContent xmlns:mc="http://schemas.openxmlformats.org/markup-compatibility/2006" xmlns:p14="http://schemas.microsoft.com/office/powerpoint/2010/main">
    <mc:Choice Requires="p14">
      <p:transition p14:dur="0" advTm="143787"/>
    </mc:Choice>
    <mc:Fallback xmlns="">
      <p:transition advTm="14378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715971" y="340132"/>
            <a:ext cx="4223074" cy="727571"/>
          </a:xfrm>
          <a:prstGeom prst="rect">
            <a:avLst/>
          </a:prstGeom>
          <a:noFill/>
        </p:spPr>
        <p:txBody>
          <a:bodyPr wrap="square" rtlCol="0">
            <a:spAutoFit/>
          </a:bodyPr>
          <a:lstStyle/>
          <a:p>
            <a:pPr algn="ctr">
              <a:lnSpc>
                <a:spcPct val="200000"/>
              </a:lnSpc>
            </a:pPr>
            <a:r>
              <a:rPr lang="en-US" sz="2400" b="1" dirty="0">
                <a:solidFill>
                  <a:schemeClr val="bg1"/>
                </a:solidFill>
              </a:rPr>
              <a:t>UX Questionnaire</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18011" y="1588207"/>
            <a:ext cx="8194765" cy="3470437"/>
          </a:xfrm>
          <a:prstGeom prst="rect">
            <a:avLst/>
          </a:prstGeom>
          <a:noFill/>
        </p:spPr>
        <p:txBody>
          <a:bodyPr wrap="square" rtlCol="0">
            <a:spAutoFit/>
          </a:bodyPr>
          <a:lstStyle/>
          <a:p>
            <a:pPr algn="just">
              <a:lnSpc>
                <a:spcPct val="200000"/>
              </a:lnSpc>
            </a:pPr>
            <a:r>
              <a:rPr lang="en-US" sz="1600" b="1" dirty="0"/>
              <a:t>How much do you know about your product and the user experience that it’s intended to provide? What else do you need to know?</a:t>
            </a:r>
          </a:p>
          <a:p>
            <a:pPr algn="just">
              <a:lnSpc>
                <a:spcPct val="200000"/>
              </a:lnSpc>
            </a:pPr>
            <a:r>
              <a:rPr lang="en-US" sz="1600" b="1" dirty="0"/>
              <a:t>A user experience questionnaire is deceptively simple: it’s just a standard list of questions for you to ask yourself about a product or user experience at the start of any engagement. Why not just start working on the user experience and see where things go? In theory, if a product has a clear purpose and a specific audience, and you have some good ideas for how to improve the user experience, then you’re all set.</a:t>
            </a:r>
            <a:endParaRPr lang="en-GB" sz="1600" b="1" dirty="0"/>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a:t>
            </a:r>
            <a:r>
              <a:rPr lang="ar-EG" sz="2400" b="1" dirty="0">
                <a:solidFill>
                  <a:schemeClr val="bg1"/>
                </a:solidFill>
              </a:rPr>
              <a:t>5</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9C1E5263-0E61-D64D-83B9-0EF3461D611C}"/>
              </a:ext>
            </a:extLst>
          </p:cNvPr>
          <p:cNvPicPr>
            <a:picLocks noChangeAspect="1"/>
          </p:cNvPicPr>
          <p:nvPr/>
        </p:nvPicPr>
        <p:blipFill rotWithShape="1">
          <a:blip r:embed="rId8"/>
          <a:srcRect l="16090" t="23146" r="35544" b="8065"/>
          <a:stretch/>
        </p:blipFill>
        <p:spPr>
          <a:xfrm>
            <a:off x="8809670" y="1588207"/>
            <a:ext cx="2980577" cy="2383351"/>
          </a:xfrm>
          <a:prstGeom prst="rect">
            <a:avLst/>
          </a:prstGeom>
        </p:spPr>
      </p:pic>
      <p:pic>
        <p:nvPicPr>
          <p:cNvPr id="8" name="Picture 7" descr="A logo for a university&#10;&#10;Description automatically generated">
            <a:extLst>
              <a:ext uri="{FF2B5EF4-FFF2-40B4-BE49-F238E27FC236}">
                <a16:creationId xmlns:a16="http://schemas.microsoft.com/office/drawing/2014/main" id="{2AAA7D31-EB1B-2930-FF76-8B8238AFB433}"/>
              </a:ext>
            </a:extLst>
          </p:cNvPr>
          <p:cNvPicPr>
            <a:picLocks noChangeAspect="1"/>
          </p:cNvPicPr>
          <p:nvPr/>
        </p:nvPicPr>
        <p:blipFill>
          <a:blip r:embed="rId9"/>
          <a:stretch>
            <a:fillRect/>
          </a:stretch>
        </p:blipFill>
        <p:spPr>
          <a:xfrm>
            <a:off x="0" y="5708198"/>
            <a:ext cx="1233996" cy="1214454"/>
          </a:xfrm>
          <a:prstGeom prst="rect">
            <a:avLst/>
          </a:prstGeom>
        </p:spPr>
      </p:pic>
    </p:spTree>
    <p:custDataLst>
      <p:tags r:id="rId1"/>
    </p:custDataLst>
    <p:extLst>
      <p:ext uri="{BB962C8B-B14F-4D97-AF65-F5344CB8AC3E}">
        <p14:creationId xmlns:p14="http://schemas.microsoft.com/office/powerpoint/2010/main" val="637263817"/>
      </p:ext>
    </p:extLst>
  </p:cSld>
  <p:clrMapOvr>
    <a:masterClrMapping/>
  </p:clrMapOvr>
  <mc:AlternateContent xmlns:mc="http://schemas.openxmlformats.org/markup-compatibility/2006" xmlns:p14="http://schemas.microsoft.com/office/powerpoint/2010/main">
    <mc:Choice Requires="p14">
      <p:transition p14:dur="0" advTm="18353"/>
    </mc:Choice>
    <mc:Fallback xmlns="">
      <p:transition advTm="1835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715971" y="340132"/>
            <a:ext cx="4223074" cy="727571"/>
          </a:xfrm>
          <a:prstGeom prst="rect">
            <a:avLst/>
          </a:prstGeom>
          <a:noFill/>
        </p:spPr>
        <p:txBody>
          <a:bodyPr wrap="square" rtlCol="0">
            <a:spAutoFit/>
          </a:bodyPr>
          <a:lstStyle/>
          <a:p>
            <a:pPr algn="ctr">
              <a:lnSpc>
                <a:spcPct val="200000"/>
              </a:lnSpc>
            </a:pPr>
            <a:r>
              <a:rPr lang="en-US" sz="2400" b="1" dirty="0">
                <a:solidFill>
                  <a:schemeClr val="bg1"/>
                </a:solidFill>
              </a:rPr>
              <a:t>UX Questionnaire</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18011" y="1588207"/>
            <a:ext cx="8194765" cy="3962880"/>
          </a:xfrm>
          <a:prstGeom prst="rect">
            <a:avLst/>
          </a:prstGeom>
          <a:noFill/>
        </p:spPr>
        <p:txBody>
          <a:bodyPr wrap="square" rtlCol="0">
            <a:spAutoFit/>
          </a:bodyPr>
          <a:lstStyle/>
          <a:p>
            <a:pPr algn="just">
              <a:lnSpc>
                <a:spcPct val="200000"/>
              </a:lnSpc>
            </a:pPr>
            <a:r>
              <a:rPr lang="en-US" sz="1600" b="1" dirty="0"/>
              <a:t>Of course, product design can go off track for any number of reasons. UX work, in particular, often is brought in as a silver bullet to solve what can be a dizzying set of challenges, ranging from lack of product strategy to issues with the organizational structure. The user interface is often where these problems become visible.</a:t>
            </a:r>
          </a:p>
          <a:p>
            <a:pPr algn="just">
              <a:lnSpc>
                <a:spcPct val="200000"/>
              </a:lnSpc>
            </a:pPr>
            <a:r>
              <a:rPr lang="en-US" sz="1600" b="1" dirty="0"/>
              <a:t>A good user experience questionnaire can help you spot issues early on, which puts you in a better position to point out all those red flags and prevent them from putting the design at risk. On a more practical level, a user experience questionnaire can also help you make sure that the goals are clear and that you know what you’re designing and why.</a:t>
            </a:r>
            <a:endParaRPr lang="en-GB" sz="1600" b="1" dirty="0"/>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a:t>
            </a:r>
            <a:r>
              <a:rPr lang="ar-EG" sz="2400" b="1" dirty="0">
                <a:solidFill>
                  <a:schemeClr val="bg1"/>
                </a:solidFill>
              </a:rPr>
              <a:t>5</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4DB99BF2-B405-614D-66F6-B9B8AF15E1DD}"/>
              </a:ext>
            </a:extLst>
          </p:cNvPr>
          <p:cNvPicPr>
            <a:picLocks noChangeAspect="1"/>
          </p:cNvPicPr>
          <p:nvPr/>
        </p:nvPicPr>
        <p:blipFill rotWithShape="1">
          <a:blip r:embed="rId8"/>
          <a:srcRect l="16090" t="23146" r="35544" b="8065"/>
          <a:stretch/>
        </p:blipFill>
        <p:spPr>
          <a:xfrm>
            <a:off x="8907539" y="1588207"/>
            <a:ext cx="2781304" cy="2224007"/>
          </a:xfrm>
          <a:prstGeom prst="rect">
            <a:avLst/>
          </a:prstGeom>
        </p:spPr>
      </p:pic>
      <p:pic>
        <p:nvPicPr>
          <p:cNvPr id="8" name="Picture 7" descr="A logo for a university&#10;&#10;Description automatically generated">
            <a:extLst>
              <a:ext uri="{FF2B5EF4-FFF2-40B4-BE49-F238E27FC236}">
                <a16:creationId xmlns:a16="http://schemas.microsoft.com/office/drawing/2014/main" id="{46378067-E315-FCBE-91EA-DF9F44A41475}"/>
              </a:ext>
            </a:extLst>
          </p:cNvPr>
          <p:cNvPicPr>
            <a:picLocks noChangeAspect="1"/>
          </p:cNvPicPr>
          <p:nvPr/>
        </p:nvPicPr>
        <p:blipFill>
          <a:blip r:embed="rId9"/>
          <a:stretch>
            <a:fillRect/>
          </a:stretch>
        </p:blipFill>
        <p:spPr>
          <a:xfrm>
            <a:off x="0" y="5708198"/>
            <a:ext cx="1233996" cy="1214454"/>
          </a:xfrm>
          <a:prstGeom prst="rect">
            <a:avLst/>
          </a:prstGeom>
        </p:spPr>
      </p:pic>
    </p:spTree>
    <p:custDataLst>
      <p:tags r:id="rId1"/>
    </p:custDataLst>
    <p:extLst>
      <p:ext uri="{BB962C8B-B14F-4D97-AF65-F5344CB8AC3E}">
        <p14:creationId xmlns:p14="http://schemas.microsoft.com/office/powerpoint/2010/main" val="1613114531"/>
      </p:ext>
    </p:extLst>
  </p:cSld>
  <p:clrMapOvr>
    <a:masterClrMapping/>
  </p:clrMapOvr>
  <mc:AlternateContent xmlns:mc="http://schemas.openxmlformats.org/markup-compatibility/2006" xmlns:p14="http://schemas.microsoft.com/office/powerpoint/2010/main">
    <mc:Choice Requires="p14">
      <p:transition p14:dur="0" advTm="293603"/>
    </mc:Choice>
    <mc:Fallback xmlns="">
      <p:transition advTm="29360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715971" y="340132"/>
            <a:ext cx="4223074" cy="727571"/>
          </a:xfrm>
          <a:prstGeom prst="rect">
            <a:avLst/>
          </a:prstGeom>
          <a:noFill/>
        </p:spPr>
        <p:txBody>
          <a:bodyPr wrap="square" rtlCol="0">
            <a:spAutoFit/>
          </a:bodyPr>
          <a:lstStyle/>
          <a:p>
            <a:pPr algn="ctr">
              <a:lnSpc>
                <a:spcPct val="200000"/>
              </a:lnSpc>
            </a:pPr>
            <a:r>
              <a:rPr lang="en-US" sz="2400" b="1" dirty="0">
                <a:solidFill>
                  <a:schemeClr val="bg1"/>
                </a:solidFill>
              </a:rPr>
              <a:t>UX Questionnaire</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18011" y="1588207"/>
            <a:ext cx="8194765" cy="2977995"/>
          </a:xfrm>
          <a:prstGeom prst="rect">
            <a:avLst/>
          </a:prstGeom>
          <a:noFill/>
        </p:spPr>
        <p:txBody>
          <a:bodyPr wrap="square" rtlCol="0">
            <a:spAutoFit/>
          </a:bodyPr>
          <a:lstStyle/>
          <a:p>
            <a:pPr algn="just">
              <a:lnSpc>
                <a:spcPct val="200000"/>
              </a:lnSpc>
            </a:pPr>
            <a:r>
              <a:rPr lang="en-US" sz="1600" b="1" dirty="0"/>
              <a:t> A good user experience questionnaire will also get you thinking about what work still needs to be done and how you might want to proceed. This then feeds into the “UX Project Plan”</a:t>
            </a:r>
          </a:p>
          <a:p>
            <a:pPr algn="just">
              <a:lnSpc>
                <a:spcPct val="200000"/>
              </a:lnSpc>
            </a:pPr>
            <a:endParaRPr lang="en-US" sz="1600" b="1" dirty="0"/>
          </a:p>
          <a:p>
            <a:pPr algn="just">
              <a:lnSpc>
                <a:spcPct val="200000"/>
              </a:lnSpc>
            </a:pPr>
            <a:r>
              <a:rPr lang="en-US" sz="1600" b="1" dirty="0"/>
              <a:t>You can create a template like the one shown in Figure 5.1 to make it an easily repeatable process. As you can see, the final document doesn’t have to be too polished. Mostly, it’s a scratch pad for you to help yourself think through specific questions.</a:t>
            </a:r>
            <a:endParaRPr lang="en-GB" sz="1600" b="1" dirty="0"/>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a:t>
            </a:r>
            <a:r>
              <a:rPr lang="ar-EG" sz="2400" b="1" dirty="0">
                <a:solidFill>
                  <a:schemeClr val="bg1"/>
                </a:solidFill>
              </a:rPr>
              <a:t>5</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EEF54956-FD3F-DB24-17BE-4879856BE857}"/>
              </a:ext>
            </a:extLst>
          </p:cNvPr>
          <p:cNvPicPr>
            <a:picLocks noChangeAspect="1"/>
          </p:cNvPicPr>
          <p:nvPr/>
        </p:nvPicPr>
        <p:blipFill rotWithShape="1">
          <a:blip r:embed="rId8"/>
          <a:srcRect l="16090" t="23146" r="35544" b="8065"/>
          <a:stretch/>
        </p:blipFill>
        <p:spPr>
          <a:xfrm>
            <a:off x="8907539" y="1588207"/>
            <a:ext cx="2781304" cy="2224007"/>
          </a:xfrm>
          <a:prstGeom prst="rect">
            <a:avLst/>
          </a:prstGeom>
        </p:spPr>
      </p:pic>
      <p:pic>
        <p:nvPicPr>
          <p:cNvPr id="6" name="Picture 5" descr="A logo for a university&#10;&#10;Description automatically generated">
            <a:extLst>
              <a:ext uri="{FF2B5EF4-FFF2-40B4-BE49-F238E27FC236}">
                <a16:creationId xmlns:a16="http://schemas.microsoft.com/office/drawing/2014/main" id="{E846F8D8-C186-1EF0-6AFB-9B7D9FCFAC2A}"/>
              </a:ext>
            </a:extLst>
          </p:cNvPr>
          <p:cNvPicPr>
            <a:picLocks noChangeAspect="1"/>
          </p:cNvPicPr>
          <p:nvPr/>
        </p:nvPicPr>
        <p:blipFill>
          <a:blip r:embed="rId9"/>
          <a:stretch>
            <a:fillRect/>
          </a:stretch>
        </p:blipFill>
        <p:spPr>
          <a:xfrm>
            <a:off x="0" y="5708198"/>
            <a:ext cx="1233996" cy="1214454"/>
          </a:xfrm>
          <a:prstGeom prst="rect">
            <a:avLst/>
          </a:prstGeom>
        </p:spPr>
      </p:pic>
    </p:spTree>
    <p:custDataLst>
      <p:tags r:id="rId1"/>
    </p:custDataLst>
    <p:extLst>
      <p:ext uri="{BB962C8B-B14F-4D97-AF65-F5344CB8AC3E}">
        <p14:creationId xmlns:p14="http://schemas.microsoft.com/office/powerpoint/2010/main" val="2733989295"/>
      </p:ext>
    </p:extLst>
  </p:cSld>
  <p:clrMapOvr>
    <a:masterClrMapping/>
  </p:clrMapOvr>
  <mc:AlternateContent xmlns:mc="http://schemas.openxmlformats.org/markup-compatibility/2006" xmlns:p14="http://schemas.microsoft.com/office/powerpoint/2010/main">
    <mc:Choice Requires="p14">
      <p:transition p14:dur="0" advTm="171976"/>
    </mc:Choice>
    <mc:Fallback xmlns="">
      <p:transition advTm="17197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2" end="2"/>
                                            </p:txEl>
                                          </p:spTgt>
                                        </p:tgtEl>
                                        <p:attrNameLst>
                                          <p:attrName>style.visibility</p:attrName>
                                        </p:attrNameLst>
                                      </p:cBhvr>
                                      <p:to>
                                        <p:strVal val="visible"/>
                                      </p:to>
                                    </p:set>
                                    <p:animEffect transition="in" filter="wipe(down)">
                                      <p:cBhvr>
                                        <p:cTn id="12" dur="500"/>
                                        <p:tgtEl>
                                          <p:spTgt spid="1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715971" y="340132"/>
            <a:ext cx="4223074" cy="727571"/>
          </a:xfrm>
          <a:prstGeom prst="rect">
            <a:avLst/>
          </a:prstGeom>
          <a:noFill/>
        </p:spPr>
        <p:txBody>
          <a:bodyPr wrap="square" rtlCol="0">
            <a:spAutoFit/>
          </a:bodyPr>
          <a:lstStyle/>
          <a:p>
            <a:pPr algn="ctr">
              <a:lnSpc>
                <a:spcPct val="200000"/>
              </a:lnSpc>
            </a:pPr>
            <a:r>
              <a:rPr lang="en-US" sz="2400" b="1" dirty="0">
                <a:solidFill>
                  <a:schemeClr val="bg1"/>
                </a:solidFill>
              </a:rPr>
              <a:t>UX Questionnaire</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18011" y="1588207"/>
            <a:ext cx="8194765" cy="3470437"/>
          </a:xfrm>
          <a:prstGeom prst="rect">
            <a:avLst/>
          </a:prstGeom>
          <a:noFill/>
        </p:spPr>
        <p:txBody>
          <a:bodyPr wrap="square" rtlCol="0">
            <a:spAutoFit/>
          </a:bodyPr>
          <a:lstStyle/>
          <a:p>
            <a:pPr algn="just">
              <a:lnSpc>
                <a:spcPct val="200000"/>
              </a:lnSpc>
            </a:pPr>
            <a:r>
              <a:rPr lang="en-US" sz="1600" b="1" dirty="0">
                <a:solidFill>
                  <a:srgbClr val="FF0000"/>
                </a:solidFill>
              </a:rPr>
              <a:t>Use When</a:t>
            </a:r>
            <a:endParaRPr lang="ar-EG" sz="1600" b="1" dirty="0">
              <a:solidFill>
                <a:srgbClr val="FF0000"/>
              </a:solidFill>
            </a:endParaRPr>
          </a:p>
          <a:p>
            <a:pPr algn="just">
              <a:lnSpc>
                <a:spcPct val="200000"/>
              </a:lnSpc>
            </a:pPr>
            <a:endParaRPr lang="en-US" sz="1600" b="1" dirty="0"/>
          </a:p>
          <a:p>
            <a:pPr algn="just">
              <a:lnSpc>
                <a:spcPct val="200000"/>
              </a:lnSpc>
            </a:pPr>
            <a:r>
              <a:rPr lang="en-US" sz="1600" b="1" dirty="0"/>
              <a:t>• You’re about to start work on a new project and have questions</a:t>
            </a:r>
            <a:r>
              <a:rPr lang="ar-EG" sz="1600" b="1" dirty="0"/>
              <a:t> </a:t>
            </a:r>
            <a:r>
              <a:rPr lang="en-US" sz="1600" b="1" dirty="0"/>
              <a:t>about whether you’re set up for a successful engagement. You wonder if there is more planning, positioning, or strategic thinking that needs to be done before the user experience design can be improved.</a:t>
            </a:r>
            <a:endParaRPr lang="ar-EG" sz="1600" b="1" dirty="0"/>
          </a:p>
          <a:p>
            <a:pPr algn="just">
              <a:lnSpc>
                <a:spcPct val="200000"/>
              </a:lnSpc>
            </a:pPr>
            <a:endParaRPr lang="en-US" sz="1600" b="1" dirty="0"/>
          </a:p>
          <a:p>
            <a:pPr algn="just">
              <a:lnSpc>
                <a:spcPct val="200000"/>
              </a:lnSpc>
            </a:pPr>
            <a:r>
              <a:rPr lang="en-US" sz="1600" b="1" dirty="0"/>
              <a:t>• At any point to help you assess your own understanding of the product</a:t>
            </a:r>
            <a:endParaRPr lang="en-GB" sz="1600" b="1" dirty="0"/>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a:t>
            </a:r>
            <a:r>
              <a:rPr lang="ar-EG" sz="2400" b="1" dirty="0">
                <a:solidFill>
                  <a:schemeClr val="bg1"/>
                </a:solidFill>
              </a:rPr>
              <a:t>5</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3155091F-12FA-8D44-935F-C260F15F91DB}"/>
              </a:ext>
            </a:extLst>
          </p:cNvPr>
          <p:cNvPicPr>
            <a:picLocks noChangeAspect="1"/>
          </p:cNvPicPr>
          <p:nvPr/>
        </p:nvPicPr>
        <p:blipFill rotWithShape="1">
          <a:blip r:embed="rId8"/>
          <a:srcRect l="16090" t="23146" r="35544" b="8065"/>
          <a:stretch/>
        </p:blipFill>
        <p:spPr>
          <a:xfrm>
            <a:off x="8821915" y="2071435"/>
            <a:ext cx="2952551" cy="2360941"/>
          </a:xfrm>
          <a:prstGeom prst="rect">
            <a:avLst/>
          </a:prstGeom>
        </p:spPr>
      </p:pic>
      <p:pic>
        <p:nvPicPr>
          <p:cNvPr id="8" name="Picture 7" descr="A logo for a university&#10;&#10;Description automatically generated">
            <a:extLst>
              <a:ext uri="{FF2B5EF4-FFF2-40B4-BE49-F238E27FC236}">
                <a16:creationId xmlns:a16="http://schemas.microsoft.com/office/drawing/2014/main" id="{98438C15-3EB0-E1CB-CC6B-89583E95DFD8}"/>
              </a:ext>
            </a:extLst>
          </p:cNvPr>
          <p:cNvPicPr>
            <a:picLocks noChangeAspect="1"/>
          </p:cNvPicPr>
          <p:nvPr/>
        </p:nvPicPr>
        <p:blipFill>
          <a:blip r:embed="rId9"/>
          <a:stretch>
            <a:fillRect/>
          </a:stretch>
        </p:blipFill>
        <p:spPr>
          <a:xfrm>
            <a:off x="0" y="5708198"/>
            <a:ext cx="1233996" cy="1214454"/>
          </a:xfrm>
          <a:prstGeom prst="rect">
            <a:avLst/>
          </a:prstGeom>
        </p:spPr>
      </p:pic>
    </p:spTree>
    <p:custDataLst>
      <p:tags r:id="rId1"/>
    </p:custDataLst>
    <p:extLst>
      <p:ext uri="{BB962C8B-B14F-4D97-AF65-F5344CB8AC3E}">
        <p14:creationId xmlns:p14="http://schemas.microsoft.com/office/powerpoint/2010/main" val="2194968232"/>
      </p:ext>
    </p:extLst>
  </p:cSld>
  <p:clrMapOvr>
    <a:masterClrMapping/>
  </p:clrMapOvr>
  <mc:AlternateContent xmlns:mc="http://schemas.openxmlformats.org/markup-compatibility/2006" xmlns:p14="http://schemas.microsoft.com/office/powerpoint/2010/main">
    <mc:Choice Requires="p14">
      <p:transition p14:dur="0" advTm="125211"/>
    </mc:Choice>
    <mc:Fallback xmlns="">
      <p:transition advTm="12521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2" end="2"/>
                                            </p:txEl>
                                          </p:spTgt>
                                        </p:tgtEl>
                                        <p:attrNameLst>
                                          <p:attrName>style.visibility</p:attrName>
                                        </p:attrNameLst>
                                      </p:cBhvr>
                                      <p:to>
                                        <p:strVal val="visible"/>
                                      </p:to>
                                    </p:set>
                                    <p:animEffect transition="in" filter="wipe(down)">
                                      <p:cBhvr>
                                        <p:cTn id="12" dur="500"/>
                                        <p:tgtEl>
                                          <p:spTgt spid="1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4" end="4"/>
                                            </p:txEl>
                                          </p:spTgt>
                                        </p:tgtEl>
                                        <p:attrNameLst>
                                          <p:attrName>style.visibility</p:attrName>
                                        </p:attrNameLst>
                                      </p:cBhvr>
                                      <p:to>
                                        <p:strVal val="visible"/>
                                      </p:to>
                                    </p:set>
                                    <p:animEffect transition="in" filter="wipe(down)">
                                      <p:cBhvr>
                                        <p:cTn id="17" dur="500"/>
                                        <p:tgtEl>
                                          <p:spTgt spid="1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715971" y="340132"/>
            <a:ext cx="4223074" cy="727571"/>
          </a:xfrm>
          <a:prstGeom prst="rect">
            <a:avLst/>
          </a:prstGeom>
          <a:noFill/>
        </p:spPr>
        <p:txBody>
          <a:bodyPr wrap="square" rtlCol="0">
            <a:spAutoFit/>
          </a:bodyPr>
          <a:lstStyle/>
          <a:p>
            <a:pPr algn="ctr">
              <a:lnSpc>
                <a:spcPct val="200000"/>
              </a:lnSpc>
            </a:pPr>
            <a:r>
              <a:rPr lang="en-US" sz="2400" b="1" dirty="0">
                <a:solidFill>
                  <a:schemeClr val="bg1"/>
                </a:solidFill>
              </a:rPr>
              <a:t>UX Questionnaire</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0858" y="1431265"/>
            <a:ext cx="8205007" cy="4033092"/>
          </a:xfrm>
          <a:prstGeom prst="rect">
            <a:avLst/>
          </a:prstGeom>
          <a:noFill/>
        </p:spPr>
        <p:txBody>
          <a:bodyPr wrap="square" rtlCol="0">
            <a:spAutoFit/>
          </a:bodyPr>
          <a:lstStyle/>
          <a:p>
            <a:pPr algn="just">
              <a:lnSpc>
                <a:spcPct val="200000"/>
              </a:lnSpc>
            </a:pPr>
            <a:r>
              <a:rPr lang="en-GB" b="1" dirty="0">
                <a:solidFill>
                  <a:srgbClr val="FF0000"/>
                </a:solidFill>
              </a:rPr>
              <a:t>Try It Out</a:t>
            </a:r>
          </a:p>
          <a:p>
            <a:pPr algn="just">
              <a:lnSpc>
                <a:spcPct val="200000"/>
              </a:lnSpc>
            </a:pPr>
            <a:r>
              <a:rPr lang="en-US" sz="1400" b="1" dirty="0">
                <a:solidFill>
                  <a:srgbClr val="FF0000"/>
                </a:solidFill>
              </a:rPr>
              <a:t>1. Ask yourself some key questions.</a:t>
            </a:r>
          </a:p>
          <a:p>
            <a:pPr algn="just">
              <a:lnSpc>
                <a:spcPct val="200000"/>
              </a:lnSpc>
            </a:pPr>
            <a:r>
              <a:rPr lang="en-US" sz="1400" b="1" dirty="0"/>
              <a:t>Set aside an hour at the start of a project to answer the following questions.</a:t>
            </a:r>
          </a:p>
          <a:p>
            <a:pPr algn="just">
              <a:lnSpc>
                <a:spcPct val="200000"/>
              </a:lnSpc>
            </a:pPr>
            <a:r>
              <a:rPr lang="en-US" sz="1400" b="1" dirty="0"/>
              <a:t>• </a:t>
            </a:r>
            <a:r>
              <a:rPr lang="en-US" sz="1400" b="1" dirty="0">
                <a:solidFill>
                  <a:srgbClr val="FF0000"/>
                </a:solidFill>
              </a:rPr>
              <a:t>Team: </a:t>
            </a:r>
            <a:r>
              <a:rPr lang="en-US" sz="1400" b="1" dirty="0"/>
              <a:t>Who is responsible for the product? Who is in charge?</a:t>
            </a:r>
          </a:p>
          <a:p>
            <a:pPr algn="just">
              <a:lnSpc>
                <a:spcPct val="200000"/>
              </a:lnSpc>
            </a:pPr>
            <a:r>
              <a:rPr lang="en-US" sz="1400" b="1" dirty="0"/>
              <a:t>Who sponsors changes or new work (for example, whose budget does it come out of)? Who has approval power? Who knows about the history of the product and why certain decisions are made? (These individuals would be good to talk to.) Who determines the strategic direction for the product? Who specifies what the features and functions should be? Who currently designs them? Who builds them? Who should you keep in the loop with regular project updates? Who maintains it?</a:t>
            </a:r>
            <a:endParaRPr lang="en-GB" sz="1400" b="1" dirty="0"/>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a:t>
            </a:r>
            <a:r>
              <a:rPr lang="ar-EG" sz="2400" b="1" dirty="0">
                <a:solidFill>
                  <a:schemeClr val="bg1"/>
                </a:solidFill>
              </a:rPr>
              <a:t>5</a:t>
            </a:r>
            <a:endParaRPr lang="en-GB" sz="2400" b="1" dirty="0">
              <a:solidFill>
                <a:srgbClr val="FF0000"/>
              </a:solidFill>
              <a:highlight>
                <a:srgbClr val="FFFF00"/>
              </a:highlight>
            </a:endParaRPr>
          </a:p>
        </p:txBody>
      </p:sp>
      <p:pic>
        <p:nvPicPr>
          <p:cNvPr id="8" name="Picture 7" descr="A logo for a university&#10;&#10;Description automatically generated">
            <a:extLst>
              <a:ext uri="{FF2B5EF4-FFF2-40B4-BE49-F238E27FC236}">
                <a16:creationId xmlns:a16="http://schemas.microsoft.com/office/drawing/2014/main" id="{6EC86CC5-3C93-D708-7D48-47C1BB57F314}"/>
              </a:ext>
            </a:extLst>
          </p:cNvPr>
          <p:cNvPicPr>
            <a:picLocks noChangeAspect="1"/>
          </p:cNvPicPr>
          <p:nvPr/>
        </p:nvPicPr>
        <p:blipFill>
          <a:blip r:embed="rId8"/>
          <a:stretch>
            <a:fillRect/>
          </a:stretch>
        </p:blipFill>
        <p:spPr>
          <a:xfrm>
            <a:off x="0" y="5708198"/>
            <a:ext cx="1233996" cy="1214454"/>
          </a:xfrm>
          <a:prstGeom prst="rect">
            <a:avLst/>
          </a:prstGeom>
        </p:spPr>
      </p:pic>
    </p:spTree>
    <p:custDataLst>
      <p:tags r:id="rId1"/>
    </p:custDataLst>
    <p:extLst>
      <p:ext uri="{BB962C8B-B14F-4D97-AF65-F5344CB8AC3E}">
        <p14:creationId xmlns:p14="http://schemas.microsoft.com/office/powerpoint/2010/main" val="3518166678"/>
      </p:ext>
    </p:extLst>
  </p:cSld>
  <p:clrMapOvr>
    <a:masterClrMapping/>
  </p:clrMapOvr>
  <mc:AlternateContent xmlns:mc="http://schemas.openxmlformats.org/markup-compatibility/2006" xmlns:p14="http://schemas.microsoft.com/office/powerpoint/2010/main">
    <mc:Choice Requires="p14">
      <p:transition p14:dur="0" advTm="136752"/>
    </mc:Choice>
    <mc:Fallback xmlns="">
      <p:transition advTm="13675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wipe(down)">
                                      <p:cBhvr>
                                        <p:cTn id="17" dur="500"/>
                                        <p:tgtEl>
                                          <p:spTgt spid="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3" end="3"/>
                                            </p:txEl>
                                          </p:spTgt>
                                        </p:tgtEl>
                                        <p:attrNameLst>
                                          <p:attrName>style.visibility</p:attrName>
                                        </p:attrNameLst>
                                      </p:cBhvr>
                                      <p:to>
                                        <p:strVal val="visible"/>
                                      </p:to>
                                    </p:set>
                                    <p:animEffect transition="in" filter="wipe(down)">
                                      <p:cBhvr>
                                        <p:cTn id="22" dur="500"/>
                                        <p:tgtEl>
                                          <p:spTgt spid="1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19">
                                            <p:txEl>
                                              <p:pRg st="4" end="4"/>
                                            </p:txEl>
                                          </p:spTgt>
                                        </p:tgtEl>
                                        <p:attrNameLst>
                                          <p:attrName>style.visibility</p:attrName>
                                        </p:attrNameLst>
                                      </p:cBhvr>
                                      <p:to>
                                        <p:strVal val="visible"/>
                                      </p:to>
                                    </p:set>
                                    <p:animEffect transition="in" filter="wipe(down)">
                                      <p:cBhvr>
                                        <p:cTn id="27" dur="500"/>
                                        <p:tgtEl>
                                          <p:spTgt spid="1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715971" y="340132"/>
            <a:ext cx="4223074" cy="727571"/>
          </a:xfrm>
          <a:prstGeom prst="rect">
            <a:avLst/>
          </a:prstGeom>
          <a:noFill/>
        </p:spPr>
        <p:txBody>
          <a:bodyPr wrap="square" rtlCol="0">
            <a:spAutoFit/>
          </a:bodyPr>
          <a:lstStyle/>
          <a:p>
            <a:pPr algn="ctr">
              <a:lnSpc>
                <a:spcPct val="200000"/>
              </a:lnSpc>
            </a:pPr>
            <a:r>
              <a:rPr lang="en-US" sz="2400" b="1" dirty="0">
                <a:solidFill>
                  <a:schemeClr val="bg1"/>
                </a:solidFill>
              </a:rPr>
              <a:t>UX Questionnaire</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69633" y="1580032"/>
            <a:ext cx="8205007" cy="3909981"/>
          </a:xfrm>
          <a:prstGeom prst="rect">
            <a:avLst/>
          </a:prstGeom>
          <a:noFill/>
        </p:spPr>
        <p:txBody>
          <a:bodyPr wrap="square" rtlCol="0">
            <a:spAutoFit/>
          </a:bodyPr>
          <a:lstStyle/>
          <a:p>
            <a:pPr algn="just">
              <a:lnSpc>
                <a:spcPct val="200000"/>
              </a:lnSpc>
            </a:pPr>
            <a:r>
              <a:rPr lang="en-US" sz="1400" b="1" dirty="0"/>
              <a:t>• </a:t>
            </a:r>
            <a:r>
              <a:rPr lang="en-US" sz="1400" b="1" dirty="0">
                <a:solidFill>
                  <a:srgbClr val="FF0000"/>
                </a:solidFill>
              </a:rPr>
              <a:t>Goals: </a:t>
            </a:r>
            <a:r>
              <a:rPr lang="en-US" sz="1400" b="1" dirty="0"/>
              <a:t>What are the project goals? Ideally, you can summarize this as a short list of things you aim to achieve with this project. If you have three to five items on this list, you’re probably in good shape. If the project has dozens of goals, expectations may be overly broad or ambitious. Ask around to figure out which ones are top priority, and which are less critical, if push comes to shove.</a:t>
            </a:r>
          </a:p>
          <a:p>
            <a:pPr algn="just">
              <a:lnSpc>
                <a:spcPct val="200000"/>
              </a:lnSpc>
            </a:pPr>
            <a:endParaRPr lang="en-US" sz="1400" b="1" dirty="0"/>
          </a:p>
          <a:p>
            <a:pPr algn="just">
              <a:lnSpc>
                <a:spcPct val="200000"/>
              </a:lnSpc>
            </a:pPr>
            <a:r>
              <a:rPr lang="en-US" sz="1400" b="1" dirty="0"/>
              <a:t>• </a:t>
            </a:r>
            <a:r>
              <a:rPr lang="en-US" sz="1400" b="1" dirty="0">
                <a:solidFill>
                  <a:srgbClr val="FF0000"/>
                </a:solidFill>
              </a:rPr>
              <a:t>Users: </a:t>
            </a:r>
            <a:r>
              <a:rPr lang="en-US" sz="1400" b="1" dirty="0"/>
              <a:t>Who are the target users? Describe the main categories of users who will use the product in as much detail as possible. Why do they use the product? What are their primary motivators, passions, and goals? If the answer is “our users are everybody,” this is a red flag. Talk to colleagues to try to define your target users with more specificity.</a:t>
            </a:r>
            <a:endParaRPr lang="en-GB" sz="1400" b="1" dirty="0"/>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a:t>
            </a:r>
            <a:r>
              <a:rPr lang="ar-EG" sz="2400" b="1" dirty="0">
                <a:solidFill>
                  <a:schemeClr val="bg1"/>
                </a:solidFill>
              </a:rPr>
              <a:t>5</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3155091F-12FA-8D44-935F-C260F15F91DB}"/>
              </a:ext>
            </a:extLst>
          </p:cNvPr>
          <p:cNvPicPr>
            <a:picLocks noChangeAspect="1"/>
          </p:cNvPicPr>
          <p:nvPr/>
        </p:nvPicPr>
        <p:blipFill rotWithShape="1">
          <a:blip r:embed="rId8"/>
          <a:srcRect l="16090" t="23146" r="35544" b="8065"/>
          <a:stretch/>
        </p:blipFill>
        <p:spPr>
          <a:xfrm>
            <a:off x="8821915" y="2071435"/>
            <a:ext cx="2952551" cy="2360941"/>
          </a:xfrm>
          <a:prstGeom prst="rect">
            <a:avLst/>
          </a:prstGeom>
        </p:spPr>
      </p:pic>
      <p:pic>
        <p:nvPicPr>
          <p:cNvPr id="8" name="Picture 7" descr="A logo for a university&#10;&#10;Description automatically generated">
            <a:extLst>
              <a:ext uri="{FF2B5EF4-FFF2-40B4-BE49-F238E27FC236}">
                <a16:creationId xmlns:a16="http://schemas.microsoft.com/office/drawing/2014/main" id="{C328AB30-AA41-6602-5833-21D4AF93904F}"/>
              </a:ext>
            </a:extLst>
          </p:cNvPr>
          <p:cNvPicPr>
            <a:picLocks noChangeAspect="1"/>
          </p:cNvPicPr>
          <p:nvPr/>
        </p:nvPicPr>
        <p:blipFill>
          <a:blip r:embed="rId9"/>
          <a:stretch>
            <a:fillRect/>
          </a:stretch>
        </p:blipFill>
        <p:spPr>
          <a:xfrm>
            <a:off x="0" y="5708198"/>
            <a:ext cx="1233996" cy="1214454"/>
          </a:xfrm>
          <a:prstGeom prst="rect">
            <a:avLst/>
          </a:prstGeom>
        </p:spPr>
      </p:pic>
    </p:spTree>
    <p:custDataLst>
      <p:tags r:id="rId1"/>
    </p:custDataLst>
    <p:extLst>
      <p:ext uri="{BB962C8B-B14F-4D97-AF65-F5344CB8AC3E}">
        <p14:creationId xmlns:p14="http://schemas.microsoft.com/office/powerpoint/2010/main" val="2258394601"/>
      </p:ext>
    </p:extLst>
  </p:cSld>
  <p:clrMapOvr>
    <a:masterClrMapping/>
  </p:clrMapOvr>
  <mc:AlternateContent xmlns:mc="http://schemas.openxmlformats.org/markup-compatibility/2006" xmlns:p14="http://schemas.microsoft.com/office/powerpoint/2010/main">
    <mc:Choice Requires="p14">
      <p:transition p14:dur="0" advTm="148524"/>
    </mc:Choice>
    <mc:Fallback xmlns="">
      <p:transition advTm="14852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2" end="2"/>
                                            </p:txEl>
                                          </p:spTgt>
                                        </p:tgtEl>
                                        <p:attrNameLst>
                                          <p:attrName>style.visibility</p:attrName>
                                        </p:attrNameLst>
                                      </p:cBhvr>
                                      <p:to>
                                        <p:strVal val="visible"/>
                                      </p:to>
                                    </p:set>
                                    <p:animEffect transition="in" filter="wipe(down)">
                                      <p:cBhvr>
                                        <p:cTn id="12" dur="500"/>
                                        <p:tgtEl>
                                          <p:spTgt spid="1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715971" y="340132"/>
            <a:ext cx="4223074" cy="727571"/>
          </a:xfrm>
          <a:prstGeom prst="rect">
            <a:avLst/>
          </a:prstGeom>
          <a:noFill/>
        </p:spPr>
        <p:txBody>
          <a:bodyPr wrap="square" rtlCol="0">
            <a:spAutoFit/>
          </a:bodyPr>
          <a:lstStyle/>
          <a:p>
            <a:pPr algn="ctr">
              <a:lnSpc>
                <a:spcPct val="200000"/>
              </a:lnSpc>
            </a:pPr>
            <a:r>
              <a:rPr lang="en-US" sz="2400" b="1" dirty="0">
                <a:solidFill>
                  <a:schemeClr val="bg1"/>
                </a:solidFill>
              </a:rPr>
              <a:t>UX Questionnaire</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69633" y="1738798"/>
            <a:ext cx="8205007" cy="3479094"/>
          </a:xfrm>
          <a:prstGeom prst="rect">
            <a:avLst/>
          </a:prstGeom>
          <a:noFill/>
        </p:spPr>
        <p:txBody>
          <a:bodyPr wrap="square" rtlCol="0">
            <a:spAutoFit/>
          </a:bodyPr>
          <a:lstStyle/>
          <a:p>
            <a:pPr algn="just">
              <a:lnSpc>
                <a:spcPct val="200000"/>
              </a:lnSpc>
            </a:pPr>
            <a:r>
              <a:rPr lang="en-US" sz="1400" b="1" dirty="0"/>
              <a:t>• </a:t>
            </a:r>
            <a:r>
              <a:rPr lang="en-US" sz="1400" b="1" dirty="0">
                <a:solidFill>
                  <a:srgbClr val="FF0000"/>
                </a:solidFill>
              </a:rPr>
              <a:t>Strategy: </a:t>
            </a:r>
            <a:r>
              <a:rPr lang="en-US" sz="1400" b="1" dirty="0"/>
              <a:t>What is the value proposition of the product?</a:t>
            </a:r>
          </a:p>
          <a:p>
            <a:pPr algn="just">
              <a:lnSpc>
                <a:spcPct val="200000"/>
              </a:lnSpc>
            </a:pPr>
            <a:r>
              <a:rPr lang="en-US" sz="1400" b="1" dirty="0"/>
              <a:t>Why do people use it? Why do they choose to use it over competitors’ products? What does the product stand for? What is the product vision?</a:t>
            </a:r>
          </a:p>
          <a:p>
            <a:pPr algn="just">
              <a:lnSpc>
                <a:spcPct val="200000"/>
              </a:lnSpc>
            </a:pPr>
            <a:r>
              <a:rPr lang="en-US" sz="1400" b="1" dirty="0"/>
              <a:t>• </a:t>
            </a:r>
            <a:r>
              <a:rPr lang="en-US" sz="1400" b="1" dirty="0">
                <a:solidFill>
                  <a:srgbClr val="FF0000"/>
                </a:solidFill>
              </a:rPr>
              <a:t>Tasks and scenarios: </a:t>
            </a:r>
            <a:r>
              <a:rPr lang="en-US" sz="1400" b="1" dirty="0"/>
              <a:t>What are the primary tasks and scenarios that the design should support?</a:t>
            </a:r>
          </a:p>
          <a:p>
            <a:pPr algn="just">
              <a:lnSpc>
                <a:spcPct val="200000"/>
              </a:lnSpc>
            </a:pPr>
            <a:endParaRPr lang="en-US" sz="1400" b="1" dirty="0"/>
          </a:p>
          <a:p>
            <a:pPr algn="just">
              <a:lnSpc>
                <a:spcPct val="200000"/>
              </a:lnSpc>
            </a:pPr>
            <a:r>
              <a:rPr lang="en-US" sz="1400" b="1" dirty="0"/>
              <a:t>• </a:t>
            </a:r>
            <a:r>
              <a:rPr lang="en-US" sz="1400" b="1" dirty="0">
                <a:solidFill>
                  <a:srgbClr val="FF0000"/>
                </a:solidFill>
              </a:rPr>
              <a:t>Success measures: </a:t>
            </a:r>
            <a:r>
              <a:rPr lang="en-US" sz="1400" b="1" dirty="0"/>
              <a:t>How does the product make money? Which levers influence whether the product is profitable or not? What user behaviors translate to profit? What key performance indicator are tracked? Are there any other numbers that people track to determine if the product is performing well or poorly?</a:t>
            </a:r>
            <a:endParaRPr lang="en-GB" sz="1400" b="1" dirty="0"/>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a:t>
            </a:r>
            <a:r>
              <a:rPr lang="ar-EG" sz="2400" b="1" dirty="0">
                <a:solidFill>
                  <a:schemeClr val="bg1"/>
                </a:solidFill>
              </a:rPr>
              <a:t>5</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3155091F-12FA-8D44-935F-C260F15F91DB}"/>
              </a:ext>
            </a:extLst>
          </p:cNvPr>
          <p:cNvPicPr>
            <a:picLocks noChangeAspect="1"/>
          </p:cNvPicPr>
          <p:nvPr/>
        </p:nvPicPr>
        <p:blipFill rotWithShape="1">
          <a:blip r:embed="rId8"/>
          <a:srcRect l="16090" t="23146" r="35544" b="8065"/>
          <a:stretch/>
        </p:blipFill>
        <p:spPr>
          <a:xfrm>
            <a:off x="8821915" y="2071435"/>
            <a:ext cx="2952551" cy="2360941"/>
          </a:xfrm>
          <a:prstGeom prst="rect">
            <a:avLst/>
          </a:prstGeom>
        </p:spPr>
      </p:pic>
      <p:pic>
        <p:nvPicPr>
          <p:cNvPr id="8" name="Picture 7" descr="A logo for a university&#10;&#10;Description automatically generated">
            <a:extLst>
              <a:ext uri="{FF2B5EF4-FFF2-40B4-BE49-F238E27FC236}">
                <a16:creationId xmlns:a16="http://schemas.microsoft.com/office/drawing/2014/main" id="{4EDD8CE2-FA38-FD56-4AB3-EDFF9B8740D6}"/>
              </a:ext>
            </a:extLst>
          </p:cNvPr>
          <p:cNvPicPr>
            <a:picLocks noChangeAspect="1"/>
          </p:cNvPicPr>
          <p:nvPr/>
        </p:nvPicPr>
        <p:blipFill>
          <a:blip r:embed="rId9"/>
          <a:stretch>
            <a:fillRect/>
          </a:stretch>
        </p:blipFill>
        <p:spPr>
          <a:xfrm>
            <a:off x="0" y="5708198"/>
            <a:ext cx="1233996" cy="1214454"/>
          </a:xfrm>
          <a:prstGeom prst="rect">
            <a:avLst/>
          </a:prstGeom>
        </p:spPr>
      </p:pic>
    </p:spTree>
    <p:custDataLst>
      <p:tags r:id="rId1"/>
    </p:custDataLst>
    <p:extLst>
      <p:ext uri="{BB962C8B-B14F-4D97-AF65-F5344CB8AC3E}">
        <p14:creationId xmlns:p14="http://schemas.microsoft.com/office/powerpoint/2010/main" val="1241983770"/>
      </p:ext>
    </p:extLst>
  </p:cSld>
  <p:clrMapOvr>
    <a:masterClrMapping/>
  </p:clrMapOvr>
  <mc:AlternateContent xmlns:mc="http://schemas.openxmlformats.org/markup-compatibility/2006" xmlns:p14="http://schemas.microsoft.com/office/powerpoint/2010/main">
    <mc:Choice Requires="p14">
      <p:transition p14:dur="0" advTm="247418"/>
    </mc:Choice>
    <mc:Fallback xmlns="">
      <p:transition advTm="24741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wipe(down)">
                                      <p:cBhvr>
                                        <p:cTn id="17" dur="500"/>
                                        <p:tgtEl>
                                          <p:spTgt spid="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4" end="4"/>
                                            </p:txEl>
                                          </p:spTgt>
                                        </p:tgtEl>
                                        <p:attrNameLst>
                                          <p:attrName>style.visibility</p:attrName>
                                        </p:attrNameLst>
                                      </p:cBhvr>
                                      <p:to>
                                        <p:strVal val="visible"/>
                                      </p:to>
                                    </p:set>
                                    <p:animEffect transition="in" filter="wipe(down)">
                                      <p:cBhvr>
                                        <p:cTn id="22" dur="500"/>
                                        <p:tgtEl>
                                          <p:spTgt spid="1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715971" y="340132"/>
            <a:ext cx="4223074" cy="727571"/>
          </a:xfrm>
          <a:prstGeom prst="rect">
            <a:avLst/>
          </a:prstGeom>
          <a:noFill/>
        </p:spPr>
        <p:txBody>
          <a:bodyPr wrap="square" rtlCol="0">
            <a:spAutoFit/>
          </a:bodyPr>
          <a:lstStyle/>
          <a:p>
            <a:pPr algn="ctr">
              <a:lnSpc>
                <a:spcPct val="200000"/>
              </a:lnSpc>
            </a:pPr>
            <a:r>
              <a:rPr lang="en-US" sz="2400" b="1" dirty="0">
                <a:solidFill>
                  <a:schemeClr val="bg1"/>
                </a:solidFill>
              </a:rPr>
              <a:t>UX Questionnaire</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16936" y="1527033"/>
            <a:ext cx="8205007" cy="3470437"/>
          </a:xfrm>
          <a:prstGeom prst="rect">
            <a:avLst/>
          </a:prstGeom>
          <a:noFill/>
        </p:spPr>
        <p:txBody>
          <a:bodyPr wrap="square" rtlCol="0">
            <a:spAutoFit/>
          </a:bodyPr>
          <a:lstStyle/>
          <a:p>
            <a:pPr algn="just">
              <a:lnSpc>
                <a:spcPct val="200000"/>
              </a:lnSpc>
            </a:pPr>
            <a:r>
              <a:rPr lang="en-US" sz="1600" b="1" dirty="0"/>
              <a:t>• </a:t>
            </a:r>
            <a:r>
              <a:rPr lang="en-US" sz="1600" b="1" dirty="0">
                <a:solidFill>
                  <a:srgbClr val="FF0000"/>
                </a:solidFill>
              </a:rPr>
              <a:t>Key dates and milestones: </a:t>
            </a:r>
            <a:r>
              <a:rPr lang="en-US" sz="1600" b="1" dirty="0"/>
              <a:t>Are there any significant deadlines</a:t>
            </a:r>
          </a:p>
          <a:p>
            <a:pPr algn="just">
              <a:lnSpc>
                <a:spcPct val="200000"/>
              </a:lnSpc>
            </a:pPr>
            <a:r>
              <a:rPr lang="en-US" sz="1600" b="1" dirty="0"/>
              <a:t>that you should be aware of, either related to one-off projects or</a:t>
            </a:r>
          </a:p>
          <a:p>
            <a:pPr algn="just">
              <a:lnSpc>
                <a:spcPct val="200000"/>
              </a:lnSpc>
            </a:pPr>
            <a:r>
              <a:rPr lang="en-US" sz="1600" b="1" dirty="0"/>
              <a:t>regular production or milestones?</a:t>
            </a:r>
          </a:p>
          <a:p>
            <a:pPr algn="just">
              <a:lnSpc>
                <a:spcPct val="200000"/>
              </a:lnSpc>
            </a:pPr>
            <a:r>
              <a:rPr lang="en-US" sz="1600" b="1" dirty="0"/>
              <a:t>• </a:t>
            </a:r>
            <a:r>
              <a:rPr lang="en-US" sz="1600" b="1" dirty="0">
                <a:solidFill>
                  <a:srgbClr val="FF0000"/>
                </a:solidFill>
              </a:rPr>
              <a:t>Risks: </a:t>
            </a:r>
            <a:r>
              <a:rPr lang="en-US" sz="1600" b="1" dirty="0"/>
              <a:t>Are there any significant red flags that you see upfront?</a:t>
            </a:r>
          </a:p>
          <a:p>
            <a:pPr algn="just">
              <a:lnSpc>
                <a:spcPct val="200000"/>
              </a:lnSpc>
            </a:pPr>
            <a:r>
              <a:rPr lang="en-US" sz="1600" b="1" dirty="0"/>
              <a:t>2. </a:t>
            </a:r>
            <a:r>
              <a:rPr lang="en-US" sz="1600" b="1" dirty="0">
                <a:solidFill>
                  <a:srgbClr val="FF0000"/>
                </a:solidFill>
              </a:rPr>
              <a:t>If you don’t know, ask.</a:t>
            </a:r>
          </a:p>
          <a:p>
            <a:pPr algn="just">
              <a:lnSpc>
                <a:spcPct val="200000"/>
              </a:lnSpc>
            </a:pPr>
            <a:r>
              <a:rPr lang="en-US" sz="1600" b="1" dirty="0"/>
              <a:t>If you encounter a question, you don’t know the answer to, ask a co-worker—or even a few of them. Different people may give you different perspectives on the situation.</a:t>
            </a:r>
            <a:endParaRPr lang="en-GB" sz="1600" b="1" dirty="0"/>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a:t>
            </a:r>
            <a:r>
              <a:rPr lang="ar-EG" sz="2400" b="1" dirty="0">
                <a:solidFill>
                  <a:schemeClr val="bg1"/>
                </a:solidFill>
              </a:rPr>
              <a:t>5</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3155091F-12FA-8D44-935F-C260F15F91DB}"/>
              </a:ext>
            </a:extLst>
          </p:cNvPr>
          <p:cNvPicPr>
            <a:picLocks noChangeAspect="1"/>
          </p:cNvPicPr>
          <p:nvPr/>
        </p:nvPicPr>
        <p:blipFill rotWithShape="1">
          <a:blip r:embed="rId8"/>
          <a:srcRect l="16090" t="23146" r="35544" b="8065"/>
          <a:stretch/>
        </p:blipFill>
        <p:spPr>
          <a:xfrm>
            <a:off x="8821915" y="2071435"/>
            <a:ext cx="2952551" cy="2360941"/>
          </a:xfrm>
          <a:prstGeom prst="rect">
            <a:avLst/>
          </a:prstGeom>
        </p:spPr>
      </p:pic>
      <p:pic>
        <p:nvPicPr>
          <p:cNvPr id="8" name="Picture 7" descr="A logo for a university&#10;&#10;Description automatically generated">
            <a:extLst>
              <a:ext uri="{FF2B5EF4-FFF2-40B4-BE49-F238E27FC236}">
                <a16:creationId xmlns:a16="http://schemas.microsoft.com/office/drawing/2014/main" id="{8F498F92-24B3-01E7-95D2-BEF0F8C3EE20}"/>
              </a:ext>
            </a:extLst>
          </p:cNvPr>
          <p:cNvPicPr>
            <a:picLocks noChangeAspect="1"/>
          </p:cNvPicPr>
          <p:nvPr/>
        </p:nvPicPr>
        <p:blipFill>
          <a:blip r:embed="rId9"/>
          <a:stretch>
            <a:fillRect/>
          </a:stretch>
        </p:blipFill>
        <p:spPr>
          <a:xfrm>
            <a:off x="0" y="5708198"/>
            <a:ext cx="1233996" cy="1214454"/>
          </a:xfrm>
          <a:prstGeom prst="rect">
            <a:avLst/>
          </a:prstGeom>
        </p:spPr>
      </p:pic>
    </p:spTree>
    <p:custDataLst>
      <p:tags r:id="rId1"/>
    </p:custDataLst>
    <p:extLst>
      <p:ext uri="{BB962C8B-B14F-4D97-AF65-F5344CB8AC3E}">
        <p14:creationId xmlns:p14="http://schemas.microsoft.com/office/powerpoint/2010/main" val="2260796523"/>
      </p:ext>
    </p:extLst>
  </p:cSld>
  <p:clrMapOvr>
    <a:masterClrMapping/>
  </p:clrMapOvr>
  <mc:AlternateContent xmlns:mc="http://schemas.openxmlformats.org/markup-compatibility/2006" xmlns:p14="http://schemas.microsoft.com/office/powerpoint/2010/main">
    <mc:Choice Requires="p14">
      <p:transition p14:dur="0" advTm="99530"/>
    </mc:Choice>
    <mc:Fallback xmlns="">
      <p:transition advTm="9953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wipe(down)">
                                      <p:cBhvr>
                                        <p:cTn id="17" dur="500"/>
                                        <p:tgtEl>
                                          <p:spTgt spid="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3" end="3"/>
                                            </p:txEl>
                                          </p:spTgt>
                                        </p:tgtEl>
                                        <p:attrNameLst>
                                          <p:attrName>style.visibility</p:attrName>
                                        </p:attrNameLst>
                                      </p:cBhvr>
                                      <p:to>
                                        <p:strVal val="visible"/>
                                      </p:to>
                                    </p:set>
                                    <p:animEffect transition="in" filter="wipe(down)">
                                      <p:cBhvr>
                                        <p:cTn id="22" dur="500"/>
                                        <p:tgtEl>
                                          <p:spTgt spid="1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19">
                                            <p:txEl>
                                              <p:pRg st="4" end="4"/>
                                            </p:txEl>
                                          </p:spTgt>
                                        </p:tgtEl>
                                        <p:attrNameLst>
                                          <p:attrName>style.visibility</p:attrName>
                                        </p:attrNameLst>
                                      </p:cBhvr>
                                      <p:to>
                                        <p:strVal val="visible"/>
                                      </p:to>
                                    </p:set>
                                    <p:animEffect transition="in" filter="wipe(down)">
                                      <p:cBhvr>
                                        <p:cTn id="27" dur="500"/>
                                        <p:tgtEl>
                                          <p:spTgt spid="1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19">
                                            <p:txEl>
                                              <p:pRg st="5" end="5"/>
                                            </p:txEl>
                                          </p:spTgt>
                                        </p:tgtEl>
                                        <p:attrNameLst>
                                          <p:attrName>style.visibility</p:attrName>
                                        </p:attrNameLst>
                                      </p:cBhvr>
                                      <p:to>
                                        <p:strVal val="visible"/>
                                      </p:to>
                                    </p:set>
                                    <p:animEffect transition="in" filter="wipe(down)">
                                      <p:cBhvr>
                                        <p:cTn id="32" dur="500"/>
                                        <p:tgtEl>
                                          <p:spTgt spid="1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715971" y="340132"/>
            <a:ext cx="4223074" cy="727571"/>
          </a:xfrm>
          <a:prstGeom prst="rect">
            <a:avLst/>
          </a:prstGeom>
          <a:noFill/>
        </p:spPr>
        <p:txBody>
          <a:bodyPr wrap="square" rtlCol="0">
            <a:spAutoFit/>
          </a:bodyPr>
          <a:lstStyle/>
          <a:p>
            <a:pPr algn="ctr">
              <a:lnSpc>
                <a:spcPct val="200000"/>
              </a:lnSpc>
            </a:pPr>
            <a:r>
              <a:rPr lang="en-US" sz="2400" b="1" dirty="0">
                <a:solidFill>
                  <a:schemeClr val="bg1"/>
                </a:solidFill>
              </a:rPr>
              <a:t>UX Project Plan</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16936" y="1527033"/>
            <a:ext cx="8205007" cy="3962880"/>
          </a:xfrm>
          <a:prstGeom prst="rect">
            <a:avLst/>
          </a:prstGeom>
          <a:noFill/>
        </p:spPr>
        <p:txBody>
          <a:bodyPr wrap="square" rtlCol="0">
            <a:spAutoFit/>
          </a:bodyPr>
          <a:lstStyle/>
          <a:p>
            <a:pPr algn="just">
              <a:lnSpc>
                <a:spcPct val="200000"/>
              </a:lnSpc>
            </a:pPr>
            <a:r>
              <a:rPr lang="en-US" sz="1600" b="1" dirty="0"/>
              <a:t>Method 2</a:t>
            </a:r>
          </a:p>
          <a:p>
            <a:pPr algn="just">
              <a:lnSpc>
                <a:spcPct val="200000"/>
              </a:lnSpc>
            </a:pPr>
            <a:r>
              <a:rPr lang="en-US" sz="1600" b="1" dirty="0">
                <a:solidFill>
                  <a:srgbClr val="FF0000"/>
                </a:solidFill>
              </a:rPr>
              <a:t>UX Project Plan</a:t>
            </a:r>
          </a:p>
          <a:p>
            <a:pPr algn="just">
              <a:lnSpc>
                <a:spcPct val="200000"/>
              </a:lnSpc>
            </a:pPr>
            <a:r>
              <a:rPr lang="en-US" sz="1600" b="1" dirty="0"/>
              <a:t>What UX practices will you employ to design a great user experience?</a:t>
            </a:r>
          </a:p>
          <a:p>
            <a:pPr algn="just">
              <a:lnSpc>
                <a:spcPct val="200000"/>
              </a:lnSpc>
            </a:pPr>
            <a:endParaRPr lang="en-US" sz="1600" b="1" dirty="0"/>
          </a:p>
          <a:p>
            <a:pPr algn="just">
              <a:lnSpc>
                <a:spcPct val="200000"/>
              </a:lnSpc>
            </a:pPr>
            <a:r>
              <a:rPr lang="en-US" sz="1600" b="1" dirty="0"/>
              <a:t>A UX project plan shouldn’t be confused with the overall project plan, which is usually owned by a project manager and includes such things as engineering and quality assurance. The UX project plan may help you think about how UX work will integrate with the broader project timeline, but it is primarily your plan for how you’re going to conduct UX activities. </a:t>
            </a:r>
            <a:endParaRPr lang="en-GB" sz="1600" b="1" dirty="0"/>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a:t>
            </a:r>
            <a:r>
              <a:rPr lang="ar-EG" sz="2400" b="1" dirty="0">
                <a:solidFill>
                  <a:schemeClr val="bg1"/>
                </a:solidFill>
              </a:rPr>
              <a:t>5</a:t>
            </a:r>
            <a:endParaRPr lang="en-GB" sz="2400" b="1" dirty="0">
              <a:solidFill>
                <a:srgbClr val="FF0000"/>
              </a:solidFill>
              <a:highlight>
                <a:srgbClr val="FFFF00"/>
              </a:highlight>
            </a:endParaRPr>
          </a:p>
        </p:txBody>
      </p:sp>
      <p:pic>
        <p:nvPicPr>
          <p:cNvPr id="1026" name="Picture 2" descr="Project planning for UX Designers | by H Locke | Medium">
            <a:extLst>
              <a:ext uri="{FF2B5EF4-FFF2-40B4-BE49-F238E27FC236}">
                <a16:creationId xmlns:a16="http://schemas.microsoft.com/office/drawing/2014/main" id="{72710446-C576-6A62-D058-4B7A1B52A57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64597" y="1431235"/>
            <a:ext cx="3087705" cy="242866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DAB40F7D-122D-A5EA-6B1D-F5EEB855CC3B}"/>
              </a:ext>
            </a:extLst>
          </p:cNvPr>
          <p:cNvPicPr>
            <a:picLocks noChangeAspect="1"/>
          </p:cNvPicPr>
          <p:nvPr/>
        </p:nvPicPr>
        <p:blipFill>
          <a:blip r:embed="rId9"/>
          <a:stretch>
            <a:fillRect/>
          </a:stretch>
        </p:blipFill>
        <p:spPr>
          <a:xfrm>
            <a:off x="0" y="5708198"/>
            <a:ext cx="1233996" cy="1214454"/>
          </a:xfrm>
          <a:prstGeom prst="rect">
            <a:avLst/>
          </a:prstGeom>
        </p:spPr>
      </p:pic>
    </p:spTree>
    <p:custDataLst>
      <p:tags r:id="rId1"/>
    </p:custDataLst>
    <p:extLst>
      <p:ext uri="{BB962C8B-B14F-4D97-AF65-F5344CB8AC3E}">
        <p14:creationId xmlns:p14="http://schemas.microsoft.com/office/powerpoint/2010/main" val="508225384"/>
      </p:ext>
    </p:extLst>
  </p:cSld>
  <p:clrMapOvr>
    <a:masterClrMapping/>
  </p:clrMapOvr>
  <mc:AlternateContent xmlns:mc="http://schemas.openxmlformats.org/markup-compatibility/2006" xmlns:p14="http://schemas.microsoft.com/office/powerpoint/2010/main">
    <mc:Choice Requires="p14">
      <p:transition p14:dur="0" advTm="132851"/>
    </mc:Choice>
    <mc:Fallback xmlns="">
      <p:transition advTm="13285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wipe(down)">
                                      <p:cBhvr>
                                        <p:cTn id="17" dur="500"/>
                                        <p:tgtEl>
                                          <p:spTgt spid="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4" end="4"/>
                                            </p:txEl>
                                          </p:spTgt>
                                        </p:tgtEl>
                                        <p:attrNameLst>
                                          <p:attrName>style.visibility</p:attrName>
                                        </p:attrNameLst>
                                      </p:cBhvr>
                                      <p:to>
                                        <p:strVal val="visible"/>
                                      </p:to>
                                    </p:set>
                                    <p:animEffect transition="in" filter="wipe(down)">
                                      <p:cBhvr>
                                        <p:cTn id="22" dur="500"/>
                                        <p:tgtEl>
                                          <p:spTgt spid="1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715971" y="340132"/>
            <a:ext cx="4223074" cy="727571"/>
          </a:xfrm>
          <a:prstGeom prst="rect">
            <a:avLst/>
          </a:prstGeom>
          <a:noFill/>
        </p:spPr>
        <p:txBody>
          <a:bodyPr wrap="square" rtlCol="0">
            <a:spAutoFit/>
          </a:bodyPr>
          <a:lstStyle/>
          <a:p>
            <a:pPr algn="ctr">
              <a:lnSpc>
                <a:spcPct val="200000"/>
              </a:lnSpc>
            </a:pPr>
            <a:r>
              <a:rPr lang="en-US" sz="2400" b="1" dirty="0">
                <a:solidFill>
                  <a:schemeClr val="bg1"/>
                </a:solidFill>
              </a:rPr>
              <a:t>UX Project Plan</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59396" y="1431669"/>
            <a:ext cx="8556820" cy="3909981"/>
          </a:xfrm>
          <a:prstGeom prst="rect">
            <a:avLst/>
          </a:prstGeom>
          <a:noFill/>
        </p:spPr>
        <p:txBody>
          <a:bodyPr wrap="square" rtlCol="0">
            <a:spAutoFit/>
          </a:bodyPr>
          <a:lstStyle/>
          <a:p>
            <a:pPr algn="just">
              <a:lnSpc>
                <a:spcPct val="200000"/>
              </a:lnSpc>
            </a:pPr>
            <a:r>
              <a:rPr lang="en-US" sz="1400" b="1" dirty="0"/>
              <a:t>1. First, make sure you understand the goals of the project.</a:t>
            </a:r>
          </a:p>
          <a:p>
            <a:pPr algn="just">
              <a:lnSpc>
                <a:spcPct val="200000"/>
              </a:lnSpc>
            </a:pPr>
            <a:r>
              <a:rPr lang="en-US" sz="1400" b="1" dirty="0"/>
              <a:t>Try to summarize them in a few short statements. The goals should speak to the business or behavioral change that you hope to create through your work.  </a:t>
            </a:r>
          </a:p>
          <a:p>
            <a:pPr algn="just">
              <a:lnSpc>
                <a:spcPct val="200000"/>
              </a:lnSpc>
            </a:pPr>
            <a:r>
              <a:rPr lang="en-US" sz="1400" b="1" dirty="0">
                <a:solidFill>
                  <a:srgbClr val="FF0000"/>
                </a:solidFill>
              </a:rPr>
              <a:t>2. Brainstorm relevant methods.</a:t>
            </a:r>
          </a:p>
          <a:p>
            <a:pPr algn="just">
              <a:lnSpc>
                <a:spcPct val="200000"/>
              </a:lnSpc>
            </a:pPr>
            <a:r>
              <a:rPr lang="en-US" sz="1400" b="1" dirty="0"/>
              <a:t>Start free-listing activities that you think will help you achieve your goal. Sometimes, it helps to start by working backward. For example, if the project goal is to produce more inbound sales leads, you’ll need to make it easier for customers to understand and be excited by your services and request more information. To do that, you’ll need to redesign your landing pages. But before that, you’ll need to understand users’ perceptions of the landing pages now, why they’re going there, and in what ways the site does and doesn’t currently meet their needs.</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a:t>
            </a:r>
            <a:r>
              <a:rPr lang="ar-EG" sz="2400" b="1" dirty="0">
                <a:solidFill>
                  <a:schemeClr val="bg1"/>
                </a:solidFill>
              </a:rPr>
              <a:t>5</a:t>
            </a:r>
            <a:endParaRPr lang="en-GB" sz="2400" b="1" dirty="0">
              <a:solidFill>
                <a:srgbClr val="FF0000"/>
              </a:solidFill>
              <a:highlight>
                <a:srgbClr val="FFFF00"/>
              </a:highlight>
            </a:endParaRPr>
          </a:p>
        </p:txBody>
      </p:sp>
      <p:pic>
        <p:nvPicPr>
          <p:cNvPr id="6" name="Picture 5" descr="A logo for a university&#10;&#10;Description automatically generated">
            <a:extLst>
              <a:ext uri="{FF2B5EF4-FFF2-40B4-BE49-F238E27FC236}">
                <a16:creationId xmlns:a16="http://schemas.microsoft.com/office/drawing/2014/main" id="{46C023B4-67BB-7917-45F3-4EF47340AC31}"/>
              </a:ext>
            </a:extLst>
          </p:cNvPr>
          <p:cNvPicPr>
            <a:picLocks noChangeAspect="1"/>
          </p:cNvPicPr>
          <p:nvPr/>
        </p:nvPicPr>
        <p:blipFill>
          <a:blip r:embed="rId8"/>
          <a:stretch>
            <a:fillRect/>
          </a:stretch>
        </p:blipFill>
        <p:spPr>
          <a:xfrm>
            <a:off x="0" y="5708198"/>
            <a:ext cx="1233996" cy="1214454"/>
          </a:xfrm>
          <a:prstGeom prst="rect">
            <a:avLst/>
          </a:prstGeom>
        </p:spPr>
      </p:pic>
    </p:spTree>
    <p:custDataLst>
      <p:tags r:id="rId1"/>
    </p:custDataLst>
    <p:extLst>
      <p:ext uri="{BB962C8B-B14F-4D97-AF65-F5344CB8AC3E}">
        <p14:creationId xmlns:p14="http://schemas.microsoft.com/office/powerpoint/2010/main" val="519297805"/>
      </p:ext>
    </p:extLst>
  </p:cSld>
  <p:clrMapOvr>
    <a:masterClrMapping/>
  </p:clrMapOvr>
  <mc:AlternateContent xmlns:mc="http://schemas.openxmlformats.org/markup-compatibility/2006" xmlns:p14="http://schemas.microsoft.com/office/powerpoint/2010/main">
    <mc:Choice Requires="p14">
      <p:transition p14:dur="0" advTm="135382"/>
    </mc:Choice>
    <mc:Fallback xmlns="">
      <p:transition advTm="13538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wipe(down)">
                                      <p:cBhvr>
                                        <p:cTn id="17" dur="500"/>
                                        <p:tgtEl>
                                          <p:spTgt spid="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3" end="3"/>
                                            </p:txEl>
                                          </p:spTgt>
                                        </p:tgtEl>
                                        <p:attrNameLst>
                                          <p:attrName>style.visibility</p:attrName>
                                        </p:attrNameLst>
                                      </p:cBhvr>
                                      <p:to>
                                        <p:strVal val="visible"/>
                                      </p:to>
                                    </p:set>
                                    <p:animEffect transition="in" filter="wipe(down)">
                                      <p:cBhvr>
                                        <p:cTn id="22" dur="500"/>
                                        <p:tgtEl>
                                          <p:spTgt spid="1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715971" y="340132"/>
            <a:ext cx="4223074" cy="727571"/>
          </a:xfrm>
          <a:prstGeom prst="rect">
            <a:avLst/>
          </a:prstGeom>
          <a:noFill/>
        </p:spPr>
        <p:txBody>
          <a:bodyPr wrap="square" rtlCol="0">
            <a:spAutoFit/>
          </a:bodyPr>
          <a:lstStyle/>
          <a:p>
            <a:pPr algn="ctr">
              <a:lnSpc>
                <a:spcPct val="200000"/>
              </a:lnSpc>
            </a:pPr>
            <a:r>
              <a:rPr lang="en-US" sz="2400" b="1" dirty="0">
                <a:solidFill>
                  <a:schemeClr val="bg1"/>
                </a:solidFill>
              </a:rPr>
              <a:t>UX Project Plan</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59396" y="1431669"/>
            <a:ext cx="8335220" cy="3909981"/>
          </a:xfrm>
          <a:prstGeom prst="rect">
            <a:avLst/>
          </a:prstGeom>
          <a:noFill/>
        </p:spPr>
        <p:txBody>
          <a:bodyPr wrap="square" rtlCol="0">
            <a:spAutoFit/>
          </a:bodyPr>
          <a:lstStyle/>
          <a:p>
            <a:pPr algn="just">
              <a:lnSpc>
                <a:spcPct val="200000"/>
              </a:lnSpc>
            </a:pPr>
            <a:r>
              <a:rPr lang="en-US" sz="1400" b="1" dirty="0">
                <a:solidFill>
                  <a:srgbClr val="FF0000"/>
                </a:solidFill>
              </a:rPr>
              <a:t>3. Estimate duration.</a:t>
            </a:r>
          </a:p>
          <a:p>
            <a:pPr algn="just">
              <a:lnSpc>
                <a:spcPct val="200000"/>
              </a:lnSpc>
            </a:pPr>
            <a:r>
              <a:rPr lang="en-US" sz="1400" b="1" dirty="0"/>
              <a:t>Once you’ve got a solid list of activities that you think will help achieve the project goal, estimate the time you think each activity will take.  </a:t>
            </a:r>
          </a:p>
          <a:p>
            <a:pPr algn="just">
              <a:lnSpc>
                <a:spcPct val="200000"/>
              </a:lnSpc>
            </a:pPr>
            <a:r>
              <a:rPr lang="en-US" sz="1400" b="1" dirty="0">
                <a:solidFill>
                  <a:srgbClr val="FF0000"/>
                </a:solidFill>
              </a:rPr>
              <a:t>4. Place milestones.</a:t>
            </a:r>
          </a:p>
          <a:p>
            <a:pPr algn="just">
              <a:lnSpc>
                <a:spcPct val="200000"/>
              </a:lnSpc>
            </a:pPr>
            <a:r>
              <a:rPr lang="en-US" sz="1400" b="1" dirty="0"/>
              <a:t>Talk to your colleagues—especially those who are responsible for specific milestones relating to the product—and find out if there are key milestones or firm deadlines that you need to be aware of. Often, these will influence how much time you have for each step and, in turn, what type of activity you choose. For example, do you need to have a functioning prototype ready in four weeks? If so, maybe you don’t have time for extensive in-the-field contextual research. </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a:t>
            </a:r>
            <a:r>
              <a:rPr lang="ar-EG" sz="2400" b="1" dirty="0">
                <a:solidFill>
                  <a:schemeClr val="bg1"/>
                </a:solidFill>
              </a:rPr>
              <a:t>5</a:t>
            </a:r>
            <a:endParaRPr lang="en-GB" sz="2400" b="1" dirty="0">
              <a:solidFill>
                <a:srgbClr val="FF0000"/>
              </a:solidFill>
              <a:highlight>
                <a:srgbClr val="FFFF00"/>
              </a:highlight>
            </a:endParaRPr>
          </a:p>
        </p:txBody>
      </p:sp>
      <p:pic>
        <p:nvPicPr>
          <p:cNvPr id="8" name="Picture 2" descr="Project planning for UX Designers | by H Locke | Medium">
            <a:extLst>
              <a:ext uri="{FF2B5EF4-FFF2-40B4-BE49-F238E27FC236}">
                <a16:creationId xmlns:a16="http://schemas.microsoft.com/office/drawing/2014/main" id="{BB5F9AAD-92C8-1383-8A42-EDFEC366528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99541" y="1431669"/>
            <a:ext cx="3019760" cy="237522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EE5671C2-4B22-EBDB-E871-649EEDC4328B}"/>
              </a:ext>
            </a:extLst>
          </p:cNvPr>
          <p:cNvPicPr>
            <a:picLocks noChangeAspect="1"/>
          </p:cNvPicPr>
          <p:nvPr/>
        </p:nvPicPr>
        <p:blipFill>
          <a:blip r:embed="rId9"/>
          <a:stretch>
            <a:fillRect/>
          </a:stretch>
        </p:blipFill>
        <p:spPr>
          <a:xfrm>
            <a:off x="0" y="5708198"/>
            <a:ext cx="1233996" cy="1214454"/>
          </a:xfrm>
          <a:prstGeom prst="rect">
            <a:avLst/>
          </a:prstGeom>
        </p:spPr>
      </p:pic>
    </p:spTree>
    <p:custDataLst>
      <p:tags r:id="rId1"/>
    </p:custDataLst>
    <p:extLst>
      <p:ext uri="{BB962C8B-B14F-4D97-AF65-F5344CB8AC3E}">
        <p14:creationId xmlns:p14="http://schemas.microsoft.com/office/powerpoint/2010/main" val="1191413086"/>
      </p:ext>
    </p:extLst>
  </p:cSld>
  <p:clrMapOvr>
    <a:masterClrMapping/>
  </p:clrMapOvr>
  <mc:AlternateContent xmlns:mc="http://schemas.openxmlformats.org/markup-compatibility/2006" xmlns:p14="http://schemas.microsoft.com/office/powerpoint/2010/main">
    <mc:Choice Requires="p14">
      <p:transition p14:dur="0" advTm="124236"/>
    </mc:Choice>
    <mc:Fallback xmlns="">
      <p:transition advTm="12423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wipe(down)">
                                      <p:cBhvr>
                                        <p:cTn id="17" dur="500"/>
                                        <p:tgtEl>
                                          <p:spTgt spid="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3" end="3"/>
                                            </p:txEl>
                                          </p:spTgt>
                                        </p:tgtEl>
                                        <p:attrNameLst>
                                          <p:attrName>style.visibility</p:attrName>
                                        </p:attrNameLst>
                                      </p:cBhvr>
                                      <p:to>
                                        <p:strVal val="visible"/>
                                      </p:to>
                                    </p:set>
                                    <p:animEffect transition="in" filter="wipe(down)">
                                      <p:cBhvr>
                                        <p:cTn id="22" dur="500"/>
                                        <p:tgtEl>
                                          <p:spTgt spid="1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715971" y="340132"/>
            <a:ext cx="4223074" cy="727571"/>
          </a:xfrm>
          <a:prstGeom prst="rect">
            <a:avLst/>
          </a:prstGeom>
          <a:noFill/>
        </p:spPr>
        <p:txBody>
          <a:bodyPr wrap="square" rtlCol="0">
            <a:spAutoFit/>
          </a:bodyPr>
          <a:lstStyle/>
          <a:p>
            <a:pPr algn="ctr">
              <a:lnSpc>
                <a:spcPct val="200000"/>
              </a:lnSpc>
            </a:pPr>
            <a:r>
              <a:rPr lang="en-US" sz="2400" b="1" dirty="0">
                <a:solidFill>
                  <a:schemeClr val="bg1"/>
                </a:solidFill>
              </a:rPr>
              <a:t>UX Project Plan</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59396" y="1431669"/>
            <a:ext cx="5836604" cy="3470437"/>
          </a:xfrm>
          <a:prstGeom prst="rect">
            <a:avLst/>
          </a:prstGeom>
          <a:noFill/>
        </p:spPr>
        <p:txBody>
          <a:bodyPr wrap="square" rtlCol="0">
            <a:spAutoFit/>
          </a:bodyPr>
          <a:lstStyle/>
          <a:p>
            <a:pPr algn="just">
              <a:lnSpc>
                <a:spcPct val="200000"/>
              </a:lnSpc>
            </a:pPr>
            <a:r>
              <a:rPr lang="en-US" sz="1600" b="1" dirty="0">
                <a:solidFill>
                  <a:srgbClr val="FF0000"/>
                </a:solidFill>
              </a:rPr>
              <a:t>5. Create a simple document.</a:t>
            </a:r>
          </a:p>
          <a:p>
            <a:pPr algn="just">
              <a:lnSpc>
                <a:spcPct val="200000"/>
              </a:lnSpc>
            </a:pPr>
            <a:endParaRPr lang="en-US" sz="1600" b="1" dirty="0"/>
          </a:p>
          <a:p>
            <a:pPr algn="just">
              <a:lnSpc>
                <a:spcPct val="200000"/>
              </a:lnSpc>
            </a:pPr>
            <a:r>
              <a:rPr lang="en-US" sz="1600" b="1" dirty="0"/>
              <a:t>Put your plan together in a simple document that lays out activity, duration, inputs, outputs, and who needs to be involved. You can also show points of overlap or dependencies with the broader project plan.  Figure 5.3 shows how you can lay out a Project Plan to visualize dependencies.</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a:t>
            </a:r>
            <a:r>
              <a:rPr lang="ar-EG" sz="2400" b="1" dirty="0">
                <a:solidFill>
                  <a:schemeClr val="bg1"/>
                </a:solidFill>
              </a:rPr>
              <a:t>5</a:t>
            </a:r>
            <a:endParaRPr lang="en-GB" sz="2400" b="1" dirty="0">
              <a:solidFill>
                <a:srgbClr val="FF0000"/>
              </a:solidFill>
              <a:highlight>
                <a:srgbClr val="FFFF00"/>
              </a:highlight>
            </a:endParaRPr>
          </a:p>
        </p:txBody>
      </p:sp>
      <p:pic>
        <p:nvPicPr>
          <p:cNvPr id="11" name="Picture 10">
            <a:extLst>
              <a:ext uri="{FF2B5EF4-FFF2-40B4-BE49-F238E27FC236}">
                <a16:creationId xmlns:a16="http://schemas.microsoft.com/office/drawing/2014/main" id="{8B2C14B4-D3F8-480B-92F7-54010E802F01}"/>
              </a:ext>
            </a:extLst>
          </p:cNvPr>
          <p:cNvPicPr>
            <a:picLocks noChangeAspect="1"/>
          </p:cNvPicPr>
          <p:nvPr/>
        </p:nvPicPr>
        <p:blipFill rotWithShape="1">
          <a:blip r:embed="rId8"/>
          <a:srcRect l="26522" t="18035" r="43913" b="18245"/>
          <a:stretch/>
        </p:blipFill>
        <p:spPr>
          <a:xfrm>
            <a:off x="6722115" y="405214"/>
            <a:ext cx="4661502" cy="5748868"/>
          </a:xfrm>
          <a:prstGeom prst="rect">
            <a:avLst/>
          </a:prstGeom>
        </p:spPr>
      </p:pic>
      <p:pic>
        <p:nvPicPr>
          <p:cNvPr id="6" name="Picture 5" descr="A logo for a university&#10;&#10;Description automatically generated">
            <a:extLst>
              <a:ext uri="{FF2B5EF4-FFF2-40B4-BE49-F238E27FC236}">
                <a16:creationId xmlns:a16="http://schemas.microsoft.com/office/drawing/2014/main" id="{F28EB791-1E5B-CA64-BFA2-FC3AB6CDAA2B}"/>
              </a:ext>
            </a:extLst>
          </p:cNvPr>
          <p:cNvPicPr>
            <a:picLocks noChangeAspect="1"/>
          </p:cNvPicPr>
          <p:nvPr/>
        </p:nvPicPr>
        <p:blipFill>
          <a:blip r:embed="rId9"/>
          <a:stretch>
            <a:fillRect/>
          </a:stretch>
        </p:blipFill>
        <p:spPr>
          <a:xfrm>
            <a:off x="0" y="5708198"/>
            <a:ext cx="1233996" cy="1214454"/>
          </a:xfrm>
          <a:prstGeom prst="rect">
            <a:avLst/>
          </a:prstGeom>
        </p:spPr>
      </p:pic>
    </p:spTree>
    <p:custDataLst>
      <p:tags r:id="rId1"/>
    </p:custDataLst>
    <p:extLst>
      <p:ext uri="{BB962C8B-B14F-4D97-AF65-F5344CB8AC3E}">
        <p14:creationId xmlns:p14="http://schemas.microsoft.com/office/powerpoint/2010/main" val="847973009"/>
      </p:ext>
    </p:extLst>
  </p:cSld>
  <p:clrMapOvr>
    <a:masterClrMapping/>
  </p:clrMapOvr>
  <mc:AlternateContent xmlns:mc="http://schemas.openxmlformats.org/markup-compatibility/2006" xmlns:p14="http://schemas.microsoft.com/office/powerpoint/2010/main">
    <mc:Choice Requires="p14">
      <p:transition p14:dur="0" advTm="203393"/>
    </mc:Choice>
    <mc:Fallback xmlns="">
      <p:transition advTm="20339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2" end="2"/>
                                            </p:txEl>
                                          </p:spTgt>
                                        </p:tgtEl>
                                        <p:attrNameLst>
                                          <p:attrName>style.visibility</p:attrName>
                                        </p:attrNameLst>
                                      </p:cBhvr>
                                      <p:to>
                                        <p:strVal val="visible"/>
                                      </p:to>
                                    </p:set>
                                    <p:animEffect transition="in" filter="wipe(down)">
                                      <p:cBhvr>
                                        <p:cTn id="12" dur="500"/>
                                        <p:tgtEl>
                                          <p:spTgt spid="1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715971" y="340132"/>
            <a:ext cx="4223074" cy="727571"/>
          </a:xfrm>
          <a:prstGeom prst="rect">
            <a:avLst/>
          </a:prstGeom>
          <a:noFill/>
        </p:spPr>
        <p:txBody>
          <a:bodyPr wrap="square" rtlCol="0">
            <a:spAutoFit/>
          </a:bodyPr>
          <a:lstStyle/>
          <a:p>
            <a:pPr algn="ctr">
              <a:lnSpc>
                <a:spcPct val="200000"/>
              </a:lnSpc>
            </a:pPr>
            <a:r>
              <a:rPr lang="en-US" sz="2400" b="1" dirty="0">
                <a:solidFill>
                  <a:schemeClr val="bg1"/>
                </a:solidFill>
              </a:rPr>
              <a:t>Listening Tour</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96941" y="1323729"/>
            <a:ext cx="8255194" cy="4455322"/>
          </a:xfrm>
          <a:prstGeom prst="rect">
            <a:avLst/>
          </a:prstGeom>
          <a:noFill/>
        </p:spPr>
        <p:txBody>
          <a:bodyPr wrap="square" rtlCol="0">
            <a:spAutoFit/>
          </a:bodyPr>
          <a:lstStyle/>
          <a:p>
            <a:pPr algn="just">
              <a:lnSpc>
                <a:spcPct val="200000"/>
              </a:lnSpc>
            </a:pPr>
            <a:r>
              <a:rPr lang="en-US" sz="1600" b="1" dirty="0">
                <a:solidFill>
                  <a:srgbClr val="FF0000"/>
                </a:solidFill>
              </a:rPr>
              <a:t>Method 3</a:t>
            </a:r>
          </a:p>
          <a:p>
            <a:pPr algn="just">
              <a:lnSpc>
                <a:spcPct val="200000"/>
              </a:lnSpc>
            </a:pPr>
            <a:r>
              <a:rPr lang="en-US" sz="1600" b="1" dirty="0">
                <a:solidFill>
                  <a:srgbClr val="FF0000"/>
                </a:solidFill>
              </a:rPr>
              <a:t>Listening Tour</a:t>
            </a:r>
          </a:p>
          <a:p>
            <a:pPr algn="just">
              <a:lnSpc>
                <a:spcPct val="200000"/>
              </a:lnSpc>
            </a:pPr>
            <a:r>
              <a:rPr lang="en-US" sz="1600" b="1" dirty="0"/>
              <a:t>What are the team’s priorities, and how much awareness and support for UX currently exists?</a:t>
            </a:r>
          </a:p>
          <a:p>
            <a:pPr algn="just">
              <a:lnSpc>
                <a:spcPct val="200000"/>
              </a:lnSpc>
            </a:pPr>
            <a:r>
              <a:rPr lang="en-US" sz="1600" b="1" dirty="0"/>
              <a:t>A listening tour is time set up to gather information and learn what matters to your colleagues. Especially for teams of one, knowing the priorities of others will help you identify where there are opportunities and problems to solve, and where user-centered design practices might be a good fit. Sometimes, UX practitioners describe this as stakeholder interviews, and they usually take the format shown in Figure 5.7, just you and a colleague chatting in an office or conference room. </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a:t>
            </a:r>
            <a:r>
              <a:rPr lang="ar-EG" sz="2400" b="1" dirty="0">
                <a:solidFill>
                  <a:schemeClr val="bg1"/>
                </a:solidFill>
              </a:rPr>
              <a:t>5</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D4FACC39-1FDA-3CAF-3F51-91E01AF78745}"/>
              </a:ext>
            </a:extLst>
          </p:cNvPr>
          <p:cNvPicPr>
            <a:picLocks noChangeAspect="1"/>
          </p:cNvPicPr>
          <p:nvPr/>
        </p:nvPicPr>
        <p:blipFill rotWithShape="1">
          <a:blip r:embed="rId8"/>
          <a:srcRect l="25761" t="34840" r="38152" b="11981"/>
          <a:stretch/>
        </p:blipFill>
        <p:spPr>
          <a:xfrm>
            <a:off x="8612039" y="1891473"/>
            <a:ext cx="3251325" cy="2693780"/>
          </a:xfrm>
          <a:prstGeom prst="rect">
            <a:avLst/>
          </a:prstGeom>
        </p:spPr>
      </p:pic>
      <p:pic>
        <p:nvPicPr>
          <p:cNvPr id="6" name="Picture 5" descr="A logo for a university&#10;&#10;Description automatically generated">
            <a:extLst>
              <a:ext uri="{FF2B5EF4-FFF2-40B4-BE49-F238E27FC236}">
                <a16:creationId xmlns:a16="http://schemas.microsoft.com/office/drawing/2014/main" id="{F9AF86CA-8B8C-90A7-5F26-86DBEA226C0B}"/>
              </a:ext>
            </a:extLst>
          </p:cNvPr>
          <p:cNvPicPr>
            <a:picLocks noChangeAspect="1"/>
          </p:cNvPicPr>
          <p:nvPr/>
        </p:nvPicPr>
        <p:blipFill>
          <a:blip r:embed="rId9"/>
          <a:stretch>
            <a:fillRect/>
          </a:stretch>
        </p:blipFill>
        <p:spPr>
          <a:xfrm>
            <a:off x="0" y="5708198"/>
            <a:ext cx="1233996" cy="1214454"/>
          </a:xfrm>
          <a:prstGeom prst="rect">
            <a:avLst/>
          </a:prstGeom>
        </p:spPr>
      </p:pic>
    </p:spTree>
    <p:custDataLst>
      <p:tags r:id="rId1"/>
    </p:custDataLst>
    <p:extLst>
      <p:ext uri="{BB962C8B-B14F-4D97-AF65-F5344CB8AC3E}">
        <p14:creationId xmlns:p14="http://schemas.microsoft.com/office/powerpoint/2010/main" val="523217793"/>
      </p:ext>
    </p:extLst>
  </p:cSld>
  <p:clrMapOvr>
    <a:masterClrMapping/>
  </p:clrMapOvr>
  <mc:AlternateContent xmlns:mc="http://schemas.openxmlformats.org/markup-compatibility/2006" xmlns:p14="http://schemas.microsoft.com/office/powerpoint/2010/main">
    <mc:Choice Requires="p14">
      <p:transition p14:dur="0" advTm="180730"/>
    </mc:Choice>
    <mc:Fallback xmlns="">
      <p:transition advTm="18073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wipe(down)">
                                      <p:cBhvr>
                                        <p:cTn id="17" dur="500"/>
                                        <p:tgtEl>
                                          <p:spTgt spid="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3" end="3"/>
                                            </p:txEl>
                                          </p:spTgt>
                                        </p:tgtEl>
                                        <p:attrNameLst>
                                          <p:attrName>style.visibility</p:attrName>
                                        </p:attrNameLst>
                                      </p:cBhvr>
                                      <p:to>
                                        <p:strVal val="visible"/>
                                      </p:to>
                                    </p:set>
                                    <p:animEffect transition="in" filter="wipe(down)">
                                      <p:cBhvr>
                                        <p:cTn id="22" dur="500"/>
                                        <p:tgtEl>
                                          <p:spTgt spid="1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715971" y="340132"/>
            <a:ext cx="4223074" cy="727571"/>
          </a:xfrm>
          <a:prstGeom prst="rect">
            <a:avLst/>
          </a:prstGeom>
          <a:noFill/>
        </p:spPr>
        <p:txBody>
          <a:bodyPr wrap="square" rtlCol="0">
            <a:spAutoFit/>
          </a:bodyPr>
          <a:lstStyle/>
          <a:p>
            <a:pPr algn="ctr">
              <a:lnSpc>
                <a:spcPct val="200000"/>
              </a:lnSpc>
            </a:pPr>
            <a:r>
              <a:rPr lang="en-US" sz="2400" b="1" dirty="0">
                <a:solidFill>
                  <a:schemeClr val="bg1"/>
                </a:solidFill>
              </a:rPr>
              <a:t>Listening Tour</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77103" y="1321475"/>
            <a:ext cx="8082222" cy="3962880"/>
          </a:xfrm>
          <a:prstGeom prst="rect">
            <a:avLst/>
          </a:prstGeom>
          <a:noFill/>
        </p:spPr>
        <p:txBody>
          <a:bodyPr wrap="square" rtlCol="0">
            <a:spAutoFit/>
          </a:bodyPr>
          <a:lstStyle/>
          <a:p>
            <a:pPr algn="just">
              <a:lnSpc>
                <a:spcPct val="200000"/>
              </a:lnSpc>
            </a:pPr>
            <a:endParaRPr lang="en-US" sz="1600" b="1" dirty="0"/>
          </a:p>
          <a:p>
            <a:pPr algn="just">
              <a:lnSpc>
                <a:spcPct val="200000"/>
              </a:lnSpc>
            </a:pPr>
            <a:r>
              <a:rPr lang="en-US" sz="1600" b="1" dirty="0"/>
              <a:t>Whatever the label, the goal is the same: to learn about your colleagues’ priorities and goals, and to formulate a point of view on the role of UX in helping them accomplish those goals. If you’re lucky on your listening tour, you’ll be pleasantly surprised by how much people already value human-centered products (as evidenced by code words like “user-friendly,” “intuitive,” and inevitably, “Apple”). If you’re less lucky, you might find that people have a wary and seasoned caution about what can and cannot be done. But that’s valuable information, too.</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a:t>
            </a:r>
            <a:r>
              <a:rPr lang="ar-EG" sz="2400" b="1" dirty="0">
                <a:solidFill>
                  <a:schemeClr val="bg1"/>
                </a:solidFill>
              </a:rPr>
              <a:t>5</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D4FACC39-1FDA-3CAF-3F51-91E01AF78745}"/>
              </a:ext>
            </a:extLst>
          </p:cNvPr>
          <p:cNvPicPr>
            <a:picLocks noChangeAspect="1"/>
          </p:cNvPicPr>
          <p:nvPr/>
        </p:nvPicPr>
        <p:blipFill rotWithShape="1">
          <a:blip r:embed="rId8"/>
          <a:srcRect l="25761" t="34840" r="38152" b="11981"/>
          <a:stretch/>
        </p:blipFill>
        <p:spPr>
          <a:xfrm>
            <a:off x="8612039" y="1891473"/>
            <a:ext cx="3251325" cy="2693780"/>
          </a:xfrm>
          <a:prstGeom prst="rect">
            <a:avLst/>
          </a:prstGeom>
        </p:spPr>
      </p:pic>
      <p:pic>
        <p:nvPicPr>
          <p:cNvPr id="6" name="Picture 5" descr="A logo for a university&#10;&#10;Description automatically generated">
            <a:extLst>
              <a:ext uri="{FF2B5EF4-FFF2-40B4-BE49-F238E27FC236}">
                <a16:creationId xmlns:a16="http://schemas.microsoft.com/office/drawing/2014/main" id="{E19AD8D7-0C0B-7FEE-37E4-8A264EAEAF54}"/>
              </a:ext>
            </a:extLst>
          </p:cNvPr>
          <p:cNvPicPr>
            <a:picLocks noChangeAspect="1"/>
          </p:cNvPicPr>
          <p:nvPr/>
        </p:nvPicPr>
        <p:blipFill>
          <a:blip r:embed="rId9"/>
          <a:stretch>
            <a:fillRect/>
          </a:stretch>
        </p:blipFill>
        <p:spPr>
          <a:xfrm>
            <a:off x="0" y="5708198"/>
            <a:ext cx="1233996" cy="1214454"/>
          </a:xfrm>
          <a:prstGeom prst="rect">
            <a:avLst/>
          </a:prstGeom>
        </p:spPr>
      </p:pic>
    </p:spTree>
    <p:custDataLst>
      <p:tags r:id="rId1"/>
    </p:custDataLst>
    <p:extLst>
      <p:ext uri="{BB962C8B-B14F-4D97-AF65-F5344CB8AC3E}">
        <p14:creationId xmlns:p14="http://schemas.microsoft.com/office/powerpoint/2010/main" val="1142984680"/>
      </p:ext>
    </p:extLst>
  </p:cSld>
  <p:clrMapOvr>
    <a:masterClrMapping/>
  </p:clrMapOvr>
  <mc:AlternateContent xmlns:mc="http://schemas.openxmlformats.org/markup-compatibility/2006" xmlns:p14="http://schemas.microsoft.com/office/powerpoint/2010/main">
    <mc:Choice Requires="p14">
      <p:transition p14:dur="0" advTm="97882"/>
    </mc:Choice>
    <mc:Fallback xmlns="">
      <p:transition advTm="9788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1" end="1"/>
                                            </p:txEl>
                                          </p:spTgt>
                                        </p:tgtEl>
                                        <p:attrNameLst>
                                          <p:attrName>style.visibility</p:attrName>
                                        </p:attrNameLst>
                                      </p:cBhvr>
                                      <p:to>
                                        <p:strVal val="visible"/>
                                      </p:to>
                                    </p:set>
                                    <p:animEffect transition="in" filter="wipe(down)">
                                      <p:cBhvr>
                                        <p:cTn id="7" dur="500"/>
                                        <p:tgtEl>
                                          <p:spTgt spid="1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715971" y="340132"/>
            <a:ext cx="4223074" cy="727571"/>
          </a:xfrm>
          <a:prstGeom prst="rect">
            <a:avLst/>
          </a:prstGeom>
          <a:noFill/>
        </p:spPr>
        <p:txBody>
          <a:bodyPr wrap="square" rtlCol="0">
            <a:spAutoFit/>
          </a:bodyPr>
          <a:lstStyle/>
          <a:p>
            <a:pPr algn="ctr">
              <a:lnSpc>
                <a:spcPct val="200000"/>
              </a:lnSpc>
            </a:pPr>
            <a:r>
              <a:rPr lang="en-US" sz="2400" b="1" dirty="0">
                <a:solidFill>
                  <a:schemeClr val="bg1"/>
                </a:solidFill>
              </a:rPr>
              <a:t>Listening Tour</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78329" y="1693781"/>
            <a:ext cx="8082222" cy="3470437"/>
          </a:xfrm>
          <a:prstGeom prst="rect">
            <a:avLst/>
          </a:prstGeom>
          <a:noFill/>
        </p:spPr>
        <p:txBody>
          <a:bodyPr wrap="square" rtlCol="0">
            <a:spAutoFit/>
          </a:bodyPr>
          <a:lstStyle/>
          <a:p>
            <a:pPr algn="just">
              <a:lnSpc>
                <a:spcPct val="200000"/>
              </a:lnSpc>
            </a:pPr>
            <a:r>
              <a:rPr lang="en-US" sz="1600" b="1" dirty="0">
                <a:solidFill>
                  <a:srgbClr val="FF0000"/>
                </a:solidFill>
              </a:rPr>
              <a:t>Try It Out</a:t>
            </a:r>
          </a:p>
          <a:p>
            <a:pPr algn="just">
              <a:lnSpc>
                <a:spcPct val="200000"/>
              </a:lnSpc>
            </a:pPr>
            <a:r>
              <a:rPr lang="en-US" sz="1600" b="1" dirty="0">
                <a:solidFill>
                  <a:srgbClr val="FF0000"/>
                </a:solidFill>
              </a:rPr>
              <a:t>1. Ask yourself what you want to learn.</a:t>
            </a:r>
          </a:p>
          <a:p>
            <a:pPr algn="just">
              <a:lnSpc>
                <a:spcPct val="200000"/>
              </a:lnSpc>
            </a:pPr>
            <a:r>
              <a:rPr lang="en-US" sz="1600" b="1" dirty="0"/>
              <a:t>This could be as broad as understanding the overall priorities of the company, or as specific as learning what each person on this project sees as your role. having a few clearly stated learning objectives in mind will drive who you talk to and what questions you ask. To determine your key learning objectives, ask yourself, “If I learn nothing else, what are the two or three things I must understand better after talking with people?”</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a:t>
            </a:r>
            <a:r>
              <a:rPr lang="ar-EG" sz="2400" b="1" dirty="0">
                <a:solidFill>
                  <a:schemeClr val="bg1"/>
                </a:solidFill>
              </a:rPr>
              <a:t>5</a:t>
            </a:r>
            <a:endParaRPr lang="en-GB" sz="2400" b="1" dirty="0">
              <a:solidFill>
                <a:srgbClr val="FF0000"/>
              </a:solidFill>
              <a:highlight>
                <a:srgbClr val="FFFF00"/>
              </a:highlight>
            </a:endParaRPr>
          </a:p>
        </p:txBody>
      </p:sp>
      <p:pic>
        <p:nvPicPr>
          <p:cNvPr id="6" name="Picture 2" descr="Eric J. Swanson » Eight Questions for City Leaders on your Listening Tour  to launch a city movement">
            <a:extLst>
              <a:ext uri="{FF2B5EF4-FFF2-40B4-BE49-F238E27FC236}">
                <a16:creationId xmlns:a16="http://schemas.microsoft.com/office/drawing/2014/main" id="{307163C4-2B1B-9516-E552-E4B45B02CC3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42783" y="2184618"/>
            <a:ext cx="2952750" cy="155257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A logo for a university&#10;&#10;Description automatically generated">
            <a:extLst>
              <a:ext uri="{FF2B5EF4-FFF2-40B4-BE49-F238E27FC236}">
                <a16:creationId xmlns:a16="http://schemas.microsoft.com/office/drawing/2014/main" id="{7783660D-FEAB-C23F-5C2F-4968F43830FD}"/>
              </a:ext>
            </a:extLst>
          </p:cNvPr>
          <p:cNvPicPr>
            <a:picLocks noChangeAspect="1"/>
          </p:cNvPicPr>
          <p:nvPr/>
        </p:nvPicPr>
        <p:blipFill>
          <a:blip r:embed="rId9"/>
          <a:stretch>
            <a:fillRect/>
          </a:stretch>
        </p:blipFill>
        <p:spPr>
          <a:xfrm>
            <a:off x="0" y="5708198"/>
            <a:ext cx="1233996" cy="1214454"/>
          </a:xfrm>
          <a:prstGeom prst="rect">
            <a:avLst/>
          </a:prstGeom>
        </p:spPr>
      </p:pic>
    </p:spTree>
    <p:custDataLst>
      <p:tags r:id="rId1"/>
    </p:custDataLst>
    <p:extLst>
      <p:ext uri="{BB962C8B-B14F-4D97-AF65-F5344CB8AC3E}">
        <p14:creationId xmlns:p14="http://schemas.microsoft.com/office/powerpoint/2010/main" val="2436462701"/>
      </p:ext>
    </p:extLst>
  </p:cSld>
  <p:clrMapOvr>
    <a:masterClrMapping/>
  </p:clrMapOvr>
  <mc:AlternateContent xmlns:mc="http://schemas.openxmlformats.org/markup-compatibility/2006" xmlns:p14="http://schemas.microsoft.com/office/powerpoint/2010/main">
    <mc:Choice Requires="p14">
      <p:transition p14:dur="0" advTm="117410"/>
    </mc:Choice>
    <mc:Fallback xmlns="">
      <p:transition advTm="11741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715971" y="340132"/>
            <a:ext cx="4223074" cy="727571"/>
          </a:xfrm>
          <a:prstGeom prst="rect">
            <a:avLst/>
          </a:prstGeom>
          <a:noFill/>
        </p:spPr>
        <p:txBody>
          <a:bodyPr wrap="square" rtlCol="0">
            <a:spAutoFit/>
          </a:bodyPr>
          <a:lstStyle/>
          <a:p>
            <a:pPr algn="ctr">
              <a:lnSpc>
                <a:spcPct val="200000"/>
              </a:lnSpc>
            </a:pPr>
            <a:r>
              <a:rPr lang="en-US" sz="2400" b="1" dirty="0">
                <a:solidFill>
                  <a:schemeClr val="bg1"/>
                </a:solidFill>
              </a:rPr>
              <a:t>Listening Tour</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26841" y="1389155"/>
            <a:ext cx="8374826" cy="4340868"/>
          </a:xfrm>
          <a:prstGeom prst="rect">
            <a:avLst/>
          </a:prstGeom>
          <a:noFill/>
        </p:spPr>
        <p:txBody>
          <a:bodyPr wrap="square" rtlCol="0">
            <a:spAutoFit/>
          </a:bodyPr>
          <a:lstStyle/>
          <a:p>
            <a:pPr algn="just">
              <a:lnSpc>
                <a:spcPct val="200000"/>
              </a:lnSpc>
            </a:pPr>
            <a:r>
              <a:rPr lang="en-US" sz="1400" b="1" dirty="0">
                <a:solidFill>
                  <a:srgbClr val="FF0000"/>
                </a:solidFill>
              </a:rPr>
              <a:t>2. Next, put together your list of interviewees.</a:t>
            </a:r>
          </a:p>
          <a:p>
            <a:pPr algn="just">
              <a:lnSpc>
                <a:spcPct val="200000"/>
              </a:lnSpc>
            </a:pPr>
            <a:r>
              <a:rPr lang="en-US" sz="1400" b="1" dirty="0"/>
              <a:t>Ask colleagues or a supervisor whom they would recommend that you speak to. Leverage their knowledge of the organization. Or think in terms of roles and then attach names to those roles. For example, who has the budget for this project? Who will be engineering the product? Who is marketing it? Who has ultimate veto power over the design? In any case, aim to speak to a cross-functional team so you can see the project or product from a variety of angles.</a:t>
            </a:r>
          </a:p>
          <a:p>
            <a:pPr algn="just">
              <a:lnSpc>
                <a:spcPct val="200000"/>
              </a:lnSpc>
            </a:pPr>
            <a:r>
              <a:rPr lang="en-US" sz="1400" b="1" dirty="0">
                <a:solidFill>
                  <a:srgbClr val="FF0000"/>
                </a:solidFill>
              </a:rPr>
              <a:t>3. Write down your questions.</a:t>
            </a:r>
          </a:p>
          <a:p>
            <a:pPr algn="just">
              <a:lnSpc>
                <a:spcPct val="200000"/>
              </a:lnSpc>
            </a:pPr>
            <a:r>
              <a:rPr lang="en-US" sz="1400" b="1" dirty="0"/>
              <a:t>Basically, an interview guide is just a list of questions you want to ask. These questions should ultimately roll up to your learning objectives, but you may find that you need to ask them in different ways, depending on the role of the person you’re talking with. </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a:t>
            </a:r>
            <a:r>
              <a:rPr lang="ar-EG" sz="2400" b="1" dirty="0">
                <a:solidFill>
                  <a:schemeClr val="bg1"/>
                </a:solidFill>
              </a:rPr>
              <a:t>5</a:t>
            </a:r>
            <a:endParaRPr lang="en-GB" sz="2400" b="1" dirty="0">
              <a:solidFill>
                <a:srgbClr val="FF0000"/>
              </a:solidFill>
              <a:highlight>
                <a:srgbClr val="FFFF00"/>
              </a:highlight>
            </a:endParaRPr>
          </a:p>
        </p:txBody>
      </p:sp>
      <p:pic>
        <p:nvPicPr>
          <p:cNvPr id="6" name="Picture 2" descr="Eric J. Swanson » Eight Questions for City Leaders on your Listening Tour  to launch a city movement">
            <a:extLst>
              <a:ext uri="{FF2B5EF4-FFF2-40B4-BE49-F238E27FC236}">
                <a16:creationId xmlns:a16="http://schemas.microsoft.com/office/drawing/2014/main" id="{A5CD4082-C2B4-A794-D7CA-C74DB92F065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42783" y="2184618"/>
            <a:ext cx="2952750" cy="155257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A logo for a university&#10;&#10;Description automatically generated">
            <a:extLst>
              <a:ext uri="{FF2B5EF4-FFF2-40B4-BE49-F238E27FC236}">
                <a16:creationId xmlns:a16="http://schemas.microsoft.com/office/drawing/2014/main" id="{6A41BBE0-4CB0-87BD-E7CF-202AC2F972C8}"/>
              </a:ext>
            </a:extLst>
          </p:cNvPr>
          <p:cNvPicPr>
            <a:picLocks noChangeAspect="1"/>
          </p:cNvPicPr>
          <p:nvPr/>
        </p:nvPicPr>
        <p:blipFill>
          <a:blip r:embed="rId9"/>
          <a:stretch>
            <a:fillRect/>
          </a:stretch>
        </p:blipFill>
        <p:spPr>
          <a:xfrm>
            <a:off x="0" y="5708198"/>
            <a:ext cx="1233996" cy="1214454"/>
          </a:xfrm>
          <a:prstGeom prst="rect">
            <a:avLst/>
          </a:prstGeom>
        </p:spPr>
      </p:pic>
    </p:spTree>
    <p:custDataLst>
      <p:tags r:id="rId1"/>
    </p:custDataLst>
    <p:extLst>
      <p:ext uri="{BB962C8B-B14F-4D97-AF65-F5344CB8AC3E}">
        <p14:creationId xmlns:p14="http://schemas.microsoft.com/office/powerpoint/2010/main" val="1951989401"/>
      </p:ext>
    </p:extLst>
  </p:cSld>
  <p:clrMapOvr>
    <a:masterClrMapping/>
  </p:clrMapOvr>
  <mc:AlternateContent xmlns:mc="http://schemas.openxmlformats.org/markup-compatibility/2006" xmlns:p14="http://schemas.microsoft.com/office/powerpoint/2010/main">
    <mc:Choice Requires="p14">
      <p:transition p14:dur="0" advTm="123075"/>
    </mc:Choice>
    <mc:Fallback xmlns="">
      <p:transition advTm="123075"/>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715971" y="340132"/>
            <a:ext cx="4223074" cy="727571"/>
          </a:xfrm>
          <a:prstGeom prst="rect">
            <a:avLst/>
          </a:prstGeom>
          <a:noFill/>
        </p:spPr>
        <p:txBody>
          <a:bodyPr wrap="square" rtlCol="0">
            <a:spAutoFit/>
          </a:bodyPr>
          <a:lstStyle/>
          <a:p>
            <a:pPr algn="ctr">
              <a:lnSpc>
                <a:spcPct val="200000"/>
              </a:lnSpc>
            </a:pPr>
            <a:r>
              <a:rPr lang="en-US" sz="2400" b="1" dirty="0">
                <a:solidFill>
                  <a:schemeClr val="bg1"/>
                </a:solidFill>
              </a:rPr>
              <a:t>Listening Tour</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26841" y="1389155"/>
            <a:ext cx="8374826" cy="4472635"/>
          </a:xfrm>
          <a:prstGeom prst="rect">
            <a:avLst/>
          </a:prstGeom>
          <a:noFill/>
        </p:spPr>
        <p:txBody>
          <a:bodyPr wrap="square" rtlCol="0">
            <a:spAutoFit/>
          </a:bodyPr>
          <a:lstStyle/>
          <a:p>
            <a:pPr algn="just">
              <a:lnSpc>
                <a:spcPct val="200000"/>
              </a:lnSpc>
            </a:pPr>
            <a:r>
              <a:rPr lang="en-US" sz="1200" b="1" dirty="0"/>
              <a:t>Here are some good generic questions to start with:</a:t>
            </a:r>
          </a:p>
          <a:p>
            <a:pPr algn="just">
              <a:lnSpc>
                <a:spcPct val="200000"/>
              </a:lnSpc>
            </a:pPr>
            <a:r>
              <a:rPr lang="en-US" sz="1200" b="1" dirty="0"/>
              <a:t>• What’s your role in the organization, and how does it relate to the product?</a:t>
            </a:r>
          </a:p>
          <a:p>
            <a:pPr algn="just">
              <a:lnSpc>
                <a:spcPct val="200000"/>
              </a:lnSpc>
            </a:pPr>
            <a:r>
              <a:rPr lang="en-US" sz="1200" b="1" dirty="0"/>
              <a:t>• What are your goals and objectives in your role? What are your top priorities? How do you know if you’re successful? How do you measure success?</a:t>
            </a:r>
          </a:p>
          <a:p>
            <a:pPr algn="just">
              <a:lnSpc>
                <a:spcPct val="200000"/>
              </a:lnSpc>
            </a:pPr>
            <a:r>
              <a:rPr lang="en-US" sz="1200" b="1" dirty="0"/>
              <a:t>• How does your work impact customers? Who do you consider to be your primary customers? Can you describe them? What are their priorities and goals? Why do they use your products? What prevents them from using your products, if anything? What questions do you have about your users that you don’t currently have answers to?</a:t>
            </a:r>
          </a:p>
          <a:p>
            <a:pPr algn="just">
              <a:lnSpc>
                <a:spcPct val="200000"/>
              </a:lnSpc>
            </a:pPr>
            <a:r>
              <a:rPr lang="en-US" sz="1200" b="1" dirty="0"/>
              <a:t>• Who are your competitors, and how well are you doing compared</a:t>
            </a:r>
          </a:p>
          <a:p>
            <a:pPr algn="just">
              <a:lnSpc>
                <a:spcPct val="200000"/>
              </a:lnSpc>
            </a:pPr>
            <a:r>
              <a:rPr lang="en-US" sz="1200" b="1" dirty="0"/>
              <a:t>to them? What do you do well? What could be improved? What differentiates your company and your products in the market? • [If there’s a specific project underway that you’re involved in…] What</a:t>
            </a:r>
          </a:p>
          <a:p>
            <a:pPr algn="just">
              <a:lnSpc>
                <a:spcPct val="200000"/>
              </a:lnSpc>
            </a:pPr>
            <a:r>
              <a:rPr lang="en-US" sz="1200" b="1" dirty="0"/>
              <a:t>are your goals for this project? What is your vision for how this project will improve our product? Do you see any risks or red flags?</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a:t>
            </a:r>
            <a:r>
              <a:rPr lang="ar-EG" sz="2400" b="1" dirty="0">
                <a:solidFill>
                  <a:schemeClr val="bg1"/>
                </a:solidFill>
              </a:rPr>
              <a:t>5</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D4FACC39-1FDA-3CAF-3F51-91E01AF78745}"/>
              </a:ext>
            </a:extLst>
          </p:cNvPr>
          <p:cNvPicPr>
            <a:picLocks noChangeAspect="1"/>
          </p:cNvPicPr>
          <p:nvPr/>
        </p:nvPicPr>
        <p:blipFill rotWithShape="1">
          <a:blip r:embed="rId8"/>
          <a:srcRect l="25761" t="34840" r="38152" b="11981"/>
          <a:stretch/>
        </p:blipFill>
        <p:spPr>
          <a:xfrm>
            <a:off x="8612039" y="1891473"/>
            <a:ext cx="3251325" cy="2693780"/>
          </a:xfrm>
          <a:prstGeom prst="rect">
            <a:avLst/>
          </a:prstGeom>
        </p:spPr>
      </p:pic>
      <p:pic>
        <p:nvPicPr>
          <p:cNvPr id="6" name="Picture 5" descr="A logo for a university&#10;&#10;Description automatically generated">
            <a:extLst>
              <a:ext uri="{FF2B5EF4-FFF2-40B4-BE49-F238E27FC236}">
                <a16:creationId xmlns:a16="http://schemas.microsoft.com/office/drawing/2014/main" id="{6B28049D-CC34-DE74-BBEE-005A784E7A53}"/>
              </a:ext>
            </a:extLst>
          </p:cNvPr>
          <p:cNvPicPr>
            <a:picLocks noChangeAspect="1"/>
          </p:cNvPicPr>
          <p:nvPr/>
        </p:nvPicPr>
        <p:blipFill>
          <a:blip r:embed="rId9"/>
          <a:stretch>
            <a:fillRect/>
          </a:stretch>
        </p:blipFill>
        <p:spPr>
          <a:xfrm>
            <a:off x="75357" y="5834782"/>
            <a:ext cx="1105374" cy="1087869"/>
          </a:xfrm>
          <a:prstGeom prst="rect">
            <a:avLst/>
          </a:prstGeom>
        </p:spPr>
      </p:pic>
    </p:spTree>
    <p:custDataLst>
      <p:tags r:id="rId1"/>
    </p:custDataLst>
    <p:extLst>
      <p:ext uri="{BB962C8B-B14F-4D97-AF65-F5344CB8AC3E}">
        <p14:creationId xmlns:p14="http://schemas.microsoft.com/office/powerpoint/2010/main" val="1550291456"/>
      </p:ext>
    </p:extLst>
  </p:cSld>
  <p:clrMapOvr>
    <a:masterClrMapping/>
  </p:clrMapOvr>
  <mc:AlternateContent xmlns:mc="http://schemas.openxmlformats.org/markup-compatibility/2006" xmlns:p14="http://schemas.microsoft.com/office/powerpoint/2010/main">
    <mc:Choice Requires="p14">
      <p:transition p14:dur="0" advTm="127928"/>
    </mc:Choice>
    <mc:Fallback xmlns="">
      <p:transition advTm="127928"/>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715971" y="340132"/>
            <a:ext cx="4223074" cy="727571"/>
          </a:xfrm>
          <a:prstGeom prst="rect">
            <a:avLst/>
          </a:prstGeom>
          <a:noFill/>
        </p:spPr>
        <p:txBody>
          <a:bodyPr wrap="square" rtlCol="0">
            <a:spAutoFit/>
          </a:bodyPr>
          <a:lstStyle/>
          <a:p>
            <a:pPr algn="ctr">
              <a:lnSpc>
                <a:spcPct val="200000"/>
              </a:lnSpc>
            </a:pPr>
            <a:r>
              <a:rPr lang="en-US" sz="2400" b="1" dirty="0">
                <a:solidFill>
                  <a:schemeClr val="bg1"/>
                </a:solidFill>
              </a:rPr>
              <a:t>Listening Tour</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26841" y="1389155"/>
            <a:ext cx="8374826" cy="3364639"/>
          </a:xfrm>
          <a:prstGeom prst="rect">
            <a:avLst/>
          </a:prstGeom>
          <a:noFill/>
        </p:spPr>
        <p:txBody>
          <a:bodyPr wrap="square" rtlCol="0">
            <a:spAutoFit/>
          </a:bodyPr>
          <a:lstStyle/>
          <a:p>
            <a:pPr algn="just">
              <a:lnSpc>
                <a:spcPct val="200000"/>
              </a:lnSpc>
            </a:pPr>
            <a:r>
              <a:rPr lang="en-US" sz="1200" b="1" dirty="0">
                <a:solidFill>
                  <a:srgbClr val="FF0000"/>
                </a:solidFill>
              </a:rPr>
              <a:t>4. Start listening.</a:t>
            </a:r>
          </a:p>
          <a:p>
            <a:pPr algn="just">
              <a:lnSpc>
                <a:spcPct val="200000"/>
              </a:lnSpc>
            </a:pPr>
            <a:r>
              <a:rPr lang="en-US" sz="1200" b="1" dirty="0"/>
              <a:t>Schedule one-on-ones and ask your questions. Each conversation will probably be different, but try to refer back to your learning objectives in each one, so you can compare answers and spot interesting differences in points of view. If you’re the shy type, or you feel like it will be awkward to ask for people’s time and start interview</a:t>
            </a:r>
            <a:r>
              <a:rPr lang="ar-EG" sz="1200" b="1" dirty="0"/>
              <a:t> </a:t>
            </a:r>
            <a:r>
              <a:rPr lang="en-US" sz="1200" b="1" dirty="0"/>
              <a:t>in</a:t>
            </a:r>
            <a:r>
              <a:rPr lang="ar-EG" sz="1200" b="1" dirty="0"/>
              <a:t> </a:t>
            </a:r>
            <a:r>
              <a:rPr lang="en-US" sz="1200" b="1" dirty="0"/>
              <a:t>them in this way, here are a couple of things that may help:</a:t>
            </a:r>
          </a:p>
          <a:p>
            <a:pPr algn="just">
              <a:lnSpc>
                <a:spcPct val="200000"/>
              </a:lnSpc>
            </a:pPr>
            <a:r>
              <a:rPr lang="en-US" sz="1200" b="1" dirty="0"/>
              <a:t>• Offer to keep it short. Even 30 minutes of someone’s time is better</a:t>
            </a:r>
          </a:p>
          <a:p>
            <a:pPr algn="just">
              <a:lnSpc>
                <a:spcPct val="200000"/>
              </a:lnSpc>
            </a:pPr>
            <a:r>
              <a:rPr lang="en-US" sz="1200" b="1" dirty="0"/>
              <a:t>than nothing, and it’s a lot harder for people to turn you down.</a:t>
            </a:r>
          </a:p>
          <a:p>
            <a:pPr algn="just">
              <a:lnSpc>
                <a:spcPct val="200000"/>
              </a:lnSpc>
            </a:pPr>
            <a:r>
              <a:rPr lang="en-US" sz="1200" b="1" dirty="0"/>
              <a:t>You might even offer to take them out to coffee for this meeting,</a:t>
            </a:r>
          </a:p>
          <a:p>
            <a:pPr algn="just">
              <a:lnSpc>
                <a:spcPct val="200000"/>
              </a:lnSpc>
            </a:pPr>
            <a:r>
              <a:rPr lang="en-US" sz="1200" b="1" dirty="0"/>
              <a:t>which tends to make </a:t>
            </a:r>
            <a:r>
              <a:rPr lang="ar-EG" sz="1200" b="1" dirty="0" err="1"/>
              <a:t>the</a:t>
            </a:r>
            <a:r>
              <a:rPr lang="ar-EG" sz="1200" b="1" dirty="0"/>
              <a:t> </a:t>
            </a:r>
            <a:r>
              <a:rPr lang="en-US" sz="1200" b="1" dirty="0"/>
              <a:t>conversation more natural and friendly.</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a:t>
            </a:r>
            <a:r>
              <a:rPr lang="ar-EG" sz="2400" b="1" dirty="0">
                <a:solidFill>
                  <a:schemeClr val="bg1"/>
                </a:solidFill>
              </a:rPr>
              <a:t>5</a:t>
            </a:r>
            <a:endParaRPr lang="en-GB" sz="2400" b="1" dirty="0">
              <a:solidFill>
                <a:srgbClr val="FF0000"/>
              </a:solidFill>
              <a:highlight>
                <a:srgbClr val="FFFF00"/>
              </a:highlight>
            </a:endParaRPr>
          </a:p>
        </p:txBody>
      </p:sp>
      <p:pic>
        <p:nvPicPr>
          <p:cNvPr id="2050" name="Picture 2" descr="Eric J. Swanson » Eight Questions for City Leaders on your Listening Tour  to launch a city movement">
            <a:extLst>
              <a:ext uri="{FF2B5EF4-FFF2-40B4-BE49-F238E27FC236}">
                <a16:creationId xmlns:a16="http://schemas.microsoft.com/office/drawing/2014/main" id="{361E3CE9-EE5F-72A7-5BC5-0ECF6A39B6B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42783" y="2184618"/>
            <a:ext cx="2952750" cy="15525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CA2C9DFE-BC71-59E1-38BC-3BA8425A47FE}"/>
              </a:ext>
            </a:extLst>
          </p:cNvPr>
          <p:cNvPicPr>
            <a:picLocks noChangeAspect="1"/>
          </p:cNvPicPr>
          <p:nvPr/>
        </p:nvPicPr>
        <p:blipFill>
          <a:blip r:embed="rId9"/>
          <a:stretch>
            <a:fillRect/>
          </a:stretch>
        </p:blipFill>
        <p:spPr>
          <a:xfrm>
            <a:off x="0" y="5708198"/>
            <a:ext cx="1233996" cy="1214454"/>
          </a:xfrm>
          <a:prstGeom prst="rect">
            <a:avLst/>
          </a:prstGeom>
        </p:spPr>
      </p:pic>
    </p:spTree>
    <p:custDataLst>
      <p:tags r:id="rId1"/>
    </p:custDataLst>
    <p:extLst>
      <p:ext uri="{BB962C8B-B14F-4D97-AF65-F5344CB8AC3E}">
        <p14:creationId xmlns:p14="http://schemas.microsoft.com/office/powerpoint/2010/main" val="4218526380"/>
      </p:ext>
    </p:extLst>
  </p:cSld>
  <p:clrMapOvr>
    <a:masterClrMapping/>
  </p:clrMapOvr>
  <mc:AlternateContent xmlns:mc="http://schemas.openxmlformats.org/markup-compatibility/2006" xmlns:p14="http://schemas.microsoft.com/office/powerpoint/2010/main">
    <mc:Choice Requires="p14">
      <p:transition p14:dur="0" advTm="99043"/>
    </mc:Choice>
    <mc:Fallback xmlns="">
      <p:transition advTm="99043"/>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715971" y="340132"/>
            <a:ext cx="4223074" cy="727571"/>
          </a:xfrm>
          <a:prstGeom prst="rect">
            <a:avLst/>
          </a:prstGeom>
          <a:noFill/>
        </p:spPr>
        <p:txBody>
          <a:bodyPr wrap="square" rtlCol="0">
            <a:spAutoFit/>
          </a:bodyPr>
          <a:lstStyle/>
          <a:p>
            <a:pPr algn="ctr">
              <a:lnSpc>
                <a:spcPct val="200000"/>
              </a:lnSpc>
            </a:pPr>
            <a:r>
              <a:rPr lang="en-US" sz="2400" b="1" dirty="0">
                <a:solidFill>
                  <a:schemeClr val="bg1"/>
                </a:solidFill>
              </a:rPr>
              <a:t>Listening Tour</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3871" y="1338039"/>
            <a:ext cx="8374826" cy="4340868"/>
          </a:xfrm>
          <a:prstGeom prst="rect">
            <a:avLst/>
          </a:prstGeom>
          <a:noFill/>
        </p:spPr>
        <p:txBody>
          <a:bodyPr wrap="square" rtlCol="0">
            <a:spAutoFit/>
          </a:bodyPr>
          <a:lstStyle/>
          <a:p>
            <a:pPr algn="just">
              <a:lnSpc>
                <a:spcPct val="200000"/>
              </a:lnSpc>
            </a:pPr>
            <a:r>
              <a:rPr lang="en-US" sz="1400" b="1" dirty="0">
                <a:solidFill>
                  <a:srgbClr val="FF0000"/>
                </a:solidFill>
              </a:rPr>
              <a:t>5- Figure out what you heard.</a:t>
            </a:r>
          </a:p>
          <a:p>
            <a:pPr algn="just">
              <a:lnSpc>
                <a:spcPct val="200000"/>
              </a:lnSpc>
            </a:pPr>
            <a:r>
              <a:rPr lang="en-US" sz="1400" b="1" dirty="0"/>
              <a:t>After you have finished all your interviews, review your notes and</a:t>
            </a:r>
            <a:r>
              <a:rPr lang="ar-EG" sz="1400" b="1" dirty="0"/>
              <a:t> </a:t>
            </a:r>
            <a:r>
              <a:rPr lang="en-US" sz="1400" b="1" dirty="0"/>
              <a:t>tease out the big themes. Pay particular attention to:</a:t>
            </a:r>
          </a:p>
          <a:p>
            <a:pPr algn="just">
              <a:lnSpc>
                <a:spcPct val="200000"/>
              </a:lnSpc>
            </a:pPr>
            <a:r>
              <a:rPr lang="en-US" sz="1400" b="1" dirty="0"/>
              <a:t>• Expectations people have of you or of user experience.</a:t>
            </a:r>
          </a:p>
          <a:p>
            <a:pPr algn="just">
              <a:lnSpc>
                <a:spcPct val="200000"/>
              </a:lnSpc>
            </a:pPr>
            <a:r>
              <a:rPr lang="en-US" sz="1400" b="1" dirty="0"/>
              <a:t>• Assumptions and working knowledge about users. What do you</a:t>
            </a:r>
            <a:r>
              <a:rPr lang="ar-EG" sz="1400" b="1" dirty="0"/>
              <a:t> </a:t>
            </a:r>
            <a:r>
              <a:rPr lang="en-US" sz="1400" b="1" dirty="0"/>
              <a:t>absolutely know to be true, what things are merely hunches, and</a:t>
            </a:r>
            <a:r>
              <a:rPr lang="ar-EG" sz="1400" b="1" dirty="0"/>
              <a:t> </a:t>
            </a:r>
            <a:r>
              <a:rPr lang="en-US" sz="1400" b="1" dirty="0"/>
              <a:t>are there any gaping holes in your knowledge?</a:t>
            </a:r>
          </a:p>
          <a:p>
            <a:pPr algn="just">
              <a:lnSpc>
                <a:spcPct val="200000"/>
              </a:lnSpc>
            </a:pPr>
            <a:r>
              <a:rPr lang="en-US" sz="1400" b="1" dirty="0"/>
              <a:t>• Problems or concerns with the existing product.</a:t>
            </a:r>
          </a:p>
          <a:p>
            <a:pPr algn="just">
              <a:lnSpc>
                <a:spcPct val="200000"/>
              </a:lnSpc>
            </a:pPr>
            <a:r>
              <a:rPr lang="en-US" sz="1400" b="1" dirty="0"/>
              <a:t>• Things that have been tried in the past that haven’t worked well</a:t>
            </a:r>
            <a:r>
              <a:rPr lang="ar-EG" sz="1400" b="1" dirty="0"/>
              <a:t> </a:t>
            </a:r>
            <a:r>
              <a:rPr lang="en-US" sz="1400" b="1" dirty="0"/>
              <a:t>and why.</a:t>
            </a:r>
          </a:p>
          <a:p>
            <a:pPr algn="just">
              <a:lnSpc>
                <a:spcPct val="200000"/>
              </a:lnSpc>
            </a:pPr>
            <a:r>
              <a:rPr lang="en-US" sz="1400" b="1" dirty="0"/>
              <a:t>• Questions to follow up at a later date.</a:t>
            </a:r>
          </a:p>
          <a:p>
            <a:pPr algn="just">
              <a:lnSpc>
                <a:spcPct val="200000"/>
              </a:lnSpc>
            </a:pPr>
            <a:r>
              <a:rPr lang="en-US" sz="1400" b="1" dirty="0"/>
              <a:t>• Who wants to be actively involved with UX and in what ways?</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a:t>
            </a:r>
            <a:r>
              <a:rPr lang="ar-EG" sz="2400" b="1" dirty="0">
                <a:solidFill>
                  <a:schemeClr val="bg1"/>
                </a:solidFill>
              </a:rPr>
              <a:t>5</a:t>
            </a:r>
            <a:endParaRPr lang="en-GB" sz="2400" b="1" dirty="0">
              <a:solidFill>
                <a:srgbClr val="FF0000"/>
              </a:solidFill>
              <a:highlight>
                <a:srgbClr val="FFFF00"/>
              </a:highlight>
            </a:endParaRPr>
          </a:p>
        </p:txBody>
      </p:sp>
      <p:pic>
        <p:nvPicPr>
          <p:cNvPr id="6" name="Picture 2" descr="Eric J. Swanson » Eight Questions for City Leaders on your Listening Tour  to launch a city movement">
            <a:extLst>
              <a:ext uri="{FF2B5EF4-FFF2-40B4-BE49-F238E27FC236}">
                <a16:creationId xmlns:a16="http://schemas.microsoft.com/office/drawing/2014/main" id="{1B2748D7-05BF-C571-CD47-F728BE975B2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42783" y="2184618"/>
            <a:ext cx="2952750" cy="155257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A logo for a university&#10;&#10;Description automatically generated">
            <a:extLst>
              <a:ext uri="{FF2B5EF4-FFF2-40B4-BE49-F238E27FC236}">
                <a16:creationId xmlns:a16="http://schemas.microsoft.com/office/drawing/2014/main" id="{F238C68C-794E-4C8E-A0B0-3114AE5AD5E4}"/>
              </a:ext>
            </a:extLst>
          </p:cNvPr>
          <p:cNvPicPr>
            <a:picLocks noChangeAspect="1"/>
          </p:cNvPicPr>
          <p:nvPr/>
        </p:nvPicPr>
        <p:blipFill>
          <a:blip r:embed="rId9"/>
          <a:stretch>
            <a:fillRect/>
          </a:stretch>
        </p:blipFill>
        <p:spPr>
          <a:xfrm>
            <a:off x="0" y="5708198"/>
            <a:ext cx="1233996" cy="1214454"/>
          </a:xfrm>
          <a:prstGeom prst="rect">
            <a:avLst/>
          </a:prstGeom>
        </p:spPr>
      </p:pic>
    </p:spTree>
    <p:custDataLst>
      <p:tags r:id="rId1"/>
    </p:custDataLst>
    <p:extLst>
      <p:ext uri="{BB962C8B-B14F-4D97-AF65-F5344CB8AC3E}">
        <p14:creationId xmlns:p14="http://schemas.microsoft.com/office/powerpoint/2010/main" val="2955619696"/>
      </p:ext>
    </p:extLst>
  </p:cSld>
  <p:clrMapOvr>
    <a:masterClrMapping/>
  </p:clrMapOvr>
  <mc:AlternateContent xmlns:mc="http://schemas.openxmlformats.org/markup-compatibility/2006" xmlns:p14="http://schemas.microsoft.com/office/powerpoint/2010/main">
    <mc:Choice Requires="p14">
      <p:transition p14:dur="0" advTm="114182"/>
    </mc:Choice>
    <mc:Fallback xmlns="">
      <p:transition advTm="11418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715971" y="340132"/>
            <a:ext cx="4223074" cy="727571"/>
          </a:xfrm>
          <a:prstGeom prst="rect">
            <a:avLst/>
          </a:prstGeom>
          <a:noFill/>
        </p:spPr>
        <p:txBody>
          <a:bodyPr wrap="square" rtlCol="0">
            <a:spAutoFit/>
          </a:bodyPr>
          <a:lstStyle/>
          <a:p>
            <a:pPr algn="just">
              <a:lnSpc>
                <a:spcPct val="200000"/>
              </a:lnSpc>
            </a:pPr>
            <a:r>
              <a:rPr lang="en-US" sz="2400" b="1" dirty="0">
                <a:solidFill>
                  <a:schemeClr val="bg1"/>
                </a:solidFill>
              </a:rPr>
              <a:t>Opportunity Workshop</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41892" y="1568995"/>
            <a:ext cx="8165292" cy="3338735"/>
          </a:xfrm>
          <a:prstGeom prst="rect">
            <a:avLst/>
          </a:prstGeom>
          <a:noFill/>
        </p:spPr>
        <p:txBody>
          <a:bodyPr wrap="square" rtlCol="0">
            <a:spAutoFit/>
          </a:bodyPr>
          <a:lstStyle/>
          <a:p>
            <a:pPr algn="just">
              <a:lnSpc>
                <a:spcPct val="200000"/>
              </a:lnSpc>
            </a:pPr>
            <a:r>
              <a:rPr lang="en-US" b="1" dirty="0">
                <a:solidFill>
                  <a:srgbClr val="FF0000"/>
                </a:solidFill>
              </a:rPr>
              <a:t>Method 4 </a:t>
            </a:r>
          </a:p>
          <a:p>
            <a:pPr algn="just">
              <a:lnSpc>
                <a:spcPct val="200000"/>
              </a:lnSpc>
            </a:pPr>
            <a:r>
              <a:rPr lang="en-US" b="1" dirty="0">
                <a:solidFill>
                  <a:srgbClr val="FF0000"/>
                </a:solidFill>
              </a:rPr>
              <a:t>Opportunity Workshop</a:t>
            </a:r>
          </a:p>
          <a:p>
            <a:pPr algn="just">
              <a:lnSpc>
                <a:spcPct val="200000"/>
              </a:lnSpc>
            </a:pPr>
            <a:r>
              <a:rPr lang="en-US" b="1" dirty="0"/>
              <a:t>What areas of the product are most in need of improvement from a UX perspective?</a:t>
            </a:r>
          </a:p>
          <a:p>
            <a:pPr algn="just">
              <a:lnSpc>
                <a:spcPct val="200000"/>
              </a:lnSpc>
            </a:pPr>
            <a:r>
              <a:rPr lang="en-US" b="1" dirty="0"/>
              <a:t>An opportunity workshop is a way to quickly assess what work needs to be done to improve the user experience, what’s the highest priority from a business perspective, and what will have the most impact from a user perspective.</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a:t>
            </a:r>
            <a:r>
              <a:rPr lang="ar-EG" sz="2400" b="1" dirty="0">
                <a:solidFill>
                  <a:schemeClr val="bg1"/>
                </a:solidFill>
              </a:rPr>
              <a:t>5</a:t>
            </a:r>
            <a:endParaRPr lang="en-GB" sz="2400" b="1" dirty="0">
              <a:solidFill>
                <a:srgbClr val="FF0000"/>
              </a:solidFill>
              <a:highlight>
                <a:srgbClr val="FFFF00"/>
              </a:highlight>
            </a:endParaRPr>
          </a:p>
        </p:txBody>
      </p:sp>
      <p:pic>
        <p:nvPicPr>
          <p:cNvPr id="5122" name="Picture 2" descr="Opportunity Workshop Inc. - Home">
            <a:extLst>
              <a:ext uri="{FF2B5EF4-FFF2-40B4-BE49-F238E27FC236}">
                <a16:creationId xmlns:a16="http://schemas.microsoft.com/office/drawing/2014/main" id="{3DB07DE8-2DA9-CFA6-9DA1-731808C4300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0839" y="2476500"/>
            <a:ext cx="3013049" cy="11105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E17B643A-A986-D52C-AB64-71ADC07B8C37}"/>
              </a:ext>
            </a:extLst>
          </p:cNvPr>
          <p:cNvPicPr>
            <a:picLocks noChangeAspect="1"/>
          </p:cNvPicPr>
          <p:nvPr/>
        </p:nvPicPr>
        <p:blipFill>
          <a:blip r:embed="rId9"/>
          <a:stretch>
            <a:fillRect/>
          </a:stretch>
        </p:blipFill>
        <p:spPr>
          <a:xfrm>
            <a:off x="0" y="5708198"/>
            <a:ext cx="1233996" cy="1214454"/>
          </a:xfrm>
          <a:prstGeom prst="rect">
            <a:avLst/>
          </a:prstGeom>
        </p:spPr>
      </p:pic>
    </p:spTree>
    <p:custDataLst>
      <p:tags r:id="rId1"/>
    </p:custDataLst>
    <p:extLst>
      <p:ext uri="{BB962C8B-B14F-4D97-AF65-F5344CB8AC3E}">
        <p14:creationId xmlns:p14="http://schemas.microsoft.com/office/powerpoint/2010/main" val="4224210996"/>
      </p:ext>
    </p:extLst>
  </p:cSld>
  <p:clrMapOvr>
    <a:masterClrMapping/>
  </p:clrMapOvr>
  <mc:AlternateContent xmlns:mc="http://schemas.openxmlformats.org/markup-compatibility/2006" xmlns:p14="http://schemas.microsoft.com/office/powerpoint/2010/main">
    <mc:Choice Requires="p14">
      <p:transition p14:dur="0" advTm="93400"/>
    </mc:Choice>
    <mc:Fallback xmlns="">
      <p:transition advTm="934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715971" y="340132"/>
            <a:ext cx="4223074" cy="727571"/>
          </a:xfrm>
          <a:prstGeom prst="rect">
            <a:avLst/>
          </a:prstGeom>
          <a:noFill/>
        </p:spPr>
        <p:txBody>
          <a:bodyPr wrap="square" rtlCol="0">
            <a:spAutoFit/>
          </a:bodyPr>
          <a:lstStyle/>
          <a:p>
            <a:pPr algn="just">
              <a:lnSpc>
                <a:spcPct val="200000"/>
              </a:lnSpc>
            </a:pPr>
            <a:r>
              <a:rPr lang="en-US" sz="2400" b="1" dirty="0">
                <a:solidFill>
                  <a:schemeClr val="bg1"/>
                </a:solidFill>
              </a:rPr>
              <a:t>Opportunity Workshop</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96414" y="1332321"/>
            <a:ext cx="8597578" cy="4446730"/>
          </a:xfrm>
          <a:prstGeom prst="rect">
            <a:avLst/>
          </a:prstGeom>
          <a:noFill/>
        </p:spPr>
        <p:txBody>
          <a:bodyPr wrap="square" rtlCol="0">
            <a:spAutoFit/>
          </a:bodyPr>
          <a:lstStyle/>
          <a:p>
            <a:pPr algn="just">
              <a:lnSpc>
                <a:spcPct val="200000"/>
              </a:lnSpc>
            </a:pPr>
            <a:r>
              <a:rPr lang="en-US" b="1" dirty="0"/>
              <a:t>Try It Out</a:t>
            </a:r>
          </a:p>
          <a:p>
            <a:pPr algn="just">
              <a:lnSpc>
                <a:spcPct val="200000"/>
              </a:lnSpc>
            </a:pPr>
            <a:r>
              <a:rPr lang="en-US" b="1" dirty="0">
                <a:solidFill>
                  <a:srgbClr val="FF0000"/>
                </a:solidFill>
              </a:rPr>
              <a:t>1. Host a work session.</a:t>
            </a:r>
          </a:p>
          <a:p>
            <a:pPr algn="just">
              <a:lnSpc>
                <a:spcPct val="200000"/>
              </a:lnSpc>
            </a:pPr>
            <a:r>
              <a:rPr lang="en-US" b="1" dirty="0"/>
              <a:t>Block off at least two hours on the calendar and invite together a cross-functional team of people who all work on the product.</a:t>
            </a:r>
          </a:p>
          <a:p>
            <a:pPr algn="just">
              <a:lnSpc>
                <a:spcPct val="200000"/>
              </a:lnSpc>
            </a:pPr>
            <a:r>
              <a:rPr lang="en-US" b="1" dirty="0"/>
              <a:t>2. State the goals of the work session.</a:t>
            </a:r>
          </a:p>
          <a:p>
            <a:pPr algn="just">
              <a:lnSpc>
                <a:spcPct val="200000"/>
              </a:lnSpc>
            </a:pPr>
            <a:r>
              <a:rPr lang="en-US" b="1" dirty="0"/>
              <a:t>• To identify issues and pain points in the current product or process</a:t>
            </a:r>
          </a:p>
          <a:p>
            <a:pPr algn="just">
              <a:lnSpc>
                <a:spcPct val="200000"/>
              </a:lnSpc>
            </a:pPr>
            <a:r>
              <a:rPr lang="en-US" b="1" dirty="0"/>
              <a:t>• To prioritize from a UX point of view</a:t>
            </a:r>
          </a:p>
          <a:p>
            <a:pPr algn="just">
              <a:lnSpc>
                <a:spcPct val="200000"/>
              </a:lnSpc>
            </a:pPr>
            <a:r>
              <a:rPr lang="en-US" b="1" dirty="0"/>
              <a:t>• To help the team decide on the next steps to address or improve any of them.</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a:t>
            </a:r>
            <a:r>
              <a:rPr lang="ar-EG" sz="2400" b="1" dirty="0">
                <a:solidFill>
                  <a:schemeClr val="bg1"/>
                </a:solidFill>
              </a:rPr>
              <a:t>5</a:t>
            </a:r>
            <a:endParaRPr lang="en-GB" sz="2400" b="1" dirty="0">
              <a:solidFill>
                <a:srgbClr val="FF0000"/>
              </a:solidFill>
              <a:highlight>
                <a:srgbClr val="FFFF00"/>
              </a:highlight>
            </a:endParaRPr>
          </a:p>
        </p:txBody>
      </p:sp>
      <p:pic>
        <p:nvPicPr>
          <p:cNvPr id="8" name="Picture 7" descr="A logo for a university&#10;&#10;Description automatically generated">
            <a:extLst>
              <a:ext uri="{FF2B5EF4-FFF2-40B4-BE49-F238E27FC236}">
                <a16:creationId xmlns:a16="http://schemas.microsoft.com/office/drawing/2014/main" id="{49E03C0A-8367-47DF-A5DD-C72E2A8586C4}"/>
              </a:ext>
            </a:extLst>
          </p:cNvPr>
          <p:cNvPicPr>
            <a:picLocks noChangeAspect="1"/>
          </p:cNvPicPr>
          <p:nvPr/>
        </p:nvPicPr>
        <p:blipFill>
          <a:blip r:embed="rId8"/>
          <a:stretch>
            <a:fillRect/>
          </a:stretch>
        </p:blipFill>
        <p:spPr>
          <a:xfrm>
            <a:off x="0" y="5708198"/>
            <a:ext cx="1233996" cy="1214454"/>
          </a:xfrm>
          <a:prstGeom prst="rect">
            <a:avLst/>
          </a:prstGeom>
        </p:spPr>
      </p:pic>
    </p:spTree>
    <p:custDataLst>
      <p:tags r:id="rId1"/>
    </p:custDataLst>
    <p:extLst>
      <p:ext uri="{BB962C8B-B14F-4D97-AF65-F5344CB8AC3E}">
        <p14:creationId xmlns:p14="http://schemas.microsoft.com/office/powerpoint/2010/main" val="3861405713"/>
      </p:ext>
    </p:extLst>
  </p:cSld>
  <p:clrMapOvr>
    <a:masterClrMapping/>
  </p:clrMapOvr>
  <mc:AlternateContent xmlns:mc="http://schemas.openxmlformats.org/markup-compatibility/2006" xmlns:p14="http://schemas.microsoft.com/office/powerpoint/2010/main">
    <mc:Choice Requires="p14">
      <p:transition p14:dur="0" advTm="98230"/>
    </mc:Choice>
    <mc:Fallback xmlns="">
      <p:transition advTm="9823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715971" y="340132"/>
            <a:ext cx="4223074" cy="727571"/>
          </a:xfrm>
          <a:prstGeom prst="rect">
            <a:avLst/>
          </a:prstGeom>
          <a:noFill/>
        </p:spPr>
        <p:txBody>
          <a:bodyPr wrap="square" rtlCol="0">
            <a:spAutoFit/>
          </a:bodyPr>
          <a:lstStyle/>
          <a:p>
            <a:pPr algn="just">
              <a:lnSpc>
                <a:spcPct val="200000"/>
              </a:lnSpc>
            </a:pPr>
            <a:r>
              <a:rPr lang="en-US" sz="2400" b="1" dirty="0">
                <a:solidFill>
                  <a:schemeClr val="bg1"/>
                </a:solidFill>
              </a:rPr>
              <a:t>Opportunity Workshop</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688" y="1282884"/>
            <a:ext cx="8597578" cy="4446730"/>
          </a:xfrm>
          <a:prstGeom prst="rect">
            <a:avLst/>
          </a:prstGeom>
          <a:noFill/>
        </p:spPr>
        <p:txBody>
          <a:bodyPr wrap="square" rtlCol="0">
            <a:spAutoFit/>
          </a:bodyPr>
          <a:lstStyle/>
          <a:p>
            <a:pPr algn="just">
              <a:lnSpc>
                <a:spcPct val="200000"/>
              </a:lnSpc>
            </a:pPr>
            <a:r>
              <a:rPr lang="en-US" b="1" dirty="0">
                <a:solidFill>
                  <a:srgbClr val="FF0000"/>
                </a:solidFill>
              </a:rPr>
              <a:t>3. Uncover problem areas.</a:t>
            </a:r>
          </a:p>
          <a:p>
            <a:pPr algn="just">
              <a:lnSpc>
                <a:spcPct val="200000"/>
              </a:lnSpc>
            </a:pPr>
            <a:r>
              <a:rPr lang="en-US" b="1" dirty="0"/>
              <a:t>Guide the team in a pain storm activity on Post-it notes or index cards, as shown in Figure 5.8. Ask everyone to write down as many things they can think of that are:</a:t>
            </a:r>
          </a:p>
          <a:p>
            <a:pPr algn="just">
              <a:lnSpc>
                <a:spcPct val="200000"/>
              </a:lnSpc>
            </a:pPr>
            <a:r>
              <a:rPr lang="en-US" b="1" dirty="0"/>
              <a:t>• A problem in the current product</a:t>
            </a:r>
          </a:p>
          <a:p>
            <a:pPr algn="just">
              <a:lnSpc>
                <a:spcPct val="200000"/>
              </a:lnSpc>
            </a:pPr>
            <a:r>
              <a:rPr lang="en-US" b="1" dirty="0"/>
              <a:t>• A missed opportunity in the current product</a:t>
            </a:r>
          </a:p>
          <a:p>
            <a:pPr algn="just">
              <a:lnSpc>
                <a:spcPct val="200000"/>
              </a:lnSpc>
            </a:pPr>
            <a:r>
              <a:rPr lang="en-US" b="1" dirty="0"/>
              <a:t>• Just plain important to get right in the product</a:t>
            </a:r>
          </a:p>
          <a:p>
            <a:pPr algn="just">
              <a:lnSpc>
                <a:spcPct val="200000"/>
              </a:lnSpc>
            </a:pPr>
            <a:r>
              <a:rPr lang="en-US" b="1" dirty="0"/>
              <a:t>• One-by-one, ask people to share their Post-it notes, and put them on the wall where others can see them.</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a:t>
            </a:r>
            <a:r>
              <a:rPr lang="ar-EG" sz="2400" b="1" dirty="0">
                <a:solidFill>
                  <a:schemeClr val="bg1"/>
                </a:solidFill>
              </a:rPr>
              <a:t>5</a:t>
            </a:r>
            <a:endParaRPr lang="en-GB" sz="2400" b="1" dirty="0">
              <a:solidFill>
                <a:srgbClr val="FF0000"/>
              </a:solidFill>
              <a:highlight>
                <a:srgbClr val="FFFF00"/>
              </a:highlight>
            </a:endParaRPr>
          </a:p>
        </p:txBody>
      </p:sp>
      <p:pic>
        <p:nvPicPr>
          <p:cNvPr id="6" name="Picture 2" descr="Opportunity Workshop Inc. - Home">
            <a:extLst>
              <a:ext uri="{FF2B5EF4-FFF2-40B4-BE49-F238E27FC236}">
                <a16:creationId xmlns:a16="http://schemas.microsoft.com/office/drawing/2014/main" id="{6D71E18F-8F0C-5B04-0A45-6FFD667F969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0839" y="2476500"/>
            <a:ext cx="3013049" cy="111050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A logo for a university&#10;&#10;Description automatically generated">
            <a:extLst>
              <a:ext uri="{FF2B5EF4-FFF2-40B4-BE49-F238E27FC236}">
                <a16:creationId xmlns:a16="http://schemas.microsoft.com/office/drawing/2014/main" id="{FD86CC0E-1B78-39B3-80C4-DE3A8D66EAAA}"/>
              </a:ext>
            </a:extLst>
          </p:cNvPr>
          <p:cNvPicPr>
            <a:picLocks noChangeAspect="1"/>
          </p:cNvPicPr>
          <p:nvPr/>
        </p:nvPicPr>
        <p:blipFill>
          <a:blip r:embed="rId9"/>
          <a:stretch>
            <a:fillRect/>
          </a:stretch>
        </p:blipFill>
        <p:spPr>
          <a:xfrm>
            <a:off x="0" y="5708198"/>
            <a:ext cx="1233996" cy="1214454"/>
          </a:xfrm>
          <a:prstGeom prst="rect">
            <a:avLst/>
          </a:prstGeom>
        </p:spPr>
      </p:pic>
    </p:spTree>
    <p:custDataLst>
      <p:tags r:id="rId1"/>
    </p:custDataLst>
    <p:extLst>
      <p:ext uri="{BB962C8B-B14F-4D97-AF65-F5344CB8AC3E}">
        <p14:creationId xmlns:p14="http://schemas.microsoft.com/office/powerpoint/2010/main" val="767411143"/>
      </p:ext>
    </p:extLst>
  </p:cSld>
  <p:clrMapOvr>
    <a:masterClrMapping/>
  </p:clrMapOvr>
  <mc:AlternateContent xmlns:mc="http://schemas.openxmlformats.org/markup-compatibility/2006" xmlns:p14="http://schemas.microsoft.com/office/powerpoint/2010/main">
    <mc:Choice Requires="p14">
      <p:transition p14:dur="0" advTm="132921"/>
    </mc:Choice>
    <mc:Fallback xmlns="">
      <p:transition advTm="132921"/>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715971" y="340132"/>
            <a:ext cx="4223074" cy="727571"/>
          </a:xfrm>
          <a:prstGeom prst="rect">
            <a:avLst/>
          </a:prstGeom>
          <a:noFill/>
        </p:spPr>
        <p:txBody>
          <a:bodyPr wrap="square" rtlCol="0">
            <a:spAutoFit/>
          </a:bodyPr>
          <a:lstStyle/>
          <a:p>
            <a:pPr algn="just">
              <a:lnSpc>
                <a:spcPct val="200000"/>
              </a:lnSpc>
            </a:pPr>
            <a:r>
              <a:rPr lang="en-US" sz="2400" b="1" dirty="0">
                <a:solidFill>
                  <a:schemeClr val="bg1"/>
                </a:solidFill>
              </a:rPr>
              <a:t>Opportunity Workshop</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48111" y="1765857"/>
            <a:ext cx="8342658" cy="3892732"/>
          </a:xfrm>
          <a:prstGeom prst="rect">
            <a:avLst/>
          </a:prstGeom>
          <a:noFill/>
        </p:spPr>
        <p:txBody>
          <a:bodyPr wrap="square" rtlCol="0">
            <a:spAutoFit/>
          </a:bodyPr>
          <a:lstStyle/>
          <a:p>
            <a:pPr algn="just">
              <a:lnSpc>
                <a:spcPct val="200000"/>
              </a:lnSpc>
            </a:pPr>
            <a:r>
              <a:rPr lang="en-US" b="1" dirty="0">
                <a:solidFill>
                  <a:srgbClr val="FF0000"/>
                </a:solidFill>
              </a:rPr>
              <a:t>4. Discuss strengths.</a:t>
            </a:r>
          </a:p>
          <a:p>
            <a:pPr algn="just">
              <a:lnSpc>
                <a:spcPct val="200000"/>
              </a:lnSpc>
            </a:pPr>
            <a:r>
              <a:rPr lang="en-US" b="1" dirty="0"/>
              <a:t>Next, ask the team to write down the product’s strengths—again, one strength per sticky note, as shown in Figure 5.9. It’s useful to follow problem areas with strengths so that the team ends on a positive note, even if the overall discussion may have been constructively critical.</a:t>
            </a:r>
          </a:p>
          <a:p>
            <a:pPr algn="just">
              <a:lnSpc>
                <a:spcPct val="200000"/>
              </a:lnSpc>
            </a:pPr>
            <a:endParaRPr lang="en-US" b="1" dirty="0"/>
          </a:p>
          <a:p>
            <a:pPr algn="just">
              <a:lnSpc>
                <a:spcPct val="200000"/>
              </a:lnSpc>
            </a:pPr>
            <a:r>
              <a:rPr lang="en-US" b="1" dirty="0"/>
              <a:t> </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a:t>
            </a:r>
            <a:r>
              <a:rPr lang="ar-EG" sz="2400" b="1" dirty="0">
                <a:solidFill>
                  <a:schemeClr val="bg1"/>
                </a:solidFill>
              </a:rPr>
              <a:t>5</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EDA3983F-8F2C-5726-7522-C834D34BCDFE}"/>
              </a:ext>
            </a:extLst>
          </p:cNvPr>
          <p:cNvPicPr>
            <a:picLocks noChangeAspect="1"/>
          </p:cNvPicPr>
          <p:nvPr/>
        </p:nvPicPr>
        <p:blipFill rotWithShape="1">
          <a:blip r:embed="rId8"/>
          <a:srcRect l="26324" t="23807" r="39038" b="19656"/>
          <a:stretch/>
        </p:blipFill>
        <p:spPr>
          <a:xfrm>
            <a:off x="8708266" y="1425796"/>
            <a:ext cx="3010485" cy="2762669"/>
          </a:xfrm>
          <a:prstGeom prst="rect">
            <a:avLst/>
          </a:prstGeom>
        </p:spPr>
      </p:pic>
      <p:pic>
        <p:nvPicPr>
          <p:cNvPr id="8" name="Picture 7" descr="A logo for a university&#10;&#10;Description automatically generated">
            <a:extLst>
              <a:ext uri="{FF2B5EF4-FFF2-40B4-BE49-F238E27FC236}">
                <a16:creationId xmlns:a16="http://schemas.microsoft.com/office/drawing/2014/main" id="{7DAC2B01-7A19-9D85-B928-E65CBD40437B}"/>
              </a:ext>
            </a:extLst>
          </p:cNvPr>
          <p:cNvPicPr>
            <a:picLocks noChangeAspect="1"/>
          </p:cNvPicPr>
          <p:nvPr/>
        </p:nvPicPr>
        <p:blipFill>
          <a:blip r:embed="rId9"/>
          <a:stretch>
            <a:fillRect/>
          </a:stretch>
        </p:blipFill>
        <p:spPr>
          <a:xfrm>
            <a:off x="0" y="5708198"/>
            <a:ext cx="1233996" cy="1214454"/>
          </a:xfrm>
          <a:prstGeom prst="rect">
            <a:avLst/>
          </a:prstGeom>
        </p:spPr>
      </p:pic>
    </p:spTree>
    <p:custDataLst>
      <p:tags r:id="rId1"/>
    </p:custDataLst>
    <p:extLst>
      <p:ext uri="{BB962C8B-B14F-4D97-AF65-F5344CB8AC3E}">
        <p14:creationId xmlns:p14="http://schemas.microsoft.com/office/powerpoint/2010/main" val="1987122896"/>
      </p:ext>
    </p:extLst>
  </p:cSld>
  <p:clrMapOvr>
    <a:masterClrMapping/>
  </p:clrMapOvr>
  <mc:AlternateContent xmlns:mc="http://schemas.openxmlformats.org/markup-compatibility/2006" xmlns:p14="http://schemas.microsoft.com/office/powerpoint/2010/main">
    <mc:Choice Requires="p14">
      <p:transition p14:dur="0" advTm="73524"/>
    </mc:Choice>
    <mc:Fallback xmlns="">
      <p:transition advTm="7352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715971" y="340132"/>
            <a:ext cx="4223074" cy="727571"/>
          </a:xfrm>
          <a:prstGeom prst="rect">
            <a:avLst/>
          </a:prstGeom>
          <a:noFill/>
        </p:spPr>
        <p:txBody>
          <a:bodyPr wrap="square" rtlCol="0">
            <a:spAutoFit/>
          </a:bodyPr>
          <a:lstStyle/>
          <a:p>
            <a:pPr algn="just">
              <a:lnSpc>
                <a:spcPct val="200000"/>
              </a:lnSpc>
            </a:pPr>
            <a:r>
              <a:rPr lang="en-US" sz="2400" b="1" dirty="0">
                <a:solidFill>
                  <a:schemeClr val="bg1"/>
                </a:solidFill>
              </a:rPr>
              <a:t>Opportunity Workshop</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69633" y="1851620"/>
            <a:ext cx="8148549" cy="3338735"/>
          </a:xfrm>
          <a:prstGeom prst="rect">
            <a:avLst/>
          </a:prstGeom>
          <a:noFill/>
        </p:spPr>
        <p:txBody>
          <a:bodyPr wrap="square" rtlCol="0">
            <a:spAutoFit/>
          </a:bodyPr>
          <a:lstStyle/>
          <a:p>
            <a:pPr algn="just">
              <a:lnSpc>
                <a:spcPct val="200000"/>
              </a:lnSpc>
            </a:pPr>
            <a:r>
              <a:rPr lang="en-US" b="1" dirty="0">
                <a:solidFill>
                  <a:srgbClr val="FF0000"/>
                </a:solidFill>
              </a:rPr>
              <a:t>5. Find themes.</a:t>
            </a:r>
          </a:p>
          <a:p>
            <a:pPr algn="just">
              <a:lnSpc>
                <a:spcPct val="200000"/>
              </a:lnSpc>
            </a:pPr>
            <a:r>
              <a:rPr lang="en-US" b="1" dirty="0"/>
              <a:t>Next, guide the team in an activity to organize the issues that were identified into related groupings. Once some clear groups begin to emerge, ask the team to label each group. Put the label on another sticky note (preferably of a different size or color, so it stands out from the other Post-its) so everyone can easily stand back and see the issues and opportunities as broad themes.</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a:t>
            </a:r>
            <a:r>
              <a:rPr lang="ar-EG" sz="2400" b="1" dirty="0">
                <a:solidFill>
                  <a:schemeClr val="bg1"/>
                </a:solidFill>
              </a:rPr>
              <a:t>5</a:t>
            </a:r>
            <a:endParaRPr lang="en-GB" sz="2400" b="1" dirty="0">
              <a:solidFill>
                <a:srgbClr val="FF0000"/>
              </a:solidFill>
              <a:highlight>
                <a:srgbClr val="FFFF00"/>
              </a:highlight>
            </a:endParaRPr>
          </a:p>
        </p:txBody>
      </p:sp>
      <p:pic>
        <p:nvPicPr>
          <p:cNvPr id="6" name="Picture 5" descr="A logo for a university&#10;&#10;Description automatically generated">
            <a:extLst>
              <a:ext uri="{FF2B5EF4-FFF2-40B4-BE49-F238E27FC236}">
                <a16:creationId xmlns:a16="http://schemas.microsoft.com/office/drawing/2014/main" id="{9AF34140-851E-E79D-8336-598BD1F12CC3}"/>
              </a:ext>
            </a:extLst>
          </p:cNvPr>
          <p:cNvPicPr>
            <a:picLocks noChangeAspect="1"/>
          </p:cNvPicPr>
          <p:nvPr/>
        </p:nvPicPr>
        <p:blipFill>
          <a:blip r:embed="rId8"/>
          <a:stretch>
            <a:fillRect/>
          </a:stretch>
        </p:blipFill>
        <p:spPr>
          <a:xfrm>
            <a:off x="0" y="5708198"/>
            <a:ext cx="1233996" cy="1214454"/>
          </a:xfrm>
          <a:prstGeom prst="rect">
            <a:avLst/>
          </a:prstGeom>
        </p:spPr>
      </p:pic>
    </p:spTree>
    <p:custDataLst>
      <p:tags r:id="rId1"/>
    </p:custDataLst>
    <p:extLst>
      <p:ext uri="{BB962C8B-B14F-4D97-AF65-F5344CB8AC3E}">
        <p14:creationId xmlns:p14="http://schemas.microsoft.com/office/powerpoint/2010/main" val="3349469486"/>
      </p:ext>
    </p:extLst>
  </p:cSld>
  <p:clrMapOvr>
    <a:masterClrMapping/>
  </p:clrMapOvr>
  <mc:AlternateContent xmlns:mc="http://schemas.openxmlformats.org/markup-compatibility/2006" xmlns:p14="http://schemas.microsoft.com/office/powerpoint/2010/main">
    <mc:Choice Requires="p14">
      <p:transition p14:dur="0" advTm="102340"/>
    </mc:Choice>
    <mc:Fallback xmlns="">
      <p:transition advTm="10234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715971" y="340132"/>
            <a:ext cx="4223074" cy="727571"/>
          </a:xfrm>
          <a:prstGeom prst="rect">
            <a:avLst/>
          </a:prstGeom>
          <a:noFill/>
        </p:spPr>
        <p:txBody>
          <a:bodyPr wrap="square" rtlCol="0">
            <a:spAutoFit/>
          </a:bodyPr>
          <a:lstStyle/>
          <a:p>
            <a:pPr algn="just">
              <a:lnSpc>
                <a:spcPct val="200000"/>
              </a:lnSpc>
            </a:pPr>
            <a:r>
              <a:rPr lang="en-US" sz="2400" b="1" dirty="0">
                <a:solidFill>
                  <a:schemeClr val="bg1"/>
                </a:solidFill>
              </a:rPr>
              <a:t>Opportunity Workshop</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63519" y="1237896"/>
            <a:ext cx="8234084" cy="4446730"/>
          </a:xfrm>
          <a:prstGeom prst="rect">
            <a:avLst/>
          </a:prstGeom>
          <a:noFill/>
        </p:spPr>
        <p:txBody>
          <a:bodyPr wrap="square" rtlCol="0">
            <a:spAutoFit/>
          </a:bodyPr>
          <a:lstStyle/>
          <a:p>
            <a:pPr algn="just">
              <a:lnSpc>
                <a:spcPct val="200000"/>
              </a:lnSpc>
            </a:pPr>
            <a:r>
              <a:rPr lang="en-US" b="1" dirty="0">
                <a:solidFill>
                  <a:srgbClr val="FF0000"/>
                </a:solidFill>
              </a:rPr>
              <a:t>6. Prioritize.</a:t>
            </a:r>
          </a:p>
          <a:p>
            <a:pPr algn="just">
              <a:lnSpc>
                <a:spcPct val="200000"/>
              </a:lnSpc>
            </a:pPr>
            <a:r>
              <a:rPr lang="en-US" b="1" dirty="0"/>
              <a:t>Now, lead the team in a prioritization exercise. </a:t>
            </a:r>
          </a:p>
          <a:p>
            <a:pPr algn="just">
              <a:lnSpc>
                <a:spcPct val="200000"/>
              </a:lnSpc>
            </a:pPr>
            <a:r>
              <a:rPr lang="en-US" b="1" dirty="0"/>
              <a:t>This could just be a discussion. Or, to make it more structured, give everyone a certain number of votes, and ask them to put their votes next to the clusters that they think are most urgent to address, improve, or enhance.</a:t>
            </a:r>
          </a:p>
          <a:p>
            <a:pPr algn="just">
              <a:lnSpc>
                <a:spcPct val="200000"/>
              </a:lnSpc>
            </a:pPr>
            <a:r>
              <a:rPr lang="en-US" b="1" dirty="0">
                <a:solidFill>
                  <a:srgbClr val="FF0000"/>
                </a:solidFill>
              </a:rPr>
              <a:t>7. Discuss.</a:t>
            </a:r>
          </a:p>
          <a:p>
            <a:pPr algn="just">
              <a:lnSpc>
                <a:spcPct val="200000"/>
              </a:lnSpc>
            </a:pPr>
            <a:r>
              <a:rPr lang="en-US" b="1" dirty="0"/>
              <a:t>Once the priorities have been clearly identified, lead the group in a discussion about how urgently these should be addressed, and how you’d like to address them.</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a:t>
            </a:r>
            <a:r>
              <a:rPr lang="ar-EG" sz="2400" b="1" dirty="0">
                <a:solidFill>
                  <a:schemeClr val="bg1"/>
                </a:solidFill>
              </a:rPr>
              <a:t>5</a:t>
            </a:r>
            <a:endParaRPr lang="en-GB" sz="2400" b="1" dirty="0">
              <a:solidFill>
                <a:srgbClr val="FF0000"/>
              </a:solidFill>
              <a:highlight>
                <a:srgbClr val="FFFF00"/>
              </a:highlight>
            </a:endParaRPr>
          </a:p>
        </p:txBody>
      </p:sp>
      <p:pic>
        <p:nvPicPr>
          <p:cNvPr id="11" name="Picture 10">
            <a:extLst>
              <a:ext uri="{FF2B5EF4-FFF2-40B4-BE49-F238E27FC236}">
                <a16:creationId xmlns:a16="http://schemas.microsoft.com/office/drawing/2014/main" id="{3C324D0C-1990-7535-8205-E556CE653FFA}"/>
              </a:ext>
            </a:extLst>
          </p:cNvPr>
          <p:cNvPicPr>
            <a:picLocks noChangeAspect="1"/>
          </p:cNvPicPr>
          <p:nvPr/>
        </p:nvPicPr>
        <p:blipFill rotWithShape="1">
          <a:blip r:embed="rId8"/>
          <a:srcRect l="24605" t="19567" r="40109" b="15412"/>
          <a:stretch/>
        </p:blipFill>
        <p:spPr>
          <a:xfrm>
            <a:off x="8381630" y="1594875"/>
            <a:ext cx="3540737" cy="3668249"/>
          </a:xfrm>
          <a:prstGeom prst="rect">
            <a:avLst/>
          </a:prstGeom>
        </p:spPr>
      </p:pic>
      <p:pic>
        <p:nvPicPr>
          <p:cNvPr id="6" name="Picture 5" descr="A logo for a university&#10;&#10;Description automatically generated">
            <a:extLst>
              <a:ext uri="{FF2B5EF4-FFF2-40B4-BE49-F238E27FC236}">
                <a16:creationId xmlns:a16="http://schemas.microsoft.com/office/drawing/2014/main" id="{C73E7E26-22CF-A11E-4A7B-96B4E96CB812}"/>
              </a:ext>
            </a:extLst>
          </p:cNvPr>
          <p:cNvPicPr>
            <a:picLocks noChangeAspect="1"/>
          </p:cNvPicPr>
          <p:nvPr/>
        </p:nvPicPr>
        <p:blipFill>
          <a:blip r:embed="rId9"/>
          <a:stretch>
            <a:fillRect/>
          </a:stretch>
        </p:blipFill>
        <p:spPr>
          <a:xfrm>
            <a:off x="0" y="5708198"/>
            <a:ext cx="1233996" cy="1214454"/>
          </a:xfrm>
          <a:prstGeom prst="rect">
            <a:avLst/>
          </a:prstGeom>
        </p:spPr>
      </p:pic>
    </p:spTree>
    <p:custDataLst>
      <p:tags r:id="rId1"/>
    </p:custDataLst>
    <p:extLst>
      <p:ext uri="{BB962C8B-B14F-4D97-AF65-F5344CB8AC3E}">
        <p14:creationId xmlns:p14="http://schemas.microsoft.com/office/powerpoint/2010/main" val="4160982620"/>
      </p:ext>
    </p:extLst>
  </p:cSld>
  <p:clrMapOvr>
    <a:masterClrMapping/>
  </p:clrMapOvr>
  <mc:AlternateContent xmlns:mc="http://schemas.openxmlformats.org/markup-compatibility/2006" xmlns:p14="http://schemas.microsoft.com/office/powerpoint/2010/main">
    <mc:Choice Requires="p14">
      <p:transition p14:dur="0" advTm="108563"/>
    </mc:Choice>
    <mc:Fallback xmlns="">
      <p:transition advTm="10856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0175"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715971" y="340132"/>
            <a:ext cx="3274012" cy="727571"/>
          </a:xfrm>
          <a:prstGeom prst="rect">
            <a:avLst/>
          </a:prstGeom>
          <a:noFill/>
        </p:spPr>
        <p:txBody>
          <a:bodyPr wrap="square" rtlCol="0">
            <a:spAutoFit/>
          </a:bodyPr>
          <a:lstStyle/>
          <a:p>
            <a:pPr algn="ctr">
              <a:lnSpc>
                <a:spcPct val="200000"/>
              </a:lnSpc>
            </a:pPr>
            <a:r>
              <a:rPr lang="en-US" sz="2400" b="1" dirty="0">
                <a:solidFill>
                  <a:schemeClr val="bg1"/>
                </a:solidFill>
              </a:rPr>
              <a:t>Project Brief</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09084" y="1463344"/>
            <a:ext cx="8234084" cy="3962880"/>
          </a:xfrm>
          <a:prstGeom prst="rect">
            <a:avLst/>
          </a:prstGeom>
          <a:noFill/>
        </p:spPr>
        <p:txBody>
          <a:bodyPr wrap="square" rtlCol="0">
            <a:spAutoFit/>
          </a:bodyPr>
          <a:lstStyle/>
          <a:p>
            <a:pPr algn="just">
              <a:lnSpc>
                <a:spcPct val="200000"/>
              </a:lnSpc>
            </a:pPr>
            <a:r>
              <a:rPr lang="en-US" sz="1600" b="1" dirty="0">
                <a:solidFill>
                  <a:srgbClr val="FF0000"/>
                </a:solidFill>
              </a:rPr>
              <a:t>Method 5</a:t>
            </a:r>
          </a:p>
          <a:p>
            <a:pPr algn="just">
              <a:lnSpc>
                <a:spcPct val="200000"/>
              </a:lnSpc>
            </a:pPr>
            <a:r>
              <a:rPr lang="en-US" sz="1600" b="1" dirty="0">
                <a:solidFill>
                  <a:srgbClr val="FF0000"/>
                </a:solidFill>
              </a:rPr>
              <a:t>Project Brief</a:t>
            </a:r>
          </a:p>
          <a:p>
            <a:pPr algn="just">
              <a:lnSpc>
                <a:spcPct val="200000"/>
              </a:lnSpc>
            </a:pPr>
            <a:r>
              <a:rPr lang="en-US" sz="1600" b="1" dirty="0"/>
              <a:t>What are expected outcomes for this user-centered design project?</a:t>
            </a:r>
          </a:p>
          <a:p>
            <a:pPr algn="just">
              <a:lnSpc>
                <a:spcPct val="200000"/>
              </a:lnSpc>
            </a:pPr>
            <a:r>
              <a:rPr lang="en-US" sz="1600" b="1" dirty="0"/>
              <a:t>Often, when a project is beginning, everyone involved has distinct ideas for what the right outcome looks like. In team discussions, it’s possible for people to express their point of view and think they’re all saying the same thing, but actually have very different ideas of what they expect to see. A project brief states directly what goals or expectations should prevail as the main mandate for the work.</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a:t>
            </a:r>
            <a:r>
              <a:rPr lang="ar-EG" sz="2400" b="1" dirty="0">
                <a:solidFill>
                  <a:schemeClr val="bg1"/>
                </a:solidFill>
              </a:rPr>
              <a:t>5</a:t>
            </a:r>
            <a:endParaRPr lang="en-GB" sz="2400" b="1" dirty="0">
              <a:solidFill>
                <a:srgbClr val="FF0000"/>
              </a:solidFill>
              <a:highlight>
                <a:srgbClr val="FFFF00"/>
              </a:highlight>
            </a:endParaRPr>
          </a:p>
        </p:txBody>
      </p:sp>
      <p:pic>
        <p:nvPicPr>
          <p:cNvPr id="9218" name="Picture 2" descr="How to Write a Good UI Design Brief [Guide with Examples] | Aspirity">
            <a:extLst>
              <a:ext uri="{FF2B5EF4-FFF2-40B4-BE49-F238E27FC236}">
                <a16:creationId xmlns:a16="http://schemas.microsoft.com/office/drawing/2014/main" id="{FCEF47CA-E290-5032-DB2B-1BD3B87FB3E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07528" y="2124569"/>
            <a:ext cx="2981325" cy="153352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E8943B23-C86D-F1C9-C21D-643E84D47536}"/>
              </a:ext>
            </a:extLst>
          </p:cNvPr>
          <p:cNvPicPr>
            <a:picLocks noChangeAspect="1"/>
          </p:cNvPicPr>
          <p:nvPr/>
        </p:nvPicPr>
        <p:blipFill>
          <a:blip r:embed="rId9"/>
          <a:stretch>
            <a:fillRect/>
          </a:stretch>
        </p:blipFill>
        <p:spPr>
          <a:xfrm>
            <a:off x="0" y="5708198"/>
            <a:ext cx="1233996" cy="1214454"/>
          </a:xfrm>
          <a:prstGeom prst="rect">
            <a:avLst/>
          </a:prstGeom>
        </p:spPr>
      </p:pic>
    </p:spTree>
    <p:custDataLst>
      <p:tags r:id="rId1"/>
    </p:custDataLst>
    <p:extLst>
      <p:ext uri="{BB962C8B-B14F-4D97-AF65-F5344CB8AC3E}">
        <p14:creationId xmlns:p14="http://schemas.microsoft.com/office/powerpoint/2010/main" val="799474997"/>
      </p:ext>
    </p:extLst>
  </p:cSld>
  <p:clrMapOvr>
    <a:masterClrMapping/>
  </p:clrMapOvr>
  <mc:AlternateContent xmlns:mc="http://schemas.openxmlformats.org/markup-compatibility/2006" xmlns:p14="http://schemas.microsoft.com/office/powerpoint/2010/main">
    <mc:Choice Requires="p14">
      <p:transition p14:dur="0" advTm="96930"/>
    </mc:Choice>
    <mc:Fallback xmlns="">
      <p:transition advTm="9693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0175"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715971" y="340132"/>
            <a:ext cx="3274012" cy="727571"/>
          </a:xfrm>
          <a:prstGeom prst="rect">
            <a:avLst/>
          </a:prstGeom>
          <a:noFill/>
        </p:spPr>
        <p:txBody>
          <a:bodyPr wrap="square" rtlCol="0">
            <a:spAutoFit/>
          </a:bodyPr>
          <a:lstStyle/>
          <a:p>
            <a:pPr algn="ctr">
              <a:lnSpc>
                <a:spcPct val="200000"/>
              </a:lnSpc>
            </a:pPr>
            <a:r>
              <a:rPr lang="en-US" sz="2400" b="1" dirty="0">
                <a:solidFill>
                  <a:schemeClr val="bg1"/>
                </a:solidFill>
              </a:rPr>
              <a:t>Project Brief</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09084" y="1312527"/>
            <a:ext cx="8234084" cy="3892732"/>
          </a:xfrm>
          <a:prstGeom prst="rect">
            <a:avLst/>
          </a:prstGeom>
          <a:noFill/>
        </p:spPr>
        <p:txBody>
          <a:bodyPr wrap="square" rtlCol="0">
            <a:spAutoFit/>
          </a:bodyPr>
          <a:lstStyle/>
          <a:p>
            <a:pPr algn="just">
              <a:lnSpc>
                <a:spcPct val="200000"/>
              </a:lnSpc>
            </a:pPr>
            <a:r>
              <a:rPr lang="en-US" b="1" dirty="0"/>
              <a:t>The brief, as its name suggests, capitalizes on the cardinal virtue of brevity to distinctly and clearly summarize the overall plan for the project: what you’re doing, why you’re doing it, relevant constraints that will drive your work, and what outcomes you expect. Another bonus of the brief is that by being a short description, it’s more likely that people will actually read it. This creates an opportunity for everyone to agree or, if not agree, at least have a productive conversation about the focus and goals of the project.</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a:t>
            </a:r>
            <a:r>
              <a:rPr lang="ar-EG" sz="2400" b="1" dirty="0">
                <a:solidFill>
                  <a:schemeClr val="bg1"/>
                </a:solidFill>
              </a:rPr>
              <a:t>5</a:t>
            </a:r>
            <a:endParaRPr lang="en-GB" sz="2400" b="1" dirty="0">
              <a:solidFill>
                <a:srgbClr val="FF0000"/>
              </a:solidFill>
              <a:highlight>
                <a:srgbClr val="FFFF00"/>
              </a:highlight>
            </a:endParaRPr>
          </a:p>
        </p:txBody>
      </p:sp>
      <p:pic>
        <p:nvPicPr>
          <p:cNvPr id="6" name="Picture 2" descr="How to Write a Good UI Design Brief [Guide with Examples] | Aspirity">
            <a:extLst>
              <a:ext uri="{FF2B5EF4-FFF2-40B4-BE49-F238E27FC236}">
                <a16:creationId xmlns:a16="http://schemas.microsoft.com/office/drawing/2014/main" id="{9EDACBCB-B5C6-27E0-6BCD-E35D5D99C4A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07528" y="2124569"/>
            <a:ext cx="2981325" cy="153352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A logo for a university&#10;&#10;Description automatically generated">
            <a:extLst>
              <a:ext uri="{FF2B5EF4-FFF2-40B4-BE49-F238E27FC236}">
                <a16:creationId xmlns:a16="http://schemas.microsoft.com/office/drawing/2014/main" id="{CCEAA9A9-707F-1CEC-9289-D9453747CB9B}"/>
              </a:ext>
            </a:extLst>
          </p:cNvPr>
          <p:cNvPicPr>
            <a:picLocks noChangeAspect="1"/>
          </p:cNvPicPr>
          <p:nvPr/>
        </p:nvPicPr>
        <p:blipFill>
          <a:blip r:embed="rId9"/>
          <a:stretch>
            <a:fillRect/>
          </a:stretch>
        </p:blipFill>
        <p:spPr>
          <a:xfrm>
            <a:off x="0" y="5708198"/>
            <a:ext cx="1233996" cy="1214454"/>
          </a:xfrm>
          <a:prstGeom prst="rect">
            <a:avLst/>
          </a:prstGeom>
        </p:spPr>
      </p:pic>
    </p:spTree>
    <p:custDataLst>
      <p:tags r:id="rId1"/>
    </p:custDataLst>
    <p:extLst>
      <p:ext uri="{BB962C8B-B14F-4D97-AF65-F5344CB8AC3E}">
        <p14:creationId xmlns:p14="http://schemas.microsoft.com/office/powerpoint/2010/main" val="713057101"/>
      </p:ext>
    </p:extLst>
  </p:cSld>
  <p:clrMapOvr>
    <a:masterClrMapping/>
  </p:clrMapOvr>
  <mc:AlternateContent xmlns:mc="http://schemas.openxmlformats.org/markup-compatibility/2006" xmlns:p14="http://schemas.microsoft.com/office/powerpoint/2010/main">
    <mc:Choice Requires="p14">
      <p:transition p14:dur="0" advTm="89197"/>
    </mc:Choice>
    <mc:Fallback xmlns="">
      <p:transition advTm="89197"/>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0175"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715971" y="340132"/>
            <a:ext cx="3274012" cy="727571"/>
          </a:xfrm>
          <a:prstGeom prst="rect">
            <a:avLst/>
          </a:prstGeom>
          <a:noFill/>
        </p:spPr>
        <p:txBody>
          <a:bodyPr wrap="square" rtlCol="0">
            <a:spAutoFit/>
          </a:bodyPr>
          <a:lstStyle/>
          <a:p>
            <a:pPr algn="ctr">
              <a:lnSpc>
                <a:spcPct val="200000"/>
              </a:lnSpc>
            </a:pPr>
            <a:r>
              <a:rPr lang="en-US" sz="2400" b="1" dirty="0">
                <a:solidFill>
                  <a:schemeClr val="bg1"/>
                </a:solidFill>
              </a:rPr>
              <a:t>Project Brief</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29876" y="1661613"/>
            <a:ext cx="8234084" cy="3857082"/>
          </a:xfrm>
          <a:prstGeom prst="rect">
            <a:avLst/>
          </a:prstGeom>
          <a:noFill/>
        </p:spPr>
        <p:txBody>
          <a:bodyPr wrap="square" rtlCol="0">
            <a:spAutoFit/>
          </a:bodyPr>
          <a:lstStyle/>
          <a:p>
            <a:pPr algn="just">
              <a:lnSpc>
                <a:spcPct val="200000"/>
              </a:lnSpc>
            </a:pPr>
            <a:r>
              <a:rPr lang="en-US" sz="1600" b="1" dirty="0">
                <a:solidFill>
                  <a:srgbClr val="FF0000"/>
                </a:solidFill>
              </a:rPr>
              <a:t>Use When</a:t>
            </a:r>
          </a:p>
          <a:p>
            <a:pPr algn="just">
              <a:lnSpc>
                <a:spcPct val="200000"/>
              </a:lnSpc>
            </a:pPr>
            <a:r>
              <a:rPr lang="en-US" sz="1200" b="1" dirty="0"/>
              <a:t>• You’re starting a new project.</a:t>
            </a:r>
          </a:p>
          <a:p>
            <a:pPr algn="just">
              <a:lnSpc>
                <a:spcPct val="200000"/>
              </a:lnSpc>
            </a:pPr>
            <a:r>
              <a:rPr lang="en-US" sz="1200" b="1" dirty="0"/>
              <a:t>• You’ve inherited an in-progress project or have joined a team that’s</a:t>
            </a:r>
            <a:r>
              <a:rPr lang="ar-EG" sz="1200" b="1" dirty="0"/>
              <a:t> </a:t>
            </a:r>
            <a:r>
              <a:rPr lang="en-US" sz="1200" b="1" dirty="0"/>
              <a:t>already been working together, but you need to get clarity and </a:t>
            </a:r>
            <a:r>
              <a:rPr lang="ar-EG" sz="1200" b="1" dirty="0" err="1"/>
              <a:t>alignment</a:t>
            </a:r>
            <a:r>
              <a:rPr lang="ar-EG" sz="1200" b="1" dirty="0"/>
              <a:t> </a:t>
            </a:r>
            <a:r>
              <a:rPr lang="ar-EG" sz="1200" b="1" dirty="0" err="1"/>
              <a:t>on</a:t>
            </a:r>
            <a:r>
              <a:rPr lang="en-US" sz="1200" b="1" dirty="0"/>
              <a:t> what you’re ultimately expected to deliver.</a:t>
            </a:r>
          </a:p>
          <a:p>
            <a:pPr algn="just">
              <a:lnSpc>
                <a:spcPct val="200000"/>
              </a:lnSpc>
            </a:pPr>
            <a:r>
              <a:rPr lang="en-US" sz="1200" b="1" dirty="0"/>
              <a:t>Try It Out</a:t>
            </a:r>
          </a:p>
          <a:p>
            <a:pPr algn="just">
              <a:lnSpc>
                <a:spcPct val="200000"/>
              </a:lnSpc>
            </a:pPr>
            <a:r>
              <a:rPr lang="en-US" sz="1200" b="1" dirty="0"/>
              <a:t>1. Determine the right building blocks for your project brief.</a:t>
            </a:r>
          </a:p>
          <a:p>
            <a:pPr algn="just">
              <a:lnSpc>
                <a:spcPct val="200000"/>
              </a:lnSpc>
            </a:pPr>
            <a:r>
              <a:rPr lang="en-US" sz="1200" b="1" dirty="0"/>
              <a:t>Based on your organization and what you’re working on, here are some key questions to ask yourself (either on paper or just in your head) when you’re teeing up a project. Note that these questions reflect many of the things you think about when doing a “UX Questionnaire” (described earlier in this chapter), so if you’ve already completed one of those, you can start by pulling your answers from there.</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a:t>
            </a:r>
            <a:r>
              <a:rPr lang="ar-EG" sz="2400" b="1" dirty="0">
                <a:solidFill>
                  <a:schemeClr val="bg1"/>
                </a:solidFill>
              </a:rPr>
              <a:t>5</a:t>
            </a:r>
            <a:endParaRPr lang="en-GB" sz="2400" b="1" dirty="0">
              <a:solidFill>
                <a:srgbClr val="FF0000"/>
              </a:solidFill>
              <a:highlight>
                <a:srgbClr val="FFFF00"/>
              </a:highlight>
            </a:endParaRPr>
          </a:p>
        </p:txBody>
      </p:sp>
      <p:pic>
        <p:nvPicPr>
          <p:cNvPr id="6" name="Picture 2" descr="How to Write a Good UI Design Brief [Guide with Examples] | Aspirity">
            <a:extLst>
              <a:ext uri="{FF2B5EF4-FFF2-40B4-BE49-F238E27FC236}">
                <a16:creationId xmlns:a16="http://schemas.microsoft.com/office/drawing/2014/main" id="{CE5CD28C-FBEF-3415-09C6-21D3D7A206C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07528" y="2124569"/>
            <a:ext cx="2981325" cy="153352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A logo for a university&#10;&#10;Description automatically generated">
            <a:extLst>
              <a:ext uri="{FF2B5EF4-FFF2-40B4-BE49-F238E27FC236}">
                <a16:creationId xmlns:a16="http://schemas.microsoft.com/office/drawing/2014/main" id="{0F1BC1C1-CCB0-D89D-0ABF-EC4D02325600}"/>
              </a:ext>
            </a:extLst>
          </p:cNvPr>
          <p:cNvPicPr>
            <a:picLocks noChangeAspect="1"/>
          </p:cNvPicPr>
          <p:nvPr/>
        </p:nvPicPr>
        <p:blipFill>
          <a:blip r:embed="rId9"/>
          <a:stretch>
            <a:fillRect/>
          </a:stretch>
        </p:blipFill>
        <p:spPr>
          <a:xfrm>
            <a:off x="0" y="5708198"/>
            <a:ext cx="1233996" cy="1214454"/>
          </a:xfrm>
          <a:prstGeom prst="rect">
            <a:avLst/>
          </a:prstGeom>
        </p:spPr>
      </p:pic>
    </p:spTree>
    <p:custDataLst>
      <p:tags r:id="rId1"/>
    </p:custDataLst>
    <p:extLst>
      <p:ext uri="{BB962C8B-B14F-4D97-AF65-F5344CB8AC3E}">
        <p14:creationId xmlns:p14="http://schemas.microsoft.com/office/powerpoint/2010/main" val="794452158"/>
      </p:ext>
    </p:extLst>
  </p:cSld>
  <p:clrMapOvr>
    <a:masterClrMapping/>
  </p:clrMapOvr>
  <mc:AlternateContent xmlns:mc="http://schemas.openxmlformats.org/markup-compatibility/2006" xmlns:p14="http://schemas.microsoft.com/office/powerpoint/2010/main">
    <mc:Choice Requires="p14">
      <p:transition p14:dur="0" advTm="83276"/>
    </mc:Choice>
    <mc:Fallback xmlns="">
      <p:transition advTm="83276"/>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0175"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715971" y="340132"/>
            <a:ext cx="3274012" cy="727571"/>
          </a:xfrm>
          <a:prstGeom prst="rect">
            <a:avLst/>
          </a:prstGeom>
          <a:noFill/>
        </p:spPr>
        <p:txBody>
          <a:bodyPr wrap="square" rtlCol="0">
            <a:spAutoFit/>
          </a:bodyPr>
          <a:lstStyle/>
          <a:p>
            <a:pPr algn="ctr">
              <a:lnSpc>
                <a:spcPct val="200000"/>
              </a:lnSpc>
            </a:pPr>
            <a:r>
              <a:rPr lang="en-US" sz="2400" b="1" dirty="0">
                <a:solidFill>
                  <a:schemeClr val="bg1"/>
                </a:solidFill>
              </a:rPr>
              <a:t>Project Brief</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35935" y="1661613"/>
            <a:ext cx="8234084" cy="3909981"/>
          </a:xfrm>
          <a:prstGeom prst="rect">
            <a:avLst/>
          </a:prstGeom>
          <a:noFill/>
        </p:spPr>
        <p:txBody>
          <a:bodyPr wrap="square" rtlCol="0">
            <a:spAutoFit/>
          </a:bodyPr>
          <a:lstStyle/>
          <a:p>
            <a:pPr algn="just">
              <a:lnSpc>
                <a:spcPct val="200000"/>
              </a:lnSpc>
            </a:pPr>
            <a:r>
              <a:rPr lang="en-US" sz="1400" b="1" dirty="0"/>
              <a:t> • Business needs. What business needs are driving this project? If this is successful, what will be the impact on business? What is the revenue model for this product? What measurable impact will improving this product have?</a:t>
            </a:r>
          </a:p>
          <a:p>
            <a:pPr algn="just">
              <a:lnSpc>
                <a:spcPct val="200000"/>
              </a:lnSpc>
            </a:pPr>
            <a:r>
              <a:rPr lang="en-US" sz="1400" b="1" dirty="0"/>
              <a:t>• User needs. Who are your customers? What are their primary needs? What do you know about them? What don’t you know about them? What assumptions are you making about them that you need to validate?</a:t>
            </a:r>
          </a:p>
          <a:p>
            <a:pPr algn="just">
              <a:lnSpc>
                <a:spcPct val="200000"/>
              </a:lnSpc>
            </a:pPr>
            <a:r>
              <a:rPr lang="en-US" sz="1400" b="1" dirty="0"/>
              <a:t>• Goals. What are your team’s goals? What are your personal goals? How will you personally know if you are successful? When capturing goals, be careful not to confuse the what with the how. A how might be “redesigning your company website.” The what in this case might be “to produce more inbound sales leads through the company’s website.”</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a:t>
            </a:r>
            <a:r>
              <a:rPr lang="ar-EG" sz="2400" b="1" dirty="0">
                <a:solidFill>
                  <a:schemeClr val="bg1"/>
                </a:solidFill>
              </a:rPr>
              <a:t>5</a:t>
            </a:r>
            <a:endParaRPr lang="en-GB" sz="2400" b="1" dirty="0">
              <a:solidFill>
                <a:srgbClr val="FF0000"/>
              </a:solidFill>
              <a:highlight>
                <a:srgbClr val="FFFF00"/>
              </a:highlight>
            </a:endParaRPr>
          </a:p>
        </p:txBody>
      </p:sp>
      <p:pic>
        <p:nvPicPr>
          <p:cNvPr id="8" name="Picture 7" descr="A logo for a university&#10;&#10;Description automatically generated">
            <a:extLst>
              <a:ext uri="{FF2B5EF4-FFF2-40B4-BE49-F238E27FC236}">
                <a16:creationId xmlns:a16="http://schemas.microsoft.com/office/drawing/2014/main" id="{394D7644-FF09-F6A7-F09E-E2A1E6A265F5}"/>
              </a:ext>
            </a:extLst>
          </p:cNvPr>
          <p:cNvPicPr>
            <a:picLocks noChangeAspect="1"/>
          </p:cNvPicPr>
          <p:nvPr/>
        </p:nvPicPr>
        <p:blipFill>
          <a:blip r:embed="rId8"/>
          <a:stretch>
            <a:fillRect/>
          </a:stretch>
        </p:blipFill>
        <p:spPr>
          <a:xfrm>
            <a:off x="0" y="5708198"/>
            <a:ext cx="1233996" cy="1214454"/>
          </a:xfrm>
          <a:prstGeom prst="rect">
            <a:avLst/>
          </a:prstGeom>
        </p:spPr>
      </p:pic>
    </p:spTree>
    <p:custDataLst>
      <p:tags r:id="rId1"/>
    </p:custDataLst>
    <p:extLst>
      <p:ext uri="{BB962C8B-B14F-4D97-AF65-F5344CB8AC3E}">
        <p14:creationId xmlns:p14="http://schemas.microsoft.com/office/powerpoint/2010/main" val="1460870385"/>
      </p:ext>
    </p:extLst>
  </p:cSld>
  <p:clrMapOvr>
    <a:masterClrMapping/>
  </p:clrMapOvr>
  <mc:AlternateContent xmlns:mc="http://schemas.openxmlformats.org/markup-compatibility/2006" xmlns:p14="http://schemas.microsoft.com/office/powerpoint/2010/main">
    <mc:Choice Requires="p14">
      <p:transition p14:dur="0" advTm="114159"/>
    </mc:Choice>
    <mc:Fallback xmlns="">
      <p:transition advTm="114159"/>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0175"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715971" y="340132"/>
            <a:ext cx="3274012" cy="727571"/>
          </a:xfrm>
          <a:prstGeom prst="rect">
            <a:avLst/>
          </a:prstGeom>
          <a:noFill/>
        </p:spPr>
        <p:txBody>
          <a:bodyPr wrap="square" rtlCol="0">
            <a:spAutoFit/>
          </a:bodyPr>
          <a:lstStyle/>
          <a:p>
            <a:pPr algn="ctr">
              <a:lnSpc>
                <a:spcPct val="200000"/>
              </a:lnSpc>
            </a:pPr>
            <a:r>
              <a:rPr lang="en-US" sz="2400" b="1" dirty="0">
                <a:solidFill>
                  <a:schemeClr val="bg1"/>
                </a:solidFill>
              </a:rPr>
              <a:t>Project Brief</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35935" y="1690635"/>
            <a:ext cx="8234084" cy="3479094"/>
          </a:xfrm>
          <a:prstGeom prst="rect">
            <a:avLst/>
          </a:prstGeom>
          <a:noFill/>
        </p:spPr>
        <p:txBody>
          <a:bodyPr wrap="square" rtlCol="0">
            <a:spAutoFit/>
          </a:bodyPr>
          <a:lstStyle/>
          <a:p>
            <a:pPr algn="just">
              <a:lnSpc>
                <a:spcPct val="200000"/>
              </a:lnSpc>
            </a:pPr>
            <a:r>
              <a:rPr lang="en-US" sz="1400" b="1" dirty="0"/>
              <a:t>• Key expectations. What are they expecting from you? Are there any discrepancies between their picture of your role and yours? What questions might they have? What things should you address prior to kicking off the work?</a:t>
            </a:r>
          </a:p>
          <a:p>
            <a:pPr algn="just">
              <a:lnSpc>
                <a:spcPct val="200000"/>
              </a:lnSpc>
            </a:pPr>
            <a:r>
              <a:rPr lang="en-US" sz="1400" b="1" dirty="0"/>
              <a:t>Consider also whether there are softer, but no less important, qualities of the work that are relevant to the overall project mandate. For example, what is the product’s value proposition, and what brand characteristics should the work reinforce or activate? If there are known design principles that should be reflected in the output, what are they? (If not, see the “Design Principles” method in Chapter</a:t>
            </a:r>
          </a:p>
          <a:p>
            <a:pPr algn="just">
              <a:lnSpc>
                <a:spcPct val="200000"/>
              </a:lnSpc>
            </a:pPr>
            <a:r>
              <a:rPr lang="en-US" sz="1400" b="1" dirty="0"/>
              <a:t>7, “Design Methods,” for guidance.)</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a:t>
            </a:r>
            <a:r>
              <a:rPr lang="ar-EG" sz="2400" b="1" dirty="0">
                <a:solidFill>
                  <a:schemeClr val="bg1"/>
                </a:solidFill>
              </a:rPr>
              <a:t>5</a:t>
            </a:r>
            <a:endParaRPr lang="en-GB" sz="2400" b="1" dirty="0">
              <a:solidFill>
                <a:srgbClr val="FF0000"/>
              </a:solidFill>
              <a:highlight>
                <a:srgbClr val="FFFF00"/>
              </a:highlight>
            </a:endParaRPr>
          </a:p>
        </p:txBody>
      </p:sp>
      <p:pic>
        <p:nvPicPr>
          <p:cNvPr id="6" name="Picture 2" descr="How to Write a Good UI Design Brief [Guide with Examples] | Aspirity">
            <a:extLst>
              <a:ext uri="{FF2B5EF4-FFF2-40B4-BE49-F238E27FC236}">
                <a16:creationId xmlns:a16="http://schemas.microsoft.com/office/drawing/2014/main" id="{20CA8F48-29A2-321B-5257-7AA0BD54385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07528" y="2124569"/>
            <a:ext cx="2981325" cy="153352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A logo for a university&#10;&#10;Description automatically generated">
            <a:extLst>
              <a:ext uri="{FF2B5EF4-FFF2-40B4-BE49-F238E27FC236}">
                <a16:creationId xmlns:a16="http://schemas.microsoft.com/office/drawing/2014/main" id="{62E271CC-935F-1C7C-1DBA-CB151244B6EA}"/>
              </a:ext>
            </a:extLst>
          </p:cNvPr>
          <p:cNvPicPr>
            <a:picLocks noChangeAspect="1"/>
          </p:cNvPicPr>
          <p:nvPr/>
        </p:nvPicPr>
        <p:blipFill>
          <a:blip r:embed="rId9"/>
          <a:stretch>
            <a:fillRect/>
          </a:stretch>
        </p:blipFill>
        <p:spPr>
          <a:xfrm>
            <a:off x="0" y="5708198"/>
            <a:ext cx="1233996" cy="1214454"/>
          </a:xfrm>
          <a:prstGeom prst="rect">
            <a:avLst/>
          </a:prstGeom>
        </p:spPr>
      </p:pic>
    </p:spTree>
    <p:custDataLst>
      <p:tags r:id="rId1"/>
    </p:custDataLst>
    <p:extLst>
      <p:ext uri="{BB962C8B-B14F-4D97-AF65-F5344CB8AC3E}">
        <p14:creationId xmlns:p14="http://schemas.microsoft.com/office/powerpoint/2010/main" val="1655613946"/>
      </p:ext>
    </p:extLst>
  </p:cSld>
  <p:clrMapOvr>
    <a:masterClrMapping/>
  </p:clrMapOvr>
  <mc:AlternateContent xmlns:mc="http://schemas.openxmlformats.org/markup-compatibility/2006" xmlns:p14="http://schemas.microsoft.com/office/powerpoint/2010/main">
    <mc:Choice Requires="p14">
      <p:transition p14:dur="0" advTm="95861"/>
    </mc:Choice>
    <mc:Fallback xmlns="">
      <p:transition advTm="95861"/>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0175"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715971" y="340132"/>
            <a:ext cx="3274012" cy="727571"/>
          </a:xfrm>
          <a:prstGeom prst="rect">
            <a:avLst/>
          </a:prstGeom>
          <a:noFill/>
        </p:spPr>
        <p:txBody>
          <a:bodyPr wrap="square" rtlCol="0">
            <a:spAutoFit/>
          </a:bodyPr>
          <a:lstStyle/>
          <a:p>
            <a:pPr algn="ctr">
              <a:lnSpc>
                <a:spcPct val="200000"/>
              </a:lnSpc>
            </a:pPr>
            <a:r>
              <a:rPr lang="en-US" sz="2400" b="1" dirty="0">
                <a:solidFill>
                  <a:schemeClr val="bg1"/>
                </a:solidFill>
              </a:rPr>
              <a:t>Project Brief</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69198" y="1415455"/>
            <a:ext cx="8446533" cy="4771756"/>
          </a:xfrm>
          <a:prstGeom prst="rect">
            <a:avLst/>
          </a:prstGeom>
          <a:noFill/>
        </p:spPr>
        <p:txBody>
          <a:bodyPr wrap="square" rtlCol="0">
            <a:spAutoFit/>
          </a:bodyPr>
          <a:lstStyle/>
          <a:p>
            <a:pPr algn="just">
              <a:lnSpc>
                <a:spcPct val="200000"/>
              </a:lnSpc>
            </a:pPr>
            <a:r>
              <a:rPr lang="en-US" sz="1400" b="1" dirty="0">
                <a:solidFill>
                  <a:srgbClr val="FF0000"/>
                </a:solidFill>
              </a:rPr>
              <a:t>2. Write up what you know, or your best guesses, into a short document.</a:t>
            </a:r>
          </a:p>
          <a:p>
            <a:pPr algn="just">
              <a:lnSpc>
                <a:spcPct val="200000"/>
              </a:lnSpc>
            </a:pPr>
            <a:r>
              <a:rPr lang="en-US" sz="1400" b="1" dirty="0"/>
              <a:t>Ideally, a project brief should fit on one page, so you can print it out and stick it on the wall for an ever-present reminder of the top priorities. The example shown in Figure 5.10 has just a few key sections: what we’re building; who it’s for; and what the user experience should ultimately feel like from a user’s point of view.</a:t>
            </a:r>
          </a:p>
          <a:p>
            <a:pPr algn="just">
              <a:lnSpc>
                <a:spcPct val="200000"/>
              </a:lnSpc>
            </a:pPr>
            <a:r>
              <a:rPr lang="en-US" sz="1400" b="1" dirty="0">
                <a:solidFill>
                  <a:srgbClr val="FF0000"/>
                </a:solidFill>
              </a:rPr>
              <a:t>3. Circulate the document.</a:t>
            </a:r>
          </a:p>
          <a:p>
            <a:pPr algn="just">
              <a:lnSpc>
                <a:spcPct val="200000"/>
              </a:lnSpc>
            </a:pPr>
            <a:r>
              <a:rPr lang="en-US" sz="1400" b="1" dirty="0"/>
              <a:t>Share it with team members and key project sponsors, and get their agreement or input. If you have a hard time getting feedback by email, turn it into a meeting. Or visit people where they work.</a:t>
            </a:r>
          </a:p>
          <a:p>
            <a:pPr algn="just">
              <a:lnSpc>
                <a:spcPct val="200000"/>
              </a:lnSpc>
            </a:pPr>
            <a:r>
              <a:rPr lang="en-US" sz="1400" b="1" dirty="0"/>
              <a:t>4. Regularly revisit and make sure that you’re on track.</a:t>
            </a:r>
          </a:p>
          <a:p>
            <a:pPr algn="just">
              <a:lnSpc>
                <a:spcPct val="200000"/>
              </a:lnSpc>
            </a:pPr>
            <a:r>
              <a:rPr lang="en-US" sz="1400" b="1" dirty="0"/>
              <a:t>After the team agrees on the brief, revisit it at major milestones of the project and use it as a framework for communicating how the work is progressing toward the overall high-level goals outlined in the brief itself.</a:t>
            </a:r>
          </a:p>
          <a:p>
            <a:pPr algn="just">
              <a:lnSpc>
                <a:spcPct val="200000"/>
              </a:lnSpc>
            </a:pPr>
            <a:endParaRPr lang="en-US" sz="1400" b="1" dirty="0"/>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a:t>
            </a:r>
            <a:r>
              <a:rPr lang="ar-EG" sz="2400" b="1" dirty="0">
                <a:solidFill>
                  <a:schemeClr val="bg1"/>
                </a:solidFill>
              </a:rPr>
              <a:t>5</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EA735EBB-0D3F-279A-3ED4-F70D4357D532}"/>
              </a:ext>
            </a:extLst>
          </p:cNvPr>
          <p:cNvPicPr>
            <a:picLocks noChangeAspect="1"/>
          </p:cNvPicPr>
          <p:nvPr/>
        </p:nvPicPr>
        <p:blipFill rotWithShape="1">
          <a:blip r:embed="rId8"/>
          <a:srcRect l="16236" t="29155" r="35761" b="5770"/>
          <a:stretch/>
        </p:blipFill>
        <p:spPr>
          <a:xfrm>
            <a:off x="8748657" y="1774548"/>
            <a:ext cx="3006533" cy="2291478"/>
          </a:xfrm>
          <a:prstGeom prst="rect">
            <a:avLst/>
          </a:prstGeom>
        </p:spPr>
      </p:pic>
      <p:pic>
        <p:nvPicPr>
          <p:cNvPr id="6" name="Picture 5" descr="A logo for a university&#10;&#10;Description automatically generated">
            <a:extLst>
              <a:ext uri="{FF2B5EF4-FFF2-40B4-BE49-F238E27FC236}">
                <a16:creationId xmlns:a16="http://schemas.microsoft.com/office/drawing/2014/main" id="{BCBB832E-4912-A9F5-F917-50AC78C49802}"/>
              </a:ext>
            </a:extLst>
          </p:cNvPr>
          <p:cNvPicPr>
            <a:picLocks noChangeAspect="1"/>
          </p:cNvPicPr>
          <p:nvPr/>
        </p:nvPicPr>
        <p:blipFill>
          <a:blip r:embed="rId9"/>
          <a:stretch>
            <a:fillRect/>
          </a:stretch>
        </p:blipFill>
        <p:spPr>
          <a:xfrm>
            <a:off x="0" y="5708198"/>
            <a:ext cx="1233996" cy="1214454"/>
          </a:xfrm>
          <a:prstGeom prst="rect">
            <a:avLst/>
          </a:prstGeom>
        </p:spPr>
      </p:pic>
    </p:spTree>
    <p:custDataLst>
      <p:tags r:id="rId1"/>
    </p:custDataLst>
    <p:extLst>
      <p:ext uri="{BB962C8B-B14F-4D97-AF65-F5344CB8AC3E}">
        <p14:creationId xmlns:p14="http://schemas.microsoft.com/office/powerpoint/2010/main" val="4008891595"/>
      </p:ext>
    </p:extLst>
  </p:cSld>
  <p:clrMapOvr>
    <a:masterClrMapping/>
  </p:clrMapOvr>
  <mc:AlternateContent xmlns:mc="http://schemas.openxmlformats.org/markup-compatibility/2006" xmlns:p14="http://schemas.microsoft.com/office/powerpoint/2010/main">
    <mc:Choice Requires="p14">
      <p:transition p14:dur="0" advTm="140281"/>
    </mc:Choice>
    <mc:Fallback xmlns="">
      <p:transition advTm="140281"/>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0175"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715971" y="586729"/>
            <a:ext cx="3274012" cy="461665"/>
          </a:xfrm>
          <a:prstGeom prst="rect">
            <a:avLst/>
          </a:prstGeom>
          <a:noFill/>
        </p:spPr>
        <p:txBody>
          <a:bodyPr wrap="square" rtlCol="0">
            <a:spAutoFit/>
          </a:bodyPr>
          <a:lstStyle/>
          <a:p>
            <a:r>
              <a:rPr lang="en-GB" sz="2400" dirty="0">
                <a:solidFill>
                  <a:schemeClr val="bg1"/>
                </a:solidFill>
              </a:rPr>
              <a:t>Strategy Workshop</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a:t>
            </a:r>
            <a:r>
              <a:rPr lang="ar-EG" sz="2400" b="1" dirty="0">
                <a:solidFill>
                  <a:schemeClr val="bg1"/>
                </a:solidFill>
              </a:rPr>
              <a:t>5</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80CA65B3-EACD-1379-D5E5-F1A7FABC2F17}"/>
              </a:ext>
            </a:extLst>
          </p:cNvPr>
          <p:cNvSpPr txBox="1"/>
          <p:nvPr/>
        </p:nvSpPr>
        <p:spPr>
          <a:xfrm>
            <a:off x="436810" y="1885410"/>
            <a:ext cx="8138530" cy="3785652"/>
          </a:xfrm>
          <a:prstGeom prst="rect">
            <a:avLst/>
          </a:prstGeom>
          <a:noFill/>
        </p:spPr>
        <p:txBody>
          <a:bodyPr wrap="square">
            <a:spAutoFit/>
          </a:bodyPr>
          <a:lstStyle/>
          <a:p>
            <a:pPr algn="just"/>
            <a:endParaRPr lang="en-GB" sz="2400" dirty="0"/>
          </a:p>
          <a:p>
            <a:pPr algn="just"/>
            <a:r>
              <a:rPr lang="en-GB" sz="2400" dirty="0"/>
              <a:t>What is our vision for the ideal user experience, and what do we need to focus on to bring that unique experience to life?</a:t>
            </a:r>
          </a:p>
          <a:p>
            <a:pPr algn="just"/>
            <a:endParaRPr lang="en-GB" sz="2400" dirty="0"/>
          </a:p>
          <a:p>
            <a:pPr algn="just"/>
            <a:r>
              <a:rPr lang="en-GB" sz="2400" dirty="0"/>
              <a:t>There is a special moment that’s just right for a strategy workshop, and it’s early in the process before design has been kicked off. It’s the time when optimism and interest in “what could be” are at their highest.</a:t>
            </a:r>
          </a:p>
          <a:p>
            <a:pPr algn="just"/>
            <a:endParaRPr lang="en-GB" sz="2400" dirty="0"/>
          </a:p>
          <a:p>
            <a:pPr algn="just"/>
            <a:r>
              <a:rPr lang="en-GB" sz="2400" dirty="0"/>
              <a:t> </a:t>
            </a:r>
          </a:p>
        </p:txBody>
      </p:sp>
      <p:pic>
        <p:nvPicPr>
          <p:cNvPr id="8" name="Picture 7" descr="A logo for a university&#10;&#10;Description automatically generated">
            <a:extLst>
              <a:ext uri="{FF2B5EF4-FFF2-40B4-BE49-F238E27FC236}">
                <a16:creationId xmlns:a16="http://schemas.microsoft.com/office/drawing/2014/main" id="{4DD19FA3-C5B4-9D11-E90F-B7999A219C9B}"/>
              </a:ext>
            </a:extLst>
          </p:cNvPr>
          <p:cNvPicPr>
            <a:picLocks noChangeAspect="1"/>
          </p:cNvPicPr>
          <p:nvPr/>
        </p:nvPicPr>
        <p:blipFill>
          <a:blip r:embed="rId8"/>
          <a:stretch>
            <a:fillRect/>
          </a:stretch>
        </p:blipFill>
        <p:spPr>
          <a:xfrm>
            <a:off x="0" y="5708198"/>
            <a:ext cx="1233996" cy="1214454"/>
          </a:xfrm>
          <a:prstGeom prst="rect">
            <a:avLst/>
          </a:prstGeom>
        </p:spPr>
      </p:pic>
    </p:spTree>
    <p:custDataLst>
      <p:tags r:id="rId1"/>
    </p:custDataLst>
    <p:extLst>
      <p:ext uri="{BB962C8B-B14F-4D97-AF65-F5344CB8AC3E}">
        <p14:creationId xmlns:p14="http://schemas.microsoft.com/office/powerpoint/2010/main" val="47773382"/>
      </p:ext>
    </p:extLst>
  </p:cSld>
  <p:clrMapOvr>
    <a:masterClrMapping/>
  </p:clrMapOvr>
  <mc:AlternateContent xmlns:mc="http://schemas.openxmlformats.org/markup-compatibility/2006" xmlns:p14="http://schemas.microsoft.com/office/powerpoint/2010/main">
    <mc:Choice Requires="p14">
      <p:transition p14:dur="0" advTm="71248"/>
    </mc:Choice>
    <mc:Fallback xmlns="">
      <p:transition advTm="71248"/>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0175"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715971" y="586729"/>
            <a:ext cx="3274012" cy="461665"/>
          </a:xfrm>
          <a:prstGeom prst="rect">
            <a:avLst/>
          </a:prstGeom>
          <a:noFill/>
        </p:spPr>
        <p:txBody>
          <a:bodyPr wrap="square" rtlCol="0">
            <a:spAutoFit/>
          </a:bodyPr>
          <a:lstStyle/>
          <a:p>
            <a:r>
              <a:rPr lang="en-GB" sz="2400" dirty="0">
                <a:solidFill>
                  <a:schemeClr val="bg1"/>
                </a:solidFill>
              </a:rPr>
              <a:t>Strategy Workshop</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a:t>
            </a:r>
            <a:r>
              <a:rPr lang="ar-EG" sz="2400" b="1" dirty="0">
                <a:solidFill>
                  <a:schemeClr val="bg1"/>
                </a:solidFill>
              </a:rPr>
              <a:t>5</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80CA65B3-EACD-1379-D5E5-F1A7FABC2F17}"/>
              </a:ext>
            </a:extLst>
          </p:cNvPr>
          <p:cNvSpPr txBox="1"/>
          <p:nvPr/>
        </p:nvSpPr>
        <p:spPr>
          <a:xfrm>
            <a:off x="377648" y="1415455"/>
            <a:ext cx="8138530" cy="4199611"/>
          </a:xfrm>
          <a:prstGeom prst="rect">
            <a:avLst/>
          </a:prstGeom>
          <a:noFill/>
        </p:spPr>
        <p:txBody>
          <a:bodyPr wrap="square">
            <a:spAutoFit/>
          </a:bodyPr>
          <a:lstStyle/>
          <a:p>
            <a:pPr algn="just">
              <a:lnSpc>
                <a:spcPct val="150000"/>
              </a:lnSpc>
            </a:pPr>
            <a:r>
              <a:rPr lang="en-GB" sz="2000" dirty="0"/>
              <a:t>This stage gets people when they are most likely to engage with an open mind, and times it so that strategic thinking can influence the ultimate work plan. In a strategy workshop, you’re leveraging the collective wisdom of a cross-functional team to begin to establish a vision and a strategy for your user experience. When people talk about strategy, often they’re using the same word to talk about very different concepts. To one person, strategy is about prioritization and having a timeline. To another, it might mean establishing a vision for the future. Neither is wrong, and a strategy workshop can help you get clarity on both.</a:t>
            </a:r>
          </a:p>
        </p:txBody>
      </p:sp>
      <p:pic>
        <p:nvPicPr>
          <p:cNvPr id="8" name="Picture 7" descr="A logo for a university&#10;&#10;Description automatically generated">
            <a:extLst>
              <a:ext uri="{FF2B5EF4-FFF2-40B4-BE49-F238E27FC236}">
                <a16:creationId xmlns:a16="http://schemas.microsoft.com/office/drawing/2014/main" id="{72DB14B6-280E-716C-0D7E-2DF7C9FCE28F}"/>
              </a:ext>
            </a:extLst>
          </p:cNvPr>
          <p:cNvPicPr>
            <a:picLocks noChangeAspect="1"/>
          </p:cNvPicPr>
          <p:nvPr/>
        </p:nvPicPr>
        <p:blipFill>
          <a:blip r:embed="rId8"/>
          <a:stretch>
            <a:fillRect/>
          </a:stretch>
        </p:blipFill>
        <p:spPr>
          <a:xfrm>
            <a:off x="0" y="5708198"/>
            <a:ext cx="1233996" cy="1214454"/>
          </a:xfrm>
          <a:prstGeom prst="rect">
            <a:avLst/>
          </a:prstGeom>
        </p:spPr>
      </p:pic>
    </p:spTree>
    <p:custDataLst>
      <p:tags r:id="rId1"/>
    </p:custDataLst>
    <p:extLst>
      <p:ext uri="{BB962C8B-B14F-4D97-AF65-F5344CB8AC3E}">
        <p14:creationId xmlns:p14="http://schemas.microsoft.com/office/powerpoint/2010/main" val="1763459163"/>
      </p:ext>
    </p:extLst>
  </p:cSld>
  <p:clrMapOvr>
    <a:masterClrMapping/>
  </p:clrMapOvr>
  <mc:AlternateContent xmlns:mc="http://schemas.openxmlformats.org/markup-compatibility/2006" xmlns:p14="http://schemas.microsoft.com/office/powerpoint/2010/main">
    <mc:Choice Requires="p14">
      <p:transition p14:dur="0" advTm="118050"/>
    </mc:Choice>
    <mc:Fallback xmlns="">
      <p:transition advTm="11805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0175" y="210333"/>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715971" y="586729"/>
            <a:ext cx="3274012" cy="461665"/>
          </a:xfrm>
          <a:prstGeom prst="rect">
            <a:avLst/>
          </a:prstGeom>
          <a:noFill/>
        </p:spPr>
        <p:txBody>
          <a:bodyPr wrap="square" rtlCol="0">
            <a:spAutoFit/>
          </a:bodyPr>
          <a:lstStyle/>
          <a:p>
            <a:r>
              <a:rPr lang="en-GB" sz="2400" dirty="0">
                <a:solidFill>
                  <a:schemeClr val="bg1"/>
                </a:solidFill>
              </a:rPr>
              <a:t>Strategy Workshop</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a:t>
            </a:r>
            <a:r>
              <a:rPr lang="ar-EG" sz="2400" b="1" dirty="0">
                <a:solidFill>
                  <a:schemeClr val="bg1"/>
                </a:solidFill>
              </a:rPr>
              <a:t>5</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B31D1A99-FA9A-B754-AA4D-A7F450D236CF}"/>
              </a:ext>
            </a:extLst>
          </p:cNvPr>
          <p:cNvPicPr>
            <a:picLocks noChangeAspect="1"/>
          </p:cNvPicPr>
          <p:nvPr/>
        </p:nvPicPr>
        <p:blipFill rotWithShape="1">
          <a:blip r:embed="rId8"/>
          <a:srcRect l="16236" t="29155" r="35761" b="5770"/>
          <a:stretch/>
        </p:blipFill>
        <p:spPr>
          <a:xfrm>
            <a:off x="8748657" y="1774548"/>
            <a:ext cx="3006533" cy="2291478"/>
          </a:xfrm>
          <a:prstGeom prst="rect">
            <a:avLst/>
          </a:prstGeom>
        </p:spPr>
      </p:pic>
      <p:sp>
        <p:nvSpPr>
          <p:cNvPr id="11" name="TextBox 10">
            <a:extLst>
              <a:ext uri="{FF2B5EF4-FFF2-40B4-BE49-F238E27FC236}">
                <a16:creationId xmlns:a16="http://schemas.microsoft.com/office/drawing/2014/main" id="{80CA65B3-EACD-1379-D5E5-F1A7FABC2F17}"/>
              </a:ext>
            </a:extLst>
          </p:cNvPr>
          <p:cNvSpPr txBox="1"/>
          <p:nvPr/>
        </p:nvSpPr>
        <p:spPr>
          <a:xfrm>
            <a:off x="402685" y="1685535"/>
            <a:ext cx="8138530" cy="3980192"/>
          </a:xfrm>
          <a:prstGeom prst="rect">
            <a:avLst/>
          </a:prstGeom>
          <a:noFill/>
        </p:spPr>
        <p:txBody>
          <a:bodyPr wrap="square">
            <a:spAutoFit/>
          </a:bodyPr>
          <a:lstStyle/>
          <a:p>
            <a:r>
              <a:rPr lang="en-US" sz="1600" b="1" dirty="0">
                <a:solidFill>
                  <a:srgbClr val="FF0000"/>
                </a:solidFill>
              </a:rPr>
              <a:t>Try It Out</a:t>
            </a:r>
          </a:p>
          <a:p>
            <a:r>
              <a:rPr lang="en-US" sz="1600" b="1" dirty="0">
                <a:solidFill>
                  <a:srgbClr val="FF0000"/>
                </a:solidFill>
              </a:rPr>
              <a:t>1. State your goals.</a:t>
            </a:r>
          </a:p>
          <a:p>
            <a:r>
              <a:rPr lang="en-US" sz="1600" b="1" dirty="0"/>
              <a:t>Decide on your goals for the workshop. Are they to:</a:t>
            </a:r>
          </a:p>
          <a:p>
            <a:pPr algn="just">
              <a:lnSpc>
                <a:spcPct val="200000"/>
              </a:lnSpc>
            </a:pPr>
            <a:r>
              <a:rPr lang="en-US" sz="1200" b="1" dirty="0"/>
              <a:t>• Articulate what makes the product unique?</a:t>
            </a:r>
          </a:p>
          <a:p>
            <a:pPr algn="just">
              <a:lnSpc>
                <a:spcPct val="200000"/>
              </a:lnSpc>
            </a:pPr>
            <a:r>
              <a:rPr lang="en-US" sz="1200" b="1" dirty="0"/>
              <a:t>• Create an inspiring picture of the future of your product that can unify and motivate the team?</a:t>
            </a:r>
          </a:p>
          <a:p>
            <a:pPr algn="just">
              <a:lnSpc>
                <a:spcPct val="200000"/>
              </a:lnSpc>
            </a:pPr>
            <a:r>
              <a:rPr lang="en-US" sz="1200" b="1" dirty="0"/>
              <a:t>• Prioritize features and areas to focus on?</a:t>
            </a:r>
          </a:p>
          <a:p>
            <a:pPr algn="just">
              <a:lnSpc>
                <a:spcPct val="200000"/>
              </a:lnSpc>
            </a:pPr>
            <a:r>
              <a:rPr lang="en-US" sz="1200" b="1" dirty="0"/>
              <a:t>• Determine what your team should be focusing on now, next,</a:t>
            </a:r>
          </a:p>
          <a:p>
            <a:pPr algn="just">
              <a:lnSpc>
                <a:spcPct val="200000"/>
              </a:lnSpc>
            </a:pPr>
            <a:r>
              <a:rPr lang="en-US" sz="1200" b="1" dirty="0"/>
              <a:t>and later?</a:t>
            </a:r>
          </a:p>
          <a:p>
            <a:r>
              <a:rPr lang="en-US" sz="1600" b="1" dirty="0"/>
              <a:t>2. </a:t>
            </a:r>
            <a:r>
              <a:rPr lang="en-US" sz="1600" b="1" dirty="0">
                <a:solidFill>
                  <a:srgbClr val="FF0000"/>
                </a:solidFill>
              </a:rPr>
              <a:t>Make a plan.</a:t>
            </a:r>
          </a:p>
          <a:p>
            <a:pPr algn="just">
              <a:lnSpc>
                <a:spcPct val="200000"/>
              </a:lnSpc>
            </a:pPr>
            <a:r>
              <a:rPr lang="en-US" sz="1200" b="1" dirty="0"/>
              <a:t>Once you have identified your goals, think about how you need to structure the workshop to achieve them. A stakeholder workshop can include a hodgepodge of different activities, depending on your needs for that particular project, team, and time. A range of activities is described further in the sections that follow.</a:t>
            </a:r>
            <a:endParaRPr lang="en-GB" sz="1200" b="1" dirty="0"/>
          </a:p>
        </p:txBody>
      </p:sp>
      <p:pic>
        <p:nvPicPr>
          <p:cNvPr id="8" name="Picture 7" descr="A logo for a university&#10;&#10;Description automatically generated">
            <a:extLst>
              <a:ext uri="{FF2B5EF4-FFF2-40B4-BE49-F238E27FC236}">
                <a16:creationId xmlns:a16="http://schemas.microsoft.com/office/drawing/2014/main" id="{3B72A01D-E795-B451-39D5-0A748A9561B4}"/>
              </a:ext>
            </a:extLst>
          </p:cNvPr>
          <p:cNvPicPr>
            <a:picLocks noChangeAspect="1"/>
          </p:cNvPicPr>
          <p:nvPr/>
        </p:nvPicPr>
        <p:blipFill>
          <a:blip r:embed="rId9"/>
          <a:stretch>
            <a:fillRect/>
          </a:stretch>
        </p:blipFill>
        <p:spPr>
          <a:xfrm>
            <a:off x="0" y="5708198"/>
            <a:ext cx="1233996" cy="1214454"/>
          </a:xfrm>
          <a:prstGeom prst="rect">
            <a:avLst/>
          </a:prstGeom>
        </p:spPr>
      </p:pic>
    </p:spTree>
    <p:custDataLst>
      <p:tags r:id="rId1"/>
    </p:custDataLst>
    <p:extLst>
      <p:ext uri="{BB962C8B-B14F-4D97-AF65-F5344CB8AC3E}">
        <p14:creationId xmlns:p14="http://schemas.microsoft.com/office/powerpoint/2010/main" val="172722987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0175"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715971" y="586729"/>
            <a:ext cx="3274012" cy="461665"/>
          </a:xfrm>
          <a:prstGeom prst="rect">
            <a:avLst/>
          </a:prstGeom>
          <a:noFill/>
        </p:spPr>
        <p:txBody>
          <a:bodyPr wrap="square" rtlCol="0">
            <a:spAutoFit/>
          </a:bodyPr>
          <a:lstStyle/>
          <a:p>
            <a:r>
              <a:rPr lang="en-GB" sz="2400" dirty="0">
                <a:solidFill>
                  <a:schemeClr val="bg1"/>
                </a:solidFill>
              </a:rPr>
              <a:t>Strategy Workshop</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a:t>
            </a:r>
            <a:r>
              <a:rPr lang="ar-EG" sz="2400" b="1" dirty="0">
                <a:solidFill>
                  <a:schemeClr val="bg1"/>
                </a:solidFill>
              </a:rPr>
              <a:t>5</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80CA65B3-EACD-1379-D5E5-F1A7FABC2F17}"/>
              </a:ext>
            </a:extLst>
          </p:cNvPr>
          <p:cNvSpPr txBox="1"/>
          <p:nvPr/>
        </p:nvSpPr>
        <p:spPr>
          <a:xfrm>
            <a:off x="440845" y="1717207"/>
            <a:ext cx="7989052" cy="2600071"/>
          </a:xfrm>
          <a:prstGeom prst="rect">
            <a:avLst/>
          </a:prstGeom>
          <a:noFill/>
        </p:spPr>
        <p:txBody>
          <a:bodyPr wrap="square">
            <a:spAutoFit/>
          </a:bodyPr>
          <a:lstStyle/>
          <a:p>
            <a:endParaRPr lang="en-US" sz="2400" dirty="0"/>
          </a:p>
          <a:p>
            <a:pPr algn="just">
              <a:lnSpc>
                <a:spcPct val="200000"/>
              </a:lnSpc>
            </a:pPr>
            <a:r>
              <a:rPr lang="en-US" b="1" dirty="0">
                <a:solidFill>
                  <a:srgbClr val="FF0000"/>
                </a:solidFill>
              </a:rPr>
              <a:t>Triads</a:t>
            </a:r>
          </a:p>
          <a:p>
            <a:pPr algn="just">
              <a:lnSpc>
                <a:spcPct val="200000"/>
              </a:lnSpc>
            </a:pPr>
            <a:r>
              <a:rPr lang="en-US" b="1" dirty="0"/>
              <a:t>Triads help you explore the identity of your product, starting with a simple word-listing exercise. For this activity, get the team to brainstorm a list of keywords that they would like the product to embody, as shown in Figure 5.11.</a:t>
            </a:r>
            <a:endParaRPr lang="en-GB" b="1" dirty="0"/>
          </a:p>
        </p:txBody>
      </p:sp>
      <p:pic>
        <p:nvPicPr>
          <p:cNvPr id="12" name="Picture 11">
            <a:extLst>
              <a:ext uri="{FF2B5EF4-FFF2-40B4-BE49-F238E27FC236}">
                <a16:creationId xmlns:a16="http://schemas.microsoft.com/office/drawing/2014/main" id="{DA733DA2-B84E-6FA4-189E-41EBCD03170D}"/>
              </a:ext>
            </a:extLst>
          </p:cNvPr>
          <p:cNvPicPr>
            <a:picLocks noChangeAspect="1"/>
          </p:cNvPicPr>
          <p:nvPr/>
        </p:nvPicPr>
        <p:blipFill rotWithShape="1">
          <a:blip r:embed="rId8"/>
          <a:srcRect l="19883" t="36903" r="39038" b="8065"/>
          <a:stretch/>
        </p:blipFill>
        <p:spPr>
          <a:xfrm>
            <a:off x="8677706" y="1997207"/>
            <a:ext cx="3210409" cy="2418040"/>
          </a:xfrm>
          <a:prstGeom prst="rect">
            <a:avLst/>
          </a:prstGeom>
        </p:spPr>
      </p:pic>
      <p:pic>
        <p:nvPicPr>
          <p:cNvPr id="6" name="Picture 5" descr="A logo for a university&#10;&#10;Description automatically generated">
            <a:extLst>
              <a:ext uri="{FF2B5EF4-FFF2-40B4-BE49-F238E27FC236}">
                <a16:creationId xmlns:a16="http://schemas.microsoft.com/office/drawing/2014/main" id="{27C8A3A2-55AB-D4B2-C4A7-ED20BAEA8EE0}"/>
              </a:ext>
            </a:extLst>
          </p:cNvPr>
          <p:cNvPicPr>
            <a:picLocks noChangeAspect="1"/>
          </p:cNvPicPr>
          <p:nvPr/>
        </p:nvPicPr>
        <p:blipFill>
          <a:blip r:embed="rId9"/>
          <a:stretch>
            <a:fillRect/>
          </a:stretch>
        </p:blipFill>
        <p:spPr>
          <a:xfrm>
            <a:off x="0" y="5708198"/>
            <a:ext cx="1233996" cy="1214454"/>
          </a:xfrm>
          <a:prstGeom prst="rect">
            <a:avLst/>
          </a:prstGeom>
        </p:spPr>
      </p:pic>
    </p:spTree>
    <p:custDataLst>
      <p:tags r:id="rId1"/>
    </p:custDataLst>
    <p:extLst>
      <p:ext uri="{BB962C8B-B14F-4D97-AF65-F5344CB8AC3E}">
        <p14:creationId xmlns:p14="http://schemas.microsoft.com/office/powerpoint/2010/main" val="2751966968"/>
      </p:ext>
    </p:extLst>
  </p:cSld>
  <p:clrMapOvr>
    <a:masterClrMapping/>
  </p:clrMapOvr>
  <mc:AlternateContent xmlns:mc="http://schemas.openxmlformats.org/markup-compatibility/2006" xmlns:p14="http://schemas.microsoft.com/office/powerpoint/2010/main">
    <mc:Choice Requires="p14">
      <p:transition p14:dur="0" advTm="66326"/>
    </mc:Choice>
    <mc:Fallback xmlns="">
      <p:transition advTm="66326"/>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0175"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715971" y="586729"/>
            <a:ext cx="3274012" cy="461665"/>
          </a:xfrm>
          <a:prstGeom prst="rect">
            <a:avLst/>
          </a:prstGeom>
          <a:noFill/>
        </p:spPr>
        <p:txBody>
          <a:bodyPr wrap="square" rtlCol="0">
            <a:spAutoFit/>
          </a:bodyPr>
          <a:lstStyle/>
          <a:p>
            <a:r>
              <a:rPr lang="en-GB" sz="2400" dirty="0">
                <a:solidFill>
                  <a:schemeClr val="bg1"/>
                </a:solidFill>
              </a:rPr>
              <a:t>Strategy Workshop</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a:t>
            </a:r>
            <a:r>
              <a:rPr lang="ar-EG" sz="2400" b="1" dirty="0">
                <a:solidFill>
                  <a:schemeClr val="bg1"/>
                </a:solidFill>
              </a:rPr>
              <a:t>5</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80CA65B3-EACD-1379-D5E5-F1A7FABC2F17}"/>
              </a:ext>
            </a:extLst>
          </p:cNvPr>
          <p:cNvSpPr txBox="1"/>
          <p:nvPr/>
        </p:nvSpPr>
        <p:spPr>
          <a:xfrm>
            <a:off x="440844" y="1717207"/>
            <a:ext cx="7649573" cy="3895554"/>
          </a:xfrm>
          <a:prstGeom prst="rect">
            <a:avLst/>
          </a:prstGeom>
          <a:noFill/>
        </p:spPr>
        <p:txBody>
          <a:bodyPr wrap="square">
            <a:spAutoFit/>
          </a:bodyPr>
          <a:lstStyle/>
          <a:p>
            <a:pPr algn="just">
              <a:lnSpc>
                <a:spcPct val="150000"/>
              </a:lnSpc>
            </a:pPr>
            <a:r>
              <a:rPr lang="en-US" sz="1600" b="1" dirty="0"/>
              <a:t>The second step is shown in Figure 5.12. Pick three words that you’d put together to describe the core of the product experience. Work with the group to identify combos that are interesting to them. Then, for that particular three-word combo, brainstorm related nouns, verbs, and adjectives that might go with a product built around this triad:</a:t>
            </a:r>
          </a:p>
          <a:p>
            <a:pPr algn="just">
              <a:lnSpc>
                <a:spcPct val="150000"/>
              </a:lnSpc>
            </a:pPr>
            <a:endParaRPr lang="en-US" sz="1600" dirty="0"/>
          </a:p>
          <a:p>
            <a:pPr algn="just">
              <a:lnSpc>
                <a:spcPct val="150000"/>
              </a:lnSpc>
            </a:pPr>
            <a:r>
              <a:rPr lang="en-US" sz="1600" b="1" dirty="0"/>
              <a:t>• Nouns help you think about actors or objects that you might have in the system.</a:t>
            </a:r>
          </a:p>
          <a:p>
            <a:pPr algn="just">
              <a:lnSpc>
                <a:spcPct val="150000"/>
              </a:lnSpc>
            </a:pPr>
            <a:r>
              <a:rPr lang="en-US" sz="1600" b="1" dirty="0"/>
              <a:t>• Verbs help you think about actions that the system should support.</a:t>
            </a:r>
          </a:p>
          <a:p>
            <a:pPr algn="just">
              <a:lnSpc>
                <a:spcPct val="150000"/>
              </a:lnSpc>
            </a:pPr>
            <a:r>
              <a:rPr lang="en-US" sz="1600" b="1" dirty="0"/>
              <a:t>• Adjectives help you think about the more fuzzy and abstract parts</a:t>
            </a:r>
            <a:r>
              <a:rPr lang="ar-EG" sz="1600" b="1" dirty="0"/>
              <a:t> </a:t>
            </a:r>
            <a:r>
              <a:rPr lang="en-US" sz="1600" b="1" dirty="0"/>
              <a:t>of the experience, like how it should feel, how it should look, and what design principles should be evident throughout.</a:t>
            </a:r>
            <a:endParaRPr lang="en-GB" sz="1600" b="1" dirty="0"/>
          </a:p>
        </p:txBody>
      </p:sp>
      <p:pic>
        <p:nvPicPr>
          <p:cNvPr id="8" name="Picture 7">
            <a:extLst>
              <a:ext uri="{FF2B5EF4-FFF2-40B4-BE49-F238E27FC236}">
                <a16:creationId xmlns:a16="http://schemas.microsoft.com/office/drawing/2014/main" id="{2DFC91A7-C229-4A16-839B-E568C7836CA8}"/>
              </a:ext>
            </a:extLst>
          </p:cNvPr>
          <p:cNvPicPr>
            <a:picLocks noChangeAspect="1"/>
          </p:cNvPicPr>
          <p:nvPr/>
        </p:nvPicPr>
        <p:blipFill rotWithShape="1">
          <a:blip r:embed="rId8"/>
          <a:srcRect l="20768" t="29155" r="33641" b="8066"/>
          <a:stretch/>
        </p:blipFill>
        <p:spPr>
          <a:xfrm>
            <a:off x="8169930" y="1717207"/>
            <a:ext cx="3299595" cy="2554546"/>
          </a:xfrm>
          <a:prstGeom prst="rect">
            <a:avLst/>
          </a:prstGeom>
        </p:spPr>
      </p:pic>
      <p:pic>
        <p:nvPicPr>
          <p:cNvPr id="6" name="Picture 5" descr="A logo for a university&#10;&#10;Description automatically generated">
            <a:extLst>
              <a:ext uri="{FF2B5EF4-FFF2-40B4-BE49-F238E27FC236}">
                <a16:creationId xmlns:a16="http://schemas.microsoft.com/office/drawing/2014/main" id="{0C9B8E8C-DF4E-1A81-AA69-F1B5BD783F5D}"/>
              </a:ext>
            </a:extLst>
          </p:cNvPr>
          <p:cNvPicPr>
            <a:picLocks noChangeAspect="1"/>
          </p:cNvPicPr>
          <p:nvPr/>
        </p:nvPicPr>
        <p:blipFill>
          <a:blip r:embed="rId9"/>
          <a:stretch>
            <a:fillRect/>
          </a:stretch>
        </p:blipFill>
        <p:spPr>
          <a:xfrm>
            <a:off x="0" y="5708198"/>
            <a:ext cx="1233996" cy="1214454"/>
          </a:xfrm>
          <a:prstGeom prst="rect">
            <a:avLst/>
          </a:prstGeom>
        </p:spPr>
      </p:pic>
    </p:spTree>
    <p:custDataLst>
      <p:tags r:id="rId1"/>
    </p:custDataLst>
    <p:extLst>
      <p:ext uri="{BB962C8B-B14F-4D97-AF65-F5344CB8AC3E}">
        <p14:creationId xmlns:p14="http://schemas.microsoft.com/office/powerpoint/2010/main" val="698581894"/>
      </p:ext>
    </p:extLst>
  </p:cSld>
  <p:clrMapOvr>
    <a:masterClrMapping/>
  </p:clrMapOvr>
  <mc:AlternateContent xmlns:mc="http://schemas.openxmlformats.org/markup-compatibility/2006" xmlns:p14="http://schemas.microsoft.com/office/powerpoint/2010/main">
    <mc:Choice Requires="p14">
      <p:transition p14:dur="0" advTm="131458"/>
    </mc:Choice>
    <mc:Fallback xmlns="">
      <p:transition advTm="131458"/>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58540" y="39221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0175"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01066" y="586729"/>
            <a:ext cx="4421049" cy="461665"/>
          </a:xfrm>
          <a:prstGeom prst="rect">
            <a:avLst/>
          </a:prstGeom>
          <a:noFill/>
        </p:spPr>
        <p:txBody>
          <a:bodyPr wrap="square" rtlCol="0">
            <a:spAutoFit/>
          </a:bodyPr>
          <a:lstStyle/>
          <a:p>
            <a:r>
              <a:rPr lang="en-GB" sz="2400" dirty="0">
                <a:solidFill>
                  <a:schemeClr val="bg1"/>
                </a:solidFill>
              </a:rPr>
              <a:t>AI Tools to Support UX Planning</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a:t>
            </a:r>
            <a:r>
              <a:rPr lang="ar-EG" sz="2400" b="1" dirty="0">
                <a:solidFill>
                  <a:schemeClr val="bg1"/>
                </a:solidFill>
              </a:rPr>
              <a:t>5</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80CA65B3-EACD-1379-D5E5-F1A7FABC2F17}"/>
              </a:ext>
            </a:extLst>
          </p:cNvPr>
          <p:cNvSpPr txBox="1"/>
          <p:nvPr/>
        </p:nvSpPr>
        <p:spPr>
          <a:xfrm>
            <a:off x="440844" y="1717206"/>
            <a:ext cx="8019575" cy="3788858"/>
          </a:xfrm>
          <a:prstGeom prst="rect">
            <a:avLst/>
          </a:prstGeom>
          <a:noFill/>
        </p:spPr>
        <p:txBody>
          <a:bodyPr wrap="square">
            <a:spAutoFit/>
          </a:bodyPr>
          <a:lstStyle/>
          <a:p>
            <a:pPr>
              <a:lnSpc>
                <a:spcPct val="150000"/>
              </a:lnSpc>
            </a:pPr>
            <a:r>
              <a:rPr lang="en-GB" b="1" dirty="0"/>
              <a:t>Why AI?</a:t>
            </a:r>
            <a:endParaRPr lang="en-GB" dirty="0"/>
          </a:p>
          <a:p>
            <a:pPr>
              <a:lnSpc>
                <a:spcPct val="150000"/>
              </a:lnSpc>
            </a:pPr>
            <a:r>
              <a:rPr lang="en-GB" dirty="0"/>
              <a:t>Speed up research, identify patterns, and automate analysis.</a:t>
            </a:r>
          </a:p>
          <a:p>
            <a:pPr>
              <a:lnSpc>
                <a:spcPct val="150000"/>
              </a:lnSpc>
            </a:pPr>
            <a:r>
              <a:rPr lang="en-GB" b="1" dirty="0"/>
              <a:t>Examples:</a:t>
            </a:r>
            <a:endParaRPr lang="en-GB" dirty="0"/>
          </a:p>
          <a:p>
            <a:pPr>
              <a:lnSpc>
                <a:spcPct val="150000"/>
              </a:lnSpc>
            </a:pPr>
            <a:r>
              <a:rPr lang="en-GB" b="1" dirty="0"/>
              <a:t>AI Surveys &amp; Text Analysis:</a:t>
            </a:r>
            <a:r>
              <a:rPr lang="en-GB" dirty="0"/>
              <a:t> Summarize large sets of user feedback.</a:t>
            </a:r>
          </a:p>
          <a:p>
            <a:pPr>
              <a:lnSpc>
                <a:spcPct val="150000"/>
              </a:lnSpc>
            </a:pPr>
            <a:r>
              <a:rPr lang="en-GB" b="1" dirty="0"/>
              <a:t>AI Competitor Benchmarking:</a:t>
            </a:r>
            <a:r>
              <a:rPr lang="en-GB" dirty="0"/>
              <a:t> Spot trends in UI &amp; features.</a:t>
            </a:r>
          </a:p>
          <a:p>
            <a:pPr>
              <a:lnSpc>
                <a:spcPct val="150000"/>
              </a:lnSpc>
            </a:pPr>
            <a:r>
              <a:rPr lang="en-GB" b="1" dirty="0"/>
              <a:t>UX Content Generators:</a:t>
            </a:r>
            <a:r>
              <a:rPr lang="en-GB" dirty="0"/>
              <a:t> Help create micro-copy, headlines.</a:t>
            </a:r>
          </a:p>
          <a:p>
            <a:pPr>
              <a:lnSpc>
                <a:spcPct val="150000"/>
              </a:lnSpc>
            </a:pPr>
            <a:r>
              <a:rPr lang="en-GB" b="1" dirty="0"/>
              <a:t>AI Personas &amp; Journey Maps:</a:t>
            </a:r>
            <a:r>
              <a:rPr lang="en-GB" dirty="0"/>
              <a:t> Build data-driven user models.</a:t>
            </a:r>
          </a:p>
          <a:p>
            <a:pPr>
              <a:lnSpc>
                <a:spcPct val="150000"/>
              </a:lnSpc>
            </a:pPr>
            <a:r>
              <a:rPr lang="en-GB" b="1" dirty="0"/>
              <a:t>Benefit:</a:t>
            </a:r>
            <a:endParaRPr lang="en-GB" dirty="0"/>
          </a:p>
          <a:p>
            <a:pPr>
              <a:lnSpc>
                <a:spcPct val="150000"/>
              </a:lnSpc>
            </a:pPr>
            <a:r>
              <a:rPr lang="en-GB" dirty="0"/>
              <a:t>Make informed decisions faster and improve UX outcomes.</a:t>
            </a:r>
          </a:p>
        </p:txBody>
      </p:sp>
      <p:pic>
        <p:nvPicPr>
          <p:cNvPr id="6" name="Picture 5" descr="A logo for a university&#10;&#10;Description automatically generated">
            <a:extLst>
              <a:ext uri="{FF2B5EF4-FFF2-40B4-BE49-F238E27FC236}">
                <a16:creationId xmlns:a16="http://schemas.microsoft.com/office/drawing/2014/main" id="{0C9B8E8C-DF4E-1A81-AA69-F1B5BD783F5D}"/>
              </a:ext>
            </a:extLst>
          </p:cNvPr>
          <p:cNvPicPr>
            <a:picLocks noChangeAspect="1"/>
          </p:cNvPicPr>
          <p:nvPr/>
        </p:nvPicPr>
        <p:blipFill>
          <a:blip r:embed="rId8"/>
          <a:stretch>
            <a:fillRect/>
          </a:stretch>
        </p:blipFill>
        <p:spPr>
          <a:xfrm>
            <a:off x="0" y="5708198"/>
            <a:ext cx="1233996" cy="1214454"/>
          </a:xfrm>
          <a:prstGeom prst="rect">
            <a:avLst/>
          </a:prstGeom>
        </p:spPr>
      </p:pic>
    </p:spTree>
    <p:custDataLst>
      <p:tags r:id="rId1"/>
    </p:custDataLst>
    <p:extLst>
      <p:ext uri="{BB962C8B-B14F-4D97-AF65-F5344CB8AC3E}">
        <p14:creationId xmlns:p14="http://schemas.microsoft.com/office/powerpoint/2010/main" val="207178156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58540" y="39221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0175"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01066" y="586729"/>
            <a:ext cx="4421049" cy="461665"/>
          </a:xfrm>
          <a:prstGeom prst="rect">
            <a:avLst/>
          </a:prstGeom>
          <a:noFill/>
        </p:spPr>
        <p:txBody>
          <a:bodyPr wrap="square" rtlCol="0">
            <a:spAutoFit/>
          </a:bodyPr>
          <a:lstStyle/>
          <a:p>
            <a:r>
              <a:rPr lang="en-GB" sz="2400" dirty="0">
                <a:solidFill>
                  <a:schemeClr val="bg1"/>
                </a:solidFill>
              </a:rPr>
              <a:t>AI Tools to Support UX Planning</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a:t>
            </a:r>
            <a:r>
              <a:rPr lang="ar-EG" sz="2400" b="1" dirty="0">
                <a:solidFill>
                  <a:schemeClr val="bg1"/>
                </a:solidFill>
              </a:rPr>
              <a:t>5</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80CA65B3-EACD-1379-D5E5-F1A7FABC2F17}"/>
              </a:ext>
            </a:extLst>
          </p:cNvPr>
          <p:cNvSpPr txBox="1"/>
          <p:nvPr/>
        </p:nvSpPr>
        <p:spPr>
          <a:xfrm>
            <a:off x="440844" y="1717206"/>
            <a:ext cx="8019575" cy="4218719"/>
          </a:xfrm>
          <a:prstGeom prst="rect">
            <a:avLst/>
          </a:prstGeom>
          <a:noFill/>
        </p:spPr>
        <p:txBody>
          <a:bodyPr wrap="square">
            <a:spAutoFit/>
          </a:bodyPr>
          <a:lstStyle/>
          <a:p>
            <a:pPr>
              <a:lnSpc>
                <a:spcPct val="150000"/>
              </a:lnSpc>
            </a:pPr>
            <a:r>
              <a:rPr lang="en-GB" sz="1200" b="1" dirty="0"/>
              <a:t> How AI Enhances UX Planning:</a:t>
            </a:r>
            <a:endParaRPr lang="en-GB" sz="1200" dirty="0"/>
          </a:p>
          <a:p>
            <a:pPr marL="285750" indent="-285750">
              <a:lnSpc>
                <a:spcPct val="150000"/>
              </a:lnSpc>
              <a:buFont typeface="Arial" panose="020B0604020202020204" pitchFamily="34" charset="0"/>
              <a:buChar char="•"/>
            </a:pPr>
            <a:r>
              <a:rPr lang="en-GB" sz="1200" dirty="0"/>
              <a:t>Automates repetitive research tasks.</a:t>
            </a:r>
          </a:p>
          <a:p>
            <a:pPr marL="285750" indent="-285750">
              <a:lnSpc>
                <a:spcPct val="150000"/>
              </a:lnSpc>
              <a:buFont typeface="Arial" panose="020B0604020202020204" pitchFamily="34" charset="0"/>
              <a:buChar char="•"/>
            </a:pPr>
            <a:r>
              <a:rPr lang="en-GB" sz="1200" dirty="0"/>
              <a:t>Analyses large datasets to uncover user behaviour patterns.</a:t>
            </a:r>
          </a:p>
          <a:p>
            <a:pPr marL="285750" indent="-285750">
              <a:lnSpc>
                <a:spcPct val="150000"/>
              </a:lnSpc>
              <a:buFont typeface="Arial" panose="020B0604020202020204" pitchFamily="34" charset="0"/>
              <a:buChar char="•"/>
            </a:pPr>
            <a:r>
              <a:rPr lang="en-GB" sz="1200" dirty="0"/>
              <a:t>Predicts user needs and optimizes journeys.</a:t>
            </a:r>
          </a:p>
          <a:p>
            <a:pPr>
              <a:lnSpc>
                <a:spcPct val="150000"/>
              </a:lnSpc>
            </a:pPr>
            <a:r>
              <a:rPr lang="en-GB" sz="1200" b="1" dirty="0"/>
              <a:t>Popular AI Tools in UX:</a:t>
            </a:r>
            <a:endParaRPr lang="en-GB" sz="1200" dirty="0"/>
          </a:p>
          <a:p>
            <a:pPr>
              <a:lnSpc>
                <a:spcPct val="150000"/>
              </a:lnSpc>
            </a:pPr>
            <a:r>
              <a:rPr lang="en-GB" sz="1200" b="1" dirty="0"/>
              <a:t>ChatGPT / Gemini:</a:t>
            </a:r>
            <a:r>
              <a:rPr lang="en-GB" sz="1200" dirty="0"/>
              <a:t> Generate ideas for user flows and FAQs.</a:t>
            </a:r>
          </a:p>
          <a:p>
            <a:pPr>
              <a:lnSpc>
                <a:spcPct val="150000"/>
              </a:lnSpc>
            </a:pPr>
            <a:r>
              <a:rPr lang="en-GB" sz="1200" b="1" dirty="0"/>
              <a:t>Hotjar &amp; AI heatmaps:</a:t>
            </a:r>
            <a:r>
              <a:rPr lang="en-GB" sz="1200" dirty="0"/>
              <a:t> Visualize user interactions &amp; predict drop-off points.</a:t>
            </a:r>
          </a:p>
          <a:p>
            <a:pPr>
              <a:lnSpc>
                <a:spcPct val="150000"/>
              </a:lnSpc>
            </a:pPr>
            <a:r>
              <a:rPr lang="en-GB" sz="1200" b="1" dirty="0"/>
              <a:t>AI Survey </a:t>
            </a:r>
            <a:r>
              <a:rPr lang="en-GB" sz="1200" b="1" dirty="0" err="1"/>
              <a:t>Analyzers</a:t>
            </a:r>
            <a:r>
              <a:rPr lang="en-GB" sz="1200" b="1" dirty="0"/>
              <a:t>:</a:t>
            </a:r>
            <a:r>
              <a:rPr lang="en-GB" sz="1200" dirty="0"/>
              <a:t> Extract key themes from thousands of responses.</a:t>
            </a:r>
          </a:p>
          <a:p>
            <a:pPr>
              <a:lnSpc>
                <a:spcPct val="150000"/>
              </a:lnSpc>
            </a:pPr>
            <a:r>
              <a:rPr lang="en-GB" sz="1200" b="1" dirty="0" err="1"/>
              <a:t>UXPressia</a:t>
            </a:r>
            <a:r>
              <a:rPr lang="en-GB" sz="1200" b="1" dirty="0"/>
              <a:t> AI personas:</a:t>
            </a:r>
            <a:r>
              <a:rPr lang="en-GB" sz="1200" dirty="0"/>
              <a:t> Create dynamic, data-backed user personas.</a:t>
            </a:r>
          </a:p>
          <a:p>
            <a:pPr>
              <a:lnSpc>
                <a:spcPct val="150000"/>
              </a:lnSpc>
            </a:pPr>
            <a:r>
              <a:rPr lang="en-GB" sz="1200" b="1" dirty="0"/>
              <a:t>AI-based A/B testing tools:</a:t>
            </a:r>
            <a:r>
              <a:rPr lang="en-GB" sz="1200" dirty="0"/>
              <a:t> Suggest design variants based on predicted outcomes.</a:t>
            </a:r>
          </a:p>
          <a:p>
            <a:pPr>
              <a:lnSpc>
                <a:spcPct val="150000"/>
              </a:lnSpc>
            </a:pPr>
            <a:r>
              <a:rPr lang="en-GB" sz="1200" b="1" dirty="0"/>
              <a:t>Key Benefits:</a:t>
            </a:r>
            <a:br>
              <a:rPr lang="en-GB" sz="1200" dirty="0"/>
            </a:br>
            <a:r>
              <a:rPr lang="en-GB" sz="1200" dirty="0"/>
              <a:t>✅ Faster insights</a:t>
            </a:r>
            <a:br>
              <a:rPr lang="en-GB" sz="1200" dirty="0"/>
            </a:br>
            <a:r>
              <a:rPr lang="en-GB" sz="1200" dirty="0"/>
              <a:t>✅ Data-driven decisions</a:t>
            </a:r>
            <a:br>
              <a:rPr lang="en-GB" sz="1200" dirty="0"/>
            </a:br>
            <a:r>
              <a:rPr lang="en-GB" sz="1200" dirty="0"/>
              <a:t>✅ More personalized, user-</a:t>
            </a:r>
            <a:r>
              <a:rPr lang="en-GB" sz="1200" dirty="0" err="1"/>
              <a:t>centered</a:t>
            </a:r>
            <a:r>
              <a:rPr lang="en-GB" sz="1200" dirty="0"/>
              <a:t> design.</a:t>
            </a:r>
          </a:p>
          <a:p>
            <a:pPr>
              <a:lnSpc>
                <a:spcPct val="150000"/>
              </a:lnSpc>
            </a:pPr>
            <a:endParaRPr lang="en-GB" sz="1200" dirty="0"/>
          </a:p>
        </p:txBody>
      </p:sp>
      <p:pic>
        <p:nvPicPr>
          <p:cNvPr id="6" name="Picture 5" descr="A logo for a university&#10;&#10;Description automatically generated">
            <a:extLst>
              <a:ext uri="{FF2B5EF4-FFF2-40B4-BE49-F238E27FC236}">
                <a16:creationId xmlns:a16="http://schemas.microsoft.com/office/drawing/2014/main" id="{0C9B8E8C-DF4E-1A81-AA69-F1B5BD783F5D}"/>
              </a:ext>
            </a:extLst>
          </p:cNvPr>
          <p:cNvPicPr>
            <a:picLocks noChangeAspect="1"/>
          </p:cNvPicPr>
          <p:nvPr/>
        </p:nvPicPr>
        <p:blipFill>
          <a:blip r:embed="rId8"/>
          <a:stretch>
            <a:fillRect/>
          </a:stretch>
        </p:blipFill>
        <p:spPr>
          <a:xfrm>
            <a:off x="0" y="6022732"/>
            <a:ext cx="914400" cy="899919"/>
          </a:xfrm>
          <a:prstGeom prst="rect">
            <a:avLst/>
          </a:prstGeom>
        </p:spPr>
      </p:pic>
    </p:spTree>
    <p:custDataLst>
      <p:tags r:id="rId1"/>
    </p:custDataLst>
    <p:extLst>
      <p:ext uri="{BB962C8B-B14F-4D97-AF65-F5344CB8AC3E}">
        <p14:creationId xmlns:p14="http://schemas.microsoft.com/office/powerpoint/2010/main" val="2640850637"/>
      </p:ext>
    </p:extLst>
  </p:cSld>
  <p:clrMapOvr>
    <a:masterClrMapping/>
  </p:clrMapOvr>
  <mc:AlternateContent xmlns:mc="http://schemas.openxmlformats.org/markup-compatibility/2006" xmlns:p14="http://schemas.microsoft.com/office/powerpoint/2010/main">
    <mc:Choice Requires="p14">
      <p:transition p14:dur="0" advTm="160212"/>
    </mc:Choice>
    <mc:Fallback xmlns="">
      <p:transition advTm="160212"/>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818606" y="1756985"/>
            <a:ext cx="7271812" cy="2421625"/>
          </a:xfrm>
          <a:prstGeom prst="rect">
            <a:avLst/>
          </a:prstGeom>
          <a:noFill/>
        </p:spPr>
        <p:txBody>
          <a:bodyPr wrap="square" rtlCol="0">
            <a:spAutoFit/>
          </a:bodyPr>
          <a:lstStyle/>
          <a:p>
            <a:pPr algn="ctr">
              <a:lnSpc>
                <a:spcPct val="200000"/>
              </a:lnSpc>
            </a:pPr>
            <a:r>
              <a:rPr lang="en-GB" sz="8800" b="1" dirty="0">
                <a:solidFill>
                  <a:srgbClr val="0070C0"/>
                </a:solidFill>
              </a:rPr>
              <a:t>Thank You</a:t>
            </a:r>
            <a:endParaRPr lang="en-GB" sz="7200" b="1"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8"/>
          <a:stretch>
            <a:fillRect/>
          </a:stretch>
        </p:blipFill>
        <p:spPr>
          <a:xfrm>
            <a:off x="8609198" y="263506"/>
            <a:ext cx="3119743" cy="5748868"/>
          </a:xfrm>
          <a:prstGeom prst="rect">
            <a:avLst/>
          </a:prstGeom>
        </p:spPr>
      </p:pic>
      <p:sp>
        <p:nvSpPr>
          <p:cNvPr id="5" name="TextBox 4">
            <a:extLst>
              <a:ext uri="{FF2B5EF4-FFF2-40B4-BE49-F238E27FC236}">
                <a16:creationId xmlns:a16="http://schemas.microsoft.com/office/drawing/2014/main" id="{98F507D2-5105-93A8-6CEB-3827B6C741C5}"/>
              </a:ext>
            </a:extLst>
          </p:cNvPr>
          <p:cNvSpPr txBox="1"/>
          <p:nvPr/>
        </p:nvSpPr>
        <p:spPr>
          <a:xfrm>
            <a:off x="238443" y="344361"/>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5</a:t>
            </a:r>
            <a:endParaRPr lang="en-GB" sz="2400" b="1" dirty="0">
              <a:solidFill>
                <a:srgbClr val="FF0000"/>
              </a:solidFill>
              <a:highlight>
                <a:srgbClr val="FFFF00"/>
              </a:highlight>
            </a:endParaRPr>
          </a:p>
        </p:txBody>
      </p:sp>
      <p:pic>
        <p:nvPicPr>
          <p:cNvPr id="7" name="Audio 6">
            <a:hlinkClick r:id="" action="ppaction://media"/>
            <a:extLst>
              <a:ext uri="{FF2B5EF4-FFF2-40B4-BE49-F238E27FC236}">
                <a16:creationId xmlns:a16="http://schemas.microsoft.com/office/drawing/2014/main" id="{012FBE48-8EF6-F50E-822F-562091B42533}"/>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430000" y="6096000"/>
            <a:ext cx="609600" cy="609600"/>
          </a:xfrm>
          <a:prstGeom prst="rect">
            <a:avLst/>
          </a:prstGeom>
        </p:spPr>
      </p:pic>
      <p:pic>
        <p:nvPicPr>
          <p:cNvPr id="6" name="Picture 5" descr="A logo for a university&#10;&#10;Description automatically generated">
            <a:extLst>
              <a:ext uri="{FF2B5EF4-FFF2-40B4-BE49-F238E27FC236}">
                <a16:creationId xmlns:a16="http://schemas.microsoft.com/office/drawing/2014/main" id="{9B65AA7D-E019-27EF-223C-97ABBC4291AA}"/>
              </a:ext>
            </a:extLst>
          </p:cNvPr>
          <p:cNvPicPr>
            <a:picLocks noChangeAspect="1"/>
          </p:cNvPicPr>
          <p:nvPr/>
        </p:nvPicPr>
        <p:blipFill>
          <a:blip r:embed="rId10"/>
          <a:stretch>
            <a:fillRect/>
          </a:stretch>
        </p:blipFill>
        <p:spPr>
          <a:xfrm>
            <a:off x="0" y="5708198"/>
            <a:ext cx="1233996" cy="1214454"/>
          </a:xfrm>
          <a:prstGeom prst="rect">
            <a:avLst/>
          </a:prstGeom>
        </p:spPr>
      </p:pic>
    </p:spTree>
    <p:extLst>
      <p:ext uri="{BB962C8B-B14F-4D97-AF65-F5344CB8AC3E}">
        <p14:creationId xmlns:p14="http://schemas.microsoft.com/office/powerpoint/2010/main" val="2066178652"/>
      </p:ext>
    </p:extLst>
  </p:cSld>
  <p:clrMapOvr>
    <a:masterClrMapping/>
  </p:clrMapOvr>
  <mc:AlternateContent xmlns:mc="http://schemas.openxmlformats.org/markup-compatibility/2006" xmlns:p14="http://schemas.microsoft.com/office/powerpoint/2010/main">
    <mc:Choice Requires="p14">
      <p:transition p14:dur="0" advTm="215171"/>
    </mc:Choice>
    <mc:Fallback xmlns="">
      <p:transition advTm="21517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69.4"/>
</p:tagLst>
</file>

<file path=ppt/tags/tag2.xml><?xml version="1.0" encoding="utf-8"?>
<p:tagLst xmlns:a="http://schemas.openxmlformats.org/drawingml/2006/main" xmlns:r="http://schemas.openxmlformats.org/officeDocument/2006/relationships" xmlns:p="http://schemas.openxmlformats.org/presentationml/2006/main">
  <p:tag name="TIMING" val="|140.9"/>
</p:tagLst>
</file>

<file path=ppt/tags/tag3.xml><?xml version="1.0" encoding="utf-8"?>
<p:tagLst xmlns:a="http://schemas.openxmlformats.org/drawingml/2006/main" xmlns:r="http://schemas.openxmlformats.org/officeDocument/2006/relationships" xmlns:p="http://schemas.openxmlformats.org/presentationml/2006/main">
  <p:tag name="TIMING" val="|1.2|2.2"/>
</p:tagLst>
</file>

<file path=ppt/tags/tag4.xml><?xml version="1.0" encoding="utf-8"?>
<p:tagLst xmlns:a="http://schemas.openxmlformats.org/drawingml/2006/main" xmlns:r="http://schemas.openxmlformats.org/officeDocument/2006/relationships" xmlns:p="http://schemas.openxmlformats.org/presentationml/2006/main">
  <p:tag name="TIMING" val="|183.7|28.8"/>
</p:tagLst>
</file>

<file path=ppt/tags/tag5.xml><?xml version="1.0" encoding="utf-8"?>
<p:tagLst xmlns:a="http://schemas.openxmlformats.org/drawingml/2006/main" xmlns:r="http://schemas.openxmlformats.org/officeDocument/2006/relationships" xmlns:p="http://schemas.openxmlformats.org/presentationml/2006/main">
  <p:tag name="TIMING" val="|1.6|0.8"/>
</p:tagLst>
</file>

<file path=ppt/tags/tag6.xml><?xml version="1.0" encoding="utf-8"?>
<p:tagLst xmlns:a="http://schemas.openxmlformats.org/drawingml/2006/main" xmlns:r="http://schemas.openxmlformats.org/officeDocument/2006/relationships" xmlns:p="http://schemas.openxmlformats.org/presentationml/2006/main">
  <p:tag name="TIMING" val="|0.6|1.8|0.9"/>
</p:tagLst>
</file>

<file path=ppt/tags/tag7.xml><?xml version="1.0" encoding="utf-8"?>
<p:tagLst xmlns:a="http://schemas.openxmlformats.org/drawingml/2006/main" xmlns:r="http://schemas.openxmlformats.org/officeDocument/2006/relationships" xmlns:p="http://schemas.openxmlformats.org/presentationml/2006/main">
  <p:tag name="TIMING" val="|0.5|1.5|1|4.6|1"/>
</p:tagLst>
</file>

<file path=ppt/tags/tag8.xml><?xml version="1.0" encoding="utf-8"?>
<p:tagLst xmlns:a="http://schemas.openxmlformats.org/drawingml/2006/main" xmlns:r="http://schemas.openxmlformats.org/officeDocument/2006/relationships" xmlns:p="http://schemas.openxmlformats.org/presentationml/2006/main">
  <p:tag name="TIMING" val="|0.1|0.6"/>
</p:tagLst>
</file>

<file path=ppt/tags/tag9.xml><?xml version="1.0" encoding="utf-8"?>
<p:tagLst xmlns:a="http://schemas.openxmlformats.org/drawingml/2006/main" xmlns:r="http://schemas.openxmlformats.org/officeDocument/2006/relationships" xmlns:p="http://schemas.openxmlformats.org/presentationml/2006/main">
  <p:tag name="TIMING" val="|0.1|0.8|0.6|115.6"/>
</p:tagLst>
</file>

<file path=ppt/tags/tag10.xml><?xml version="1.0" encoding="utf-8"?>
<p:tagLst xmlns:a="http://schemas.openxmlformats.org/drawingml/2006/main" xmlns:r="http://schemas.openxmlformats.org/officeDocument/2006/relationships" xmlns:p="http://schemas.openxmlformats.org/presentationml/2006/main">
  <p:tag name="TIMING" val="|1.8|0.7|24.9|2.4|8.2|17.1"/>
</p:tagLst>
</file>

<file path=ppt/tags/tag11.xml><?xml version="1.0" encoding="utf-8"?>
<p:tagLst xmlns:a="http://schemas.openxmlformats.org/drawingml/2006/main" xmlns:r="http://schemas.openxmlformats.org/officeDocument/2006/relationships" xmlns:p="http://schemas.openxmlformats.org/presentationml/2006/main">
  <p:tag name="TIMING" val="|15.7|3.5|7.6|16.9"/>
</p:tagLst>
</file>

<file path=ppt/tags/tag12.xml><?xml version="1.0" encoding="utf-8"?>
<p:tagLst xmlns:a="http://schemas.openxmlformats.org/drawingml/2006/main" xmlns:r="http://schemas.openxmlformats.org/officeDocument/2006/relationships" xmlns:p="http://schemas.openxmlformats.org/presentationml/2006/main">
  <p:tag name="TIMING" val="|0.4|1.4|1.5|0.9"/>
</p:tagLst>
</file>

<file path=ppt/tags/tag13.xml><?xml version="1.0" encoding="utf-8"?>
<p:tagLst xmlns:a="http://schemas.openxmlformats.org/drawingml/2006/main" xmlns:r="http://schemas.openxmlformats.org/officeDocument/2006/relationships" xmlns:p="http://schemas.openxmlformats.org/presentationml/2006/main">
  <p:tag name="TIMING" val="|2.8|3.1|3.4|0.9"/>
</p:tagLst>
</file>

<file path=ppt/tags/tag14.xml><?xml version="1.0" encoding="utf-8"?>
<p:tagLst xmlns:a="http://schemas.openxmlformats.org/drawingml/2006/main" xmlns:r="http://schemas.openxmlformats.org/officeDocument/2006/relationships" xmlns:p="http://schemas.openxmlformats.org/presentationml/2006/main">
  <p:tag name="TIMING" val="|0.4|0.6"/>
</p:tagLst>
</file>

<file path=ppt/tags/tag15.xml><?xml version="1.0" encoding="utf-8"?>
<p:tagLst xmlns:a="http://schemas.openxmlformats.org/drawingml/2006/main" xmlns:r="http://schemas.openxmlformats.org/officeDocument/2006/relationships" xmlns:p="http://schemas.openxmlformats.org/presentationml/2006/main">
  <p:tag name="TIMING" val="|1.2|1.4|0.9|9"/>
</p:tagLst>
</file>

<file path=ppt/tags/tag16.xml><?xml version="1.0" encoding="utf-8"?>
<p:tagLst xmlns:a="http://schemas.openxmlformats.org/drawingml/2006/main" xmlns:r="http://schemas.openxmlformats.org/officeDocument/2006/relationships" xmlns:p="http://schemas.openxmlformats.org/presentationml/2006/main">
  <p:tag name="TIMING" val="|0.5"/>
</p:tagLst>
</file>

<file path=ppt/tags/tag17.xml><?xml version="1.0" encoding="utf-8"?>
<p:tagLst xmlns:a="http://schemas.openxmlformats.org/drawingml/2006/main" xmlns:r="http://schemas.openxmlformats.org/officeDocument/2006/relationships" xmlns:p="http://schemas.openxmlformats.org/presentationml/2006/main">
  <p:tag name="TIMING" val="|7.2|76.7"/>
</p:tagLst>
</file>

<file path=ppt/tags/tag18.xml><?xml version="1.0" encoding="utf-8"?>
<p:tagLst xmlns:a="http://schemas.openxmlformats.org/drawingml/2006/main" xmlns:r="http://schemas.openxmlformats.org/officeDocument/2006/relationships" xmlns:p="http://schemas.openxmlformats.org/presentationml/2006/main">
  <p:tag name="TIMING" val="|7.2|76.7"/>
</p:tagLst>
</file>

<file path=ppt/tags/tag19.xml><?xml version="1.0" encoding="utf-8"?>
<p:tagLst xmlns:a="http://schemas.openxmlformats.org/drawingml/2006/main" xmlns:r="http://schemas.openxmlformats.org/officeDocument/2006/relationships" xmlns:p="http://schemas.openxmlformats.org/presentationml/2006/main">
  <p:tag name="TIMING" val="|7.2|76.7"/>
</p:tagLst>
</file>

<file path=ppt/tags/tag20.xml><?xml version="1.0" encoding="utf-8"?>
<p:tagLst xmlns:a="http://schemas.openxmlformats.org/drawingml/2006/main" xmlns:r="http://schemas.openxmlformats.org/officeDocument/2006/relationships" xmlns:p="http://schemas.openxmlformats.org/presentationml/2006/main">
  <p:tag name="TIMING" val="|7.2|76.7"/>
</p:tagLst>
</file>

<file path=ppt/tags/tag21.xml><?xml version="1.0" encoding="utf-8"?>
<p:tagLst xmlns:a="http://schemas.openxmlformats.org/drawingml/2006/main" xmlns:r="http://schemas.openxmlformats.org/officeDocument/2006/relationships" xmlns:p="http://schemas.openxmlformats.org/presentationml/2006/main">
  <p:tag name="TIMING" val="|7.2|76.7"/>
</p:tagLst>
</file>

<file path=ppt/tags/tag22.xml><?xml version="1.0" encoding="utf-8"?>
<p:tagLst xmlns:a="http://schemas.openxmlformats.org/drawingml/2006/main" xmlns:r="http://schemas.openxmlformats.org/officeDocument/2006/relationships" xmlns:p="http://schemas.openxmlformats.org/presentationml/2006/main">
  <p:tag name="TIMING" val="|7.2|76.7"/>
</p:tagLst>
</file>

<file path=ppt/tags/tag23.xml><?xml version="1.0" encoding="utf-8"?>
<p:tagLst xmlns:a="http://schemas.openxmlformats.org/drawingml/2006/main" xmlns:r="http://schemas.openxmlformats.org/officeDocument/2006/relationships" xmlns:p="http://schemas.openxmlformats.org/presentationml/2006/main">
  <p:tag name="TIMING" val="|7.2|76.7"/>
</p:tagLst>
</file>

<file path=ppt/tags/tag24.xml><?xml version="1.0" encoding="utf-8"?>
<p:tagLst xmlns:a="http://schemas.openxmlformats.org/drawingml/2006/main" xmlns:r="http://schemas.openxmlformats.org/officeDocument/2006/relationships" xmlns:p="http://schemas.openxmlformats.org/presentationml/2006/main">
  <p:tag name="TIMING" val="|7.2|76.7"/>
</p:tagLst>
</file>

<file path=ppt/tags/tag25.xml><?xml version="1.0" encoding="utf-8"?>
<p:tagLst xmlns:a="http://schemas.openxmlformats.org/drawingml/2006/main" xmlns:r="http://schemas.openxmlformats.org/officeDocument/2006/relationships" xmlns:p="http://schemas.openxmlformats.org/presentationml/2006/main">
  <p:tag name="TIMING" val="|7.2|76.7"/>
</p:tagLst>
</file>

<file path=ppt/tags/tag26.xml><?xml version="1.0" encoding="utf-8"?>
<p:tagLst xmlns:a="http://schemas.openxmlformats.org/drawingml/2006/main" xmlns:r="http://schemas.openxmlformats.org/officeDocument/2006/relationships" xmlns:p="http://schemas.openxmlformats.org/presentationml/2006/main">
  <p:tag name="TIMING" val="|7.2|76.7"/>
</p:tagLst>
</file>

<file path=ppt/tags/tag27.xml><?xml version="1.0" encoding="utf-8"?>
<p:tagLst xmlns:a="http://schemas.openxmlformats.org/drawingml/2006/main" xmlns:r="http://schemas.openxmlformats.org/officeDocument/2006/relationships" xmlns:p="http://schemas.openxmlformats.org/presentationml/2006/main">
  <p:tag name="TIMING" val="|7.2|76.7"/>
</p:tagLst>
</file>

<file path=ppt/tags/tag28.xml><?xml version="1.0" encoding="utf-8"?>
<p:tagLst xmlns:a="http://schemas.openxmlformats.org/drawingml/2006/main" xmlns:r="http://schemas.openxmlformats.org/officeDocument/2006/relationships" xmlns:p="http://schemas.openxmlformats.org/presentationml/2006/main">
  <p:tag name="TIMING" val="|7.2|76.7"/>
</p:tagLst>
</file>

<file path=ppt/tags/tag29.xml><?xml version="1.0" encoding="utf-8"?>
<p:tagLst xmlns:a="http://schemas.openxmlformats.org/drawingml/2006/main" xmlns:r="http://schemas.openxmlformats.org/officeDocument/2006/relationships" xmlns:p="http://schemas.openxmlformats.org/presentationml/2006/main">
  <p:tag name="TIMING" val="|7.2|76.7"/>
</p:tagLst>
</file>

<file path=ppt/tags/tag30.xml><?xml version="1.0" encoding="utf-8"?>
<p:tagLst xmlns:a="http://schemas.openxmlformats.org/drawingml/2006/main" xmlns:r="http://schemas.openxmlformats.org/officeDocument/2006/relationships" xmlns:p="http://schemas.openxmlformats.org/presentationml/2006/main">
  <p:tag name="TIMING" val="|7.2|76.7"/>
</p:tagLst>
</file>

<file path=ppt/tags/tag31.xml><?xml version="1.0" encoding="utf-8"?>
<p:tagLst xmlns:a="http://schemas.openxmlformats.org/drawingml/2006/main" xmlns:r="http://schemas.openxmlformats.org/officeDocument/2006/relationships" xmlns:p="http://schemas.openxmlformats.org/presentationml/2006/main">
  <p:tag name="TIMING" val="|7.2|76.7"/>
</p:tagLst>
</file>

<file path=ppt/tags/tag32.xml><?xml version="1.0" encoding="utf-8"?>
<p:tagLst xmlns:a="http://schemas.openxmlformats.org/drawingml/2006/main" xmlns:r="http://schemas.openxmlformats.org/officeDocument/2006/relationships" xmlns:p="http://schemas.openxmlformats.org/presentationml/2006/main">
  <p:tag name="TIMING" val="|7.2|76.7"/>
</p:tagLst>
</file>

<file path=ppt/tags/tag33.xml><?xml version="1.0" encoding="utf-8"?>
<p:tagLst xmlns:a="http://schemas.openxmlformats.org/drawingml/2006/main" xmlns:r="http://schemas.openxmlformats.org/officeDocument/2006/relationships" xmlns:p="http://schemas.openxmlformats.org/presentationml/2006/main">
  <p:tag name="TIMING" val="|7.2|76.7"/>
</p:tagLst>
</file>

<file path=ppt/tags/tag34.xml><?xml version="1.0" encoding="utf-8"?>
<p:tagLst xmlns:a="http://schemas.openxmlformats.org/drawingml/2006/main" xmlns:r="http://schemas.openxmlformats.org/officeDocument/2006/relationships" xmlns:p="http://schemas.openxmlformats.org/presentationml/2006/main">
  <p:tag name="TIMING" val="|7.2|76.7"/>
</p:tagLst>
</file>

<file path=ppt/tags/tag35.xml><?xml version="1.0" encoding="utf-8"?>
<p:tagLst xmlns:a="http://schemas.openxmlformats.org/drawingml/2006/main" xmlns:r="http://schemas.openxmlformats.org/officeDocument/2006/relationships" xmlns:p="http://schemas.openxmlformats.org/presentationml/2006/main">
  <p:tag name="TIMING" val="|7.2|76.7"/>
</p:tagLst>
</file>

<file path=ppt/tags/tag36.xml><?xml version="1.0" encoding="utf-8"?>
<p:tagLst xmlns:a="http://schemas.openxmlformats.org/drawingml/2006/main" xmlns:r="http://schemas.openxmlformats.org/officeDocument/2006/relationships" xmlns:p="http://schemas.openxmlformats.org/presentationml/2006/main">
  <p:tag name="TIMING" val="|7.2|76.7"/>
</p:tagLst>
</file>

<file path=ppt/tags/tag37.xml><?xml version="1.0" encoding="utf-8"?>
<p:tagLst xmlns:a="http://schemas.openxmlformats.org/drawingml/2006/main" xmlns:r="http://schemas.openxmlformats.org/officeDocument/2006/relationships" xmlns:p="http://schemas.openxmlformats.org/presentationml/2006/main">
  <p:tag name="TIMING" val="|7.2|76.7"/>
</p:tagLst>
</file>

<file path=ppt/tags/tag38.xml><?xml version="1.0" encoding="utf-8"?>
<p:tagLst xmlns:a="http://schemas.openxmlformats.org/drawingml/2006/main" xmlns:r="http://schemas.openxmlformats.org/officeDocument/2006/relationships" xmlns:p="http://schemas.openxmlformats.org/presentationml/2006/main">
  <p:tag name="TIMING" val="|7.2|76.7"/>
</p:tagLst>
</file>

<file path=ppt/tags/tag39.xml><?xml version="1.0" encoding="utf-8"?>
<p:tagLst xmlns:a="http://schemas.openxmlformats.org/drawingml/2006/main" xmlns:r="http://schemas.openxmlformats.org/officeDocument/2006/relationships" xmlns:p="http://schemas.openxmlformats.org/presentationml/2006/main">
  <p:tag name="TIMING" val="|7.2|76.7"/>
</p:tagLst>
</file>

<file path=ppt/tags/tag40.xml><?xml version="1.0" encoding="utf-8"?>
<p:tagLst xmlns:a="http://schemas.openxmlformats.org/drawingml/2006/main" xmlns:r="http://schemas.openxmlformats.org/officeDocument/2006/relationships" xmlns:p="http://schemas.openxmlformats.org/presentationml/2006/main">
  <p:tag name="TIMING" val="|7.2|76.7"/>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9cf2d3659aae8bc81616b6a9098a3d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ef34c42d8d3384dab161fc5b8c453"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3CE5D24-32AB-44AD-9402-5E11AB8006FE}">
  <ds:schemaRefs>
    <ds:schemaRef ds:uri="http://schemas.microsoft.com/office/2006/metadata/properties"/>
    <ds:schemaRef ds:uri="http://www.w3.org/2000/xmlns/"/>
    <ds:schemaRef ds:uri="49100919-8a76-4266-be0c-7dc583902cb4"/>
    <ds:schemaRef ds:uri="http://www.w3.org/2001/XMLSchema-instance"/>
    <ds:schemaRef ds:uri="d13aca44-ef33-4cf4-9980-7f0b00e6eeb9"/>
    <ds:schemaRef ds:uri="http://schemas.microsoft.com/office/infopath/2007/PartnerControls"/>
  </ds:schemaRefs>
</ds:datastoreItem>
</file>

<file path=customXml/itemProps2.xml><?xml version="1.0" encoding="utf-8"?>
<ds:datastoreItem xmlns:ds="http://schemas.openxmlformats.org/officeDocument/2006/customXml" ds:itemID="{5275FDBC-7DD4-46F1-8720-E70CF3CBB46A}">
  <ds:schemaRefs>
    <ds:schemaRef ds:uri="http://schemas.microsoft.com/sharepoint/v3/contenttype/forms"/>
  </ds:schemaRefs>
</ds:datastoreItem>
</file>

<file path=customXml/itemProps3.xml><?xml version="1.0" encoding="utf-8"?>
<ds:datastoreItem xmlns:ds="http://schemas.openxmlformats.org/officeDocument/2006/customXml" ds:itemID="{BFB1B3EC-D194-4057-B0C3-F98CE718AD1B}">
  <ds:schemaRefs>
    <ds:schemaRef ds:uri="http://schemas.microsoft.com/office/2006/metadata/contentType"/>
    <ds:schemaRef ds:uri="http://schemas.microsoft.com/office/2006/metadata/properties/metaAttributes"/>
    <ds:schemaRef ds:uri="http://www.w3.org/2000/xmlns/"/>
    <ds:schemaRef ds:uri="http://www.w3.org/2001/XMLSchema"/>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2889</TotalTime>
  <Words>4463</Words>
  <Application>Microsoft Office PowerPoint</Application>
  <PresentationFormat>Widescreen</PresentationFormat>
  <Paragraphs>279</Paragraphs>
  <Slides>42</Slides>
  <Notes>0</Notes>
  <HiddenSlides>0</HiddenSlides>
  <MMClips>37</MMClips>
  <ScaleCrop>false</ScaleCrop>
  <HeadingPairs>
    <vt:vector size="4" baseType="variant">
      <vt:variant>
        <vt:lpstr>Theme</vt:lpstr>
      </vt:variant>
      <vt:variant>
        <vt:i4>1</vt:i4>
      </vt:variant>
      <vt:variant>
        <vt:lpstr>Slide Titles</vt:lpstr>
      </vt:variant>
      <vt:variant>
        <vt:i4>42</vt:i4>
      </vt:variant>
    </vt:vector>
  </HeadingPairs>
  <TitlesOfParts>
    <vt:vector size="43"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NesmaAbdelfatah</cp:lastModifiedBy>
  <cp:revision>159</cp:revision>
  <dcterms:created xsi:type="dcterms:W3CDTF">2021-08-03T13:03:26Z</dcterms:created>
  <dcterms:modified xsi:type="dcterms:W3CDTF">2025-07-11T18:00:26Z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