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27.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12.xml" ContentType="application/vnd.openxmlformats-officedocument.presentationml.slide+xml"/>
  <Override PartName="/ppt/slides/slide11.xml" ContentType="application/vnd.openxmlformats-officedocument.presentationml.slide+xml"/>
  <Override PartName="/ppt/slides/slide10.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34.xml" ContentType="application/vnd.openxmlformats-officedocument.presentationml.slide+xml"/>
  <Override PartName="/ppt/slides/slide33.xml" ContentType="application/vnd.openxmlformats-officedocument.presentationml.slide+xml"/>
  <Override PartName="/ppt/slides/slide32.xml" ContentType="application/vnd.openxmlformats-officedocument.presentationml.slide+xml"/>
  <Override PartName="/ppt/slides/slide31.xml" ContentType="application/vnd.openxmlformats-officedocument.presentationml.slide+xml"/>
  <Override PartName="/ppt/slides/slide30.xml" ContentType="application/vnd.openxmlformats-officedocument.presentationml.slide+xml"/>
  <Override PartName="/ppt/slides/slide29.xml" ContentType="application/vnd.openxmlformats-officedocument.presentationml.slide+xml"/>
  <Override PartName="/ppt/slides/slide28.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41.xml" ContentType="application/vnd.openxmlformats-officedocument.presentationml.slide+xml"/>
  <Override PartName="/ppt/slides/slide40.xml" ContentType="application/vnd.openxmlformats-officedocument.presentationml.slide+xml"/>
  <Override PartName="/ppt/slides/slide39.xml" ContentType="application/vnd.openxmlformats-officedocument.presentationml.slide+xml"/>
  <Override PartName="/ppt/slides/slide38.xml" ContentType="application/vnd.openxmlformats-officedocument.presentationml.slide+xml"/>
  <Override PartName="/ppt/slides/slide2.xml" ContentType="application/vnd.openxmlformats-officedocument.presentationml.slide+xml"/>
  <Override PartName="/ppt/slides/slide1.xml" ContentType="application/vnd.openxmlformats-officedocument.presentationml.slide+xml"/>
  <Override PartName="/ppt/slides/slide26.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18.xml" ContentType="application/vnd.openxmlformats-officedocument.presentationml.slideLayout+xml"/>
  <Override PartName="/ppt/slideLayouts/slideLayout17.xml" ContentType="application/vnd.openxmlformats-officedocument.presentationml.slideLayout+xml"/>
  <Override PartName="/ppt/slideLayouts/slideLayout16.xml" ContentType="application/vnd.openxmlformats-officedocument.presentationml.slideLayout+xml"/>
  <Override PartName="/ppt/slideLayouts/slideLayout15.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notesSlides/notesSlide1.xml" ContentType="application/vnd.openxmlformats-officedocument.presentationml.notesSlide+xml"/>
  <Override PartName="/ppt/slideLayouts/slideLayout23.xml" ContentType="application/vnd.openxmlformats-officedocument.presentationml.slideLayout+xml"/>
  <Override PartName="/ppt/slideLayouts/slideLayout22.xml" ContentType="application/vnd.openxmlformats-officedocument.presentationml.slideLayout+xml"/>
  <Override PartName="/ppt/slideLayouts/slideLayout14.xml" ContentType="application/vnd.openxmlformats-officedocument.presentationml.slideLayout+xml"/>
  <Override PartName="/ppt/slideLayouts/slideLayout13.xml" ContentType="application/vnd.openxmlformats-officedocument.presentationml.slideLayout+xml"/>
  <Override PartName="/ppt/slideLayouts/slideLayout12.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notesSlides/notesSlide3.xml" ContentType="application/vnd.openxmlformats-officedocument.presentationml.notesSlide+xml"/>
  <Override PartName="/ppt/notesSlides/notesSlide2.xml" ContentType="application/vnd.openxmlformats-officedocument.presentationml.notesSlide+xml"/>
  <Override PartName="/ppt/notesSlides/notesSlide4.xml" ContentType="application/vnd.openxmlformats-officedocument.presentationml.notesSlide+xml"/>
  <Override PartName="/ppt/notesSlides/notesSlide6.xml" ContentType="application/vnd.openxmlformats-officedocument.presentationml.notesSlide+xml"/>
  <Override PartName="/ppt/notesSlides/notesSlide13.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5.xml" ContentType="application/vnd.openxmlformats-officedocument.presentationml.notesSlide+xml"/>
  <Override PartName="/ppt/notesSlides/notesSlide16.xml" ContentType="application/vnd.openxmlformats-officedocument.presentationml.notesSlide+xml"/>
  <Override PartName="/ppt/notesSlides/notesSlide12.xml" ContentType="application/vnd.openxmlformats-officedocument.presentationml.notesSlide+xml"/>
  <Override PartName="/ppt/theme/theme1.xml" ContentType="application/vnd.openxmlformats-officedocument.theme+xml"/>
  <Override PartName="/ppt/notesMasters/notesMaster1.xml" ContentType="application/vnd.openxmlformats-officedocument.presentationml.notesMaster+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8" r:id="rId1"/>
  </p:sldMasterIdLst>
  <p:notesMasterIdLst>
    <p:notesMasterId r:id="rId43"/>
  </p:notesMasterIdLst>
  <p:sldIdLst>
    <p:sldId id="586" r:id="rId2"/>
    <p:sldId id="587" r:id="rId3"/>
    <p:sldId id="484" r:id="rId4"/>
    <p:sldId id="577" r:id="rId5"/>
    <p:sldId id="547" r:id="rId6"/>
    <p:sldId id="545" r:id="rId7"/>
    <p:sldId id="546" r:id="rId8"/>
    <p:sldId id="578" r:id="rId9"/>
    <p:sldId id="549" r:id="rId10"/>
    <p:sldId id="550" r:id="rId11"/>
    <p:sldId id="553" r:id="rId12"/>
    <p:sldId id="579" r:id="rId13"/>
    <p:sldId id="556" r:id="rId14"/>
    <p:sldId id="558" r:id="rId15"/>
    <p:sldId id="580" r:id="rId16"/>
    <p:sldId id="559" r:id="rId17"/>
    <p:sldId id="560" r:id="rId18"/>
    <p:sldId id="581" r:id="rId19"/>
    <p:sldId id="561" r:id="rId20"/>
    <p:sldId id="563" r:id="rId21"/>
    <p:sldId id="564" r:id="rId22"/>
    <p:sldId id="565" r:id="rId23"/>
    <p:sldId id="566" r:id="rId24"/>
    <p:sldId id="567" r:id="rId25"/>
    <p:sldId id="568" r:id="rId26"/>
    <p:sldId id="582" r:id="rId27"/>
    <p:sldId id="569" r:id="rId28"/>
    <p:sldId id="583" r:id="rId29"/>
    <p:sldId id="502" r:id="rId30"/>
    <p:sldId id="570" r:id="rId31"/>
    <p:sldId id="571" r:id="rId32"/>
    <p:sldId id="572" r:id="rId33"/>
    <p:sldId id="573" r:id="rId34"/>
    <p:sldId id="574" r:id="rId35"/>
    <p:sldId id="575" r:id="rId36"/>
    <p:sldId id="584" r:id="rId37"/>
    <p:sldId id="489" r:id="rId38"/>
    <p:sldId id="585" r:id="rId39"/>
    <p:sldId id="576" r:id="rId40"/>
    <p:sldId id="481" r:id="rId41"/>
    <p:sldId id="349"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86"/>
            <p14:sldId id="587"/>
            <p14:sldId id="484"/>
            <p14:sldId id="577"/>
            <p14:sldId id="547"/>
            <p14:sldId id="545"/>
            <p14:sldId id="546"/>
            <p14:sldId id="578"/>
            <p14:sldId id="549"/>
            <p14:sldId id="550"/>
            <p14:sldId id="553"/>
            <p14:sldId id="579"/>
            <p14:sldId id="556"/>
            <p14:sldId id="558"/>
            <p14:sldId id="580"/>
            <p14:sldId id="559"/>
            <p14:sldId id="560"/>
            <p14:sldId id="581"/>
            <p14:sldId id="561"/>
            <p14:sldId id="563"/>
            <p14:sldId id="564"/>
            <p14:sldId id="565"/>
            <p14:sldId id="566"/>
            <p14:sldId id="567"/>
            <p14:sldId id="568"/>
            <p14:sldId id="582"/>
            <p14:sldId id="569"/>
            <p14:sldId id="583"/>
            <p14:sldId id="502"/>
            <p14:sldId id="570"/>
            <p14:sldId id="571"/>
            <p14:sldId id="572"/>
            <p14:sldId id="573"/>
            <p14:sldId id="574"/>
            <p14:sldId id="575"/>
            <p14:sldId id="584"/>
            <p14:sldId id="489"/>
            <p14:sldId id="585"/>
            <p14:sldId id="576"/>
            <p14:sldId id="481"/>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6" d="100"/>
          <a:sy n="66" d="100"/>
        </p:scale>
        <p:origin x="876" y="7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50" Type="http://schemas.openxmlformats.org/officeDocument/2006/relationships/customXml" Target="../customXml/item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2.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48" Type="http://schemas.openxmlformats.org/officeDocument/2006/relationships/customXml" Target="../customXml/item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1/20/2025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270954189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407507316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78791513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242918316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284834936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86352915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243804373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281206693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86371785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78127616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119711307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82171323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224516954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334842915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12603772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a:extLst>
              <a:ext uri="{FF2B5EF4-FFF2-40B4-BE49-F238E27FC236}">
                <a16:creationId xmlns:a16="http://schemas.microsoft.com/office/drawing/2014/main" xmlns=""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a:extLst>
              <a:ext uri="{FF2B5EF4-FFF2-40B4-BE49-F238E27FC236}">
                <a16:creationId xmlns:a16="http://schemas.microsoft.com/office/drawing/2014/main" xmlns="" id="{1CA7B7F2-C594-2226-10C3-8AC3C8D66601}"/>
              </a:ext>
            </a:extLst>
          </p:cNvPr>
          <p:cNvSpPr>
            <a:spLocks noGrp="1"/>
          </p:cNvSpPr>
          <p:nvPr>
            <p:ph type="dt" sz="half" idx="10"/>
          </p:nvPr>
        </p:nvSpPr>
        <p:spPr/>
        <p:txBody>
          <a:bodyPr/>
          <a:lstStyle/>
          <a:p>
            <a:fld id="{7AD86B2E-B702-4422-B277-3A08C7449694}" type="datetimeFigureOut">
              <a:rPr lang="en-US" smtClean="0"/>
              <a:t>1/20/2025</a:t>
            </a:fld>
            <a:endParaRPr lang="en-US"/>
          </a:p>
        </p:txBody>
      </p:sp>
      <p:sp>
        <p:nvSpPr>
          <p:cNvPr id="5" name="Footer Placeholder 4">
            <a:extLst>
              <a:ext uri="{FF2B5EF4-FFF2-40B4-BE49-F238E27FC236}">
                <a16:creationId xmlns:a16="http://schemas.microsoft.com/office/drawing/2014/main" xmlns=""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370771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C59ED8-839F-740F-5380-EB20BD607CD4}"/>
              </a:ext>
            </a:extLst>
          </p:cNvPr>
          <p:cNvSpPr>
            <a:spLocks noGrp="1"/>
          </p:cNvSpPr>
          <p:nvPr>
            <p:ph type="title"/>
          </p:nvPr>
        </p:nvSpPr>
        <p:spPr/>
        <p:txBody>
          <a:bodyPr/>
          <a:lstStyle/>
          <a:p>
            <a:r>
              <a:rPr lang="en-US" smtClean="0"/>
              <a:t>Click to edit Master title style</a:t>
            </a:r>
            <a:endParaRPr lang="en-US"/>
          </a:p>
        </p:txBody>
      </p:sp>
      <p:sp>
        <p:nvSpPr>
          <p:cNvPr id="3" name="Content Placeholder 2">
            <a:extLst>
              <a:ext uri="{FF2B5EF4-FFF2-40B4-BE49-F238E27FC236}">
                <a16:creationId xmlns:a16="http://schemas.microsoft.com/office/drawing/2014/main" xmlns="" id="{B5DBA814-F4FF-953C-65F6-7755FFA224FB}"/>
              </a:ext>
            </a:extLst>
          </p:cNvPr>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a16="http://schemas.microsoft.com/office/drawing/2014/main" xmlns="" id="{D0F5B59B-14BB-0F36-FA1D-86F9E28D7782}"/>
              </a:ext>
            </a:extLst>
          </p:cNvPr>
          <p:cNvSpPr>
            <a:spLocks noGrp="1"/>
          </p:cNvSpPr>
          <p:nvPr>
            <p:ph type="dt" sz="half" idx="10"/>
          </p:nvPr>
        </p:nvSpPr>
        <p:spPr/>
        <p:txBody>
          <a:bodyPr/>
          <a:lstStyle/>
          <a:p>
            <a:fld id="{7AD86B2E-B702-4422-B277-3A08C7449694}" type="datetimeFigureOut">
              <a:rPr lang="en-US" smtClean="0"/>
              <a:t>1/20/2025</a:t>
            </a:fld>
            <a:endParaRPr lang="en-US"/>
          </a:p>
        </p:txBody>
      </p:sp>
      <p:sp>
        <p:nvSpPr>
          <p:cNvPr id="5" name="Footer Placeholder 4">
            <a:extLst>
              <a:ext uri="{FF2B5EF4-FFF2-40B4-BE49-F238E27FC236}">
                <a16:creationId xmlns:a16="http://schemas.microsoft.com/office/drawing/2014/main" xmlns=""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641086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a:extLst>
              <a:ext uri="{FF2B5EF4-FFF2-40B4-BE49-F238E27FC236}">
                <a16:creationId xmlns:a16="http://schemas.microsoft.com/office/drawing/2014/main" xmlns=""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a:extLst>
              <a:ext uri="{FF2B5EF4-FFF2-40B4-BE49-F238E27FC236}">
                <a16:creationId xmlns:a16="http://schemas.microsoft.com/office/drawing/2014/main" xmlns="" id="{281F9F7B-C72F-8488-63C2-893D10A71873}"/>
              </a:ext>
            </a:extLst>
          </p:cNvPr>
          <p:cNvSpPr>
            <a:spLocks noGrp="1"/>
          </p:cNvSpPr>
          <p:nvPr>
            <p:ph type="dt" sz="half" idx="10"/>
          </p:nvPr>
        </p:nvSpPr>
        <p:spPr/>
        <p:txBody>
          <a:bodyPr/>
          <a:lstStyle/>
          <a:p>
            <a:fld id="{7AD86B2E-B702-4422-B277-3A08C7449694}" type="datetimeFigureOut">
              <a:rPr lang="en-US" smtClean="0"/>
              <a:t>1/20/2025</a:t>
            </a:fld>
            <a:endParaRPr lang="en-US"/>
          </a:p>
        </p:txBody>
      </p:sp>
      <p:sp>
        <p:nvSpPr>
          <p:cNvPr id="5" name="Footer Placeholder 4">
            <a:extLst>
              <a:ext uri="{FF2B5EF4-FFF2-40B4-BE49-F238E27FC236}">
                <a16:creationId xmlns:a16="http://schemas.microsoft.com/office/drawing/2014/main" xmlns=""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026868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D49C40-2B03-A723-1A25-72E120ED2D38}"/>
              </a:ext>
            </a:extLst>
          </p:cNvPr>
          <p:cNvSpPr>
            <a:spLocks noGrp="1"/>
          </p:cNvSpPr>
          <p:nvPr>
            <p:ph type="title"/>
          </p:nvPr>
        </p:nvSpPr>
        <p:spPr/>
        <p:txBody>
          <a:bodyPr/>
          <a:lstStyle/>
          <a:p>
            <a:r>
              <a:rPr lang="en-US" smtClean="0"/>
              <a:t>Click to edit Master title style</a:t>
            </a:r>
            <a:endParaRPr lang="en-US"/>
          </a:p>
        </p:txBody>
      </p:sp>
      <p:sp>
        <p:nvSpPr>
          <p:cNvPr id="3" name="Content Placeholder 2">
            <a:extLst>
              <a:ext uri="{FF2B5EF4-FFF2-40B4-BE49-F238E27FC236}">
                <a16:creationId xmlns:a16="http://schemas.microsoft.com/office/drawing/2014/main" xmlns="" id="{DCC05F17-3155-8F58-9417-872859F01BC8}"/>
              </a:ext>
            </a:extLst>
          </p:cNvPr>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a:extLst>
              <a:ext uri="{FF2B5EF4-FFF2-40B4-BE49-F238E27FC236}">
                <a16:creationId xmlns:a16="http://schemas.microsoft.com/office/drawing/2014/main" xmlns="" id="{F0A6FADA-9339-2718-AE06-345636476CB1}"/>
              </a:ext>
            </a:extLst>
          </p:cNvPr>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a:extLst>
              <a:ext uri="{FF2B5EF4-FFF2-40B4-BE49-F238E27FC236}">
                <a16:creationId xmlns:a16="http://schemas.microsoft.com/office/drawing/2014/main" xmlns="" id="{CC7B5477-D6C1-D0EF-360E-AAF1F8F26BA5}"/>
              </a:ext>
            </a:extLst>
          </p:cNvPr>
          <p:cNvSpPr>
            <a:spLocks noGrp="1"/>
          </p:cNvSpPr>
          <p:nvPr>
            <p:ph type="dt" sz="half" idx="10"/>
          </p:nvPr>
        </p:nvSpPr>
        <p:spPr/>
        <p:txBody>
          <a:bodyPr/>
          <a:lstStyle/>
          <a:p>
            <a:fld id="{7AD86B2E-B702-4422-B277-3A08C7449694}" type="datetimeFigureOut">
              <a:rPr lang="en-US" smtClean="0"/>
              <a:t>1/20/2025</a:t>
            </a:fld>
            <a:endParaRPr lang="en-US"/>
          </a:p>
        </p:txBody>
      </p:sp>
      <p:sp>
        <p:nvSpPr>
          <p:cNvPr id="6" name="Footer Placeholder 5">
            <a:extLst>
              <a:ext uri="{FF2B5EF4-FFF2-40B4-BE49-F238E27FC236}">
                <a16:creationId xmlns:a16="http://schemas.microsoft.com/office/drawing/2014/main" xmlns=""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623316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B6B58D-F759-624C-F4B5-076FD713366E}"/>
              </a:ext>
            </a:extLst>
          </p:cNvPr>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a:extLst>
              <a:ext uri="{FF2B5EF4-FFF2-40B4-BE49-F238E27FC236}">
                <a16:creationId xmlns:a16="http://schemas.microsoft.com/office/drawing/2014/main" xmlns=""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a:extLst>
              <a:ext uri="{FF2B5EF4-FFF2-40B4-BE49-F238E27FC236}">
                <a16:creationId xmlns:a16="http://schemas.microsoft.com/office/drawing/2014/main" xmlns="" id="{B280C419-BB65-0AE7-334A-03DB570FB6CB}"/>
              </a:ext>
            </a:extLst>
          </p:cNvPr>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a:extLst>
              <a:ext uri="{FF2B5EF4-FFF2-40B4-BE49-F238E27FC236}">
                <a16:creationId xmlns:a16="http://schemas.microsoft.com/office/drawing/2014/main" xmlns=""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a:extLst>
              <a:ext uri="{FF2B5EF4-FFF2-40B4-BE49-F238E27FC236}">
                <a16:creationId xmlns:a16="http://schemas.microsoft.com/office/drawing/2014/main" xmlns="" id="{0972C4A7-BEA2-2193-0159-41A66555323C}"/>
              </a:ext>
            </a:extLst>
          </p:cNvPr>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a:extLst>
              <a:ext uri="{FF2B5EF4-FFF2-40B4-BE49-F238E27FC236}">
                <a16:creationId xmlns:a16="http://schemas.microsoft.com/office/drawing/2014/main" xmlns="" id="{A82EDC5C-9D31-77DA-AB6E-212A67AE9801}"/>
              </a:ext>
            </a:extLst>
          </p:cNvPr>
          <p:cNvSpPr>
            <a:spLocks noGrp="1"/>
          </p:cNvSpPr>
          <p:nvPr>
            <p:ph type="dt" sz="half" idx="10"/>
          </p:nvPr>
        </p:nvSpPr>
        <p:spPr/>
        <p:txBody>
          <a:bodyPr/>
          <a:lstStyle/>
          <a:p>
            <a:fld id="{7AD86B2E-B702-4422-B277-3A08C7449694}" type="datetimeFigureOut">
              <a:rPr lang="en-US" smtClean="0"/>
              <a:t>1/20/2025</a:t>
            </a:fld>
            <a:endParaRPr lang="en-US"/>
          </a:p>
        </p:txBody>
      </p:sp>
      <p:sp>
        <p:nvSpPr>
          <p:cNvPr id="8" name="Footer Placeholder 7">
            <a:extLst>
              <a:ext uri="{FF2B5EF4-FFF2-40B4-BE49-F238E27FC236}">
                <a16:creationId xmlns:a16="http://schemas.microsoft.com/office/drawing/2014/main" xmlns=""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607054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1AF804-BA6F-7137-4401-2ABEE47663D1}"/>
              </a:ext>
            </a:extLst>
          </p:cNvPr>
          <p:cNvSpPr>
            <a:spLocks noGrp="1"/>
          </p:cNvSpPr>
          <p:nvPr>
            <p:ph type="title"/>
          </p:nvPr>
        </p:nvSpPr>
        <p:spPr/>
        <p:txBody>
          <a:bodyPr/>
          <a:lstStyle/>
          <a:p>
            <a:r>
              <a:rPr lang="en-US" smtClean="0"/>
              <a:t>Click to edit Master title style</a:t>
            </a:r>
            <a:endParaRPr lang="en-US"/>
          </a:p>
        </p:txBody>
      </p:sp>
      <p:sp>
        <p:nvSpPr>
          <p:cNvPr id="3" name="Date Placeholder 2">
            <a:extLst>
              <a:ext uri="{FF2B5EF4-FFF2-40B4-BE49-F238E27FC236}">
                <a16:creationId xmlns:a16="http://schemas.microsoft.com/office/drawing/2014/main" xmlns="" id="{85E1951F-F9DF-2D36-66CD-0ADE1A8E8AC9}"/>
              </a:ext>
            </a:extLst>
          </p:cNvPr>
          <p:cNvSpPr>
            <a:spLocks noGrp="1"/>
          </p:cNvSpPr>
          <p:nvPr>
            <p:ph type="dt" sz="half" idx="10"/>
          </p:nvPr>
        </p:nvSpPr>
        <p:spPr/>
        <p:txBody>
          <a:bodyPr/>
          <a:lstStyle/>
          <a:p>
            <a:fld id="{7AD86B2E-B702-4422-B277-3A08C7449694}" type="datetimeFigureOut">
              <a:rPr lang="en-US" smtClean="0"/>
              <a:t>1/20/2025</a:t>
            </a:fld>
            <a:endParaRPr lang="en-US"/>
          </a:p>
        </p:txBody>
      </p:sp>
      <p:sp>
        <p:nvSpPr>
          <p:cNvPr id="4" name="Footer Placeholder 3">
            <a:extLst>
              <a:ext uri="{FF2B5EF4-FFF2-40B4-BE49-F238E27FC236}">
                <a16:creationId xmlns:a16="http://schemas.microsoft.com/office/drawing/2014/main" xmlns=""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232766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F7FE2AC4-08F1-175E-50F9-B90ABA9113BD}"/>
              </a:ext>
            </a:extLst>
          </p:cNvPr>
          <p:cNvSpPr>
            <a:spLocks noGrp="1"/>
          </p:cNvSpPr>
          <p:nvPr>
            <p:ph type="dt" sz="half" idx="10"/>
          </p:nvPr>
        </p:nvSpPr>
        <p:spPr/>
        <p:txBody>
          <a:bodyPr/>
          <a:lstStyle/>
          <a:p>
            <a:fld id="{7AD86B2E-B702-4422-B277-3A08C7449694}" type="datetimeFigureOut">
              <a:rPr lang="en-US" smtClean="0"/>
              <a:t>1/20/2025</a:t>
            </a:fld>
            <a:endParaRPr lang="en-US"/>
          </a:p>
        </p:txBody>
      </p:sp>
      <p:sp>
        <p:nvSpPr>
          <p:cNvPr id="3" name="Footer Placeholder 2">
            <a:extLst>
              <a:ext uri="{FF2B5EF4-FFF2-40B4-BE49-F238E27FC236}">
                <a16:creationId xmlns:a16="http://schemas.microsoft.com/office/drawing/2014/main" xmlns=""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228361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a:extLst>
              <a:ext uri="{FF2B5EF4-FFF2-40B4-BE49-F238E27FC236}">
                <a16:creationId xmlns:a16="http://schemas.microsoft.com/office/drawing/2014/main" xmlns=""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a:extLst>
              <a:ext uri="{FF2B5EF4-FFF2-40B4-BE49-F238E27FC236}">
                <a16:creationId xmlns:a16="http://schemas.microsoft.com/office/drawing/2014/main" xmlns=""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a:extLst>
              <a:ext uri="{FF2B5EF4-FFF2-40B4-BE49-F238E27FC236}">
                <a16:creationId xmlns:a16="http://schemas.microsoft.com/office/drawing/2014/main" xmlns="" id="{778B70CE-2216-EDAB-7EA9-CCE161AC492D}"/>
              </a:ext>
            </a:extLst>
          </p:cNvPr>
          <p:cNvSpPr>
            <a:spLocks noGrp="1"/>
          </p:cNvSpPr>
          <p:nvPr>
            <p:ph type="dt" sz="half" idx="10"/>
          </p:nvPr>
        </p:nvSpPr>
        <p:spPr/>
        <p:txBody>
          <a:bodyPr/>
          <a:lstStyle/>
          <a:p>
            <a:fld id="{7AD86B2E-B702-4422-B277-3A08C7449694}" type="datetimeFigureOut">
              <a:rPr lang="en-US" smtClean="0"/>
              <a:t>1/20/2025</a:t>
            </a:fld>
            <a:endParaRPr lang="en-US"/>
          </a:p>
        </p:txBody>
      </p:sp>
      <p:sp>
        <p:nvSpPr>
          <p:cNvPr id="6" name="Footer Placeholder 5">
            <a:extLst>
              <a:ext uri="{FF2B5EF4-FFF2-40B4-BE49-F238E27FC236}">
                <a16:creationId xmlns:a16="http://schemas.microsoft.com/office/drawing/2014/main" xmlns=""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369092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a:extLst>
              <a:ext uri="{FF2B5EF4-FFF2-40B4-BE49-F238E27FC236}">
                <a16:creationId xmlns:a16="http://schemas.microsoft.com/office/drawing/2014/main" xmlns=""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a:extLst>
              <a:ext uri="{FF2B5EF4-FFF2-40B4-BE49-F238E27FC236}">
                <a16:creationId xmlns:a16="http://schemas.microsoft.com/office/drawing/2014/main" xmlns=""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a:extLst>
              <a:ext uri="{FF2B5EF4-FFF2-40B4-BE49-F238E27FC236}">
                <a16:creationId xmlns:a16="http://schemas.microsoft.com/office/drawing/2014/main" xmlns="" id="{9473CEC4-4BC0-D998-48CD-C0E75413B0FC}"/>
              </a:ext>
            </a:extLst>
          </p:cNvPr>
          <p:cNvSpPr>
            <a:spLocks noGrp="1"/>
          </p:cNvSpPr>
          <p:nvPr>
            <p:ph type="dt" sz="half" idx="10"/>
          </p:nvPr>
        </p:nvSpPr>
        <p:spPr/>
        <p:txBody>
          <a:bodyPr/>
          <a:lstStyle/>
          <a:p>
            <a:fld id="{7AD86B2E-B702-4422-B277-3A08C7449694}" type="datetimeFigureOut">
              <a:rPr lang="en-US" smtClean="0"/>
              <a:t>1/20/2025</a:t>
            </a:fld>
            <a:endParaRPr lang="en-US"/>
          </a:p>
        </p:txBody>
      </p:sp>
      <p:sp>
        <p:nvSpPr>
          <p:cNvPr id="6" name="Footer Placeholder 5">
            <a:extLst>
              <a:ext uri="{FF2B5EF4-FFF2-40B4-BE49-F238E27FC236}">
                <a16:creationId xmlns:a16="http://schemas.microsoft.com/office/drawing/2014/main" xmlns=""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44662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DD1990-0403-E7BD-DC37-9AFB471B60FE}"/>
              </a:ext>
            </a:extLst>
          </p:cNvPr>
          <p:cNvSpPr>
            <a:spLocks noGrp="1"/>
          </p:cNvSpPr>
          <p:nvPr>
            <p:ph type="title"/>
          </p:nvPr>
        </p:nvSpPr>
        <p:spPr/>
        <p:txBody>
          <a:bodyPr/>
          <a:lstStyle/>
          <a:p>
            <a:r>
              <a:rPr lang="en-US" smtClean="0"/>
              <a:t>Click to edit Master title style</a:t>
            </a:r>
            <a:endParaRPr lang="en-US"/>
          </a:p>
        </p:txBody>
      </p:sp>
      <p:sp>
        <p:nvSpPr>
          <p:cNvPr id="3" name="Vertical Text Placeholder 2">
            <a:extLst>
              <a:ext uri="{FF2B5EF4-FFF2-40B4-BE49-F238E27FC236}">
                <a16:creationId xmlns:a16="http://schemas.microsoft.com/office/drawing/2014/main" xmlns="" id="{1792BEF8-6FCF-04D0-BF56-B13A28622EB4}"/>
              </a:ext>
            </a:extLst>
          </p:cNvPr>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a16="http://schemas.microsoft.com/office/drawing/2014/main" xmlns="" id="{2E6B7518-7F38-0E9F-31BE-48CF51807FFD}"/>
              </a:ext>
            </a:extLst>
          </p:cNvPr>
          <p:cNvSpPr>
            <a:spLocks noGrp="1"/>
          </p:cNvSpPr>
          <p:nvPr>
            <p:ph type="dt" sz="half" idx="10"/>
          </p:nvPr>
        </p:nvSpPr>
        <p:spPr/>
        <p:txBody>
          <a:bodyPr/>
          <a:lstStyle/>
          <a:p>
            <a:fld id="{7AD86B2E-B702-4422-B277-3A08C7449694}" type="datetimeFigureOut">
              <a:rPr lang="en-US" smtClean="0"/>
              <a:t>1/20/2025</a:t>
            </a:fld>
            <a:endParaRPr lang="en-US"/>
          </a:p>
        </p:txBody>
      </p:sp>
      <p:sp>
        <p:nvSpPr>
          <p:cNvPr id="5" name="Footer Placeholder 4">
            <a:extLst>
              <a:ext uri="{FF2B5EF4-FFF2-40B4-BE49-F238E27FC236}">
                <a16:creationId xmlns:a16="http://schemas.microsoft.com/office/drawing/2014/main" xmlns=""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493752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F5253B29-BA54-390A-6D3D-817CE947730A}"/>
              </a:ext>
            </a:extLst>
          </p:cNvPr>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a:extLst>
              <a:ext uri="{FF2B5EF4-FFF2-40B4-BE49-F238E27FC236}">
                <a16:creationId xmlns:a16="http://schemas.microsoft.com/office/drawing/2014/main" xmlns="" id="{633E21C0-5144-CF89-6AE0-510711E09815}"/>
              </a:ext>
            </a:extLst>
          </p:cNvPr>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a16="http://schemas.microsoft.com/office/drawing/2014/main" xmlns="" id="{FE99442B-8870-38B1-A26D-CE928268F2CA}"/>
              </a:ext>
            </a:extLst>
          </p:cNvPr>
          <p:cNvSpPr>
            <a:spLocks noGrp="1"/>
          </p:cNvSpPr>
          <p:nvPr>
            <p:ph type="dt" sz="half" idx="10"/>
          </p:nvPr>
        </p:nvSpPr>
        <p:spPr/>
        <p:txBody>
          <a:bodyPr/>
          <a:lstStyle/>
          <a:p>
            <a:fld id="{7AD86B2E-B702-4422-B277-3A08C7449694}" type="datetimeFigureOut">
              <a:rPr lang="en-US" smtClean="0"/>
              <a:t>1/20/2025</a:t>
            </a:fld>
            <a:endParaRPr lang="en-US"/>
          </a:p>
        </p:txBody>
      </p:sp>
      <p:sp>
        <p:nvSpPr>
          <p:cNvPr id="5" name="Footer Placeholder 4">
            <a:extLst>
              <a:ext uri="{FF2B5EF4-FFF2-40B4-BE49-F238E27FC236}">
                <a16:creationId xmlns:a16="http://schemas.microsoft.com/office/drawing/2014/main" xmlns=""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6949342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smtClean="0"/>
              <a:t>Click icon to add picture</a:t>
            </a:r>
            <a:endParaRPr lang="en-US"/>
          </a:p>
        </p:txBody>
      </p:sp>
    </p:spTree>
    <p:extLst>
      <p:ext uri="{BB962C8B-B14F-4D97-AF65-F5344CB8AC3E}">
        <p14:creationId xmlns:p14="http://schemas.microsoft.com/office/powerpoint/2010/main" val="252644929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34121085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xmlns=""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8143442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7583766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xmlns=""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12187060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smtClean="0"/>
              <a:t>Click icon to add picture</a:t>
            </a:r>
            <a:endParaRPr lang="id-ID"/>
          </a:p>
        </p:txBody>
      </p:sp>
    </p:spTree>
    <p:extLst>
      <p:ext uri="{BB962C8B-B14F-4D97-AF65-F5344CB8AC3E}">
        <p14:creationId xmlns:p14="http://schemas.microsoft.com/office/powerpoint/2010/main" val="15373844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xmlns=""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2661111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34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4_Title Slide">
    <p:spTree>
      <p:nvGrpSpPr>
        <p:cNvPr id="1" name=""/>
        <p:cNvGrpSpPr/>
        <p:nvPr/>
      </p:nvGrpSpPr>
      <p:grpSpPr>
        <a:xfrm>
          <a:off x="0" y="0"/>
          <a:ext cx="0" cy="0"/>
          <a:chOff x="0" y="0"/>
          <a:chExt cx="0" cy="0"/>
        </a:xfrm>
      </p:grpSpPr>
      <p:sp>
        <p:nvSpPr>
          <p:cNvPr id="3" name="Picture Placeholder 3">
            <a:extLst>
              <a:ext uri="{FF2B5EF4-FFF2-40B4-BE49-F238E27FC236}">
                <a16:creationId xmlns=""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5">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a:extLst>
              <a:ext uri="{FF2B5EF4-FFF2-40B4-BE49-F238E27FC236}">
                <a16:creationId xmlns:a16="http://schemas.microsoft.com/office/drawing/2014/main" xmlns=""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a16="http://schemas.microsoft.com/office/drawing/2014/main" xmlns=""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1/20/2025</a:t>
            </a:fld>
            <a:endParaRPr lang="en-US"/>
          </a:p>
        </p:txBody>
      </p:sp>
      <p:sp>
        <p:nvSpPr>
          <p:cNvPr id="5"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1365339092"/>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 id="2147483686" r:id="rId18"/>
    <p:sldLayoutId id="2147483660" r:id="rId19"/>
    <p:sldLayoutId id="2147483662" r:id="rId20"/>
    <p:sldLayoutId id="2147483665" r:id="rId21"/>
    <p:sldLayoutId id="2147483666" r:id="rId22"/>
    <p:sldLayoutId id="2147483667" r:id="rId2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4.xml"/><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5.xml"/><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15.xml"/><Relationship Id="rId5" Type="http://schemas.openxmlformats.org/officeDocument/2006/relationships/image" Target="../media/image9.png"/><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7.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8.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9.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1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0.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1.xml"/><Relationship Id="rId1" Type="http://schemas.openxmlformats.org/officeDocument/2006/relationships/slideLayout" Target="../slideLayouts/slideLayout15.xml"/><Relationship Id="rId5" Type="http://schemas.openxmlformats.org/officeDocument/2006/relationships/image" Target="../media/image10.png"/><Relationship Id="rId4" Type="http://schemas.openxmlformats.org/officeDocument/2006/relationships/image" Target="../media/image7.png"/></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2.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3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3.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3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4.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5.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4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8" Type="http://schemas.openxmlformats.org/officeDocument/2006/relationships/image" Target="../media/image8.jpg"/><Relationship Id="rId3" Type="http://schemas.openxmlformats.org/officeDocument/2006/relationships/image" Target="../media/image12.png"/><Relationship Id="rId7" Type="http://schemas.openxmlformats.org/officeDocument/2006/relationships/image" Target="../media/image7.png"/><Relationship Id="rId2" Type="http://schemas.openxmlformats.org/officeDocument/2006/relationships/notesSlide" Target="../notesSlides/notesSlide16.xml"/><Relationship Id="rId1" Type="http://schemas.openxmlformats.org/officeDocument/2006/relationships/slideLayout" Target="../slideLayouts/slideLayout17.xml"/><Relationship Id="rId6" Type="http://schemas.openxmlformats.org/officeDocument/2006/relationships/image" Target="../media/image6.svg"/><Relationship Id="rId5" Type="http://schemas.openxmlformats.org/officeDocument/2006/relationships/image" Target="../media/image13.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584312" y="3620808"/>
            <a:ext cx="5216525" cy="461665"/>
          </a:xfrm>
          <a:prstGeom prst="rect">
            <a:avLst/>
          </a:prstGeom>
          <a:noFill/>
        </p:spPr>
        <p:txBody>
          <a:bodyPr wrap="square" rtlCol="0">
            <a:spAutoFit/>
          </a:bodyPr>
          <a:lstStyle/>
          <a:p>
            <a:r>
              <a:rPr lang="en-US" sz="2400" b="1" dirty="0">
                <a:solidFill>
                  <a:schemeClr val="bg2">
                    <a:lumMod val="25000"/>
                  </a:schemeClr>
                </a:solidFill>
                <a:latin typeface="Alexandria" charset="0"/>
                <a:cs typeface="Alexandria" charset="0"/>
              </a:rPr>
              <a:t>Prepared by Dr. Amira </a:t>
            </a:r>
            <a:r>
              <a:rPr lang="en-US" sz="2400" b="1" dirty="0" err="1">
                <a:solidFill>
                  <a:schemeClr val="bg2">
                    <a:lumMod val="25000"/>
                  </a:schemeClr>
                </a:solidFill>
                <a:latin typeface="Alexandria" charset="0"/>
                <a:cs typeface="Alexandria" charset="0"/>
              </a:rPr>
              <a:t>Elfekky</a:t>
            </a:r>
            <a:endParaRPr lang="en-US" sz="2400" b="1" dirty="0">
              <a:solidFill>
                <a:schemeClr val="bg2">
                  <a:lumMod val="25000"/>
                </a:schemeClr>
              </a:solidFill>
              <a:latin typeface="Alexandria" charset="0"/>
              <a:cs typeface="Alexandria" charset="0"/>
            </a:endParaRPr>
          </a:p>
        </p:txBody>
      </p:sp>
      <p:sp>
        <p:nvSpPr>
          <p:cNvPr id="31" name="TextBox 30"/>
          <p:cNvSpPr txBox="1"/>
          <p:nvPr/>
        </p:nvSpPr>
        <p:spPr>
          <a:xfrm>
            <a:off x="306381" y="2569016"/>
            <a:ext cx="5339923"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Change Management</a:t>
            </a: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en-US" sz="2800" b="1" dirty="0" smtClean="0">
                <a:solidFill>
                  <a:schemeClr val="bg1"/>
                </a:solidFill>
                <a:latin typeface="Alexandria" charset="0"/>
                <a:cs typeface="Alexandria" charset="0"/>
              </a:rPr>
              <a:t>2</a:t>
            </a:r>
            <a:endParaRPr lang="en-US" sz="2800" b="1" dirty="0">
              <a:solidFill>
                <a:schemeClr val="bg1"/>
              </a:solidFill>
              <a:latin typeface="Alexandria" charset="0"/>
              <a:cs typeface="Alexandria" charset="0"/>
            </a:endParaRPr>
          </a:p>
        </p:txBody>
      </p:sp>
      <p:sp>
        <p:nvSpPr>
          <p:cNvPr id="46" name="TextBox 45"/>
          <p:cNvSpPr txBox="1"/>
          <p:nvPr/>
        </p:nvSpPr>
        <p:spPr>
          <a:xfrm>
            <a:off x="329269" y="5104240"/>
            <a:ext cx="1557588" cy="461665"/>
          </a:xfrm>
          <a:prstGeom prst="rect">
            <a:avLst/>
          </a:prstGeom>
          <a:noFill/>
        </p:spPr>
        <p:txBody>
          <a:bodyPr wrap="square" rtlCol="0">
            <a:spAutoFit/>
          </a:bodyPr>
          <a:lstStyle>
            <a:defPPr>
              <a:defRPr lang="en-US"/>
            </a:defPPr>
            <a:lvl1pPr>
              <a:defRPr sz="2400" b="1">
                <a:solidFill>
                  <a:schemeClr val="bg2">
                    <a:lumMod val="25000"/>
                  </a:schemeClr>
                </a:solidFill>
                <a:latin typeface="Alexandria" charset="0"/>
                <a:cs typeface="Alexandria" charset="0"/>
              </a:defRPr>
            </a:lvl1pPr>
          </a:lstStyle>
          <a:p>
            <a:r>
              <a:rPr lang="en-US" dirty="0"/>
              <a:t>MGM323</a:t>
            </a:r>
            <a:endParaRPr lang="en-US" dirty="0"/>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extLst>
      <p:ext uri="{BB962C8B-B14F-4D97-AF65-F5344CB8AC3E}">
        <p14:creationId xmlns:p14="http://schemas.microsoft.com/office/powerpoint/2010/main" val="147495320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 xmlns:a16="http://schemas.microsoft.com/office/drawing/2014/main" id="{25760A6C-566F-B7E3-1EEE-CB29F0CF0113}"/>
              </a:ext>
            </a:extLst>
          </p:cNvPr>
          <p:cNvSpPr txBox="1"/>
          <p:nvPr/>
        </p:nvSpPr>
        <p:spPr>
          <a:xfrm>
            <a:off x="6095998" y="2864682"/>
            <a:ext cx="5339923"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Change Management</a:t>
            </a:r>
          </a:p>
        </p:txBody>
      </p:sp>
      <p:sp>
        <p:nvSpPr>
          <p:cNvPr id="10" name="Rectangle: Rounded Corners 9">
            <a:extLst>
              <a:ext uri="{FF2B5EF4-FFF2-40B4-BE49-F238E27FC236}">
                <a16:creationId xmlns=""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a:t>
            </a:r>
            <a:r>
              <a:rPr lang="en-US" sz="2800" b="1" dirty="0" smtClean="0">
                <a:solidFill>
                  <a:srgbClr val="000000"/>
                </a:solidFill>
                <a:latin typeface="Times New Roman" panose="02020603050405020304" pitchFamily="18" charset="0"/>
                <a:cs typeface="Times New Roman" panose="02020603050405020304" pitchFamily="18" charset="0"/>
              </a:rPr>
              <a:t>2</a:t>
            </a:r>
            <a:endParaRPr lang="en-US" sz="2800" b="1" dirty="0">
              <a:solidFill>
                <a:srgbClr val="000000"/>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781F72BC-06B8-4FB5-F2D5-D8EA1BFF812E}"/>
              </a:ext>
            </a:extLst>
          </p:cNvPr>
          <p:cNvSpPr txBox="1"/>
          <p:nvPr/>
        </p:nvSpPr>
        <p:spPr>
          <a:xfrm>
            <a:off x="7559388" y="4898086"/>
            <a:ext cx="1252266" cy="400110"/>
          </a:xfrm>
          <a:prstGeom prst="rect">
            <a:avLst/>
          </a:prstGeom>
          <a:noFill/>
        </p:spPr>
        <p:txBody>
          <a:bodyPr wrap="none" rtlCol="0">
            <a:spAutoFit/>
          </a:bodyPr>
          <a:lstStyle/>
          <a:p>
            <a:r>
              <a:rPr lang="en-US" sz="2000" b="1">
                <a:latin typeface="Times New Roman" panose="02020603050405020304" pitchFamily="18" charset="0"/>
                <a:cs typeface="Times New Roman" panose="02020603050405020304" pitchFamily="18" charset="0"/>
              </a:rPr>
              <a:t>MGM323</a:t>
            </a:r>
            <a:endParaRPr lang="en-US" sz="2000" b="1"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err="1" smtClean="0">
                <a:solidFill>
                  <a:srgbClr val="00B0F0"/>
                </a:solidFill>
                <a:latin typeface="Times New Roman" panose="02020603050405020304" pitchFamily="18" charset="0"/>
                <a:cs typeface="Times New Roman" panose="02020603050405020304" pitchFamily="18" charset="0"/>
              </a:rPr>
              <a:t>Amira</a:t>
            </a:r>
            <a:r>
              <a:rPr lang="en-US" sz="2800" b="1" dirty="0" smtClean="0">
                <a:solidFill>
                  <a:srgbClr val="00B0F0"/>
                </a:solidFill>
                <a:latin typeface="Times New Roman" panose="02020603050405020304" pitchFamily="18" charset="0"/>
                <a:cs typeface="Times New Roman" panose="02020603050405020304" pitchFamily="18" charset="0"/>
              </a:rPr>
              <a:t> </a:t>
            </a:r>
            <a:r>
              <a:rPr lang="en-US" sz="2800" b="1" dirty="0" err="1" smtClean="0">
                <a:solidFill>
                  <a:srgbClr val="00B0F0"/>
                </a:solidFill>
                <a:latin typeface="Times New Roman" panose="02020603050405020304" pitchFamily="18" charset="0"/>
                <a:cs typeface="Times New Roman" panose="02020603050405020304" pitchFamily="18" charset="0"/>
              </a:rPr>
              <a:t>Elfekky</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3" name="Graphic 22">
            <a:extLst>
              <a:ext uri="{FF2B5EF4-FFF2-40B4-BE49-F238E27FC236}">
                <a16:creationId xmlns="" xmlns:a16="http://schemas.microsoft.com/office/drawing/2014/main" id="{ACE76E66-5FF1-83D6-4EAC-3853027A6FD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235207823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92132" y="648838"/>
            <a:ext cx="4051109" cy="523220"/>
          </a:xfrm>
          <a:prstGeom prst="rect">
            <a:avLst/>
          </a:prstGeom>
          <a:noFill/>
        </p:spPr>
        <p:txBody>
          <a:bodyPr wrap="none" rtlCol="0">
            <a:spAutoFit/>
          </a:bodyPr>
          <a:lstStyle/>
          <a:p>
            <a:pPr lvl="0">
              <a:defRPr/>
            </a:pPr>
            <a:r>
              <a:rPr kumimoji="0" lang="en-US" sz="2800" b="0" i="0" u="none" strike="noStrike" kern="1200" cap="none" spc="0" normalizeH="0" baseline="0" noProof="0" dirty="0" smtClean="0">
                <a:ln>
                  <a:noFill/>
                </a:ln>
                <a:solidFill>
                  <a:srgbClr val="FF9518"/>
                </a:solidFill>
                <a:effectLst/>
                <a:uLnTx/>
                <a:uFillTx/>
                <a:latin typeface="Tajawal Medium" panose="00000600000000000000" pitchFamily="2" charset="-78"/>
                <a:ea typeface="+mn-ea"/>
                <a:cs typeface="Tajawal Medium" panose="00000600000000000000" pitchFamily="2" charset="-78"/>
              </a:rPr>
              <a:t>Agenda </a:t>
            </a:r>
            <a:r>
              <a:rPr lang="en-US" sz="2800" dirty="0" smtClean="0">
                <a:solidFill>
                  <a:srgbClr val="FF9518"/>
                </a:solidFill>
                <a:latin typeface="Tajawal Medium" panose="00000600000000000000" pitchFamily="2" charset="-78"/>
                <a:cs typeface="Tajawal Medium" panose="00000600000000000000" pitchFamily="2" charset="-78"/>
              </a:rPr>
              <a:t>Team change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 xmlns:a16="http://schemas.microsoft.com/office/drawing/2014/main" id="{87357321-6E69-4B90-B781-A8690AF55508}"/>
              </a:ext>
            </a:extLst>
          </p:cNvPr>
          <p:cNvSpPr txBox="1"/>
          <p:nvPr/>
        </p:nvSpPr>
        <p:spPr>
          <a:xfrm>
            <a:off x="1516361" y="1349022"/>
            <a:ext cx="9902228" cy="5016758"/>
          </a:xfrm>
          <a:prstGeom prst="rect">
            <a:avLst/>
          </a:prstGeom>
          <a:noFill/>
        </p:spPr>
        <p:txBody>
          <a:bodyPr wrap="square">
            <a:spAutoFit/>
          </a:bodyPr>
          <a:lstStyle/>
          <a:p>
            <a:pPr marL="457200" indent="-457200">
              <a:buFont typeface="Wingdings" panose="05000000000000000000" pitchFamily="2" charset="2"/>
              <a:buChar char="Ø"/>
            </a:pPr>
            <a:r>
              <a:rPr lang="en-US" sz="3200" dirty="0">
                <a:solidFill>
                  <a:schemeClr val="bg2">
                    <a:lumMod val="25000"/>
                  </a:schemeClr>
                </a:solidFill>
              </a:rPr>
              <a:t>Introduction</a:t>
            </a:r>
          </a:p>
          <a:p>
            <a:pPr marL="457200" indent="-457200">
              <a:buFont typeface="Wingdings" panose="05000000000000000000" pitchFamily="2" charset="2"/>
              <a:buChar char="Ø"/>
            </a:pPr>
            <a:r>
              <a:rPr lang="en-US" sz="3200" dirty="0">
                <a:solidFill>
                  <a:schemeClr val="bg2">
                    <a:lumMod val="25000"/>
                  </a:schemeClr>
                </a:solidFill>
              </a:rPr>
              <a:t>What is a group and when is it a team?</a:t>
            </a:r>
          </a:p>
          <a:p>
            <a:pPr marL="457200" indent="-457200">
              <a:buFont typeface="Wingdings" panose="05000000000000000000" pitchFamily="2" charset="2"/>
              <a:buChar char="Ø"/>
            </a:pPr>
            <a:r>
              <a:rPr lang="en-US" sz="3200" dirty="0">
                <a:solidFill>
                  <a:schemeClr val="bg2">
                    <a:lumMod val="25000"/>
                  </a:schemeClr>
                </a:solidFill>
              </a:rPr>
              <a:t>What is the difference between Groups And Teams?</a:t>
            </a:r>
          </a:p>
          <a:p>
            <a:pPr marL="457200" indent="-457200">
              <a:buFont typeface="Wingdings" panose="05000000000000000000" pitchFamily="2" charset="2"/>
              <a:buChar char="Ø"/>
            </a:pPr>
            <a:r>
              <a:rPr lang="en-US" sz="3200" dirty="0">
                <a:solidFill>
                  <a:schemeClr val="bg2">
                    <a:lumMod val="25000"/>
                  </a:schemeClr>
                </a:solidFill>
              </a:rPr>
              <a:t>Why do you need teams?</a:t>
            </a:r>
          </a:p>
          <a:p>
            <a:pPr marL="457200" indent="-457200">
              <a:buFont typeface="Wingdings" panose="05000000000000000000" pitchFamily="2" charset="2"/>
              <a:buChar char="Ø"/>
            </a:pPr>
            <a:r>
              <a:rPr lang="en-US" sz="3200" dirty="0">
                <a:solidFill>
                  <a:schemeClr val="bg2">
                    <a:lumMod val="25000"/>
                  </a:schemeClr>
                </a:solidFill>
              </a:rPr>
              <a:t>What types of organizational teams are there?</a:t>
            </a:r>
          </a:p>
          <a:p>
            <a:pPr marL="457200" indent="-457200">
              <a:buFont typeface="Wingdings" panose="05000000000000000000" pitchFamily="2" charset="2"/>
              <a:buChar char="Ø"/>
            </a:pPr>
            <a:r>
              <a:rPr lang="en-US" sz="3200" dirty="0">
                <a:solidFill>
                  <a:schemeClr val="bg2">
                    <a:lumMod val="25000"/>
                  </a:schemeClr>
                </a:solidFill>
              </a:rPr>
              <a:t>How do you improve team effectiveness?</a:t>
            </a:r>
          </a:p>
          <a:p>
            <a:pPr marL="457200" indent="-457200">
              <a:buFont typeface="Wingdings" panose="05000000000000000000" pitchFamily="2" charset="2"/>
              <a:buChar char="Ø"/>
            </a:pPr>
            <a:r>
              <a:rPr lang="en-US" sz="3200" dirty="0">
                <a:solidFill>
                  <a:schemeClr val="bg2">
                    <a:lumMod val="25000"/>
                  </a:schemeClr>
                </a:solidFill>
              </a:rPr>
              <a:t>What does team change look like?</a:t>
            </a:r>
          </a:p>
          <a:p>
            <a:pPr marL="457200" indent="-457200">
              <a:buFont typeface="Wingdings" panose="05000000000000000000" pitchFamily="2" charset="2"/>
              <a:buChar char="Ø"/>
            </a:pPr>
            <a:r>
              <a:rPr lang="en-US" sz="3200" dirty="0">
                <a:solidFill>
                  <a:schemeClr val="bg2">
                    <a:lumMod val="25000"/>
                  </a:schemeClr>
                </a:solidFill>
              </a:rPr>
              <a:t>How do individuals affect team dynamics?</a:t>
            </a:r>
          </a:p>
          <a:p>
            <a:pPr marL="457200" indent="-457200">
              <a:buFont typeface="Wingdings" panose="05000000000000000000" pitchFamily="2" charset="2"/>
              <a:buChar char="Ø"/>
            </a:pPr>
            <a:r>
              <a:rPr lang="en-US" sz="3200" dirty="0">
                <a:solidFill>
                  <a:schemeClr val="bg2">
                    <a:lumMod val="25000"/>
                  </a:schemeClr>
                </a:solidFill>
              </a:rPr>
              <a:t>How well do teams initiate and adapt to organizational change?</a:t>
            </a:r>
          </a:p>
        </p:txBody>
      </p:sp>
    </p:spTree>
    <p:extLst>
      <p:ext uri="{BB962C8B-B14F-4D97-AF65-F5344CB8AC3E}">
        <p14:creationId xmlns:p14="http://schemas.microsoft.com/office/powerpoint/2010/main" val="13894858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92132" y="648838"/>
            <a:ext cx="4051109" cy="523220"/>
          </a:xfrm>
          <a:prstGeom prst="rect">
            <a:avLst/>
          </a:prstGeom>
          <a:noFill/>
        </p:spPr>
        <p:txBody>
          <a:bodyPr wrap="none" rtlCol="0">
            <a:spAutoFit/>
          </a:bodyPr>
          <a:lstStyle/>
          <a:p>
            <a:pPr lvl="0">
              <a:defRPr/>
            </a:pPr>
            <a:r>
              <a:rPr kumimoji="0" lang="en-US" sz="2800" b="1" i="0" u="none" strike="noStrike" kern="1200" cap="none" spc="0" normalizeH="0" baseline="0" noProof="0" dirty="0" smtClean="0">
                <a:ln>
                  <a:noFill/>
                </a:ln>
                <a:solidFill>
                  <a:srgbClr val="FF9518"/>
                </a:solidFill>
                <a:effectLst/>
                <a:uLnTx/>
                <a:uFillTx/>
                <a:latin typeface="Tajawal Medium" panose="00000600000000000000" pitchFamily="2" charset="-78"/>
                <a:cs typeface="Tajawal Medium" panose="00000600000000000000" pitchFamily="2" charset="-78"/>
              </a:rPr>
              <a:t>Agenda </a:t>
            </a:r>
            <a:r>
              <a:rPr lang="en-US" sz="2800" b="1" dirty="0" smtClean="0">
                <a:solidFill>
                  <a:srgbClr val="FF9518"/>
                </a:solidFill>
                <a:latin typeface="Tajawal Medium" panose="00000600000000000000" pitchFamily="2" charset="-78"/>
                <a:cs typeface="Tajawal Medium" panose="00000600000000000000" pitchFamily="2" charset="-78"/>
              </a:rPr>
              <a:t>Team change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 xmlns:a16="http://schemas.microsoft.com/office/drawing/2014/main" id="{87357321-6E69-4B90-B781-A8690AF55508}"/>
              </a:ext>
            </a:extLst>
          </p:cNvPr>
          <p:cNvSpPr txBox="1"/>
          <p:nvPr/>
        </p:nvSpPr>
        <p:spPr>
          <a:xfrm>
            <a:off x="1516361" y="1349022"/>
            <a:ext cx="9902228" cy="4031873"/>
          </a:xfrm>
          <a:prstGeom prst="rect">
            <a:avLst/>
          </a:prstGeom>
          <a:noFill/>
        </p:spPr>
        <p:txBody>
          <a:bodyPr wrap="square">
            <a:spAutoFit/>
          </a:bodyPr>
          <a:lstStyle/>
          <a:p>
            <a:pPr marL="457200" indent="-457200">
              <a:buFont typeface="Wingdings" panose="05000000000000000000" pitchFamily="2" charset="2"/>
              <a:buChar char="Ø"/>
            </a:pPr>
            <a:r>
              <a:rPr lang="en-US" sz="3200" b="1" dirty="0">
                <a:solidFill>
                  <a:schemeClr val="bg2">
                    <a:lumMod val="25000"/>
                  </a:schemeClr>
                </a:solidFill>
              </a:rPr>
              <a:t>Introduction</a:t>
            </a:r>
          </a:p>
          <a:p>
            <a:pPr marL="457200" indent="-457200">
              <a:buFont typeface="Wingdings" panose="05000000000000000000" pitchFamily="2" charset="2"/>
              <a:buChar char="Ø"/>
            </a:pPr>
            <a:r>
              <a:rPr lang="en-US" sz="2800" dirty="0">
                <a:solidFill>
                  <a:schemeClr val="bg2">
                    <a:lumMod val="25000"/>
                  </a:schemeClr>
                </a:solidFill>
              </a:rPr>
              <a:t>What is a group and when is it a team?</a:t>
            </a:r>
          </a:p>
          <a:p>
            <a:pPr marL="457200" indent="-457200">
              <a:buFont typeface="Wingdings" panose="05000000000000000000" pitchFamily="2" charset="2"/>
              <a:buChar char="Ø"/>
            </a:pPr>
            <a:r>
              <a:rPr lang="en-US" sz="2800" dirty="0">
                <a:solidFill>
                  <a:schemeClr val="bg2">
                    <a:lumMod val="25000"/>
                  </a:schemeClr>
                </a:solidFill>
              </a:rPr>
              <a:t>What is the difference between Groups And Teams?</a:t>
            </a:r>
          </a:p>
          <a:p>
            <a:pPr marL="457200" indent="-457200">
              <a:buFont typeface="Wingdings" panose="05000000000000000000" pitchFamily="2" charset="2"/>
              <a:buChar char="Ø"/>
            </a:pPr>
            <a:r>
              <a:rPr lang="en-US" sz="2800" dirty="0">
                <a:solidFill>
                  <a:schemeClr val="bg2">
                    <a:lumMod val="25000"/>
                  </a:schemeClr>
                </a:solidFill>
              </a:rPr>
              <a:t>Why do you need teams?</a:t>
            </a:r>
          </a:p>
          <a:p>
            <a:pPr marL="457200" indent="-457200">
              <a:buFont typeface="Wingdings" panose="05000000000000000000" pitchFamily="2" charset="2"/>
              <a:buChar char="Ø"/>
            </a:pPr>
            <a:r>
              <a:rPr lang="en-US" sz="2800" dirty="0">
                <a:solidFill>
                  <a:schemeClr val="bg2">
                    <a:lumMod val="25000"/>
                  </a:schemeClr>
                </a:solidFill>
              </a:rPr>
              <a:t>What types of organizational teams are there?</a:t>
            </a:r>
          </a:p>
          <a:p>
            <a:pPr marL="457200" indent="-457200">
              <a:buFont typeface="Wingdings" panose="05000000000000000000" pitchFamily="2" charset="2"/>
              <a:buChar char="Ø"/>
            </a:pPr>
            <a:r>
              <a:rPr lang="en-US" sz="2800" dirty="0">
                <a:solidFill>
                  <a:schemeClr val="bg2">
                    <a:lumMod val="25000"/>
                  </a:schemeClr>
                </a:solidFill>
              </a:rPr>
              <a:t>How do you improve team effectiveness?</a:t>
            </a:r>
          </a:p>
          <a:p>
            <a:pPr marL="457200" indent="-457200">
              <a:buFont typeface="Wingdings" panose="05000000000000000000" pitchFamily="2" charset="2"/>
              <a:buChar char="Ø"/>
            </a:pPr>
            <a:r>
              <a:rPr lang="en-US" sz="2800" dirty="0">
                <a:solidFill>
                  <a:schemeClr val="bg2">
                    <a:lumMod val="25000"/>
                  </a:schemeClr>
                </a:solidFill>
              </a:rPr>
              <a:t>What does team change look like?</a:t>
            </a:r>
          </a:p>
          <a:p>
            <a:pPr marL="457200" indent="-457200">
              <a:buFont typeface="Wingdings" panose="05000000000000000000" pitchFamily="2" charset="2"/>
              <a:buChar char="Ø"/>
            </a:pPr>
            <a:r>
              <a:rPr lang="en-US" sz="2800" dirty="0">
                <a:solidFill>
                  <a:schemeClr val="bg2">
                    <a:lumMod val="25000"/>
                  </a:schemeClr>
                </a:solidFill>
              </a:rPr>
              <a:t>How do individuals affect team dynamics?</a:t>
            </a:r>
          </a:p>
          <a:p>
            <a:pPr marL="457200" indent="-457200">
              <a:buFont typeface="Wingdings" panose="05000000000000000000" pitchFamily="2" charset="2"/>
              <a:buChar char="Ø"/>
            </a:pPr>
            <a:r>
              <a:rPr lang="en-US" sz="2800" dirty="0">
                <a:solidFill>
                  <a:schemeClr val="bg2">
                    <a:lumMod val="25000"/>
                  </a:schemeClr>
                </a:solidFill>
              </a:rPr>
              <a:t>How well do teams initiate and adapt to organizational change?</a:t>
            </a:r>
          </a:p>
        </p:txBody>
      </p:sp>
    </p:spTree>
    <p:extLst>
      <p:ext uri="{BB962C8B-B14F-4D97-AF65-F5344CB8AC3E}">
        <p14:creationId xmlns:p14="http://schemas.microsoft.com/office/powerpoint/2010/main" val="300436848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5003451" y="1537693"/>
            <a:ext cx="4113898"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Change Management</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2931885" y="2551300"/>
            <a:ext cx="8759233" cy="2677656"/>
          </a:xfrm>
          <a:prstGeom prst="rect">
            <a:avLst/>
          </a:prstGeom>
          <a:noFill/>
        </p:spPr>
        <p:txBody>
          <a:bodyPr wrap="square" rtlCol="0">
            <a:spAutoFit/>
          </a:bodyPr>
          <a:lstStyle/>
          <a:p>
            <a:pPr algn="ctr"/>
            <a:r>
              <a:rPr lang="en-US" sz="2400" b="1" dirty="0" smtClean="0">
                <a:solidFill>
                  <a:schemeClr val="bg2">
                    <a:lumMod val="25000"/>
                  </a:schemeClr>
                </a:solidFill>
              </a:rPr>
              <a:t>This subject is about making sense of</a:t>
            </a:r>
            <a:r>
              <a:rPr lang="ar-EG" sz="2400" b="1" dirty="0" smtClean="0">
                <a:solidFill>
                  <a:schemeClr val="bg2">
                    <a:lumMod val="25000"/>
                  </a:schemeClr>
                </a:solidFill>
              </a:rPr>
              <a:t> </a:t>
            </a:r>
            <a:r>
              <a:rPr lang="en-US" sz="2400" b="1" dirty="0" smtClean="0">
                <a:solidFill>
                  <a:schemeClr val="bg2">
                    <a:lumMod val="25000"/>
                  </a:schemeClr>
                </a:solidFill>
              </a:rPr>
              <a:t>change management. The world we live in continues to change at an intense</a:t>
            </a:r>
            <a:r>
              <a:rPr lang="ar-EG" sz="2400" b="1" dirty="0" smtClean="0">
                <a:solidFill>
                  <a:schemeClr val="bg2">
                    <a:lumMod val="25000"/>
                  </a:schemeClr>
                </a:solidFill>
              </a:rPr>
              <a:t> </a:t>
            </a:r>
            <a:r>
              <a:rPr lang="en-US" sz="2400" b="1" dirty="0" smtClean="0">
                <a:solidFill>
                  <a:schemeClr val="bg2">
                    <a:lumMod val="25000"/>
                  </a:schemeClr>
                </a:solidFill>
              </a:rPr>
              <a:t>rate. Not a day goes by, it seems, without</a:t>
            </a:r>
            <a:r>
              <a:rPr lang="ar-EG" sz="2400" b="1" dirty="0" smtClean="0">
                <a:solidFill>
                  <a:schemeClr val="bg2">
                    <a:lumMod val="25000"/>
                  </a:schemeClr>
                </a:solidFill>
              </a:rPr>
              <a:t> </a:t>
            </a:r>
            <a:r>
              <a:rPr lang="en-US" sz="2400" b="1" dirty="0" smtClean="0">
                <a:solidFill>
                  <a:schemeClr val="bg2">
                    <a:lumMod val="25000"/>
                  </a:schemeClr>
                </a:solidFill>
              </a:rPr>
              <a:t>another important discovery or</a:t>
            </a:r>
            <a:r>
              <a:rPr lang="ar-EG" sz="2400" b="1" dirty="0" smtClean="0">
                <a:solidFill>
                  <a:schemeClr val="bg2">
                    <a:lumMod val="25000"/>
                  </a:schemeClr>
                </a:solidFill>
              </a:rPr>
              <a:t> </a:t>
            </a:r>
            <a:r>
              <a:rPr lang="en-US" sz="2400" b="1" dirty="0" smtClean="0">
                <a:solidFill>
                  <a:schemeClr val="bg2">
                    <a:lumMod val="25000"/>
                  </a:schemeClr>
                </a:solidFill>
              </a:rPr>
              <a:t>boundary-pushing invention in the</a:t>
            </a:r>
            <a:r>
              <a:rPr lang="ar-EG" sz="2400" b="1" dirty="0" smtClean="0">
                <a:solidFill>
                  <a:schemeClr val="bg2">
                    <a:lumMod val="25000"/>
                  </a:schemeClr>
                </a:solidFill>
              </a:rPr>
              <a:t> </a:t>
            </a:r>
            <a:r>
              <a:rPr lang="en-US" sz="2400" b="1" dirty="0" smtClean="0">
                <a:solidFill>
                  <a:schemeClr val="bg2">
                    <a:lumMod val="25000"/>
                  </a:schemeClr>
                </a:solidFill>
              </a:rPr>
              <a:t>scientific fields. The economics of globalization</a:t>
            </a:r>
            <a:r>
              <a:rPr lang="ar-EG" sz="2400" b="1" dirty="0" smtClean="0">
                <a:solidFill>
                  <a:schemeClr val="bg2">
                    <a:lumMod val="25000"/>
                  </a:schemeClr>
                </a:solidFill>
              </a:rPr>
              <a:t> </a:t>
            </a:r>
            <a:r>
              <a:rPr lang="en-US" sz="2400" b="1" dirty="0" smtClean="0">
                <a:solidFill>
                  <a:schemeClr val="bg2">
                    <a:lumMod val="25000"/>
                  </a:schemeClr>
                </a:solidFill>
              </a:rPr>
              <a:t>seems to dominate much of our</a:t>
            </a:r>
            <a:r>
              <a:rPr lang="ar-EG" sz="2400" b="1" dirty="0" smtClean="0">
                <a:solidFill>
                  <a:schemeClr val="bg2">
                    <a:lumMod val="25000"/>
                  </a:schemeClr>
                </a:solidFill>
              </a:rPr>
              <a:t> </a:t>
            </a:r>
            <a:r>
              <a:rPr lang="en-US" sz="2400" b="1" dirty="0" smtClean="0">
                <a:solidFill>
                  <a:schemeClr val="bg2">
                    <a:lumMod val="25000"/>
                  </a:schemeClr>
                </a:solidFill>
              </a:rPr>
              <a:t>political and corporate thinking, while</a:t>
            </a:r>
            <a:r>
              <a:rPr lang="ar-EG" sz="2400" b="1" dirty="0" smtClean="0">
                <a:solidFill>
                  <a:schemeClr val="bg2">
                    <a:lumMod val="25000"/>
                  </a:schemeClr>
                </a:solidFill>
              </a:rPr>
              <a:t> </a:t>
            </a:r>
            <a:r>
              <a:rPr lang="en-US" sz="2400" b="1" dirty="0" smtClean="0">
                <a:solidFill>
                  <a:schemeClr val="bg2">
                    <a:lumMod val="25000"/>
                  </a:schemeClr>
                </a:solidFill>
              </a:rPr>
              <a:t>the shadow side of globalization– develops at an equally alarming pace.</a:t>
            </a:r>
            <a:endParaRPr lang="en-US" sz="2400" b="1"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5083512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78220" y="246410"/>
            <a:ext cx="6096000" cy="6124754"/>
          </a:xfrm>
          <a:prstGeom prst="rect">
            <a:avLst/>
          </a:prstGeom>
        </p:spPr>
        <p:txBody>
          <a:bodyPr>
            <a:spAutoFit/>
          </a:bodyPr>
          <a:lstStyle/>
          <a:p>
            <a:r>
              <a:rPr lang="en-US" sz="3200" b="1" i="1" u="sng" dirty="0" smtClean="0">
                <a:solidFill>
                  <a:schemeClr val="bg2">
                    <a:lumMod val="25000"/>
                  </a:schemeClr>
                </a:solidFill>
                <a:effectLst>
                  <a:outerShdw blurRad="38100" dist="38100" dir="2700000" algn="tl">
                    <a:srgbClr val="000000">
                      <a:alpha val="43137"/>
                    </a:srgbClr>
                  </a:outerShdw>
                </a:effectLst>
              </a:rPr>
              <a:t>Content </a:t>
            </a:r>
          </a:p>
          <a:p>
            <a:pPr marL="342900" indent="-342900">
              <a:buFont typeface="Wingdings" pitchFamily="2" charset="2"/>
              <a:buChar char="Ø"/>
            </a:pPr>
            <a:endParaRPr lang="en-US" sz="2400" b="1" dirty="0">
              <a:solidFill>
                <a:schemeClr val="bg2">
                  <a:lumMod val="25000"/>
                </a:schemeClr>
              </a:solidFill>
            </a:endParaRPr>
          </a:p>
          <a:p>
            <a:pPr marL="342900" indent="-342900">
              <a:buFont typeface="Wingdings" pitchFamily="2" charset="2"/>
              <a:buChar char="Ø"/>
            </a:pPr>
            <a:r>
              <a:rPr lang="en-US" sz="2400" b="1" dirty="0" smtClean="0">
                <a:solidFill>
                  <a:schemeClr val="bg2">
                    <a:lumMod val="25000"/>
                  </a:schemeClr>
                </a:solidFill>
              </a:rPr>
              <a:t>1 </a:t>
            </a:r>
            <a:r>
              <a:rPr lang="en-US" sz="2400" b="1" dirty="0">
                <a:solidFill>
                  <a:schemeClr val="bg2">
                    <a:lumMod val="25000"/>
                  </a:schemeClr>
                </a:solidFill>
              </a:rPr>
              <a:t>Individual change </a:t>
            </a:r>
          </a:p>
          <a:p>
            <a:r>
              <a:rPr lang="en-US" sz="2400" dirty="0">
                <a:solidFill>
                  <a:schemeClr val="bg2">
                    <a:lumMod val="25000"/>
                  </a:schemeClr>
                </a:solidFill>
              </a:rPr>
              <a:t>Learning and the process of change </a:t>
            </a:r>
          </a:p>
          <a:p>
            <a:pPr marL="342900" indent="-342900">
              <a:buFont typeface="Wingdings" pitchFamily="2" charset="2"/>
              <a:buChar char="Ø"/>
            </a:pPr>
            <a:endParaRPr lang="en-US" sz="2400" b="1" dirty="0">
              <a:solidFill>
                <a:schemeClr val="bg2">
                  <a:lumMod val="25000"/>
                </a:schemeClr>
              </a:solidFill>
            </a:endParaRPr>
          </a:p>
          <a:p>
            <a:pPr marL="342900" indent="-342900">
              <a:buFont typeface="Wingdings" pitchFamily="2" charset="2"/>
              <a:buChar char="Ø"/>
            </a:pPr>
            <a:r>
              <a:rPr lang="en-US" sz="2400" b="1" dirty="0">
                <a:solidFill>
                  <a:schemeClr val="bg2">
                    <a:lumMod val="25000"/>
                  </a:schemeClr>
                </a:solidFill>
              </a:rPr>
              <a:t>2 Team change </a:t>
            </a:r>
          </a:p>
          <a:p>
            <a:r>
              <a:rPr lang="en-US" sz="2400" dirty="0">
                <a:solidFill>
                  <a:schemeClr val="bg2">
                    <a:lumMod val="25000"/>
                  </a:schemeClr>
                </a:solidFill>
              </a:rPr>
              <a:t>What is a group and when is it a team? </a:t>
            </a:r>
          </a:p>
          <a:p>
            <a:pPr marL="342900" indent="-342900">
              <a:buFont typeface="Wingdings" pitchFamily="2" charset="2"/>
              <a:buChar char="Ø"/>
            </a:pPr>
            <a:endParaRPr lang="en-US" sz="2400" b="1" dirty="0">
              <a:solidFill>
                <a:schemeClr val="bg2">
                  <a:lumMod val="25000"/>
                </a:schemeClr>
              </a:solidFill>
            </a:endParaRPr>
          </a:p>
          <a:p>
            <a:pPr marL="342900" indent="-342900">
              <a:buFont typeface="Wingdings" pitchFamily="2" charset="2"/>
              <a:buChar char="Ø"/>
            </a:pPr>
            <a:r>
              <a:rPr lang="en-US" sz="2400" b="1" dirty="0">
                <a:solidFill>
                  <a:schemeClr val="bg2">
                    <a:lumMod val="25000"/>
                  </a:schemeClr>
                </a:solidFill>
              </a:rPr>
              <a:t>3 Organizational change </a:t>
            </a:r>
          </a:p>
          <a:p>
            <a:r>
              <a:rPr lang="en-US" sz="2400" dirty="0">
                <a:solidFill>
                  <a:schemeClr val="bg2">
                    <a:lumMod val="25000"/>
                  </a:schemeClr>
                </a:solidFill>
              </a:rPr>
              <a:t>How organizations really work </a:t>
            </a:r>
            <a:endParaRPr lang="ar-EG" sz="2400" dirty="0" smtClean="0">
              <a:solidFill>
                <a:schemeClr val="bg2">
                  <a:lumMod val="25000"/>
                </a:schemeClr>
              </a:solidFill>
            </a:endParaRPr>
          </a:p>
          <a:p>
            <a:pPr marL="342900" indent="-342900">
              <a:buFont typeface="Wingdings" pitchFamily="2" charset="2"/>
              <a:buChar char="Ø"/>
            </a:pPr>
            <a:endParaRPr lang="en-US" sz="2400" b="1" dirty="0">
              <a:solidFill>
                <a:schemeClr val="bg2">
                  <a:lumMod val="25000"/>
                </a:schemeClr>
              </a:solidFill>
            </a:endParaRPr>
          </a:p>
          <a:p>
            <a:pPr marL="342900" indent="-342900">
              <a:buFont typeface="Wingdings" pitchFamily="2" charset="2"/>
              <a:buChar char="Ø"/>
            </a:pPr>
            <a:r>
              <a:rPr lang="en-US" sz="2400" b="1" dirty="0">
                <a:solidFill>
                  <a:schemeClr val="bg2">
                    <a:lumMod val="25000"/>
                  </a:schemeClr>
                </a:solidFill>
              </a:rPr>
              <a:t>4 Leading change </a:t>
            </a:r>
          </a:p>
          <a:p>
            <a:r>
              <a:rPr lang="en-US" sz="2400" dirty="0">
                <a:solidFill>
                  <a:schemeClr val="bg2">
                    <a:lumMod val="25000"/>
                  </a:schemeClr>
                </a:solidFill>
              </a:rPr>
              <a:t>Roles that leaders play </a:t>
            </a:r>
            <a:endParaRPr lang="ar-EG" sz="2400" dirty="0" smtClean="0">
              <a:solidFill>
                <a:schemeClr val="bg2">
                  <a:lumMod val="25000"/>
                </a:schemeClr>
              </a:solidFill>
            </a:endParaRPr>
          </a:p>
          <a:p>
            <a:pPr marL="342900" indent="-342900">
              <a:buFont typeface="Wingdings" pitchFamily="2" charset="2"/>
              <a:buChar char="Ø"/>
            </a:pPr>
            <a:endParaRPr lang="en-US" sz="2400" b="1" dirty="0">
              <a:solidFill>
                <a:schemeClr val="bg2">
                  <a:lumMod val="25000"/>
                </a:schemeClr>
              </a:solidFill>
            </a:endParaRPr>
          </a:p>
          <a:p>
            <a:pPr marL="342900" indent="-342900">
              <a:buFont typeface="Wingdings" pitchFamily="2" charset="2"/>
              <a:buChar char="Ø"/>
            </a:pPr>
            <a:r>
              <a:rPr lang="en-US" sz="2400" b="1" dirty="0">
                <a:solidFill>
                  <a:schemeClr val="bg2">
                    <a:lumMod val="25000"/>
                  </a:schemeClr>
                </a:solidFill>
              </a:rPr>
              <a:t>5 The change agent </a:t>
            </a:r>
          </a:p>
          <a:p>
            <a:r>
              <a:rPr lang="en-US" sz="2400" dirty="0">
                <a:solidFill>
                  <a:schemeClr val="bg2">
                    <a:lumMod val="25000"/>
                  </a:schemeClr>
                </a:solidFill>
              </a:rPr>
              <a:t>Models of change agency </a:t>
            </a:r>
          </a:p>
        </p:txBody>
      </p:sp>
      <p:sp>
        <p:nvSpPr>
          <p:cNvPr id="5" name="Rectangle 4">
            <a:extLst>
              <a:ext uri="{FF2B5EF4-FFF2-40B4-BE49-F238E27FC236}">
                <a16:creationId xmlns="" xmlns:a16="http://schemas.microsoft.com/office/drawing/2014/main" id="{121B20AF-04F0-22A2-15B6-B1C1AE520C9F}"/>
              </a:ext>
            </a:extLst>
          </p:cNvPr>
          <p:cNvSpPr/>
          <p:nvPr/>
        </p:nvSpPr>
        <p:spPr>
          <a:xfrm>
            <a:off x="6274677" y="740979"/>
            <a:ext cx="4726698" cy="5486095"/>
          </a:xfrm>
          <a:prstGeom prst="rect">
            <a:avLst/>
          </a:prstGeom>
          <a:blipFill dpi="0" rotWithShape="1">
            <a:blip r:embed="rId3"/>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34114884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83627" y="240804"/>
            <a:ext cx="6096000" cy="6617196"/>
          </a:xfrm>
          <a:prstGeom prst="rect">
            <a:avLst/>
          </a:prstGeom>
        </p:spPr>
        <p:txBody>
          <a:bodyPr>
            <a:spAutoFit/>
          </a:bodyPr>
          <a:lstStyle/>
          <a:p>
            <a:r>
              <a:rPr lang="en-US" sz="3200" b="1" i="1" u="sng" dirty="0" smtClean="0">
                <a:solidFill>
                  <a:schemeClr val="bg2">
                    <a:lumMod val="25000"/>
                  </a:schemeClr>
                </a:solidFill>
                <a:effectLst>
                  <a:outerShdw blurRad="38100" dist="38100" dir="2700000" algn="tl">
                    <a:srgbClr val="000000">
                      <a:alpha val="43137"/>
                    </a:srgbClr>
                  </a:outerShdw>
                </a:effectLst>
              </a:rPr>
              <a:t>Content </a:t>
            </a:r>
          </a:p>
          <a:p>
            <a:endParaRPr lang="en-US" sz="3200" b="1" i="1" u="sng" dirty="0" smtClean="0">
              <a:solidFill>
                <a:schemeClr val="bg2">
                  <a:lumMod val="25000"/>
                </a:schemeClr>
              </a:solidFill>
              <a:effectLst>
                <a:outerShdw blurRad="38100" dist="38100" dir="2700000" algn="tl">
                  <a:srgbClr val="000000">
                    <a:alpha val="43137"/>
                  </a:srgbClr>
                </a:outerShdw>
              </a:effectLst>
            </a:endParaRPr>
          </a:p>
          <a:p>
            <a:pPr marL="342900" indent="-342900">
              <a:buFont typeface="Wingdings" pitchFamily="2" charset="2"/>
              <a:buChar char="Ø"/>
            </a:pPr>
            <a:r>
              <a:rPr lang="en-US" sz="2400" b="1" dirty="0">
                <a:solidFill>
                  <a:schemeClr val="bg2">
                    <a:lumMod val="25000"/>
                  </a:schemeClr>
                </a:solidFill>
              </a:rPr>
              <a:t>6 Mergers and acquisitions </a:t>
            </a:r>
          </a:p>
          <a:p>
            <a:r>
              <a:rPr lang="en-US" sz="2400" dirty="0">
                <a:solidFill>
                  <a:schemeClr val="bg2">
                    <a:lumMod val="25000"/>
                  </a:schemeClr>
                </a:solidFill>
              </a:rPr>
              <a:t>The purpose of merger and acquisition activity </a:t>
            </a:r>
          </a:p>
          <a:p>
            <a:pPr marL="342900" indent="-342900">
              <a:buFont typeface="Wingdings" pitchFamily="2" charset="2"/>
              <a:buChar char="Ø"/>
            </a:pPr>
            <a:endParaRPr lang="en-US" sz="2400" b="1" dirty="0">
              <a:solidFill>
                <a:schemeClr val="bg2">
                  <a:lumMod val="25000"/>
                </a:schemeClr>
              </a:solidFill>
            </a:endParaRPr>
          </a:p>
          <a:p>
            <a:pPr marL="342900" indent="-342900">
              <a:buFont typeface="Wingdings" pitchFamily="2" charset="2"/>
              <a:buChar char="Ø"/>
            </a:pPr>
            <a:r>
              <a:rPr lang="en-US" sz="2400" b="1" dirty="0">
                <a:solidFill>
                  <a:schemeClr val="bg2">
                    <a:lumMod val="25000"/>
                  </a:schemeClr>
                </a:solidFill>
              </a:rPr>
              <a:t>7 Cultural change </a:t>
            </a:r>
          </a:p>
          <a:p>
            <a:r>
              <a:rPr lang="en-US" sz="2400" dirty="0">
                <a:solidFill>
                  <a:schemeClr val="bg2">
                    <a:lumMod val="25000"/>
                  </a:schemeClr>
                </a:solidFill>
              </a:rPr>
              <a:t>Guidelines for achieving successful cultural change </a:t>
            </a:r>
          </a:p>
          <a:p>
            <a:pPr marL="342900" indent="-342900">
              <a:buFont typeface="Wingdings" pitchFamily="2" charset="2"/>
              <a:buChar char="Ø"/>
            </a:pPr>
            <a:endParaRPr lang="en-US" sz="2400" b="1" dirty="0">
              <a:solidFill>
                <a:schemeClr val="bg2">
                  <a:lumMod val="25000"/>
                </a:schemeClr>
              </a:solidFill>
            </a:endParaRPr>
          </a:p>
          <a:p>
            <a:pPr marL="342900" indent="-342900">
              <a:buFont typeface="Wingdings" pitchFamily="2" charset="2"/>
              <a:buChar char="Ø"/>
            </a:pPr>
            <a:r>
              <a:rPr lang="en-US" sz="2400" b="1" dirty="0">
                <a:solidFill>
                  <a:schemeClr val="bg2">
                    <a:lumMod val="25000"/>
                  </a:schemeClr>
                </a:solidFill>
              </a:rPr>
              <a:t>8 IT-based process change </a:t>
            </a:r>
          </a:p>
          <a:p>
            <a:r>
              <a:rPr lang="en-US" sz="2400" dirty="0">
                <a:solidFill>
                  <a:schemeClr val="bg2">
                    <a:lumMod val="25000"/>
                  </a:schemeClr>
                </a:solidFill>
              </a:rPr>
              <a:t>The role of IT management </a:t>
            </a:r>
          </a:p>
          <a:p>
            <a:pPr marL="342900" indent="-342900">
              <a:buFont typeface="Wingdings" pitchFamily="2" charset="2"/>
              <a:buChar char="Ø"/>
            </a:pPr>
            <a:endParaRPr lang="en-US" sz="2400" b="1" dirty="0">
              <a:solidFill>
                <a:schemeClr val="bg2">
                  <a:lumMod val="25000"/>
                </a:schemeClr>
              </a:solidFill>
            </a:endParaRPr>
          </a:p>
          <a:p>
            <a:pPr marL="342900" indent="-342900">
              <a:buFont typeface="Wingdings" pitchFamily="2" charset="2"/>
              <a:buChar char="Ø"/>
            </a:pPr>
            <a:r>
              <a:rPr lang="en-US" sz="2400" b="1" dirty="0">
                <a:solidFill>
                  <a:schemeClr val="bg2">
                    <a:lumMod val="25000"/>
                  </a:schemeClr>
                </a:solidFill>
              </a:rPr>
              <a:t>9 Complex change </a:t>
            </a:r>
          </a:p>
          <a:p>
            <a:r>
              <a:rPr lang="en-US" sz="2400" dirty="0">
                <a:solidFill>
                  <a:schemeClr val="bg2">
                    <a:lumMod val="25000"/>
                  </a:schemeClr>
                </a:solidFill>
              </a:rPr>
              <a:t>When is change complex</a:t>
            </a:r>
            <a:r>
              <a:rPr lang="en-US" sz="2400" dirty="0" smtClean="0">
                <a:solidFill>
                  <a:schemeClr val="bg2">
                    <a:lumMod val="25000"/>
                  </a:schemeClr>
                </a:solidFill>
              </a:rPr>
              <a:t>?</a:t>
            </a:r>
          </a:p>
          <a:p>
            <a:endParaRPr lang="en-US" sz="2400" dirty="0">
              <a:solidFill>
                <a:schemeClr val="bg2">
                  <a:lumMod val="25000"/>
                </a:schemeClr>
              </a:solidFill>
            </a:endParaRPr>
          </a:p>
          <a:p>
            <a:pPr marL="342900" indent="-342900">
              <a:buFont typeface="Wingdings" pitchFamily="2" charset="2"/>
              <a:buChar char="Ø"/>
            </a:pPr>
            <a:r>
              <a:rPr lang="en-US" sz="2400" b="1" dirty="0">
                <a:solidFill>
                  <a:schemeClr val="bg2">
                    <a:lumMod val="25000"/>
                  </a:schemeClr>
                </a:solidFill>
              </a:rPr>
              <a:t>10 Leading change in uncertain times </a:t>
            </a:r>
          </a:p>
          <a:p>
            <a:r>
              <a:rPr lang="en-US" sz="2400" dirty="0">
                <a:solidFill>
                  <a:schemeClr val="bg2">
                    <a:lumMod val="25000"/>
                  </a:schemeClr>
                </a:solidFill>
              </a:rPr>
              <a:t>The impact of uncertainty on our working lives </a:t>
            </a:r>
          </a:p>
        </p:txBody>
      </p:sp>
      <p:sp>
        <p:nvSpPr>
          <p:cNvPr id="5" name="Rectangle 4">
            <a:extLst>
              <a:ext uri="{FF2B5EF4-FFF2-40B4-BE49-F238E27FC236}">
                <a16:creationId xmlns="" xmlns:a16="http://schemas.microsoft.com/office/drawing/2014/main" id="{121B20AF-04F0-22A2-15B6-B1C1AE520C9F}"/>
              </a:ext>
            </a:extLst>
          </p:cNvPr>
          <p:cNvSpPr/>
          <p:nvPr/>
        </p:nvSpPr>
        <p:spPr>
          <a:xfrm>
            <a:off x="6684580" y="740978"/>
            <a:ext cx="4726698" cy="5486095"/>
          </a:xfrm>
          <a:prstGeom prst="rect">
            <a:avLst/>
          </a:prstGeom>
          <a:blipFill dpi="0" rotWithShape="1">
            <a:blip r:embed="rId3"/>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376915966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92132" y="648838"/>
            <a:ext cx="4051109" cy="523220"/>
          </a:xfrm>
          <a:prstGeom prst="rect">
            <a:avLst/>
          </a:prstGeom>
          <a:noFill/>
        </p:spPr>
        <p:txBody>
          <a:bodyPr wrap="none" rtlCol="0">
            <a:spAutoFit/>
          </a:bodyPr>
          <a:lstStyle/>
          <a:p>
            <a:pPr lvl="0">
              <a:defRPr/>
            </a:pPr>
            <a:r>
              <a:rPr kumimoji="0" lang="en-US" sz="2800" b="1" i="0" u="none" strike="noStrike" kern="1200" cap="none" spc="0" normalizeH="0" baseline="0" noProof="0" dirty="0" smtClean="0">
                <a:ln>
                  <a:noFill/>
                </a:ln>
                <a:solidFill>
                  <a:srgbClr val="FF9518"/>
                </a:solidFill>
                <a:effectLst/>
                <a:uLnTx/>
                <a:uFillTx/>
                <a:latin typeface="Tajawal Medium" panose="00000600000000000000" pitchFamily="2" charset="-78"/>
                <a:cs typeface="Tajawal Medium" panose="00000600000000000000" pitchFamily="2" charset="-78"/>
              </a:rPr>
              <a:t>Agenda </a:t>
            </a:r>
            <a:r>
              <a:rPr lang="en-US" sz="2800" b="1" dirty="0" smtClean="0">
                <a:solidFill>
                  <a:srgbClr val="FF9518"/>
                </a:solidFill>
                <a:latin typeface="Tajawal Medium" panose="00000600000000000000" pitchFamily="2" charset="-78"/>
                <a:cs typeface="Tajawal Medium" panose="00000600000000000000" pitchFamily="2" charset="-78"/>
              </a:rPr>
              <a:t>Team change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 xmlns:a16="http://schemas.microsoft.com/office/drawing/2014/main" id="{87357321-6E69-4B90-B781-A8690AF55508}"/>
              </a:ext>
            </a:extLst>
          </p:cNvPr>
          <p:cNvSpPr txBox="1"/>
          <p:nvPr/>
        </p:nvSpPr>
        <p:spPr>
          <a:xfrm>
            <a:off x="1516361" y="1349022"/>
            <a:ext cx="9902228" cy="4093428"/>
          </a:xfrm>
          <a:prstGeom prst="rect">
            <a:avLst/>
          </a:prstGeom>
          <a:noFill/>
        </p:spPr>
        <p:txBody>
          <a:bodyPr wrap="square">
            <a:spAutoFit/>
          </a:bodyPr>
          <a:lstStyle/>
          <a:p>
            <a:pPr marL="457200" indent="-457200">
              <a:buFont typeface="Wingdings" panose="05000000000000000000" pitchFamily="2" charset="2"/>
              <a:buChar char="Ø"/>
            </a:pPr>
            <a:r>
              <a:rPr lang="en-US" sz="2800" dirty="0">
                <a:solidFill>
                  <a:schemeClr val="bg2">
                    <a:lumMod val="25000"/>
                  </a:schemeClr>
                </a:solidFill>
              </a:rPr>
              <a:t>Introduction</a:t>
            </a:r>
          </a:p>
          <a:p>
            <a:pPr marL="457200" indent="-457200">
              <a:buFont typeface="Wingdings" panose="05000000000000000000" pitchFamily="2" charset="2"/>
              <a:buChar char="Ø"/>
            </a:pPr>
            <a:r>
              <a:rPr lang="en-US" sz="3200" b="1" dirty="0">
                <a:solidFill>
                  <a:schemeClr val="bg2">
                    <a:lumMod val="25000"/>
                  </a:schemeClr>
                </a:solidFill>
              </a:rPr>
              <a:t>What is a group and when is it a team?</a:t>
            </a:r>
          </a:p>
          <a:p>
            <a:pPr marL="457200" indent="-457200">
              <a:buFont typeface="Wingdings" panose="05000000000000000000" pitchFamily="2" charset="2"/>
              <a:buChar char="Ø"/>
            </a:pPr>
            <a:r>
              <a:rPr lang="en-US" sz="2800" dirty="0">
                <a:solidFill>
                  <a:schemeClr val="bg2">
                    <a:lumMod val="25000"/>
                  </a:schemeClr>
                </a:solidFill>
              </a:rPr>
              <a:t>What is the difference between Groups And Teams?</a:t>
            </a:r>
          </a:p>
          <a:p>
            <a:pPr marL="457200" indent="-457200">
              <a:buFont typeface="Wingdings" panose="05000000000000000000" pitchFamily="2" charset="2"/>
              <a:buChar char="Ø"/>
            </a:pPr>
            <a:r>
              <a:rPr lang="en-US" sz="2800" dirty="0">
                <a:solidFill>
                  <a:schemeClr val="bg2">
                    <a:lumMod val="25000"/>
                  </a:schemeClr>
                </a:solidFill>
              </a:rPr>
              <a:t>Why do you need teams?</a:t>
            </a:r>
          </a:p>
          <a:p>
            <a:pPr marL="457200" indent="-457200">
              <a:buFont typeface="Wingdings" panose="05000000000000000000" pitchFamily="2" charset="2"/>
              <a:buChar char="Ø"/>
            </a:pPr>
            <a:r>
              <a:rPr lang="en-US" sz="2800" dirty="0">
                <a:solidFill>
                  <a:schemeClr val="bg2">
                    <a:lumMod val="25000"/>
                  </a:schemeClr>
                </a:solidFill>
              </a:rPr>
              <a:t>What types of organizational teams are there?</a:t>
            </a:r>
          </a:p>
          <a:p>
            <a:pPr marL="457200" indent="-457200">
              <a:buFont typeface="Wingdings" panose="05000000000000000000" pitchFamily="2" charset="2"/>
              <a:buChar char="Ø"/>
            </a:pPr>
            <a:r>
              <a:rPr lang="en-US" sz="2800" dirty="0">
                <a:solidFill>
                  <a:schemeClr val="bg2">
                    <a:lumMod val="25000"/>
                  </a:schemeClr>
                </a:solidFill>
              </a:rPr>
              <a:t>How do you improve team effectiveness?</a:t>
            </a:r>
          </a:p>
          <a:p>
            <a:pPr marL="457200" indent="-457200">
              <a:buFont typeface="Wingdings" panose="05000000000000000000" pitchFamily="2" charset="2"/>
              <a:buChar char="Ø"/>
            </a:pPr>
            <a:r>
              <a:rPr lang="en-US" sz="2800" dirty="0">
                <a:solidFill>
                  <a:schemeClr val="bg2">
                    <a:lumMod val="25000"/>
                  </a:schemeClr>
                </a:solidFill>
              </a:rPr>
              <a:t>What does team change look like?</a:t>
            </a:r>
          </a:p>
          <a:p>
            <a:pPr marL="457200" indent="-457200">
              <a:buFont typeface="Wingdings" panose="05000000000000000000" pitchFamily="2" charset="2"/>
              <a:buChar char="Ø"/>
            </a:pPr>
            <a:r>
              <a:rPr lang="en-US" sz="2800" dirty="0">
                <a:solidFill>
                  <a:schemeClr val="bg2">
                    <a:lumMod val="25000"/>
                  </a:schemeClr>
                </a:solidFill>
              </a:rPr>
              <a:t>How do individuals affect team dynamics?</a:t>
            </a:r>
          </a:p>
          <a:p>
            <a:pPr marL="457200" indent="-457200">
              <a:buFont typeface="Wingdings" panose="05000000000000000000" pitchFamily="2" charset="2"/>
              <a:buChar char="Ø"/>
            </a:pPr>
            <a:r>
              <a:rPr lang="en-US" sz="2800" dirty="0">
                <a:solidFill>
                  <a:schemeClr val="bg2">
                    <a:lumMod val="25000"/>
                  </a:schemeClr>
                </a:solidFill>
              </a:rPr>
              <a:t>How well do teams initiate and adapt to organizational change?</a:t>
            </a:r>
          </a:p>
        </p:txBody>
      </p:sp>
    </p:spTree>
    <p:extLst>
      <p:ext uri="{BB962C8B-B14F-4D97-AF65-F5344CB8AC3E}">
        <p14:creationId xmlns:p14="http://schemas.microsoft.com/office/powerpoint/2010/main" val="271957337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6433666" cy="523220"/>
          </a:xfrm>
          <a:prstGeom prst="rect">
            <a:avLst/>
          </a:prstGeom>
          <a:noFill/>
        </p:spPr>
        <p:txBody>
          <a:bodyPr wrap="square" rtlCol="0">
            <a:spAutoFit/>
          </a:bodyPr>
          <a:lstStyle/>
          <a:p>
            <a:r>
              <a:rPr lang="en-US" sz="2800" dirty="0" smtClean="0">
                <a:solidFill>
                  <a:schemeClr val="bg2">
                    <a:lumMod val="25000"/>
                  </a:schemeClr>
                </a:solidFill>
              </a:rPr>
              <a:t>Groups And Teams</a:t>
            </a:r>
            <a:endParaRPr lang="en-US" sz="2800" b="1"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91180"/>
            <a:ext cx="8417320" cy="830997"/>
          </a:xfrm>
          <a:prstGeom prst="rect">
            <a:avLst/>
          </a:prstGeom>
          <a:noFill/>
        </p:spPr>
        <p:txBody>
          <a:bodyPr wrap="square" rtlCol="0">
            <a:spAutoFit/>
          </a:bodyPr>
          <a:lstStyle/>
          <a:p>
            <a:r>
              <a:rPr lang="en-US" sz="2400" b="1" dirty="0">
                <a:solidFill>
                  <a:schemeClr val="bg2">
                    <a:lumMod val="25000"/>
                  </a:schemeClr>
                </a:solidFill>
              </a:rPr>
              <a:t>What is the difference between Groups And </a:t>
            </a:r>
            <a:r>
              <a:rPr lang="en-US" sz="2400" b="1" dirty="0" smtClean="0">
                <a:solidFill>
                  <a:schemeClr val="bg2">
                    <a:lumMod val="25000"/>
                  </a:schemeClr>
                </a:solidFill>
              </a:rPr>
              <a:t>Teams?</a:t>
            </a:r>
            <a:endParaRPr lang="en-US" sz="2400" b="1" dirty="0">
              <a:solidFill>
                <a:schemeClr val="bg2">
                  <a:lumMod val="25000"/>
                </a:schemeClr>
              </a:solidFill>
              <a:latin typeface="Times New Roman" panose="02020603050405020304" pitchFamily="18" charset="0"/>
              <a:cs typeface="Times New Roman" panose="02020603050405020304" pitchFamily="18" charset="0"/>
            </a:endParaRPr>
          </a:p>
          <a:p>
            <a:endParaRPr lang="en-US" sz="2400"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7" name="Picture 6"/>
          <p:cNvPicPr>
            <a:picLocks noChangeAspect="1"/>
          </p:cNvPicPr>
          <p:nvPr/>
        </p:nvPicPr>
        <p:blipFill>
          <a:blip r:embed="rId5"/>
          <a:stretch>
            <a:fillRect/>
          </a:stretch>
        </p:blipFill>
        <p:spPr>
          <a:xfrm>
            <a:off x="3850325" y="3028392"/>
            <a:ext cx="5801535" cy="3249961"/>
          </a:xfrm>
          <a:prstGeom prst="rect">
            <a:avLst/>
          </a:prstGeom>
        </p:spPr>
      </p:pic>
    </p:spTree>
    <p:extLst>
      <p:ext uri="{BB962C8B-B14F-4D97-AF65-F5344CB8AC3E}">
        <p14:creationId xmlns:p14="http://schemas.microsoft.com/office/powerpoint/2010/main" val="113039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6433666" cy="523220"/>
          </a:xfrm>
          <a:prstGeom prst="rect">
            <a:avLst/>
          </a:prstGeom>
          <a:noFill/>
        </p:spPr>
        <p:txBody>
          <a:bodyPr wrap="square" rtlCol="0">
            <a:spAutoFit/>
          </a:bodyPr>
          <a:lstStyle/>
          <a:p>
            <a:r>
              <a:rPr lang="en-US" sz="2800" dirty="0" smtClean="0">
                <a:solidFill>
                  <a:schemeClr val="bg2">
                    <a:lumMod val="25000"/>
                  </a:schemeClr>
                </a:solidFill>
              </a:rPr>
              <a:t>The Groups</a:t>
            </a:r>
            <a:endParaRPr lang="en-US" sz="2800" b="1"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500780"/>
            <a:ext cx="8417320" cy="2677656"/>
          </a:xfrm>
          <a:prstGeom prst="rect">
            <a:avLst/>
          </a:prstGeom>
          <a:noFill/>
        </p:spPr>
        <p:txBody>
          <a:bodyPr wrap="square" rtlCol="0">
            <a:spAutoFit/>
          </a:bodyPr>
          <a:lstStyle/>
          <a:p>
            <a:r>
              <a:rPr lang="en-US" sz="2400" dirty="0">
                <a:solidFill>
                  <a:schemeClr val="bg2">
                    <a:lumMod val="25000"/>
                  </a:schemeClr>
                </a:solidFill>
              </a:rPr>
              <a:t>What is </a:t>
            </a:r>
            <a:r>
              <a:rPr lang="en-US" sz="2400" dirty="0" smtClean="0">
                <a:solidFill>
                  <a:schemeClr val="bg2">
                    <a:lumMod val="25000"/>
                  </a:schemeClr>
                </a:solidFill>
              </a:rPr>
              <a:t>meaning Group?</a:t>
            </a:r>
          </a:p>
          <a:p>
            <a:endParaRPr lang="en-US" sz="2400" b="1" dirty="0">
              <a:solidFill>
                <a:schemeClr val="bg2">
                  <a:lumMod val="25000"/>
                </a:schemeClr>
              </a:solidFill>
              <a:latin typeface="Times New Roman" panose="02020603050405020304" pitchFamily="18" charset="0"/>
              <a:cs typeface="Times New Roman" panose="02020603050405020304" pitchFamily="18" charset="0"/>
            </a:endParaRPr>
          </a:p>
          <a:p>
            <a:r>
              <a:rPr lang="en-US" sz="2400" b="1" dirty="0">
                <a:solidFill>
                  <a:schemeClr val="bg2">
                    <a:lumMod val="25000"/>
                  </a:schemeClr>
                </a:solidFill>
                <a:latin typeface="Times New Roman" panose="02020603050405020304" pitchFamily="18" charset="0"/>
                <a:cs typeface="Times New Roman" panose="02020603050405020304" pitchFamily="18" charset="0"/>
              </a:rPr>
              <a:t>Schein and </a:t>
            </a:r>
            <a:r>
              <a:rPr lang="en-US" sz="2400" b="1" dirty="0" err="1">
                <a:solidFill>
                  <a:schemeClr val="bg2">
                    <a:lumMod val="25000"/>
                  </a:schemeClr>
                </a:solidFill>
                <a:latin typeface="Times New Roman" panose="02020603050405020304" pitchFamily="18" charset="0"/>
                <a:cs typeface="Times New Roman" panose="02020603050405020304" pitchFamily="18" charset="0"/>
              </a:rPr>
              <a:t>Bennis</a:t>
            </a:r>
            <a:r>
              <a:rPr lang="en-US" sz="2400" b="1" dirty="0">
                <a:solidFill>
                  <a:schemeClr val="bg2">
                    <a:lumMod val="25000"/>
                  </a:schemeClr>
                </a:solidFill>
                <a:latin typeface="Times New Roman" panose="02020603050405020304" pitchFamily="18" charset="0"/>
                <a:cs typeface="Times New Roman" panose="02020603050405020304" pitchFamily="18" charset="0"/>
              </a:rPr>
              <a:t> (1965) suggest that a group is ‘any number of people who interact with each other, are psychologically aware of each other, and who perceive themselves to be a group’. </a:t>
            </a:r>
          </a:p>
          <a:p>
            <a:endParaRPr lang="en-US" sz="2400"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9154698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6433666" cy="523220"/>
          </a:xfrm>
          <a:prstGeom prst="rect">
            <a:avLst/>
          </a:prstGeom>
          <a:noFill/>
        </p:spPr>
        <p:txBody>
          <a:bodyPr wrap="square" rtlCol="0">
            <a:spAutoFit/>
          </a:bodyPr>
          <a:lstStyle/>
          <a:p>
            <a:r>
              <a:rPr lang="en-US" sz="2800" dirty="0" smtClean="0">
                <a:solidFill>
                  <a:schemeClr val="bg2">
                    <a:lumMod val="25000"/>
                  </a:schemeClr>
                </a:solidFill>
              </a:rPr>
              <a:t>The Teams</a:t>
            </a:r>
            <a:endParaRPr lang="en-US" sz="2800" b="1"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500780"/>
            <a:ext cx="8417320" cy="3046988"/>
          </a:xfrm>
          <a:prstGeom prst="rect">
            <a:avLst/>
          </a:prstGeom>
          <a:noFill/>
        </p:spPr>
        <p:txBody>
          <a:bodyPr wrap="square" rtlCol="0">
            <a:spAutoFit/>
          </a:bodyPr>
          <a:lstStyle/>
          <a:p>
            <a:r>
              <a:rPr lang="en-US" sz="2400" dirty="0">
                <a:solidFill>
                  <a:schemeClr val="bg2">
                    <a:lumMod val="25000"/>
                  </a:schemeClr>
                </a:solidFill>
              </a:rPr>
              <a:t>What is </a:t>
            </a:r>
            <a:r>
              <a:rPr lang="en-US" sz="2400" dirty="0" smtClean="0">
                <a:solidFill>
                  <a:schemeClr val="bg2">
                    <a:lumMod val="25000"/>
                  </a:schemeClr>
                </a:solidFill>
              </a:rPr>
              <a:t>meaning Teams?</a:t>
            </a:r>
          </a:p>
          <a:p>
            <a:endParaRPr lang="en-US" sz="2400" b="1" dirty="0">
              <a:solidFill>
                <a:schemeClr val="bg2">
                  <a:lumMod val="25000"/>
                </a:schemeClr>
              </a:solidFill>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400" dirty="0">
                <a:solidFill>
                  <a:schemeClr val="bg2">
                    <a:lumMod val="25000"/>
                  </a:schemeClr>
                </a:solidFill>
                <a:latin typeface="Times New Roman" panose="02020603050405020304" pitchFamily="18" charset="0"/>
                <a:cs typeface="Times New Roman" panose="02020603050405020304" pitchFamily="18" charset="0"/>
              </a:rPr>
              <a:t>Morgan et al (1986) suggest that a team is a distinguishable set of two or more individuals who interact </a:t>
            </a:r>
            <a:r>
              <a:rPr lang="en-US" sz="2400" dirty="0" smtClean="0">
                <a:solidFill>
                  <a:schemeClr val="bg2">
                    <a:lumMod val="25000"/>
                  </a:schemeClr>
                </a:solidFill>
                <a:latin typeface="Times New Roman" panose="02020603050405020304" pitchFamily="18" charset="0"/>
                <a:cs typeface="Times New Roman" panose="02020603050405020304" pitchFamily="18" charset="0"/>
              </a:rPr>
              <a:t>adaptively </a:t>
            </a:r>
            <a:r>
              <a:rPr lang="en-US" sz="2400" dirty="0">
                <a:solidFill>
                  <a:schemeClr val="bg2">
                    <a:lumMod val="25000"/>
                  </a:schemeClr>
                </a:solidFill>
                <a:latin typeface="Times New Roman" panose="02020603050405020304" pitchFamily="18" charset="0"/>
                <a:cs typeface="Times New Roman" panose="02020603050405020304" pitchFamily="18" charset="0"/>
              </a:rPr>
              <a:t>to achieve specified, shared, and valued objectives</a:t>
            </a:r>
            <a:r>
              <a:rPr lang="en-US" sz="2400" dirty="0" smtClean="0">
                <a:solidFill>
                  <a:schemeClr val="bg2">
                    <a:lumMod val="25000"/>
                  </a:schemeClr>
                </a:solidFill>
                <a:latin typeface="Times New Roman" panose="02020603050405020304" pitchFamily="18" charset="0"/>
                <a:cs typeface="Times New Roman" panose="02020603050405020304" pitchFamily="18" charset="0"/>
              </a:rPr>
              <a:t>.</a:t>
            </a:r>
          </a:p>
          <a:p>
            <a:endParaRPr lang="en-US" sz="2400" b="1" dirty="0">
              <a:solidFill>
                <a:schemeClr val="bg2">
                  <a:lumMod val="25000"/>
                </a:schemeClr>
              </a:solidFill>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400" dirty="0" smtClean="0">
                <a:solidFill>
                  <a:schemeClr val="bg2">
                    <a:lumMod val="25000"/>
                  </a:schemeClr>
                </a:solidFill>
                <a:latin typeface="Times New Roman" panose="02020603050405020304" pitchFamily="18" charset="0"/>
                <a:cs typeface="Times New Roman" panose="02020603050405020304" pitchFamily="18" charset="0"/>
              </a:rPr>
              <a:t>A </a:t>
            </a:r>
            <a:r>
              <a:rPr lang="en-US" sz="2400" dirty="0">
                <a:solidFill>
                  <a:schemeClr val="bg2">
                    <a:lumMod val="25000"/>
                  </a:schemeClr>
                </a:solidFill>
                <a:latin typeface="Times New Roman" panose="02020603050405020304" pitchFamily="18" charset="0"/>
                <a:cs typeface="Times New Roman" panose="02020603050405020304" pitchFamily="18" charset="0"/>
              </a:rPr>
              <a:t>small group of individuals who share responsibility for outcomes for their organizations</a:t>
            </a:r>
            <a:r>
              <a:rPr lang="en-US" sz="2400" dirty="0" smtClean="0">
                <a:solidFill>
                  <a:schemeClr val="bg2">
                    <a:lumMod val="25000"/>
                  </a:schemeClr>
                </a:solidFill>
                <a:latin typeface="Times New Roman" panose="02020603050405020304" pitchFamily="18" charset="0"/>
                <a:cs typeface="Times New Roman" panose="02020603050405020304" pitchFamily="18" charset="0"/>
              </a:rPr>
              <a:t>.</a:t>
            </a:r>
            <a:endParaRPr lang="en-US" sz="2400"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2763043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92132" y="648838"/>
            <a:ext cx="4051109" cy="523220"/>
          </a:xfrm>
          <a:prstGeom prst="rect">
            <a:avLst/>
          </a:prstGeom>
          <a:noFill/>
        </p:spPr>
        <p:txBody>
          <a:bodyPr wrap="none" rtlCol="0">
            <a:spAutoFit/>
          </a:bodyPr>
          <a:lstStyle/>
          <a:p>
            <a:pPr lvl="0">
              <a:defRPr/>
            </a:pPr>
            <a:r>
              <a:rPr kumimoji="0" lang="en-US" sz="2800" b="1" i="0" u="none" strike="noStrike" kern="1200" cap="none" spc="0" normalizeH="0" baseline="0" noProof="0" dirty="0" smtClean="0">
                <a:ln>
                  <a:noFill/>
                </a:ln>
                <a:solidFill>
                  <a:srgbClr val="FF9518"/>
                </a:solidFill>
                <a:effectLst/>
                <a:uLnTx/>
                <a:uFillTx/>
                <a:latin typeface="Tajawal Medium" panose="00000600000000000000" pitchFamily="2" charset="-78"/>
                <a:cs typeface="Tajawal Medium" panose="00000600000000000000" pitchFamily="2" charset="-78"/>
              </a:rPr>
              <a:t>Agenda </a:t>
            </a:r>
            <a:r>
              <a:rPr lang="en-US" sz="2800" b="1" dirty="0" smtClean="0">
                <a:solidFill>
                  <a:srgbClr val="FF9518"/>
                </a:solidFill>
                <a:latin typeface="Tajawal Medium" panose="00000600000000000000" pitchFamily="2" charset="-78"/>
                <a:cs typeface="Tajawal Medium" panose="00000600000000000000" pitchFamily="2" charset="-78"/>
              </a:rPr>
              <a:t>Team change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 xmlns:a16="http://schemas.microsoft.com/office/drawing/2014/main" id="{87357321-6E69-4B90-B781-A8690AF55508}"/>
              </a:ext>
            </a:extLst>
          </p:cNvPr>
          <p:cNvSpPr txBox="1"/>
          <p:nvPr/>
        </p:nvSpPr>
        <p:spPr>
          <a:xfrm>
            <a:off x="1516361" y="1349022"/>
            <a:ext cx="9902228" cy="4154984"/>
          </a:xfrm>
          <a:prstGeom prst="rect">
            <a:avLst/>
          </a:prstGeom>
          <a:noFill/>
        </p:spPr>
        <p:txBody>
          <a:bodyPr wrap="square">
            <a:spAutoFit/>
          </a:bodyPr>
          <a:lstStyle/>
          <a:p>
            <a:pPr marL="457200" indent="-457200">
              <a:buFont typeface="Wingdings" panose="05000000000000000000" pitchFamily="2" charset="2"/>
              <a:buChar char="Ø"/>
            </a:pPr>
            <a:r>
              <a:rPr lang="en-US" sz="2800" dirty="0">
                <a:solidFill>
                  <a:schemeClr val="bg2">
                    <a:lumMod val="25000"/>
                  </a:schemeClr>
                </a:solidFill>
              </a:rPr>
              <a:t>Introduction</a:t>
            </a:r>
          </a:p>
          <a:p>
            <a:pPr marL="457200" indent="-457200">
              <a:buFont typeface="Wingdings" panose="05000000000000000000" pitchFamily="2" charset="2"/>
              <a:buChar char="Ø"/>
            </a:pPr>
            <a:r>
              <a:rPr lang="en-US" sz="2800" dirty="0">
                <a:solidFill>
                  <a:schemeClr val="bg2">
                    <a:lumMod val="25000"/>
                  </a:schemeClr>
                </a:solidFill>
              </a:rPr>
              <a:t>What is a group and when is it a team?</a:t>
            </a:r>
          </a:p>
          <a:p>
            <a:pPr marL="457200" indent="-457200">
              <a:buFont typeface="Wingdings" panose="05000000000000000000" pitchFamily="2" charset="2"/>
              <a:buChar char="Ø"/>
            </a:pPr>
            <a:r>
              <a:rPr lang="en-US" sz="3200" b="1" dirty="0">
                <a:solidFill>
                  <a:schemeClr val="bg2">
                    <a:lumMod val="25000"/>
                  </a:schemeClr>
                </a:solidFill>
              </a:rPr>
              <a:t>What is the difference between Groups And Teams?</a:t>
            </a:r>
          </a:p>
          <a:p>
            <a:pPr marL="457200" indent="-457200">
              <a:buFont typeface="Wingdings" panose="05000000000000000000" pitchFamily="2" charset="2"/>
              <a:buChar char="Ø"/>
            </a:pPr>
            <a:r>
              <a:rPr lang="en-US" sz="2800" dirty="0">
                <a:solidFill>
                  <a:schemeClr val="bg2">
                    <a:lumMod val="25000"/>
                  </a:schemeClr>
                </a:solidFill>
              </a:rPr>
              <a:t>Why do you need teams?</a:t>
            </a:r>
          </a:p>
          <a:p>
            <a:pPr marL="457200" indent="-457200">
              <a:buFont typeface="Wingdings" panose="05000000000000000000" pitchFamily="2" charset="2"/>
              <a:buChar char="Ø"/>
            </a:pPr>
            <a:r>
              <a:rPr lang="en-US" sz="2800" dirty="0">
                <a:solidFill>
                  <a:schemeClr val="bg2">
                    <a:lumMod val="25000"/>
                  </a:schemeClr>
                </a:solidFill>
              </a:rPr>
              <a:t>What types of organizational teams are there?</a:t>
            </a:r>
          </a:p>
          <a:p>
            <a:pPr marL="457200" indent="-457200">
              <a:buFont typeface="Wingdings" panose="05000000000000000000" pitchFamily="2" charset="2"/>
              <a:buChar char="Ø"/>
            </a:pPr>
            <a:r>
              <a:rPr lang="en-US" sz="2800" dirty="0">
                <a:solidFill>
                  <a:schemeClr val="bg2">
                    <a:lumMod val="25000"/>
                  </a:schemeClr>
                </a:solidFill>
              </a:rPr>
              <a:t>How do you improve team effectiveness?</a:t>
            </a:r>
          </a:p>
          <a:p>
            <a:pPr marL="457200" indent="-457200">
              <a:buFont typeface="Wingdings" panose="05000000000000000000" pitchFamily="2" charset="2"/>
              <a:buChar char="Ø"/>
            </a:pPr>
            <a:r>
              <a:rPr lang="en-US" sz="2800" dirty="0">
                <a:solidFill>
                  <a:schemeClr val="bg2">
                    <a:lumMod val="25000"/>
                  </a:schemeClr>
                </a:solidFill>
              </a:rPr>
              <a:t>What does team change look like?</a:t>
            </a:r>
          </a:p>
          <a:p>
            <a:pPr marL="457200" indent="-457200">
              <a:buFont typeface="Wingdings" panose="05000000000000000000" pitchFamily="2" charset="2"/>
              <a:buChar char="Ø"/>
            </a:pPr>
            <a:r>
              <a:rPr lang="en-US" sz="2800" dirty="0">
                <a:solidFill>
                  <a:schemeClr val="bg2">
                    <a:lumMod val="25000"/>
                  </a:schemeClr>
                </a:solidFill>
              </a:rPr>
              <a:t>How do individuals affect team dynamics?</a:t>
            </a:r>
          </a:p>
          <a:p>
            <a:pPr marL="457200" indent="-457200">
              <a:buFont typeface="Wingdings" panose="05000000000000000000" pitchFamily="2" charset="2"/>
              <a:buChar char="Ø"/>
            </a:pPr>
            <a:r>
              <a:rPr lang="en-US" sz="2800" dirty="0">
                <a:solidFill>
                  <a:schemeClr val="bg2">
                    <a:lumMod val="25000"/>
                  </a:schemeClr>
                </a:solidFill>
              </a:rPr>
              <a:t>How well do teams initiate and adapt to organizational change?</a:t>
            </a:r>
          </a:p>
        </p:txBody>
      </p:sp>
    </p:spTree>
    <p:extLst>
      <p:ext uri="{BB962C8B-B14F-4D97-AF65-F5344CB8AC3E}">
        <p14:creationId xmlns:p14="http://schemas.microsoft.com/office/powerpoint/2010/main" val="289530785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018729"/>
            <a:ext cx="8977880" cy="523220"/>
          </a:xfrm>
          <a:prstGeom prst="rect">
            <a:avLst/>
          </a:prstGeom>
          <a:noFill/>
        </p:spPr>
        <p:txBody>
          <a:bodyPr wrap="square" rtlCol="0">
            <a:spAutoFit/>
          </a:bodyPr>
          <a:lstStyle/>
          <a:p>
            <a:pPr fontAlgn="auto"/>
            <a:r>
              <a:rPr lang="en-US" sz="2800" b="1" dirty="0">
                <a:solidFill>
                  <a:schemeClr val="bg2">
                    <a:lumMod val="25000"/>
                  </a:schemeClr>
                </a:solidFill>
              </a:rPr>
              <a:t>Key differences between Group and Team</a:t>
            </a:r>
            <a:endParaRPr lang="en-US" sz="2800" dirty="0">
              <a:solidFill>
                <a:schemeClr val="bg2">
                  <a:lumMod val="25000"/>
                </a:schemeClr>
              </a:solidFil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graphicFrame>
        <p:nvGraphicFramePr>
          <p:cNvPr id="9" name="Table 8"/>
          <p:cNvGraphicFramePr>
            <a:graphicFrameLocks noGrp="1"/>
          </p:cNvGraphicFramePr>
          <p:nvPr>
            <p:extLst>
              <p:ext uri="{D42A27DB-BD31-4B8C-83A1-F6EECF244321}">
                <p14:modId xmlns:p14="http://schemas.microsoft.com/office/powerpoint/2010/main" val="3992347709"/>
              </p:ext>
            </p:extLst>
          </p:nvPr>
        </p:nvGraphicFramePr>
        <p:xfrm>
          <a:off x="2406711" y="1882138"/>
          <a:ext cx="8743510" cy="3957128"/>
        </p:xfrm>
        <a:graphic>
          <a:graphicData uri="http://schemas.openxmlformats.org/drawingml/2006/table">
            <a:tbl>
              <a:tblPr>
                <a:tableStyleId>{5C22544A-7EE6-4342-B048-85BDC9FD1C3A}</a:tableStyleId>
              </a:tblPr>
              <a:tblGrid>
                <a:gridCol w="4062328"/>
                <a:gridCol w="4681182"/>
              </a:tblGrid>
              <a:tr h="475054">
                <a:tc>
                  <a:txBody>
                    <a:bodyPr/>
                    <a:lstStyle/>
                    <a:p>
                      <a:pPr algn="ctr" fontAlgn="ctr"/>
                      <a:r>
                        <a:rPr lang="en-US" sz="2400" b="1" u="none" strike="noStrike" dirty="0" smtClean="0">
                          <a:effectLst>
                            <a:outerShdw blurRad="38100" dist="38100" dir="2700000" algn="tl">
                              <a:srgbClr val="000000">
                                <a:alpha val="43137"/>
                              </a:srgbClr>
                            </a:outerShdw>
                          </a:effectLst>
                        </a:rPr>
                        <a:t>Group</a:t>
                      </a:r>
                      <a:endParaRPr lang="en-US" sz="2400" b="1" i="0" u="none" strike="noStrike" dirty="0">
                        <a:solidFill>
                          <a:srgbClr val="000000"/>
                        </a:solidFill>
                        <a:effectLst>
                          <a:outerShdw blurRad="38100" dist="38100" dir="2700000" algn="tl">
                            <a:srgbClr val="000000">
                              <a:alpha val="43137"/>
                            </a:srgbClr>
                          </a:outerShdw>
                        </a:effectLst>
                        <a:latin typeface="Calibri" panose="020F0502020204030204" pitchFamily="34" charset="0"/>
                      </a:endParaRPr>
                    </a:p>
                  </a:txBody>
                  <a:tcPr marL="9525" marR="9525" marT="9525" marB="0" anchor="ctr"/>
                </a:tc>
                <a:tc>
                  <a:txBody>
                    <a:bodyPr/>
                    <a:lstStyle/>
                    <a:p>
                      <a:pPr algn="ctr" fontAlgn="ctr"/>
                      <a:r>
                        <a:rPr lang="en-US" sz="2400" b="1" u="none" strike="noStrike" dirty="0" smtClean="0">
                          <a:effectLst>
                            <a:outerShdw blurRad="38100" dist="38100" dir="2700000" algn="tl">
                              <a:srgbClr val="000000">
                                <a:alpha val="43137"/>
                              </a:srgbClr>
                            </a:outerShdw>
                          </a:effectLst>
                        </a:rPr>
                        <a:t>Team </a:t>
                      </a:r>
                      <a:endParaRPr lang="en-US" sz="2400" b="1" i="0" u="none" strike="noStrike" dirty="0">
                        <a:solidFill>
                          <a:srgbClr val="000000"/>
                        </a:solidFill>
                        <a:effectLst>
                          <a:outerShdw blurRad="38100" dist="38100" dir="2700000" algn="tl">
                            <a:srgbClr val="000000">
                              <a:alpha val="43137"/>
                            </a:srgbClr>
                          </a:outerShdw>
                        </a:effectLst>
                        <a:latin typeface="Calibri" panose="020F0502020204030204" pitchFamily="34" charset="0"/>
                      </a:endParaRPr>
                    </a:p>
                  </a:txBody>
                  <a:tcPr marL="9525" marR="9525" marT="9525" marB="0" anchor="ctr"/>
                </a:tc>
              </a:tr>
              <a:tr h="475054">
                <a:tc>
                  <a:txBody>
                    <a:bodyPr/>
                    <a:lstStyle/>
                    <a:p>
                      <a:pPr algn="ctr" fontAlgn="ctr"/>
                      <a:r>
                        <a:rPr lang="en-US" sz="2400" u="none" strike="noStrike" dirty="0">
                          <a:effectLst/>
                        </a:rPr>
                        <a:t>Indeterminate size </a:t>
                      </a:r>
                      <a:endParaRPr lang="en-US" sz="24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en-US" sz="2400" u="none" strike="noStrike" dirty="0" smtClean="0">
                          <a:effectLst/>
                        </a:rPr>
                        <a:t>Restricted in size</a:t>
                      </a:r>
                      <a:endParaRPr lang="en-US" sz="2400" b="0" i="0" u="none" strike="noStrike" dirty="0">
                        <a:solidFill>
                          <a:srgbClr val="000000"/>
                        </a:solidFill>
                        <a:effectLst/>
                        <a:latin typeface="Calibri" panose="020F0502020204030204" pitchFamily="34" charset="0"/>
                      </a:endParaRPr>
                    </a:p>
                  </a:txBody>
                  <a:tcPr marL="9525" marR="9525" marT="9525" marB="0" anchor="ctr"/>
                </a:tc>
              </a:tr>
              <a:tr h="475054">
                <a:tc>
                  <a:txBody>
                    <a:bodyPr/>
                    <a:lstStyle/>
                    <a:p>
                      <a:pPr algn="ctr" fontAlgn="ctr"/>
                      <a:r>
                        <a:rPr lang="en-US" sz="2400" u="none" strike="noStrike" dirty="0">
                          <a:effectLst/>
                        </a:rPr>
                        <a:t>Common interests </a:t>
                      </a:r>
                      <a:endParaRPr lang="en-US" sz="24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en-US" sz="2400" u="none" strike="noStrike" dirty="0" smtClean="0">
                          <a:effectLst/>
                        </a:rPr>
                        <a:t>Common general objectives</a:t>
                      </a:r>
                      <a:endParaRPr lang="en-US" sz="2400" u="none" strike="noStrike" dirty="0">
                        <a:effectLst/>
                      </a:endParaRPr>
                    </a:p>
                  </a:txBody>
                  <a:tcPr marL="9525" marR="9525" marT="9525" marB="0" anchor="ctr"/>
                </a:tc>
              </a:tr>
              <a:tr h="1425161">
                <a:tc>
                  <a:txBody>
                    <a:bodyPr/>
                    <a:lstStyle/>
                    <a:p>
                      <a:pPr algn="ctr" fontAlgn="ctr"/>
                      <a:r>
                        <a:rPr lang="en-US" sz="2400" u="none" strike="noStrike" dirty="0">
                          <a:effectLst/>
                        </a:rPr>
                        <a:t>Sense of being part of something or seen as being part of something</a:t>
                      </a:r>
                      <a:endParaRPr lang="en-US" sz="24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en-US" sz="2400" u="none" strike="noStrike" dirty="0">
                          <a:effectLst/>
                        </a:rPr>
                        <a:t>Interaction between members to accomplish individual and group goals</a:t>
                      </a:r>
                      <a:endParaRPr lang="en-US" sz="2400" b="0" i="0" u="none" strike="noStrike" dirty="0">
                        <a:solidFill>
                          <a:srgbClr val="000000"/>
                        </a:solidFill>
                        <a:effectLst/>
                        <a:latin typeface="Calibri" panose="020F0502020204030204" pitchFamily="34" charset="0"/>
                      </a:endParaRPr>
                    </a:p>
                  </a:txBody>
                  <a:tcPr marL="9525" marR="9525" marT="9525" marB="0" anchor="ctr"/>
                </a:tc>
              </a:tr>
              <a:tr h="950107">
                <a:tc>
                  <a:txBody>
                    <a:bodyPr/>
                    <a:lstStyle/>
                    <a:p>
                      <a:pPr algn="ctr" fontAlgn="ctr"/>
                      <a:r>
                        <a:rPr lang="en-US" sz="2400" u="none" strike="noStrike" dirty="0">
                          <a:effectLst/>
                        </a:rPr>
                        <a:t>Interdependent as much as individuals might wish to be</a:t>
                      </a:r>
                      <a:endParaRPr lang="en-US" sz="24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en-US" sz="2400" u="none" strike="noStrike" dirty="0">
                          <a:effectLst/>
                        </a:rPr>
                        <a:t>Interdependency between members to accomplish individual and group goals</a:t>
                      </a:r>
                      <a:endParaRPr lang="en-US" sz="2400" b="0" i="0" u="none" strike="noStrike" dirty="0">
                        <a:solidFill>
                          <a:srgbClr val="000000"/>
                        </a:solidFill>
                        <a:effectLst/>
                        <a:latin typeface="Calibri" panose="020F0502020204030204" pitchFamily="34" charset="0"/>
                      </a:endParaRPr>
                    </a:p>
                  </a:txBody>
                  <a:tcPr marL="9525" marR="9525" marT="9525" marB="0" anchor="ctr"/>
                </a:tc>
              </a:tr>
            </a:tbl>
          </a:graphicData>
        </a:graphic>
      </p:graphicFrame>
    </p:spTree>
    <p:extLst>
      <p:ext uri="{BB962C8B-B14F-4D97-AF65-F5344CB8AC3E}">
        <p14:creationId xmlns:p14="http://schemas.microsoft.com/office/powerpoint/2010/main" val="5078217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018729"/>
            <a:ext cx="8977880" cy="523220"/>
          </a:xfrm>
          <a:prstGeom prst="rect">
            <a:avLst/>
          </a:prstGeom>
          <a:noFill/>
        </p:spPr>
        <p:txBody>
          <a:bodyPr wrap="square" rtlCol="0">
            <a:spAutoFit/>
          </a:bodyPr>
          <a:lstStyle/>
          <a:p>
            <a:pPr fontAlgn="auto"/>
            <a:r>
              <a:rPr lang="en-US" sz="2800" b="1" dirty="0">
                <a:solidFill>
                  <a:schemeClr val="bg2">
                    <a:lumMod val="25000"/>
                  </a:schemeClr>
                </a:solidFill>
              </a:rPr>
              <a:t>Key differences between Group and Team</a:t>
            </a:r>
            <a:endParaRPr lang="en-US" sz="2800" dirty="0">
              <a:solidFill>
                <a:schemeClr val="bg2">
                  <a:lumMod val="25000"/>
                </a:schemeClr>
              </a:solidFil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graphicFrame>
        <p:nvGraphicFramePr>
          <p:cNvPr id="4" name="Table 3"/>
          <p:cNvGraphicFramePr>
            <a:graphicFrameLocks noGrp="1"/>
          </p:cNvGraphicFramePr>
          <p:nvPr>
            <p:extLst>
              <p:ext uri="{D42A27DB-BD31-4B8C-83A1-F6EECF244321}">
                <p14:modId xmlns:p14="http://schemas.microsoft.com/office/powerpoint/2010/main" val="2064563323"/>
              </p:ext>
            </p:extLst>
          </p:nvPr>
        </p:nvGraphicFramePr>
        <p:xfrm>
          <a:off x="2459842" y="1882139"/>
          <a:ext cx="8376480" cy="4054638"/>
        </p:xfrm>
        <a:graphic>
          <a:graphicData uri="http://schemas.openxmlformats.org/drawingml/2006/table">
            <a:tbl>
              <a:tblPr>
                <a:tableStyleId>{5C22544A-7EE6-4342-B048-85BDC9FD1C3A}</a:tableStyleId>
              </a:tblPr>
              <a:tblGrid>
                <a:gridCol w="4104731"/>
                <a:gridCol w="4271749"/>
              </a:tblGrid>
              <a:tr h="450516">
                <a:tc>
                  <a:txBody>
                    <a:bodyPr/>
                    <a:lstStyle/>
                    <a:p>
                      <a:pPr algn="ctr" fontAlgn="ctr"/>
                      <a:r>
                        <a:rPr lang="en-US" sz="2400" b="1" u="none" strike="noStrike" dirty="0" smtClean="0">
                          <a:effectLst>
                            <a:outerShdw blurRad="38100" dist="38100" dir="2700000" algn="tl">
                              <a:srgbClr val="000000">
                                <a:alpha val="43137"/>
                              </a:srgbClr>
                            </a:outerShdw>
                          </a:effectLst>
                        </a:rPr>
                        <a:t>Group</a:t>
                      </a:r>
                      <a:endParaRPr lang="en-US" sz="2400" b="1" i="0" u="none" strike="noStrike" dirty="0">
                        <a:solidFill>
                          <a:srgbClr val="000000"/>
                        </a:solidFill>
                        <a:effectLst>
                          <a:outerShdw blurRad="38100" dist="38100" dir="2700000" algn="tl">
                            <a:srgbClr val="000000">
                              <a:alpha val="43137"/>
                            </a:srgbClr>
                          </a:outerShdw>
                        </a:effectLst>
                        <a:latin typeface="Calibri" panose="020F0502020204030204" pitchFamily="34" charset="0"/>
                      </a:endParaRPr>
                    </a:p>
                  </a:txBody>
                  <a:tcPr marL="9525" marR="9525" marT="9525" marB="0" anchor="ctr"/>
                </a:tc>
                <a:tc>
                  <a:txBody>
                    <a:bodyPr/>
                    <a:lstStyle/>
                    <a:p>
                      <a:pPr algn="ctr" fontAlgn="ctr"/>
                      <a:r>
                        <a:rPr lang="en-US" sz="2400" b="1" u="none" strike="noStrike" smtClean="0">
                          <a:effectLst>
                            <a:outerShdw blurRad="38100" dist="38100" dir="2700000" algn="tl">
                              <a:srgbClr val="000000">
                                <a:alpha val="43137"/>
                              </a:srgbClr>
                            </a:outerShdw>
                          </a:effectLst>
                        </a:rPr>
                        <a:t>Team</a:t>
                      </a:r>
                      <a:endParaRPr lang="en-US" sz="2400" b="1" i="0" u="none" strike="noStrike" dirty="0">
                        <a:solidFill>
                          <a:srgbClr val="000000"/>
                        </a:solidFill>
                        <a:effectLst>
                          <a:outerShdw blurRad="38100" dist="38100" dir="2700000" algn="tl">
                            <a:srgbClr val="000000">
                              <a:alpha val="43137"/>
                            </a:srgbClr>
                          </a:outerShdw>
                        </a:effectLst>
                        <a:latin typeface="Calibri" panose="020F0502020204030204" pitchFamily="34" charset="0"/>
                      </a:endParaRPr>
                    </a:p>
                  </a:txBody>
                  <a:tcPr marL="9525" marR="9525" marT="9525" marB="0" anchor="ctr"/>
                </a:tc>
              </a:tr>
              <a:tr h="1351546">
                <a:tc>
                  <a:txBody>
                    <a:bodyPr/>
                    <a:lstStyle/>
                    <a:p>
                      <a:pPr algn="ctr" fontAlgn="ctr"/>
                      <a:r>
                        <a:rPr lang="en-US" sz="2400" u="none" strike="noStrike" dirty="0">
                          <a:effectLst/>
                        </a:rPr>
                        <a:t>May have no responsibilities other than a sense of belonging to the group</a:t>
                      </a:r>
                      <a:endParaRPr lang="en-US" sz="24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en-US" sz="2400" u="none" strike="noStrike" dirty="0">
                          <a:effectLst/>
                        </a:rPr>
                        <a:t>Shared responsibilities</a:t>
                      </a:r>
                      <a:endParaRPr lang="en-US" sz="2400" b="0" i="0" u="none" strike="noStrike" dirty="0">
                        <a:solidFill>
                          <a:srgbClr val="000000"/>
                        </a:solidFill>
                        <a:effectLst/>
                        <a:latin typeface="Calibri" panose="020F0502020204030204" pitchFamily="34" charset="0"/>
                      </a:endParaRPr>
                    </a:p>
                  </a:txBody>
                  <a:tcPr marL="9525" marR="9525" marT="9525" marB="0" anchor="ctr"/>
                </a:tc>
              </a:tr>
              <a:tr h="901030">
                <a:tc>
                  <a:txBody>
                    <a:bodyPr/>
                    <a:lstStyle/>
                    <a:p>
                      <a:pPr algn="ctr" fontAlgn="ctr"/>
                      <a:r>
                        <a:rPr lang="en-US" sz="2400" u="none" strike="noStrike" dirty="0">
                          <a:effectLst/>
                        </a:rPr>
                        <a:t>May have no accountabilities other than ‘contractual’ ones</a:t>
                      </a:r>
                      <a:endParaRPr lang="en-US" sz="24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en-US" sz="2400" u="none" strike="noStrike">
                          <a:effectLst/>
                        </a:rPr>
                        <a:t>Individual accountabilities</a:t>
                      </a:r>
                      <a:endParaRPr lang="en-US" sz="2400" b="0" i="0" u="none" strike="noStrike">
                        <a:solidFill>
                          <a:srgbClr val="000000"/>
                        </a:solidFill>
                        <a:effectLst/>
                        <a:latin typeface="Calibri" panose="020F0502020204030204" pitchFamily="34" charset="0"/>
                      </a:endParaRPr>
                    </a:p>
                  </a:txBody>
                  <a:tcPr marL="9525" marR="9525" marT="9525" marB="0" anchor="ctr"/>
                </a:tc>
              </a:tr>
              <a:tr h="1351546">
                <a:tc>
                  <a:txBody>
                    <a:bodyPr/>
                    <a:lstStyle/>
                    <a:p>
                      <a:pPr algn="ctr" fontAlgn="ctr"/>
                      <a:r>
                        <a:rPr lang="en-US" sz="2400" u="none" strike="noStrike">
                          <a:effectLst/>
                        </a:rPr>
                        <a:t>A group does not necessarily have any work to do or goals to accomplish</a:t>
                      </a:r>
                      <a:endParaRPr lang="en-US" sz="24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n-US" sz="2400" u="none" strike="noStrike" dirty="0">
                          <a:effectLst/>
                        </a:rPr>
                        <a:t>The team works together, physically or virtually</a:t>
                      </a:r>
                      <a:endParaRPr lang="en-US" sz="2400" b="0" i="0" u="none" strike="noStrike" dirty="0">
                        <a:solidFill>
                          <a:srgbClr val="000000"/>
                        </a:solidFill>
                        <a:effectLst/>
                        <a:latin typeface="Calibri" panose="020F0502020204030204" pitchFamily="34" charset="0"/>
                      </a:endParaRPr>
                    </a:p>
                  </a:txBody>
                  <a:tcPr marL="9525" marR="9525" marT="9525" marB="0" anchor="ctr"/>
                </a:tc>
              </a:tr>
            </a:tbl>
          </a:graphicData>
        </a:graphic>
      </p:graphicFrame>
    </p:spTree>
    <p:extLst>
      <p:ext uri="{BB962C8B-B14F-4D97-AF65-F5344CB8AC3E}">
        <p14:creationId xmlns:p14="http://schemas.microsoft.com/office/powerpoint/2010/main" val="37844615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535675" y="648838"/>
            <a:ext cx="4051109" cy="523220"/>
          </a:xfrm>
          <a:prstGeom prst="rect">
            <a:avLst/>
          </a:prstGeom>
          <a:noFill/>
        </p:spPr>
        <p:txBody>
          <a:bodyPr wrap="none" rtlCol="0">
            <a:spAutoFit/>
          </a:bodyPr>
          <a:lstStyle/>
          <a:p>
            <a:pPr lvl="0">
              <a:defRPr/>
            </a:pPr>
            <a:r>
              <a:rPr kumimoji="0" lang="en-US" sz="2800" b="1" i="0" u="none" strike="noStrike" kern="1200" cap="none" spc="0" normalizeH="0" baseline="0" noProof="0" dirty="0" smtClean="0">
                <a:ln>
                  <a:noFill/>
                </a:ln>
                <a:solidFill>
                  <a:srgbClr val="FF9518"/>
                </a:solidFill>
                <a:effectLst/>
                <a:uLnTx/>
                <a:uFillTx/>
                <a:latin typeface="Tajawal Medium" panose="00000600000000000000" pitchFamily="2" charset="-78"/>
                <a:cs typeface="Tajawal Medium" panose="00000600000000000000" pitchFamily="2" charset="-78"/>
              </a:rPr>
              <a:t>Agenda </a:t>
            </a:r>
            <a:r>
              <a:rPr lang="en-US" sz="2800" b="1" dirty="0" smtClean="0">
                <a:solidFill>
                  <a:srgbClr val="FF9518"/>
                </a:solidFill>
                <a:latin typeface="Tajawal Medium" panose="00000600000000000000" pitchFamily="2" charset="-78"/>
                <a:cs typeface="Tajawal Medium" panose="00000600000000000000" pitchFamily="2" charset="-78"/>
              </a:rPr>
              <a:t>Team change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 xmlns:a16="http://schemas.microsoft.com/office/drawing/2014/main" id="{87357321-6E69-4B90-B781-A8690AF55508}"/>
              </a:ext>
            </a:extLst>
          </p:cNvPr>
          <p:cNvSpPr txBox="1"/>
          <p:nvPr/>
        </p:nvSpPr>
        <p:spPr>
          <a:xfrm>
            <a:off x="1516361" y="1349022"/>
            <a:ext cx="9902228" cy="4031873"/>
          </a:xfrm>
          <a:prstGeom prst="rect">
            <a:avLst/>
          </a:prstGeom>
          <a:noFill/>
        </p:spPr>
        <p:txBody>
          <a:bodyPr wrap="square">
            <a:spAutoFit/>
          </a:bodyPr>
          <a:lstStyle/>
          <a:p>
            <a:pPr marL="457200" indent="-457200">
              <a:buFont typeface="Wingdings" panose="05000000000000000000" pitchFamily="2" charset="2"/>
              <a:buChar char="Ø"/>
            </a:pPr>
            <a:r>
              <a:rPr lang="en-US" sz="2800" dirty="0">
                <a:solidFill>
                  <a:schemeClr val="bg2">
                    <a:lumMod val="25000"/>
                  </a:schemeClr>
                </a:solidFill>
              </a:rPr>
              <a:t>Introduction</a:t>
            </a:r>
          </a:p>
          <a:p>
            <a:pPr marL="457200" indent="-457200">
              <a:buFont typeface="Wingdings" panose="05000000000000000000" pitchFamily="2" charset="2"/>
              <a:buChar char="Ø"/>
            </a:pPr>
            <a:r>
              <a:rPr lang="en-US" sz="2800" dirty="0">
                <a:solidFill>
                  <a:schemeClr val="bg2">
                    <a:lumMod val="25000"/>
                  </a:schemeClr>
                </a:solidFill>
              </a:rPr>
              <a:t>What is a group and when is it a team?</a:t>
            </a:r>
          </a:p>
          <a:p>
            <a:pPr marL="457200" indent="-457200">
              <a:buFont typeface="Wingdings" panose="05000000000000000000" pitchFamily="2" charset="2"/>
              <a:buChar char="Ø"/>
            </a:pPr>
            <a:r>
              <a:rPr lang="en-US" sz="2800" dirty="0">
                <a:solidFill>
                  <a:schemeClr val="bg2">
                    <a:lumMod val="25000"/>
                  </a:schemeClr>
                </a:solidFill>
              </a:rPr>
              <a:t>What is the difference between Groups And Teams?</a:t>
            </a:r>
          </a:p>
          <a:p>
            <a:pPr marL="457200" indent="-457200">
              <a:buFont typeface="Wingdings" panose="05000000000000000000" pitchFamily="2" charset="2"/>
              <a:buChar char="Ø"/>
            </a:pPr>
            <a:r>
              <a:rPr lang="en-US" sz="3200" b="1" dirty="0">
                <a:solidFill>
                  <a:schemeClr val="bg2">
                    <a:lumMod val="25000"/>
                  </a:schemeClr>
                </a:solidFill>
              </a:rPr>
              <a:t>Why do you need teams?</a:t>
            </a:r>
          </a:p>
          <a:p>
            <a:pPr marL="457200" indent="-457200">
              <a:buFont typeface="Wingdings" panose="05000000000000000000" pitchFamily="2" charset="2"/>
              <a:buChar char="Ø"/>
            </a:pPr>
            <a:r>
              <a:rPr lang="en-US" sz="2800" dirty="0">
                <a:solidFill>
                  <a:schemeClr val="bg2">
                    <a:lumMod val="25000"/>
                  </a:schemeClr>
                </a:solidFill>
              </a:rPr>
              <a:t>What types of organizational teams are there?</a:t>
            </a:r>
          </a:p>
          <a:p>
            <a:pPr marL="457200" indent="-457200">
              <a:buFont typeface="Wingdings" panose="05000000000000000000" pitchFamily="2" charset="2"/>
              <a:buChar char="Ø"/>
            </a:pPr>
            <a:r>
              <a:rPr lang="en-US" sz="2800" dirty="0">
                <a:solidFill>
                  <a:schemeClr val="bg2">
                    <a:lumMod val="25000"/>
                  </a:schemeClr>
                </a:solidFill>
              </a:rPr>
              <a:t>How do you improve team effectiveness?</a:t>
            </a:r>
          </a:p>
          <a:p>
            <a:pPr marL="457200" indent="-457200">
              <a:buFont typeface="Wingdings" panose="05000000000000000000" pitchFamily="2" charset="2"/>
              <a:buChar char="Ø"/>
            </a:pPr>
            <a:r>
              <a:rPr lang="en-US" sz="2800" dirty="0">
                <a:solidFill>
                  <a:schemeClr val="bg2">
                    <a:lumMod val="25000"/>
                  </a:schemeClr>
                </a:solidFill>
              </a:rPr>
              <a:t>What does team change look like?</a:t>
            </a:r>
          </a:p>
          <a:p>
            <a:pPr marL="457200" indent="-457200">
              <a:buFont typeface="Wingdings" panose="05000000000000000000" pitchFamily="2" charset="2"/>
              <a:buChar char="Ø"/>
            </a:pPr>
            <a:r>
              <a:rPr lang="en-US" sz="2800" dirty="0">
                <a:solidFill>
                  <a:schemeClr val="bg2">
                    <a:lumMod val="25000"/>
                  </a:schemeClr>
                </a:solidFill>
              </a:rPr>
              <a:t>How do individuals affect team dynamics?</a:t>
            </a:r>
          </a:p>
          <a:p>
            <a:pPr marL="457200" indent="-457200">
              <a:buFont typeface="Wingdings" panose="05000000000000000000" pitchFamily="2" charset="2"/>
              <a:buChar char="Ø"/>
            </a:pPr>
            <a:r>
              <a:rPr lang="en-US" sz="2800" dirty="0">
                <a:solidFill>
                  <a:schemeClr val="bg2">
                    <a:lumMod val="25000"/>
                  </a:schemeClr>
                </a:solidFill>
              </a:rPr>
              <a:t>How well do teams initiate and adapt to organizational change?</a:t>
            </a:r>
          </a:p>
        </p:txBody>
      </p:sp>
    </p:spTree>
    <p:extLst>
      <p:ext uri="{BB962C8B-B14F-4D97-AF65-F5344CB8AC3E}">
        <p14:creationId xmlns:p14="http://schemas.microsoft.com/office/powerpoint/2010/main" val="284410785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6433666" cy="523220"/>
          </a:xfrm>
          <a:prstGeom prst="rect">
            <a:avLst/>
          </a:prstGeom>
          <a:noFill/>
        </p:spPr>
        <p:txBody>
          <a:bodyPr wrap="square" rtlCol="0">
            <a:spAutoFit/>
          </a:bodyPr>
          <a:lstStyle/>
          <a:p>
            <a:r>
              <a:rPr lang="en-US" sz="2800" b="1" dirty="0">
                <a:solidFill>
                  <a:schemeClr val="bg2">
                    <a:lumMod val="25000"/>
                  </a:schemeClr>
                </a:solidFill>
              </a:rPr>
              <a:t>Why do we need teams and teamwork?</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500780"/>
            <a:ext cx="8417320" cy="1569660"/>
          </a:xfrm>
          <a:prstGeom prst="rect">
            <a:avLst/>
          </a:prstGeom>
          <a:noFill/>
        </p:spPr>
        <p:txBody>
          <a:bodyPr wrap="square" rtlCol="0">
            <a:spAutoFit/>
          </a:bodyPr>
          <a:lstStyle/>
          <a:p>
            <a:endParaRPr lang="en-US" sz="2400" b="1" dirty="0">
              <a:solidFill>
                <a:schemeClr val="bg2">
                  <a:lumMod val="25000"/>
                </a:schemeClr>
              </a:solidFill>
              <a:latin typeface="Times New Roman" panose="02020603050405020304" pitchFamily="18" charset="0"/>
              <a:cs typeface="Times New Roman" panose="02020603050405020304" pitchFamily="18" charset="0"/>
            </a:endParaRPr>
          </a:p>
          <a:p>
            <a:r>
              <a:rPr lang="en-US" sz="2400" dirty="0">
                <a:solidFill>
                  <a:schemeClr val="bg2">
                    <a:lumMod val="25000"/>
                  </a:schemeClr>
                </a:solidFill>
                <a:latin typeface="Times New Roman" panose="02020603050405020304" pitchFamily="18" charset="0"/>
                <a:cs typeface="Times New Roman" panose="02020603050405020304" pitchFamily="18" charset="0"/>
              </a:rPr>
              <a:t>Casey (1993), researched this question by asking a simple question: ‘Why should you work together as a team?’ The simplest answer is, ‘Because of the work we need to accomplish</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88390897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6433666" cy="523220"/>
          </a:xfrm>
          <a:prstGeom prst="rect">
            <a:avLst/>
          </a:prstGeom>
          <a:noFill/>
        </p:spPr>
        <p:txBody>
          <a:bodyPr wrap="square" rtlCol="0">
            <a:spAutoFit/>
          </a:bodyPr>
          <a:lstStyle/>
          <a:p>
            <a:r>
              <a:rPr lang="en-US" sz="2800" b="1" dirty="0">
                <a:solidFill>
                  <a:schemeClr val="bg2">
                    <a:lumMod val="25000"/>
                  </a:schemeClr>
                </a:solidFill>
              </a:rPr>
              <a:t>Why do we need teams and teamwork?</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500780"/>
            <a:ext cx="8417320" cy="1569660"/>
          </a:xfrm>
          <a:prstGeom prst="rect">
            <a:avLst/>
          </a:prstGeom>
          <a:noFill/>
        </p:spPr>
        <p:txBody>
          <a:bodyPr wrap="square" rtlCol="0">
            <a:spAutoFit/>
          </a:bodyPr>
          <a:lstStyle/>
          <a:p>
            <a:endParaRPr lang="en-US" sz="2400" b="1" dirty="0">
              <a:solidFill>
                <a:schemeClr val="bg2">
                  <a:lumMod val="25000"/>
                </a:schemeClr>
              </a:solidFill>
              <a:latin typeface="Times New Roman" panose="02020603050405020304" pitchFamily="18" charset="0"/>
              <a:cs typeface="Times New Roman" panose="02020603050405020304" pitchFamily="18" charset="0"/>
            </a:endParaRPr>
          </a:p>
          <a:p>
            <a:r>
              <a:rPr lang="en-US" sz="2400" dirty="0">
                <a:solidFill>
                  <a:schemeClr val="bg2">
                    <a:lumMod val="25000"/>
                  </a:schemeClr>
                </a:solidFill>
              </a:rPr>
              <a:t>Casey believes that there is a clear link between the level of </a:t>
            </a:r>
            <a:r>
              <a:rPr lang="en-US" sz="2400" dirty="0" smtClean="0">
                <a:solidFill>
                  <a:schemeClr val="bg2">
                    <a:lumMod val="25000"/>
                  </a:schemeClr>
                </a:solidFill>
              </a:rPr>
              <a:t>uncertainty of </a:t>
            </a:r>
            <a:r>
              <a:rPr lang="en-US" sz="2400" dirty="0">
                <a:solidFill>
                  <a:schemeClr val="bg2">
                    <a:lumMod val="25000"/>
                  </a:schemeClr>
                </a:solidFill>
              </a:rPr>
              <a:t>the task being handled and the level of teamwork needed.</a:t>
            </a:r>
            <a:endParaRPr lang="en-US" sz="2400"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85475167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92132" y="648838"/>
            <a:ext cx="4051109" cy="523220"/>
          </a:xfrm>
          <a:prstGeom prst="rect">
            <a:avLst/>
          </a:prstGeom>
          <a:noFill/>
        </p:spPr>
        <p:txBody>
          <a:bodyPr wrap="none" rtlCol="0">
            <a:spAutoFit/>
          </a:bodyPr>
          <a:lstStyle/>
          <a:p>
            <a:pPr lvl="0">
              <a:defRPr/>
            </a:pPr>
            <a:r>
              <a:rPr kumimoji="0" lang="en-US" sz="2800" b="1" i="0" u="none" strike="noStrike" kern="1200" cap="none" spc="0" normalizeH="0" baseline="0" noProof="0" dirty="0" smtClean="0">
                <a:ln>
                  <a:noFill/>
                </a:ln>
                <a:solidFill>
                  <a:srgbClr val="FF9518"/>
                </a:solidFill>
                <a:effectLst/>
                <a:uLnTx/>
                <a:uFillTx/>
                <a:latin typeface="Tajawal Medium" panose="00000600000000000000" pitchFamily="2" charset="-78"/>
                <a:cs typeface="Tajawal Medium" panose="00000600000000000000" pitchFamily="2" charset="-78"/>
              </a:rPr>
              <a:t>Agenda </a:t>
            </a:r>
            <a:r>
              <a:rPr lang="en-US" sz="2800" b="1" dirty="0" smtClean="0">
                <a:solidFill>
                  <a:srgbClr val="FF9518"/>
                </a:solidFill>
                <a:latin typeface="Tajawal Medium" panose="00000600000000000000" pitchFamily="2" charset="-78"/>
                <a:cs typeface="Tajawal Medium" panose="00000600000000000000" pitchFamily="2" charset="-78"/>
              </a:rPr>
              <a:t>Team change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 xmlns:a16="http://schemas.microsoft.com/office/drawing/2014/main" id="{87357321-6E69-4B90-B781-A8690AF55508}"/>
              </a:ext>
            </a:extLst>
          </p:cNvPr>
          <p:cNvSpPr txBox="1"/>
          <p:nvPr/>
        </p:nvSpPr>
        <p:spPr>
          <a:xfrm>
            <a:off x="1516361" y="1349022"/>
            <a:ext cx="9902228" cy="4031873"/>
          </a:xfrm>
          <a:prstGeom prst="rect">
            <a:avLst/>
          </a:prstGeom>
          <a:noFill/>
        </p:spPr>
        <p:txBody>
          <a:bodyPr wrap="square">
            <a:spAutoFit/>
          </a:bodyPr>
          <a:lstStyle/>
          <a:p>
            <a:pPr marL="457200" indent="-457200">
              <a:buFont typeface="Wingdings" panose="05000000000000000000" pitchFamily="2" charset="2"/>
              <a:buChar char="Ø"/>
            </a:pPr>
            <a:r>
              <a:rPr lang="en-US" sz="2800" dirty="0">
                <a:solidFill>
                  <a:schemeClr val="bg2">
                    <a:lumMod val="25000"/>
                  </a:schemeClr>
                </a:solidFill>
              </a:rPr>
              <a:t>Introduction</a:t>
            </a:r>
          </a:p>
          <a:p>
            <a:pPr marL="457200" indent="-457200">
              <a:buFont typeface="Wingdings" panose="05000000000000000000" pitchFamily="2" charset="2"/>
              <a:buChar char="Ø"/>
            </a:pPr>
            <a:r>
              <a:rPr lang="en-US" sz="2800" dirty="0">
                <a:solidFill>
                  <a:schemeClr val="bg2">
                    <a:lumMod val="25000"/>
                  </a:schemeClr>
                </a:solidFill>
              </a:rPr>
              <a:t>What is a group and when is it a team?</a:t>
            </a:r>
          </a:p>
          <a:p>
            <a:pPr marL="457200" indent="-457200">
              <a:buFont typeface="Wingdings" panose="05000000000000000000" pitchFamily="2" charset="2"/>
              <a:buChar char="Ø"/>
            </a:pPr>
            <a:r>
              <a:rPr lang="en-US" sz="2800" dirty="0">
                <a:solidFill>
                  <a:schemeClr val="bg2">
                    <a:lumMod val="25000"/>
                  </a:schemeClr>
                </a:solidFill>
              </a:rPr>
              <a:t>What is the difference between Groups And Teams?</a:t>
            </a:r>
          </a:p>
          <a:p>
            <a:pPr marL="457200" indent="-457200">
              <a:buFont typeface="Wingdings" panose="05000000000000000000" pitchFamily="2" charset="2"/>
              <a:buChar char="Ø"/>
            </a:pPr>
            <a:r>
              <a:rPr lang="en-US" sz="2800" dirty="0">
                <a:solidFill>
                  <a:schemeClr val="bg2">
                    <a:lumMod val="25000"/>
                  </a:schemeClr>
                </a:solidFill>
              </a:rPr>
              <a:t>Why do you need teams?</a:t>
            </a:r>
          </a:p>
          <a:p>
            <a:pPr marL="457200" indent="-457200">
              <a:buFont typeface="Wingdings" panose="05000000000000000000" pitchFamily="2" charset="2"/>
              <a:buChar char="Ø"/>
            </a:pPr>
            <a:r>
              <a:rPr lang="en-US" sz="3200" b="1" dirty="0">
                <a:solidFill>
                  <a:schemeClr val="bg2">
                    <a:lumMod val="25000"/>
                  </a:schemeClr>
                </a:solidFill>
              </a:rPr>
              <a:t>What types of organizational teams are there?</a:t>
            </a:r>
          </a:p>
          <a:p>
            <a:pPr marL="457200" indent="-457200">
              <a:buFont typeface="Wingdings" panose="05000000000000000000" pitchFamily="2" charset="2"/>
              <a:buChar char="Ø"/>
            </a:pPr>
            <a:r>
              <a:rPr lang="en-US" sz="2800" dirty="0">
                <a:solidFill>
                  <a:schemeClr val="bg2">
                    <a:lumMod val="25000"/>
                  </a:schemeClr>
                </a:solidFill>
              </a:rPr>
              <a:t>How do you improve team effectiveness?</a:t>
            </a:r>
          </a:p>
          <a:p>
            <a:pPr marL="457200" indent="-457200">
              <a:buFont typeface="Wingdings" panose="05000000000000000000" pitchFamily="2" charset="2"/>
              <a:buChar char="Ø"/>
            </a:pPr>
            <a:r>
              <a:rPr lang="en-US" sz="2800" dirty="0">
                <a:solidFill>
                  <a:schemeClr val="bg2">
                    <a:lumMod val="25000"/>
                  </a:schemeClr>
                </a:solidFill>
              </a:rPr>
              <a:t>What does team change look like?</a:t>
            </a:r>
          </a:p>
          <a:p>
            <a:pPr marL="457200" indent="-457200">
              <a:buFont typeface="Wingdings" panose="05000000000000000000" pitchFamily="2" charset="2"/>
              <a:buChar char="Ø"/>
            </a:pPr>
            <a:r>
              <a:rPr lang="en-US" sz="2800" dirty="0">
                <a:solidFill>
                  <a:schemeClr val="bg2">
                    <a:lumMod val="25000"/>
                  </a:schemeClr>
                </a:solidFill>
              </a:rPr>
              <a:t>How do individuals affect team dynamics?</a:t>
            </a:r>
          </a:p>
          <a:p>
            <a:pPr marL="457200" indent="-457200">
              <a:buFont typeface="Wingdings" panose="05000000000000000000" pitchFamily="2" charset="2"/>
              <a:buChar char="Ø"/>
            </a:pPr>
            <a:r>
              <a:rPr lang="en-US" sz="2800" dirty="0">
                <a:solidFill>
                  <a:schemeClr val="bg2">
                    <a:lumMod val="25000"/>
                  </a:schemeClr>
                </a:solidFill>
              </a:rPr>
              <a:t>How well do teams initiate and adapt to organizational change?</a:t>
            </a:r>
          </a:p>
        </p:txBody>
      </p:sp>
    </p:spTree>
    <p:extLst>
      <p:ext uri="{BB962C8B-B14F-4D97-AF65-F5344CB8AC3E}">
        <p14:creationId xmlns:p14="http://schemas.microsoft.com/office/powerpoint/2010/main" val="22431126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6433666" cy="523220"/>
          </a:xfrm>
          <a:prstGeom prst="rect">
            <a:avLst/>
          </a:prstGeom>
          <a:noFill/>
        </p:spPr>
        <p:txBody>
          <a:bodyPr wrap="square" rtlCol="0">
            <a:spAutoFit/>
          </a:bodyPr>
          <a:lstStyle/>
          <a:p>
            <a:r>
              <a:rPr lang="en-US" sz="2800" dirty="0">
                <a:solidFill>
                  <a:schemeClr val="bg2">
                    <a:lumMod val="25000"/>
                  </a:schemeClr>
                </a:solidFill>
              </a:rPr>
              <a:t>Types of organizational teams</a:t>
            </a:r>
            <a:endParaRPr lang="en-US" sz="2800" b="1"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3" name="Picture 2"/>
          <p:cNvPicPr>
            <a:picLocks noChangeAspect="1"/>
          </p:cNvPicPr>
          <p:nvPr/>
        </p:nvPicPr>
        <p:blipFill>
          <a:blip r:embed="rId5"/>
          <a:stretch>
            <a:fillRect/>
          </a:stretch>
        </p:blipFill>
        <p:spPr>
          <a:xfrm>
            <a:off x="4787900" y="2185832"/>
            <a:ext cx="6144107" cy="3921153"/>
          </a:xfrm>
          <a:prstGeom prst="rect">
            <a:avLst/>
          </a:prstGeom>
        </p:spPr>
      </p:pic>
    </p:spTree>
    <p:extLst>
      <p:ext uri="{BB962C8B-B14F-4D97-AF65-F5344CB8AC3E}">
        <p14:creationId xmlns:p14="http://schemas.microsoft.com/office/powerpoint/2010/main" val="17210974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433137" y="1693454"/>
            <a:ext cx="1100458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rPr>
              <a:t>1- Work team</a:t>
            </a:r>
          </a:p>
          <a:p>
            <a:endParaRPr lang="en-US" sz="2800" b="1" dirty="0">
              <a:solidFill>
                <a:schemeClr val="tx1"/>
              </a:solidFill>
            </a:endParaRPr>
          </a:p>
          <a:p>
            <a:r>
              <a:rPr lang="en-US" sz="2800" dirty="0">
                <a:solidFill>
                  <a:schemeClr val="tx1"/>
                </a:solidFill>
              </a:rPr>
              <a:t>Work teams are usually part of the normal hierarchical structure of an organization. This means that one person manages a group of individuals, and that person is responsible for delivering a particular product or service either to the customer or to another part of the organization. Their agenda is normally focused on the maintenance and management of what is. </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25000"/>
                  </a:schemeClr>
                </a:solidFill>
              </a:rPr>
              <a:t>Types of organizational teams</a:t>
            </a:r>
            <a:endParaRPr lang="en-US" sz="2800" b="1"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5020777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433137" y="1693454"/>
            <a:ext cx="1100458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rPr>
              <a:t>2- </a:t>
            </a:r>
            <a:r>
              <a:rPr lang="en-US" sz="2800" b="1" dirty="0">
                <a:solidFill>
                  <a:schemeClr val="tx1"/>
                </a:solidFill>
              </a:rPr>
              <a:t>Project </a:t>
            </a:r>
            <a:r>
              <a:rPr lang="en-US" sz="2800" b="1" dirty="0" smtClean="0">
                <a:solidFill>
                  <a:schemeClr val="tx1"/>
                </a:solidFill>
              </a:rPr>
              <a:t>team</a:t>
            </a:r>
          </a:p>
          <a:p>
            <a:endParaRPr lang="en-US" sz="2800" b="1" dirty="0">
              <a:solidFill>
                <a:schemeClr val="tx1"/>
              </a:solidFill>
            </a:endParaRPr>
          </a:p>
          <a:p>
            <a:r>
              <a:rPr lang="en-US" sz="2800" dirty="0" smtClean="0">
                <a:solidFill>
                  <a:schemeClr val="tx1"/>
                </a:solidFill>
              </a:rPr>
              <a:t>Project </a:t>
            </a:r>
            <a:r>
              <a:rPr lang="en-US" sz="2800" dirty="0">
                <a:solidFill>
                  <a:schemeClr val="tx1"/>
                </a:solidFill>
              </a:rPr>
              <a:t>teams are teams that are formed for the specific purpose of completing a project. They therefore are time-limited, and we would expect to find clarity of objectives. The project might be focused on an external client or it might be an internal one-off or cross-cutting project with an internal client group. </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25000"/>
                  </a:schemeClr>
                </a:solidFill>
              </a:rPr>
              <a:t>Types of organizational teams</a:t>
            </a:r>
            <a:endParaRPr lang="en-US" sz="2800" b="1"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3952160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433137" y="1693454"/>
            <a:ext cx="1100458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rPr>
              <a:t>3</a:t>
            </a:r>
            <a:r>
              <a:rPr lang="en-US" sz="2800" b="1" dirty="0" smtClean="0">
                <a:solidFill>
                  <a:schemeClr val="tx1"/>
                </a:solidFill>
              </a:rPr>
              <a:t>- </a:t>
            </a:r>
            <a:r>
              <a:rPr lang="en-US" sz="2800" b="1" dirty="0">
                <a:solidFill>
                  <a:schemeClr val="tx1"/>
                </a:solidFill>
              </a:rPr>
              <a:t>Matrix team</a:t>
            </a:r>
          </a:p>
          <a:p>
            <a:r>
              <a:rPr lang="en-US" sz="2800" dirty="0" smtClean="0">
                <a:solidFill>
                  <a:schemeClr val="tx1"/>
                </a:solidFill>
              </a:rPr>
              <a:t>Matrix </a:t>
            </a:r>
            <a:r>
              <a:rPr lang="en-US" sz="2800" dirty="0">
                <a:solidFill>
                  <a:schemeClr val="tx1"/>
                </a:solidFill>
              </a:rPr>
              <a:t>teams generally occur in organizations that are run along project lines. The organization typically has to deliver a number of projects to achieve its objectives. Each project has a project manager, but the project team members are drawn from functional areas of the organization. (for example, aerospace, </a:t>
            </a:r>
            <a:r>
              <a:rPr lang="en-US" sz="2800" dirty="0" err="1">
                <a:solidFill>
                  <a:schemeClr val="tx1"/>
                </a:solidFill>
              </a:rPr>
              <a:t>defence</a:t>
            </a:r>
            <a:r>
              <a:rPr lang="en-US" sz="2800" dirty="0">
                <a:solidFill>
                  <a:schemeClr val="tx1"/>
                </a:solidFill>
              </a:rPr>
              <a:t> or oil industry projects). </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25000"/>
                  </a:schemeClr>
                </a:solidFill>
              </a:rPr>
              <a:t>Types of organizational teams</a:t>
            </a:r>
            <a:endParaRPr lang="en-US" sz="2800" b="1"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5308498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433137" y="1693454"/>
            <a:ext cx="1100458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rPr>
              <a:t>4</a:t>
            </a:r>
            <a:r>
              <a:rPr lang="en-US" sz="2800" b="1" dirty="0" smtClean="0">
                <a:solidFill>
                  <a:schemeClr val="tx1"/>
                </a:solidFill>
              </a:rPr>
              <a:t>- </a:t>
            </a:r>
            <a:r>
              <a:rPr lang="en-US" sz="2800" b="1" dirty="0">
                <a:solidFill>
                  <a:schemeClr val="tx1"/>
                </a:solidFill>
              </a:rPr>
              <a:t>Virtual </a:t>
            </a:r>
            <a:r>
              <a:rPr lang="en-US" sz="2800" b="1" dirty="0" smtClean="0">
                <a:solidFill>
                  <a:schemeClr val="tx1"/>
                </a:solidFill>
              </a:rPr>
              <a:t>team</a:t>
            </a:r>
            <a:endParaRPr lang="en-US" sz="2800" b="1" dirty="0">
              <a:solidFill>
                <a:schemeClr val="tx1"/>
              </a:solidFill>
            </a:endParaRPr>
          </a:p>
          <a:p>
            <a:r>
              <a:rPr lang="en-US" sz="2800" dirty="0" smtClean="0">
                <a:solidFill>
                  <a:schemeClr val="tx1"/>
                </a:solidFill>
              </a:rPr>
              <a:t>Increasing </a:t>
            </a:r>
            <a:r>
              <a:rPr lang="en-US" sz="2800" dirty="0">
                <a:solidFill>
                  <a:schemeClr val="tx1"/>
                </a:solidFill>
              </a:rPr>
              <a:t>globalization and developments in the use of new technologies mean that teams are not necessarily co-located any more. Townsend et al (1998) defined virtual teams as ‘groups of geographically and/or organizationally dispersed co-workers that are assembled using a combination of telecommunications and information technologies to accomplish an organizational task’. </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25000"/>
                  </a:schemeClr>
                </a:solidFill>
              </a:rPr>
              <a:t>Types of organizational teams</a:t>
            </a:r>
            <a:endParaRPr lang="en-US" sz="2800" b="1"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8706498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433137" y="1693454"/>
            <a:ext cx="1100458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rPr>
              <a:t>5-Management </a:t>
            </a:r>
            <a:r>
              <a:rPr lang="en-US" sz="2800" b="1" dirty="0">
                <a:solidFill>
                  <a:schemeClr val="tx1"/>
                </a:solidFill>
              </a:rPr>
              <a:t>team</a:t>
            </a:r>
          </a:p>
          <a:p>
            <a:endParaRPr lang="en-US" sz="2800" dirty="0">
              <a:solidFill>
                <a:schemeClr val="tx1"/>
              </a:solidFill>
            </a:endParaRPr>
          </a:p>
          <a:p>
            <a:r>
              <a:rPr lang="en-US" sz="2800" dirty="0">
                <a:solidFill>
                  <a:schemeClr val="tx1"/>
                </a:solidFill>
              </a:rPr>
              <a:t>The management team is ultimately responsible for the overall performance of the business unit. Management teams are pivotal in translating the organization’s overarching goals into specific objectives for the various sub-units to do their share of the organization's tasks.</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25000"/>
                  </a:schemeClr>
                </a:solidFill>
              </a:rPr>
              <a:t>Types of organizational teams</a:t>
            </a:r>
            <a:endParaRPr lang="en-US" sz="2800" b="1"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4525815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433137" y="1693454"/>
            <a:ext cx="1100458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rPr>
              <a:t>6- Change </a:t>
            </a:r>
            <a:r>
              <a:rPr lang="en-US" sz="2800" b="1" dirty="0">
                <a:solidFill>
                  <a:schemeClr val="tx1"/>
                </a:solidFill>
              </a:rPr>
              <a:t>team</a:t>
            </a:r>
          </a:p>
          <a:p>
            <a:endParaRPr lang="en-US" sz="2800" dirty="0">
              <a:solidFill>
                <a:schemeClr val="tx1"/>
              </a:solidFill>
            </a:endParaRPr>
          </a:p>
          <a:p>
            <a:r>
              <a:rPr lang="en-US" sz="2800" dirty="0" smtClean="0">
                <a:solidFill>
                  <a:schemeClr val="tx1"/>
                </a:solidFill>
              </a:rPr>
              <a:t>Change </a:t>
            </a:r>
            <a:r>
              <a:rPr lang="en-US" sz="2800" dirty="0">
                <a:solidFill>
                  <a:schemeClr val="tx1"/>
                </a:solidFill>
              </a:rPr>
              <a:t>teams are often formed within organizations when a planned or unplanned change of significant proportions is necessary. Sometimes the senior management team is called the change team, responsible for directing and sponsoring the changes. Sometimes the change team is a special project team set up to implement change. </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25000"/>
                  </a:schemeClr>
                </a:solidFill>
              </a:rPr>
              <a:t>Types of organizational teams</a:t>
            </a:r>
            <a:endParaRPr lang="en-US" sz="2800" b="1"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9442531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92132" y="648838"/>
            <a:ext cx="4051109" cy="523220"/>
          </a:xfrm>
          <a:prstGeom prst="rect">
            <a:avLst/>
          </a:prstGeom>
          <a:noFill/>
        </p:spPr>
        <p:txBody>
          <a:bodyPr wrap="none" rtlCol="0">
            <a:spAutoFit/>
          </a:bodyPr>
          <a:lstStyle/>
          <a:p>
            <a:pPr lvl="0">
              <a:defRPr/>
            </a:pPr>
            <a:r>
              <a:rPr kumimoji="0" lang="en-US" sz="2800" b="1" i="0" u="none" strike="noStrike" kern="1200" cap="none" spc="0" normalizeH="0" baseline="0" noProof="0" dirty="0" smtClean="0">
                <a:ln>
                  <a:noFill/>
                </a:ln>
                <a:solidFill>
                  <a:srgbClr val="FF9518"/>
                </a:solidFill>
                <a:effectLst/>
                <a:uLnTx/>
                <a:uFillTx/>
                <a:latin typeface="Tajawal Medium" panose="00000600000000000000" pitchFamily="2" charset="-78"/>
                <a:cs typeface="Tajawal Medium" panose="00000600000000000000" pitchFamily="2" charset="-78"/>
              </a:rPr>
              <a:t>Agenda </a:t>
            </a:r>
            <a:r>
              <a:rPr lang="en-US" sz="2800" b="1" dirty="0" smtClean="0">
                <a:solidFill>
                  <a:srgbClr val="FF9518"/>
                </a:solidFill>
                <a:latin typeface="Tajawal Medium" panose="00000600000000000000" pitchFamily="2" charset="-78"/>
                <a:cs typeface="Tajawal Medium" panose="00000600000000000000" pitchFamily="2" charset="-78"/>
              </a:rPr>
              <a:t>Team change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 xmlns:a16="http://schemas.microsoft.com/office/drawing/2014/main" id="{87357321-6E69-4B90-B781-A8690AF55508}"/>
              </a:ext>
            </a:extLst>
          </p:cNvPr>
          <p:cNvSpPr txBox="1"/>
          <p:nvPr/>
        </p:nvSpPr>
        <p:spPr>
          <a:xfrm>
            <a:off x="1516361" y="1349022"/>
            <a:ext cx="9902228" cy="4031873"/>
          </a:xfrm>
          <a:prstGeom prst="rect">
            <a:avLst/>
          </a:prstGeom>
          <a:noFill/>
        </p:spPr>
        <p:txBody>
          <a:bodyPr wrap="square">
            <a:spAutoFit/>
          </a:bodyPr>
          <a:lstStyle/>
          <a:p>
            <a:pPr marL="457200" indent="-457200">
              <a:buFont typeface="Wingdings" panose="05000000000000000000" pitchFamily="2" charset="2"/>
              <a:buChar char="Ø"/>
            </a:pPr>
            <a:r>
              <a:rPr lang="en-US" sz="2800" dirty="0">
                <a:solidFill>
                  <a:schemeClr val="bg2">
                    <a:lumMod val="25000"/>
                  </a:schemeClr>
                </a:solidFill>
              </a:rPr>
              <a:t>Introduction</a:t>
            </a:r>
          </a:p>
          <a:p>
            <a:pPr marL="457200" indent="-457200">
              <a:buFont typeface="Wingdings" panose="05000000000000000000" pitchFamily="2" charset="2"/>
              <a:buChar char="Ø"/>
            </a:pPr>
            <a:r>
              <a:rPr lang="en-US" sz="2800" dirty="0">
                <a:solidFill>
                  <a:schemeClr val="bg2">
                    <a:lumMod val="25000"/>
                  </a:schemeClr>
                </a:solidFill>
              </a:rPr>
              <a:t>What is a group and when is it a team?</a:t>
            </a:r>
          </a:p>
          <a:p>
            <a:pPr marL="457200" indent="-457200">
              <a:buFont typeface="Wingdings" panose="05000000000000000000" pitchFamily="2" charset="2"/>
              <a:buChar char="Ø"/>
            </a:pPr>
            <a:r>
              <a:rPr lang="en-US" sz="2800" dirty="0">
                <a:solidFill>
                  <a:schemeClr val="bg2">
                    <a:lumMod val="25000"/>
                  </a:schemeClr>
                </a:solidFill>
              </a:rPr>
              <a:t>What is the difference between Groups And Teams?</a:t>
            </a:r>
          </a:p>
          <a:p>
            <a:pPr marL="457200" indent="-457200">
              <a:buFont typeface="Wingdings" panose="05000000000000000000" pitchFamily="2" charset="2"/>
              <a:buChar char="Ø"/>
            </a:pPr>
            <a:r>
              <a:rPr lang="en-US" sz="2800" dirty="0">
                <a:solidFill>
                  <a:schemeClr val="bg2">
                    <a:lumMod val="25000"/>
                  </a:schemeClr>
                </a:solidFill>
              </a:rPr>
              <a:t>Why do you need teams?</a:t>
            </a:r>
          </a:p>
          <a:p>
            <a:pPr marL="457200" indent="-457200">
              <a:buFont typeface="Wingdings" panose="05000000000000000000" pitchFamily="2" charset="2"/>
              <a:buChar char="Ø"/>
            </a:pPr>
            <a:r>
              <a:rPr lang="en-US" sz="2800" dirty="0">
                <a:solidFill>
                  <a:schemeClr val="bg2">
                    <a:lumMod val="25000"/>
                  </a:schemeClr>
                </a:solidFill>
              </a:rPr>
              <a:t>What types of organizational teams are there?</a:t>
            </a:r>
          </a:p>
          <a:p>
            <a:pPr marL="457200" indent="-457200">
              <a:buFont typeface="Wingdings" panose="05000000000000000000" pitchFamily="2" charset="2"/>
              <a:buChar char="Ø"/>
            </a:pPr>
            <a:r>
              <a:rPr lang="en-US" sz="3200" b="1" dirty="0">
                <a:solidFill>
                  <a:schemeClr val="bg2">
                    <a:lumMod val="25000"/>
                  </a:schemeClr>
                </a:solidFill>
              </a:rPr>
              <a:t>How do you improve team effectiveness?</a:t>
            </a:r>
          </a:p>
          <a:p>
            <a:pPr marL="457200" indent="-457200">
              <a:buFont typeface="Wingdings" panose="05000000000000000000" pitchFamily="2" charset="2"/>
              <a:buChar char="Ø"/>
            </a:pPr>
            <a:r>
              <a:rPr lang="en-US" sz="2800" dirty="0">
                <a:solidFill>
                  <a:schemeClr val="bg2">
                    <a:lumMod val="25000"/>
                  </a:schemeClr>
                </a:solidFill>
              </a:rPr>
              <a:t>What does team change look like?</a:t>
            </a:r>
          </a:p>
          <a:p>
            <a:pPr marL="457200" indent="-457200">
              <a:buFont typeface="Wingdings" panose="05000000000000000000" pitchFamily="2" charset="2"/>
              <a:buChar char="Ø"/>
            </a:pPr>
            <a:r>
              <a:rPr lang="en-US" sz="2800" dirty="0">
                <a:solidFill>
                  <a:schemeClr val="bg2">
                    <a:lumMod val="25000"/>
                  </a:schemeClr>
                </a:solidFill>
              </a:rPr>
              <a:t>How do individuals affect team dynamics?</a:t>
            </a:r>
          </a:p>
          <a:p>
            <a:pPr marL="457200" indent="-457200">
              <a:buFont typeface="Wingdings" panose="05000000000000000000" pitchFamily="2" charset="2"/>
              <a:buChar char="Ø"/>
            </a:pPr>
            <a:r>
              <a:rPr lang="en-US" sz="2800" dirty="0">
                <a:solidFill>
                  <a:schemeClr val="bg2">
                    <a:lumMod val="25000"/>
                  </a:schemeClr>
                </a:solidFill>
              </a:rPr>
              <a:t>How well do teams initiate and adapt to organizational change?</a:t>
            </a:r>
          </a:p>
        </p:txBody>
      </p:sp>
    </p:spTree>
    <p:extLst>
      <p:ext uri="{BB962C8B-B14F-4D97-AF65-F5344CB8AC3E}">
        <p14:creationId xmlns:p14="http://schemas.microsoft.com/office/powerpoint/2010/main" val="101381619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433137" y="1693454"/>
            <a:ext cx="1100458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rPr>
              <a:t>Rollin </a:t>
            </a:r>
            <a:r>
              <a:rPr lang="en-US" sz="2800" b="1" dirty="0">
                <a:solidFill>
                  <a:schemeClr val="tx1"/>
                </a:solidFill>
              </a:rPr>
              <a:t>and Christine Glaser (1992) have identified </a:t>
            </a:r>
            <a:r>
              <a:rPr lang="en-US" sz="2800" b="1" dirty="0" smtClean="0">
                <a:solidFill>
                  <a:schemeClr val="tx1"/>
                </a:solidFill>
              </a:rPr>
              <a:t>four </a:t>
            </a:r>
            <a:r>
              <a:rPr lang="en-US" sz="2800" b="1" dirty="0">
                <a:solidFill>
                  <a:schemeClr val="tx1"/>
                </a:solidFill>
              </a:rPr>
              <a:t>elements that</a:t>
            </a:r>
          </a:p>
          <a:p>
            <a:r>
              <a:rPr lang="en-US" sz="2800" b="1" dirty="0">
                <a:solidFill>
                  <a:schemeClr val="tx1"/>
                </a:solidFill>
              </a:rPr>
              <a:t>contribute to the level of a team’s effectiveness or ineffectiveness over time. They are:</a:t>
            </a:r>
          </a:p>
          <a:p>
            <a:r>
              <a:rPr lang="en-US" sz="2800" dirty="0">
                <a:solidFill>
                  <a:schemeClr val="tx1"/>
                </a:solidFill>
              </a:rPr>
              <a:t>1 team mission, planning and goal setting;</a:t>
            </a:r>
          </a:p>
          <a:p>
            <a:r>
              <a:rPr lang="en-US" sz="2800" dirty="0">
                <a:solidFill>
                  <a:schemeClr val="tx1"/>
                </a:solidFill>
              </a:rPr>
              <a:t>2 team roles;</a:t>
            </a:r>
          </a:p>
          <a:p>
            <a:r>
              <a:rPr lang="en-US" sz="2800" dirty="0">
                <a:solidFill>
                  <a:schemeClr val="tx1"/>
                </a:solidFill>
              </a:rPr>
              <a:t>3 team operating processes;</a:t>
            </a:r>
          </a:p>
          <a:p>
            <a:r>
              <a:rPr lang="en-US" sz="2800" dirty="0">
                <a:solidFill>
                  <a:schemeClr val="tx1"/>
                </a:solidFill>
              </a:rPr>
              <a:t>4 team interpersonal relationships; </a:t>
            </a:r>
          </a:p>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017622"/>
            <a:ext cx="8977880" cy="523220"/>
          </a:xfrm>
          <a:prstGeom prst="rect">
            <a:avLst/>
          </a:prstGeom>
          <a:noFill/>
        </p:spPr>
        <p:txBody>
          <a:bodyPr wrap="square" rtlCol="0">
            <a:spAutoFit/>
          </a:bodyPr>
          <a:lstStyle/>
          <a:p>
            <a:r>
              <a:rPr lang="en-US" sz="2800" b="1" dirty="0">
                <a:solidFill>
                  <a:schemeClr val="bg2">
                    <a:lumMod val="25000"/>
                  </a:schemeClr>
                </a:solidFill>
              </a:rPr>
              <a:t>HOW TO IMPROVE TEAM EFFECTIVENESS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2241437" y="1970902"/>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2426319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92132" y="648838"/>
            <a:ext cx="4051109" cy="523220"/>
          </a:xfrm>
          <a:prstGeom prst="rect">
            <a:avLst/>
          </a:prstGeom>
          <a:noFill/>
        </p:spPr>
        <p:txBody>
          <a:bodyPr wrap="none" rtlCol="0">
            <a:spAutoFit/>
          </a:bodyPr>
          <a:lstStyle/>
          <a:p>
            <a:pPr lvl="0">
              <a:defRPr/>
            </a:pPr>
            <a:r>
              <a:rPr kumimoji="0" lang="en-US" sz="2800" b="1" i="0" u="none" strike="noStrike" kern="1200" cap="none" spc="0" normalizeH="0" baseline="0" noProof="0" dirty="0" smtClean="0">
                <a:ln>
                  <a:noFill/>
                </a:ln>
                <a:solidFill>
                  <a:srgbClr val="FF9518"/>
                </a:solidFill>
                <a:effectLst/>
                <a:uLnTx/>
                <a:uFillTx/>
                <a:latin typeface="Tajawal Medium" panose="00000600000000000000" pitchFamily="2" charset="-78"/>
                <a:cs typeface="Tajawal Medium" panose="00000600000000000000" pitchFamily="2" charset="-78"/>
              </a:rPr>
              <a:t>Agenda </a:t>
            </a:r>
            <a:r>
              <a:rPr lang="en-US" sz="2800" b="1" dirty="0" smtClean="0">
                <a:solidFill>
                  <a:srgbClr val="FF9518"/>
                </a:solidFill>
                <a:latin typeface="Tajawal Medium" panose="00000600000000000000" pitchFamily="2" charset="-78"/>
                <a:cs typeface="Tajawal Medium" panose="00000600000000000000" pitchFamily="2" charset="-78"/>
              </a:rPr>
              <a:t>Team change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 xmlns:a16="http://schemas.microsoft.com/office/drawing/2014/main" id="{87357321-6E69-4B90-B781-A8690AF55508}"/>
              </a:ext>
            </a:extLst>
          </p:cNvPr>
          <p:cNvSpPr txBox="1"/>
          <p:nvPr/>
        </p:nvSpPr>
        <p:spPr>
          <a:xfrm>
            <a:off x="1516361" y="1349022"/>
            <a:ext cx="9902228" cy="4031873"/>
          </a:xfrm>
          <a:prstGeom prst="rect">
            <a:avLst/>
          </a:prstGeom>
          <a:noFill/>
        </p:spPr>
        <p:txBody>
          <a:bodyPr wrap="square">
            <a:spAutoFit/>
          </a:bodyPr>
          <a:lstStyle/>
          <a:p>
            <a:pPr marL="457200" indent="-457200">
              <a:buFont typeface="Wingdings" panose="05000000000000000000" pitchFamily="2" charset="2"/>
              <a:buChar char="Ø"/>
            </a:pPr>
            <a:r>
              <a:rPr lang="en-US" sz="2800" dirty="0">
                <a:solidFill>
                  <a:schemeClr val="bg2">
                    <a:lumMod val="25000"/>
                  </a:schemeClr>
                </a:solidFill>
              </a:rPr>
              <a:t>Introduction</a:t>
            </a:r>
          </a:p>
          <a:p>
            <a:pPr marL="457200" indent="-457200">
              <a:buFont typeface="Wingdings" panose="05000000000000000000" pitchFamily="2" charset="2"/>
              <a:buChar char="Ø"/>
            </a:pPr>
            <a:r>
              <a:rPr lang="en-US" sz="2800" dirty="0">
                <a:solidFill>
                  <a:schemeClr val="bg2">
                    <a:lumMod val="25000"/>
                  </a:schemeClr>
                </a:solidFill>
              </a:rPr>
              <a:t>What is a group and when is it a team?</a:t>
            </a:r>
          </a:p>
          <a:p>
            <a:pPr marL="457200" indent="-457200">
              <a:buFont typeface="Wingdings" panose="05000000000000000000" pitchFamily="2" charset="2"/>
              <a:buChar char="Ø"/>
            </a:pPr>
            <a:r>
              <a:rPr lang="en-US" sz="2800" dirty="0">
                <a:solidFill>
                  <a:schemeClr val="bg2">
                    <a:lumMod val="25000"/>
                  </a:schemeClr>
                </a:solidFill>
              </a:rPr>
              <a:t>What is the difference between Groups And Teams?</a:t>
            </a:r>
          </a:p>
          <a:p>
            <a:pPr marL="457200" indent="-457200">
              <a:buFont typeface="Wingdings" panose="05000000000000000000" pitchFamily="2" charset="2"/>
              <a:buChar char="Ø"/>
            </a:pPr>
            <a:r>
              <a:rPr lang="en-US" sz="2800" dirty="0">
                <a:solidFill>
                  <a:schemeClr val="bg2">
                    <a:lumMod val="25000"/>
                  </a:schemeClr>
                </a:solidFill>
              </a:rPr>
              <a:t>Why do you need teams?</a:t>
            </a:r>
          </a:p>
          <a:p>
            <a:pPr marL="457200" indent="-457200">
              <a:buFont typeface="Wingdings" panose="05000000000000000000" pitchFamily="2" charset="2"/>
              <a:buChar char="Ø"/>
            </a:pPr>
            <a:r>
              <a:rPr lang="en-US" sz="2800" dirty="0">
                <a:solidFill>
                  <a:schemeClr val="bg2">
                    <a:lumMod val="25000"/>
                  </a:schemeClr>
                </a:solidFill>
              </a:rPr>
              <a:t>What types of organizational teams are there?</a:t>
            </a:r>
          </a:p>
          <a:p>
            <a:pPr marL="457200" indent="-457200">
              <a:buFont typeface="Wingdings" panose="05000000000000000000" pitchFamily="2" charset="2"/>
              <a:buChar char="Ø"/>
            </a:pPr>
            <a:r>
              <a:rPr lang="en-US" sz="2800" dirty="0">
                <a:solidFill>
                  <a:schemeClr val="bg2">
                    <a:lumMod val="25000"/>
                  </a:schemeClr>
                </a:solidFill>
              </a:rPr>
              <a:t>How do you improve team effectiveness?</a:t>
            </a:r>
          </a:p>
          <a:p>
            <a:pPr marL="457200" indent="-457200">
              <a:buFont typeface="Wingdings" panose="05000000000000000000" pitchFamily="2" charset="2"/>
              <a:buChar char="Ø"/>
            </a:pPr>
            <a:r>
              <a:rPr lang="en-US" sz="3200" b="1" dirty="0">
                <a:solidFill>
                  <a:schemeClr val="bg2">
                    <a:lumMod val="25000"/>
                  </a:schemeClr>
                </a:solidFill>
              </a:rPr>
              <a:t>What does team change look like?</a:t>
            </a:r>
          </a:p>
          <a:p>
            <a:pPr marL="457200" indent="-457200">
              <a:buFont typeface="Wingdings" panose="05000000000000000000" pitchFamily="2" charset="2"/>
              <a:buChar char="Ø"/>
            </a:pPr>
            <a:r>
              <a:rPr lang="en-US" sz="2800" dirty="0">
                <a:solidFill>
                  <a:schemeClr val="bg2">
                    <a:lumMod val="25000"/>
                  </a:schemeClr>
                </a:solidFill>
              </a:rPr>
              <a:t>How do individuals affect team dynamics?</a:t>
            </a:r>
          </a:p>
          <a:p>
            <a:pPr marL="457200" indent="-457200">
              <a:buFont typeface="Wingdings" panose="05000000000000000000" pitchFamily="2" charset="2"/>
              <a:buChar char="Ø"/>
            </a:pPr>
            <a:r>
              <a:rPr lang="en-US" sz="2800" dirty="0">
                <a:solidFill>
                  <a:schemeClr val="bg2">
                    <a:lumMod val="25000"/>
                  </a:schemeClr>
                </a:solidFill>
              </a:rPr>
              <a:t>How well do teams initiate and adapt to organizational change?</a:t>
            </a:r>
          </a:p>
        </p:txBody>
      </p:sp>
    </p:spTree>
    <p:extLst>
      <p:ext uri="{BB962C8B-B14F-4D97-AF65-F5344CB8AC3E}">
        <p14:creationId xmlns:p14="http://schemas.microsoft.com/office/powerpoint/2010/main" val="416216287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6433666" cy="523220"/>
          </a:xfrm>
          <a:prstGeom prst="rect">
            <a:avLst/>
          </a:prstGeom>
          <a:noFill/>
        </p:spPr>
        <p:txBody>
          <a:bodyPr wrap="square" rtlCol="0">
            <a:spAutoFit/>
          </a:bodyPr>
          <a:lstStyle/>
          <a:p>
            <a:r>
              <a:rPr lang="en-US" sz="2800" dirty="0">
                <a:solidFill>
                  <a:schemeClr val="bg2">
                    <a:lumMod val="25000"/>
                  </a:schemeClr>
                </a:solidFill>
              </a:rPr>
              <a:t>WHAT TEAM CHANGE LOOKS LIKE</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91180"/>
            <a:ext cx="8417320" cy="1938992"/>
          </a:xfrm>
          <a:prstGeom prst="rect">
            <a:avLst/>
          </a:prstGeom>
          <a:noFill/>
        </p:spPr>
        <p:txBody>
          <a:bodyPr wrap="square" rtlCol="0">
            <a:spAutoFit/>
          </a:bodyPr>
          <a:lstStyle/>
          <a:p>
            <a:endParaRPr lang="en-US" sz="2400" dirty="0">
              <a:solidFill>
                <a:schemeClr val="bg2">
                  <a:lumMod val="25000"/>
                </a:schemeClr>
              </a:solidFill>
              <a:latin typeface="Times New Roman" panose="02020603050405020304" pitchFamily="18" charset="0"/>
              <a:cs typeface="Times New Roman" panose="02020603050405020304" pitchFamily="18" charset="0"/>
            </a:endParaRPr>
          </a:p>
          <a:p>
            <a:r>
              <a:rPr lang="en-US" sz="2400" dirty="0">
                <a:solidFill>
                  <a:schemeClr val="bg2">
                    <a:lumMod val="25000"/>
                  </a:schemeClr>
                </a:solidFill>
                <a:latin typeface="Times New Roman" panose="02020603050405020304" pitchFamily="18" charset="0"/>
                <a:cs typeface="Times New Roman" panose="02020603050405020304" pitchFamily="18" charset="0"/>
              </a:rPr>
              <a:t>All teams go through a change process when they are first formed, and when significant events occur such as a new member arriving, a key member leaving, a change of scope, increased pressure from outside, or a change in organizational climate.</a:t>
            </a:r>
            <a:endParaRPr lang="en-US"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97274250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6433666" cy="523220"/>
          </a:xfrm>
          <a:prstGeom prst="rect">
            <a:avLst/>
          </a:prstGeom>
          <a:noFill/>
        </p:spPr>
        <p:txBody>
          <a:bodyPr wrap="square" rtlCol="0">
            <a:spAutoFit/>
          </a:bodyPr>
          <a:lstStyle/>
          <a:p>
            <a:r>
              <a:rPr lang="en-US" sz="2800" dirty="0">
                <a:solidFill>
                  <a:schemeClr val="bg2">
                    <a:lumMod val="25000"/>
                  </a:schemeClr>
                </a:solidFill>
              </a:rPr>
              <a:t>WHAT TEAM CHANGE LOOKS LIKE</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91180"/>
            <a:ext cx="8417320" cy="2308324"/>
          </a:xfrm>
          <a:prstGeom prst="rect">
            <a:avLst/>
          </a:prstGeom>
          <a:noFill/>
        </p:spPr>
        <p:txBody>
          <a:bodyPr wrap="square" rtlCol="0">
            <a:spAutoFit/>
          </a:bodyPr>
          <a:lstStyle/>
          <a:p>
            <a:endParaRPr lang="en-US" sz="2400" dirty="0">
              <a:solidFill>
                <a:schemeClr val="bg2">
                  <a:lumMod val="25000"/>
                </a:schemeClr>
              </a:solidFill>
              <a:latin typeface="Times New Roman" panose="02020603050405020304" pitchFamily="18" charset="0"/>
              <a:cs typeface="Times New Roman" panose="02020603050405020304" pitchFamily="18" charset="0"/>
            </a:endParaRPr>
          </a:p>
          <a:p>
            <a:r>
              <a:rPr lang="en-US" sz="2400" dirty="0" err="1">
                <a:solidFill>
                  <a:schemeClr val="bg2">
                    <a:lumMod val="25000"/>
                  </a:schemeClr>
                </a:solidFill>
                <a:latin typeface="Times New Roman" panose="02020603050405020304" pitchFamily="18" charset="0"/>
                <a:cs typeface="Times New Roman" panose="02020603050405020304" pitchFamily="18" charset="0"/>
              </a:rPr>
              <a:t>Tuckman</a:t>
            </a:r>
            <a:r>
              <a:rPr lang="en-US" sz="2400" dirty="0">
                <a:solidFill>
                  <a:schemeClr val="bg2">
                    <a:lumMod val="25000"/>
                  </a:schemeClr>
                </a:solidFill>
                <a:latin typeface="Times New Roman" panose="02020603050405020304" pitchFamily="18" charset="0"/>
                <a:cs typeface="Times New Roman" panose="02020603050405020304" pitchFamily="18" charset="0"/>
              </a:rPr>
              <a:t> (1965) is one of the most widely quoted researchers into</a:t>
            </a:r>
          </a:p>
          <a:p>
            <a:r>
              <a:rPr lang="en-US" sz="2400" dirty="0">
                <a:solidFill>
                  <a:schemeClr val="bg2">
                    <a:lumMod val="25000"/>
                  </a:schemeClr>
                </a:solidFill>
                <a:latin typeface="Times New Roman" panose="02020603050405020304" pitchFamily="18" charset="0"/>
                <a:cs typeface="Times New Roman" panose="02020603050405020304" pitchFamily="18" charset="0"/>
              </a:rPr>
              <a:t>the linear model of team development.</a:t>
            </a:r>
          </a:p>
          <a:p>
            <a:r>
              <a:rPr lang="en-US" sz="2400" dirty="0">
                <a:solidFill>
                  <a:schemeClr val="bg2">
                    <a:lumMod val="25000"/>
                  </a:schemeClr>
                </a:solidFill>
                <a:latin typeface="Times New Roman" panose="02020603050405020304" pitchFamily="18" charset="0"/>
                <a:cs typeface="Times New Roman" panose="02020603050405020304" pitchFamily="18" charset="0"/>
              </a:rPr>
              <a:t>T</a:t>
            </a:r>
            <a:r>
              <a:rPr lang="en-US" sz="2400" dirty="0" smtClean="0">
                <a:solidFill>
                  <a:schemeClr val="bg2">
                    <a:lumMod val="25000"/>
                  </a:schemeClr>
                </a:solidFill>
                <a:latin typeface="Times New Roman" panose="02020603050405020304" pitchFamily="18" charset="0"/>
                <a:cs typeface="Times New Roman" panose="02020603050405020304" pitchFamily="18" charset="0"/>
              </a:rPr>
              <a:t>eam </a:t>
            </a:r>
            <a:r>
              <a:rPr lang="en-US" sz="2400" dirty="0">
                <a:solidFill>
                  <a:schemeClr val="bg2">
                    <a:lumMod val="25000"/>
                  </a:schemeClr>
                </a:solidFill>
                <a:latin typeface="Times New Roman" panose="02020603050405020304" pitchFamily="18" charset="0"/>
                <a:cs typeface="Times New Roman" panose="02020603050405020304" pitchFamily="18" charset="0"/>
              </a:rPr>
              <a:t>building within organizations. Most people will have heard of it as the ‘forming, storming, norming, performing’ model of team development.</a:t>
            </a:r>
            <a:endParaRPr lang="en-US"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69041087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433137" y="1970902"/>
            <a:ext cx="11245516"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rPr>
              <a:t>1- Forming</a:t>
            </a:r>
          </a:p>
          <a:p>
            <a:r>
              <a:rPr lang="en-US" sz="2400" dirty="0">
                <a:solidFill>
                  <a:schemeClr val="tx1"/>
                </a:solidFill>
              </a:rPr>
              <a:t>Forming is the first stage. This involves the team asking a set of fundamental questions</a:t>
            </a:r>
            <a:r>
              <a:rPr lang="en-US" sz="2400" dirty="0" smtClean="0">
                <a:solidFill>
                  <a:schemeClr val="tx1"/>
                </a:solidFill>
              </a:rPr>
              <a:t>:</a:t>
            </a:r>
          </a:p>
          <a:p>
            <a:endParaRPr lang="en-US" sz="2400" dirty="0">
              <a:solidFill>
                <a:schemeClr val="tx1"/>
              </a:solidFill>
            </a:endParaRPr>
          </a:p>
          <a:p>
            <a:r>
              <a:rPr lang="en-US" sz="2400" dirty="0">
                <a:solidFill>
                  <a:schemeClr val="tx1"/>
                </a:solidFill>
              </a:rPr>
              <a:t>• What is our primary purpose?</a:t>
            </a:r>
          </a:p>
          <a:p>
            <a:r>
              <a:rPr lang="en-US" sz="2400" dirty="0">
                <a:solidFill>
                  <a:schemeClr val="tx1"/>
                </a:solidFill>
              </a:rPr>
              <a:t>• How do we structure ourselves as a team to achieve our purpose?</a:t>
            </a:r>
          </a:p>
          <a:p>
            <a:r>
              <a:rPr lang="en-US" sz="2400" dirty="0">
                <a:solidFill>
                  <a:schemeClr val="tx1"/>
                </a:solidFill>
              </a:rPr>
              <a:t>• What roles do we each have?</a:t>
            </a:r>
          </a:p>
          <a:p>
            <a:r>
              <a:rPr lang="en-US" sz="2400" dirty="0">
                <a:solidFill>
                  <a:schemeClr val="tx1"/>
                </a:solidFill>
              </a:rPr>
              <a:t>• Who is the leader?</a:t>
            </a:r>
          </a:p>
          <a:p>
            <a:r>
              <a:rPr lang="en-US" sz="2400" dirty="0">
                <a:solidFill>
                  <a:schemeClr val="tx1"/>
                </a:solidFill>
              </a:rPr>
              <a:t>• How will we work together?</a:t>
            </a:r>
          </a:p>
          <a:p>
            <a:r>
              <a:rPr lang="en-US" sz="2400" dirty="0">
                <a:solidFill>
                  <a:schemeClr val="tx1"/>
                </a:solidFill>
              </a:rPr>
              <a:t>• How will we relate together?</a:t>
            </a:r>
          </a:p>
          <a:p>
            <a:r>
              <a:rPr lang="en-US" sz="2400" dirty="0">
                <a:solidFill>
                  <a:schemeClr val="tx1"/>
                </a:solidFill>
              </a:rPr>
              <a:t>• What are the boundaries of the team?</a:t>
            </a:r>
          </a:p>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017622"/>
            <a:ext cx="8977880" cy="523220"/>
          </a:xfrm>
          <a:prstGeom prst="rect">
            <a:avLst/>
          </a:prstGeom>
          <a:noFill/>
        </p:spPr>
        <p:txBody>
          <a:bodyPr wrap="square" rtlCol="0">
            <a:spAutoFit/>
          </a:bodyPr>
          <a:lstStyle/>
          <a:p>
            <a:r>
              <a:rPr lang="en-US" sz="2800" b="1" dirty="0" err="1">
                <a:solidFill>
                  <a:schemeClr val="bg2">
                    <a:lumMod val="25000"/>
                  </a:schemeClr>
                </a:solidFill>
              </a:rPr>
              <a:t>Tuckman’s</a:t>
            </a:r>
            <a:r>
              <a:rPr lang="en-US" sz="2800" b="1" dirty="0">
                <a:solidFill>
                  <a:schemeClr val="bg2">
                    <a:lumMod val="25000"/>
                  </a:schemeClr>
                </a:solidFill>
              </a:rPr>
              <a:t> model of team change</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2241437" y="1970902"/>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3127361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433137" y="1970902"/>
            <a:ext cx="11245516"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rPr>
              <a:t>2</a:t>
            </a:r>
            <a:r>
              <a:rPr lang="en-US" sz="2800" b="1" dirty="0" smtClean="0">
                <a:solidFill>
                  <a:schemeClr val="tx1"/>
                </a:solidFill>
              </a:rPr>
              <a:t>- </a:t>
            </a:r>
            <a:r>
              <a:rPr lang="en-US" sz="2800" b="1" dirty="0">
                <a:solidFill>
                  <a:schemeClr val="tx1"/>
                </a:solidFill>
              </a:rPr>
              <a:t>Storming</a:t>
            </a:r>
          </a:p>
          <a:p>
            <a:r>
              <a:rPr lang="en-US" sz="2400" dirty="0" err="1" smtClean="0">
                <a:solidFill>
                  <a:schemeClr val="tx1"/>
                </a:solidFill>
              </a:rPr>
              <a:t>Tuckman’s</a:t>
            </a:r>
            <a:r>
              <a:rPr lang="en-US" sz="2400" dirty="0" smtClean="0">
                <a:solidFill>
                  <a:schemeClr val="tx1"/>
                </a:solidFill>
              </a:rPr>
              <a:t> </a:t>
            </a:r>
            <a:r>
              <a:rPr lang="en-US" sz="2400" dirty="0">
                <a:solidFill>
                  <a:schemeClr val="tx1"/>
                </a:solidFill>
              </a:rPr>
              <a:t>next stage is storming.  Statements articulated (or left unsaid) in some fashion or form might include ones such as</a:t>
            </a:r>
            <a:r>
              <a:rPr lang="en-US" sz="2400" dirty="0" smtClean="0">
                <a:solidFill>
                  <a:schemeClr val="tx1"/>
                </a:solidFill>
              </a:rPr>
              <a:t>:</a:t>
            </a:r>
          </a:p>
          <a:p>
            <a:endParaRPr lang="en-US" sz="2400" dirty="0">
              <a:solidFill>
                <a:schemeClr val="tx1"/>
              </a:solidFill>
            </a:endParaRPr>
          </a:p>
          <a:p>
            <a:r>
              <a:rPr lang="en-US" sz="2400" dirty="0">
                <a:solidFill>
                  <a:schemeClr val="tx1"/>
                </a:solidFill>
              </a:rPr>
              <a:t>• I don’t think we should be aiming for that.</a:t>
            </a:r>
          </a:p>
          <a:p>
            <a:r>
              <a:rPr lang="en-US" sz="2400" dirty="0">
                <a:solidFill>
                  <a:schemeClr val="tx1"/>
                </a:solidFill>
              </a:rPr>
              <a:t>• This structure hasn’t taken account of this.</a:t>
            </a:r>
          </a:p>
          <a:p>
            <a:r>
              <a:rPr lang="en-US" sz="2400" dirty="0">
                <a:solidFill>
                  <a:schemeClr val="tx1"/>
                </a:solidFill>
              </a:rPr>
              <a:t>• There are rather a lot of grey areas in our individual accountabilities.</a:t>
            </a:r>
          </a:p>
          <a:p>
            <a:r>
              <a:rPr lang="en-US" sz="2400" dirty="0">
                <a:solidFill>
                  <a:schemeClr val="tx1"/>
                </a:solidFill>
              </a:rPr>
              <a:t>• Why was he appointed as team leader when he hasn’t done </a:t>
            </a:r>
            <a:r>
              <a:rPr lang="en-US" sz="2400" dirty="0" smtClean="0">
                <a:solidFill>
                  <a:schemeClr val="tx1"/>
                </a:solidFill>
              </a:rPr>
              <a:t>this before</a:t>
            </a:r>
            <a:r>
              <a:rPr lang="en-US" sz="2400" dirty="0">
                <a:solidFill>
                  <a:schemeClr val="tx1"/>
                </a:solidFill>
              </a:rPr>
              <a:t>?</a:t>
            </a:r>
          </a:p>
          <a:p>
            <a:r>
              <a:rPr lang="en-US" sz="2400" dirty="0">
                <a:solidFill>
                  <a:schemeClr val="tx1"/>
                </a:solidFill>
              </a:rPr>
              <a:t>• I don’t know whether I can work productively with these people.</a:t>
            </a:r>
          </a:p>
          <a:p>
            <a:r>
              <a:rPr lang="en-US" sz="2400" dirty="0">
                <a:solidFill>
                  <a:schemeClr val="tx1"/>
                </a:solidFill>
              </a:rPr>
              <a:t>• How can we achieve our goals without the support from others </a:t>
            </a:r>
            <a:r>
              <a:rPr lang="en-US" sz="2400" dirty="0" smtClean="0">
                <a:solidFill>
                  <a:schemeClr val="tx1"/>
                </a:solidFill>
              </a:rPr>
              <a:t>in the </a:t>
            </a:r>
            <a:r>
              <a:rPr lang="en-US" sz="2400" dirty="0">
                <a:solidFill>
                  <a:schemeClr val="tx1"/>
                </a:solidFill>
              </a:rPr>
              <a:t>organization?</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017622"/>
            <a:ext cx="8977880" cy="523220"/>
          </a:xfrm>
          <a:prstGeom prst="rect">
            <a:avLst/>
          </a:prstGeom>
          <a:noFill/>
        </p:spPr>
        <p:txBody>
          <a:bodyPr wrap="square" rtlCol="0">
            <a:spAutoFit/>
          </a:bodyPr>
          <a:lstStyle/>
          <a:p>
            <a:r>
              <a:rPr lang="en-US" sz="2800" b="1" dirty="0" err="1">
                <a:solidFill>
                  <a:schemeClr val="bg2">
                    <a:lumMod val="25000"/>
                  </a:schemeClr>
                </a:solidFill>
              </a:rPr>
              <a:t>Tuckman’s</a:t>
            </a:r>
            <a:r>
              <a:rPr lang="en-US" sz="2800" b="1" dirty="0">
                <a:solidFill>
                  <a:schemeClr val="bg2">
                    <a:lumMod val="25000"/>
                  </a:schemeClr>
                </a:solidFill>
              </a:rPr>
              <a:t> model of team change</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2241437" y="1970902"/>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180463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433137" y="1970902"/>
            <a:ext cx="11245516"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rPr>
              <a:t>2</a:t>
            </a:r>
            <a:r>
              <a:rPr lang="en-US" sz="2800" b="1" dirty="0" smtClean="0">
                <a:solidFill>
                  <a:schemeClr val="tx1"/>
                </a:solidFill>
              </a:rPr>
              <a:t>- </a:t>
            </a:r>
            <a:r>
              <a:rPr lang="en-US" sz="2800" b="1" dirty="0">
                <a:solidFill>
                  <a:schemeClr val="tx1"/>
                </a:solidFill>
              </a:rPr>
              <a:t>Storming</a:t>
            </a:r>
          </a:p>
          <a:p>
            <a:r>
              <a:rPr lang="en-US" sz="2400" dirty="0" err="1" smtClean="0">
                <a:solidFill>
                  <a:schemeClr val="tx1"/>
                </a:solidFill>
              </a:rPr>
              <a:t>Tuckman’s</a:t>
            </a:r>
            <a:r>
              <a:rPr lang="en-US" sz="2400" dirty="0" smtClean="0">
                <a:solidFill>
                  <a:schemeClr val="tx1"/>
                </a:solidFill>
              </a:rPr>
              <a:t> </a:t>
            </a:r>
            <a:r>
              <a:rPr lang="en-US" sz="2400" dirty="0">
                <a:solidFill>
                  <a:schemeClr val="tx1"/>
                </a:solidFill>
              </a:rPr>
              <a:t>next stage is storming.  Statements articulated (or left unsaid) in some fashion or form might include ones such as</a:t>
            </a:r>
            <a:r>
              <a:rPr lang="en-US" sz="2400" dirty="0" smtClean="0">
                <a:solidFill>
                  <a:schemeClr val="tx1"/>
                </a:solidFill>
              </a:rPr>
              <a:t>:</a:t>
            </a:r>
          </a:p>
          <a:p>
            <a:endParaRPr lang="en-US" sz="2400" dirty="0" smtClean="0">
              <a:solidFill>
                <a:schemeClr val="tx1"/>
              </a:solidFill>
            </a:endParaRPr>
          </a:p>
          <a:p>
            <a:r>
              <a:rPr lang="en-US" sz="2400" dirty="0" smtClean="0">
                <a:solidFill>
                  <a:schemeClr val="tx1"/>
                </a:solidFill>
              </a:rPr>
              <a:t>• </a:t>
            </a:r>
            <a:r>
              <a:rPr lang="en-US" sz="2400" dirty="0">
                <a:solidFill>
                  <a:schemeClr val="tx1"/>
                </a:solidFill>
              </a:rPr>
              <a:t>It is a natural part of the process.</a:t>
            </a:r>
          </a:p>
          <a:p>
            <a:r>
              <a:rPr lang="en-US" sz="2400" dirty="0">
                <a:solidFill>
                  <a:schemeClr val="tx1"/>
                </a:solidFill>
              </a:rPr>
              <a:t>• It is a healthy part of the process.</a:t>
            </a:r>
          </a:p>
          <a:p>
            <a:r>
              <a:rPr lang="en-US" sz="2400" dirty="0">
                <a:solidFill>
                  <a:schemeClr val="tx1"/>
                </a:solidFill>
              </a:rPr>
              <a:t>• It is an important part of the process.</a:t>
            </a:r>
          </a:p>
          <a:p>
            <a:r>
              <a:rPr lang="en-US" sz="2400" dirty="0">
                <a:solidFill>
                  <a:schemeClr val="tx1"/>
                </a:solidFill>
              </a:rPr>
              <a:t>The storming phase – if successfully traversed – will achieve clarity on all the fundamental questions of the first phase, and enable a common understanding of purpose and roles to be achieved. </a:t>
            </a: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017622"/>
            <a:ext cx="8977880" cy="523220"/>
          </a:xfrm>
          <a:prstGeom prst="rect">
            <a:avLst/>
          </a:prstGeom>
          <a:noFill/>
        </p:spPr>
        <p:txBody>
          <a:bodyPr wrap="square" rtlCol="0">
            <a:spAutoFit/>
          </a:bodyPr>
          <a:lstStyle/>
          <a:p>
            <a:r>
              <a:rPr lang="en-US" sz="2800" b="1" dirty="0" err="1">
                <a:solidFill>
                  <a:schemeClr val="bg2">
                    <a:lumMod val="25000"/>
                  </a:schemeClr>
                </a:solidFill>
              </a:rPr>
              <a:t>Tuckman’s</a:t>
            </a:r>
            <a:r>
              <a:rPr lang="en-US" sz="2800" b="1" dirty="0">
                <a:solidFill>
                  <a:schemeClr val="bg2">
                    <a:lumMod val="25000"/>
                  </a:schemeClr>
                </a:solidFill>
              </a:rPr>
              <a:t> model of team change</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2241437" y="1970902"/>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4263187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433137" y="1970902"/>
            <a:ext cx="11245516"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rPr>
              <a:t>3- </a:t>
            </a:r>
            <a:r>
              <a:rPr lang="en-US" sz="2800" b="1" dirty="0">
                <a:solidFill>
                  <a:schemeClr val="tx1"/>
                </a:solidFill>
              </a:rPr>
              <a:t>Norming</a:t>
            </a:r>
          </a:p>
          <a:p>
            <a:r>
              <a:rPr lang="en-US" sz="2400" dirty="0" smtClean="0">
                <a:solidFill>
                  <a:schemeClr val="tx1"/>
                </a:solidFill>
              </a:rPr>
              <a:t>The </a:t>
            </a:r>
            <a:r>
              <a:rPr lang="en-US" sz="2400" dirty="0">
                <a:solidFill>
                  <a:schemeClr val="tx1"/>
                </a:solidFill>
              </a:rPr>
              <a:t>third stage of team development occurs when the team finally settles down into working towards the achievement of its task without too much attention needed on the fundamental questions. </a:t>
            </a: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017622"/>
            <a:ext cx="8977880" cy="523220"/>
          </a:xfrm>
          <a:prstGeom prst="rect">
            <a:avLst/>
          </a:prstGeom>
          <a:noFill/>
        </p:spPr>
        <p:txBody>
          <a:bodyPr wrap="square" rtlCol="0">
            <a:spAutoFit/>
          </a:bodyPr>
          <a:lstStyle/>
          <a:p>
            <a:r>
              <a:rPr lang="en-US" sz="2800" b="1" dirty="0" err="1">
                <a:solidFill>
                  <a:schemeClr val="bg2">
                    <a:lumMod val="25000"/>
                  </a:schemeClr>
                </a:solidFill>
              </a:rPr>
              <a:t>Tuckman’s</a:t>
            </a:r>
            <a:r>
              <a:rPr lang="en-US" sz="2800" b="1" dirty="0">
                <a:solidFill>
                  <a:schemeClr val="bg2">
                    <a:lumMod val="25000"/>
                  </a:schemeClr>
                </a:solidFill>
              </a:rPr>
              <a:t> model of team change</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2241437" y="1970902"/>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2101817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433137" y="1970902"/>
            <a:ext cx="11245516"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rPr>
              <a:t>4</a:t>
            </a:r>
            <a:r>
              <a:rPr lang="en-US" sz="2800" b="1" dirty="0" smtClean="0">
                <a:solidFill>
                  <a:schemeClr val="tx1"/>
                </a:solidFill>
              </a:rPr>
              <a:t>- Performing</a:t>
            </a:r>
            <a:endParaRPr lang="en-US" sz="2800" b="1" dirty="0">
              <a:solidFill>
                <a:schemeClr val="tx1"/>
              </a:solidFill>
            </a:endParaRPr>
          </a:p>
          <a:p>
            <a:r>
              <a:rPr lang="en-US" sz="2800" dirty="0">
                <a:solidFill>
                  <a:schemeClr val="tx1"/>
                </a:solidFill>
              </a:rPr>
              <a:t>The final stage of team development is performing. The team has successfully traversed the three previous stages and therefore has clarity about its purpose, its structure and its roles. It has engaged in a </a:t>
            </a:r>
            <a:r>
              <a:rPr lang="en-US" sz="2800" dirty="0" smtClean="0">
                <a:solidFill>
                  <a:schemeClr val="tx1"/>
                </a:solidFill>
              </a:rPr>
              <a:t>strict process </a:t>
            </a:r>
            <a:r>
              <a:rPr lang="en-US" sz="2800" dirty="0">
                <a:solidFill>
                  <a:schemeClr val="tx1"/>
                </a:solidFill>
              </a:rPr>
              <a:t>of working out how it should work and relate together and is comfortable with the team norms it has established.</a:t>
            </a:r>
            <a:endParaRPr lang="en-US" sz="2400" dirty="0">
              <a:solidFill>
                <a:schemeClr val="tx1"/>
              </a:solidFill>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017622"/>
            <a:ext cx="8977880" cy="523220"/>
          </a:xfrm>
          <a:prstGeom prst="rect">
            <a:avLst/>
          </a:prstGeom>
          <a:noFill/>
        </p:spPr>
        <p:txBody>
          <a:bodyPr wrap="square" rtlCol="0">
            <a:spAutoFit/>
          </a:bodyPr>
          <a:lstStyle/>
          <a:p>
            <a:r>
              <a:rPr lang="en-US" sz="2800" b="1" dirty="0" err="1">
                <a:solidFill>
                  <a:schemeClr val="bg2">
                    <a:lumMod val="25000"/>
                  </a:schemeClr>
                </a:solidFill>
              </a:rPr>
              <a:t>Tuckman’s</a:t>
            </a:r>
            <a:r>
              <a:rPr lang="en-US" sz="2800" b="1" dirty="0">
                <a:solidFill>
                  <a:schemeClr val="bg2">
                    <a:lumMod val="25000"/>
                  </a:schemeClr>
                </a:solidFill>
              </a:rPr>
              <a:t> model of team change</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2241437" y="1970902"/>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658204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92132" y="648838"/>
            <a:ext cx="4051109" cy="523220"/>
          </a:xfrm>
          <a:prstGeom prst="rect">
            <a:avLst/>
          </a:prstGeom>
          <a:noFill/>
        </p:spPr>
        <p:txBody>
          <a:bodyPr wrap="none" rtlCol="0">
            <a:spAutoFit/>
          </a:bodyPr>
          <a:lstStyle/>
          <a:p>
            <a:pPr lvl="0">
              <a:defRPr/>
            </a:pPr>
            <a:r>
              <a:rPr kumimoji="0" lang="en-US" sz="2800" b="1" i="0" u="none" strike="noStrike" kern="1200" cap="none" spc="0" normalizeH="0" baseline="0" noProof="0" dirty="0" smtClean="0">
                <a:ln>
                  <a:noFill/>
                </a:ln>
                <a:solidFill>
                  <a:srgbClr val="FF9518"/>
                </a:solidFill>
                <a:effectLst/>
                <a:uLnTx/>
                <a:uFillTx/>
                <a:latin typeface="Tajawal Medium" panose="00000600000000000000" pitchFamily="2" charset="-78"/>
                <a:cs typeface="Tajawal Medium" panose="00000600000000000000" pitchFamily="2" charset="-78"/>
              </a:rPr>
              <a:t>Agenda </a:t>
            </a:r>
            <a:r>
              <a:rPr lang="en-US" sz="2800" b="1" dirty="0" smtClean="0">
                <a:solidFill>
                  <a:srgbClr val="FF9518"/>
                </a:solidFill>
                <a:latin typeface="Tajawal Medium" panose="00000600000000000000" pitchFamily="2" charset="-78"/>
                <a:cs typeface="Tajawal Medium" panose="00000600000000000000" pitchFamily="2" charset="-78"/>
              </a:rPr>
              <a:t>Team change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 xmlns:a16="http://schemas.microsoft.com/office/drawing/2014/main" id="{87357321-6E69-4B90-B781-A8690AF55508}"/>
              </a:ext>
            </a:extLst>
          </p:cNvPr>
          <p:cNvSpPr txBox="1"/>
          <p:nvPr/>
        </p:nvSpPr>
        <p:spPr>
          <a:xfrm>
            <a:off x="1516361" y="1349022"/>
            <a:ext cx="9902228" cy="4093428"/>
          </a:xfrm>
          <a:prstGeom prst="rect">
            <a:avLst/>
          </a:prstGeom>
          <a:noFill/>
        </p:spPr>
        <p:txBody>
          <a:bodyPr wrap="square">
            <a:spAutoFit/>
          </a:bodyPr>
          <a:lstStyle/>
          <a:p>
            <a:pPr marL="457200" indent="-457200">
              <a:buFont typeface="Wingdings" panose="05000000000000000000" pitchFamily="2" charset="2"/>
              <a:buChar char="Ø"/>
            </a:pPr>
            <a:r>
              <a:rPr lang="en-US" sz="2800" dirty="0">
                <a:solidFill>
                  <a:schemeClr val="bg2">
                    <a:lumMod val="25000"/>
                  </a:schemeClr>
                </a:solidFill>
              </a:rPr>
              <a:t>Introduction</a:t>
            </a:r>
          </a:p>
          <a:p>
            <a:pPr marL="457200" indent="-457200">
              <a:buFont typeface="Wingdings" panose="05000000000000000000" pitchFamily="2" charset="2"/>
              <a:buChar char="Ø"/>
            </a:pPr>
            <a:r>
              <a:rPr lang="en-US" sz="2800" dirty="0">
                <a:solidFill>
                  <a:schemeClr val="bg2">
                    <a:lumMod val="25000"/>
                  </a:schemeClr>
                </a:solidFill>
              </a:rPr>
              <a:t>What is a group and when is it a team?</a:t>
            </a:r>
          </a:p>
          <a:p>
            <a:pPr marL="457200" indent="-457200">
              <a:buFont typeface="Wingdings" panose="05000000000000000000" pitchFamily="2" charset="2"/>
              <a:buChar char="Ø"/>
            </a:pPr>
            <a:r>
              <a:rPr lang="en-US" sz="2800" dirty="0">
                <a:solidFill>
                  <a:schemeClr val="bg2">
                    <a:lumMod val="25000"/>
                  </a:schemeClr>
                </a:solidFill>
              </a:rPr>
              <a:t>What is the difference between Groups And Teams?</a:t>
            </a:r>
          </a:p>
          <a:p>
            <a:pPr marL="457200" indent="-457200">
              <a:buFont typeface="Wingdings" panose="05000000000000000000" pitchFamily="2" charset="2"/>
              <a:buChar char="Ø"/>
            </a:pPr>
            <a:r>
              <a:rPr lang="en-US" sz="2800" dirty="0">
                <a:solidFill>
                  <a:schemeClr val="bg2">
                    <a:lumMod val="25000"/>
                  </a:schemeClr>
                </a:solidFill>
              </a:rPr>
              <a:t>Why do you need teams?</a:t>
            </a:r>
          </a:p>
          <a:p>
            <a:pPr marL="457200" indent="-457200">
              <a:buFont typeface="Wingdings" panose="05000000000000000000" pitchFamily="2" charset="2"/>
              <a:buChar char="Ø"/>
            </a:pPr>
            <a:r>
              <a:rPr lang="en-US" sz="2800" dirty="0">
                <a:solidFill>
                  <a:schemeClr val="bg2">
                    <a:lumMod val="25000"/>
                  </a:schemeClr>
                </a:solidFill>
              </a:rPr>
              <a:t>What types of organizational teams are there?</a:t>
            </a:r>
          </a:p>
          <a:p>
            <a:pPr marL="457200" indent="-457200">
              <a:buFont typeface="Wingdings" panose="05000000000000000000" pitchFamily="2" charset="2"/>
              <a:buChar char="Ø"/>
            </a:pPr>
            <a:r>
              <a:rPr lang="en-US" sz="2800" dirty="0">
                <a:solidFill>
                  <a:schemeClr val="bg2">
                    <a:lumMod val="25000"/>
                  </a:schemeClr>
                </a:solidFill>
              </a:rPr>
              <a:t>How do you improve team effectiveness?</a:t>
            </a:r>
          </a:p>
          <a:p>
            <a:pPr marL="457200" indent="-457200">
              <a:buFont typeface="Wingdings" panose="05000000000000000000" pitchFamily="2" charset="2"/>
              <a:buChar char="Ø"/>
            </a:pPr>
            <a:r>
              <a:rPr lang="en-US" sz="2800" dirty="0">
                <a:solidFill>
                  <a:schemeClr val="bg2">
                    <a:lumMod val="25000"/>
                  </a:schemeClr>
                </a:solidFill>
              </a:rPr>
              <a:t>What does team change look like</a:t>
            </a:r>
            <a:r>
              <a:rPr lang="en-US" sz="3200" dirty="0">
                <a:solidFill>
                  <a:schemeClr val="bg2">
                    <a:lumMod val="25000"/>
                  </a:schemeClr>
                </a:solidFill>
              </a:rPr>
              <a:t>?</a:t>
            </a:r>
          </a:p>
          <a:p>
            <a:pPr marL="457200" indent="-457200">
              <a:buFont typeface="Wingdings" panose="05000000000000000000" pitchFamily="2" charset="2"/>
              <a:buChar char="Ø"/>
            </a:pPr>
            <a:r>
              <a:rPr lang="en-US" sz="3200" b="1" dirty="0">
                <a:solidFill>
                  <a:schemeClr val="bg2">
                    <a:lumMod val="25000"/>
                  </a:schemeClr>
                </a:solidFill>
              </a:rPr>
              <a:t>How do individuals affect team dynamics?</a:t>
            </a:r>
          </a:p>
          <a:p>
            <a:pPr marL="457200" indent="-457200">
              <a:buFont typeface="Wingdings" panose="05000000000000000000" pitchFamily="2" charset="2"/>
              <a:buChar char="Ø"/>
            </a:pPr>
            <a:r>
              <a:rPr lang="en-US" sz="2800" dirty="0">
                <a:solidFill>
                  <a:schemeClr val="bg2">
                    <a:lumMod val="25000"/>
                  </a:schemeClr>
                </a:solidFill>
              </a:rPr>
              <a:t>How well do teams initiate and adapt to organizational change?</a:t>
            </a:r>
          </a:p>
        </p:txBody>
      </p:sp>
    </p:spTree>
    <p:extLst>
      <p:ext uri="{BB962C8B-B14F-4D97-AF65-F5344CB8AC3E}">
        <p14:creationId xmlns:p14="http://schemas.microsoft.com/office/powerpoint/2010/main" val="67794327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8" y="1412953"/>
            <a:ext cx="7326311" cy="523220"/>
          </a:xfrm>
          <a:prstGeom prst="rect">
            <a:avLst/>
          </a:prstGeom>
          <a:noFill/>
        </p:spPr>
        <p:txBody>
          <a:bodyPr wrap="square" rtlCol="0">
            <a:spAutoFit/>
          </a:bodyPr>
          <a:lstStyle/>
          <a:p>
            <a:r>
              <a:rPr lang="en-US" sz="2800" dirty="0">
                <a:solidFill>
                  <a:schemeClr val="bg2">
                    <a:lumMod val="25000"/>
                  </a:schemeClr>
                </a:solidFill>
              </a:rPr>
              <a:t>HOW INDIVIDUALS AFFECT TEAM DYNAMICS</a:t>
            </a:r>
            <a:endParaRPr lang="en-US" sz="2800" b="1"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654890"/>
            <a:ext cx="8417320" cy="3539430"/>
          </a:xfrm>
          <a:prstGeom prst="rect">
            <a:avLst/>
          </a:prstGeom>
          <a:noFill/>
        </p:spPr>
        <p:txBody>
          <a:bodyPr wrap="square" rtlCol="0">
            <a:spAutoFit/>
          </a:bodyPr>
          <a:lstStyle/>
          <a:p>
            <a:r>
              <a:rPr lang="en-US" sz="2800" dirty="0">
                <a:solidFill>
                  <a:schemeClr val="bg2">
                    <a:lumMod val="25000"/>
                  </a:schemeClr>
                </a:solidFill>
              </a:rPr>
              <a:t>The individual personalities might influence and be influenced by the team &amp; tasks.  This means that when it comes to change, people with different preferences react differently to change, both when they initiate it and when they are on the receiving end of it. This is also true when you are a member of a team. Different people will bring their individual preferences to the table and behave in differing ways.</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410873401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92132" y="648838"/>
            <a:ext cx="4051109" cy="523220"/>
          </a:xfrm>
          <a:prstGeom prst="rect">
            <a:avLst/>
          </a:prstGeom>
          <a:noFill/>
        </p:spPr>
        <p:txBody>
          <a:bodyPr wrap="none" rtlCol="0">
            <a:spAutoFit/>
          </a:bodyPr>
          <a:lstStyle/>
          <a:p>
            <a:pPr lvl="0">
              <a:defRPr/>
            </a:pPr>
            <a:r>
              <a:rPr kumimoji="0" lang="en-US" sz="2800" b="1" i="0" u="none" strike="noStrike" kern="1200" cap="none" spc="0" normalizeH="0" baseline="0" noProof="0" dirty="0" smtClean="0">
                <a:ln>
                  <a:noFill/>
                </a:ln>
                <a:solidFill>
                  <a:srgbClr val="FF9518"/>
                </a:solidFill>
                <a:effectLst/>
                <a:uLnTx/>
                <a:uFillTx/>
                <a:latin typeface="Tajawal Medium" panose="00000600000000000000" pitchFamily="2" charset="-78"/>
                <a:cs typeface="Tajawal Medium" panose="00000600000000000000" pitchFamily="2" charset="-78"/>
              </a:rPr>
              <a:t>Agenda </a:t>
            </a:r>
            <a:r>
              <a:rPr lang="en-US" sz="2800" b="1" dirty="0" smtClean="0">
                <a:solidFill>
                  <a:srgbClr val="FF9518"/>
                </a:solidFill>
                <a:latin typeface="Tajawal Medium" panose="00000600000000000000" pitchFamily="2" charset="-78"/>
                <a:cs typeface="Tajawal Medium" panose="00000600000000000000" pitchFamily="2" charset="-78"/>
              </a:rPr>
              <a:t>Team change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 xmlns:a16="http://schemas.microsoft.com/office/drawing/2014/main" id="{87357321-6E69-4B90-B781-A8690AF55508}"/>
              </a:ext>
            </a:extLst>
          </p:cNvPr>
          <p:cNvSpPr txBox="1"/>
          <p:nvPr/>
        </p:nvSpPr>
        <p:spPr>
          <a:xfrm>
            <a:off x="1516361" y="1349022"/>
            <a:ext cx="9902228" cy="4524315"/>
          </a:xfrm>
          <a:prstGeom prst="rect">
            <a:avLst/>
          </a:prstGeom>
          <a:noFill/>
        </p:spPr>
        <p:txBody>
          <a:bodyPr wrap="square">
            <a:spAutoFit/>
          </a:bodyPr>
          <a:lstStyle/>
          <a:p>
            <a:pPr marL="457200" indent="-457200">
              <a:buFont typeface="Wingdings" panose="05000000000000000000" pitchFamily="2" charset="2"/>
              <a:buChar char="Ø"/>
            </a:pPr>
            <a:r>
              <a:rPr lang="en-US" sz="2800" dirty="0">
                <a:solidFill>
                  <a:schemeClr val="bg2">
                    <a:lumMod val="25000"/>
                  </a:schemeClr>
                </a:solidFill>
              </a:rPr>
              <a:t>Introduction</a:t>
            </a:r>
          </a:p>
          <a:p>
            <a:pPr marL="457200" indent="-457200">
              <a:buFont typeface="Wingdings" panose="05000000000000000000" pitchFamily="2" charset="2"/>
              <a:buChar char="Ø"/>
            </a:pPr>
            <a:r>
              <a:rPr lang="en-US" sz="2800" dirty="0">
                <a:solidFill>
                  <a:schemeClr val="bg2">
                    <a:lumMod val="25000"/>
                  </a:schemeClr>
                </a:solidFill>
              </a:rPr>
              <a:t>What is a group and when is it a team?</a:t>
            </a:r>
          </a:p>
          <a:p>
            <a:pPr marL="457200" indent="-457200">
              <a:buFont typeface="Wingdings" panose="05000000000000000000" pitchFamily="2" charset="2"/>
              <a:buChar char="Ø"/>
            </a:pPr>
            <a:r>
              <a:rPr lang="en-US" sz="2800" dirty="0">
                <a:solidFill>
                  <a:schemeClr val="bg2">
                    <a:lumMod val="25000"/>
                  </a:schemeClr>
                </a:solidFill>
              </a:rPr>
              <a:t>What is the difference between Groups And Teams?</a:t>
            </a:r>
          </a:p>
          <a:p>
            <a:pPr marL="457200" indent="-457200">
              <a:buFont typeface="Wingdings" panose="05000000000000000000" pitchFamily="2" charset="2"/>
              <a:buChar char="Ø"/>
            </a:pPr>
            <a:r>
              <a:rPr lang="en-US" sz="2800" dirty="0">
                <a:solidFill>
                  <a:schemeClr val="bg2">
                    <a:lumMod val="25000"/>
                  </a:schemeClr>
                </a:solidFill>
              </a:rPr>
              <a:t>Why do you need teams?</a:t>
            </a:r>
          </a:p>
          <a:p>
            <a:pPr marL="457200" indent="-457200">
              <a:buFont typeface="Wingdings" panose="05000000000000000000" pitchFamily="2" charset="2"/>
              <a:buChar char="Ø"/>
            </a:pPr>
            <a:r>
              <a:rPr lang="en-US" sz="2800" dirty="0">
                <a:solidFill>
                  <a:schemeClr val="bg2">
                    <a:lumMod val="25000"/>
                  </a:schemeClr>
                </a:solidFill>
              </a:rPr>
              <a:t>What types of organizational teams are there?</a:t>
            </a:r>
          </a:p>
          <a:p>
            <a:pPr marL="457200" indent="-457200">
              <a:buFont typeface="Wingdings" panose="05000000000000000000" pitchFamily="2" charset="2"/>
              <a:buChar char="Ø"/>
            </a:pPr>
            <a:r>
              <a:rPr lang="en-US" sz="2800" dirty="0">
                <a:solidFill>
                  <a:schemeClr val="bg2">
                    <a:lumMod val="25000"/>
                  </a:schemeClr>
                </a:solidFill>
              </a:rPr>
              <a:t>How do you improve team effectiveness?</a:t>
            </a:r>
          </a:p>
          <a:p>
            <a:pPr marL="457200" indent="-457200">
              <a:buFont typeface="Wingdings" panose="05000000000000000000" pitchFamily="2" charset="2"/>
              <a:buChar char="Ø"/>
            </a:pPr>
            <a:r>
              <a:rPr lang="en-US" sz="2800" dirty="0">
                <a:solidFill>
                  <a:schemeClr val="bg2">
                    <a:lumMod val="25000"/>
                  </a:schemeClr>
                </a:solidFill>
              </a:rPr>
              <a:t>What does team change look like?</a:t>
            </a:r>
          </a:p>
          <a:p>
            <a:pPr marL="457200" indent="-457200">
              <a:buFont typeface="Wingdings" panose="05000000000000000000" pitchFamily="2" charset="2"/>
              <a:buChar char="Ø"/>
            </a:pPr>
            <a:r>
              <a:rPr lang="en-US" sz="2800" dirty="0">
                <a:solidFill>
                  <a:schemeClr val="bg2">
                    <a:lumMod val="25000"/>
                  </a:schemeClr>
                </a:solidFill>
              </a:rPr>
              <a:t>How do individuals affect team dynamics?</a:t>
            </a:r>
          </a:p>
          <a:p>
            <a:pPr marL="457200" indent="-457200">
              <a:buFont typeface="Wingdings" panose="05000000000000000000" pitchFamily="2" charset="2"/>
              <a:buChar char="Ø"/>
            </a:pPr>
            <a:r>
              <a:rPr lang="en-US" sz="3200" b="1" dirty="0">
                <a:solidFill>
                  <a:schemeClr val="bg2">
                    <a:lumMod val="25000"/>
                  </a:schemeClr>
                </a:solidFill>
              </a:rPr>
              <a:t>How well do teams initiate and adapt to organizational change?</a:t>
            </a:r>
          </a:p>
        </p:txBody>
      </p:sp>
    </p:spTree>
    <p:extLst>
      <p:ext uri="{BB962C8B-B14F-4D97-AF65-F5344CB8AC3E}">
        <p14:creationId xmlns:p14="http://schemas.microsoft.com/office/powerpoint/2010/main" val="387758916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8" y="1412953"/>
            <a:ext cx="7326311" cy="954107"/>
          </a:xfrm>
          <a:prstGeom prst="rect">
            <a:avLst/>
          </a:prstGeom>
          <a:noFill/>
        </p:spPr>
        <p:txBody>
          <a:bodyPr wrap="square" rtlCol="0">
            <a:spAutoFit/>
          </a:bodyPr>
          <a:lstStyle/>
          <a:p>
            <a:r>
              <a:rPr lang="en-US" sz="2800" dirty="0">
                <a:solidFill>
                  <a:schemeClr val="bg2">
                    <a:lumMod val="25000"/>
                  </a:schemeClr>
                </a:solidFill>
              </a:rPr>
              <a:t>HOW WELL TEAMS INITIATE AND ADAPT TO</a:t>
            </a:r>
          </a:p>
          <a:p>
            <a:r>
              <a:rPr lang="en-US" sz="2800" dirty="0">
                <a:solidFill>
                  <a:schemeClr val="bg2">
                    <a:lumMod val="25000"/>
                  </a:schemeClr>
                </a:solidFill>
              </a:rPr>
              <a:t>ORGANIZATIONAL CHANGE</a:t>
            </a:r>
            <a:endParaRPr lang="en-US" sz="2800" b="1"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654890"/>
            <a:ext cx="8417320" cy="3539430"/>
          </a:xfrm>
          <a:prstGeom prst="rect">
            <a:avLst/>
          </a:prstGeom>
          <a:noFill/>
        </p:spPr>
        <p:txBody>
          <a:bodyPr wrap="square" rtlCol="0">
            <a:spAutoFit/>
          </a:bodyPr>
          <a:lstStyle/>
          <a:p>
            <a:r>
              <a:rPr lang="en-US" sz="2800" dirty="0" smtClean="0">
                <a:solidFill>
                  <a:schemeClr val="bg2">
                    <a:lumMod val="25000"/>
                  </a:schemeClr>
                </a:solidFill>
              </a:rPr>
              <a:t>Throughout </a:t>
            </a:r>
            <a:r>
              <a:rPr lang="en-US" sz="2800" dirty="0">
                <a:solidFill>
                  <a:schemeClr val="bg2">
                    <a:lumMod val="25000"/>
                  </a:schemeClr>
                </a:solidFill>
              </a:rPr>
              <a:t>the last decades of the 20th century, many organizations</a:t>
            </a:r>
          </a:p>
          <a:p>
            <a:r>
              <a:rPr lang="en-US" sz="2800" dirty="0">
                <a:solidFill>
                  <a:schemeClr val="bg2">
                    <a:lumMod val="25000"/>
                  </a:schemeClr>
                </a:solidFill>
              </a:rPr>
              <a:t>repeated the mantra, ‘people are our greatest assets’, and many would then apologize profusely when they were forced into downsizing or ‘rightsizing’ the workforce. Similarly, many organizations have sung the praises of teams and how essential they are within the modern organization.</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68297983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 xmlns:a16="http://schemas.microsoft.com/office/drawing/2014/main"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8" name="Graphic 22">
            <a:extLst>
              <a:ext uri="{FF2B5EF4-FFF2-40B4-BE49-F238E27FC236}">
                <a16:creationId xmlns="" xmlns:a16="http://schemas.microsoft.com/office/drawing/2014/main" id="{06DDF2A2-53F6-D323-788B-3E28956CF8D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180821" y="2581704"/>
            <a:ext cx="3509515" cy="1656492"/>
          </a:xfrm>
          <a:prstGeom prst="rect">
            <a:avLst/>
          </a:prstGeom>
        </p:spPr>
      </p:pic>
      <p:sp>
        <p:nvSpPr>
          <p:cNvPr id="10" name="TextBox 9">
            <a:extLst>
              <a:ext uri="{FF2B5EF4-FFF2-40B4-BE49-F238E27FC236}">
                <a16:creationId xmlns=""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64803719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 xmlns:a16="http://schemas.microsoft.com/office/drawing/2014/main" id="{7F2EF6CE-6A19-1FC7-706F-5BC62F62930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 xmlns:a16="http://schemas.microsoft.com/office/drawing/2014/main" id="{B4F11E07-4264-8495-2858-4C5FEEEE25D0}"/>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Theme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2" id="{D302ABAB-4BB8-4159-AD08-E0BA06D38257}" vid="{3574EC94-0C89-4449-B33F-6563F97867B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901389BF-40DD-4049-A2FC-C53C1C33ABA1}"/>
</file>

<file path=customXml/itemProps2.xml><?xml version="1.0" encoding="utf-8"?>
<ds:datastoreItem xmlns:ds="http://schemas.openxmlformats.org/officeDocument/2006/customXml" ds:itemID="{BC730815-01C5-4374-AFCD-F366AD9C13F5}"/>
</file>

<file path=customXml/itemProps3.xml><?xml version="1.0" encoding="utf-8"?>
<ds:datastoreItem xmlns:ds="http://schemas.openxmlformats.org/officeDocument/2006/customXml" ds:itemID="{CC14D372-EFF8-4284-A7A1-58C406E0F7F9}"/>
</file>

<file path=docProps/app.xml><?xml version="1.0" encoding="utf-8"?>
<Properties xmlns="http://schemas.openxmlformats.org/officeDocument/2006/extended-properties" xmlns:vt="http://schemas.openxmlformats.org/officeDocument/2006/docPropsVTypes">
  <Template>Theme2</Template>
  <TotalTime>2179</TotalTime>
  <Words>2369</Words>
  <Application>Microsoft Office PowerPoint</Application>
  <PresentationFormat>Widescreen</PresentationFormat>
  <Paragraphs>352</Paragraphs>
  <Slides>41</Slides>
  <Notes>16</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41</vt:i4>
      </vt:variant>
    </vt:vector>
  </HeadingPairs>
  <TitlesOfParts>
    <vt:vector size="50" baseType="lpstr">
      <vt:lpstr>Alexandria</vt:lpstr>
      <vt:lpstr>Arial</vt:lpstr>
      <vt:lpstr>Calibri</vt:lpstr>
      <vt:lpstr>Calibri Light</vt:lpstr>
      <vt:lpstr>Roboto Light</vt:lpstr>
      <vt:lpstr>Tajawal Medium</vt:lpstr>
      <vt:lpstr>Times New Roman</vt:lpstr>
      <vt:lpstr>Wingdings</vt:lpstr>
      <vt:lpstr>Theme2</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Amira El. Fekky</cp:lastModifiedBy>
  <cp:revision>86</cp:revision>
  <dcterms:created xsi:type="dcterms:W3CDTF">2023-04-29T09:08:23Z</dcterms:created>
  <dcterms:modified xsi:type="dcterms:W3CDTF">2025-01-20T12:42:48Z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