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33" r:id="rId6"/>
    <p:sldId id="313" r:id="rId7"/>
    <p:sldId id="271" r:id="rId8"/>
    <p:sldId id="276" r:id="rId9"/>
    <p:sldId id="256" r:id="rId10"/>
    <p:sldId id="514" r:id="rId11"/>
    <p:sldId id="515" r:id="rId12"/>
    <p:sldId id="534" r:id="rId13"/>
    <p:sldId id="499" r:id="rId14"/>
    <p:sldId id="496" r:id="rId15"/>
    <p:sldId id="497" r:id="rId16"/>
    <p:sldId id="498" r:id="rId17"/>
    <p:sldId id="535" r:id="rId18"/>
    <p:sldId id="539" r:id="rId19"/>
    <p:sldId id="536" r:id="rId20"/>
    <p:sldId id="540" r:id="rId21"/>
    <p:sldId id="537" r:id="rId22"/>
    <p:sldId id="541" r:id="rId23"/>
    <p:sldId id="504" r:id="rId24"/>
    <p:sldId id="562" r:id="rId25"/>
    <p:sldId id="501" r:id="rId26"/>
    <p:sldId id="502" r:id="rId27"/>
    <p:sldId id="503" r:id="rId28"/>
    <p:sldId id="544" r:id="rId29"/>
    <p:sldId id="542" r:id="rId30"/>
    <p:sldId id="546" r:id="rId31"/>
    <p:sldId id="543" r:id="rId32"/>
    <p:sldId id="547" r:id="rId33"/>
    <p:sldId id="548" r:id="rId34"/>
    <p:sldId id="545" r:id="rId35"/>
    <p:sldId id="549" r:id="rId36"/>
    <p:sldId id="554" r:id="rId37"/>
    <p:sldId id="550" r:id="rId38"/>
    <p:sldId id="555" r:id="rId39"/>
    <p:sldId id="551" r:id="rId40"/>
    <p:sldId id="559" r:id="rId41"/>
    <p:sldId id="556" r:id="rId42"/>
    <p:sldId id="552" r:id="rId43"/>
    <p:sldId id="557" r:id="rId44"/>
    <p:sldId id="553" r:id="rId45"/>
    <p:sldId id="558" r:id="rId46"/>
    <p:sldId id="560" r:id="rId47"/>
    <p:sldId id="561" r:id="rId48"/>
    <p:sldId id="306" r:id="rId49"/>
    <p:sldId id="532" r:id="rId50"/>
    <p:sldId id="349" r:id="rId51"/>
    <p:sldId id="3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3"/>
            <p14:sldId id="313"/>
            <p14:sldId id="271"/>
            <p14:sldId id="276"/>
            <p14:sldId id="256"/>
            <p14:sldId id="514"/>
            <p14:sldId id="515"/>
            <p14:sldId id="534"/>
            <p14:sldId id="499"/>
            <p14:sldId id="496"/>
            <p14:sldId id="497"/>
            <p14:sldId id="498"/>
            <p14:sldId id="535"/>
            <p14:sldId id="539"/>
            <p14:sldId id="536"/>
            <p14:sldId id="540"/>
            <p14:sldId id="537"/>
            <p14:sldId id="541"/>
            <p14:sldId id="504"/>
            <p14:sldId id="562"/>
            <p14:sldId id="501"/>
            <p14:sldId id="502"/>
            <p14:sldId id="503"/>
            <p14:sldId id="544"/>
            <p14:sldId id="542"/>
            <p14:sldId id="546"/>
            <p14:sldId id="543"/>
            <p14:sldId id="547"/>
            <p14:sldId id="548"/>
            <p14:sldId id="545"/>
            <p14:sldId id="549"/>
            <p14:sldId id="554"/>
            <p14:sldId id="550"/>
            <p14:sldId id="555"/>
            <p14:sldId id="551"/>
            <p14:sldId id="559"/>
            <p14:sldId id="556"/>
            <p14:sldId id="552"/>
            <p14:sldId id="557"/>
            <p14:sldId id="553"/>
            <p14:sldId id="558"/>
            <p14:sldId id="560"/>
            <p14:sldId id="561"/>
            <p14:sldId id="306"/>
            <p14:sldId id="532"/>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165" autoAdjust="0"/>
  </p:normalViewPr>
  <p:slideViewPr>
    <p:cSldViewPr snapToGrid="0">
      <p:cViewPr varScale="1">
        <p:scale>
          <a:sx n="80" d="100"/>
          <a:sy n="80" d="100"/>
        </p:scale>
        <p:origin x="63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18.xml"/><Relationship Id="rId5" Type="http://schemas.openxmlformats.org/officeDocument/2006/relationships/image" Target="../media/image26.jpeg"/><Relationship Id="rId4" Type="http://schemas.openxmlformats.org/officeDocument/2006/relationships/image" Target="../media/image25.jpe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7.xml"/><Relationship Id="rId5" Type="http://schemas.openxmlformats.org/officeDocument/2006/relationships/image" Target="../media/image30.png"/><Relationship Id="rId4" Type="http://schemas.openxmlformats.org/officeDocument/2006/relationships/image" Target="../media/image29.svg"/></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3014" y="1123950"/>
            <a:ext cx="1116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054078" y="4933779"/>
            <a:ext cx="3076483" cy="954107"/>
          </a:xfrm>
          <a:prstGeom prst="rect">
            <a:avLst/>
          </a:prstGeom>
          <a:noFill/>
        </p:spPr>
        <p:txBody>
          <a:bodyPr wrap="none" rtlCol="0">
            <a:spAutoFit/>
          </a:bodyPr>
          <a:lstStyle/>
          <a:p>
            <a:pPr algn="ctr"/>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a:t>
            </a:r>
          </a:p>
          <a:p>
            <a:pPr algn="ctr"/>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Purpose and Goals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947695" y="1368993"/>
            <a:ext cx="1121513"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3860891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2627986"/>
            <a:ext cx="8417320"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 Closer Look</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Creators</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and Convergence Culture</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132148" y="4998445"/>
            <a:ext cx="4985660"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 A Closer Look</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27424" y="1039775"/>
            <a:ext cx="488425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Digital Content: A Closer Look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09142" y="1907028"/>
            <a:ext cx="6321425"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 Closer Look</a:t>
            </a:r>
            <a:endPar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 any data or information that is produced in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form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data or information created in analogue form but reformatted in digital form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photographs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animation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sound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4" name="Picture 2" descr="The Importance of Content Creation for Your Brand">
            <a:extLst>
              <a:ext uri="{FF2B5EF4-FFF2-40B4-BE49-F238E27FC236}">
                <a16:creationId xmlns:a16="http://schemas.microsoft.com/office/drawing/2014/main" id="{FAEF323C-1802-4E5B-A9B0-701910BDBF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4983" y="2389427"/>
            <a:ext cx="3070601" cy="30706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7200" y="1873887"/>
            <a:ext cx="8753474"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Does not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 content offerings generated by the end user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postings on electronic bulletin boards and chat rooms);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offerings comprised primarily of local news, events, weather, or local market reports; public service content; electronic commerce platforms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retail and wholesale websites);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56000" y="1019069"/>
            <a:ext cx="464965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Digital Content: A Closer Look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78670"/>
            <a:ext cx="6321425" cy="390562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Websites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are produced or maintained primarily for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private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industrial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corporate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institutional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purposes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digital media content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acquired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licensed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taxpayer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distribution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incorporation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into the taxpayer's digital media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6" name="Picture 5">
            <a:extLst>
              <a:ext uri="{FF2B5EF4-FFF2-40B4-BE49-F238E27FC236}">
                <a16:creationId xmlns:a16="http://schemas.microsoft.com/office/drawing/2014/main" id="{B8EAC998-9FB8-488F-B938-C4E9A8AA2B97}"/>
              </a:ext>
            </a:extLst>
          </p:cNvPr>
          <p:cNvPicPr>
            <a:picLocks noChangeAspect="1"/>
          </p:cNvPicPr>
          <p:nvPr/>
        </p:nvPicPr>
        <p:blipFill>
          <a:blip r:embed="rId3"/>
          <a:stretch>
            <a:fillRect/>
          </a:stretch>
        </p:blipFill>
        <p:spPr>
          <a:xfrm>
            <a:off x="7524750" y="2419780"/>
            <a:ext cx="3505200" cy="2838450"/>
          </a:xfrm>
          <a:prstGeom prst="rect">
            <a:avLst/>
          </a:prstGeom>
        </p:spPr>
      </p:pic>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67225" y="2078131"/>
            <a:ext cx="5667374"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Typically,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information available for download or distribution on electronic media such as an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iTunes song, blog content, or even social media post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descr="How to Develop a Great Content Creation Process - Constant Content">
            <a:extLst>
              <a:ext uri="{FF2B5EF4-FFF2-40B4-BE49-F238E27FC236}">
                <a16:creationId xmlns:a16="http://schemas.microsoft.com/office/drawing/2014/main" id="{EF339C47-2314-4245-90FF-0016FF6F0D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11095" y="2190244"/>
            <a:ext cx="2263917" cy="24775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55999" y="1019069"/>
            <a:ext cx="467822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Digital Content: A Closer Look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78670"/>
            <a:ext cx="6321425" cy="390562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in the content industry argue that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anything that can be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published.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Following this line of thinking,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safe to say that if you are on the internet, most likely you are looking at, watching, or listening to a piece of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6146" name="Picture 2" descr="WHAT IS CONTENT CREATION? | Regier Education Inc.">
            <a:extLst>
              <a:ext uri="{FF2B5EF4-FFF2-40B4-BE49-F238E27FC236}">
                <a16:creationId xmlns:a16="http://schemas.microsoft.com/office/drawing/2014/main" id="{1EB01AF5-821C-48B3-B9C1-1484455A65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40498" y="2686050"/>
            <a:ext cx="2939973" cy="2602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205886" y="5023335"/>
            <a:ext cx="4838184" cy="523220"/>
          </a:xfrm>
          <a:prstGeom prst="rect">
            <a:avLst/>
          </a:prstGeom>
          <a:noFill/>
        </p:spPr>
        <p:txBody>
          <a:bodyPr wrap="none" rtlCol="0">
            <a:spAutoFit/>
          </a:bodyPr>
          <a:lstStyle/>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Creates Digital Content?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88620" y="1370604"/>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316878"/>
            <a:ext cx="6487192"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1600" dirty="0">
                <a:solidFill>
                  <a:srgbClr val="0A1F61"/>
                </a:solidFill>
                <a:latin typeface="Tajawal ExtraBold" panose="00000800000000000000" pitchFamily="2" charset="-78"/>
                <a:cs typeface="Tajawal ExtraBold" panose="00000800000000000000" pitchFamily="2" charset="-78"/>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digital content creator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somebody in charge of creating visually appealing and engaging content for an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content is typically developed to educate, amuse, and delight a linked, digital audience.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54391BE-F2B8-4B50-A7FB-5B27B1AD910D}"/>
              </a:ext>
            </a:extLst>
          </p:cNvPr>
          <p:cNvSpPr txBox="1"/>
          <p:nvPr/>
        </p:nvSpPr>
        <p:spPr>
          <a:xfrm>
            <a:off x="2417900" y="1038119"/>
            <a:ext cx="482110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Creates Digital Content?</a:t>
            </a:r>
          </a:p>
        </p:txBody>
      </p:sp>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4" name="Picture 3">
            <a:extLst>
              <a:ext uri="{FF2B5EF4-FFF2-40B4-BE49-F238E27FC236}">
                <a16:creationId xmlns:a16="http://schemas.microsoft.com/office/drawing/2014/main" id="{C24FB4AA-9FB1-4C04-A9FB-06335F6F351A}"/>
              </a:ext>
            </a:extLst>
          </p:cNvPr>
          <p:cNvPicPr>
            <a:picLocks noChangeAspect="1"/>
          </p:cNvPicPr>
          <p:nvPr/>
        </p:nvPicPr>
        <p:blipFill>
          <a:blip r:embed="rId3"/>
          <a:stretch>
            <a:fillRect/>
          </a:stretch>
        </p:blipFill>
        <p:spPr>
          <a:xfrm>
            <a:off x="7754528" y="2260976"/>
            <a:ext cx="3219450" cy="3219450"/>
          </a:xfrm>
          <a:prstGeom prst="rect">
            <a:avLst/>
          </a:prstGeom>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327071" y="1704970"/>
            <a:ext cx="5735526" cy="3350597"/>
          </a:xfrm>
          <a:prstGeom prst="rect">
            <a:avLst/>
          </a:prstGeom>
          <a:noFill/>
        </p:spPr>
        <p:txBody>
          <a:bodyPr wrap="square" rtlCol="0">
            <a:spAutoFit/>
          </a:bodyPr>
          <a:lstStyle/>
          <a:p>
            <a:pPr marR="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primary goal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 build a following of people engaged in the content producer and the institution they represent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entity could be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creator’s identity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brand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 business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which they work..</a:t>
            </a:r>
            <a:endPar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Mastering Content Creation on Social Media for the Best Results - HiiT  Online Training">
            <a:extLst>
              <a:ext uri="{FF2B5EF4-FFF2-40B4-BE49-F238E27FC236}">
                <a16:creationId xmlns:a16="http://schemas.microsoft.com/office/drawing/2014/main" id="{06EDB036-9C7B-42DB-B51F-9BC3725068E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9636" y="2383805"/>
            <a:ext cx="2443161" cy="2302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2271449"/>
            <a:ext cx="10037604"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copy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posts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technology reviews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all examples of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firms use digital material to create and grow their businesses on the internet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specialized services to develop compelling content for their consumers might assist companies in growing their brands more quickly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27C8C56-59EF-4F67-BC16-6C3F3D1933AC}"/>
              </a:ext>
            </a:extLst>
          </p:cNvPr>
          <p:cNvSpPr txBox="1"/>
          <p:nvPr/>
        </p:nvSpPr>
        <p:spPr>
          <a:xfrm>
            <a:off x="2446475" y="1047644"/>
            <a:ext cx="455440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Creates Digital Content?</a:t>
            </a:r>
          </a:p>
        </p:txBody>
      </p:sp>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392385" y="2030699"/>
            <a:ext cx="5735526" cy="2796599"/>
          </a:xfrm>
          <a:prstGeom prst="rect">
            <a:avLst/>
          </a:prstGeom>
          <a:noFill/>
        </p:spPr>
        <p:txBody>
          <a:bodyPr wrap="square" rtlCol="0">
            <a:spAutoFit/>
          </a:bodyPr>
          <a:lstStyle/>
          <a:p>
            <a:pPr marR="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Travel firms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example,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will typically hire writers, illustrators, and graphic designers to develop content for their websites, social media, and marketing materials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How to become a successful Content Creator in 2025 - ACC">
            <a:extLst>
              <a:ext uri="{FF2B5EF4-FFF2-40B4-BE49-F238E27FC236}">
                <a16:creationId xmlns:a16="http://schemas.microsoft.com/office/drawing/2014/main" id="{DB4418A8-2656-48D9-B78A-63F56ACC75E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6243" y="2337375"/>
            <a:ext cx="2628900" cy="2377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2271449"/>
            <a:ext cx="10037604"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digital content maker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name suggests,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creates material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information could be in the video, audio, photos, or even text in blog articles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unique (mainly) content that elicits a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 reaction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their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piques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interest in the featured entity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27C8C56-59EF-4F67-BC16-6C3F3D1933AC}"/>
              </a:ext>
            </a:extLst>
          </p:cNvPr>
          <p:cNvSpPr txBox="1"/>
          <p:nvPr/>
        </p:nvSpPr>
        <p:spPr>
          <a:xfrm>
            <a:off x="2465525" y="1028594"/>
            <a:ext cx="4535350"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Creates Digital Content?</a:t>
            </a:r>
          </a:p>
        </p:txBody>
      </p:sp>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64931653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6918" y="1280416"/>
            <a:ext cx="8756311" cy="421788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 Content For Third-Party Distribution:</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example,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 written products for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third parties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publications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collateral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website content.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Similarly,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videographers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other content creators do business by providing services to third parties. As a result, they command various fees based on their level of talent and experience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2271449"/>
            <a:ext cx="10037604"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so many different types of content available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question plaguing information experts today isn’t what kind of content to create, but how to deliver it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continued popularity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smartphones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tablets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eReaders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average consumer now has a variety of options to turn to besides their computer to get the latest piece of digital content.</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27C8C56-59EF-4F67-BC16-6C3F3D1933AC}"/>
              </a:ext>
            </a:extLst>
          </p:cNvPr>
          <p:cNvSpPr txBox="1"/>
          <p:nvPr/>
        </p:nvSpPr>
        <p:spPr>
          <a:xfrm>
            <a:off x="2446474" y="1019069"/>
            <a:ext cx="4678225"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Creates Digital Content?</a:t>
            </a:r>
          </a:p>
        </p:txBody>
      </p:sp>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4194472259"/>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327071" y="1521252"/>
            <a:ext cx="573552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Therefore,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successful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the digital content realm,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creators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determine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best way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present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Maybe it is an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Maybe it is an app. Maybe it’s an email newsletter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 The Tilt).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descr="18,100+ Content Creation Stock Photos, Pictures &amp; Royalty-Free Images -  iStock | Content marketing, Content creator, Writing">
            <a:extLst>
              <a:ext uri="{FF2B5EF4-FFF2-40B4-BE49-F238E27FC236}">
                <a16:creationId xmlns:a16="http://schemas.microsoft.com/office/drawing/2014/main" id="{B7F06872-F7BC-4B2B-B4D9-7F22FFB9B6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575" y="2330549"/>
            <a:ext cx="2552700" cy="22859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2271449"/>
            <a:ext cx="6102419"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right choice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depends on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how much control you want or need over the content (for example, email gives the publisher more control, while social media gives the publisher less control)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27C8C56-59EF-4F67-BC16-6C3F3D1933AC}"/>
              </a:ext>
            </a:extLst>
          </p:cNvPr>
          <p:cNvSpPr txBox="1"/>
          <p:nvPr/>
        </p:nvSpPr>
        <p:spPr>
          <a:xfrm>
            <a:off x="2446475" y="1038119"/>
            <a:ext cx="462243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Who Creates Digital Content?</a:t>
            </a:r>
          </a:p>
        </p:txBody>
      </p:sp>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10242" name="Picture 2" descr="Content Creation Photos, Download The BEST Free Content Creation Stock  Photos &amp; HD Images">
            <a:extLst>
              <a:ext uri="{FF2B5EF4-FFF2-40B4-BE49-F238E27FC236}">
                <a16:creationId xmlns:a16="http://schemas.microsoft.com/office/drawing/2014/main" id="{CF22E578-2F8D-48B7-9261-0B81D599E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1128" y="2536986"/>
            <a:ext cx="2911929" cy="26674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65722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991445" y="5027146"/>
            <a:ext cx="2866490" cy="523220"/>
          </a:xfrm>
          <a:prstGeom prst="rect">
            <a:avLst/>
          </a:prstGeom>
          <a:noFill/>
        </p:spPr>
        <p:txBody>
          <a:bodyPr wrap="none" rtlCol="0">
            <a:spAutoFit/>
          </a:bodyPr>
          <a:lstStyle/>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Creators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4D776A-3BDF-4B46-980A-BD847EB9B76F}"/>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794320D6-706E-482F-982F-22C53BDC6811}"/>
              </a:ext>
            </a:extLst>
          </p:cNvPr>
          <p:cNvSpPr txBox="1"/>
          <p:nvPr/>
        </p:nvSpPr>
        <p:spPr>
          <a:xfrm>
            <a:off x="48600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4731"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41390"/>
            <a:ext cx="6470863"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organizations: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News organizations,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those with 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large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global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reach</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 The New York Times, NPR, and CNN, consistently create some of the most shared content on the Web, especially in relation to current events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5122" name="Picture 2" descr="Content creator: Content creation trend number five 2023 - SaigonTV">
            <a:extLst>
              <a:ext uri="{FF2B5EF4-FFF2-40B4-BE49-F238E27FC236}">
                <a16:creationId xmlns:a16="http://schemas.microsoft.com/office/drawing/2014/main" id="{61676F9E-DE5D-4D36-A873-752949F2C4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7732" y="2676525"/>
            <a:ext cx="2757488" cy="2647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44909"/>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373272"/>
            <a:ext cx="8417320"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words of 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2011 report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the Oxford School for the Study of Journalism and the Reuters Institute for the Study of Journalism, "Mainstream media is the lifeblood of topical social media conversations in the UK.</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the rise of digital media has disrupted traditional news outlets, many have adapted and have begun to produce content that is designed to function on the web and be shared on social media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4731"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6470863"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Corporate content includes advertising and public relations content, as well as other types of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produced for profit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white papers and sponsored research</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11266" name="Picture 2" descr="21 IT Companies in Bangalore to Know | Built In">
            <a:extLst>
              <a:ext uri="{FF2B5EF4-FFF2-40B4-BE49-F238E27FC236}">
                <a16:creationId xmlns:a16="http://schemas.microsoft.com/office/drawing/2014/main" id="{5DEB609E-23B4-4383-A012-7E56317593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9010" y="2872871"/>
            <a:ext cx="3048000" cy="22996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110906"/>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86275" y="1834576"/>
            <a:ext cx="5640260"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Advertising can also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auto-generated content</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blocks of content generated by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programs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bots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search engine optimization</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descr="48 Private Company Limited By Shares Royalty-Free Images, Stock Photos &amp;  Pictures | Shutterstock">
            <a:extLst>
              <a:ext uri="{FF2B5EF4-FFF2-40B4-BE49-F238E27FC236}">
                <a16:creationId xmlns:a16="http://schemas.microsoft.com/office/drawing/2014/main" id="{B3CD104B-70CA-4667-935F-09D8645341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0461" y="2343150"/>
            <a:ext cx="2405062" cy="2371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85206" y="1052413"/>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6470863"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also create annual reports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are part of their company's workings and a detailed review of their financial year. </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gives the stakeholders of the company insight into the company's current and future prospects and direction.</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9" name="Picture 2" descr="Top 50 US Companies by Market Value - Revenues &amp; Profits">
            <a:extLst>
              <a:ext uri="{FF2B5EF4-FFF2-40B4-BE49-F238E27FC236}">
                <a16:creationId xmlns:a16="http://schemas.microsoft.com/office/drawing/2014/main" id="{3CAE06F0-221D-48CC-962B-29E37E616C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6010" y="2543175"/>
            <a:ext cx="2737310" cy="2737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910470"/>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42356"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18560"/>
            <a:ext cx="10210106" cy="39815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Artists and writers: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Cultural works, like music, movies, literature, and art, are also major forms of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 published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books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well 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self-published books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art, fanfiction,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fan art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Independent artists, including authors and musicians, have found commercial success by making their work available on the Internet.</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91AD3E-5389-4789-98B1-FA688B89FD2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999700763"/>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71598" y="1482151"/>
            <a:ext cx="8901898" cy="375622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digitization, sunshine laws, open records laws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collection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may make statistical, legal or regulatory information available on the Internet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National libraries and state archives turn historical documents, public records, and unique relics into online databases and exhibits. This has raised significant privacy issues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81761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85206"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10144792"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Journal News, a New York state paper, sparked outcry when it published an interactive map of the state's gun owner locations using legally obtained public records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also create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propaganda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support domestic and international goals. This can include astroturfing, or using media to create a false impression of mainstream belief or opinion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101849358"/>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99872" y="1792402"/>
            <a:ext cx="8461347"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can also use open content</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records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 data</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service of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 health</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educational</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scientific</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goals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crowdsourcing solutions to complex policy problems. </a:t>
            </a:r>
            <a:endPar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931229" y="1661770"/>
            <a:ext cx="5195306" cy="362208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addition to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making governments</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 records and open data have the potential to make governments more transparent and less corrupt</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314" name="Picture 2" descr="How Governments Influence Markets">
            <a:extLst>
              <a:ext uri="{FF2B5EF4-FFF2-40B4-BE49-F238E27FC236}">
                <a16:creationId xmlns:a16="http://schemas.microsoft.com/office/drawing/2014/main" id="{79CB6AFE-5CA8-41FC-86D7-F46FDEB868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9750" y="2352844"/>
            <a:ext cx="2609850" cy="22574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4731"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10079478"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introduction of Web 2.0 made it possible for content consumers to be more involved in the generation and sharing of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advent of digital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amount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well as the age and class range of users, has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3876154270"/>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5900" y="1661770"/>
            <a:ext cx="8640635"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Worldwide, about one in four Internet users are significant content creators, and users in emerging markets lead the world in engagement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Research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also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found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young adults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 higher socioeconomic background tend to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 more content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than those from lower socioeconomic backgrounds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69% of American and European internet users are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spectators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consume —but don't create— online and digital media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475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5681"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8811"/>
            <a:ext cx="6225935"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ratio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creators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 amount of</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generate is sometimes referred to 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1% rule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rule of thumb that suggests that only 1% of a forum's users create nearly all of its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14338" name="Picture 2" descr="Content Creators: What They Do and How You Can Become One">
            <a:extLst>
              <a:ext uri="{FF2B5EF4-FFF2-40B4-BE49-F238E27FC236}">
                <a16:creationId xmlns:a16="http://schemas.microsoft.com/office/drawing/2014/main" id="{44C63757-FDEE-464E-B3FE-B49A0B54A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2323" y="2647950"/>
            <a:ext cx="2875496" cy="25610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500195"/>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4886" y="1269877"/>
            <a:ext cx="8591649" cy="42717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Motivations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include the desire to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gain new knowledge</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possibility of publicity, or simple altruism</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 may also create new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 bring about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reforms.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researchers caution that in order to be effective, context must be considered, a diverse array of people must be included, and all users must participate throughout the process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0102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5681"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Content Creators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10079478"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a 2011 study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minorities create content in order to connect with their communities online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African-American users have been found to create content as a means of self-expression that was not previously available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portrayals of minorities are sometimes inaccurate and stereotypical which affects the general perception of these minorities.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C3FE90B-9D8A-456B-97C9-F7254C72C16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2069033622"/>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83543" y="1727086"/>
            <a:ext cx="8461347"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African-Americans respond to their</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portrayals digitally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the use of</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Twitter</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Tumblr</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creation of Black Twitter has allowed a community to share their problems and ideas.</a:t>
            </a:r>
            <a:endParaRPr lang="en-US"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8369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085930" y="5023335"/>
            <a:ext cx="4914807" cy="492443"/>
          </a:xfrm>
          <a:prstGeom prst="rect">
            <a:avLst/>
          </a:prstGeom>
          <a:noFill/>
        </p:spPr>
        <p:txBody>
          <a:bodyPr wrap="none" rtlCol="0">
            <a:spAutoFit/>
          </a:bodyPr>
          <a:lstStyle/>
          <a:p>
            <a:pPr lvl="0" algn="ctr"/>
            <a:r>
              <a:rPr lang="en-GB" sz="2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&amp; Convergence Culture</a:t>
            </a:r>
            <a:endParaRPr lang="en-US" sz="2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8531" y="1049461"/>
            <a:ext cx="5001444"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Web 2.0 &amp; Convergence Culture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8811"/>
            <a:ext cx="10063149" cy="324736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very concept of</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product of what is widely known as Web 2.0.</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Tim O’Reilly defines the term ‘Web 2.0’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spanning all connected devices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 2.0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applications are those that make the most of the intrinsic advantages of that platform</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72932FF-D53A-4DAB-8752-1A89886F379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084164875"/>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53243" y="1661770"/>
            <a:ext cx="8673292"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Delivering software as a continually-updated service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gets better the more people use it,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Consuming and remixing data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multiple sources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individual users, while providing their own data and services in a form that allows remixing by others,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 network effects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an “architecture of participation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going beyond the page metaphor of Web 1.0 to deliver rich user experiences.</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64635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7106" y="1049461"/>
            <a:ext cx="4982394"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Web 2.0 &amp; Convergence Culture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10079478"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‘Web 2.0’ describes a break from the internet of the 1990s and early 2000s, the so-called Web 1.0, which comprised ‘a network of pages tied together by hyperlinks, interconnected in a self-referencing mesh’. That was an internet where interactivity, where networking with others was difficult—certainly more so than the current era.</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5CC1044-45AE-430C-BFDB-249D0A21FECD}"/>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1396068982"/>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2229" y="1514809"/>
            <a:ext cx="8624306"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Specifically</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concept of content production reflects a specific facet of Web 2.0, and this is what is commonly known as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‘convergence culture’ is indebted to the media scholar Henry Jenkins, who uses it to describe the current situation.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0981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66155" y="1049461"/>
            <a:ext cx="5125269"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Web 2.0 &amp; Convergence Culture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572000" y="1967547"/>
            <a:ext cx="6498773"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Secondly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 media culture that actively encourages media consumers to be producers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label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produsage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coined to describe what happens when a media user produces the content that they and others end up consuming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BACA01B-E0E9-46F9-9B70-2AD630A92FFA}"/>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15362" name="Picture 2" descr="Media Convergence and Society – DevNet">
            <a:extLst>
              <a:ext uri="{FF2B5EF4-FFF2-40B4-BE49-F238E27FC236}">
                <a16:creationId xmlns:a16="http://schemas.microsoft.com/office/drawing/2014/main" id="{85202D53-DB07-47E6-9402-5DA5EA2AD8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5897" y="2746719"/>
            <a:ext cx="2757487" cy="24401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782571"/>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2229" y="1514809"/>
            <a:ext cx="862430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Thirdly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 is one that encourages participation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key tenet of media and communications scholarship has long been that the media consumer is not a passive dupe to unseen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omnipotent forces; they/we make different meanings of the material we consume, meanings that can exceed and sometimes be completely oppositional to the aims and intent of the producer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129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7106" y="1049461"/>
            <a:ext cx="5096694"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Web 2.0 &amp; Convergence Culture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572000" y="1967547"/>
            <a:ext cx="6498773"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argument 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salient in convergence culture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media consumers are encouraged to tweet about current affairs and actively involved in commenting on life updates using all available means, which is of course one of the most important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gains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2.0</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F1CFD50-70FB-458F-9EA8-BEDCF723C3F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pic>
        <p:nvPicPr>
          <p:cNvPr id="16386" name="Picture 2" descr="Products | Media Convergence Inc.">
            <a:extLst>
              <a:ext uri="{FF2B5EF4-FFF2-40B4-BE49-F238E27FC236}">
                <a16:creationId xmlns:a16="http://schemas.microsoft.com/office/drawing/2014/main" id="{7F100379-BB0B-406C-9B81-747CD89985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802" y="2680076"/>
            <a:ext cx="2962275"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736279"/>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2627986"/>
            <a:ext cx="8417320"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 Closer Look</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Creators</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3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t>
            </a:r>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and Convergence Culture</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 </a:t>
            </a:r>
          </a:p>
        </p:txBody>
      </p:sp>
      <p:sp>
        <p:nvSpPr>
          <p:cNvPr id="32" name="Rectangle 31"/>
          <p:cNvSpPr/>
          <p:nvPr/>
        </p:nvSpPr>
        <p:spPr>
          <a:xfrm>
            <a:off x="3386537" y="1335074"/>
            <a:ext cx="1190600" cy="988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CEE4BB6-7FE3-4DF2-A4D2-1AAF37C8B9BC}"/>
              </a:ext>
            </a:extLst>
          </p:cNvPr>
          <p:cNvSpPr txBox="1"/>
          <p:nvPr/>
        </p:nvSpPr>
        <p:spPr>
          <a:xfrm>
            <a:off x="3359072" y="1614637"/>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6439A0-B833-4E68-8319-6639A86EA640}"/>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975</TotalTime>
  <Words>2238</Words>
  <Application>Microsoft Office PowerPoint</Application>
  <PresentationFormat>Widescreen</PresentationFormat>
  <Paragraphs>148</Paragraphs>
  <Slides>48</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Microsoft GothicNeo</vt:lpstr>
      <vt:lpstr>Alexandria</vt:lpstr>
      <vt:lpstr>Arial</vt:lpstr>
      <vt:lpstr>Calibri</vt:lpstr>
      <vt:lpstr>Calibri Light</vt:lpstr>
      <vt:lpstr>Maiandra GD</vt:lpstr>
      <vt:lpstr>Tajawal ExtraBold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10</cp:revision>
  <dcterms:created xsi:type="dcterms:W3CDTF">2023-04-29T09:08:00Z</dcterms:created>
  <dcterms:modified xsi:type="dcterms:W3CDTF">2025-05-22T20:58:14Z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