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6" r:id="rId1"/>
  </p:sldMasterIdLst>
  <p:notesMasterIdLst>
    <p:notesMasterId r:id="rId14"/>
  </p:notesMasterIdLst>
  <p:handoutMasterIdLst>
    <p:handoutMasterId r:id="rId15"/>
  </p:handoutMasterIdLst>
  <p:sldIdLst>
    <p:sldId id="380" r:id="rId2"/>
    <p:sldId id="381" r:id="rId3"/>
    <p:sldId id="382" r:id="rId4"/>
    <p:sldId id="383" r:id="rId5"/>
    <p:sldId id="384" r:id="rId6"/>
    <p:sldId id="385" r:id="rId7"/>
    <p:sldId id="386" r:id="rId8"/>
    <p:sldId id="387" r:id="rId9"/>
    <p:sldId id="388" r:id="rId10"/>
    <p:sldId id="389" r:id="rId11"/>
    <p:sldId id="390" r:id="rId12"/>
    <p:sldId id="391" r:id="rId1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282" autoAdjust="0"/>
  </p:normalViewPr>
  <p:slideViewPr>
    <p:cSldViewPr>
      <p:cViewPr varScale="1">
        <p:scale>
          <a:sx n="51" d="100"/>
          <a:sy n="51" d="100"/>
        </p:scale>
        <p:origin x="1164" y="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9/28/2023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76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155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3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703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4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212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95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246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604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488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6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93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86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712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290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199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852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5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478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294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9/28/2023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45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  <p:sldLayoutId id="2147483968" r:id="rId12"/>
    <p:sldLayoutId id="2147483969" r:id="rId13"/>
    <p:sldLayoutId id="2147483970" r:id="rId14"/>
    <p:sldLayoutId id="2147483971" r:id="rId15"/>
    <p:sldLayoutId id="2147483972" r:id="rId16"/>
    <p:sldLayoutId id="2147483973" r:id="rId17"/>
    <p:sldLayoutId id="214748397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6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mailto:mohamedfawzy@midocean.a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../media/image3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2476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Orientation </a:t>
            </a:r>
            <a:r>
              <a:rPr lang="en-US" sz="2400" dirty="0" smtClean="0">
                <a:solidFill>
                  <a:srgbClr val="35A8E0"/>
                </a:solidFill>
                <a:cs typeface="+mj-cs"/>
              </a:rPr>
              <a:t>show</a:t>
            </a:r>
            <a:r>
              <a:rPr lang="ar-YE" sz="2400" dirty="0" smtClean="0">
                <a:solidFill>
                  <a:srgbClr val="35A8E0"/>
                </a:solidFill>
                <a:cs typeface="Times New Roman" panose="02020603050405020304" pitchFamily="18" charset="0"/>
              </a:rPr>
              <a:t> عرض توجيهي</a:t>
            </a:r>
            <a:endParaRPr lang="ar-YE" sz="24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4958959" y="2962812"/>
            <a:ext cx="6663513" cy="1257636"/>
          </a:xfrm>
          <a:prstGeom prst="rect">
            <a:avLst/>
          </a:prstGeom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Security (CYB 630) 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Mohammed Anbar</a:t>
            </a:r>
          </a:p>
        </p:txBody>
      </p:sp>
    </p:spTree>
    <p:extLst>
      <p:ext uri="{BB962C8B-B14F-4D97-AF65-F5344CB8AC3E}">
        <p14:creationId xmlns:p14="http://schemas.microsoft.com/office/powerpoint/2010/main" val="354741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Who am I?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468403" y="1977742"/>
            <a:ext cx="835199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2400" b="1" dirty="0">
                <a:solidFill>
                  <a:srgbClr val="FFC000"/>
                </a:solidFill>
              </a:rPr>
              <a:t>Dr. Mohammed Anbar</a:t>
            </a:r>
          </a:p>
          <a:p>
            <a:pPr>
              <a:defRPr/>
            </a:pPr>
            <a:r>
              <a:rPr lang="en-US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Senior lecturer at National Advanced IPv6 Centre of Excellence (NAv6), Universiti Sains Malaysia (USM)</a:t>
            </a:r>
            <a:endParaRPr lang="en-US" sz="2000" i="1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="" xmlns:a16="http://schemas.microsoft.com/office/drawing/2014/main" id="{062595D0-8C75-E986-75FB-6654EDE11A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182156"/>
              </p:ext>
            </p:extLst>
          </p:nvPr>
        </p:nvGraphicFramePr>
        <p:xfrm>
          <a:off x="2508447" y="3192617"/>
          <a:ext cx="7644771" cy="22937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9514">
                  <a:extLst>
                    <a:ext uri="{9D8B030D-6E8A-4147-A177-3AD203B41FA5}">
                      <a16:colId xmlns="" xmlns:a16="http://schemas.microsoft.com/office/drawing/2014/main" val="2403117941"/>
                    </a:ext>
                  </a:extLst>
                </a:gridCol>
                <a:gridCol w="6795257">
                  <a:extLst>
                    <a:ext uri="{9D8B030D-6E8A-4147-A177-3AD203B41FA5}">
                      <a16:colId xmlns="" xmlns:a16="http://schemas.microsoft.com/office/drawing/2014/main" val="1359438484"/>
                    </a:ext>
                  </a:extLst>
                </a:gridCol>
              </a:tblGrid>
              <a:tr h="848072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endParaRPr lang="en-US" sz="1200" dirty="0">
                        <a:effectLst/>
                      </a:endParaRPr>
                    </a:p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2013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PhD in Advanced Internet Security and Monitoring.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National Advanced IPv6 Centre of Excellence (NAv6) ,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Sains Malaysia (USM), Malaysia</a:t>
                      </a:r>
                      <a:br>
                        <a:rPr lang="en-US" sz="1200" dirty="0">
                          <a:effectLst/>
                        </a:rPr>
                      </a:b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503880227"/>
                  </a:ext>
                </a:extLst>
              </a:tr>
              <a:tr h="647863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2009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Master of Information Technology 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Utara Malaysia (UUM), Malaysia.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959402597"/>
                  </a:ext>
                </a:extLst>
              </a:tr>
              <a:tr h="462424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2007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540385" algn="l"/>
                        </a:tabLst>
                      </a:pPr>
                      <a:r>
                        <a:rPr lang="en-US" sz="1200" dirty="0">
                          <a:effectLst/>
                        </a:rPr>
                        <a:t>Bachelor of Computer System Engineering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200" dirty="0" err="1">
                          <a:effectLst/>
                        </a:rPr>
                        <a:t>AL-Azhar</a:t>
                      </a:r>
                      <a:r>
                        <a:rPr lang="en-US" sz="1200" dirty="0">
                          <a:effectLst/>
                        </a:rPr>
                        <a:t> University, Gaza, Palestine 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859444444"/>
                  </a:ext>
                </a:extLst>
              </a:tr>
            </a:tbl>
          </a:graphicData>
        </a:graphic>
      </p:graphicFrame>
      <p:pic>
        <p:nvPicPr>
          <p:cNvPr id="14" name="Picture 2" descr="د. محمد عنبر – كلية المعلوماتية">
            <a:extLst>
              <a:ext uri="{FF2B5EF4-FFF2-40B4-BE49-F238E27FC236}">
                <a16:creationId xmlns="" xmlns:a16="http://schemas.microsoft.com/office/drawing/2014/main" id="{8CB85374-7E77-86D5-2569-0410D3C13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55" y="1891879"/>
            <a:ext cx="1518785" cy="1518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2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Who am I?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204594" y="1600200"/>
            <a:ext cx="10317163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</a:t>
            </a:r>
            <a:r>
              <a:rPr lang="en-US" sz="2000"/>
              <a:t>at </a:t>
            </a:r>
            <a:r>
              <a:rPr lang="en-US" sz="2000" b="0" i="0" smtClean="0">
                <a:solidFill>
                  <a:schemeClr val="accent1"/>
                </a:solidFill>
                <a:effectLst/>
                <a:latin typeface="Google Sans"/>
                <a:hlinkClick r:id="rId4"/>
              </a:rPr>
              <a:t>mohamedfawzy@midocean.ae</a:t>
            </a:r>
            <a:r>
              <a:rPr lang="en-US" sz="2000" dirty="0">
                <a:solidFill>
                  <a:srgbClr val="0B06D0"/>
                </a:solidFill>
              </a:rPr>
              <a:t/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“Network Security” in the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(every Sunday  at 6:00 PM)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204594" y="3904548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C:\Users\Redhwan\Downloads\ClipartKey_1242841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921692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26184" y="4590348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Scopus Indexed Journals - I -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599873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Rounded Rectangle 18"/>
          <p:cNvSpPr/>
          <p:nvPr/>
        </p:nvSpPr>
        <p:spPr>
          <a:xfrm>
            <a:off x="1219199" y="5301409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20" name="Picture 19" descr="المعرف المفتوح للباحثين والمساهمين - ويكيبيديا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300139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 Box 84"/>
          <p:cNvSpPr txBox="1"/>
          <p:nvPr/>
        </p:nvSpPr>
        <p:spPr>
          <a:xfrm>
            <a:off x="1866753" y="393560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https://scholar.google.com.my/citations?user=_0mXw6oAAAAJ&amp;hl=en  </a:t>
            </a:r>
          </a:p>
        </p:txBody>
      </p:sp>
      <p:sp>
        <p:nvSpPr>
          <p:cNvPr id="24" name="Text Box 87"/>
          <p:cNvSpPr txBox="1"/>
          <p:nvPr/>
        </p:nvSpPr>
        <p:spPr>
          <a:xfrm>
            <a:off x="1903479" y="4610514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ffectLst/>
                <a:latin typeface="Calibri"/>
                <a:ea typeface="Calibri"/>
                <a:cs typeface="Arial"/>
              </a:rPr>
              <a:t>https://www.scopus.com/authid/detail.uri?authorId=34976191000 </a:t>
            </a: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6" name="Text Box 90"/>
          <p:cNvSpPr txBox="1"/>
          <p:nvPr/>
        </p:nvSpPr>
        <p:spPr>
          <a:xfrm>
            <a:off x="1994162" y="533400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https://orcid.org/0000-0002-7026-6408 </a:t>
            </a: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3984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05200" y="546432"/>
            <a:ext cx="2457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details </a:t>
            </a:r>
          </a:p>
        </p:txBody>
      </p:sp>
      <p:sp>
        <p:nvSpPr>
          <p:cNvPr id="10" name="مستطيل 14"/>
          <p:cNvSpPr/>
          <p:nvPr/>
        </p:nvSpPr>
        <p:spPr>
          <a:xfrm>
            <a:off x="3200398" y="2436416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Network Security (CYB630)</a:t>
            </a:r>
            <a:endParaRPr lang="en-US" dirty="0">
              <a:latin typeface="Aardvark Cafe" pitchFamily="2" charset="0"/>
            </a:endParaRPr>
          </a:p>
        </p:txBody>
      </p:sp>
      <p:sp>
        <p:nvSpPr>
          <p:cNvPr id="11" name="مستطيل 14">
            <a:extLst>
              <a:ext uri="{FF2B5EF4-FFF2-40B4-BE49-F238E27FC236}">
                <a16:creationId xmlns="" xmlns:a16="http://schemas.microsoft.com/office/drawing/2014/main" id="{83082A66-1C2D-7E01-16BF-EA7B4AD0996D}"/>
              </a:ext>
            </a:extLst>
          </p:cNvPr>
          <p:cNvSpPr/>
          <p:nvPr/>
        </p:nvSpPr>
        <p:spPr>
          <a:xfrm>
            <a:off x="3200399" y="3699753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3 credit hours </a:t>
            </a:r>
            <a:endParaRPr lang="en-US" dirty="0">
              <a:latin typeface="Aardvark Caf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86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87175" y="54349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details (cont.)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35480" y="1822810"/>
            <a:ext cx="8275320" cy="3486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course provides the fundamental knowledge needed to analyze risks to the system and implement a workable security policy that protects information assets from potential intrusion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damage. 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Students will learn about a variety of network security attacks such as attacks on the web and email.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Also, students will learn which countermeasures to deploy to thwart potential attacks.</a:t>
            </a:r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20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04C8DD15-98A0-DCD9-B547-D64136F4A49A}"/>
              </a:ext>
            </a:extLst>
          </p:cNvPr>
          <p:cNvSpPr/>
          <p:nvPr/>
        </p:nvSpPr>
        <p:spPr>
          <a:xfrm>
            <a:off x="1863582" y="1968851"/>
            <a:ext cx="5193554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  network infrastructure  security,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93FC3925-8C70-06FF-DE74-C543927E684D}"/>
              </a:ext>
            </a:extLst>
          </p:cNvPr>
          <p:cNvSpPr/>
          <p:nvPr/>
        </p:nvSpPr>
        <p:spPr>
          <a:xfrm>
            <a:off x="2608370" y="2882710"/>
            <a:ext cx="7268165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familiar with attacks detection mechanisms (firewall, IDS, and IPS) </a:t>
            </a:r>
            <a:r>
              <a:rPr lang="en-MY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 clear understanding of their importance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AF7391B7-231B-6389-FDAD-627F9983E56B}"/>
              </a:ext>
            </a:extLst>
          </p:cNvPr>
          <p:cNvSpPr/>
          <p:nvPr/>
        </p:nvSpPr>
        <p:spPr>
          <a:xfrm>
            <a:off x="3457777" y="3786559"/>
            <a:ext cx="5277792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MY" sz="2000" b="0" i="0" dirty="0">
                <a:solidFill>
                  <a:srgbClr val="2D3748"/>
                </a:solidFill>
                <a:effectLst/>
                <a:latin typeface="Roboto" panose="02000000000000000000" pitchFamily="2" charset="0"/>
              </a:rPr>
              <a:t>To master fundamentals of secret and public cryptography,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EDD998E-B8BD-C0C8-5987-6E8DB6DB8D54}"/>
              </a:ext>
            </a:extLst>
          </p:cNvPr>
          <p:cNvSpPr/>
          <p:nvPr/>
        </p:nvSpPr>
        <p:spPr>
          <a:xfrm>
            <a:off x="4579889" y="4760166"/>
            <a:ext cx="6850111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MY" sz="2000" b="0" i="0" dirty="0">
                <a:solidFill>
                  <a:srgbClr val="2D3748"/>
                </a:solidFill>
                <a:effectLst/>
                <a:latin typeface="Roboto" panose="02000000000000000000" pitchFamily="2" charset="0"/>
              </a:rPr>
              <a:t>provide students with a high‐level understanding </a:t>
            </a:r>
            <a:r>
              <a:rPr lang="en-MY" sz="2000" dirty="0">
                <a:solidFill>
                  <a:srgbClr val="2D3748"/>
                </a:solidFill>
                <a:latin typeface="Roboto" panose="02000000000000000000" pitchFamily="2" charset="0"/>
              </a:rPr>
              <a:t>of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web and email security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7E2FDD28-0045-A15C-BDDA-7D87A14A87A7}"/>
              </a:ext>
            </a:extLst>
          </p:cNvPr>
          <p:cNvSpPr/>
          <p:nvPr/>
        </p:nvSpPr>
        <p:spPr>
          <a:xfrm>
            <a:off x="1156447" y="2061565"/>
            <a:ext cx="694944" cy="582449"/>
          </a:xfrm>
          <a:prstGeom prst="rect">
            <a:avLst/>
          </a:prstGeom>
          <a:solidFill>
            <a:srgbClr val="FFC000"/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25DD29EF-8A88-AA56-F0ED-EEC996ABFD6C}"/>
              </a:ext>
            </a:extLst>
          </p:cNvPr>
          <p:cNvSpPr/>
          <p:nvPr/>
        </p:nvSpPr>
        <p:spPr>
          <a:xfrm>
            <a:off x="1901235" y="2992476"/>
            <a:ext cx="694944" cy="582449"/>
          </a:xfrm>
          <a:prstGeom prst="rect">
            <a:avLst/>
          </a:prstGeom>
          <a:solidFill>
            <a:srgbClr val="FFC000"/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780F9932-1A93-183E-2555-080A3923B432}"/>
              </a:ext>
            </a:extLst>
          </p:cNvPr>
          <p:cNvSpPr/>
          <p:nvPr/>
        </p:nvSpPr>
        <p:spPr>
          <a:xfrm>
            <a:off x="2750641" y="3896325"/>
            <a:ext cx="694944" cy="582449"/>
          </a:xfrm>
          <a:prstGeom prst="rect">
            <a:avLst/>
          </a:prstGeom>
          <a:solidFill>
            <a:srgbClr val="FFC000"/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BF20745B-E049-EFBB-37AF-0809D103E953}"/>
              </a:ext>
            </a:extLst>
          </p:cNvPr>
          <p:cNvSpPr/>
          <p:nvPr/>
        </p:nvSpPr>
        <p:spPr>
          <a:xfrm>
            <a:off x="3872753" y="4870344"/>
            <a:ext cx="694944" cy="582449"/>
          </a:xfrm>
          <a:prstGeom prst="rect">
            <a:avLst/>
          </a:prstGeom>
          <a:solidFill>
            <a:srgbClr val="FFC000"/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801C080-6F7A-ACBB-82C4-5F5518252B82}"/>
              </a:ext>
            </a:extLst>
          </p:cNvPr>
          <p:cNvSpPr txBox="1"/>
          <p:nvPr/>
        </p:nvSpPr>
        <p:spPr>
          <a:xfrm>
            <a:off x="3586779" y="605054"/>
            <a:ext cx="61043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outcomes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76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F8EE55AA-4FDA-AEC4-C310-6C1F614773AC}"/>
              </a:ext>
            </a:extLst>
          </p:cNvPr>
          <p:cNvGrpSpPr/>
          <p:nvPr/>
        </p:nvGrpSpPr>
        <p:grpSpPr>
          <a:xfrm>
            <a:off x="1256878" y="2167462"/>
            <a:ext cx="10925866" cy="4265802"/>
            <a:chOff x="1183080" y="1243526"/>
            <a:chExt cx="10513987" cy="5288741"/>
          </a:xfrm>
        </p:grpSpPr>
        <p:sp>
          <p:nvSpPr>
            <p:cNvPr id="10" name="Freeform: Shape 2">
              <a:extLst>
                <a:ext uri="{FF2B5EF4-FFF2-40B4-BE49-F238E27FC236}">
                  <a16:creationId xmlns="" xmlns:a16="http://schemas.microsoft.com/office/drawing/2014/main" id="{9B6A82D7-5600-EB7E-B5A6-41B56BEB354F}"/>
                </a:ext>
              </a:extLst>
            </p:cNvPr>
            <p:cNvSpPr/>
            <p:nvPr/>
          </p:nvSpPr>
          <p:spPr>
            <a:xfrm>
              <a:off x="3447492" y="1684249"/>
              <a:ext cx="4419955" cy="4848018"/>
            </a:xfrm>
            <a:custGeom>
              <a:avLst/>
              <a:gdLst>
                <a:gd name="connsiteX0" fmla="*/ 1370837 w 4124128"/>
                <a:gd name="connsiteY0" fmla="*/ 4632223 h 4632955"/>
                <a:gd name="connsiteX1" fmla="*/ 2854346 w 4124128"/>
                <a:gd name="connsiteY1" fmla="*/ 3597255 h 4632955"/>
                <a:gd name="connsiteX2" fmla="*/ 3149392 w 4124128"/>
                <a:gd name="connsiteY2" fmla="*/ 3006114 h 4632955"/>
                <a:gd name="connsiteX3" fmla="*/ 2716462 w 4124128"/>
                <a:gd name="connsiteY3" fmla="*/ 2390771 h 4632955"/>
                <a:gd name="connsiteX4" fmla="*/ 1704440 w 4124128"/>
                <a:gd name="connsiteY4" fmla="*/ 2063139 h 4632955"/>
                <a:gd name="connsiteX5" fmla="*/ 1093812 w 4124128"/>
                <a:gd name="connsiteY5" fmla="*/ 1812727 h 4632955"/>
                <a:gd name="connsiteX6" fmla="*/ 781163 w 4124128"/>
                <a:gd name="connsiteY6" fmla="*/ 1506365 h 4632955"/>
                <a:gd name="connsiteX7" fmla="*/ 972482 w 4124128"/>
                <a:gd name="connsiteY7" fmla="*/ 1050908 h 4632955"/>
                <a:gd name="connsiteX8" fmla="*/ 1429196 w 4124128"/>
                <a:gd name="connsiteY8" fmla="*/ 794838 h 4632955"/>
                <a:gd name="connsiteX9" fmla="*/ 1517731 w 4124128"/>
                <a:gd name="connsiteY9" fmla="*/ 707560 h 4632955"/>
                <a:gd name="connsiteX10" fmla="*/ 1361826 w 4124128"/>
                <a:gd name="connsiteY10" fmla="*/ 509536 h 4632955"/>
                <a:gd name="connsiteX11" fmla="*/ 193166 w 4124128"/>
                <a:gd name="connsiteY11" fmla="*/ 210508 h 4632955"/>
                <a:gd name="connsiteX12" fmla="*/ 33174 w 4124128"/>
                <a:gd name="connsiteY12" fmla="*/ 160530 h 4632955"/>
                <a:gd name="connsiteX13" fmla="*/ 23011 w 4124128"/>
                <a:gd name="connsiteY13" fmla="*/ 19398 h 4632955"/>
                <a:gd name="connsiteX14" fmla="*/ 214016 w 4124128"/>
                <a:gd name="connsiteY14" fmla="*/ 17408 h 4632955"/>
                <a:gd name="connsiteX15" fmla="*/ 710754 w 4124128"/>
                <a:gd name="connsiteY15" fmla="*/ 99551 h 4632955"/>
                <a:gd name="connsiteX16" fmla="*/ 1637384 w 4124128"/>
                <a:gd name="connsiteY16" fmla="*/ 386425 h 4632955"/>
                <a:gd name="connsiteX17" fmla="*/ 1844944 w 4124128"/>
                <a:gd name="connsiteY17" fmla="*/ 525671 h 4632955"/>
                <a:gd name="connsiteX18" fmla="*/ 1716699 w 4124128"/>
                <a:gd name="connsiteY18" fmla="*/ 974527 h 4632955"/>
                <a:gd name="connsiteX19" fmla="*/ 1282826 w 4124128"/>
                <a:gd name="connsiteY19" fmla="*/ 1248619 h 4632955"/>
                <a:gd name="connsiteX20" fmla="*/ 1223837 w 4124128"/>
                <a:gd name="connsiteY20" fmla="*/ 1327305 h 4632955"/>
                <a:gd name="connsiteX21" fmla="*/ 1371989 w 4124128"/>
                <a:gd name="connsiteY21" fmla="*/ 1515166 h 4632955"/>
                <a:gd name="connsiteX22" fmla="*/ 2467517 w 4124128"/>
                <a:gd name="connsiteY22" fmla="*/ 1824148 h 4632955"/>
                <a:gd name="connsiteX23" fmla="*/ 3528992 w 4124128"/>
                <a:gd name="connsiteY23" fmla="*/ 2222607 h 4632955"/>
                <a:gd name="connsiteX24" fmla="*/ 4122333 w 4124128"/>
                <a:gd name="connsiteY24" fmla="*/ 3149028 h 4632955"/>
                <a:gd name="connsiteX25" fmla="*/ 3898219 w 4124128"/>
                <a:gd name="connsiteY25" fmla="*/ 3902045 h 4632955"/>
                <a:gd name="connsiteX26" fmla="*/ 3378640 w 4124128"/>
                <a:gd name="connsiteY26" fmla="*/ 4506807 h 4632955"/>
                <a:gd name="connsiteX27" fmla="*/ 3224726 w 4124128"/>
                <a:gd name="connsiteY27" fmla="*/ 4619649 h 4632955"/>
                <a:gd name="connsiteX28" fmla="*/ 3097843 w 4124128"/>
                <a:gd name="connsiteY28" fmla="*/ 4632956 h 4632955"/>
                <a:gd name="connsiteX29" fmla="*/ 1370837 w 4124128"/>
                <a:gd name="connsiteY29" fmla="*/ 4632223 h 4632955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637384 w 4124127"/>
                <a:gd name="connsiteY16" fmla="*/ 388051 h 4634582"/>
                <a:gd name="connsiteX17" fmla="*/ 1844944 w 4124127"/>
                <a:gd name="connsiteY17" fmla="*/ 527297 h 4634582"/>
                <a:gd name="connsiteX18" fmla="*/ 1716699 w 4124127"/>
                <a:gd name="connsiteY18" fmla="*/ 976153 h 4634582"/>
                <a:gd name="connsiteX19" fmla="*/ 1282826 w 4124127"/>
                <a:gd name="connsiteY19" fmla="*/ 1250245 h 4634582"/>
                <a:gd name="connsiteX20" fmla="*/ 1223837 w 4124127"/>
                <a:gd name="connsiteY20" fmla="*/ 1328931 h 4634582"/>
                <a:gd name="connsiteX21" fmla="*/ 1371989 w 4124127"/>
                <a:gd name="connsiteY21" fmla="*/ 1516792 h 4634582"/>
                <a:gd name="connsiteX22" fmla="*/ 2467517 w 4124127"/>
                <a:gd name="connsiteY22" fmla="*/ 1825774 h 4634582"/>
                <a:gd name="connsiteX23" fmla="*/ 3528992 w 4124127"/>
                <a:gd name="connsiteY23" fmla="*/ 2224233 h 4634582"/>
                <a:gd name="connsiteX24" fmla="*/ 4122333 w 4124127"/>
                <a:gd name="connsiteY24" fmla="*/ 3150654 h 4634582"/>
                <a:gd name="connsiteX25" fmla="*/ 3898219 w 4124127"/>
                <a:gd name="connsiteY25" fmla="*/ 3903671 h 4634582"/>
                <a:gd name="connsiteX26" fmla="*/ 3378640 w 4124127"/>
                <a:gd name="connsiteY26" fmla="*/ 4508433 h 4634582"/>
                <a:gd name="connsiteX27" fmla="*/ 3224726 w 4124127"/>
                <a:gd name="connsiteY27" fmla="*/ 4621275 h 4634582"/>
                <a:gd name="connsiteX28" fmla="*/ 3097843 w 4124127"/>
                <a:gd name="connsiteY28" fmla="*/ 4634582 h 4634582"/>
                <a:gd name="connsiteX29" fmla="*/ 1370837 w 4124127"/>
                <a:gd name="connsiteY29" fmla="*/ 4633849 h 4634582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637384 w 4124127"/>
                <a:gd name="connsiteY16" fmla="*/ 388051 h 4634582"/>
                <a:gd name="connsiteX17" fmla="*/ 1844944 w 4124127"/>
                <a:gd name="connsiteY17" fmla="*/ 527297 h 4634582"/>
                <a:gd name="connsiteX18" fmla="*/ 1716699 w 4124127"/>
                <a:gd name="connsiteY18" fmla="*/ 976153 h 4634582"/>
                <a:gd name="connsiteX19" fmla="*/ 1282826 w 4124127"/>
                <a:gd name="connsiteY19" fmla="*/ 1250245 h 4634582"/>
                <a:gd name="connsiteX20" fmla="*/ 1223837 w 4124127"/>
                <a:gd name="connsiteY20" fmla="*/ 1328931 h 4634582"/>
                <a:gd name="connsiteX21" fmla="*/ 1371989 w 4124127"/>
                <a:gd name="connsiteY21" fmla="*/ 1516792 h 4634582"/>
                <a:gd name="connsiteX22" fmla="*/ 2467517 w 4124127"/>
                <a:gd name="connsiteY22" fmla="*/ 1825774 h 4634582"/>
                <a:gd name="connsiteX23" fmla="*/ 3528992 w 4124127"/>
                <a:gd name="connsiteY23" fmla="*/ 2224233 h 4634582"/>
                <a:gd name="connsiteX24" fmla="*/ 4122333 w 4124127"/>
                <a:gd name="connsiteY24" fmla="*/ 3150654 h 4634582"/>
                <a:gd name="connsiteX25" fmla="*/ 3898219 w 4124127"/>
                <a:gd name="connsiteY25" fmla="*/ 3903671 h 4634582"/>
                <a:gd name="connsiteX26" fmla="*/ 3378640 w 4124127"/>
                <a:gd name="connsiteY26" fmla="*/ 4508433 h 4634582"/>
                <a:gd name="connsiteX27" fmla="*/ 3224726 w 4124127"/>
                <a:gd name="connsiteY27" fmla="*/ 4621275 h 4634582"/>
                <a:gd name="connsiteX28" fmla="*/ 3097843 w 4124127"/>
                <a:gd name="connsiteY28" fmla="*/ 4634582 h 4634582"/>
                <a:gd name="connsiteX29" fmla="*/ 1370837 w 4124127"/>
                <a:gd name="connsiteY29" fmla="*/ 4633849 h 4634582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844944 w 4124127"/>
                <a:gd name="connsiteY16" fmla="*/ 527297 h 4634582"/>
                <a:gd name="connsiteX17" fmla="*/ 1716699 w 4124127"/>
                <a:gd name="connsiteY17" fmla="*/ 976153 h 4634582"/>
                <a:gd name="connsiteX18" fmla="*/ 1282826 w 4124127"/>
                <a:gd name="connsiteY18" fmla="*/ 1250245 h 4634582"/>
                <a:gd name="connsiteX19" fmla="*/ 1223837 w 4124127"/>
                <a:gd name="connsiteY19" fmla="*/ 1328931 h 4634582"/>
                <a:gd name="connsiteX20" fmla="*/ 1371989 w 4124127"/>
                <a:gd name="connsiteY20" fmla="*/ 1516792 h 4634582"/>
                <a:gd name="connsiteX21" fmla="*/ 2467517 w 4124127"/>
                <a:gd name="connsiteY21" fmla="*/ 1825774 h 4634582"/>
                <a:gd name="connsiteX22" fmla="*/ 3528992 w 4124127"/>
                <a:gd name="connsiteY22" fmla="*/ 2224233 h 4634582"/>
                <a:gd name="connsiteX23" fmla="*/ 4122333 w 4124127"/>
                <a:gd name="connsiteY23" fmla="*/ 3150654 h 4634582"/>
                <a:gd name="connsiteX24" fmla="*/ 3898219 w 4124127"/>
                <a:gd name="connsiteY24" fmla="*/ 3903671 h 4634582"/>
                <a:gd name="connsiteX25" fmla="*/ 3378640 w 4124127"/>
                <a:gd name="connsiteY25" fmla="*/ 4508433 h 4634582"/>
                <a:gd name="connsiteX26" fmla="*/ 3224726 w 4124127"/>
                <a:gd name="connsiteY26" fmla="*/ 4621275 h 4634582"/>
                <a:gd name="connsiteX27" fmla="*/ 3097843 w 4124127"/>
                <a:gd name="connsiteY27" fmla="*/ 4634582 h 4634582"/>
                <a:gd name="connsiteX28" fmla="*/ 1370837 w 4124127"/>
                <a:gd name="connsiteY28" fmla="*/ 4633849 h 4634582"/>
                <a:gd name="connsiteX0" fmla="*/ 1370837 w 4124127"/>
                <a:gd name="connsiteY0" fmla="*/ 4636503 h 4637236"/>
                <a:gd name="connsiteX1" fmla="*/ 2854346 w 4124127"/>
                <a:gd name="connsiteY1" fmla="*/ 3601535 h 4637236"/>
                <a:gd name="connsiteX2" fmla="*/ 3149392 w 4124127"/>
                <a:gd name="connsiteY2" fmla="*/ 3010394 h 4637236"/>
                <a:gd name="connsiteX3" fmla="*/ 2716462 w 4124127"/>
                <a:gd name="connsiteY3" fmla="*/ 2395051 h 4637236"/>
                <a:gd name="connsiteX4" fmla="*/ 1704440 w 4124127"/>
                <a:gd name="connsiteY4" fmla="*/ 2067419 h 4637236"/>
                <a:gd name="connsiteX5" fmla="*/ 1093812 w 4124127"/>
                <a:gd name="connsiteY5" fmla="*/ 1817007 h 4637236"/>
                <a:gd name="connsiteX6" fmla="*/ 781163 w 4124127"/>
                <a:gd name="connsiteY6" fmla="*/ 1510645 h 4637236"/>
                <a:gd name="connsiteX7" fmla="*/ 972482 w 4124127"/>
                <a:gd name="connsiteY7" fmla="*/ 1055188 h 4637236"/>
                <a:gd name="connsiteX8" fmla="*/ 1429196 w 4124127"/>
                <a:gd name="connsiteY8" fmla="*/ 799118 h 4637236"/>
                <a:gd name="connsiteX9" fmla="*/ 1517731 w 4124127"/>
                <a:gd name="connsiteY9" fmla="*/ 711840 h 4637236"/>
                <a:gd name="connsiteX10" fmla="*/ 1361826 w 4124127"/>
                <a:gd name="connsiteY10" fmla="*/ 513816 h 4637236"/>
                <a:gd name="connsiteX11" fmla="*/ 193166 w 4124127"/>
                <a:gd name="connsiteY11" fmla="*/ 214788 h 4637236"/>
                <a:gd name="connsiteX12" fmla="*/ 33174 w 4124127"/>
                <a:gd name="connsiteY12" fmla="*/ 164810 h 4637236"/>
                <a:gd name="connsiteX13" fmla="*/ 23011 w 4124127"/>
                <a:gd name="connsiteY13" fmla="*/ 23678 h 4637236"/>
                <a:gd name="connsiteX14" fmla="*/ 214016 w 4124127"/>
                <a:gd name="connsiteY14" fmla="*/ 21688 h 4637236"/>
                <a:gd name="connsiteX15" fmla="*/ 1082547 w 4124127"/>
                <a:gd name="connsiteY15" fmla="*/ 146187 h 4637236"/>
                <a:gd name="connsiteX16" fmla="*/ 1844944 w 4124127"/>
                <a:gd name="connsiteY16" fmla="*/ 529951 h 4637236"/>
                <a:gd name="connsiteX17" fmla="*/ 1716699 w 4124127"/>
                <a:gd name="connsiteY17" fmla="*/ 978807 h 4637236"/>
                <a:gd name="connsiteX18" fmla="*/ 1282826 w 4124127"/>
                <a:gd name="connsiteY18" fmla="*/ 1252899 h 4637236"/>
                <a:gd name="connsiteX19" fmla="*/ 1223837 w 4124127"/>
                <a:gd name="connsiteY19" fmla="*/ 1331585 h 4637236"/>
                <a:gd name="connsiteX20" fmla="*/ 1371989 w 4124127"/>
                <a:gd name="connsiteY20" fmla="*/ 1519446 h 4637236"/>
                <a:gd name="connsiteX21" fmla="*/ 2467517 w 4124127"/>
                <a:gd name="connsiteY21" fmla="*/ 1828428 h 4637236"/>
                <a:gd name="connsiteX22" fmla="*/ 3528992 w 4124127"/>
                <a:gd name="connsiteY22" fmla="*/ 2226887 h 4637236"/>
                <a:gd name="connsiteX23" fmla="*/ 4122333 w 4124127"/>
                <a:gd name="connsiteY23" fmla="*/ 3153308 h 4637236"/>
                <a:gd name="connsiteX24" fmla="*/ 3898219 w 4124127"/>
                <a:gd name="connsiteY24" fmla="*/ 3906325 h 4637236"/>
                <a:gd name="connsiteX25" fmla="*/ 3378640 w 4124127"/>
                <a:gd name="connsiteY25" fmla="*/ 4511087 h 4637236"/>
                <a:gd name="connsiteX26" fmla="*/ 3224726 w 4124127"/>
                <a:gd name="connsiteY26" fmla="*/ 4623929 h 4637236"/>
                <a:gd name="connsiteX27" fmla="*/ 3097843 w 4124127"/>
                <a:gd name="connsiteY27" fmla="*/ 4637236 h 4637236"/>
                <a:gd name="connsiteX28" fmla="*/ 1370837 w 4124127"/>
                <a:gd name="connsiteY28" fmla="*/ 4636503 h 4637236"/>
                <a:gd name="connsiteX0" fmla="*/ 1430968 w 4184258"/>
                <a:gd name="connsiteY0" fmla="*/ 4612989 h 4613722"/>
                <a:gd name="connsiteX1" fmla="*/ 2914477 w 4184258"/>
                <a:gd name="connsiteY1" fmla="*/ 3578021 h 4613722"/>
                <a:gd name="connsiteX2" fmla="*/ 3209523 w 4184258"/>
                <a:gd name="connsiteY2" fmla="*/ 2986880 h 4613722"/>
                <a:gd name="connsiteX3" fmla="*/ 2776593 w 4184258"/>
                <a:gd name="connsiteY3" fmla="*/ 2371537 h 4613722"/>
                <a:gd name="connsiteX4" fmla="*/ 1764571 w 4184258"/>
                <a:gd name="connsiteY4" fmla="*/ 2043905 h 4613722"/>
                <a:gd name="connsiteX5" fmla="*/ 1153943 w 4184258"/>
                <a:gd name="connsiteY5" fmla="*/ 1793493 h 4613722"/>
                <a:gd name="connsiteX6" fmla="*/ 841294 w 4184258"/>
                <a:gd name="connsiteY6" fmla="*/ 1487131 h 4613722"/>
                <a:gd name="connsiteX7" fmla="*/ 1032613 w 4184258"/>
                <a:gd name="connsiteY7" fmla="*/ 1031674 h 4613722"/>
                <a:gd name="connsiteX8" fmla="*/ 1489327 w 4184258"/>
                <a:gd name="connsiteY8" fmla="*/ 775604 h 4613722"/>
                <a:gd name="connsiteX9" fmla="*/ 1577862 w 4184258"/>
                <a:gd name="connsiteY9" fmla="*/ 688326 h 4613722"/>
                <a:gd name="connsiteX10" fmla="*/ 1421957 w 4184258"/>
                <a:gd name="connsiteY10" fmla="*/ 490302 h 4613722"/>
                <a:gd name="connsiteX11" fmla="*/ 253297 w 4184258"/>
                <a:gd name="connsiteY11" fmla="*/ 191274 h 4613722"/>
                <a:gd name="connsiteX12" fmla="*/ 93305 w 4184258"/>
                <a:gd name="connsiteY12" fmla="*/ 141296 h 4613722"/>
                <a:gd name="connsiteX13" fmla="*/ 83142 w 4184258"/>
                <a:gd name="connsiteY13" fmla="*/ 164 h 4613722"/>
                <a:gd name="connsiteX14" fmla="*/ 1142678 w 4184258"/>
                <a:gd name="connsiteY14" fmla="*/ 122673 h 4613722"/>
                <a:gd name="connsiteX15" fmla="*/ 1905075 w 4184258"/>
                <a:gd name="connsiteY15" fmla="*/ 506437 h 4613722"/>
                <a:gd name="connsiteX16" fmla="*/ 1776830 w 4184258"/>
                <a:gd name="connsiteY16" fmla="*/ 955293 h 4613722"/>
                <a:gd name="connsiteX17" fmla="*/ 1342957 w 4184258"/>
                <a:gd name="connsiteY17" fmla="*/ 1229385 h 4613722"/>
                <a:gd name="connsiteX18" fmla="*/ 1283968 w 4184258"/>
                <a:gd name="connsiteY18" fmla="*/ 1308071 h 4613722"/>
                <a:gd name="connsiteX19" fmla="*/ 1432120 w 4184258"/>
                <a:gd name="connsiteY19" fmla="*/ 1495932 h 4613722"/>
                <a:gd name="connsiteX20" fmla="*/ 2527648 w 4184258"/>
                <a:gd name="connsiteY20" fmla="*/ 1804914 h 4613722"/>
                <a:gd name="connsiteX21" fmla="*/ 3589123 w 4184258"/>
                <a:gd name="connsiteY21" fmla="*/ 2203373 h 4613722"/>
                <a:gd name="connsiteX22" fmla="*/ 4182464 w 4184258"/>
                <a:gd name="connsiteY22" fmla="*/ 3129794 h 4613722"/>
                <a:gd name="connsiteX23" fmla="*/ 3958350 w 4184258"/>
                <a:gd name="connsiteY23" fmla="*/ 3882811 h 4613722"/>
                <a:gd name="connsiteX24" fmla="*/ 3438771 w 4184258"/>
                <a:gd name="connsiteY24" fmla="*/ 4487573 h 4613722"/>
                <a:gd name="connsiteX25" fmla="*/ 3284857 w 4184258"/>
                <a:gd name="connsiteY25" fmla="*/ 4600415 h 4613722"/>
                <a:gd name="connsiteX26" fmla="*/ 3157974 w 4184258"/>
                <a:gd name="connsiteY26" fmla="*/ 4613722 h 4613722"/>
                <a:gd name="connsiteX27" fmla="*/ 1430968 w 4184258"/>
                <a:gd name="connsiteY27" fmla="*/ 4612989 h 4613722"/>
                <a:gd name="connsiteX0" fmla="*/ 1383784 w 4137074"/>
                <a:gd name="connsiteY0" fmla="*/ 4515293 h 4516026"/>
                <a:gd name="connsiteX1" fmla="*/ 2867293 w 4137074"/>
                <a:gd name="connsiteY1" fmla="*/ 3480325 h 4516026"/>
                <a:gd name="connsiteX2" fmla="*/ 3162339 w 4137074"/>
                <a:gd name="connsiteY2" fmla="*/ 2889184 h 4516026"/>
                <a:gd name="connsiteX3" fmla="*/ 2729409 w 4137074"/>
                <a:gd name="connsiteY3" fmla="*/ 2273841 h 4516026"/>
                <a:gd name="connsiteX4" fmla="*/ 1717387 w 4137074"/>
                <a:gd name="connsiteY4" fmla="*/ 1946209 h 4516026"/>
                <a:gd name="connsiteX5" fmla="*/ 1106759 w 4137074"/>
                <a:gd name="connsiteY5" fmla="*/ 1695797 h 4516026"/>
                <a:gd name="connsiteX6" fmla="*/ 794110 w 4137074"/>
                <a:gd name="connsiteY6" fmla="*/ 1389435 h 4516026"/>
                <a:gd name="connsiteX7" fmla="*/ 985429 w 4137074"/>
                <a:gd name="connsiteY7" fmla="*/ 933978 h 4516026"/>
                <a:gd name="connsiteX8" fmla="*/ 1442143 w 4137074"/>
                <a:gd name="connsiteY8" fmla="*/ 677908 h 4516026"/>
                <a:gd name="connsiteX9" fmla="*/ 1530678 w 4137074"/>
                <a:gd name="connsiteY9" fmla="*/ 590630 h 4516026"/>
                <a:gd name="connsiteX10" fmla="*/ 1374773 w 4137074"/>
                <a:gd name="connsiteY10" fmla="*/ 392606 h 4516026"/>
                <a:gd name="connsiteX11" fmla="*/ 206113 w 4137074"/>
                <a:gd name="connsiteY11" fmla="*/ 93578 h 4516026"/>
                <a:gd name="connsiteX12" fmla="*/ 46121 w 4137074"/>
                <a:gd name="connsiteY12" fmla="*/ 43600 h 4516026"/>
                <a:gd name="connsiteX13" fmla="*/ 1095494 w 4137074"/>
                <a:gd name="connsiteY13" fmla="*/ 24977 h 4516026"/>
                <a:gd name="connsiteX14" fmla="*/ 1857891 w 4137074"/>
                <a:gd name="connsiteY14" fmla="*/ 408741 h 4516026"/>
                <a:gd name="connsiteX15" fmla="*/ 1729646 w 4137074"/>
                <a:gd name="connsiteY15" fmla="*/ 857597 h 4516026"/>
                <a:gd name="connsiteX16" fmla="*/ 1295773 w 4137074"/>
                <a:gd name="connsiteY16" fmla="*/ 1131689 h 4516026"/>
                <a:gd name="connsiteX17" fmla="*/ 1236784 w 4137074"/>
                <a:gd name="connsiteY17" fmla="*/ 1210375 h 4516026"/>
                <a:gd name="connsiteX18" fmla="*/ 1384936 w 4137074"/>
                <a:gd name="connsiteY18" fmla="*/ 1398236 h 4516026"/>
                <a:gd name="connsiteX19" fmla="*/ 2480464 w 4137074"/>
                <a:gd name="connsiteY19" fmla="*/ 1707218 h 4516026"/>
                <a:gd name="connsiteX20" fmla="*/ 3541939 w 4137074"/>
                <a:gd name="connsiteY20" fmla="*/ 2105677 h 4516026"/>
                <a:gd name="connsiteX21" fmla="*/ 4135280 w 4137074"/>
                <a:gd name="connsiteY21" fmla="*/ 3032098 h 4516026"/>
                <a:gd name="connsiteX22" fmla="*/ 3911166 w 4137074"/>
                <a:gd name="connsiteY22" fmla="*/ 3785115 h 4516026"/>
                <a:gd name="connsiteX23" fmla="*/ 3391587 w 4137074"/>
                <a:gd name="connsiteY23" fmla="*/ 4389877 h 4516026"/>
                <a:gd name="connsiteX24" fmla="*/ 3237673 w 4137074"/>
                <a:gd name="connsiteY24" fmla="*/ 4502719 h 4516026"/>
                <a:gd name="connsiteX25" fmla="*/ 3110790 w 4137074"/>
                <a:gd name="connsiteY25" fmla="*/ 4516026 h 4516026"/>
                <a:gd name="connsiteX26" fmla="*/ 1383784 w 4137074"/>
                <a:gd name="connsiteY26" fmla="*/ 4515293 h 4516026"/>
                <a:gd name="connsiteX0" fmla="*/ 1362628 w 4115918"/>
                <a:gd name="connsiteY0" fmla="*/ 4572142 h 4572875"/>
                <a:gd name="connsiteX1" fmla="*/ 2846137 w 4115918"/>
                <a:gd name="connsiteY1" fmla="*/ 3537174 h 4572875"/>
                <a:gd name="connsiteX2" fmla="*/ 3141183 w 4115918"/>
                <a:gd name="connsiteY2" fmla="*/ 2946033 h 4572875"/>
                <a:gd name="connsiteX3" fmla="*/ 2708253 w 4115918"/>
                <a:gd name="connsiteY3" fmla="*/ 2330690 h 4572875"/>
                <a:gd name="connsiteX4" fmla="*/ 1696231 w 4115918"/>
                <a:gd name="connsiteY4" fmla="*/ 2003058 h 4572875"/>
                <a:gd name="connsiteX5" fmla="*/ 1085603 w 4115918"/>
                <a:gd name="connsiteY5" fmla="*/ 1752646 h 4572875"/>
                <a:gd name="connsiteX6" fmla="*/ 772954 w 4115918"/>
                <a:gd name="connsiteY6" fmla="*/ 1446284 h 4572875"/>
                <a:gd name="connsiteX7" fmla="*/ 964273 w 4115918"/>
                <a:gd name="connsiteY7" fmla="*/ 990827 h 4572875"/>
                <a:gd name="connsiteX8" fmla="*/ 1420987 w 4115918"/>
                <a:gd name="connsiteY8" fmla="*/ 734757 h 4572875"/>
                <a:gd name="connsiteX9" fmla="*/ 1509522 w 4115918"/>
                <a:gd name="connsiteY9" fmla="*/ 647479 h 4572875"/>
                <a:gd name="connsiteX10" fmla="*/ 1353617 w 4115918"/>
                <a:gd name="connsiteY10" fmla="*/ 449455 h 4572875"/>
                <a:gd name="connsiteX11" fmla="*/ 184957 w 4115918"/>
                <a:gd name="connsiteY11" fmla="*/ 150427 h 4572875"/>
                <a:gd name="connsiteX12" fmla="*/ 24965 w 4115918"/>
                <a:gd name="connsiteY12" fmla="*/ 100449 h 4572875"/>
                <a:gd name="connsiteX13" fmla="*/ 1074338 w 4115918"/>
                <a:gd name="connsiteY13" fmla="*/ 81826 h 4572875"/>
                <a:gd name="connsiteX14" fmla="*/ 1836735 w 4115918"/>
                <a:gd name="connsiteY14" fmla="*/ 465590 h 4572875"/>
                <a:gd name="connsiteX15" fmla="*/ 1708490 w 4115918"/>
                <a:gd name="connsiteY15" fmla="*/ 914446 h 4572875"/>
                <a:gd name="connsiteX16" fmla="*/ 1274617 w 4115918"/>
                <a:gd name="connsiteY16" fmla="*/ 1188538 h 4572875"/>
                <a:gd name="connsiteX17" fmla="*/ 1215628 w 4115918"/>
                <a:gd name="connsiteY17" fmla="*/ 1267224 h 4572875"/>
                <a:gd name="connsiteX18" fmla="*/ 1363780 w 4115918"/>
                <a:gd name="connsiteY18" fmla="*/ 1455085 h 4572875"/>
                <a:gd name="connsiteX19" fmla="*/ 2459308 w 4115918"/>
                <a:gd name="connsiteY19" fmla="*/ 1764067 h 4572875"/>
                <a:gd name="connsiteX20" fmla="*/ 3520783 w 4115918"/>
                <a:gd name="connsiteY20" fmla="*/ 2162526 h 4572875"/>
                <a:gd name="connsiteX21" fmla="*/ 4114124 w 4115918"/>
                <a:gd name="connsiteY21" fmla="*/ 3088947 h 4572875"/>
                <a:gd name="connsiteX22" fmla="*/ 3890010 w 4115918"/>
                <a:gd name="connsiteY22" fmla="*/ 3841964 h 4572875"/>
                <a:gd name="connsiteX23" fmla="*/ 3370431 w 4115918"/>
                <a:gd name="connsiteY23" fmla="*/ 4446726 h 4572875"/>
                <a:gd name="connsiteX24" fmla="*/ 3216517 w 4115918"/>
                <a:gd name="connsiteY24" fmla="*/ 4559568 h 4572875"/>
                <a:gd name="connsiteX25" fmla="*/ 3089634 w 4115918"/>
                <a:gd name="connsiteY25" fmla="*/ 4572875 h 4572875"/>
                <a:gd name="connsiteX26" fmla="*/ 1362628 w 4115918"/>
                <a:gd name="connsiteY26" fmla="*/ 4572142 h 4572875"/>
                <a:gd name="connsiteX0" fmla="*/ 1338097 w 4091387"/>
                <a:gd name="connsiteY0" fmla="*/ 4593508 h 4594241"/>
                <a:gd name="connsiteX1" fmla="*/ 2821606 w 4091387"/>
                <a:gd name="connsiteY1" fmla="*/ 3558540 h 4594241"/>
                <a:gd name="connsiteX2" fmla="*/ 3116652 w 4091387"/>
                <a:gd name="connsiteY2" fmla="*/ 2967399 h 4594241"/>
                <a:gd name="connsiteX3" fmla="*/ 2683722 w 4091387"/>
                <a:gd name="connsiteY3" fmla="*/ 2352056 h 4594241"/>
                <a:gd name="connsiteX4" fmla="*/ 1671700 w 4091387"/>
                <a:gd name="connsiteY4" fmla="*/ 2024424 h 4594241"/>
                <a:gd name="connsiteX5" fmla="*/ 1061072 w 4091387"/>
                <a:gd name="connsiteY5" fmla="*/ 1774012 h 4594241"/>
                <a:gd name="connsiteX6" fmla="*/ 748423 w 4091387"/>
                <a:gd name="connsiteY6" fmla="*/ 1467650 h 4594241"/>
                <a:gd name="connsiteX7" fmla="*/ 939742 w 4091387"/>
                <a:gd name="connsiteY7" fmla="*/ 1012193 h 4594241"/>
                <a:gd name="connsiteX8" fmla="*/ 1396456 w 4091387"/>
                <a:gd name="connsiteY8" fmla="*/ 756123 h 4594241"/>
                <a:gd name="connsiteX9" fmla="*/ 1484991 w 4091387"/>
                <a:gd name="connsiteY9" fmla="*/ 668845 h 4594241"/>
                <a:gd name="connsiteX10" fmla="*/ 1329086 w 4091387"/>
                <a:gd name="connsiteY10" fmla="*/ 470821 h 4594241"/>
                <a:gd name="connsiteX11" fmla="*/ 160426 w 4091387"/>
                <a:gd name="connsiteY11" fmla="*/ 171793 h 4594241"/>
                <a:gd name="connsiteX12" fmla="*/ 434 w 4091387"/>
                <a:gd name="connsiteY12" fmla="*/ 121815 h 4594241"/>
                <a:gd name="connsiteX13" fmla="*/ 1049807 w 4091387"/>
                <a:gd name="connsiteY13" fmla="*/ 103192 h 4594241"/>
                <a:gd name="connsiteX14" fmla="*/ 1812204 w 4091387"/>
                <a:gd name="connsiteY14" fmla="*/ 486956 h 4594241"/>
                <a:gd name="connsiteX15" fmla="*/ 1683959 w 4091387"/>
                <a:gd name="connsiteY15" fmla="*/ 935812 h 4594241"/>
                <a:gd name="connsiteX16" fmla="*/ 1250086 w 4091387"/>
                <a:gd name="connsiteY16" fmla="*/ 1209904 h 4594241"/>
                <a:gd name="connsiteX17" fmla="*/ 1191097 w 4091387"/>
                <a:gd name="connsiteY17" fmla="*/ 1288590 h 4594241"/>
                <a:gd name="connsiteX18" fmla="*/ 1339249 w 4091387"/>
                <a:gd name="connsiteY18" fmla="*/ 1476451 h 4594241"/>
                <a:gd name="connsiteX19" fmla="*/ 2434777 w 4091387"/>
                <a:gd name="connsiteY19" fmla="*/ 1785433 h 4594241"/>
                <a:gd name="connsiteX20" fmla="*/ 3496252 w 4091387"/>
                <a:gd name="connsiteY20" fmla="*/ 2183892 h 4594241"/>
                <a:gd name="connsiteX21" fmla="*/ 4089593 w 4091387"/>
                <a:gd name="connsiteY21" fmla="*/ 3110313 h 4594241"/>
                <a:gd name="connsiteX22" fmla="*/ 3865479 w 4091387"/>
                <a:gd name="connsiteY22" fmla="*/ 3863330 h 4594241"/>
                <a:gd name="connsiteX23" fmla="*/ 3345900 w 4091387"/>
                <a:gd name="connsiteY23" fmla="*/ 4468092 h 4594241"/>
                <a:gd name="connsiteX24" fmla="*/ 3191986 w 4091387"/>
                <a:gd name="connsiteY24" fmla="*/ 4580934 h 4594241"/>
                <a:gd name="connsiteX25" fmla="*/ 3065103 w 4091387"/>
                <a:gd name="connsiteY25" fmla="*/ 4594241 h 4594241"/>
                <a:gd name="connsiteX26" fmla="*/ 1338097 w 4091387"/>
                <a:gd name="connsiteY26" fmla="*/ 4593508 h 4594241"/>
                <a:gd name="connsiteX0" fmla="*/ 1337666 w 4090956"/>
                <a:gd name="connsiteY0" fmla="*/ 4511824 h 4512557"/>
                <a:gd name="connsiteX1" fmla="*/ 2821175 w 4090956"/>
                <a:gd name="connsiteY1" fmla="*/ 3476856 h 4512557"/>
                <a:gd name="connsiteX2" fmla="*/ 3116221 w 4090956"/>
                <a:gd name="connsiteY2" fmla="*/ 2885715 h 4512557"/>
                <a:gd name="connsiteX3" fmla="*/ 2683291 w 4090956"/>
                <a:gd name="connsiteY3" fmla="*/ 2270372 h 4512557"/>
                <a:gd name="connsiteX4" fmla="*/ 1671269 w 4090956"/>
                <a:gd name="connsiteY4" fmla="*/ 1942740 h 4512557"/>
                <a:gd name="connsiteX5" fmla="*/ 1060641 w 4090956"/>
                <a:gd name="connsiteY5" fmla="*/ 1692328 h 4512557"/>
                <a:gd name="connsiteX6" fmla="*/ 747992 w 4090956"/>
                <a:gd name="connsiteY6" fmla="*/ 1385966 h 4512557"/>
                <a:gd name="connsiteX7" fmla="*/ 939311 w 4090956"/>
                <a:gd name="connsiteY7" fmla="*/ 930509 h 4512557"/>
                <a:gd name="connsiteX8" fmla="*/ 1396025 w 4090956"/>
                <a:gd name="connsiteY8" fmla="*/ 674439 h 4512557"/>
                <a:gd name="connsiteX9" fmla="*/ 1484560 w 4090956"/>
                <a:gd name="connsiteY9" fmla="*/ 587161 h 4512557"/>
                <a:gd name="connsiteX10" fmla="*/ 1328655 w 4090956"/>
                <a:gd name="connsiteY10" fmla="*/ 389137 h 4512557"/>
                <a:gd name="connsiteX11" fmla="*/ 159995 w 4090956"/>
                <a:gd name="connsiteY11" fmla="*/ 90109 h 4512557"/>
                <a:gd name="connsiteX12" fmla="*/ 3 w 4090956"/>
                <a:gd name="connsiteY12" fmla="*/ 40131 h 4512557"/>
                <a:gd name="connsiteX13" fmla="*/ 1049376 w 4090956"/>
                <a:gd name="connsiteY13" fmla="*/ 21508 h 4512557"/>
                <a:gd name="connsiteX14" fmla="*/ 1811773 w 4090956"/>
                <a:gd name="connsiteY14" fmla="*/ 405272 h 4512557"/>
                <a:gd name="connsiteX15" fmla="*/ 1683528 w 4090956"/>
                <a:gd name="connsiteY15" fmla="*/ 854128 h 4512557"/>
                <a:gd name="connsiteX16" fmla="*/ 1249655 w 4090956"/>
                <a:gd name="connsiteY16" fmla="*/ 1128220 h 4512557"/>
                <a:gd name="connsiteX17" fmla="*/ 1190666 w 4090956"/>
                <a:gd name="connsiteY17" fmla="*/ 1206906 h 4512557"/>
                <a:gd name="connsiteX18" fmla="*/ 1338818 w 4090956"/>
                <a:gd name="connsiteY18" fmla="*/ 1394767 h 4512557"/>
                <a:gd name="connsiteX19" fmla="*/ 2434346 w 4090956"/>
                <a:gd name="connsiteY19" fmla="*/ 1703749 h 4512557"/>
                <a:gd name="connsiteX20" fmla="*/ 3495821 w 4090956"/>
                <a:gd name="connsiteY20" fmla="*/ 2102208 h 4512557"/>
                <a:gd name="connsiteX21" fmla="*/ 4089162 w 4090956"/>
                <a:gd name="connsiteY21" fmla="*/ 3028629 h 4512557"/>
                <a:gd name="connsiteX22" fmla="*/ 3865048 w 4090956"/>
                <a:gd name="connsiteY22" fmla="*/ 3781646 h 4512557"/>
                <a:gd name="connsiteX23" fmla="*/ 3345469 w 4090956"/>
                <a:gd name="connsiteY23" fmla="*/ 4386408 h 4512557"/>
                <a:gd name="connsiteX24" fmla="*/ 3191555 w 4090956"/>
                <a:gd name="connsiteY24" fmla="*/ 4499250 h 4512557"/>
                <a:gd name="connsiteX25" fmla="*/ 3064672 w 4090956"/>
                <a:gd name="connsiteY25" fmla="*/ 4512557 h 4512557"/>
                <a:gd name="connsiteX26" fmla="*/ 1337666 w 4090956"/>
                <a:gd name="connsiteY26" fmla="*/ 4511824 h 4512557"/>
                <a:gd name="connsiteX0" fmla="*/ 1337666 w 4090956"/>
                <a:gd name="connsiteY0" fmla="*/ 4490393 h 4491126"/>
                <a:gd name="connsiteX1" fmla="*/ 2821175 w 4090956"/>
                <a:gd name="connsiteY1" fmla="*/ 3455425 h 4491126"/>
                <a:gd name="connsiteX2" fmla="*/ 3116221 w 4090956"/>
                <a:gd name="connsiteY2" fmla="*/ 2864284 h 4491126"/>
                <a:gd name="connsiteX3" fmla="*/ 2683291 w 4090956"/>
                <a:gd name="connsiteY3" fmla="*/ 2248941 h 4491126"/>
                <a:gd name="connsiteX4" fmla="*/ 1671269 w 4090956"/>
                <a:gd name="connsiteY4" fmla="*/ 1921309 h 4491126"/>
                <a:gd name="connsiteX5" fmla="*/ 1060641 w 4090956"/>
                <a:gd name="connsiteY5" fmla="*/ 1670897 h 4491126"/>
                <a:gd name="connsiteX6" fmla="*/ 747992 w 4090956"/>
                <a:gd name="connsiteY6" fmla="*/ 1364535 h 4491126"/>
                <a:gd name="connsiteX7" fmla="*/ 939311 w 4090956"/>
                <a:gd name="connsiteY7" fmla="*/ 909078 h 4491126"/>
                <a:gd name="connsiteX8" fmla="*/ 1396025 w 4090956"/>
                <a:gd name="connsiteY8" fmla="*/ 653008 h 4491126"/>
                <a:gd name="connsiteX9" fmla="*/ 1484560 w 4090956"/>
                <a:gd name="connsiteY9" fmla="*/ 565730 h 4491126"/>
                <a:gd name="connsiteX10" fmla="*/ 1328655 w 4090956"/>
                <a:gd name="connsiteY10" fmla="*/ 367706 h 4491126"/>
                <a:gd name="connsiteX11" fmla="*/ 159995 w 4090956"/>
                <a:gd name="connsiteY11" fmla="*/ 68678 h 4491126"/>
                <a:gd name="connsiteX12" fmla="*/ 3 w 4090956"/>
                <a:gd name="connsiteY12" fmla="*/ 18700 h 4491126"/>
                <a:gd name="connsiteX13" fmla="*/ 1049376 w 4090956"/>
                <a:gd name="connsiteY13" fmla="*/ 77 h 4491126"/>
                <a:gd name="connsiteX14" fmla="*/ 1811773 w 4090956"/>
                <a:gd name="connsiteY14" fmla="*/ 383841 h 4491126"/>
                <a:gd name="connsiteX15" fmla="*/ 1683528 w 4090956"/>
                <a:gd name="connsiteY15" fmla="*/ 832697 h 4491126"/>
                <a:gd name="connsiteX16" fmla="*/ 1249655 w 4090956"/>
                <a:gd name="connsiteY16" fmla="*/ 1106789 h 4491126"/>
                <a:gd name="connsiteX17" fmla="*/ 1190666 w 4090956"/>
                <a:gd name="connsiteY17" fmla="*/ 1185475 h 4491126"/>
                <a:gd name="connsiteX18" fmla="*/ 1338818 w 4090956"/>
                <a:gd name="connsiteY18" fmla="*/ 1373336 h 4491126"/>
                <a:gd name="connsiteX19" fmla="*/ 2434346 w 4090956"/>
                <a:gd name="connsiteY19" fmla="*/ 1682318 h 4491126"/>
                <a:gd name="connsiteX20" fmla="*/ 3495821 w 4090956"/>
                <a:gd name="connsiteY20" fmla="*/ 2080777 h 4491126"/>
                <a:gd name="connsiteX21" fmla="*/ 4089162 w 4090956"/>
                <a:gd name="connsiteY21" fmla="*/ 3007198 h 4491126"/>
                <a:gd name="connsiteX22" fmla="*/ 3865048 w 4090956"/>
                <a:gd name="connsiteY22" fmla="*/ 3760215 h 4491126"/>
                <a:gd name="connsiteX23" fmla="*/ 3345469 w 4090956"/>
                <a:gd name="connsiteY23" fmla="*/ 4364977 h 4491126"/>
                <a:gd name="connsiteX24" fmla="*/ 3191555 w 4090956"/>
                <a:gd name="connsiteY24" fmla="*/ 4477819 h 4491126"/>
                <a:gd name="connsiteX25" fmla="*/ 3064672 w 4090956"/>
                <a:gd name="connsiteY25" fmla="*/ 4491126 h 4491126"/>
                <a:gd name="connsiteX26" fmla="*/ 1337666 w 4090956"/>
                <a:gd name="connsiteY26" fmla="*/ 4490393 h 4491126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96025 w 4090956"/>
                <a:gd name="connsiteY8" fmla="*/ 653205 h 4491323"/>
                <a:gd name="connsiteX9" fmla="*/ 1484560 w 4090956"/>
                <a:gd name="connsiteY9" fmla="*/ 565927 h 4491323"/>
                <a:gd name="connsiteX10" fmla="*/ 1328655 w 4090956"/>
                <a:gd name="connsiteY10" fmla="*/ 367903 h 4491323"/>
                <a:gd name="connsiteX11" fmla="*/ 159995 w 4090956"/>
                <a:gd name="connsiteY11" fmla="*/ 68875 h 4491323"/>
                <a:gd name="connsiteX12" fmla="*/ 3 w 4090956"/>
                <a:gd name="connsiteY12" fmla="*/ 18897 h 4491323"/>
                <a:gd name="connsiteX13" fmla="*/ 1049376 w 4090956"/>
                <a:gd name="connsiteY13" fmla="*/ 274 h 4491323"/>
                <a:gd name="connsiteX14" fmla="*/ 1811773 w 4090956"/>
                <a:gd name="connsiteY14" fmla="*/ 384038 h 4491323"/>
                <a:gd name="connsiteX15" fmla="*/ 1683528 w 4090956"/>
                <a:gd name="connsiteY15" fmla="*/ 832894 h 4491323"/>
                <a:gd name="connsiteX16" fmla="*/ 1249655 w 4090956"/>
                <a:gd name="connsiteY16" fmla="*/ 1106986 h 4491323"/>
                <a:gd name="connsiteX17" fmla="*/ 1190666 w 4090956"/>
                <a:gd name="connsiteY17" fmla="*/ 1185672 h 4491323"/>
                <a:gd name="connsiteX18" fmla="*/ 1338818 w 4090956"/>
                <a:gd name="connsiteY18" fmla="*/ 1373533 h 4491323"/>
                <a:gd name="connsiteX19" fmla="*/ 2434346 w 4090956"/>
                <a:gd name="connsiteY19" fmla="*/ 1682515 h 4491323"/>
                <a:gd name="connsiteX20" fmla="*/ 3495821 w 4090956"/>
                <a:gd name="connsiteY20" fmla="*/ 2080974 h 4491323"/>
                <a:gd name="connsiteX21" fmla="*/ 4089162 w 4090956"/>
                <a:gd name="connsiteY21" fmla="*/ 3007395 h 4491323"/>
                <a:gd name="connsiteX22" fmla="*/ 3865048 w 4090956"/>
                <a:gd name="connsiteY22" fmla="*/ 3760412 h 4491323"/>
                <a:gd name="connsiteX23" fmla="*/ 3345469 w 4090956"/>
                <a:gd name="connsiteY23" fmla="*/ 4365174 h 4491323"/>
                <a:gd name="connsiteX24" fmla="*/ 3191555 w 4090956"/>
                <a:gd name="connsiteY24" fmla="*/ 4478016 h 4491323"/>
                <a:gd name="connsiteX25" fmla="*/ 3064672 w 4090956"/>
                <a:gd name="connsiteY25" fmla="*/ 4491323 h 4491323"/>
                <a:gd name="connsiteX26" fmla="*/ 1337666 w 4090956"/>
                <a:gd name="connsiteY26" fmla="*/ 4490590 h 4491323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96025 w 4090956"/>
                <a:gd name="connsiteY8" fmla="*/ 653205 h 4491323"/>
                <a:gd name="connsiteX9" fmla="*/ 1328655 w 4090956"/>
                <a:gd name="connsiteY9" fmla="*/ 367903 h 4491323"/>
                <a:gd name="connsiteX10" fmla="*/ 159995 w 4090956"/>
                <a:gd name="connsiteY10" fmla="*/ 68875 h 4491323"/>
                <a:gd name="connsiteX11" fmla="*/ 3 w 4090956"/>
                <a:gd name="connsiteY11" fmla="*/ 18897 h 4491323"/>
                <a:gd name="connsiteX12" fmla="*/ 1049376 w 4090956"/>
                <a:gd name="connsiteY12" fmla="*/ 274 h 4491323"/>
                <a:gd name="connsiteX13" fmla="*/ 1811773 w 4090956"/>
                <a:gd name="connsiteY13" fmla="*/ 384038 h 4491323"/>
                <a:gd name="connsiteX14" fmla="*/ 1683528 w 4090956"/>
                <a:gd name="connsiteY14" fmla="*/ 832894 h 4491323"/>
                <a:gd name="connsiteX15" fmla="*/ 1249655 w 4090956"/>
                <a:gd name="connsiteY15" fmla="*/ 1106986 h 4491323"/>
                <a:gd name="connsiteX16" fmla="*/ 1190666 w 4090956"/>
                <a:gd name="connsiteY16" fmla="*/ 1185672 h 4491323"/>
                <a:gd name="connsiteX17" fmla="*/ 1338818 w 4090956"/>
                <a:gd name="connsiteY17" fmla="*/ 1373533 h 4491323"/>
                <a:gd name="connsiteX18" fmla="*/ 2434346 w 4090956"/>
                <a:gd name="connsiteY18" fmla="*/ 1682515 h 4491323"/>
                <a:gd name="connsiteX19" fmla="*/ 3495821 w 4090956"/>
                <a:gd name="connsiteY19" fmla="*/ 2080974 h 4491323"/>
                <a:gd name="connsiteX20" fmla="*/ 4089162 w 4090956"/>
                <a:gd name="connsiteY20" fmla="*/ 3007395 h 4491323"/>
                <a:gd name="connsiteX21" fmla="*/ 3865048 w 4090956"/>
                <a:gd name="connsiteY21" fmla="*/ 3760412 h 4491323"/>
                <a:gd name="connsiteX22" fmla="*/ 3345469 w 4090956"/>
                <a:gd name="connsiteY22" fmla="*/ 4365174 h 4491323"/>
                <a:gd name="connsiteX23" fmla="*/ 3191555 w 4090956"/>
                <a:gd name="connsiteY23" fmla="*/ 4478016 h 4491323"/>
                <a:gd name="connsiteX24" fmla="*/ 3064672 w 4090956"/>
                <a:gd name="connsiteY24" fmla="*/ 4491323 h 4491323"/>
                <a:gd name="connsiteX25" fmla="*/ 1337666 w 4090956"/>
                <a:gd name="connsiteY25" fmla="*/ 4490590 h 4491323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81906 w 4090956"/>
                <a:gd name="connsiteY8" fmla="*/ 639087 h 4491323"/>
                <a:gd name="connsiteX9" fmla="*/ 1328655 w 4090956"/>
                <a:gd name="connsiteY9" fmla="*/ 367903 h 4491323"/>
                <a:gd name="connsiteX10" fmla="*/ 159995 w 4090956"/>
                <a:gd name="connsiteY10" fmla="*/ 68875 h 4491323"/>
                <a:gd name="connsiteX11" fmla="*/ 3 w 4090956"/>
                <a:gd name="connsiteY11" fmla="*/ 18897 h 4491323"/>
                <a:gd name="connsiteX12" fmla="*/ 1049376 w 4090956"/>
                <a:gd name="connsiteY12" fmla="*/ 274 h 4491323"/>
                <a:gd name="connsiteX13" fmla="*/ 1811773 w 4090956"/>
                <a:gd name="connsiteY13" fmla="*/ 384038 h 4491323"/>
                <a:gd name="connsiteX14" fmla="*/ 1683528 w 4090956"/>
                <a:gd name="connsiteY14" fmla="*/ 832894 h 4491323"/>
                <a:gd name="connsiteX15" fmla="*/ 1249655 w 4090956"/>
                <a:gd name="connsiteY15" fmla="*/ 1106986 h 4491323"/>
                <a:gd name="connsiteX16" fmla="*/ 1190666 w 4090956"/>
                <a:gd name="connsiteY16" fmla="*/ 1185672 h 4491323"/>
                <a:gd name="connsiteX17" fmla="*/ 1338818 w 4090956"/>
                <a:gd name="connsiteY17" fmla="*/ 1373533 h 4491323"/>
                <a:gd name="connsiteX18" fmla="*/ 2434346 w 4090956"/>
                <a:gd name="connsiteY18" fmla="*/ 1682515 h 4491323"/>
                <a:gd name="connsiteX19" fmla="*/ 3495821 w 4090956"/>
                <a:gd name="connsiteY19" fmla="*/ 2080974 h 4491323"/>
                <a:gd name="connsiteX20" fmla="*/ 4089162 w 4090956"/>
                <a:gd name="connsiteY20" fmla="*/ 3007395 h 4491323"/>
                <a:gd name="connsiteX21" fmla="*/ 3865048 w 4090956"/>
                <a:gd name="connsiteY21" fmla="*/ 3760412 h 4491323"/>
                <a:gd name="connsiteX22" fmla="*/ 3345469 w 4090956"/>
                <a:gd name="connsiteY22" fmla="*/ 4365174 h 4491323"/>
                <a:gd name="connsiteX23" fmla="*/ 3191555 w 4090956"/>
                <a:gd name="connsiteY23" fmla="*/ 4478016 h 4491323"/>
                <a:gd name="connsiteX24" fmla="*/ 3064672 w 4090956"/>
                <a:gd name="connsiteY24" fmla="*/ 4491323 h 4491323"/>
                <a:gd name="connsiteX25" fmla="*/ 1337666 w 4090956"/>
                <a:gd name="connsiteY25" fmla="*/ 4490590 h 4491323"/>
                <a:gd name="connsiteX0" fmla="*/ 1339130 w 4092420"/>
                <a:gd name="connsiteY0" fmla="*/ 4504509 h 4505242"/>
                <a:gd name="connsiteX1" fmla="*/ 2822639 w 4092420"/>
                <a:gd name="connsiteY1" fmla="*/ 3469541 h 4505242"/>
                <a:gd name="connsiteX2" fmla="*/ 3117685 w 4092420"/>
                <a:gd name="connsiteY2" fmla="*/ 2878400 h 4505242"/>
                <a:gd name="connsiteX3" fmla="*/ 2684755 w 4092420"/>
                <a:gd name="connsiteY3" fmla="*/ 2263057 h 4505242"/>
                <a:gd name="connsiteX4" fmla="*/ 1672733 w 4092420"/>
                <a:gd name="connsiteY4" fmla="*/ 1935425 h 4505242"/>
                <a:gd name="connsiteX5" fmla="*/ 1062105 w 4092420"/>
                <a:gd name="connsiteY5" fmla="*/ 1685013 h 4505242"/>
                <a:gd name="connsiteX6" fmla="*/ 749456 w 4092420"/>
                <a:gd name="connsiteY6" fmla="*/ 1378651 h 4505242"/>
                <a:gd name="connsiteX7" fmla="*/ 940775 w 4092420"/>
                <a:gd name="connsiteY7" fmla="*/ 923194 h 4505242"/>
                <a:gd name="connsiteX8" fmla="*/ 1383370 w 4092420"/>
                <a:gd name="connsiteY8" fmla="*/ 653006 h 4505242"/>
                <a:gd name="connsiteX9" fmla="*/ 1330119 w 4092420"/>
                <a:gd name="connsiteY9" fmla="*/ 381822 h 4505242"/>
                <a:gd name="connsiteX10" fmla="*/ 1467 w 4092420"/>
                <a:gd name="connsiteY10" fmla="*/ 32816 h 4505242"/>
                <a:gd name="connsiteX11" fmla="*/ 1050840 w 4092420"/>
                <a:gd name="connsiteY11" fmla="*/ 14193 h 4505242"/>
                <a:gd name="connsiteX12" fmla="*/ 1813237 w 4092420"/>
                <a:gd name="connsiteY12" fmla="*/ 397957 h 4505242"/>
                <a:gd name="connsiteX13" fmla="*/ 1684992 w 4092420"/>
                <a:gd name="connsiteY13" fmla="*/ 846813 h 4505242"/>
                <a:gd name="connsiteX14" fmla="*/ 1251119 w 4092420"/>
                <a:gd name="connsiteY14" fmla="*/ 1120905 h 4505242"/>
                <a:gd name="connsiteX15" fmla="*/ 1192130 w 4092420"/>
                <a:gd name="connsiteY15" fmla="*/ 1199591 h 4505242"/>
                <a:gd name="connsiteX16" fmla="*/ 1340282 w 4092420"/>
                <a:gd name="connsiteY16" fmla="*/ 1387452 h 4505242"/>
                <a:gd name="connsiteX17" fmla="*/ 2435810 w 4092420"/>
                <a:gd name="connsiteY17" fmla="*/ 1696434 h 4505242"/>
                <a:gd name="connsiteX18" fmla="*/ 3497285 w 4092420"/>
                <a:gd name="connsiteY18" fmla="*/ 2094893 h 4505242"/>
                <a:gd name="connsiteX19" fmla="*/ 4090626 w 4092420"/>
                <a:gd name="connsiteY19" fmla="*/ 3021314 h 4505242"/>
                <a:gd name="connsiteX20" fmla="*/ 3866512 w 4092420"/>
                <a:gd name="connsiteY20" fmla="*/ 3774331 h 4505242"/>
                <a:gd name="connsiteX21" fmla="*/ 3346933 w 4092420"/>
                <a:gd name="connsiteY21" fmla="*/ 4379093 h 4505242"/>
                <a:gd name="connsiteX22" fmla="*/ 3193019 w 4092420"/>
                <a:gd name="connsiteY22" fmla="*/ 4491935 h 4505242"/>
                <a:gd name="connsiteX23" fmla="*/ 3066136 w 4092420"/>
                <a:gd name="connsiteY23" fmla="*/ 4505242 h 4505242"/>
                <a:gd name="connsiteX24" fmla="*/ 1339130 w 4092420"/>
                <a:gd name="connsiteY24" fmla="*/ 4504509 h 4505242"/>
                <a:gd name="connsiteX0" fmla="*/ 1341464 w 4094754"/>
                <a:gd name="connsiteY0" fmla="*/ 4490591 h 4491324"/>
                <a:gd name="connsiteX1" fmla="*/ 2824973 w 4094754"/>
                <a:gd name="connsiteY1" fmla="*/ 3455623 h 4491324"/>
                <a:gd name="connsiteX2" fmla="*/ 3120019 w 4094754"/>
                <a:gd name="connsiteY2" fmla="*/ 2864482 h 4491324"/>
                <a:gd name="connsiteX3" fmla="*/ 2687089 w 4094754"/>
                <a:gd name="connsiteY3" fmla="*/ 2249139 h 4491324"/>
                <a:gd name="connsiteX4" fmla="*/ 1675067 w 4094754"/>
                <a:gd name="connsiteY4" fmla="*/ 1921507 h 4491324"/>
                <a:gd name="connsiteX5" fmla="*/ 1064439 w 4094754"/>
                <a:gd name="connsiteY5" fmla="*/ 1671095 h 4491324"/>
                <a:gd name="connsiteX6" fmla="*/ 751790 w 4094754"/>
                <a:gd name="connsiteY6" fmla="*/ 1364733 h 4491324"/>
                <a:gd name="connsiteX7" fmla="*/ 943109 w 4094754"/>
                <a:gd name="connsiteY7" fmla="*/ 909276 h 4491324"/>
                <a:gd name="connsiteX8" fmla="*/ 1385704 w 4094754"/>
                <a:gd name="connsiteY8" fmla="*/ 639088 h 4491324"/>
                <a:gd name="connsiteX9" fmla="*/ 1332453 w 4094754"/>
                <a:gd name="connsiteY9" fmla="*/ 367904 h 4491324"/>
                <a:gd name="connsiteX10" fmla="*/ 3801 w 4094754"/>
                <a:gd name="connsiteY10" fmla="*/ 18898 h 4491324"/>
                <a:gd name="connsiteX11" fmla="*/ 1053174 w 4094754"/>
                <a:gd name="connsiteY11" fmla="*/ 275 h 4491324"/>
                <a:gd name="connsiteX12" fmla="*/ 1815571 w 4094754"/>
                <a:gd name="connsiteY12" fmla="*/ 384039 h 4491324"/>
                <a:gd name="connsiteX13" fmla="*/ 1687326 w 4094754"/>
                <a:gd name="connsiteY13" fmla="*/ 832895 h 4491324"/>
                <a:gd name="connsiteX14" fmla="*/ 1253453 w 4094754"/>
                <a:gd name="connsiteY14" fmla="*/ 1106987 h 4491324"/>
                <a:gd name="connsiteX15" fmla="*/ 1194464 w 4094754"/>
                <a:gd name="connsiteY15" fmla="*/ 1185673 h 4491324"/>
                <a:gd name="connsiteX16" fmla="*/ 1342616 w 4094754"/>
                <a:gd name="connsiteY16" fmla="*/ 1373534 h 4491324"/>
                <a:gd name="connsiteX17" fmla="*/ 2438144 w 4094754"/>
                <a:gd name="connsiteY17" fmla="*/ 1682516 h 4491324"/>
                <a:gd name="connsiteX18" fmla="*/ 3499619 w 4094754"/>
                <a:gd name="connsiteY18" fmla="*/ 2080975 h 4491324"/>
                <a:gd name="connsiteX19" fmla="*/ 4092960 w 4094754"/>
                <a:gd name="connsiteY19" fmla="*/ 3007396 h 4491324"/>
                <a:gd name="connsiteX20" fmla="*/ 3868846 w 4094754"/>
                <a:gd name="connsiteY20" fmla="*/ 3760413 h 4491324"/>
                <a:gd name="connsiteX21" fmla="*/ 3349267 w 4094754"/>
                <a:gd name="connsiteY21" fmla="*/ 4365175 h 4491324"/>
                <a:gd name="connsiteX22" fmla="*/ 3195353 w 4094754"/>
                <a:gd name="connsiteY22" fmla="*/ 4478017 h 4491324"/>
                <a:gd name="connsiteX23" fmla="*/ 3068470 w 4094754"/>
                <a:gd name="connsiteY23" fmla="*/ 4491324 h 4491324"/>
                <a:gd name="connsiteX24" fmla="*/ 1341464 w 4094754"/>
                <a:gd name="connsiteY24" fmla="*/ 4490591 h 4491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094754" h="4491324">
                  <a:moveTo>
                    <a:pt x="1341464" y="4490591"/>
                  </a:moveTo>
                  <a:cubicBezTo>
                    <a:pt x="1874559" y="4203193"/>
                    <a:pt x="2410169" y="3897040"/>
                    <a:pt x="2824973" y="3455623"/>
                  </a:cubicBezTo>
                  <a:cubicBezTo>
                    <a:pt x="2979621" y="3291022"/>
                    <a:pt x="3122429" y="3090377"/>
                    <a:pt x="3120019" y="2864482"/>
                  </a:cubicBezTo>
                  <a:cubicBezTo>
                    <a:pt x="3117296" y="2601812"/>
                    <a:pt x="2915499" y="2378850"/>
                    <a:pt x="2687089" y="2249139"/>
                  </a:cubicBezTo>
                  <a:cubicBezTo>
                    <a:pt x="2377898" y="2073431"/>
                    <a:pt x="2015691" y="2023454"/>
                    <a:pt x="1675067" y="1921507"/>
                  </a:cubicBezTo>
                  <a:cubicBezTo>
                    <a:pt x="1463946" y="1858328"/>
                    <a:pt x="1259111" y="1774299"/>
                    <a:pt x="1064439" y="1671095"/>
                  </a:cubicBezTo>
                  <a:cubicBezTo>
                    <a:pt x="931898" y="1600791"/>
                    <a:pt x="793805" y="1508799"/>
                    <a:pt x="751790" y="1364733"/>
                  </a:cubicBezTo>
                  <a:cubicBezTo>
                    <a:pt x="702860" y="1196883"/>
                    <a:pt x="837457" y="1030217"/>
                    <a:pt x="943109" y="909276"/>
                  </a:cubicBezTo>
                  <a:cubicBezTo>
                    <a:pt x="1048761" y="788335"/>
                    <a:pt x="1320813" y="729317"/>
                    <a:pt x="1385704" y="639088"/>
                  </a:cubicBezTo>
                  <a:cubicBezTo>
                    <a:pt x="1450595" y="548859"/>
                    <a:pt x="1562770" y="471269"/>
                    <a:pt x="1332453" y="367904"/>
                  </a:cubicBezTo>
                  <a:cubicBezTo>
                    <a:pt x="1102136" y="264539"/>
                    <a:pt x="205653" y="37813"/>
                    <a:pt x="3801" y="18898"/>
                  </a:cubicBezTo>
                  <a:cubicBezTo>
                    <a:pt x="-72809" y="11719"/>
                    <a:pt x="1033602" y="1099"/>
                    <a:pt x="1053174" y="275"/>
                  </a:cubicBezTo>
                  <a:cubicBezTo>
                    <a:pt x="1285864" y="-9527"/>
                    <a:pt x="1709879" y="245269"/>
                    <a:pt x="1815571" y="384039"/>
                  </a:cubicBezTo>
                  <a:cubicBezTo>
                    <a:pt x="1921263" y="522809"/>
                    <a:pt x="1820914" y="725606"/>
                    <a:pt x="1687326" y="832895"/>
                  </a:cubicBezTo>
                  <a:cubicBezTo>
                    <a:pt x="1553738" y="940289"/>
                    <a:pt x="1384107" y="996239"/>
                    <a:pt x="1253453" y="1106987"/>
                  </a:cubicBezTo>
                  <a:cubicBezTo>
                    <a:pt x="1228097" y="1128465"/>
                    <a:pt x="1203370" y="1153507"/>
                    <a:pt x="1194464" y="1185673"/>
                  </a:cubicBezTo>
                  <a:cubicBezTo>
                    <a:pt x="1171204" y="1269807"/>
                    <a:pt x="1262883" y="1338120"/>
                    <a:pt x="1342616" y="1373534"/>
                  </a:cubicBezTo>
                  <a:cubicBezTo>
                    <a:pt x="1689841" y="1528077"/>
                    <a:pt x="2067555" y="1598067"/>
                    <a:pt x="2438144" y="1682516"/>
                  </a:cubicBezTo>
                  <a:cubicBezTo>
                    <a:pt x="2808733" y="1766964"/>
                    <a:pt x="3183199" y="1870272"/>
                    <a:pt x="3499619" y="2080975"/>
                  </a:cubicBezTo>
                  <a:cubicBezTo>
                    <a:pt x="3816040" y="2291678"/>
                    <a:pt x="4069595" y="2628005"/>
                    <a:pt x="4092960" y="3007396"/>
                  </a:cubicBezTo>
                  <a:cubicBezTo>
                    <a:pt x="4109305" y="3273210"/>
                    <a:pt x="4012388" y="3536090"/>
                    <a:pt x="3868846" y="3760413"/>
                  </a:cubicBezTo>
                  <a:cubicBezTo>
                    <a:pt x="3725200" y="3984737"/>
                    <a:pt x="3536500" y="4175847"/>
                    <a:pt x="3349267" y="4365175"/>
                  </a:cubicBezTo>
                  <a:cubicBezTo>
                    <a:pt x="3304109" y="4410857"/>
                    <a:pt x="3256437" y="4458111"/>
                    <a:pt x="3195353" y="4478017"/>
                  </a:cubicBezTo>
                  <a:cubicBezTo>
                    <a:pt x="3154805" y="4491219"/>
                    <a:pt x="3111218" y="4491324"/>
                    <a:pt x="3068470" y="4491324"/>
                  </a:cubicBezTo>
                  <a:lnTo>
                    <a:pt x="1341464" y="4490591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0463" cap="flat">
              <a:solidFill>
                <a:schemeClr val="bg2">
                  <a:lumMod val="90000"/>
                </a:schemeClr>
              </a:solidFill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="" xmlns:a16="http://schemas.microsoft.com/office/drawing/2014/main" id="{5B50A77F-A6E3-DD55-1BCE-2357C1634B73}"/>
                </a:ext>
              </a:extLst>
            </p:cNvPr>
            <p:cNvSpPr/>
            <p:nvPr/>
          </p:nvSpPr>
          <p:spPr bwMode="auto">
            <a:xfrm>
              <a:off x="8641509" y="3776875"/>
              <a:ext cx="2909011" cy="73955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spcAft>
                  <a:spcPts val="600"/>
                </a:spcAft>
                <a:defRPr/>
              </a:pPr>
              <a:r>
                <a:rPr lang="en-US" sz="1600" dirty="0">
                  <a:solidFill>
                    <a:srgbClr val="FFFFFF"/>
                  </a:solidFill>
                  <a:latin typeface="Georgia" panose="02040502050405020303" pitchFamily="18" charset="0"/>
                </a:rPr>
                <a:t>   Network infrastructure  security</a:t>
              </a:r>
              <a:endParaRPr lang="en-IN" sz="1600" dirty="0">
                <a:solidFill>
                  <a:srgbClr val="FFFFFF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7B7BF7A3-1F1E-8930-FB05-68A9BCB8FB1A}"/>
                </a:ext>
              </a:extLst>
            </p:cNvPr>
            <p:cNvSpPr/>
            <p:nvPr/>
          </p:nvSpPr>
          <p:spPr bwMode="auto">
            <a:xfrm>
              <a:off x="3502725" y="3878354"/>
              <a:ext cx="2258079" cy="6223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D4CFAE3A-F699-3A07-F2A2-28512A2023BC}"/>
                </a:ext>
              </a:extLst>
            </p:cNvPr>
            <p:cNvSpPr/>
            <p:nvPr/>
          </p:nvSpPr>
          <p:spPr bwMode="auto">
            <a:xfrm>
              <a:off x="1183080" y="2182795"/>
              <a:ext cx="2620604" cy="50337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: Shape 8">
              <a:extLst>
                <a:ext uri="{FF2B5EF4-FFF2-40B4-BE49-F238E27FC236}">
                  <a16:creationId xmlns="" xmlns:a16="http://schemas.microsoft.com/office/drawing/2014/main" id="{68669290-0337-5C4D-C90D-7C4B377B55C6}"/>
                </a:ext>
              </a:extLst>
            </p:cNvPr>
            <p:cNvSpPr/>
            <p:nvPr/>
          </p:nvSpPr>
          <p:spPr>
            <a:xfrm>
              <a:off x="3938546" y="1837020"/>
              <a:ext cx="3572999" cy="4667260"/>
            </a:xfrm>
            <a:custGeom>
              <a:avLst/>
              <a:gdLst>
                <a:gd name="connsiteX0" fmla="*/ 2142439 w 3325587"/>
                <a:gd name="connsiteY0" fmla="*/ 4344077 h 4344076"/>
                <a:gd name="connsiteX1" fmla="*/ 3036590 w 3325587"/>
                <a:gd name="connsiteY1" fmla="*/ 3644808 h 4344076"/>
                <a:gd name="connsiteX2" fmla="*/ 3259027 w 3325587"/>
                <a:gd name="connsiteY2" fmla="*/ 3296641 h 4344076"/>
                <a:gd name="connsiteX3" fmla="*/ 3323882 w 3325587"/>
                <a:gd name="connsiteY3" fmla="*/ 3029884 h 4344076"/>
                <a:gd name="connsiteX4" fmla="*/ 3185160 w 3325587"/>
                <a:gd name="connsiteY4" fmla="*/ 2544147 h 4344076"/>
                <a:gd name="connsiteX5" fmla="*/ 2894200 w 3325587"/>
                <a:gd name="connsiteY5" fmla="*/ 2227412 h 4344076"/>
                <a:gd name="connsiteX6" fmla="*/ 2520887 w 3325587"/>
                <a:gd name="connsiteY6" fmla="*/ 2000469 h 4344076"/>
                <a:gd name="connsiteX7" fmla="*/ 1542707 w 3325587"/>
                <a:gd name="connsiteY7" fmla="*/ 1724073 h 4344076"/>
                <a:gd name="connsiteX8" fmla="*/ 1228278 w 3325587"/>
                <a:gd name="connsiteY8" fmla="*/ 1644653 h 4344076"/>
                <a:gd name="connsiteX9" fmla="*/ 1085260 w 3325587"/>
                <a:gd name="connsiteY9" fmla="*/ 1601696 h 4344076"/>
                <a:gd name="connsiteX10" fmla="*/ 945385 w 3325587"/>
                <a:gd name="connsiteY10" fmla="*/ 1527200 h 4344076"/>
                <a:gd name="connsiteX11" fmla="*/ 707127 w 3325587"/>
                <a:gd name="connsiteY11" fmla="*/ 1362913 h 4344076"/>
                <a:gd name="connsiteX12" fmla="*/ 626869 w 3325587"/>
                <a:gd name="connsiteY12" fmla="*/ 1251852 h 4344076"/>
                <a:gd name="connsiteX13" fmla="*/ 855488 w 3325587"/>
                <a:gd name="connsiteY13" fmla="*/ 924849 h 4344076"/>
                <a:gd name="connsiteX14" fmla="*/ 1215390 w 3325587"/>
                <a:gd name="connsiteY14" fmla="*/ 727034 h 4344076"/>
                <a:gd name="connsiteX15" fmla="*/ 1307592 w 3325587"/>
                <a:gd name="connsiteY15" fmla="*/ 467192 h 4344076"/>
                <a:gd name="connsiteX16" fmla="*/ 1115016 w 3325587"/>
                <a:gd name="connsiteY16" fmla="*/ 261518 h 4344076"/>
                <a:gd name="connsiteX17" fmla="*/ 862403 w 3325587"/>
                <a:gd name="connsiteY17" fmla="*/ 176756 h 4344076"/>
                <a:gd name="connsiteX18" fmla="*/ 650967 w 3325587"/>
                <a:gd name="connsiteY18" fmla="*/ 119968 h 4344076"/>
                <a:gd name="connsiteX19" fmla="*/ 184823 w 3325587"/>
                <a:gd name="connsiteY19" fmla="*/ 18755 h 4344076"/>
                <a:gd name="connsiteX20" fmla="*/ 0 w 3325587"/>
                <a:gd name="connsiteY20" fmla="*/ 0 h 4344076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862403 w 3325587"/>
                <a:gd name="connsiteY16" fmla="*/ 176756 h 4344077"/>
                <a:gd name="connsiteX17" fmla="*/ 650967 w 3325587"/>
                <a:gd name="connsiteY17" fmla="*/ 119968 h 4344077"/>
                <a:gd name="connsiteX18" fmla="*/ 184823 w 3325587"/>
                <a:gd name="connsiteY18" fmla="*/ 18755 h 4344077"/>
                <a:gd name="connsiteX19" fmla="*/ 0 w 3325587"/>
                <a:gd name="connsiteY19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184823 w 3325587"/>
                <a:gd name="connsiteY17" fmla="*/ 18755 h 4344077"/>
                <a:gd name="connsiteX18" fmla="*/ 0 w 3325587"/>
                <a:gd name="connsiteY18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246125 w 3325587"/>
                <a:gd name="connsiteY15" fmla="*/ 396268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05934 w 3325587"/>
                <a:gd name="connsiteY14" fmla="*/ 703393 h 4344077"/>
                <a:gd name="connsiteX15" fmla="*/ 1246125 w 3325587"/>
                <a:gd name="connsiteY15" fmla="*/ 396268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05934 w 3325587"/>
                <a:gd name="connsiteY14" fmla="*/ 703393 h 4344077"/>
                <a:gd name="connsiteX15" fmla="*/ 1246125 w 3325587"/>
                <a:gd name="connsiteY15" fmla="*/ 396268 h 4344077"/>
                <a:gd name="connsiteX16" fmla="*/ 726619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626869 w 3325587"/>
                <a:gd name="connsiteY11" fmla="*/ 1251852 h 4344077"/>
                <a:gd name="connsiteX12" fmla="*/ 855488 w 3325587"/>
                <a:gd name="connsiteY12" fmla="*/ 924849 h 4344077"/>
                <a:gd name="connsiteX13" fmla="*/ 1205934 w 3325587"/>
                <a:gd name="connsiteY13" fmla="*/ 703393 h 4344077"/>
                <a:gd name="connsiteX14" fmla="*/ 1246125 w 3325587"/>
                <a:gd name="connsiteY14" fmla="*/ 396268 h 4344077"/>
                <a:gd name="connsiteX15" fmla="*/ 726619 w 3325587"/>
                <a:gd name="connsiteY15" fmla="*/ 119968 h 4344077"/>
                <a:gd name="connsiteX16" fmla="*/ 0 w 3325587"/>
                <a:gd name="connsiteY16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626869 w 3325587"/>
                <a:gd name="connsiteY11" fmla="*/ 1251852 h 4344077"/>
                <a:gd name="connsiteX12" fmla="*/ 855488 w 3325587"/>
                <a:gd name="connsiteY12" fmla="*/ 924849 h 4344077"/>
                <a:gd name="connsiteX13" fmla="*/ 1205934 w 3325587"/>
                <a:gd name="connsiteY13" fmla="*/ 703393 h 4344077"/>
                <a:gd name="connsiteX14" fmla="*/ 1246125 w 3325587"/>
                <a:gd name="connsiteY14" fmla="*/ 396268 h 4344077"/>
                <a:gd name="connsiteX15" fmla="*/ 726619 w 3325587"/>
                <a:gd name="connsiteY15" fmla="*/ 119968 h 4344077"/>
                <a:gd name="connsiteX16" fmla="*/ 0 w 3325587"/>
                <a:gd name="connsiteY16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929229 w 3325587"/>
                <a:gd name="connsiteY9" fmla="*/ 1544957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42463 w 3325587"/>
                <a:gd name="connsiteY8" fmla="*/ 1658838 h 4344077"/>
                <a:gd name="connsiteX9" fmla="*/ 929229 w 3325587"/>
                <a:gd name="connsiteY9" fmla="*/ 1544957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325587" h="4344077">
                  <a:moveTo>
                    <a:pt x="2142439" y="4344077"/>
                  </a:moveTo>
                  <a:cubicBezTo>
                    <a:pt x="2479396" y="4164702"/>
                    <a:pt x="2788063" y="3936292"/>
                    <a:pt x="3036590" y="3644808"/>
                  </a:cubicBezTo>
                  <a:cubicBezTo>
                    <a:pt x="3125753" y="3540243"/>
                    <a:pt x="3201505" y="3421428"/>
                    <a:pt x="3259027" y="3296641"/>
                  </a:cubicBezTo>
                  <a:cubicBezTo>
                    <a:pt x="3296746" y="3214811"/>
                    <a:pt x="3317491" y="3119466"/>
                    <a:pt x="3323882" y="3029884"/>
                  </a:cubicBezTo>
                  <a:cubicBezTo>
                    <a:pt x="3336351" y="2855538"/>
                    <a:pt x="3279458" y="2689365"/>
                    <a:pt x="3185160" y="2544147"/>
                  </a:cubicBezTo>
                  <a:cubicBezTo>
                    <a:pt x="3106684" y="2423446"/>
                    <a:pt x="3005367" y="2318252"/>
                    <a:pt x="2894200" y="2227412"/>
                  </a:cubicBezTo>
                  <a:cubicBezTo>
                    <a:pt x="2781357" y="2135105"/>
                    <a:pt x="2656361" y="2055162"/>
                    <a:pt x="2520887" y="2000469"/>
                  </a:cubicBezTo>
                  <a:cubicBezTo>
                    <a:pt x="2206352" y="1873272"/>
                    <a:pt x="1870548" y="1806216"/>
                    <a:pt x="1542707" y="1724073"/>
                  </a:cubicBezTo>
                  <a:lnTo>
                    <a:pt x="1242463" y="1658838"/>
                  </a:lnTo>
                  <a:cubicBezTo>
                    <a:pt x="1193952" y="1646475"/>
                    <a:pt x="1031828" y="1612788"/>
                    <a:pt x="929229" y="1544957"/>
                  </a:cubicBezTo>
                  <a:cubicBezTo>
                    <a:pt x="826630" y="1477126"/>
                    <a:pt x="639159" y="1355203"/>
                    <a:pt x="626869" y="1251852"/>
                  </a:cubicBezTo>
                  <a:cubicBezTo>
                    <a:pt x="614579" y="1148501"/>
                    <a:pt x="758977" y="1016259"/>
                    <a:pt x="855488" y="924849"/>
                  </a:cubicBezTo>
                  <a:cubicBezTo>
                    <a:pt x="951999" y="833439"/>
                    <a:pt x="1140828" y="791490"/>
                    <a:pt x="1205934" y="703393"/>
                  </a:cubicBezTo>
                  <a:cubicBezTo>
                    <a:pt x="1271040" y="615296"/>
                    <a:pt x="1326011" y="493505"/>
                    <a:pt x="1246125" y="396268"/>
                  </a:cubicBezTo>
                  <a:cubicBezTo>
                    <a:pt x="1166239" y="299031"/>
                    <a:pt x="949626" y="181815"/>
                    <a:pt x="726619" y="119968"/>
                  </a:cubicBezTo>
                  <a:cubicBezTo>
                    <a:pt x="557220" y="72988"/>
                    <a:pt x="135618" y="24993"/>
                    <a:pt x="0" y="0"/>
                  </a:cubicBezTo>
                </a:path>
              </a:pathLst>
            </a:custGeom>
            <a:noFill/>
            <a:ln w="10463" cap="flat">
              <a:solidFill>
                <a:schemeClr val="bg1">
                  <a:lumMod val="65000"/>
                </a:schemeClr>
              </a:solidFill>
              <a:prstDash val="lgDash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Freeform: Shape 9">
              <a:extLst>
                <a:ext uri="{FF2B5EF4-FFF2-40B4-BE49-F238E27FC236}">
                  <a16:creationId xmlns="" xmlns:a16="http://schemas.microsoft.com/office/drawing/2014/main" id="{4C4EB492-1562-AB22-90B6-1169240C391E}"/>
                </a:ext>
              </a:extLst>
            </p:cNvPr>
            <p:cNvSpPr/>
            <p:nvPr/>
          </p:nvSpPr>
          <p:spPr>
            <a:xfrm>
              <a:off x="7903611" y="5452818"/>
              <a:ext cx="1268485" cy="415515"/>
            </a:xfrm>
            <a:custGeom>
              <a:avLst/>
              <a:gdLst>
                <a:gd name="connsiteX0" fmla="*/ 1175156 w 1175156"/>
                <a:gd name="connsiteY0" fmla="*/ 192472 h 384943"/>
                <a:gd name="connsiteX1" fmla="*/ 587578 w 1175156"/>
                <a:gd name="connsiteY1" fmla="*/ 384943 h 384943"/>
                <a:gd name="connsiteX2" fmla="*/ 0 w 1175156"/>
                <a:gd name="connsiteY2" fmla="*/ 192472 h 384943"/>
                <a:gd name="connsiteX3" fmla="*/ 587578 w 1175156"/>
                <a:gd name="connsiteY3" fmla="*/ 0 h 384943"/>
                <a:gd name="connsiteX4" fmla="*/ 1175156 w 1175156"/>
                <a:gd name="connsiteY4" fmla="*/ 192472 h 384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5156" h="384943">
                  <a:moveTo>
                    <a:pt x="1175156" y="192472"/>
                  </a:moveTo>
                  <a:cubicBezTo>
                    <a:pt x="1175156" y="298771"/>
                    <a:pt x="912089" y="384943"/>
                    <a:pt x="587578" y="384943"/>
                  </a:cubicBezTo>
                  <a:cubicBezTo>
                    <a:pt x="263067" y="384943"/>
                    <a:pt x="0" y="298771"/>
                    <a:pt x="0" y="192472"/>
                  </a:cubicBezTo>
                  <a:cubicBezTo>
                    <a:pt x="0" y="86172"/>
                    <a:pt x="263068" y="0"/>
                    <a:pt x="587578" y="0"/>
                  </a:cubicBezTo>
                  <a:cubicBezTo>
                    <a:pt x="912088" y="0"/>
                    <a:pt x="1175156" y="86172"/>
                    <a:pt x="1175156" y="192472"/>
                  </a:cubicBezTo>
                  <a:close/>
                </a:path>
              </a:pathLst>
            </a:custGeom>
            <a:noFill/>
            <a:ln w="10463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: Shape 10">
              <a:extLst>
                <a:ext uri="{FF2B5EF4-FFF2-40B4-BE49-F238E27FC236}">
                  <a16:creationId xmlns="" xmlns:a16="http://schemas.microsoft.com/office/drawing/2014/main" id="{F1BDCCC0-C3D3-B312-94C1-3AD8050BC2F5}"/>
                </a:ext>
              </a:extLst>
            </p:cNvPr>
            <p:cNvSpPr/>
            <p:nvPr/>
          </p:nvSpPr>
          <p:spPr>
            <a:xfrm>
              <a:off x="8216548" y="5547291"/>
              <a:ext cx="642611" cy="213298"/>
            </a:xfrm>
            <a:custGeom>
              <a:avLst/>
              <a:gdLst>
                <a:gd name="connsiteX0" fmla="*/ 595331 w 595331"/>
                <a:gd name="connsiteY0" fmla="*/ 98803 h 197605"/>
                <a:gd name="connsiteX1" fmla="*/ 297666 w 595331"/>
                <a:gd name="connsiteY1" fmla="*/ 197605 h 197605"/>
                <a:gd name="connsiteX2" fmla="*/ 0 w 595331"/>
                <a:gd name="connsiteY2" fmla="*/ 98803 h 197605"/>
                <a:gd name="connsiteX3" fmla="*/ 297666 w 595331"/>
                <a:gd name="connsiteY3" fmla="*/ 0 h 197605"/>
                <a:gd name="connsiteX4" fmla="*/ 595331 w 595331"/>
                <a:gd name="connsiteY4" fmla="*/ 98803 h 197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5331" h="197605">
                  <a:moveTo>
                    <a:pt x="595331" y="98803"/>
                  </a:moveTo>
                  <a:cubicBezTo>
                    <a:pt x="595331" y="153370"/>
                    <a:pt x="462062" y="197605"/>
                    <a:pt x="297666" y="197605"/>
                  </a:cubicBezTo>
                  <a:cubicBezTo>
                    <a:pt x="133269" y="197605"/>
                    <a:pt x="0" y="153370"/>
                    <a:pt x="0" y="98803"/>
                  </a:cubicBezTo>
                  <a:cubicBezTo>
                    <a:pt x="0" y="44236"/>
                    <a:pt x="133270" y="0"/>
                    <a:pt x="297666" y="0"/>
                  </a:cubicBezTo>
                  <a:cubicBezTo>
                    <a:pt x="462062" y="0"/>
                    <a:pt x="595331" y="44236"/>
                    <a:pt x="595331" y="98803"/>
                  </a:cubicBezTo>
                  <a:close/>
                </a:path>
              </a:pathLst>
            </a:custGeom>
            <a:solidFill>
              <a:schemeClr val="accent1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Rectangle: Rounded Corners 11">
              <a:extLst>
                <a:ext uri="{FF2B5EF4-FFF2-40B4-BE49-F238E27FC236}">
                  <a16:creationId xmlns="" xmlns:a16="http://schemas.microsoft.com/office/drawing/2014/main" id="{FD39A196-7CC8-FDA0-5D1F-9D1B9BDBE3B7}"/>
                </a:ext>
              </a:extLst>
            </p:cNvPr>
            <p:cNvSpPr/>
            <p:nvPr/>
          </p:nvSpPr>
          <p:spPr>
            <a:xfrm>
              <a:off x="8430737" y="3854273"/>
              <a:ext cx="214233" cy="178749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: Shape 12">
              <a:extLst>
                <a:ext uri="{FF2B5EF4-FFF2-40B4-BE49-F238E27FC236}">
                  <a16:creationId xmlns="" xmlns:a16="http://schemas.microsoft.com/office/drawing/2014/main" id="{D6601816-34A6-89D1-B01D-7816ED4B94FD}"/>
                </a:ext>
              </a:extLst>
            </p:cNvPr>
            <p:cNvSpPr/>
            <p:nvPr/>
          </p:nvSpPr>
          <p:spPr>
            <a:xfrm>
              <a:off x="8263653" y="3574763"/>
              <a:ext cx="548402" cy="729243"/>
            </a:xfrm>
            <a:custGeom>
              <a:avLst/>
              <a:gdLst>
                <a:gd name="connsiteX0" fmla="*/ 508054 w 508053"/>
                <a:gd name="connsiteY0" fmla="*/ 253975 h 675589"/>
                <a:gd name="connsiteX1" fmla="*/ 254079 w 508053"/>
                <a:gd name="connsiteY1" fmla="*/ 675589 h 675589"/>
                <a:gd name="connsiteX2" fmla="*/ 0 w 508053"/>
                <a:gd name="connsiteY2" fmla="*/ 253975 h 675589"/>
                <a:gd name="connsiteX3" fmla="*/ 253975 w 508053"/>
                <a:gd name="connsiteY3" fmla="*/ 0 h 675589"/>
                <a:gd name="connsiteX4" fmla="*/ 508054 w 508053"/>
                <a:gd name="connsiteY4" fmla="*/ 253975 h 675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053" h="675589">
                  <a:moveTo>
                    <a:pt x="508054" y="253975"/>
                  </a:moveTo>
                  <a:cubicBezTo>
                    <a:pt x="508054" y="394268"/>
                    <a:pt x="254079" y="675589"/>
                    <a:pt x="254079" y="675589"/>
                  </a:cubicBezTo>
                  <a:cubicBezTo>
                    <a:pt x="254079" y="675589"/>
                    <a:pt x="0" y="394268"/>
                    <a:pt x="0" y="253975"/>
                  </a:cubicBezTo>
                  <a:cubicBezTo>
                    <a:pt x="0" y="113681"/>
                    <a:pt x="113681" y="0"/>
                    <a:pt x="253975" y="0"/>
                  </a:cubicBezTo>
                  <a:cubicBezTo>
                    <a:pt x="394373" y="0"/>
                    <a:pt x="508054" y="113681"/>
                    <a:pt x="508054" y="25397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Freeform: Shape 13">
              <a:extLst>
                <a:ext uri="{FF2B5EF4-FFF2-40B4-BE49-F238E27FC236}">
                  <a16:creationId xmlns="" xmlns:a16="http://schemas.microsoft.com/office/drawing/2014/main" id="{BE611027-12D0-5438-2E2E-AC39EEA9C74E}"/>
                </a:ext>
              </a:extLst>
            </p:cNvPr>
            <p:cNvSpPr/>
            <p:nvPr/>
          </p:nvSpPr>
          <p:spPr>
            <a:xfrm>
              <a:off x="5278998" y="4882934"/>
              <a:ext cx="1082555" cy="354442"/>
            </a:xfrm>
            <a:custGeom>
              <a:avLst/>
              <a:gdLst>
                <a:gd name="connsiteX0" fmla="*/ 1002906 w 1002906"/>
                <a:gd name="connsiteY0" fmla="*/ 164182 h 328364"/>
                <a:gd name="connsiteX1" fmla="*/ 501453 w 1002906"/>
                <a:gd name="connsiteY1" fmla="*/ 328365 h 328364"/>
                <a:gd name="connsiteX2" fmla="*/ 0 w 1002906"/>
                <a:gd name="connsiteY2" fmla="*/ 164182 h 328364"/>
                <a:gd name="connsiteX3" fmla="*/ 501453 w 1002906"/>
                <a:gd name="connsiteY3" fmla="*/ 0 h 328364"/>
                <a:gd name="connsiteX4" fmla="*/ 1002906 w 1002906"/>
                <a:gd name="connsiteY4" fmla="*/ 164182 h 328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2906" h="328364">
                  <a:moveTo>
                    <a:pt x="1002906" y="164182"/>
                  </a:moveTo>
                  <a:cubicBezTo>
                    <a:pt x="1002906" y="254858"/>
                    <a:pt x="778398" y="328365"/>
                    <a:pt x="501453" y="328365"/>
                  </a:cubicBezTo>
                  <a:cubicBezTo>
                    <a:pt x="224509" y="328365"/>
                    <a:pt x="0" y="254858"/>
                    <a:pt x="0" y="164182"/>
                  </a:cubicBezTo>
                  <a:cubicBezTo>
                    <a:pt x="0" y="73507"/>
                    <a:pt x="224509" y="0"/>
                    <a:pt x="501453" y="0"/>
                  </a:cubicBezTo>
                  <a:cubicBezTo>
                    <a:pt x="778398" y="0"/>
                    <a:pt x="1002906" y="73507"/>
                    <a:pt x="1002906" y="164182"/>
                  </a:cubicBezTo>
                  <a:close/>
                </a:path>
              </a:pathLst>
            </a:custGeom>
            <a:noFill/>
            <a:ln w="10463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: Shape 14">
              <a:extLst>
                <a:ext uri="{FF2B5EF4-FFF2-40B4-BE49-F238E27FC236}">
                  <a16:creationId xmlns="" xmlns:a16="http://schemas.microsoft.com/office/drawing/2014/main" id="{A26AED5B-9F9A-E1E2-226B-996118030E88}"/>
                </a:ext>
              </a:extLst>
            </p:cNvPr>
            <p:cNvSpPr/>
            <p:nvPr/>
          </p:nvSpPr>
          <p:spPr>
            <a:xfrm>
              <a:off x="5546131" y="4965834"/>
              <a:ext cx="548290" cy="182084"/>
            </a:xfrm>
            <a:custGeom>
              <a:avLst/>
              <a:gdLst>
                <a:gd name="connsiteX0" fmla="*/ 507949 w 507949"/>
                <a:gd name="connsiteY0" fmla="*/ 84344 h 168687"/>
                <a:gd name="connsiteX1" fmla="*/ 253975 w 507949"/>
                <a:gd name="connsiteY1" fmla="*/ 168688 h 168687"/>
                <a:gd name="connsiteX2" fmla="*/ 0 w 507949"/>
                <a:gd name="connsiteY2" fmla="*/ 84344 h 168687"/>
                <a:gd name="connsiteX3" fmla="*/ 253975 w 507949"/>
                <a:gd name="connsiteY3" fmla="*/ 0 h 168687"/>
                <a:gd name="connsiteX4" fmla="*/ 507949 w 507949"/>
                <a:gd name="connsiteY4" fmla="*/ 84344 h 168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949" h="168687">
                  <a:moveTo>
                    <a:pt x="507949" y="84344"/>
                  </a:moveTo>
                  <a:cubicBezTo>
                    <a:pt x="507949" y="130926"/>
                    <a:pt x="394241" y="168688"/>
                    <a:pt x="253975" y="168688"/>
                  </a:cubicBezTo>
                  <a:cubicBezTo>
                    <a:pt x="113708" y="168688"/>
                    <a:pt x="0" y="130926"/>
                    <a:pt x="0" y="84344"/>
                  </a:cubicBezTo>
                  <a:cubicBezTo>
                    <a:pt x="0" y="37762"/>
                    <a:pt x="113708" y="0"/>
                    <a:pt x="253975" y="0"/>
                  </a:cubicBezTo>
                  <a:cubicBezTo>
                    <a:pt x="394241" y="0"/>
                    <a:pt x="507949" y="37762"/>
                    <a:pt x="507949" y="84344"/>
                  </a:cubicBezTo>
                  <a:close/>
                </a:path>
              </a:pathLst>
            </a:custGeom>
            <a:solidFill>
              <a:schemeClr val="accent2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Rectangle: Rounded Corners 15">
              <a:extLst>
                <a:ext uri="{FF2B5EF4-FFF2-40B4-BE49-F238E27FC236}">
                  <a16:creationId xmlns="" xmlns:a16="http://schemas.microsoft.com/office/drawing/2014/main" id="{079A0B50-215C-5B42-52DD-B94953BE62B2}"/>
                </a:ext>
              </a:extLst>
            </p:cNvPr>
            <p:cNvSpPr/>
            <p:nvPr/>
          </p:nvSpPr>
          <p:spPr>
            <a:xfrm>
              <a:off x="5728870" y="3531378"/>
              <a:ext cx="182811" cy="152538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: Shape 16">
              <a:extLst>
                <a:ext uri="{FF2B5EF4-FFF2-40B4-BE49-F238E27FC236}">
                  <a16:creationId xmlns="" xmlns:a16="http://schemas.microsoft.com/office/drawing/2014/main" id="{F0EBBFB9-8B32-C504-A588-7218429528E2}"/>
                </a:ext>
              </a:extLst>
            </p:cNvPr>
            <p:cNvSpPr/>
            <p:nvPr/>
          </p:nvSpPr>
          <p:spPr>
            <a:xfrm>
              <a:off x="5586280" y="3485208"/>
              <a:ext cx="467992" cy="622367"/>
            </a:xfrm>
            <a:custGeom>
              <a:avLst/>
              <a:gdLst>
                <a:gd name="connsiteX0" fmla="*/ 433559 w 433559"/>
                <a:gd name="connsiteY0" fmla="*/ 216780 h 576576"/>
                <a:gd name="connsiteX1" fmla="*/ 216780 w 433559"/>
                <a:gd name="connsiteY1" fmla="*/ 576577 h 576576"/>
                <a:gd name="connsiteX2" fmla="*/ 0 w 433559"/>
                <a:gd name="connsiteY2" fmla="*/ 216780 h 576576"/>
                <a:gd name="connsiteX3" fmla="*/ 216780 w 433559"/>
                <a:gd name="connsiteY3" fmla="*/ 0 h 576576"/>
                <a:gd name="connsiteX4" fmla="*/ 433559 w 433559"/>
                <a:gd name="connsiteY4" fmla="*/ 216780 h 576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3559" h="576576">
                  <a:moveTo>
                    <a:pt x="433559" y="216780"/>
                  </a:moveTo>
                  <a:cubicBezTo>
                    <a:pt x="433559" y="336537"/>
                    <a:pt x="216780" y="576577"/>
                    <a:pt x="216780" y="576577"/>
                  </a:cubicBezTo>
                  <a:cubicBezTo>
                    <a:pt x="216780" y="576577"/>
                    <a:pt x="0" y="336432"/>
                    <a:pt x="0" y="216780"/>
                  </a:cubicBezTo>
                  <a:cubicBezTo>
                    <a:pt x="0" y="97126"/>
                    <a:pt x="97022" y="0"/>
                    <a:pt x="216780" y="0"/>
                  </a:cubicBezTo>
                  <a:cubicBezTo>
                    <a:pt x="336537" y="0"/>
                    <a:pt x="433559" y="97021"/>
                    <a:pt x="433559" y="21678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: Shape 21">
              <a:extLst>
                <a:ext uri="{FF2B5EF4-FFF2-40B4-BE49-F238E27FC236}">
                  <a16:creationId xmlns="" xmlns:a16="http://schemas.microsoft.com/office/drawing/2014/main" id="{A3B945AB-5EED-6D2B-5EC9-BF0A36F01B87}"/>
                </a:ext>
              </a:extLst>
            </p:cNvPr>
            <p:cNvSpPr/>
            <p:nvPr/>
          </p:nvSpPr>
          <p:spPr>
            <a:xfrm>
              <a:off x="3363036" y="3110945"/>
              <a:ext cx="825375" cy="270299"/>
            </a:xfrm>
            <a:custGeom>
              <a:avLst/>
              <a:gdLst>
                <a:gd name="connsiteX0" fmla="*/ 764648 w 764648"/>
                <a:gd name="connsiteY0" fmla="*/ 125206 h 250412"/>
                <a:gd name="connsiteX1" fmla="*/ 382324 w 764648"/>
                <a:gd name="connsiteY1" fmla="*/ 250412 h 250412"/>
                <a:gd name="connsiteX2" fmla="*/ 0 w 764648"/>
                <a:gd name="connsiteY2" fmla="*/ 125206 h 250412"/>
                <a:gd name="connsiteX3" fmla="*/ 382324 w 764648"/>
                <a:gd name="connsiteY3" fmla="*/ 0 h 250412"/>
                <a:gd name="connsiteX4" fmla="*/ 764648 w 764648"/>
                <a:gd name="connsiteY4" fmla="*/ 125206 h 250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4648" h="250412">
                  <a:moveTo>
                    <a:pt x="764648" y="125206"/>
                  </a:moveTo>
                  <a:cubicBezTo>
                    <a:pt x="764648" y="194355"/>
                    <a:pt x="593476" y="250412"/>
                    <a:pt x="382324" y="250412"/>
                  </a:cubicBezTo>
                  <a:cubicBezTo>
                    <a:pt x="171172" y="250412"/>
                    <a:pt x="0" y="194356"/>
                    <a:pt x="0" y="125206"/>
                  </a:cubicBezTo>
                  <a:cubicBezTo>
                    <a:pt x="0" y="56057"/>
                    <a:pt x="171172" y="0"/>
                    <a:pt x="382324" y="0"/>
                  </a:cubicBezTo>
                  <a:cubicBezTo>
                    <a:pt x="593476" y="0"/>
                    <a:pt x="764648" y="56057"/>
                    <a:pt x="764648" y="125206"/>
                  </a:cubicBezTo>
                  <a:close/>
                </a:path>
              </a:pathLst>
            </a:custGeom>
            <a:noFill/>
            <a:ln w="10463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: Shape 22">
              <a:extLst>
                <a:ext uri="{FF2B5EF4-FFF2-40B4-BE49-F238E27FC236}">
                  <a16:creationId xmlns="" xmlns:a16="http://schemas.microsoft.com/office/drawing/2014/main" id="{DA066373-BC76-098D-0A47-15FE84B47DA7}"/>
                </a:ext>
              </a:extLst>
            </p:cNvPr>
            <p:cNvSpPr/>
            <p:nvPr/>
          </p:nvSpPr>
          <p:spPr>
            <a:xfrm>
              <a:off x="3566723" y="3174166"/>
              <a:ext cx="418003" cy="138881"/>
            </a:xfrm>
            <a:custGeom>
              <a:avLst/>
              <a:gdLst>
                <a:gd name="connsiteX0" fmla="*/ 387248 w 387248"/>
                <a:gd name="connsiteY0" fmla="*/ 64332 h 128663"/>
                <a:gd name="connsiteX1" fmla="*/ 193624 w 387248"/>
                <a:gd name="connsiteY1" fmla="*/ 128664 h 128663"/>
                <a:gd name="connsiteX2" fmla="*/ 0 w 387248"/>
                <a:gd name="connsiteY2" fmla="*/ 64332 h 128663"/>
                <a:gd name="connsiteX3" fmla="*/ 193624 w 387248"/>
                <a:gd name="connsiteY3" fmla="*/ 0 h 128663"/>
                <a:gd name="connsiteX4" fmla="*/ 387248 w 387248"/>
                <a:gd name="connsiteY4" fmla="*/ 64332 h 12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248" h="128663">
                  <a:moveTo>
                    <a:pt x="387248" y="64332"/>
                  </a:moveTo>
                  <a:cubicBezTo>
                    <a:pt x="387248" y="99861"/>
                    <a:pt x="300560" y="128664"/>
                    <a:pt x="193624" y="128664"/>
                  </a:cubicBezTo>
                  <a:cubicBezTo>
                    <a:pt x="86688" y="128664"/>
                    <a:pt x="0" y="99862"/>
                    <a:pt x="0" y="64332"/>
                  </a:cubicBezTo>
                  <a:cubicBezTo>
                    <a:pt x="0" y="28802"/>
                    <a:pt x="86688" y="0"/>
                    <a:pt x="193624" y="0"/>
                  </a:cubicBezTo>
                  <a:cubicBezTo>
                    <a:pt x="300560" y="0"/>
                    <a:pt x="387248" y="28802"/>
                    <a:pt x="387248" y="64332"/>
                  </a:cubicBezTo>
                  <a:close/>
                </a:path>
              </a:pathLst>
            </a:custGeom>
            <a:solidFill>
              <a:schemeClr val="accent4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Rectangle: Rounded Corners 23">
              <a:extLst>
                <a:ext uri="{FF2B5EF4-FFF2-40B4-BE49-F238E27FC236}">
                  <a16:creationId xmlns="" xmlns:a16="http://schemas.microsoft.com/office/drawing/2014/main" id="{555FA2EA-67F5-8986-4766-08F5AB430900}"/>
                </a:ext>
              </a:extLst>
            </p:cNvPr>
            <p:cNvSpPr/>
            <p:nvPr/>
          </p:nvSpPr>
          <p:spPr>
            <a:xfrm>
              <a:off x="3706023" y="2080527"/>
              <a:ext cx="139403" cy="1163079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: Shape 24">
              <a:extLst>
                <a:ext uri="{FF2B5EF4-FFF2-40B4-BE49-F238E27FC236}">
                  <a16:creationId xmlns="" xmlns:a16="http://schemas.microsoft.com/office/drawing/2014/main" id="{C4C61E55-2E9D-4466-BFC4-B5A09232A295}"/>
                </a:ext>
              </a:extLst>
            </p:cNvPr>
            <p:cNvSpPr/>
            <p:nvPr/>
          </p:nvSpPr>
          <p:spPr>
            <a:xfrm>
              <a:off x="3597259" y="1950233"/>
              <a:ext cx="356930" cy="474664"/>
            </a:xfrm>
            <a:custGeom>
              <a:avLst/>
              <a:gdLst>
                <a:gd name="connsiteX0" fmla="*/ 330670 w 330669"/>
                <a:gd name="connsiteY0" fmla="*/ 165335 h 439740"/>
                <a:gd name="connsiteX1" fmla="*/ 165335 w 330669"/>
                <a:gd name="connsiteY1" fmla="*/ 439741 h 439740"/>
                <a:gd name="connsiteX2" fmla="*/ 0 w 330669"/>
                <a:gd name="connsiteY2" fmla="*/ 165335 h 439740"/>
                <a:gd name="connsiteX3" fmla="*/ 165335 w 330669"/>
                <a:gd name="connsiteY3" fmla="*/ 0 h 439740"/>
                <a:gd name="connsiteX4" fmla="*/ 330670 w 330669"/>
                <a:gd name="connsiteY4" fmla="*/ 165335 h 4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669" h="439740">
                  <a:moveTo>
                    <a:pt x="330670" y="165335"/>
                  </a:moveTo>
                  <a:cubicBezTo>
                    <a:pt x="330670" y="256594"/>
                    <a:pt x="165335" y="439741"/>
                    <a:pt x="165335" y="439741"/>
                  </a:cubicBezTo>
                  <a:cubicBezTo>
                    <a:pt x="165335" y="439741"/>
                    <a:pt x="0" y="256699"/>
                    <a:pt x="0" y="165335"/>
                  </a:cubicBezTo>
                  <a:cubicBezTo>
                    <a:pt x="0" y="74076"/>
                    <a:pt x="73971" y="0"/>
                    <a:pt x="165335" y="0"/>
                  </a:cubicBezTo>
                  <a:cubicBezTo>
                    <a:pt x="256699" y="0"/>
                    <a:pt x="330670" y="74076"/>
                    <a:pt x="330670" y="16533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58B7C6B3-8FE9-E50C-1EFD-C8083CD06901}"/>
                </a:ext>
              </a:extLst>
            </p:cNvPr>
            <p:cNvSpPr txBox="1"/>
            <p:nvPr/>
          </p:nvSpPr>
          <p:spPr>
            <a:xfrm>
              <a:off x="6191447" y="1243526"/>
              <a:ext cx="1119551" cy="307777"/>
            </a:xfrm>
            <a:prstGeom prst="rect">
              <a:avLst/>
            </a:prstGeom>
            <a:noFill/>
          </p:spPr>
          <p:txBody>
            <a:bodyPr wrap="square" anchor="ctr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eorgia" panose="02040502050405020303" pitchFamily="18" charset="0"/>
                  <a:ea typeface="+mn-ea"/>
                  <a:cs typeface="+mn-cs"/>
                </a:rPr>
                <a:t>Year</a:t>
              </a: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+mn-cs"/>
                </a:rPr>
                <a:t> 5</a:t>
              </a:r>
              <a:endParaRPr kumimoji="0" lang="en-IN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+mn-cs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E0CE73A6-F97F-88C1-DFDE-57FD7E6CB2AA}"/>
                </a:ext>
              </a:extLst>
            </p:cNvPr>
            <p:cNvSpPr txBox="1"/>
            <p:nvPr/>
          </p:nvSpPr>
          <p:spPr>
            <a:xfrm>
              <a:off x="3110031" y="3832331"/>
              <a:ext cx="2666883" cy="681457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srgbClr val="FFFFFF"/>
                  </a:solidFill>
                  <a:latin typeface="Georgia" panose="02040502050405020303" pitchFamily="18" charset="0"/>
                </a:rPr>
                <a:t>Introduction to detection mechanisms </a:t>
              </a:r>
              <a:endParaRPr lang="en-IN" sz="1600" dirty="0">
                <a:solidFill>
                  <a:srgbClr val="FFFFFF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="" xmlns:a16="http://schemas.microsoft.com/office/drawing/2014/main" id="{A2C37CCA-BBCB-CA77-AC05-79F7145D3F45}"/>
                </a:ext>
              </a:extLst>
            </p:cNvPr>
            <p:cNvSpPr txBox="1"/>
            <p:nvPr/>
          </p:nvSpPr>
          <p:spPr>
            <a:xfrm>
              <a:off x="1221348" y="2273182"/>
              <a:ext cx="2316141" cy="307777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srgbClr val="FFFFFF"/>
                  </a:solidFill>
                  <a:latin typeface="Georgia" panose="02040502050405020303" pitchFamily="18" charset="0"/>
                </a:rPr>
                <a:t>Introduction to web and email security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525CEAA5-8E60-3758-23CB-08B7F0A7133D}"/>
                </a:ext>
              </a:extLst>
            </p:cNvPr>
            <p:cNvSpPr txBox="1"/>
            <p:nvPr/>
          </p:nvSpPr>
          <p:spPr>
            <a:xfrm>
              <a:off x="8312460" y="3764523"/>
              <a:ext cx="486030" cy="369331"/>
            </a:xfrm>
            <a:prstGeom prst="rect">
              <a:avLst/>
            </a:prstGeom>
            <a:noFill/>
          </p:spPr>
          <p:txBody>
            <a:bodyPr wrap="none" rtlCol="0">
              <a:normAutofit fontScale="9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01</a:t>
              </a:r>
              <a:endPara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2224BDAD-D03A-7427-D0AC-7CD09975AC07}"/>
                </a:ext>
              </a:extLst>
            </p:cNvPr>
            <p:cNvSpPr txBox="1"/>
            <p:nvPr/>
          </p:nvSpPr>
          <p:spPr>
            <a:xfrm>
              <a:off x="5598182" y="3608587"/>
              <a:ext cx="486030" cy="369331"/>
            </a:xfrm>
            <a:prstGeom prst="rect">
              <a:avLst/>
            </a:prstGeom>
            <a:noFill/>
          </p:spPr>
          <p:txBody>
            <a:bodyPr wrap="none" rtlCol="0">
              <a:normAutofit fontScale="9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02</a:t>
              </a:r>
              <a:endPara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="" xmlns:a16="http://schemas.microsoft.com/office/drawing/2014/main" id="{EF50A7A4-3356-9292-E14E-4925896B846C}"/>
                </a:ext>
              </a:extLst>
            </p:cNvPr>
            <p:cNvGrpSpPr/>
            <p:nvPr/>
          </p:nvGrpSpPr>
          <p:grpSpPr>
            <a:xfrm>
              <a:off x="6880284" y="2116675"/>
              <a:ext cx="3292031" cy="1656329"/>
              <a:chOff x="6874557" y="1991256"/>
              <a:chExt cx="3292031" cy="1656329"/>
            </a:xfrm>
          </p:grpSpPr>
          <p:sp>
            <p:nvSpPr>
              <p:cNvPr id="40" name="Rectangle 39">
                <a:extLst>
                  <a:ext uri="{FF2B5EF4-FFF2-40B4-BE49-F238E27FC236}">
                    <a16:creationId xmlns="" xmlns:a16="http://schemas.microsoft.com/office/drawing/2014/main" id="{63E0B334-0ECD-71CC-0760-1E909A73351B}"/>
                  </a:ext>
                </a:extLst>
              </p:cNvPr>
              <p:cNvSpPr/>
              <p:nvPr/>
            </p:nvSpPr>
            <p:spPr bwMode="auto">
              <a:xfrm>
                <a:off x="7418937" y="2127127"/>
                <a:ext cx="2747651" cy="85506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Freeform: Shape 17">
                <a:extLst>
                  <a:ext uri="{FF2B5EF4-FFF2-40B4-BE49-F238E27FC236}">
                    <a16:creationId xmlns="" xmlns:a16="http://schemas.microsoft.com/office/drawing/2014/main" id="{B03204C2-08BB-0781-A30C-2CDE0CB70B7A}"/>
                  </a:ext>
                </a:extLst>
              </p:cNvPr>
              <p:cNvSpPr/>
              <p:nvPr/>
            </p:nvSpPr>
            <p:spPr>
              <a:xfrm>
                <a:off x="6874557" y="3341322"/>
                <a:ext cx="934852" cy="306263"/>
              </a:xfrm>
              <a:custGeom>
                <a:avLst/>
                <a:gdLst>
                  <a:gd name="connsiteX0" fmla="*/ 866070 w 866070"/>
                  <a:gd name="connsiteY0" fmla="*/ 141865 h 283730"/>
                  <a:gd name="connsiteX1" fmla="*/ 433035 w 866070"/>
                  <a:gd name="connsiteY1" fmla="*/ 283731 h 283730"/>
                  <a:gd name="connsiteX2" fmla="*/ 0 w 866070"/>
                  <a:gd name="connsiteY2" fmla="*/ 141865 h 283730"/>
                  <a:gd name="connsiteX3" fmla="*/ 433035 w 866070"/>
                  <a:gd name="connsiteY3" fmla="*/ 0 h 283730"/>
                  <a:gd name="connsiteX4" fmla="*/ 866070 w 866070"/>
                  <a:gd name="connsiteY4" fmla="*/ 141865 h 283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6070" h="283730">
                    <a:moveTo>
                      <a:pt x="866070" y="141865"/>
                    </a:moveTo>
                    <a:cubicBezTo>
                      <a:pt x="866070" y="220215"/>
                      <a:pt x="672194" y="283731"/>
                      <a:pt x="433035" y="283731"/>
                    </a:cubicBezTo>
                    <a:cubicBezTo>
                      <a:pt x="193877" y="283731"/>
                      <a:pt x="0" y="220215"/>
                      <a:pt x="0" y="141865"/>
                    </a:cubicBezTo>
                    <a:cubicBezTo>
                      <a:pt x="0" y="63515"/>
                      <a:pt x="193877" y="0"/>
                      <a:pt x="433035" y="0"/>
                    </a:cubicBezTo>
                    <a:cubicBezTo>
                      <a:pt x="672194" y="0"/>
                      <a:pt x="866070" y="63515"/>
                      <a:pt x="866070" y="141865"/>
                    </a:cubicBezTo>
                    <a:close/>
                  </a:path>
                </a:pathLst>
              </a:custGeom>
              <a:noFill/>
              <a:ln w="10463" cap="flat">
                <a:solidFill>
                  <a:schemeClr val="accent3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2" name="Freeform: Shape 18">
                <a:extLst>
                  <a:ext uri="{FF2B5EF4-FFF2-40B4-BE49-F238E27FC236}">
                    <a16:creationId xmlns="" xmlns:a16="http://schemas.microsoft.com/office/drawing/2014/main" id="{696BD2A3-4551-1408-CCA0-187BAC921AD7}"/>
                  </a:ext>
                </a:extLst>
              </p:cNvPr>
              <p:cNvSpPr/>
              <p:nvPr/>
            </p:nvSpPr>
            <p:spPr>
              <a:xfrm>
                <a:off x="7105160" y="3413024"/>
                <a:ext cx="473646" cy="157203"/>
              </a:xfrm>
              <a:custGeom>
                <a:avLst/>
                <a:gdLst>
                  <a:gd name="connsiteX0" fmla="*/ 438798 w 438797"/>
                  <a:gd name="connsiteY0" fmla="*/ 72819 h 145637"/>
                  <a:gd name="connsiteX1" fmla="*/ 219399 w 438797"/>
                  <a:gd name="connsiteY1" fmla="*/ 145637 h 145637"/>
                  <a:gd name="connsiteX2" fmla="*/ 0 w 438797"/>
                  <a:gd name="connsiteY2" fmla="*/ 72819 h 145637"/>
                  <a:gd name="connsiteX3" fmla="*/ 219399 w 438797"/>
                  <a:gd name="connsiteY3" fmla="*/ 0 h 145637"/>
                  <a:gd name="connsiteX4" fmla="*/ 438798 w 438797"/>
                  <a:gd name="connsiteY4" fmla="*/ 72819 h 145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797" h="145637">
                    <a:moveTo>
                      <a:pt x="438798" y="72819"/>
                    </a:moveTo>
                    <a:cubicBezTo>
                      <a:pt x="438798" y="113035"/>
                      <a:pt x="340570" y="145637"/>
                      <a:pt x="219399" y="145637"/>
                    </a:cubicBezTo>
                    <a:cubicBezTo>
                      <a:pt x="98228" y="145637"/>
                      <a:pt x="0" y="113035"/>
                      <a:pt x="0" y="72819"/>
                    </a:cubicBezTo>
                    <a:cubicBezTo>
                      <a:pt x="0" y="32602"/>
                      <a:pt x="98228" y="0"/>
                      <a:pt x="219399" y="0"/>
                    </a:cubicBezTo>
                    <a:cubicBezTo>
                      <a:pt x="340570" y="0"/>
                      <a:pt x="438798" y="32602"/>
                      <a:pt x="438798" y="7281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0463" cap="flat">
                <a:noFill/>
                <a:prstDash val="solid"/>
                <a:miter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Rectangle: Rounded Corners 19">
                <a:extLst>
                  <a:ext uri="{FF2B5EF4-FFF2-40B4-BE49-F238E27FC236}">
                    <a16:creationId xmlns="" xmlns:a16="http://schemas.microsoft.com/office/drawing/2014/main" id="{3C8CA017-F2B6-D475-552E-844D3F22E153}"/>
                  </a:ext>
                </a:extLst>
              </p:cNvPr>
              <p:cNvSpPr/>
              <p:nvPr/>
            </p:nvSpPr>
            <p:spPr>
              <a:xfrm>
                <a:off x="7263049" y="2174128"/>
                <a:ext cx="157868" cy="1317385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046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Freeform: Shape 20">
                <a:extLst>
                  <a:ext uri="{FF2B5EF4-FFF2-40B4-BE49-F238E27FC236}">
                    <a16:creationId xmlns="" xmlns:a16="http://schemas.microsoft.com/office/drawing/2014/main" id="{28F7455C-3643-BC04-3B1E-C1C20A66C559}"/>
                  </a:ext>
                </a:extLst>
              </p:cNvPr>
              <p:cNvSpPr/>
              <p:nvPr/>
            </p:nvSpPr>
            <p:spPr>
              <a:xfrm>
                <a:off x="7139881" y="1991256"/>
                <a:ext cx="404205" cy="537545"/>
              </a:xfrm>
              <a:custGeom>
                <a:avLst/>
                <a:gdLst>
                  <a:gd name="connsiteX0" fmla="*/ 374466 w 374465"/>
                  <a:gd name="connsiteY0" fmla="*/ 187233 h 497995"/>
                  <a:gd name="connsiteX1" fmla="*/ 187233 w 374465"/>
                  <a:gd name="connsiteY1" fmla="*/ 497996 h 497995"/>
                  <a:gd name="connsiteX2" fmla="*/ 0 w 374465"/>
                  <a:gd name="connsiteY2" fmla="*/ 187233 h 497995"/>
                  <a:gd name="connsiteX3" fmla="*/ 187233 w 374465"/>
                  <a:gd name="connsiteY3" fmla="*/ 0 h 497995"/>
                  <a:gd name="connsiteX4" fmla="*/ 374466 w 374465"/>
                  <a:gd name="connsiteY4" fmla="*/ 187233 h 4979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465" h="497995">
                    <a:moveTo>
                      <a:pt x="374466" y="187233"/>
                    </a:moveTo>
                    <a:cubicBezTo>
                      <a:pt x="374466" y="290646"/>
                      <a:pt x="187233" y="497996"/>
                      <a:pt x="187233" y="497996"/>
                    </a:cubicBezTo>
                    <a:cubicBezTo>
                      <a:pt x="187233" y="497996"/>
                      <a:pt x="0" y="290646"/>
                      <a:pt x="0" y="187233"/>
                    </a:cubicBezTo>
                    <a:cubicBezTo>
                      <a:pt x="0" y="83820"/>
                      <a:pt x="83820" y="0"/>
                      <a:pt x="187233" y="0"/>
                    </a:cubicBezTo>
                    <a:cubicBezTo>
                      <a:pt x="290646" y="0"/>
                      <a:pt x="374466" y="83820"/>
                      <a:pt x="374466" y="187233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046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="" xmlns:a16="http://schemas.microsoft.com/office/drawing/2014/main" id="{897917C7-F43F-7BD8-3CAD-F1481F8A6A05}"/>
                  </a:ext>
                </a:extLst>
              </p:cNvPr>
              <p:cNvSpPr txBox="1"/>
              <p:nvPr/>
            </p:nvSpPr>
            <p:spPr>
              <a:xfrm>
                <a:off x="7591085" y="2279042"/>
                <a:ext cx="2496780" cy="588452"/>
              </a:xfrm>
              <a:prstGeom prst="rect">
                <a:avLst/>
              </a:prstGeom>
              <a:noFill/>
            </p:spPr>
            <p:txBody>
              <a:bodyPr wrap="square" anchor="ctr">
                <a:noAutofit/>
              </a:bodyPr>
              <a:lstStyle/>
              <a:p>
                <a:pPr marR="0" lvl="0" indent="0" algn="ctr" fontAlgn="auto">
                  <a:lnSpc>
                    <a:spcPct val="11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en-US" sz="1600" dirty="0">
                    <a:solidFill>
                      <a:srgbClr val="FFFFFF"/>
                    </a:solidFill>
                    <a:latin typeface="Georgia" panose="02040502050405020303" pitchFamily="18" charset="0"/>
                  </a:rPr>
                  <a:t>Introduction to cryptograph </a:t>
                </a:r>
                <a:endParaRPr lang="en-IN" sz="1600" dirty="0">
                  <a:solidFill>
                    <a:srgbClr val="FFFFFF"/>
                  </a:solidFill>
                  <a:latin typeface="Georgia" panose="02040502050405020303" pitchFamily="18" charset="0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="" xmlns:a16="http://schemas.microsoft.com/office/drawing/2014/main" id="{5E47092C-0C1A-7FF1-535F-0625ACBFF4B6}"/>
                  </a:ext>
                </a:extLst>
              </p:cNvPr>
              <p:cNvSpPr txBox="1"/>
              <p:nvPr/>
            </p:nvSpPr>
            <p:spPr>
              <a:xfrm>
                <a:off x="7139871" y="2084409"/>
                <a:ext cx="450764" cy="338555"/>
              </a:xfrm>
              <a:prstGeom prst="rect">
                <a:avLst/>
              </a:prstGeom>
              <a:noFill/>
            </p:spPr>
            <p:txBody>
              <a:bodyPr wrap="none" rtlCol="0">
                <a:normAutofit fontScale="92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Georgia Pro" panose="02040502050405020303" pitchFamily="18" charset="0"/>
                    <a:ea typeface="+mn-ea"/>
                    <a:cs typeface="Arial" pitchFamily="34" charset="0"/>
                  </a:rPr>
                  <a:t>03</a:t>
                </a:r>
                <a:endParaRPr kumimoji="0" lang="en-IN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endParaRPr>
              </a:p>
            </p:txBody>
          </p:sp>
        </p:grpSp>
        <p:sp>
          <p:nvSpPr>
            <p:cNvPr id="36" name="TextBox 35">
              <a:extLst>
                <a:ext uri="{FF2B5EF4-FFF2-40B4-BE49-F238E27FC236}">
                  <a16:creationId xmlns="" xmlns:a16="http://schemas.microsoft.com/office/drawing/2014/main" id="{7D7067B2-B2F3-130E-697E-20C1EE657CBC}"/>
                </a:ext>
              </a:extLst>
            </p:cNvPr>
            <p:cNvSpPr txBox="1"/>
            <p:nvPr/>
          </p:nvSpPr>
          <p:spPr>
            <a:xfrm>
              <a:off x="3590653" y="2016107"/>
              <a:ext cx="418704" cy="307777"/>
            </a:xfrm>
            <a:prstGeom prst="rect">
              <a:avLst/>
            </a:prstGeom>
            <a:noFill/>
          </p:spPr>
          <p:txBody>
            <a:bodyPr wrap="none" rtlCol="0">
              <a:normAutofit fontScale="9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04</a:t>
              </a:r>
              <a:endPara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883F24B5-3A04-42F1-816E-F45CEB19EE1B}"/>
                </a:ext>
              </a:extLst>
            </p:cNvPr>
            <p:cNvSpPr txBox="1"/>
            <p:nvPr/>
          </p:nvSpPr>
          <p:spPr>
            <a:xfrm>
              <a:off x="5856353" y="1277720"/>
              <a:ext cx="383438" cy="276999"/>
            </a:xfrm>
            <a:prstGeom prst="rect">
              <a:avLst/>
            </a:prstGeom>
            <a:noFill/>
          </p:spPr>
          <p:txBody>
            <a:bodyPr wrap="none" rtlCol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="" xmlns:a16="http://schemas.microsoft.com/office/drawing/2014/main" id="{8E1B2147-2C36-B1B9-3AA7-D82F8C98C62D}"/>
                </a:ext>
              </a:extLst>
            </p:cNvPr>
            <p:cNvSpPr txBox="1"/>
            <p:nvPr/>
          </p:nvSpPr>
          <p:spPr>
            <a:xfrm flipH="1">
              <a:off x="1573034" y="4316261"/>
              <a:ext cx="4704966" cy="16997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US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Firewall 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Intrusion Detection System (IDS)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Intrusion Preinvasion System (IPS)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Honeypot and honeynets </a:t>
              </a:r>
            </a:p>
            <a:p>
              <a:pPr>
                <a:spcBef>
                  <a:spcPts val="600"/>
                </a:spcBef>
                <a:buClr>
                  <a:schemeClr val="dk1"/>
                </a:buClr>
                <a:buSzPts val="2000"/>
                <a:defRPr/>
              </a:pPr>
              <a:endParaRPr lang="en-MY" dirty="0">
                <a:solidFill>
                  <a:srgbClr val="000000"/>
                </a:solidFill>
                <a:latin typeface="Georgia Pro Light" panose="02040302050405020303" pitchFamily="18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="" xmlns:a16="http://schemas.microsoft.com/office/drawing/2014/main" id="{72F744DB-1573-3BFA-AB20-E44EC67A0127}"/>
                </a:ext>
              </a:extLst>
            </p:cNvPr>
            <p:cNvSpPr txBox="1"/>
            <p:nvPr/>
          </p:nvSpPr>
          <p:spPr>
            <a:xfrm flipH="1">
              <a:off x="9069545" y="4618030"/>
              <a:ext cx="2627522" cy="82742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Introduction to infrastructure  security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Infrastructure  security vs Information Security 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Switching, DHCP, and DNS security 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IPv6 Security</a:t>
              </a:r>
              <a:endParaRPr lang="en-GB" sz="1600" dirty="0">
                <a:solidFill>
                  <a:srgbClr val="000000"/>
                </a:solidFill>
                <a:latin typeface="Georgia Pro Light" panose="02040302050405020303" pitchFamily="18" charset="0"/>
              </a:endParaRPr>
            </a:p>
          </p:txBody>
        </p:sp>
      </p:grpSp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B90E0D76-ED33-9E5C-E8C0-41E48ADE44C3}"/>
              </a:ext>
            </a:extLst>
          </p:cNvPr>
          <p:cNvSpPr txBox="1"/>
          <p:nvPr/>
        </p:nvSpPr>
        <p:spPr>
          <a:xfrm>
            <a:off x="1553833" y="2126152"/>
            <a:ext cx="4113110" cy="66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indent="-17145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  <a:sym typeface="Calibri"/>
              </a:rPr>
              <a:t>Web security </a:t>
            </a:r>
            <a:endParaRPr lang="en-US" dirty="0">
              <a:solidFill>
                <a:srgbClr val="000000"/>
              </a:solidFill>
              <a:latin typeface="Georgia Pro Light" panose="02040302050405020303" pitchFamily="18" charset="0"/>
            </a:endParaRPr>
          </a:p>
          <a:p>
            <a:pPr marL="171450" marR="0" indent="-17145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  <a:sym typeface="Calibri"/>
              </a:rPr>
              <a:t>Email Security </a:t>
            </a:r>
            <a:endParaRPr lang="en-US" dirty="0">
              <a:solidFill>
                <a:srgbClr val="000000"/>
              </a:solidFill>
              <a:latin typeface="Georgia Pro Light" panose="02040302050405020303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2888527E-F28E-A849-C1DC-91F27DEDC4BF}"/>
              </a:ext>
            </a:extLst>
          </p:cNvPr>
          <p:cNvSpPr txBox="1"/>
          <p:nvPr/>
        </p:nvSpPr>
        <p:spPr>
          <a:xfrm>
            <a:off x="7709824" y="1604264"/>
            <a:ext cx="403325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Symmetric encryption algorithms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Asymmetric encryption algorithms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HASH function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Public Key Infrastructure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0000"/>
              </a:solidFill>
              <a:latin typeface="Georgia Pro Light" panose="020403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F3F7C7D5-9B49-BFC8-708B-C01780D47A31}"/>
              </a:ext>
            </a:extLst>
          </p:cNvPr>
          <p:cNvSpPr txBox="1"/>
          <p:nvPr/>
        </p:nvSpPr>
        <p:spPr>
          <a:xfrm>
            <a:off x="2802630" y="548379"/>
            <a:ext cx="62048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Roadmap </a:t>
            </a:r>
          </a:p>
        </p:txBody>
      </p:sp>
    </p:spTree>
    <p:extLst>
      <p:ext uri="{BB962C8B-B14F-4D97-AF65-F5344CB8AC3E}">
        <p14:creationId xmlns:p14="http://schemas.microsoft.com/office/powerpoint/2010/main" val="220040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16645" y="609202"/>
            <a:ext cx="323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Resources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562473" y="2011550"/>
            <a:ext cx="9064593" cy="4385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514350" lvl="1" indent="-514350" algn="just">
              <a:lnSpc>
                <a:spcPct val="150000"/>
              </a:lnSpc>
              <a:buFont typeface="Arial" pitchFamily="34" charset="0"/>
              <a:buAutoNum type="arabicPeriod"/>
              <a:defRPr/>
            </a:pPr>
            <a:r>
              <a:rPr lang="en-MY" dirty="0" smtClean="0">
                <a:solidFill>
                  <a:srgbClr val="222222"/>
                </a:solidFill>
              </a:rPr>
              <a:t>Vincent </a:t>
            </a:r>
            <a:r>
              <a:rPr lang="en-MY" dirty="0" err="1">
                <a:solidFill>
                  <a:srgbClr val="222222"/>
                </a:solidFill>
              </a:rPr>
              <a:t>Nestler</a:t>
            </a:r>
            <a:r>
              <a:rPr lang="en-MY" dirty="0">
                <a:solidFill>
                  <a:srgbClr val="222222"/>
                </a:solidFill>
              </a:rPr>
              <a:t>, Gregory White, </a:t>
            </a:r>
            <a:r>
              <a:rPr lang="en-MY" dirty="0" err="1">
                <a:solidFill>
                  <a:srgbClr val="222222"/>
                </a:solidFill>
              </a:rPr>
              <a:t>wm.</a:t>
            </a:r>
            <a:r>
              <a:rPr lang="en-MY" dirty="0">
                <a:solidFill>
                  <a:srgbClr val="222222"/>
                </a:solidFill>
              </a:rPr>
              <a:t> Arthur Conklin, Principles of Computer Security: CompTIA Security+ and Beyond – Lab Manual, ISBN: 978-0-07-174856-8, MHID: 0-07-174856-3, McGraw Hill, 2011.</a:t>
            </a:r>
          </a:p>
          <a:p>
            <a:pPr marL="514350" lvl="1" indent="-514350" algn="just">
              <a:lnSpc>
                <a:spcPct val="150000"/>
              </a:lnSpc>
              <a:buFont typeface="Arial" pitchFamily="34" charset="0"/>
              <a:buAutoNum type="arabicPeriod"/>
              <a:defRPr/>
            </a:pPr>
            <a:r>
              <a:rPr lang="en-MY" dirty="0" err="1">
                <a:solidFill>
                  <a:srgbClr val="222222"/>
                </a:solidFill>
              </a:rPr>
              <a:t>Aumasson</a:t>
            </a:r>
            <a:r>
              <a:rPr lang="en-MY" dirty="0">
                <a:solidFill>
                  <a:srgbClr val="222222"/>
                </a:solidFill>
              </a:rPr>
              <a:t>, J. P. (2017). Serious cryptography: a practical introduction to modern encryption. No Starch Press. </a:t>
            </a:r>
          </a:p>
          <a:p>
            <a:pPr marL="514350" lvl="1" indent="-514350" algn="just">
              <a:lnSpc>
                <a:spcPct val="150000"/>
              </a:lnSpc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Stallings, W. (2006). Cryptography and network security principles and practices 4th edition</a:t>
            </a:r>
          </a:p>
          <a:p>
            <a:pPr marL="514350" lvl="1" indent="-514350" algn="just">
              <a:lnSpc>
                <a:spcPct val="150000"/>
              </a:lnSpc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Wong, A., &amp; Yeung, A. (2009). Network infrastructure security. Springer Science &amp; Business Media.</a:t>
            </a:r>
            <a:endParaRPr lang="en-US" dirty="0">
              <a:solidFill>
                <a:srgbClr val="222222"/>
              </a:solidFill>
            </a:endParaRPr>
          </a:p>
          <a:p>
            <a:pPr marL="514350" lvl="1" indent="-514350" algn="just">
              <a:lnSpc>
                <a:spcPct val="150000"/>
              </a:lnSpc>
              <a:buAutoNum type="arabicPeriod"/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1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92453" y="559129"/>
            <a:ext cx="4038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76313" lvl="1">
              <a:defRPr/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Structure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062026"/>
              </p:ext>
            </p:extLst>
          </p:nvPr>
        </p:nvGraphicFramePr>
        <p:xfrm>
          <a:off x="617280" y="1629253"/>
          <a:ext cx="10812719" cy="4573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312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4739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3568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05478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Week #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1: Introduction to Networks infrastructure security (part 1)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193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2: Introduction to Networks infrastructure security (part2)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77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 3: IPv6 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659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 4:  Firewall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1588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5: Intrusion Detection Systems and Intrusion Prevention Systems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300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6:  Cryptography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7: Public Key Infrastructure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8:  Web security (part 1)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9: Web security (part 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10:  Email 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927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85607" y="543490"/>
            <a:ext cx="3863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Assessment</a:t>
            </a:r>
          </a:p>
        </p:txBody>
      </p:sp>
      <p:sp>
        <p:nvSpPr>
          <p:cNvPr id="10" name="Rectangle 9"/>
          <p:cNvSpPr>
            <a:spLocks noGrp="1" noChangeArrowheads="1"/>
          </p:cNvSpPr>
          <p:nvPr/>
        </p:nvSpPr>
        <p:spPr>
          <a:xfrm>
            <a:off x="4697630" y="2331793"/>
            <a:ext cx="6960970" cy="24978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 Quiz ( </a:t>
            </a:r>
            <a:r>
              <a:rPr lang="en-US" sz="2400" dirty="0"/>
              <a:t>80</a:t>
            </a:r>
            <a:r>
              <a:rPr lang="en-GB" sz="2400" dirty="0"/>
              <a:t>% mark</a:t>
            </a:r>
            <a:r>
              <a:rPr lang="en-US" sz="2400" dirty="0"/>
              <a:t>s)</a:t>
            </a:r>
            <a:endParaRPr lang="en-GB" sz="2400" dirty="0"/>
          </a:p>
          <a:p>
            <a:pPr marL="0" indent="0">
              <a:lnSpc>
                <a:spcPct val="90000"/>
              </a:lnSpc>
            </a:pPr>
            <a:endParaRPr lang="en-GB" sz="24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Number of Quizzes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Quiz.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marL="0" lvl="1" indent="0">
              <a:lnSpc>
                <a:spcPct val="90000"/>
              </a:lnSpc>
            </a:pPr>
            <a:r>
              <a:rPr lang="en-GB" sz="2400" dirty="0"/>
              <a:t>Final Exam (</a:t>
            </a:r>
            <a:r>
              <a:rPr lang="en-US" sz="2400" dirty="0"/>
              <a:t>20</a:t>
            </a:r>
            <a:r>
              <a:rPr lang="en-GB" sz="2400" dirty="0"/>
              <a:t>% )  </a:t>
            </a:r>
          </a:p>
        </p:txBody>
      </p:sp>
      <p:pic>
        <p:nvPicPr>
          <p:cNvPr id="11" name="Picture 2" descr="Free White Printer Paper on Brown Wooden Table Stock Photo">
            <a:extLst>
              <a:ext uri="{FF2B5EF4-FFF2-40B4-BE49-F238E27FC236}">
                <a16:creationId xmlns="" xmlns:a16="http://schemas.microsoft.com/office/drawing/2014/main" id="{CF1FF66F-3DCA-DF95-9B50-C4A38486E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252" y="2032146"/>
            <a:ext cx="2480406" cy="372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33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890424" y="543490"/>
            <a:ext cx="5594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Assessment (cont.)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000"/>
          <a:stretch/>
        </p:blipFill>
        <p:spPr>
          <a:xfrm>
            <a:off x="3159268" y="1974536"/>
            <a:ext cx="6320548" cy="379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30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6578" y="1457244"/>
            <a:ext cx="9200444" cy="417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86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8494</TotalTime>
  <Words>457</Words>
  <Application>Microsoft Office PowerPoint</Application>
  <PresentationFormat>Widescreen</PresentationFormat>
  <Paragraphs>127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7" baseType="lpstr">
      <vt:lpstr>Aardvark Cafe</vt:lpstr>
      <vt:lpstr>Agency FB</vt:lpstr>
      <vt:lpstr>Arial</vt:lpstr>
      <vt:lpstr>Calibri</vt:lpstr>
      <vt:lpstr>Calibri Light</vt:lpstr>
      <vt:lpstr>Georgia</vt:lpstr>
      <vt:lpstr>Georgia Pro</vt:lpstr>
      <vt:lpstr>Georgia Pro Light</vt:lpstr>
      <vt:lpstr>Google Sans</vt:lpstr>
      <vt:lpstr>Roboto</vt:lpstr>
      <vt:lpstr>Tajawal Medium</vt:lpstr>
      <vt:lpstr>Times New Roman</vt:lpstr>
      <vt:lpstr>Wingdings</vt:lpstr>
      <vt:lpstr>Wingdings 3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Dr. Redhwan</cp:lastModifiedBy>
  <cp:revision>295</cp:revision>
  <dcterms:created xsi:type="dcterms:W3CDTF">2012-10-04T04:34:07Z</dcterms:created>
  <dcterms:modified xsi:type="dcterms:W3CDTF">2023-09-28T10:32:14Z</dcterms:modified>
</cp:coreProperties>
</file>