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docProps/core.xml" ContentType="application/vnd.openxmlformats-package.core-properties+xml"/>
  <Override PartName="/ppt/presentation.xml" ContentType="application/vnd.openxmlformats-officedocument.presentationml.presentation.main+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custom-properties" Target="docProps/custom.xml"/><Relationship Id="rId2" Type="http://schemas.openxmlformats.org/officeDocument/2006/relationships/officeDocument" Target="ppt/presentation.xml"/><Relationship Id="rId1"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306" r:id="rId55"/>
    <p:sldId id="307" r:id="rId56"/>
    <p:sldId id="308" r:id="rId57"/>
    <p:sldId id="309" r:id="rId58"/>
    <p:sldId id="310" r:id="rId59"/>
    <p:sldId id="311" r:id="rId60"/>
    <p:sldId id="312" r:id="rId61"/>
    <p:sldId id="313" r:id="rId62"/>
    <p:sldId id="314" r:id="rId63"/>
    <p:sldId id="315" r:id="rId64"/>
    <p:sldId id="316" r:id="rId65"/>
    <p:sldId id="317" r:id="rId66"/>
    <p:sldId id="318" r:id="rId67"/>
    <p:sldId id="319" r:id="rId68"/>
  </p:sldIdLst>
  <p:sldSz cy="6858000" cx="12192000"/>
  <p:notesSz cx="6858000" cy="9144000"/>
  <p:embeddedFontLst>
    <p:embeddedFont>
      <p:font typeface="Tajawal ExtraBold"/>
      <p:bold r:id="rId69"/>
    </p:embeddedFont>
    <p:embeddedFont>
      <p:font typeface="Tajawal Medium"/>
      <p:regular r:id="rId70"/>
      <p:bold r:id="rId71"/>
    </p:embeddedFont>
    <p:embeddedFont>
      <p:font typeface="Stardos Stencil"/>
      <p:regular r:id="rId72"/>
      <p:bold r:id="rId7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74" roundtripDataSignature="AMtx7mgC3aHLvk0V+nEt9cwe+1ncj72G6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21" Type="http://schemas.openxmlformats.org/officeDocument/2006/relationships/slide" Target="slides/slide17.xml"/><Relationship Id="rId68" Type="http://schemas.openxmlformats.org/officeDocument/2006/relationships/slide" Target="slides/slide64.xml"/><Relationship Id="rId16" Type="http://schemas.openxmlformats.org/officeDocument/2006/relationships/slide" Target="slides/slide12.xml"/><Relationship Id="rId40" Type="http://schemas.openxmlformats.org/officeDocument/2006/relationships/slide" Target="slides/slide36.xml"/><Relationship Id="rId45" Type="http://schemas.openxmlformats.org/officeDocument/2006/relationships/slide" Target="slides/slide41.xml"/><Relationship Id="rId74" Type="http://customschemas.google.com/relationships/presentationmetadata" Target="metadata"/><Relationship Id="rId32" Type="http://schemas.openxmlformats.org/officeDocument/2006/relationships/slide" Target="slides/slide28.xml"/><Relationship Id="rId37" Type="http://schemas.openxmlformats.org/officeDocument/2006/relationships/slide" Target="slides/slide33.xml"/><Relationship Id="rId66" Type="http://schemas.openxmlformats.org/officeDocument/2006/relationships/slide" Target="slides/slide62.xml"/><Relationship Id="rId24" Type="http://schemas.openxmlformats.org/officeDocument/2006/relationships/slide" Target="slides/slide20.xml"/><Relationship Id="rId53" Type="http://schemas.openxmlformats.org/officeDocument/2006/relationships/slide" Target="slides/slide49.xml"/><Relationship Id="rId11" Type="http://schemas.openxmlformats.org/officeDocument/2006/relationships/slide" Target="slides/slide7.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43" Type="http://schemas.openxmlformats.org/officeDocument/2006/relationships/slide" Target="slides/slide39.xml"/><Relationship Id="rId48" Type="http://schemas.openxmlformats.org/officeDocument/2006/relationships/slide" Target="slides/slide44.xml"/><Relationship Id="rId30" Type="http://schemas.openxmlformats.org/officeDocument/2006/relationships/slide" Target="slides/slide26.xml"/><Relationship Id="rId35" Type="http://schemas.openxmlformats.org/officeDocument/2006/relationships/slide" Target="slides/slide31.xml"/><Relationship Id="rId64" Type="http://schemas.openxmlformats.org/officeDocument/2006/relationships/slide" Target="slides/slide60.xml"/><Relationship Id="rId22" Type="http://schemas.openxmlformats.org/officeDocument/2006/relationships/slide" Target="slides/slide18.xml"/><Relationship Id="rId69" Type="http://schemas.openxmlformats.org/officeDocument/2006/relationships/font" Target="fonts/TajawalExtraBold-bold.fntdata"/><Relationship Id="rId27" Type="http://schemas.openxmlformats.org/officeDocument/2006/relationships/slide" Target="slides/slide23.xml"/><Relationship Id="rId56" Type="http://schemas.openxmlformats.org/officeDocument/2006/relationships/slide" Target="slides/slide52.xml"/><Relationship Id="rId14" Type="http://schemas.openxmlformats.org/officeDocument/2006/relationships/slide" Target="slides/slide10.xml"/><Relationship Id="rId77" Type="http://schemas.openxmlformats.org/officeDocument/2006/relationships/customXml" Target="../customXml/item3.xml"/><Relationship Id="rId8" Type="http://schemas.openxmlformats.org/officeDocument/2006/relationships/slide" Target="slides/slide4.xml"/><Relationship Id="rId72" Type="http://schemas.openxmlformats.org/officeDocument/2006/relationships/font" Target="fonts/StardosStencil-regular.fntdata"/><Relationship Id="rId51" Type="http://schemas.openxmlformats.org/officeDocument/2006/relationships/slide" Target="slides/slide47.xml"/><Relationship Id="rId3" Type="http://schemas.openxmlformats.org/officeDocument/2006/relationships/slideMaster" Target="slideMasters/slideMaster1.xml"/><Relationship Id="rId46" Type="http://schemas.openxmlformats.org/officeDocument/2006/relationships/slide" Target="slides/slide42.xml"/><Relationship Id="rId33" Type="http://schemas.openxmlformats.org/officeDocument/2006/relationships/slide" Target="slides/slide29.xml"/><Relationship Id="rId38" Type="http://schemas.openxmlformats.org/officeDocument/2006/relationships/slide" Target="slides/slide34.xml"/><Relationship Id="rId67" Type="http://schemas.openxmlformats.org/officeDocument/2006/relationships/slide" Target="slides/slide63.xml"/><Relationship Id="rId25" Type="http://schemas.openxmlformats.org/officeDocument/2006/relationships/slide" Target="slides/slide21.xml"/><Relationship Id="rId12" Type="http://schemas.openxmlformats.org/officeDocument/2006/relationships/slide" Target="slides/slide8.xml"/><Relationship Id="rId59" Type="http://schemas.openxmlformats.org/officeDocument/2006/relationships/slide" Target="slides/slide55.xml"/><Relationship Id="rId17" Type="http://schemas.openxmlformats.org/officeDocument/2006/relationships/slide" Target="slides/slide13.xml"/><Relationship Id="rId41" Type="http://schemas.openxmlformats.org/officeDocument/2006/relationships/slide" Target="slides/slide37.xml"/><Relationship Id="rId70" Type="http://schemas.openxmlformats.org/officeDocument/2006/relationships/font" Target="fonts/TajawalMedium-regular.fntdata"/><Relationship Id="rId62" Type="http://schemas.openxmlformats.org/officeDocument/2006/relationships/slide" Target="slides/slide58.xml"/><Relationship Id="rId20" Type="http://schemas.openxmlformats.org/officeDocument/2006/relationships/slide" Target="slides/slide16.xml"/><Relationship Id="rId54" Type="http://schemas.openxmlformats.org/officeDocument/2006/relationships/slide" Target="slides/slide50.xml"/><Relationship Id="rId75" Type="http://schemas.openxmlformats.org/officeDocument/2006/relationships/customXml" Target="../customXml/item1.xml"/><Relationship Id="rId1" Type="http://schemas.openxmlformats.org/officeDocument/2006/relationships/theme" Target="theme/theme1.xml"/><Relationship Id="rId6" Type="http://schemas.openxmlformats.org/officeDocument/2006/relationships/slide" Target="slides/slide2.xml"/><Relationship Id="rId49" Type="http://schemas.openxmlformats.org/officeDocument/2006/relationships/slide" Target="slides/slide45.xml"/><Relationship Id="rId36" Type="http://schemas.openxmlformats.org/officeDocument/2006/relationships/slide" Target="slides/slide32.xml"/><Relationship Id="rId23" Type="http://schemas.openxmlformats.org/officeDocument/2006/relationships/slide" Target="slides/slide19.xml"/><Relationship Id="rId28" Type="http://schemas.openxmlformats.org/officeDocument/2006/relationships/slide" Target="slides/slide24.xml"/><Relationship Id="rId57" Type="http://schemas.openxmlformats.org/officeDocument/2006/relationships/slide" Target="slides/slide53.xml"/><Relationship Id="rId15" Type="http://schemas.openxmlformats.org/officeDocument/2006/relationships/slide" Target="slides/slide11.xml"/><Relationship Id="rId44" Type="http://schemas.openxmlformats.org/officeDocument/2006/relationships/slide" Target="slides/slide40.xml"/><Relationship Id="rId73" Type="http://schemas.openxmlformats.org/officeDocument/2006/relationships/font" Target="fonts/StardosStencil-bold.fntdata"/><Relationship Id="rId31" Type="http://schemas.openxmlformats.org/officeDocument/2006/relationships/slide" Target="slides/slide27.xml"/><Relationship Id="rId65" Type="http://schemas.openxmlformats.org/officeDocument/2006/relationships/slide" Target="slides/slide61.xml"/><Relationship Id="rId60" Type="http://schemas.openxmlformats.org/officeDocument/2006/relationships/slide" Target="slides/slide56.xml"/><Relationship Id="rId52" Type="http://schemas.openxmlformats.org/officeDocument/2006/relationships/slide" Target="slides/slide48.xml"/><Relationship Id="rId10" Type="http://schemas.openxmlformats.org/officeDocument/2006/relationships/slide" Target="slides/slide6.xml"/><Relationship Id="rId4" Type="http://schemas.openxmlformats.org/officeDocument/2006/relationships/notesMaster" Target="notesMasters/notesMaster1.xml"/><Relationship Id="rId9" Type="http://schemas.openxmlformats.org/officeDocument/2006/relationships/slide" Target="slides/slide5.xml"/><Relationship Id="rId39" Type="http://schemas.openxmlformats.org/officeDocument/2006/relationships/slide" Target="slides/slide35.xml"/><Relationship Id="rId13" Type="http://schemas.openxmlformats.org/officeDocument/2006/relationships/slide" Target="slides/slide9.xml"/><Relationship Id="rId18" Type="http://schemas.openxmlformats.org/officeDocument/2006/relationships/slide" Target="slides/slide14.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customXml" Target="../customXml/item2.xml"/><Relationship Id="rId7" Type="http://schemas.openxmlformats.org/officeDocument/2006/relationships/slide" Target="slides/slide3.xml"/><Relationship Id="rId71" Type="http://schemas.openxmlformats.org/officeDocument/2006/relationships/font" Target="fonts/TajawalMedium-bold.fntdata"/><Relationship Id="rId2" Type="http://schemas.openxmlformats.org/officeDocument/2006/relationships/presProps" Target="presProps.xml"/><Relationship Id="rId29"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8" name="Google Shape;98;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9" name="Google Shape;99;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00" name="Google Shape;100;p1: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a:p>
        </p:txBody>
      </p:sp>
      <p:sp>
        <p:nvSpPr>
          <p:cNvPr id="101" name="Google Shape;101;p1: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8" name="Google Shape;118;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9" name="Google Shape;119;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20" name="Google Shape;120;p2: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a:p>
        </p:txBody>
      </p:sp>
      <p:sp>
        <p:nvSpPr>
          <p:cNvPr id="121" name="Google Shape;121;p2: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9" name="Google Shape;159;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4" name="Google Shape;174;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8" name="Google Shape;188;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1" name="Google Shape;201;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1" name="Google Shape;211;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3" name="Google Shape;223;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7" name="Google Shape;237;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2" name="Google Shape;252;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7" name="Google Shape;267;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1" name="Google Shape;281;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4" name="Google Shape;294;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7" name="Google Shape;307;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8" name="Google Shape;308;p1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09" name="Google Shape;309;p14: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a:p>
        </p:txBody>
      </p:sp>
      <p:sp>
        <p:nvSpPr>
          <p:cNvPr id="310" name="Google Shape;310;p14: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3" name="Google Shape;323;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8" name="Google Shape;338;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2" name="Google Shape;352;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6" name="Google Shape;366;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0" name="Google Shape;380;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3" name="Google Shape;393;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5" name="Shape 405"/>
        <p:cNvGrpSpPr/>
        <p:nvPr/>
      </p:nvGrpSpPr>
      <p:grpSpPr>
        <a:xfrm>
          <a:off x="0" y="0"/>
          <a:ext cx="0" cy="0"/>
          <a:chOff x="0" y="0"/>
          <a:chExt cx="0" cy="0"/>
        </a:xfrm>
      </p:grpSpPr>
      <p:sp>
        <p:nvSpPr>
          <p:cNvPr id="406" name="Google Shape;406;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7" name="Google Shape;407;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9" name="Shape 419"/>
        <p:cNvGrpSpPr/>
        <p:nvPr/>
      </p:nvGrpSpPr>
      <p:grpSpPr>
        <a:xfrm>
          <a:off x="0" y="0"/>
          <a:ext cx="0" cy="0"/>
          <a:chOff x="0" y="0"/>
          <a:chExt cx="0" cy="0"/>
        </a:xfrm>
      </p:grpSpPr>
      <p:sp>
        <p:nvSpPr>
          <p:cNvPr id="420" name="Google Shape;420;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1" name="Google Shape;421;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3" name="Shape 433"/>
        <p:cNvGrpSpPr/>
        <p:nvPr/>
      </p:nvGrpSpPr>
      <p:grpSpPr>
        <a:xfrm>
          <a:off x="0" y="0"/>
          <a:ext cx="0" cy="0"/>
          <a:chOff x="0" y="0"/>
          <a:chExt cx="0" cy="0"/>
        </a:xfrm>
      </p:grpSpPr>
      <p:sp>
        <p:nvSpPr>
          <p:cNvPr id="434" name="Google Shape;434;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5" name="Google Shape;435;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 name="Shape 447"/>
        <p:cNvGrpSpPr/>
        <p:nvPr/>
      </p:nvGrpSpPr>
      <p:grpSpPr>
        <a:xfrm>
          <a:off x="0" y="0"/>
          <a:ext cx="0" cy="0"/>
          <a:chOff x="0" y="0"/>
          <a:chExt cx="0" cy="0"/>
        </a:xfrm>
      </p:grpSpPr>
      <p:sp>
        <p:nvSpPr>
          <p:cNvPr id="448" name="Google Shape;448;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9" name="Google Shape;449;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1" name="Shape 461"/>
        <p:cNvGrpSpPr/>
        <p:nvPr/>
      </p:nvGrpSpPr>
      <p:grpSpPr>
        <a:xfrm>
          <a:off x="0" y="0"/>
          <a:ext cx="0" cy="0"/>
          <a:chOff x="0" y="0"/>
          <a:chExt cx="0" cy="0"/>
        </a:xfrm>
      </p:grpSpPr>
      <p:sp>
        <p:nvSpPr>
          <p:cNvPr id="462" name="Google Shape;462;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3" name="Google Shape;463;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5" name="Shape 475"/>
        <p:cNvGrpSpPr/>
        <p:nvPr/>
      </p:nvGrpSpPr>
      <p:grpSpPr>
        <a:xfrm>
          <a:off x="0" y="0"/>
          <a:ext cx="0" cy="0"/>
          <a:chOff x="0" y="0"/>
          <a:chExt cx="0" cy="0"/>
        </a:xfrm>
      </p:grpSpPr>
      <p:sp>
        <p:nvSpPr>
          <p:cNvPr id="476" name="Google Shape;476;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7" name="Google Shape;477;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9" name="Shape 489"/>
        <p:cNvGrpSpPr/>
        <p:nvPr/>
      </p:nvGrpSpPr>
      <p:grpSpPr>
        <a:xfrm>
          <a:off x="0" y="0"/>
          <a:ext cx="0" cy="0"/>
          <a:chOff x="0" y="0"/>
          <a:chExt cx="0" cy="0"/>
        </a:xfrm>
      </p:grpSpPr>
      <p:sp>
        <p:nvSpPr>
          <p:cNvPr id="490" name="Google Shape;490;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1" name="Google Shape;491;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3" name="Shape 503"/>
        <p:cNvGrpSpPr/>
        <p:nvPr/>
      </p:nvGrpSpPr>
      <p:grpSpPr>
        <a:xfrm>
          <a:off x="0" y="0"/>
          <a:ext cx="0" cy="0"/>
          <a:chOff x="0" y="0"/>
          <a:chExt cx="0" cy="0"/>
        </a:xfrm>
      </p:grpSpPr>
      <p:sp>
        <p:nvSpPr>
          <p:cNvPr id="504" name="Google Shape;504;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5" name="Google Shape;505;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7" name="Shape 517"/>
        <p:cNvGrpSpPr/>
        <p:nvPr/>
      </p:nvGrpSpPr>
      <p:grpSpPr>
        <a:xfrm>
          <a:off x="0" y="0"/>
          <a:ext cx="0" cy="0"/>
          <a:chOff x="0" y="0"/>
          <a:chExt cx="0" cy="0"/>
        </a:xfrm>
      </p:grpSpPr>
      <p:sp>
        <p:nvSpPr>
          <p:cNvPr id="518" name="Google Shape;518;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9" name="Google Shape;519;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1" name="Shape 531"/>
        <p:cNvGrpSpPr/>
        <p:nvPr/>
      </p:nvGrpSpPr>
      <p:grpSpPr>
        <a:xfrm>
          <a:off x="0" y="0"/>
          <a:ext cx="0" cy="0"/>
          <a:chOff x="0" y="0"/>
          <a:chExt cx="0" cy="0"/>
        </a:xfrm>
      </p:grpSpPr>
      <p:sp>
        <p:nvSpPr>
          <p:cNvPr id="532" name="Google Shape;532;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3" name="Google Shape;533;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5" name="Shape 545"/>
        <p:cNvGrpSpPr/>
        <p:nvPr/>
      </p:nvGrpSpPr>
      <p:grpSpPr>
        <a:xfrm>
          <a:off x="0" y="0"/>
          <a:ext cx="0" cy="0"/>
          <a:chOff x="0" y="0"/>
          <a:chExt cx="0" cy="0"/>
        </a:xfrm>
      </p:grpSpPr>
      <p:sp>
        <p:nvSpPr>
          <p:cNvPr id="546" name="Google Shape;546;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7" name="Google Shape;547;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9" name="Shape 559"/>
        <p:cNvGrpSpPr/>
        <p:nvPr/>
      </p:nvGrpSpPr>
      <p:grpSpPr>
        <a:xfrm>
          <a:off x="0" y="0"/>
          <a:ext cx="0" cy="0"/>
          <a:chOff x="0" y="0"/>
          <a:chExt cx="0" cy="0"/>
        </a:xfrm>
      </p:grpSpPr>
      <p:sp>
        <p:nvSpPr>
          <p:cNvPr id="560" name="Google Shape;560;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1" name="Google Shape;561;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4" name="Shape 574"/>
        <p:cNvGrpSpPr/>
        <p:nvPr/>
      </p:nvGrpSpPr>
      <p:grpSpPr>
        <a:xfrm>
          <a:off x="0" y="0"/>
          <a:ext cx="0" cy="0"/>
          <a:chOff x="0" y="0"/>
          <a:chExt cx="0" cy="0"/>
        </a:xfrm>
      </p:grpSpPr>
      <p:sp>
        <p:nvSpPr>
          <p:cNvPr id="575" name="Google Shape;575;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6" name="Google Shape;576;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8" name="Shape 588"/>
        <p:cNvGrpSpPr/>
        <p:nvPr/>
      </p:nvGrpSpPr>
      <p:grpSpPr>
        <a:xfrm>
          <a:off x="0" y="0"/>
          <a:ext cx="0" cy="0"/>
          <a:chOff x="0" y="0"/>
          <a:chExt cx="0" cy="0"/>
        </a:xfrm>
      </p:grpSpPr>
      <p:sp>
        <p:nvSpPr>
          <p:cNvPr id="589" name="Google Shape;589;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0" name="Google Shape;590;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2" name="Shape 602"/>
        <p:cNvGrpSpPr/>
        <p:nvPr/>
      </p:nvGrpSpPr>
      <p:grpSpPr>
        <a:xfrm>
          <a:off x="0" y="0"/>
          <a:ext cx="0" cy="0"/>
          <a:chOff x="0" y="0"/>
          <a:chExt cx="0" cy="0"/>
        </a:xfrm>
      </p:grpSpPr>
      <p:sp>
        <p:nvSpPr>
          <p:cNvPr id="603" name="Google Shape;603;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4" name="Google Shape;604;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6" name="Shape 616"/>
        <p:cNvGrpSpPr/>
        <p:nvPr/>
      </p:nvGrpSpPr>
      <p:grpSpPr>
        <a:xfrm>
          <a:off x="0" y="0"/>
          <a:ext cx="0" cy="0"/>
          <a:chOff x="0" y="0"/>
          <a:chExt cx="0" cy="0"/>
        </a:xfrm>
      </p:grpSpPr>
      <p:sp>
        <p:nvSpPr>
          <p:cNvPr id="617" name="Google Shape;617;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8" name="Google Shape;618;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0" name="Shape 630"/>
        <p:cNvGrpSpPr/>
        <p:nvPr/>
      </p:nvGrpSpPr>
      <p:grpSpPr>
        <a:xfrm>
          <a:off x="0" y="0"/>
          <a:ext cx="0" cy="0"/>
          <a:chOff x="0" y="0"/>
          <a:chExt cx="0" cy="0"/>
        </a:xfrm>
      </p:grpSpPr>
      <p:sp>
        <p:nvSpPr>
          <p:cNvPr id="631" name="Google Shape;631;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2" name="Google Shape;632;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5" name="Shape 645"/>
        <p:cNvGrpSpPr/>
        <p:nvPr/>
      </p:nvGrpSpPr>
      <p:grpSpPr>
        <a:xfrm>
          <a:off x="0" y="0"/>
          <a:ext cx="0" cy="0"/>
          <a:chOff x="0" y="0"/>
          <a:chExt cx="0" cy="0"/>
        </a:xfrm>
      </p:grpSpPr>
      <p:sp>
        <p:nvSpPr>
          <p:cNvPr id="646" name="Google Shape;646;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47" name="Google Shape;647;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9" name="Shape 659"/>
        <p:cNvGrpSpPr/>
        <p:nvPr/>
      </p:nvGrpSpPr>
      <p:grpSpPr>
        <a:xfrm>
          <a:off x="0" y="0"/>
          <a:ext cx="0" cy="0"/>
          <a:chOff x="0" y="0"/>
          <a:chExt cx="0" cy="0"/>
        </a:xfrm>
      </p:grpSpPr>
      <p:sp>
        <p:nvSpPr>
          <p:cNvPr id="660" name="Google Shape;660;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1" name="Google Shape;661;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3" name="Shape 673"/>
        <p:cNvGrpSpPr/>
        <p:nvPr/>
      </p:nvGrpSpPr>
      <p:grpSpPr>
        <a:xfrm>
          <a:off x="0" y="0"/>
          <a:ext cx="0" cy="0"/>
          <a:chOff x="0" y="0"/>
          <a:chExt cx="0" cy="0"/>
        </a:xfrm>
      </p:grpSpPr>
      <p:sp>
        <p:nvSpPr>
          <p:cNvPr id="674" name="Google Shape;674;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5" name="Google Shape;675;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7" name="Shape 687"/>
        <p:cNvGrpSpPr/>
        <p:nvPr/>
      </p:nvGrpSpPr>
      <p:grpSpPr>
        <a:xfrm>
          <a:off x="0" y="0"/>
          <a:ext cx="0" cy="0"/>
          <a:chOff x="0" y="0"/>
          <a:chExt cx="0" cy="0"/>
        </a:xfrm>
      </p:grpSpPr>
      <p:sp>
        <p:nvSpPr>
          <p:cNvPr id="688" name="Google Shape;688;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9" name="Google Shape;689;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1" name="Shape 701"/>
        <p:cNvGrpSpPr/>
        <p:nvPr/>
      </p:nvGrpSpPr>
      <p:grpSpPr>
        <a:xfrm>
          <a:off x="0" y="0"/>
          <a:ext cx="0" cy="0"/>
          <a:chOff x="0" y="0"/>
          <a:chExt cx="0" cy="0"/>
        </a:xfrm>
      </p:grpSpPr>
      <p:sp>
        <p:nvSpPr>
          <p:cNvPr id="702" name="Google Shape;702;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03" name="Google Shape;703;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5" name="Shape 715"/>
        <p:cNvGrpSpPr/>
        <p:nvPr/>
      </p:nvGrpSpPr>
      <p:grpSpPr>
        <a:xfrm>
          <a:off x="0" y="0"/>
          <a:ext cx="0" cy="0"/>
          <a:chOff x="0" y="0"/>
          <a:chExt cx="0" cy="0"/>
        </a:xfrm>
      </p:grpSpPr>
      <p:sp>
        <p:nvSpPr>
          <p:cNvPr id="716" name="Google Shape;716;p4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17" name="Google Shape;717;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8" name="Shape 728"/>
        <p:cNvGrpSpPr/>
        <p:nvPr/>
      </p:nvGrpSpPr>
      <p:grpSpPr>
        <a:xfrm>
          <a:off x="0" y="0"/>
          <a:ext cx="0" cy="0"/>
          <a:chOff x="0" y="0"/>
          <a:chExt cx="0" cy="0"/>
        </a:xfrm>
      </p:grpSpPr>
      <p:sp>
        <p:nvSpPr>
          <p:cNvPr id="729" name="Google Shape;729;p4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30" name="Google Shape;730;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2" name="Shape 742"/>
        <p:cNvGrpSpPr/>
        <p:nvPr/>
      </p:nvGrpSpPr>
      <p:grpSpPr>
        <a:xfrm>
          <a:off x="0" y="0"/>
          <a:ext cx="0" cy="0"/>
          <a:chOff x="0" y="0"/>
          <a:chExt cx="0" cy="0"/>
        </a:xfrm>
      </p:grpSpPr>
      <p:sp>
        <p:nvSpPr>
          <p:cNvPr id="743" name="Google Shape;743;p4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44" name="Google Shape;744;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6" name="Shape 756"/>
        <p:cNvGrpSpPr/>
        <p:nvPr/>
      </p:nvGrpSpPr>
      <p:grpSpPr>
        <a:xfrm>
          <a:off x="0" y="0"/>
          <a:ext cx="0" cy="0"/>
          <a:chOff x="0" y="0"/>
          <a:chExt cx="0" cy="0"/>
        </a:xfrm>
      </p:grpSpPr>
      <p:sp>
        <p:nvSpPr>
          <p:cNvPr id="757" name="Google Shape;757;p4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58" name="Google Shape;758;p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0" name="Shape 770"/>
        <p:cNvGrpSpPr/>
        <p:nvPr/>
      </p:nvGrpSpPr>
      <p:grpSpPr>
        <a:xfrm>
          <a:off x="0" y="0"/>
          <a:ext cx="0" cy="0"/>
          <a:chOff x="0" y="0"/>
          <a:chExt cx="0" cy="0"/>
        </a:xfrm>
      </p:grpSpPr>
      <p:sp>
        <p:nvSpPr>
          <p:cNvPr id="771" name="Google Shape;771;p4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72" name="Google Shape;772;p4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4" name="Shape 784"/>
        <p:cNvGrpSpPr/>
        <p:nvPr/>
      </p:nvGrpSpPr>
      <p:grpSpPr>
        <a:xfrm>
          <a:off x="0" y="0"/>
          <a:ext cx="0" cy="0"/>
          <a:chOff x="0" y="0"/>
          <a:chExt cx="0" cy="0"/>
        </a:xfrm>
      </p:grpSpPr>
      <p:sp>
        <p:nvSpPr>
          <p:cNvPr id="785" name="Google Shape;785;p4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86" name="Google Shape;786;p4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8" name="Shape 798"/>
        <p:cNvGrpSpPr/>
        <p:nvPr/>
      </p:nvGrpSpPr>
      <p:grpSpPr>
        <a:xfrm>
          <a:off x="0" y="0"/>
          <a:ext cx="0" cy="0"/>
          <a:chOff x="0" y="0"/>
          <a:chExt cx="0" cy="0"/>
        </a:xfrm>
      </p:grpSpPr>
      <p:sp>
        <p:nvSpPr>
          <p:cNvPr id="799" name="Google Shape;799;p4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00" name="Google Shape;800;p4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2" name="Shape 812"/>
        <p:cNvGrpSpPr/>
        <p:nvPr/>
      </p:nvGrpSpPr>
      <p:grpSpPr>
        <a:xfrm>
          <a:off x="0" y="0"/>
          <a:ext cx="0" cy="0"/>
          <a:chOff x="0" y="0"/>
          <a:chExt cx="0" cy="0"/>
        </a:xfrm>
      </p:grpSpPr>
      <p:sp>
        <p:nvSpPr>
          <p:cNvPr id="813" name="Google Shape;813;p5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14" name="Google Shape;814;p5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7" name="Shape 827"/>
        <p:cNvGrpSpPr/>
        <p:nvPr/>
      </p:nvGrpSpPr>
      <p:grpSpPr>
        <a:xfrm>
          <a:off x="0" y="0"/>
          <a:ext cx="0" cy="0"/>
          <a:chOff x="0" y="0"/>
          <a:chExt cx="0" cy="0"/>
        </a:xfrm>
      </p:grpSpPr>
      <p:sp>
        <p:nvSpPr>
          <p:cNvPr id="828" name="Google Shape;828;p5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29" name="Google Shape;829;p5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1" name="Shape 841"/>
        <p:cNvGrpSpPr/>
        <p:nvPr/>
      </p:nvGrpSpPr>
      <p:grpSpPr>
        <a:xfrm>
          <a:off x="0" y="0"/>
          <a:ext cx="0" cy="0"/>
          <a:chOff x="0" y="0"/>
          <a:chExt cx="0" cy="0"/>
        </a:xfrm>
      </p:grpSpPr>
      <p:sp>
        <p:nvSpPr>
          <p:cNvPr id="842" name="Google Shape;842;p5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43" name="Google Shape;843;p5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4" name="Shape 854"/>
        <p:cNvGrpSpPr/>
        <p:nvPr/>
      </p:nvGrpSpPr>
      <p:grpSpPr>
        <a:xfrm>
          <a:off x="0" y="0"/>
          <a:ext cx="0" cy="0"/>
          <a:chOff x="0" y="0"/>
          <a:chExt cx="0" cy="0"/>
        </a:xfrm>
      </p:grpSpPr>
      <p:sp>
        <p:nvSpPr>
          <p:cNvPr id="855" name="Google Shape;855;p5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56" name="Google Shape;856;p5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5" name="Shape 865"/>
        <p:cNvGrpSpPr/>
        <p:nvPr/>
      </p:nvGrpSpPr>
      <p:grpSpPr>
        <a:xfrm>
          <a:off x="0" y="0"/>
          <a:ext cx="0" cy="0"/>
          <a:chOff x="0" y="0"/>
          <a:chExt cx="0" cy="0"/>
        </a:xfrm>
      </p:grpSpPr>
      <p:sp>
        <p:nvSpPr>
          <p:cNvPr id="866" name="Google Shape;866;p5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7" name="Google Shape;867;p5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8" name="Shape 878"/>
        <p:cNvGrpSpPr/>
        <p:nvPr/>
      </p:nvGrpSpPr>
      <p:grpSpPr>
        <a:xfrm>
          <a:off x="0" y="0"/>
          <a:ext cx="0" cy="0"/>
          <a:chOff x="0" y="0"/>
          <a:chExt cx="0" cy="0"/>
        </a:xfrm>
      </p:grpSpPr>
      <p:sp>
        <p:nvSpPr>
          <p:cNvPr id="879" name="Google Shape;879;p5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80" name="Google Shape;880;p5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81" name="Google Shape;881;p5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882" name="Google Shape;882;p55: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a:p>
        </p:txBody>
      </p:sp>
      <p:sp>
        <p:nvSpPr>
          <p:cNvPr id="883" name="Google Shape;883;p55: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2" name="Shape 892"/>
        <p:cNvGrpSpPr/>
        <p:nvPr/>
      </p:nvGrpSpPr>
      <p:grpSpPr>
        <a:xfrm>
          <a:off x="0" y="0"/>
          <a:ext cx="0" cy="0"/>
          <a:chOff x="0" y="0"/>
          <a:chExt cx="0" cy="0"/>
        </a:xfrm>
      </p:grpSpPr>
      <p:sp>
        <p:nvSpPr>
          <p:cNvPr id="893" name="Google Shape;893;p5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94" name="Google Shape;894;p5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5" name="Shape 905"/>
        <p:cNvGrpSpPr/>
        <p:nvPr/>
      </p:nvGrpSpPr>
      <p:grpSpPr>
        <a:xfrm>
          <a:off x="0" y="0"/>
          <a:ext cx="0" cy="0"/>
          <a:chOff x="0" y="0"/>
          <a:chExt cx="0" cy="0"/>
        </a:xfrm>
      </p:grpSpPr>
      <p:sp>
        <p:nvSpPr>
          <p:cNvPr id="906" name="Google Shape;906;p5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07" name="Google Shape;907;p5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8" name="Shape 918"/>
        <p:cNvGrpSpPr/>
        <p:nvPr/>
      </p:nvGrpSpPr>
      <p:grpSpPr>
        <a:xfrm>
          <a:off x="0" y="0"/>
          <a:ext cx="0" cy="0"/>
          <a:chOff x="0" y="0"/>
          <a:chExt cx="0" cy="0"/>
        </a:xfrm>
      </p:grpSpPr>
      <p:sp>
        <p:nvSpPr>
          <p:cNvPr id="919" name="Google Shape;919;p5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0" name="Google Shape;920;p5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1" name="Shape 931"/>
        <p:cNvGrpSpPr/>
        <p:nvPr/>
      </p:nvGrpSpPr>
      <p:grpSpPr>
        <a:xfrm>
          <a:off x="0" y="0"/>
          <a:ext cx="0" cy="0"/>
          <a:chOff x="0" y="0"/>
          <a:chExt cx="0" cy="0"/>
        </a:xfrm>
      </p:grpSpPr>
      <p:sp>
        <p:nvSpPr>
          <p:cNvPr id="932" name="Google Shape;932;p5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33" name="Google Shape;933;p5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4" name="Shape 944"/>
        <p:cNvGrpSpPr/>
        <p:nvPr/>
      </p:nvGrpSpPr>
      <p:grpSpPr>
        <a:xfrm>
          <a:off x="0" y="0"/>
          <a:ext cx="0" cy="0"/>
          <a:chOff x="0" y="0"/>
          <a:chExt cx="0" cy="0"/>
        </a:xfrm>
      </p:grpSpPr>
      <p:sp>
        <p:nvSpPr>
          <p:cNvPr id="945" name="Google Shape;945;p6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46" name="Google Shape;946;p6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8" name="Shape 958"/>
        <p:cNvGrpSpPr/>
        <p:nvPr/>
      </p:nvGrpSpPr>
      <p:grpSpPr>
        <a:xfrm>
          <a:off x="0" y="0"/>
          <a:ext cx="0" cy="0"/>
          <a:chOff x="0" y="0"/>
          <a:chExt cx="0" cy="0"/>
        </a:xfrm>
      </p:grpSpPr>
      <p:sp>
        <p:nvSpPr>
          <p:cNvPr id="959" name="Google Shape;959;p6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60" name="Google Shape;960;p6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1" name="Shape 971"/>
        <p:cNvGrpSpPr/>
        <p:nvPr/>
      </p:nvGrpSpPr>
      <p:grpSpPr>
        <a:xfrm>
          <a:off x="0" y="0"/>
          <a:ext cx="0" cy="0"/>
          <a:chOff x="0" y="0"/>
          <a:chExt cx="0" cy="0"/>
        </a:xfrm>
      </p:grpSpPr>
      <p:sp>
        <p:nvSpPr>
          <p:cNvPr id="972" name="Google Shape;972;p6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73" name="Google Shape;973;p6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5" name="Shape 985"/>
        <p:cNvGrpSpPr/>
        <p:nvPr/>
      </p:nvGrpSpPr>
      <p:grpSpPr>
        <a:xfrm>
          <a:off x="0" y="0"/>
          <a:ext cx="0" cy="0"/>
          <a:chOff x="0" y="0"/>
          <a:chExt cx="0" cy="0"/>
        </a:xfrm>
      </p:grpSpPr>
      <p:sp>
        <p:nvSpPr>
          <p:cNvPr id="986" name="Google Shape;986;p6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87" name="Google Shape;987;p6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9" name="Shape 999"/>
        <p:cNvGrpSpPr/>
        <p:nvPr/>
      </p:nvGrpSpPr>
      <p:grpSpPr>
        <a:xfrm>
          <a:off x="0" y="0"/>
          <a:ext cx="0" cy="0"/>
          <a:chOff x="0" y="0"/>
          <a:chExt cx="0" cy="0"/>
        </a:xfrm>
      </p:grpSpPr>
      <p:sp>
        <p:nvSpPr>
          <p:cNvPr id="1000" name="Google Shape;1000;p6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01" name="Google Shape;1001;p6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5" name="Shape 15"/>
        <p:cNvGrpSpPr/>
        <p:nvPr/>
      </p:nvGrpSpPr>
      <p:grpSpPr>
        <a:xfrm>
          <a:off x="0" y="0"/>
          <a:ext cx="0" cy="0"/>
          <a:chOff x="0" y="0"/>
          <a:chExt cx="0" cy="0"/>
        </a:xfrm>
      </p:grpSpPr>
      <p:sp>
        <p:nvSpPr>
          <p:cNvPr id="16" name="Google Shape;16;p66"/>
          <p:cNvSpPr/>
          <p:nvPr>
            <p:ph idx="2" type="pic"/>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17" name="Shape 17"/>
        <p:cNvGrpSpPr/>
        <p:nvPr/>
      </p:nvGrpSpPr>
      <p:grpSpPr>
        <a:xfrm>
          <a:off x="0" y="0"/>
          <a:ext cx="0" cy="0"/>
          <a:chOff x="0" y="0"/>
          <a:chExt cx="0" cy="0"/>
        </a:xfrm>
      </p:grpSpPr>
      <p:sp>
        <p:nvSpPr>
          <p:cNvPr id="18" name="Google Shape;18;p67"/>
          <p:cNvSpPr/>
          <p:nvPr>
            <p:ph idx="2" type="pic"/>
          </p:nvPr>
        </p:nvSpPr>
        <p:spPr>
          <a:xfrm>
            <a:off x="0" y="1"/>
            <a:ext cx="6826172" cy="6857998"/>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p:tgtEl>
                                          <p:spTgt spid="18"/>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bg>
      <p:bgPr>
        <a:gradFill>
          <a:gsLst>
            <a:gs pos="0">
              <a:schemeClr val="lt1"/>
            </a:gs>
            <a:gs pos="1000">
              <a:schemeClr val="lt1"/>
            </a:gs>
            <a:gs pos="100000">
              <a:srgbClr val="F5F5F5"/>
            </a:gs>
          </a:gsLst>
          <a:lin ang="5400000" scaled="0"/>
        </a:gradFill>
      </p:bgPr>
    </p:bg>
    <p:spTree>
      <p:nvGrpSpPr>
        <p:cNvPr id="19" name="Shape 19"/>
        <p:cNvGrpSpPr/>
        <p:nvPr/>
      </p:nvGrpSpPr>
      <p:grpSpPr>
        <a:xfrm>
          <a:off x="0" y="0"/>
          <a:ext cx="0" cy="0"/>
          <a:chOff x="0" y="0"/>
          <a:chExt cx="0" cy="0"/>
        </a:xfrm>
      </p:grpSpPr>
      <p:sp>
        <p:nvSpPr>
          <p:cNvPr id="20" name="Google Shape;20;p68"/>
          <p:cNvSpPr/>
          <p:nvPr>
            <p:ph idx="2" type="pic"/>
          </p:nvPr>
        </p:nvSpPr>
        <p:spPr>
          <a:xfrm>
            <a:off x="7088924" y="508820"/>
            <a:ext cx="3701847" cy="5184057"/>
          </a:xfrm>
          <a:prstGeom prst="rect">
            <a:avLst/>
          </a:prstGeom>
          <a:solidFill>
            <a:srgbClr val="D8D8D8">
              <a:alpha val="49803"/>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p:tgtEl>
                                          <p:spTgt spid="2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Title Slide">
  <p:cSld name="25_Title Slide">
    <p:spTree>
      <p:nvGrpSpPr>
        <p:cNvPr id="21" name="Shape 21"/>
        <p:cNvGrpSpPr/>
        <p:nvPr/>
      </p:nvGrpSpPr>
      <p:grpSpPr>
        <a:xfrm>
          <a:off x="0" y="0"/>
          <a:ext cx="0" cy="0"/>
          <a:chOff x="0" y="0"/>
          <a:chExt cx="0" cy="0"/>
        </a:xfrm>
      </p:grpSpPr>
      <p:sp>
        <p:nvSpPr>
          <p:cNvPr id="22" name="Google Shape;22;p69"/>
          <p:cNvSpPr/>
          <p:nvPr>
            <p:ph idx="2" type="pic"/>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250"/>
                                  </p:stCondLst>
                                  <p:childTnLst>
                                    <p:set>
                                      <p:cBhvr>
                                        <p:cTn dur="1" fill="hold">
                                          <p:stCondLst>
                                            <p:cond delay="0"/>
                                          </p:stCondLst>
                                        </p:cTn>
                                        <p:tgtEl>
                                          <p:spTgt spid="22"/>
                                        </p:tgtEl>
                                        <p:attrNameLst>
                                          <p:attrName>style.visibility</p:attrName>
                                        </p:attrNameLst>
                                      </p:cBhvr>
                                      <p:to>
                                        <p:strVal val="visible"/>
                                      </p:to>
                                    </p:set>
                                    <p:anim calcmode="lin" valueType="num">
                                      <p:cBhvr additive="base">
                                        <p:cTn dur="500"/>
                                        <p:tgtEl>
                                          <p:spTgt spid="2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23" name="Shape 23"/>
        <p:cNvGrpSpPr/>
        <p:nvPr/>
      </p:nvGrpSpPr>
      <p:grpSpPr>
        <a:xfrm>
          <a:off x="0" y="0"/>
          <a:ext cx="0" cy="0"/>
          <a:chOff x="0" y="0"/>
          <a:chExt cx="0" cy="0"/>
        </a:xfrm>
      </p:grpSpPr>
      <p:sp>
        <p:nvSpPr>
          <p:cNvPr id="24" name="Google Shape;24;p70"/>
          <p:cNvSpPr/>
          <p:nvPr>
            <p:ph idx="2" type="pic"/>
          </p:nvPr>
        </p:nvSpPr>
        <p:spPr>
          <a:xfrm>
            <a:off x="1" y="0"/>
            <a:ext cx="9740898" cy="596265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500"/>
                                        <p:tgtEl>
                                          <p:spTgt spid="24"/>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25" name="Shape 25"/>
        <p:cNvGrpSpPr/>
        <p:nvPr/>
      </p:nvGrpSpPr>
      <p:grpSpPr>
        <a:xfrm>
          <a:off x="0" y="0"/>
          <a:ext cx="0" cy="0"/>
          <a:chOff x="0" y="0"/>
          <a:chExt cx="0" cy="0"/>
        </a:xfrm>
      </p:grpSpPr>
      <p:sp>
        <p:nvSpPr>
          <p:cNvPr id="26" name="Google Shape;26;p71"/>
          <p:cNvSpPr/>
          <p:nvPr>
            <p:ph idx="2" type="pic"/>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26"/>
                                        </p:tgtEl>
                                        <p:attrNameLst>
                                          <p:attrName>style.visibility</p:attrName>
                                        </p:attrNameLst>
                                      </p:cBhvr>
                                      <p:to>
                                        <p:strVal val="visible"/>
                                      </p:to>
                                    </p:set>
                                    <p:anim calcmode="lin" valueType="num">
                                      <p:cBhvr additive="base">
                                        <p:cTn dur="500"/>
                                        <p:tgtEl>
                                          <p:spTgt spid="26"/>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7" name="Shape 27"/>
        <p:cNvGrpSpPr/>
        <p:nvPr/>
      </p:nvGrpSpPr>
      <p:grpSpPr>
        <a:xfrm>
          <a:off x="0" y="0"/>
          <a:ext cx="0" cy="0"/>
          <a:chOff x="0" y="0"/>
          <a:chExt cx="0" cy="0"/>
        </a:xfrm>
      </p:grpSpPr>
      <p:sp>
        <p:nvSpPr>
          <p:cNvPr id="28" name="Google Shape;28;p7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7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30" name="Google Shape;30;p7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7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7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3" name="Shape 33"/>
        <p:cNvGrpSpPr/>
        <p:nvPr/>
      </p:nvGrpSpPr>
      <p:grpSpPr>
        <a:xfrm>
          <a:off x="0" y="0"/>
          <a:ext cx="0" cy="0"/>
          <a:chOff x="0" y="0"/>
          <a:chExt cx="0" cy="0"/>
        </a:xfrm>
      </p:grpSpPr>
      <p:sp>
        <p:nvSpPr>
          <p:cNvPr id="34" name="Google Shape;34;p7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7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7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7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7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9" name="Shape 39"/>
        <p:cNvGrpSpPr/>
        <p:nvPr/>
      </p:nvGrpSpPr>
      <p:grpSpPr>
        <a:xfrm>
          <a:off x="0" y="0"/>
          <a:ext cx="0" cy="0"/>
          <a:chOff x="0" y="0"/>
          <a:chExt cx="0" cy="0"/>
        </a:xfrm>
      </p:grpSpPr>
      <p:sp>
        <p:nvSpPr>
          <p:cNvPr id="40" name="Google Shape;40;p7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1" name="Google Shape;41;p7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2" name="Google Shape;42;p7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7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7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5" name="Shape 45"/>
        <p:cNvGrpSpPr/>
        <p:nvPr/>
      </p:nvGrpSpPr>
      <p:grpSpPr>
        <a:xfrm>
          <a:off x="0" y="0"/>
          <a:ext cx="0" cy="0"/>
          <a:chOff x="0" y="0"/>
          <a:chExt cx="0" cy="0"/>
        </a:xfrm>
      </p:grpSpPr>
      <p:sp>
        <p:nvSpPr>
          <p:cNvPr id="46" name="Google Shape;46;p7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75"/>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75"/>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9" name="Google Shape;49;p7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7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7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2" name="Shape 52"/>
        <p:cNvGrpSpPr/>
        <p:nvPr/>
      </p:nvGrpSpPr>
      <p:grpSpPr>
        <a:xfrm>
          <a:off x="0" y="0"/>
          <a:ext cx="0" cy="0"/>
          <a:chOff x="0" y="0"/>
          <a:chExt cx="0" cy="0"/>
        </a:xfrm>
      </p:grpSpPr>
      <p:sp>
        <p:nvSpPr>
          <p:cNvPr id="53" name="Google Shape;53;p7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4" name="Google Shape;54;p7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5" name="Google Shape;55;p7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6" name="Google Shape;56;p7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7" name="Google Shape;57;p7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8" name="Google Shape;58;p7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7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7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1" name="Shape 61"/>
        <p:cNvGrpSpPr/>
        <p:nvPr/>
      </p:nvGrpSpPr>
      <p:grpSpPr>
        <a:xfrm>
          <a:off x="0" y="0"/>
          <a:ext cx="0" cy="0"/>
          <a:chOff x="0" y="0"/>
          <a:chExt cx="0" cy="0"/>
        </a:xfrm>
      </p:grpSpPr>
      <p:sp>
        <p:nvSpPr>
          <p:cNvPr id="62" name="Google Shape;62;p7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7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7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7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6" name="Shape 66"/>
        <p:cNvGrpSpPr/>
        <p:nvPr/>
      </p:nvGrpSpPr>
      <p:grpSpPr>
        <a:xfrm>
          <a:off x="0" y="0"/>
          <a:ext cx="0" cy="0"/>
          <a:chOff x="0" y="0"/>
          <a:chExt cx="0" cy="0"/>
        </a:xfrm>
      </p:grpSpPr>
      <p:sp>
        <p:nvSpPr>
          <p:cNvPr id="67" name="Google Shape;67;p7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7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7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0" name="Shape 70"/>
        <p:cNvGrpSpPr/>
        <p:nvPr/>
      </p:nvGrpSpPr>
      <p:grpSpPr>
        <a:xfrm>
          <a:off x="0" y="0"/>
          <a:ext cx="0" cy="0"/>
          <a:chOff x="0" y="0"/>
          <a:chExt cx="0" cy="0"/>
        </a:xfrm>
      </p:grpSpPr>
      <p:sp>
        <p:nvSpPr>
          <p:cNvPr id="71" name="Google Shape;71;p7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2" name="Google Shape;72;p7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3" name="Google Shape;73;p7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4" name="Google Shape;74;p7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7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7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7" name="Shape 77"/>
        <p:cNvGrpSpPr/>
        <p:nvPr/>
      </p:nvGrpSpPr>
      <p:grpSpPr>
        <a:xfrm>
          <a:off x="0" y="0"/>
          <a:ext cx="0" cy="0"/>
          <a:chOff x="0" y="0"/>
          <a:chExt cx="0" cy="0"/>
        </a:xfrm>
      </p:grpSpPr>
      <p:sp>
        <p:nvSpPr>
          <p:cNvPr id="78" name="Google Shape;78;p8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9" name="Google Shape;79;p80"/>
          <p:cNvSpPr/>
          <p:nvPr>
            <p:ph idx="2" type="pic"/>
          </p:nvPr>
        </p:nvSpPr>
        <p:spPr>
          <a:xfrm>
            <a:off x="5183188" y="987425"/>
            <a:ext cx="6172200" cy="4873625"/>
          </a:xfrm>
          <a:prstGeom prst="rect">
            <a:avLst/>
          </a:prstGeom>
          <a:noFill/>
          <a:ln>
            <a:noFill/>
          </a:ln>
        </p:spPr>
      </p:sp>
      <p:sp>
        <p:nvSpPr>
          <p:cNvPr id="80" name="Google Shape;80;p8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1" name="Google Shape;81;p8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8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8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4" name="Shape 84"/>
        <p:cNvGrpSpPr/>
        <p:nvPr/>
      </p:nvGrpSpPr>
      <p:grpSpPr>
        <a:xfrm>
          <a:off x="0" y="0"/>
          <a:ext cx="0" cy="0"/>
          <a:chOff x="0" y="0"/>
          <a:chExt cx="0" cy="0"/>
        </a:xfrm>
      </p:grpSpPr>
      <p:sp>
        <p:nvSpPr>
          <p:cNvPr id="85" name="Google Shape;85;p8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6" name="Google Shape;86;p8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7" name="Google Shape;87;p8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8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8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0" name="Shape 90"/>
        <p:cNvGrpSpPr/>
        <p:nvPr/>
      </p:nvGrpSpPr>
      <p:grpSpPr>
        <a:xfrm>
          <a:off x="0" y="0"/>
          <a:ext cx="0" cy="0"/>
          <a:chOff x="0" y="0"/>
          <a:chExt cx="0" cy="0"/>
        </a:xfrm>
      </p:grpSpPr>
      <p:sp>
        <p:nvSpPr>
          <p:cNvPr id="91" name="Google Shape;91;p8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2" name="Google Shape;92;p8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3" name="Google Shape;93;p8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8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8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72.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theme" Target="../theme/theme1.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mt="76000"/>
          </a:blip>
          <a:stretch>
            <a:fillRect/>
          </a:stretch>
        </a:blipFill>
      </p:bgPr>
    </p:bg>
    <p:spTree>
      <p:nvGrpSpPr>
        <p:cNvPr id="9" name="Shape 9"/>
        <p:cNvGrpSpPr/>
        <p:nvPr/>
      </p:nvGrpSpPr>
      <p:grpSpPr>
        <a:xfrm>
          <a:off x="0" y="0"/>
          <a:ext cx="0" cy="0"/>
          <a:chOff x="0" y="0"/>
          <a:chExt cx="0" cy="0"/>
        </a:xfrm>
      </p:grpSpPr>
      <p:sp>
        <p:nvSpPr>
          <p:cNvPr id="10" name="Google Shape;10;p6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6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6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6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6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0.jpg"/><Relationship Id="rId4" Type="http://schemas.openxmlformats.org/officeDocument/2006/relationships/image" Target="../media/image7.png"/><Relationship Id="rId5"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5.jpg"/><Relationship Id="rId4" Type="http://schemas.openxmlformats.org/officeDocument/2006/relationships/image" Target="../media/image7.png"/><Relationship Id="rId5" Type="http://schemas.openxmlformats.org/officeDocument/2006/relationships/image" Target="../media/image12.png"/><Relationship Id="rId6"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2.png"/><Relationship Id="rId4" Type="http://schemas.openxmlformats.org/officeDocument/2006/relationships/image" Target="../media/image1.png"/><Relationship Id="rId5"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2.png"/><Relationship Id="rId4" Type="http://schemas.openxmlformats.org/officeDocument/2006/relationships/image" Target="../media/image1.png"/><Relationship Id="rId5"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2.png"/><Relationship Id="rId4" Type="http://schemas.openxmlformats.org/officeDocument/2006/relationships/image" Target="../media/image1.png"/><Relationship Id="rId5" Type="http://schemas.openxmlformats.org/officeDocument/2006/relationships/image" Target="../media/image5.png"/><Relationship Id="rId6"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6.png"/><Relationship Id="rId4" Type="http://schemas.openxmlformats.org/officeDocument/2006/relationships/image" Target="../media/image1.png"/><Relationship Id="rId5"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2.png"/><Relationship Id="rId4" Type="http://schemas.openxmlformats.org/officeDocument/2006/relationships/image" Target="../media/image1.png"/><Relationship Id="rId5"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2.png"/><Relationship Id="rId4" Type="http://schemas.openxmlformats.org/officeDocument/2006/relationships/image" Target="../media/image1.png"/><Relationship Id="rId5" Type="http://schemas.openxmlformats.org/officeDocument/2006/relationships/image" Target="../media/image5.png"/><Relationship Id="rId6" Type="http://schemas.openxmlformats.org/officeDocument/2006/relationships/image" Target="../media/image1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 Id="rId3" Type="http://schemas.openxmlformats.org/officeDocument/2006/relationships/image" Target="../media/image24.jpg"/><Relationship Id="rId4" Type="http://schemas.openxmlformats.org/officeDocument/2006/relationships/image" Target="../media/image7.png"/><Relationship Id="rId5" Type="http://schemas.openxmlformats.org/officeDocument/2006/relationships/image" Target="../media/image10.png"/><Relationship Id="rId6" Type="http://schemas.openxmlformats.org/officeDocument/2006/relationships/image" Target="../media/image12.png"/><Relationship Id="rId7"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 Id="rId3" Type="http://schemas.openxmlformats.org/officeDocument/2006/relationships/image" Target="../media/image26.jpg"/><Relationship Id="rId4" Type="http://schemas.openxmlformats.org/officeDocument/2006/relationships/image" Target="../media/image7.png"/><Relationship Id="rId5" Type="http://schemas.openxmlformats.org/officeDocument/2006/relationships/image" Target="../media/image10.png"/><Relationship Id="rId6" Type="http://schemas.openxmlformats.org/officeDocument/2006/relationships/image" Target="../media/image12.png"/><Relationship Id="rId7"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1.png"/><Relationship Id="rId7" Type="http://schemas.openxmlformats.org/officeDocument/2006/relationships/image" Target="../media/image17.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1.png"/><Relationship Id="rId7" Type="http://schemas.openxmlformats.org/officeDocument/2006/relationships/image" Target="../media/image1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1.png"/><Relationship Id="rId7" Type="http://schemas.openxmlformats.org/officeDocument/2006/relationships/image" Target="../media/image1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4.xml"/><Relationship Id="rId3" Type="http://schemas.openxmlformats.org/officeDocument/2006/relationships/image" Target="../media/image37.jpg"/><Relationship Id="rId4" Type="http://schemas.openxmlformats.org/officeDocument/2006/relationships/image" Target="../media/image2.png"/><Relationship Id="rId5" Type="http://schemas.openxmlformats.org/officeDocument/2006/relationships/image" Target="../media/image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 Id="rId3" Type="http://schemas.openxmlformats.org/officeDocument/2006/relationships/image" Target="../media/image31.jpg"/><Relationship Id="rId4" Type="http://schemas.openxmlformats.org/officeDocument/2006/relationships/image" Target="../media/image7.png"/><Relationship Id="rId5" Type="http://schemas.openxmlformats.org/officeDocument/2006/relationships/image" Target="../media/image10.png"/><Relationship Id="rId6" Type="http://schemas.openxmlformats.org/officeDocument/2006/relationships/image" Target="../media/image12.png"/><Relationship Id="rId7" Type="http://schemas.openxmlformats.org/officeDocument/2006/relationships/image" Target="../media/image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 Id="rId3" Type="http://schemas.openxmlformats.org/officeDocument/2006/relationships/image" Target="../media/image29.jpg"/><Relationship Id="rId4" Type="http://schemas.openxmlformats.org/officeDocument/2006/relationships/image" Target="../media/image7.png"/><Relationship Id="rId5" Type="http://schemas.openxmlformats.org/officeDocument/2006/relationships/image" Target="../media/image10.png"/><Relationship Id="rId6" Type="http://schemas.openxmlformats.org/officeDocument/2006/relationships/image" Target="../media/image12.png"/><Relationship Id="rId7"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 Id="rId3" Type="http://schemas.openxmlformats.org/officeDocument/2006/relationships/image" Target="../media/image29.jpg"/><Relationship Id="rId4" Type="http://schemas.openxmlformats.org/officeDocument/2006/relationships/image" Target="../media/image7.png"/><Relationship Id="rId5" Type="http://schemas.openxmlformats.org/officeDocument/2006/relationships/image" Target="../media/image10.png"/><Relationship Id="rId6" Type="http://schemas.openxmlformats.org/officeDocument/2006/relationships/image" Target="../media/image12.png"/><Relationship Id="rId7" Type="http://schemas.openxmlformats.org/officeDocument/2006/relationships/image" Target="../media/image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 Id="rId3" Type="http://schemas.openxmlformats.org/officeDocument/2006/relationships/image" Target="../media/image29.jpg"/><Relationship Id="rId4" Type="http://schemas.openxmlformats.org/officeDocument/2006/relationships/image" Target="../media/image7.png"/><Relationship Id="rId5" Type="http://schemas.openxmlformats.org/officeDocument/2006/relationships/image" Target="../media/image10.png"/><Relationship Id="rId6" Type="http://schemas.openxmlformats.org/officeDocument/2006/relationships/image" Target="../media/image12.png"/><Relationship Id="rId7" Type="http://schemas.openxmlformats.org/officeDocument/2006/relationships/image" Target="../media/image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9.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1.png"/><Relationship Id="rId7" Type="http://schemas.openxmlformats.org/officeDocument/2006/relationships/image" Target="../media/image23.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0.xml"/><Relationship Id="rId3" Type="http://schemas.openxmlformats.org/officeDocument/2006/relationships/image" Target="../media/image26.jpg"/><Relationship Id="rId4" Type="http://schemas.openxmlformats.org/officeDocument/2006/relationships/image" Target="../media/image7.png"/><Relationship Id="rId5" Type="http://schemas.openxmlformats.org/officeDocument/2006/relationships/image" Target="../media/image10.png"/><Relationship Id="rId6" Type="http://schemas.openxmlformats.org/officeDocument/2006/relationships/image" Target="../media/image12.png"/><Relationship Id="rId7" Type="http://schemas.openxmlformats.org/officeDocument/2006/relationships/image" Target="../media/image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1.xml"/><Relationship Id="rId3" Type="http://schemas.openxmlformats.org/officeDocument/2006/relationships/image" Target="../media/image20.png"/><Relationship Id="rId4" Type="http://schemas.openxmlformats.org/officeDocument/2006/relationships/image" Target="../media/image7.png"/><Relationship Id="rId5" Type="http://schemas.openxmlformats.org/officeDocument/2006/relationships/image" Target="../media/image10.png"/><Relationship Id="rId6" Type="http://schemas.openxmlformats.org/officeDocument/2006/relationships/image" Target="../media/image12.png"/><Relationship Id="rId7" Type="http://schemas.openxmlformats.org/officeDocument/2006/relationships/image" Target="../media/image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 Id="rId3" Type="http://schemas.openxmlformats.org/officeDocument/2006/relationships/image" Target="../media/image35.jpg"/><Relationship Id="rId4" Type="http://schemas.openxmlformats.org/officeDocument/2006/relationships/image" Target="../media/image7.png"/><Relationship Id="rId5" Type="http://schemas.openxmlformats.org/officeDocument/2006/relationships/image" Target="../media/image10.png"/><Relationship Id="rId6" Type="http://schemas.openxmlformats.org/officeDocument/2006/relationships/image" Target="../media/image12.png"/><Relationship Id="rId7" Type="http://schemas.openxmlformats.org/officeDocument/2006/relationships/image" Target="../media/image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 Id="rId3" Type="http://schemas.openxmlformats.org/officeDocument/2006/relationships/image" Target="../media/image27.jpg"/><Relationship Id="rId4" Type="http://schemas.openxmlformats.org/officeDocument/2006/relationships/image" Target="../media/image7.png"/><Relationship Id="rId5" Type="http://schemas.openxmlformats.org/officeDocument/2006/relationships/image" Target="../media/image10.png"/><Relationship Id="rId6" Type="http://schemas.openxmlformats.org/officeDocument/2006/relationships/image" Target="../media/image12.png"/><Relationship Id="rId7" Type="http://schemas.openxmlformats.org/officeDocument/2006/relationships/image" Target="../media/image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4.xml"/><Relationship Id="rId3" Type="http://schemas.openxmlformats.org/officeDocument/2006/relationships/image" Target="../media/image28.jpg"/><Relationship Id="rId4" Type="http://schemas.openxmlformats.org/officeDocument/2006/relationships/image" Target="../media/image7.png"/><Relationship Id="rId5" Type="http://schemas.openxmlformats.org/officeDocument/2006/relationships/image" Target="../media/image10.png"/><Relationship Id="rId6" Type="http://schemas.openxmlformats.org/officeDocument/2006/relationships/image" Target="../media/image12.png"/><Relationship Id="rId7" Type="http://schemas.openxmlformats.org/officeDocument/2006/relationships/image" Target="../media/image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5.xml"/><Relationship Id="rId3" Type="http://schemas.openxmlformats.org/officeDocument/2006/relationships/image" Target="../media/image21.jpg"/><Relationship Id="rId4" Type="http://schemas.openxmlformats.org/officeDocument/2006/relationships/image" Target="../media/image7.png"/><Relationship Id="rId5" Type="http://schemas.openxmlformats.org/officeDocument/2006/relationships/image" Target="../media/image10.png"/><Relationship Id="rId6" Type="http://schemas.openxmlformats.org/officeDocument/2006/relationships/image" Target="../media/image12.png"/><Relationship Id="rId7" Type="http://schemas.openxmlformats.org/officeDocument/2006/relationships/image" Target="../media/image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6.xml"/><Relationship Id="rId3" Type="http://schemas.openxmlformats.org/officeDocument/2006/relationships/image" Target="../media/image19.png"/><Relationship Id="rId4" Type="http://schemas.openxmlformats.org/officeDocument/2006/relationships/image" Target="../media/image7.png"/><Relationship Id="rId5" Type="http://schemas.openxmlformats.org/officeDocument/2006/relationships/image" Target="../media/image10.png"/><Relationship Id="rId6" Type="http://schemas.openxmlformats.org/officeDocument/2006/relationships/image" Target="../media/image12.png"/><Relationship Id="rId7" Type="http://schemas.openxmlformats.org/officeDocument/2006/relationships/image" Target="../media/image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7.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1.png"/><Relationship Id="rId7" Type="http://schemas.openxmlformats.org/officeDocument/2006/relationships/image" Target="../media/image50.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8.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1.png"/><Relationship Id="rId7" Type="http://schemas.openxmlformats.org/officeDocument/2006/relationships/image" Target="../media/image33.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9.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1.png"/><Relationship Id="rId7" Type="http://schemas.openxmlformats.org/officeDocument/2006/relationships/image" Target="../media/image22.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0.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1.png"/><Relationship Id="rId7" Type="http://schemas.openxmlformats.org/officeDocument/2006/relationships/image" Target="../media/image42.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1.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1.png"/><Relationship Id="rId7" Type="http://schemas.openxmlformats.org/officeDocument/2006/relationships/image" Target="../media/image34.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2.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1.png"/><Relationship Id="rId7" Type="http://schemas.openxmlformats.org/officeDocument/2006/relationships/image" Target="../media/image44.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3.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1.png"/><Relationship Id="rId7" Type="http://schemas.openxmlformats.org/officeDocument/2006/relationships/image" Target="../media/image45.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4.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1.png"/><Relationship Id="rId7" Type="http://schemas.openxmlformats.org/officeDocument/2006/relationships/image" Target="../media/image49.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5.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1.png"/><Relationship Id="rId7" Type="http://schemas.openxmlformats.org/officeDocument/2006/relationships/image" Target="../media/image36.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6.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1.png"/><Relationship Id="rId7" Type="http://schemas.openxmlformats.org/officeDocument/2006/relationships/image" Target="../media/image47.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7.xml"/><Relationship Id="rId3" Type="http://schemas.openxmlformats.org/officeDocument/2006/relationships/image" Target="../media/image41.png"/><Relationship Id="rId4" Type="http://schemas.openxmlformats.org/officeDocument/2006/relationships/image" Target="../media/image7.png"/><Relationship Id="rId5" Type="http://schemas.openxmlformats.org/officeDocument/2006/relationships/image" Target="../media/image10.png"/><Relationship Id="rId6" Type="http://schemas.openxmlformats.org/officeDocument/2006/relationships/image" Target="../media/image12.png"/><Relationship Id="rId7" Type="http://schemas.openxmlformats.org/officeDocument/2006/relationships/image" Target="../media/image1.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8.xml"/><Relationship Id="rId3" Type="http://schemas.openxmlformats.org/officeDocument/2006/relationships/image" Target="../media/image38.jpg"/><Relationship Id="rId4" Type="http://schemas.openxmlformats.org/officeDocument/2006/relationships/image" Target="../media/image7.png"/><Relationship Id="rId5" Type="http://schemas.openxmlformats.org/officeDocument/2006/relationships/image" Target="../media/image10.png"/><Relationship Id="rId6" Type="http://schemas.openxmlformats.org/officeDocument/2006/relationships/image" Target="../media/image12.png"/><Relationship Id="rId7" Type="http://schemas.openxmlformats.org/officeDocument/2006/relationships/image" Target="../media/image1.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9.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1.png"/><Relationship Id="rId7" Type="http://schemas.openxmlformats.org/officeDocument/2006/relationships/image" Target="../media/image38.jp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0.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1.png"/><Relationship Id="rId7" Type="http://schemas.openxmlformats.org/officeDocument/2006/relationships/image" Target="../media/image54.jp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1.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1.png"/><Relationship Id="rId7" Type="http://schemas.openxmlformats.org/officeDocument/2006/relationships/image" Target="../media/image43.jp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2.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1.png"/><Relationship Id="rId7" Type="http://schemas.openxmlformats.org/officeDocument/2006/relationships/image" Target="../media/image46.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3.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1.png"/><Relationship Id="rId7" Type="http://schemas.openxmlformats.org/officeDocument/2006/relationships/image" Target="../media/image72.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4.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1.png"/><Relationship Id="rId7" Type="http://schemas.openxmlformats.org/officeDocument/2006/relationships/image" Target="../media/image72.png"/><Relationship Id="rId8" Type="http://schemas.openxmlformats.org/officeDocument/2006/relationships/image" Target="../media/image48.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5.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1.png"/><Relationship Id="rId7" Type="http://schemas.openxmlformats.org/officeDocument/2006/relationships/image" Target="../media/image72.png"/><Relationship Id="rId8" Type="http://schemas.openxmlformats.org/officeDocument/2006/relationships/image" Target="../media/image48.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6.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1.png"/><Relationship Id="rId7" Type="http://schemas.openxmlformats.org/officeDocument/2006/relationships/image" Target="../media/image72.png"/><Relationship Id="rId8" Type="http://schemas.openxmlformats.org/officeDocument/2006/relationships/image" Target="../media/image53.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7.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1.png"/><Relationship Id="rId7" Type="http://schemas.openxmlformats.org/officeDocument/2006/relationships/image" Target="../media/image72.png"/><Relationship Id="rId8" Type="http://schemas.openxmlformats.org/officeDocument/2006/relationships/image" Target="../media/image52.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8.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1.png"/><Relationship Id="rId7" Type="http://schemas.openxmlformats.org/officeDocument/2006/relationships/image" Target="../media/image63.png"/><Relationship Id="rId8" Type="http://schemas.openxmlformats.org/officeDocument/2006/relationships/image" Target="../media/image72.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9.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1.png"/><Relationship Id="rId7" Type="http://schemas.openxmlformats.org/officeDocument/2006/relationships/image" Target="../media/image72.png"/><Relationship Id="rId8" Type="http://schemas.openxmlformats.org/officeDocument/2006/relationships/image" Target="../media/image63.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0.xml"/><Relationship Id="rId3" Type="http://schemas.openxmlformats.org/officeDocument/2006/relationships/image" Target="../media/image62.png"/><Relationship Id="rId4" Type="http://schemas.openxmlformats.org/officeDocument/2006/relationships/image" Target="../media/image7.png"/><Relationship Id="rId5" Type="http://schemas.openxmlformats.org/officeDocument/2006/relationships/image" Target="../media/image10.png"/><Relationship Id="rId6" Type="http://schemas.openxmlformats.org/officeDocument/2006/relationships/image" Target="../media/image12.png"/><Relationship Id="rId7" Type="http://schemas.openxmlformats.org/officeDocument/2006/relationships/image" Target="../media/image1.png"/><Relationship Id="rId8" Type="http://schemas.openxmlformats.org/officeDocument/2006/relationships/image" Target="../media/image72.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1.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1.png"/><Relationship Id="rId7" Type="http://schemas.openxmlformats.org/officeDocument/2006/relationships/image" Target="../media/image72.png"/><Relationship Id="rId8" Type="http://schemas.openxmlformats.org/officeDocument/2006/relationships/image" Target="../media/image58.jp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2.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1.png"/><Relationship Id="rId7" Type="http://schemas.openxmlformats.org/officeDocument/2006/relationships/image" Target="../media/image72.png"/><Relationship Id="rId8" Type="http://schemas.openxmlformats.org/officeDocument/2006/relationships/image" Target="../media/image60.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3.xml"/><Relationship Id="rId3" Type="http://schemas.openxmlformats.org/officeDocument/2006/relationships/image" Target="../media/image76.png"/><Relationship Id="rId4" Type="http://schemas.openxmlformats.org/officeDocument/2006/relationships/image" Target="../media/image55.png"/><Relationship Id="rId5" Type="http://schemas.openxmlformats.org/officeDocument/2006/relationships/image" Target="../media/image5.png"/><Relationship Id="rId6" Type="http://schemas.openxmlformats.org/officeDocument/2006/relationships/image" Target="../media/image2.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4.xml"/><Relationship Id="rId3" Type="http://schemas.openxmlformats.org/officeDocument/2006/relationships/image" Target="../media/image7.png"/><Relationship Id="rId4" Type="http://schemas.openxmlformats.org/officeDocument/2006/relationships/image" Target="../media/image12.png"/><Relationship Id="rId5" Type="http://schemas.openxmlformats.org/officeDocument/2006/relationships/image" Target="../media/image1.png"/><Relationship Id="rId6" Type="http://schemas.openxmlformats.org/officeDocument/2006/relationships/image" Target="../media/image57.jp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5.xml"/><Relationship Id="rId3" Type="http://schemas.openxmlformats.org/officeDocument/2006/relationships/image" Target="../media/image37.jpg"/><Relationship Id="rId4" Type="http://schemas.openxmlformats.org/officeDocument/2006/relationships/image" Target="../media/image2.png"/><Relationship Id="rId5" Type="http://schemas.openxmlformats.org/officeDocument/2006/relationships/image" Target="../media/image5.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6.xml"/><Relationship Id="rId3" Type="http://schemas.openxmlformats.org/officeDocument/2006/relationships/image" Target="../media/image61.jpg"/><Relationship Id="rId4" Type="http://schemas.openxmlformats.org/officeDocument/2006/relationships/image" Target="../media/image7.png"/><Relationship Id="rId5" Type="http://schemas.openxmlformats.org/officeDocument/2006/relationships/image" Target="../media/image10.png"/><Relationship Id="rId6" Type="http://schemas.openxmlformats.org/officeDocument/2006/relationships/image" Target="../media/image12.png"/><Relationship Id="rId7" Type="http://schemas.openxmlformats.org/officeDocument/2006/relationships/image" Target="../media/image1.png"/><Relationship Id="rId8" Type="http://schemas.openxmlformats.org/officeDocument/2006/relationships/image" Target="../media/image72.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7.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1.png"/><Relationship Id="rId7" Type="http://schemas.openxmlformats.org/officeDocument/2006/relationships/image" Target="../media/image72.png"/><Relationship Id="rId8" Type="http://schemas.openxmlformats.org/officeDocument/2006/relationships/image" Target="../media/image65.jp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8.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1.png"/><Relationship Id="rId7" Type="http://schemas.openxmlformats.org/officeDocument/2006/relationships/image" Target="../media/image72.png"/><Relationship Id="rId8" Type="http://schemas.openxmlformats.org/officeDocument/2006/relationships/image" Target="../media/image66.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9.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1.png"/><Relationship Id="rId7" Type="http://schemas.openxmlformats.org/officeDocument/2006/relationships/image" Target="../media/image72.png"/><Relationship Id="rId8" Type="http://schemas.openxmlformats.org/officeDocument/2006/relationships/image" Target="../media/image67.jp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0.xml"/><Relationship Id="rId3" Type="http://schemas.openxmlformats.org/officeDocument/2006/relationships/image" Target="../media/image19.png"/><Relationship Id="rId4" Type="http://schemas.openxmlformats.org/officeDocument/2006/relationships/image" Target="../media/image7.png"/><Relationship Id="rId5" Type="http://schemas.openxmlformats.org/officeDocument/2006/relationships/image" Target="../media/image10.png"/><Relationship Id="rId6" Type="http://schemas.openxmlformats.org/officeDocument/2006/relationships/image" Target="../media/image12.png"/><Relationship Id="rId7" Type="http://schemas.openxmlformats.org/officeDocument/2006/relationships/image" Target="../media/image1.pn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1.xml"/><Relationship Id="rId3" Type="http://schemas.openxmlformats.org/officeDocument/2006/relationships/image" Target="../media/image70.jpg"/><Relationship Id="rId4" Type="http://schemas.openxmlformats.org/officeDocument/2006/relationships/image" Target="../media/image7.png"/><Relationship Id="rId5" Type="http://schemas.openxmlformats.org/officeDocument/2006/relationships/image" Target="../media/image10.png"/><Relationship Id="rId6" Type="http://schemas.openxmlformats.org/officeDocument/2006/relationships/image" Target="../media/image12.png"/><Relationship Id="rId7" Type="http://schemas.openxmlformats.org/officeDocument/2006/relationships/image" Target="../media/image1.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2.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1.png"/><Relationship Id="rId7" Type="http://schemas.openxmlformats.org/officeDocument/2006/relationships/image" Target="../media/image42.jp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3.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1.png"/><Relationship Id="rId7" Type="http://schemas.openxmlformats.org/officeDocument/2006/relationships/image" Target="../media/image69.jp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4.xml"/><Relationship Id="rId3" Type="http://schemas.openxmlformats.org/officeDocument/2006/relationships/image" Target="../media/image71.png"/><Relationship Id="rId4" Type="http://schemas.openxmlformats.org/officeDocument/2006/relationships/image" Target="../media/image7.png"/><Relationship Id="rId9" Type="http://schemas.openxmlformats.org/officeDocument/2006/relationships/hyperlink" Target="http://www.conversationprism.com/" TargetMode="External"/><Relationship Id="rId5" Type="http://schemas.openxmlformats.org/officeDocument/2006/relationships/image" Target="../media/image10.png"/><Relationship Id="rId6" Type="http://schemas.openxmlformats.org/officeDocument/2006/relationships/image" Target="../media/image12.png"/><Relationship Id="rId7" Type="http://schemas.openxmlformats.org/officeDocument/2006/relationships/image" Target="../media/image1.png"/><Relationship Id="rId8" Type="http://schemas.openxmlformats.org/officeDocument/2006/relationships/image" Target="../media/image7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grpSp>
        <p:nvGrpSpPr>
          <p:cNvPr id="103" name="Google Shape;103;p1"/>
          <p:cNvGrpSpPr/>
          <p:nvPr/>
        </p:nvGrpSpPr>
        <p:grpSpPr>
          <a:xfrm>
            <a:off x="321733" y="0"/>
            <a:ext cx="2024825" cy="1879600"/>
            <a:chOff x="321733" y="0"/>
            <a:chExt cx="2024825" cy="1879600"/>
          </a:xfrm>
        </p:grpSpPr>
        <p:sp>
          <p:nvSpPr>
            <p:cNvPr id="104" name="Google Shape;104;p1"/>
            <p:cNvSpPr/>
            <p:nvPr/>
          </p:nvSpPr>
          <p:spPr>
            <a:xfrm>
              <a:off x="321733" y="0"/>
              <a:ext cx="1821625" cy="1100667"/>
            </a:xfrm>
            <a:prstGeom prst="parallelogram">
              <a:avLst>
                <a:gd fmla="val 97502" name="adj"/>
              </a:avLst>
            </a:prstGeom>
            <a:solidFill>
              <a:schemeClr val="lt1">
                <a:alpha val="666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5" name="Google Shape;105;p1"/>
            <p:cNvSpPr/>
            <p:nvPr/>
          </p:nvSpPr>
          <p:spPr>
            <a:xfrm>
              <a:off x="524933" y="778933"/>
              <a:ext cx="1821625" cy="1100667"/>
            </a:xfrm>
            <a:prstGeom prst="parallelogram">
              <a:avLst>
                <a:gd fmla="val 97502" name="adj"/>
              </a:avLst>
            </a:prstGeom>
            <a:solidFill>
              <a:schemeClr val="lt1">
                <a:alpha val="666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id="106" name="Google Shape;106;p1"/>
          <p:cNvSpPr/>
          <p:nvPr/>
        </p:nvSpPr>
        <p:spPr>
          <a:xfrm flipH="1" rot="10800000">
            <a:off x="4889591" y="-44450"/>
            <a:ext cx="1549309" cy="2063750"/>
          </a:xfrm>
          <a:custGeom>
            <a:rect b="b" l="l" r="r" t="t"/>
            <a:pathLst>
              <a:path extrusionOk="0" h="2063750" w="1549309">
                <a:moveTo>
                  <a:pt x="0" y="2063750"/>
                </a:moveTo>
                <a:lnTo>
                  <a:pt x="812755" y="0"/>
                </a:lnTo>
                <a:lnTo>
                  <a:pt x="1549309" y="2057400"/>
                </a:lnTo>
                <a:lnTo>
                  <a:pt x="0" y="2063750"/>
                </a:lnTo>
                <a:close/>
              </a:path>
            </a:pathLst>
          </a:cu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7" name="Google Shape;107;p1"/>
          <p:cNvSpPr txBox="1"/>
          <p:nvPr/>
        </p:nvSpPr>
        <p:spPr>
          <a:xfrm>
            <a:off x="7213235" y="4393038"/>
            <a:ext cx="4886463"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000" u="none" cap="none" strike="noStrike">
                <a:solidFill>
                  <a:srgbClr val="2D3956"/>
                </a:solidFill>
                <a:latin typeface="Stardos Stencil"/>
                <a:ea typeface="Stardos Stencil"/>
                <a:cs typeface="Stardos Stencil"/>
                <a:sym typeface="Stardos Stencil"/>
              </a:rPr>
              <a:t>Prepared by Dr. HEBA AWAWDEH</a:t>
            </a:r>
            <a:endParaRPr b="1" sz="2000">
              <a:solidFill>
                <a:srgbClr val="2D3956"/>
              </a:solidFill>
              <a:latin typeface="Stardos Stencil"/>
              <a:ea typeface="Stardos Stencil"/>
              <a:cs typeface="Stardos Stencil"/>
              <a:sym typeface="Stardos Stencil"/>
            </a:endParaRPr>
          </a:p>
        </p:txBody>
      </p:sp>
      <p:sp>
        <p:nvSpPr>
          <p:cNvPr id="108" name="Google Shape;108;p1"/>
          <p:cNvSpPr/>
          <p:nvPr/>
        </p:nvSpPr>
        <p:spPr>
          <a:xfrm>
            <a:off x="-57150" y="-19050"/>
            <a:ext cx="7452000" cy="6912000"/>
          </a:xfrm>
          <a:custGeom>
            <a:rect b="b" l="l" r="r" t="t"/>
            <a:pathLst>
              <a:path extrusionOk="0" h="6934200" w="7372350">
                <a:moveTo>
                  <a:pt x="38100" y="19050"/>
                </a:moveTo>
                <a:lnTo>
                  <a:pt x="4743450" y="0"/>
                </a:lnTo>
                <a:lnTo>
                  <a:pt x="7372350" y="6915150"/>
                </a:lnTo>
                <a:lnTo>
                  <a:pt x="0" y="6934200"/>
                </a:lnTo>
                <a:lnTo>
                  <a:pt x="38100" y="19050"/>
                </a:lnTo>
                <a:close/>
              </a:path>
            </a:pathLst>
          </a:custGeom>
          <a:blipFill rotWithShape="1">
            <a:blip r:embed="rId3">
              <a:alphaModFix amt="76000"/>
            </a:blip>
            <a:stretch>
              <a:fillRect b="0" l="0" r="0" t="-999"/>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09" name="Google Shape;109;p1"/>
          <p:cNvSpPr txBox="1"/>
          <p:nvPr/>
        </p:nvSpPr>
        <p:spPr>
          <a:xfrm>
            <a:off x="6550866" y="2424037"/>
            <a:ext cx="5641134" cy="132343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4000">
                <a:solidFill>
                  <a:srgbClr val="8E5A6D"/>
                </a:solidFill>
                <a:latin typeface="Tajawal Medium"/>
                <a:ea typeface="Tajawal Medium"/>
                <a:cs typeface="Tajawal Medium"/>
                <a:sym typeface="Tajawal Medium"/>
              </a:rPr>
              <a:t>DIGITAL MARKETING</a:t>
            </a:r>
            <a:endParaRPr/>
          </a:p>
          <a:p>
            <a:pPr indent="0" lvl="0" marL="0" marR="0" rtl="0" algn="ctr">
              <a:spcBef>
                <a:spcPts val="0"/>
              </a:spcBef>
              <a:spcAft>
                <a:spcPts val="0"/>
              </a:spcAft>
              <a:buNone/>
            </a:pPr>
            <a:r>
              <a:rPr b="1" lang="en-US" sz="4000">
                <a:solidFill>
                  <a:srgbClr val="8E5A6D"/>
                </a:solidFill>
                <a:latin typeface="Tajawal Medium"/>
                <a:ea typeface="Tajawal Medium"/>
                <a:cs typeface="Tajawal Medium"/>
                <a:sym typeface="Tajawal Medium"/>
              </a:rPr>
              <a:t>APPLICATIONS</a:t>
            </a:r>
            <a:endParaRPr b="1" sz="4000">
              <a:solidFill>
                <a:srgbClr val="8E5A6D"/>
              </a:solidFill>
              <a:latin typeface="Tajawal Medium"/>
              <a:ea typeface="Tajawal Medium"/>
              <a:cs typeface="Tajawal Medium"/>
              <a:sym typeface="Tajawal Medium"/>
            </a:endParaRPr>
          </a:p>
        </p:txBody>
      </p:sp>
      <p:sp>
        <p:nvSpPr>
          <p:cNvPr id="110" name="Google Shape;110;p1"/>
          <p:cNvSpPr/>
          <p:nvPr/>
        </p:nvSpPr>
        <p:spPr>
          <a:xfrm>
            <a:off x="6594457" y="6043084"/>
            <a:ext cx="3516608"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rgbClr val="2D3956"/>
                </a:solidFill>
                <a:latin typeface="Tajawal Medium"/>
                <a:ea typeface="Tajawal Medium"/>
                <a:cs typeface="Tajawal Medium"/>
                <a:sym typeface="Tajawal Medium"/>
              </a:rPr>
              <a:t>Lecture </a:t>
            </a:r>
            <a:r>
              <a:rPr b="1" lang="en-US" sz="2800">
                <a:solidFill>
                  <a:srgbClr val="2D3956"/>
                </a:solidFill>
                <a:latin typeface="Tajawal Medium"/>
                <a:ea typeface="Tajawal Medium"/>
                <a:cs typeface="Tajawal Medium"/>
                <a:sym typeface="Tajawal Medium"/>
              </a:rPr>
              <a:t> 1</a:t>
            </a:r>
            <a:endParaRPr b="1" sz="2800">
              <a:solidFill>
                <a:srgbClr val="2D3956"/>
              </a:solidFill>
              <a:latin typeface="Tajawal Medium"/>
              <a:ea typeface="Tajawal Medium"/>
              <a:cs typeface="Tajawal Medium"/>
              <a:sym typeface="Tajawal Medium"/>
            </a:endParaRPr>
          </a:p>
        </p:txBody>
      </p:sp>
      <p:pic>
        <p:nvPicPr>
          <p:cNvPr id="111" name="Google Shape;111;p1"/>
          <p:cNvPicPr preferRelativeResize="0"/>
          <p:nvPr/>
        </p:nvPicPr>
        <p:blipFill rotWithShape="1">
          <a:blip r:embed="rId4">
            <a:alphaModFix/>
          </a:blip>
          <a:srcRect b="0" l="0" r="0" t="0"/>
          <a:stretch/>
        </p:blipFill>
        <p:spPr>
          <a:xfrm>
            <a:off x="8993573" y="-394321"/>
            <a:ext cx="2876694" cy="2544327"/>
          </a:xfrm>
          <a:prstGeom prst="rect">
            <a:avLst/>
          </a:prstGeom>
          <a:noFill/>
          <a:ln>
            <a:noFill/>
          </a:ln>
        </p:spPr>
      </p:pic>
      <p:sp>
        <p:nvSpPr>
          <p:cNvPr id="112" name="Google Shape;112;p1"/>
          <p:cNvSpPr/>
          <p:nvPr/>
        </p:nvSpPr>
        <p:spPr>
          <a:xfrm rot="4043456">
            <a:off x="-459862" y="6293391"/>
            <a:ext cx="5381392" cy="134671"/>
          </a:xfrm>
          <a:prstGeom prst="parallelogram">
            <a:avLst>
              <a:gd fmla="val 25000" name="adj"/>
            </a:avLst>
          </a:prstGeom>
          <a:solidFill>
            <a:srgbClr val="FAC748"/>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13" name="Google Shape;113;p1"/>
          <p:cNvSpPr/>
          <p:nvPr/>
        </p:nvSpPr>
        <p:spPr>
          <a:xfrm>
            <a:off x="-57150" y="1756704"/>
            <a:ext cx="2084784" cy="5143500"/>
          </a:xfrm>
          <a:prstGeom prst="rtTriangle">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14" name="Google Shape;114;p1"/>
          <p:cNvSpPr txBox="1"/>
          <p:nvPr/>
        </p:nvSpPr>
        <p:spPr>
          <a:xfrm>
            <a:off x="7081460" y="5327472"/>
            <a:ext cx="326243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rgbClr val="2D3956"/>
                </a:solidFill>
                <a:latin typeface="Tajawal Medium"/>
                <a:ea typeface="Tajawal Medium"/>
                <a:cs typeface="Tajawal Medium"/>
                <a:sym typeface="Tajawal Medium"/>
              </a:rPr>
              <a:t>COURSE CODE - MKT720</a:t>
            </a:r>
            <a:endParaRPr sz="2000">
              <a:solidFill>
                <a:srgbClr val="2D3956"/>
              </a:solidFill>
              <a:latin typeface="Tajawal Medium"/>
              <a:ea typeface="Tajawal Medium"/>
              <a:cs typeface="Tajawal Medium"/>
              <a:sym typeface="Tajawal Medium"/>
            </a:endParaRPr>
          </a:p>
        </p:txBody>
      </p:sp>
      <p:pic>
        <p:nvPicPr>
          <p:cNvPr id="115" name="Google Shape;115;p1"/>
          <p:cNvPicPr preferRelativeResize="0"/>
          <p:nvPr/>
        </p:nvPicPr>
        <p:blipFill rotWithShape="1">
          <a:blip r:embed="rId5">
            <a:alphaModFix/>
          </a:blip>
          <a:srcRect b="0" l="0" r="0" t="0"/>
          <a:stretch/>
        </p:blipFill>
        <p:spPr>
          <a:xfrm>
            <a:off x="313679" y="372325"/>
            <a:ext cx="2457656" cy="67087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pic>
        <p:nvPicPr>
          <p:cNvPr id="123" name="Google Shape;123;p2"/>
          <p:cNvPicPr preferRelativeResize="0"/>
          <p:nvPr>
            <p:ph idx="2" type="pic"/>
          </p:nvPr>
        </p:nvPicPr>
        <p:blipFill rotWithShape="1">
          <a:blip r:embed="rId3">
            <a:alphaModFix/>
          </a:blip>
          <a:srcRect b="0" l="0" r="0" t="0"/>
          <a:stretch/>
        </p:blipFill>
        <p:spPr>
          <a:xfrm>
            <a:off x="925488" y="785165"/>
            <a:ext cx="2378936" cy="4773154"/>
          </a:xfrm>
          <a:prstGeom prst="rect">
            <a:avLst/>
          </a:prstGeom>
          <a:solidFill>
            <a:srgbClr val="D8D8D8">
              <a:alpha val="49803"/>
            </a:srgbClr>
          </a:solidFill>
          <a:ln>
            <a:noFill/>
          </a:ln>
        </p:spPr>
      </p:pic>
      <p:sp>
        <p:nvSpPr>
          <p:cNvPr id="124" name="Google Shape;124;p2"/>
          <p:cNvSpPr/>
          <p:nvPr/>
        </p:nvSpPr>
        <p:spPr>
          <a:xfrm rot="5400000">
            <a:off x="-4175" y="4176"/>
            <a:ext cx="1799302" cy="1790952"/>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25" name="Google Shape;125;p2"/>
          <p:cNvSpPr txBox="1"/>
          <p:nvPr/>
        </p:nvSpPr>
        <p:spPr>
          <a:xfrm>
            <a:off x="4430563" y="918962"/>
            <a:ext cx="6618821"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US" sz="2000">
                <a:solidFill>
                  <a:schemeClr val="dk1"/>
                </a:solidFill>
                <a:latin typeface="Times New Roman"/>
                <a:ea typeface="Times New Roman"/>
                <a:cs typeface="Times New Roman"/>
                <a:sym typeface="Times New Roman"/>
              </a:rPr>
              <a:t>How has digital marketing transformed marketing?</a:t>
            </a:r>
            <a:endParaRPr sz="2000">
              <a:solidFill>
                <a:schemeClr val="dk1"/>
              </a:solidFill>
              <a:latin typeface="Calibri"/>
              <a:ea typeface="Calibri"/>
              <a:cs typeface="Calibri"/>
              <a:sym typeface="Calibri"/>
            </a:endParaRPr>
          </a:p>
        </p:txBody>
      </p:sp>
      <p:sp>
        <p:nvSpPr>
          <p:cNvPr id="126" name="Google Shape;126;p2"/>
          <p:cNvSpPr/>
          <p:nvPr/>
        </p:nvSpPr>
        <p:spPr>
          <a:xfrm>
            <a:off x="3150823" y="583447"/>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27" name="Google Shape;127;p2"/>
          <p:cNvPicPr preferRelativeResize="0"/>
          <p:nvPr/>
        </p:nvPicPr>
        <p:blipFill rotWithShape="1">
          <a:blip r:embed="rId4">
            <a:alphaModFix/>
          </a:blip>
          <a:srcRect b="0" l="0" r="0" t="0"/>
          <a:stretch/>
        </p:blipFill>
        <p:spPr>
          <a:xfrm>
            <a:off x="9932264" y="-372928"/>
            <a:ext cx="2036258" cy="1800993"/>
          </a:xfrm>
          <a:prstGeom prst="rect">
            <a:avLst/>
          </a:prstGeom>
          <a:noFill/>
          <a:ln>
            <a:noFill/>
          </a:ln>
        </p:spPr>
      </p:pic>
      <p:sp>
        <p:nvSpPr>
          <p:cNvPr id="128" name="Google Shape;128;p2"/>
          <p:cNvSpPr txBox="1"/>
          <p:nvPr/>
        </p:nvSpPr>
        <p:spPr>
          <a:xfrm>
            <a:off x="3598250" y="2495028"/>
            <a:ext cx="841732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rgbClr val="0A1F61"/>
              </a:solidFill>
              <a:latin typeface="Tajawal ExtraBold"/>
              <a:ea typeface="Tajawal ExtraBold"/>
              <a:cs typeface="Tajawal ExtraBold"/>
              <a:sym typeface="Tajawal ExtraBold"/>
            </a:endParaRPr>
          </a:p>
          <a:p>
            <a:pPr indent="0" lvl="0" marL="0" marR="0" rtl="0" algn="l">
              <a:spcBef>
                <a:spcPts val="0"/>
              </a:spcBef>
              <a:spcAft>
                <a:spcPts val="0"/>
              </a:spcAft>
              <a:buNone/>
            </a:pPr>
            <a:r>
              <a:t/>
            </a:r>
            <a:endParaRPr sz="1800">
              <a:solidFill>
                <a:srgbClr val="0A1F61"/>
              </a:solidFill>
              <a:latin typeface="Tajawal ExtraBold"/>
              <a:ea typeface="Tajawal ExtraBold"/>
              <a:cs typeface="Tajawal ExtraBold"/>
              <a:sym typeface="Tajawal ExtraBold"/>
            </a:endParaRPr>
          </a:p>
        </p:txBody>
      </p:sp>
      <p:sp>
        <p:nvSpPr>
          <p:cNvPr id="129" name="Google Shape;129;p2"/>
          <p:cNvSpPr/>
          <p:nvPr/>
        </p:nvSpPr>
        <p:spPr>
          <a:xfrm>
            <a:off x="2435944" y="2889930"/>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130" name="Google Shape;130;p2"/>
          <p:cNvSpPr txBox="1"/>
          <p:nvPr/>
        </p:nvSpPr>
        <p:spPr>
          <a:xfrm>
            <a:off x="2374718" y="3141359"/>
            <a:ext cx="1251826"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Tajawal Medium"/>
                <a:ea typeface="Tajawal Medium"/>
                <a:cs typeface="Tajawal Medium"/>
                <a:sym typeface="Tajawal Medium"/>
              </a:rPr>
              <a:t>Chapter 1</a:t>
            </a:r>
            <a:endParaRPr sz="2800">
              <a:solidFill>
                <a:schemeClr val="lt1"/>
              </a:solidFill>
              <a:latin typeface="Tajawal Medium"/>
              <a:ea typeface="Tajawal Medium"/>
              <a:cs typeface="Tajawal Medium"/>
              <a:sym typeface="Tajawal Medium"/>
            </a:endParaRPr>
          </a:p>
        </p:txBody>
      </p:sp>
      <p:sp>
        <p:nvSpPr>
          <p:cNvPr id="131" name="Google Shape;131;p2"/>
          <p:cNvSpPr txBox="1"/>
          <p:nvPr/>
        </p:nvSpPr>
        <p:spPr>
          <a:xfrm>
            <a:off x="3506057" y="1357441"/>
            <a:ext cx="8600218" cy="3748527"/>
          </a:xfrm>
          <a:prstGeom prst="rect">
            <a:avLst/>
          </a:prstGeom>
          <a:noFill/>
          <a:ln>
            <a:noFill/>
          </a:ln>
        </p:spPr>
        <p:txBody>
          <a:bodyPr anchorCtr="0" anchor="t" bIns="45700" lIns="91425" spcFirstLastPara="1" rIns="91425" wrap="square" tIns="45700">
            <a:spAutoFit/>
          </a:bodyPr>
          <a:lstStyle/>
          <a:p>
            <a:pPr indent="0" lvl="0" marL="548640" marR="548640" rtl="0" algn="l">
              <a:lnSpc>
                <a:spcPct val="107000"/>
              </a:lnSpc>
              <a:spcBef>
                <a:spcPts val="0"/>
              </a:spcBef>
              <a:spcAft>
                <a:spcPts val="0"/>
              </a:spcAft>
              <a:buNone/>
            </a:pPr>
            <a:r>
              <a:rPr b="1" i="1" lang="en-US" sz="1800">
                <a:solidFill>
                  <a:srgbClr val="852F4A"/>
                </a:solidFill>
                <a:latin typeface="Times New Roman"/>
                <a:ea typeface="Times New Roman"/>
                <a:cs typeface="Times New Roman"/>
                <a:sym typeface="Times New Roman"/>
              </a:rPr>
              <a:t>DIGITAL MARKETING  </a:t>
            </a:r>
            <a:r>
              <a:rPr i="1" lang="en-US" sz="1800">
                <a:solidFill>
                  <a:srgbClr val="404040"/>
                </a:solidFill>
                <a:latin typeface="Calibri"/>
                <a:ea typeface="Calibri"/>
                <a:cs typeface="Calibri"/>
                <a:sym typeface="Calibri"/>
              </a:rPr>
              <a:t>can be simply defined as </a:t>
            </a:r>
            <a:endParaRPr/>
          </a:p>
          <a:p>
            <a:pPr indent="0" lvl="0" marL="548640" marR="548640" rtl="0" algn="just">
              <a:lnSpc>
                <a:spcPct val="107000"/>
              </a:lnSpc>
              <a:spcBef>
                <a:spcPts val="1800"/>
              </a:spcBef>
              <a:spcAft>
                <a:spcPts val="0"/>
              </a:spcAft>
              <a:buNone/>
            </a:pPr>
            <a:r>
              <a:rPr b="1" i="1" lang="en-US" sz="1800">
                <a:solidFill>
                  <a:srgbClr val="852F4A"/>
                </a:solidFill>
                <a:latin typeface="Calibri"/>
                <a:ea typeface="Calibri"/>
                <a:cs typeface="Calibri"/>
                <a:sym typeface="Calibri"/>
              </a:rPr>
              <a:t>ACHIEVING MARKETING OBJECTIVES THROUGH APPLYING DIGITAL MEDIA,DATA AND TECHNOLOGY. </a:t>
            </a:r>
            <a:r>
              <a:rPr i="1" lang="en-US" sz="1800">
                <a:solidFill>
                  <a:srgbClr val="404040"/>
                </a:solidFill>
                <a:latin typeface="Calibri"/>
                <a:ea typeface="Calibri"/>
                <a:cs typeface="Calibri"/>
                <a:sym typeface="Calibri"/>
              </a:rPr>
              <a:t>Digital marketing today is about many types of audience interaction than simply websites ,it involves harnessing the following 5Ds of managing digital marketing interaction’s .for which we need to assess consumer adoption and how our business can manage to support marketing goals</a:t>
            </a:r>
            <a:r>
              <a:rPr i="1" lang="en-US" sz="2400">
                <a:solidFill>
                  <a:srgbClr val="404040"/>
                </a:solidFill>
                <a:latin typeface="Calibri"/>
                <a:ea typeface="Calibri"/>
                <a:cs typeface="Calibri"/>
                <a:sym typeface="Calibri"/>
              </a:rPr>
              <a:t>.</a:t>
            </a:r>
            <a:endParaRPr/>
          </a:p>
          <a:p>
            <a:pPr indent="0" lvl="0" marL="548640" marR="548640" rtl="0" algn="l">
              <a:lnSpc>
                <a:spcPct val="107000"/>
              </a:lnSpc>
              <a:spcBef>
                <a:spcPts val="1800"/>
              </a:spcBef>
              <a:spcAft>
                <a:spcPts val="0"/>
              </a:spcAft>
              <a:buNone/>
            </a:pPr>
            <a:r>
              <a:t/>
            </a:r>
            <a:endParaRPr i="1" sz="2400">
              <a:solidFill>
                <a:srgbClr val="404040"/>
              </a:solidFill>
              <a:latin typeface="Calibri"/>
              <a:ea typeface="Calibri"/>
              <a:cs typeface="Calibri"/>
              <a:sym typeface="Calibri"/>
            </a:endParaRPr>
          </a:p>
          <a:p>
            <a:pPr indent="0" lvl="0" marL="548640" marR="548640" rtl="0" algn="l">
              <a:lnSpc>
                <a:spcPct val="107000"/>
              </a:lnSpc>
              <a:spcBef>
                <a:spcPts val="1800"/>
              </a:spcBef>
              <a:spcAft>
                <a:spcPts val="0"/>
              </a:spcAft>
              <a:buNone/>
            </a:pPr>
            <a:r>
              <a:t/>
            </a:r>
            <a:endParaRPr i="1" sz="2400">
              <a:solidFill>
                <a:srgbClr val="404040"/>
              </a:solidFill>
              <a:latin typeface="Calibri"/>
              <a:ea typeface="Calibri"/>
              <a:cs typeface="Calibri"/>
              <a:sym typeface="Calibri"/>
            </a:endParaRPr>
          </a:p>
        </p:txBody>
      </p:sp>
      <p:pic>
        <p:nvPicPr>
          <p:cNvPr id="132" name="Google Shape;132;p2"/>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133" name="Google Shape;133;p2"/>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grpSp>
        <p:nvGrpSpPr>
          <p:cNvPr id="134" name="Google Shape;134;p2"/>
          <p:cNvGrpSpPr/>
          <p:nvPr/>
        </p:nvGrpSpPr>
        <p:grpSpPr>
          <a:xfrm>
            <a:off x="4995489" y="3907600"/>
            <a:ext cx="4579047" cy="2899596"/>
            <a:chOff x="1368945" y="3"/>
            <a:chExt cx="4579047" cy="2899596"/>
          </a:xfrm>
        </p:grpSpPr>
        <p:sp>
          <p:nvSpPr>
            <p:cNvPr id="135" name="Google Shape;135;p2"/>
            <p:cNvSpPr/>
            <p:nvPr/>
          </p:nvSpPr>
          <p:spPr>
            <a:xfrm>
              <a:off x="3385332" y="1220430"/>
              <a:ext cx="677913" cy="677913"/>
            </a:xfrm>
            <a:prstGeom prst="ellipse">
              <a:avLst/>
            </a:prstGeom>
            <a:solidFill>
              <a:schemeClr val="lt1"/>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2"/>
            <p:cNvSpPr txBox="1"/>
            <p:nvPr/>
          </p:nvSpPr>
          <p:spPr>
            <a:xfrm>
              <a:off x="3484610" y="1319708"/>
              <a:ext cx="479357" cy="479357"/>
            </a:xfrm>
            <a:prstGeom prst="rect">
              <a:avLst/>
            </a:prstGeom>
            <a:noFill/>
            <a:ln>
              <a:noFill/>
            </a:ln>
          </p:spPr>
          <p:txBody>
            <a:bodyPr anchorCtr="0" anchor="ctr" bIns="27925" lIns="27925" spcFirstLastPara="1" rIns="27925" wrap="square" tIns="27925">
              <a:noAutofit/>
            </a:bodyPr>
            <a:lstStyle/>
            <a:p>
              <a:pPr indent="0" lvl="0" marL="0" marR="0" rtl="0" algn="ctr">
                <a:lnSpc>
                  <a:spcPct val="90000"/>
                </a:lnSpc>
                <a:spcBef>
                  <a:spcPts val="0"/>
                </a:spcBef>
                <a:spcAft>
                  <a:spcPts val="0"/>
                </a:spcAft>
                <a:buNone/>
              </a:pPr>
              <a:r>
                <a:rPr lang="en-US" sz="2200">
                  <a:solidFill>
                    <a:schemeClr val="dk1"/>
                  </a:solidFill>
                  <a:latin typeface="Calibri"/>
                  <a:ea typeface="Calibri"/>
                  <a:cs typeface="Calibri"/>
                  <a:sym typeface="Calibri"/>
                </a:rPr>
                <a:t>5Ds</a:t>
              </a:r>
              <a:endParaRPr sz="2200">
                <a:solidFill>
                  <a:schemeClr val="dk1"/>
                </a:solidFill>
                <a:latin typeface="Calibri"/>
                <a:ea typeface="Calibri"/>
                <a:cs typeface="Calibri"/>
                <a:sym typeface="Calibri"/>
              </a:endParaRPr>
            </a:p>
          </p:txBody>
        </p:sp>
        <p:sp>
          <p:nvSpPr>
            <p:cNvPr id="137" name="Google Shape;137;p2"/>
            <p:cNvSpPr/>
            <p:nvPr/>
          </p:nvSpPr>
          <p:spPr>
            <a:xfrm rot="-5536879">
              <a:off x="3596816" y="886977"/>
              <a:ext cx="212480" cy="278871"/>
            </a:xfrm>
            <a:prstGeom prst="rightArrow">
              <a:avLst>
                <a:gd fmla="val 60000" name="adj1"/>
                <a:gd fmla="val 50000" name="adj2"/>
              </a:avLst>
            </a:prstGeom>
            <a:solidFill>
              <a:schemeClr val="lt1"/>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2"/>
            <p:cNvSpPr txBox="1"/>
            <p:nvPr/>
          </p:nvSpPr>
          <p:spPr>
            <a:xfrm rot="5263121">
              <a:off x="3629957" y="974598"/>
              <a:ext cx="148736" cy="167323"/>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sz="1100">
                <a:solidFill>
                  <a:schemeClr val="dk1"/>
                </a:solidFill>
                <a:latin typeface="Calibri"/>
                <a:ea typeface="Calibri"/>
                <a:cs typeface="Calibri"/>
                <a:sym typeface="Calibri"/>
              </a:endParaRPr>
            </a:p>
          </p:txBody>
        </p:sp>
        <p:sp>
          <p:nvSpPr>
            <p:cNvPr id="139" name="Google Shape;139;p2"/>
            <p:cNvSpPr/>
            <p:nvPr/>
          </p:nvSpPr>
          <p:spPr>
            <a:xfrm>
              <a:off x="2947566" y="3"/>
              <a:ext cx="1461875" cy="820209"/>
            </a:xfrm>
            <a:prstGeom prst="ellipse">
              <a:avLst/>
            </a:prstGeom>
            <a:solidFill>
              <a:schemeClr val="lt1"/>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2"/>
            <p:cNvSpPr txBox="1"/>
            <p:nvPr/>
          </p:nvSpPr>
          <p:spPr>
            <a:xfrm>
              <a:off x="3161653" y="120120"/>
              <a:ext cx="1033701" cy="579975"/>
            </a:xfrm>
            <a:prstGeom prst="rect">
              <a:avLst/>
            </a:prstGeom>
            <a:noFill/>
            <a:ln>
              <a:noFill/>
            </a:ln>
          </p:spPr>
          <p:txBody>
            <a:bodyPr anchorCtr="0" anchor="ctr" bIns="20300" lIns="20300" spcFirstLastPara="1" rIns="20300" wrap="square" tIns="20300">
              <a:noAutofit/>
            </a:bodyPr>
            <a:lstStyle/>
            <a:p>
              <a:pPr indent="0" lvl="0" marL="0" marR="0" rtl="0" algn="ctr">
                <a:lnSpc>
                  <a:spcPct val="90000"/>
                </a:lnSpc>
                <a:spcBef>
                  <a:spcPts val="0"/>
                </a:spcBef>
                <a:spcAft>
                  <a:spcPts val="0"/>
                </a:spcAft>
                <a:buNone/>
              </a:pPr>
              <a:r>
                <a:rPr b="1" lang="en-US" sz="1600">
                  <a:solidFill>
                    <a:schemeClr val="dk1"/>
                  </a:solidFill>
                  <a:latin typeface="Calibri"/>
                  <a:ea typeface="Calibri"/>
                  <a:cs typeface="Calibri"/>
                  <a:sym typeface="Calibri"/>
                </a:rPr>
                <a:t>Digital</a:t>
              </a:r>
              <a:r>
                <a:rPr b="1" lang="en-US" sz="1600">
                  <a:solidFill>
                    <a:srgbClr val="E1EFD8"/>
                  </a:solidFill>
                  <a:latin typeface="Calibri"/>
                  <a:ea typeface="Calibri"/>
                  <a:cs typeface="Calibri"/>
                  <a:sym typeface="Calibri"/>
                </a:rPr>
                <a:t> </a:t>
              </a:r>
              <a:r>
                <a:rPr b="1" lang="en-US" sz="1600">
                  <a:solidFill>
                    <a:schemeClr val="dk1"/>
                  </a:solidFill>
                  <a:latin typeface="Calibri"/>
                  <a:ea typeface="Calibri"/>
                  <a:cs typeface="Calibri"/>
                  <a:sym typeface="Calibri"/>
                </a:rPr>
                <a:t>Data</a:t>
              </a:r>
              <a:endParaRPr b="1" sz="1600">
                <a:solidFill>
                  <a:schemeClr val="dk1"/>
                </a:solidFill>
                <a:latin typeface="Calibri"/>
                <a:ea typeface="Calibri"/>
                <a:cs typeface="Calibri"/>
                <a:sym typeface="Calibri"/>
              </a:endParaRPr>
            </a:p>
          </p:txBody>
        </p:sp>
        <p:sp>
          <p:nvSpPr>
            <p:cNvPr id="141" name="Google Shape;141;p2"/>
            <p:cNvSpPr/>
            <p:nvPr/>
          </p:nvSpPr>
          <p:spPr>
            <a:xfrm rot="-792871">
              <a:off x="4162032" y="1284792"/>
              <a:ext cx="275702" cy="278871"/>
            </a:xfrm>
            <a:prstGeom prst="rightArrow">
              <a:avLst>
                <a:gd fmla="val 60000" name="adj1"/>
                <a:gd fmla="val 50000" name="adj2"/>
              </a:avLst>
            </a:prstGeom>
            <a:solidFill>
              <a:schemeClr val="lt1"/>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2"/>
            <p:cNvSpPr txBox="1"/>
            <p:nvPr/>
          </p:nvSpPr>
          <p:spPr>
            <a:xfrm rot="-792871">
              <a:off x="4163127" y="1350020"/>
              <a:ext cx="192991" cy="167323"/>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sz="1100">
                <a:solidFill>
                  <a:schemeClr val="dk1"/>
                </a:solidFill>
                <a:latin typeface="Calibri"/>
                <a:ea typeface="Calibri"/>
                <a:cs typeface="Calibri"/>
                <a:sym typeface="Calibri"/>
              </a:endParaRPr>
            </a:p>
          </p:txBody>
        </p:sp>
        <p:sp>
          <p:nvSpPr>
            <p:cNvPr id="143" name="Google Shape;143;p2"/>
            <p:cNvSpPr/>
            <p:nvPr/>
          </p:nvSpPr>
          <p:spPr>
            <a:xfrm>
              <a:off x="4521058" y="723313"/>
              <a:ext cx="1426934" cy="962892"/>
            </a:xfrm>
            <a:prstGeom prst="ellipse">
              <a:avLst/>
            </a:prstGeom>
            <a:solidFill>
              <a:schemeClr val="lt1"/>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2"/>
            <p:cNvSpPr txBox="1"/>
            <p:nvPr/>
          </p:nvSpPr>
          <p:spPr>
            <a:xfrm>
              <a:off x="4730028" y="864325"/>
              <a:ext cx="1008994" cy="680868"/>
            </a:xfrm>
            <a:prstGeom prst="rect">
              <a:avLst/>
            </a:prstGeom>
            <a:noFill/>
            <a:ln>
              <a:noFill/>
            </a:ln>
          </p:spPr>
          <p:txBody>
            <a:bodyPr anchorCtr="0" anchor="ctr" bIns="20300" lIns="20300" spcFirstLastPara="1" rIns="20300" wrap="square" tIns="20300">
              <a:noAutofit/>
            </a:bodyPr>
            <a:lstStyle/>
            <a:p>
              <a:pPr indent="0" lvl="0" marL="0" marR="0" rtl="0" algn="ctr">
                <a:lnSpc>
                  <a:spcPct val="90000"/>
                </a:lnSpc>
                <a:spcBef>
                  <a:spcPts val="0"/>
                </a:spcBef>
                <a:spcAft>
                  <a:spcPts val="0"/>
                </a:spcAft>
                <a:buNone/>
              </a:pPr>
              <a:r>
                <a:rPr b="1" lang="en-US" sz="1600">
                  <a:solidFill>
                    <a:schemeClr val="dk1"/>
                  </a:solidFill>
                  <a:latin typeface="Calibri"/>
                  <a:ea typeface="Calibri"/>
                  <a:cs typeface="Calibri"/>
                  <a:sym typeface="Calibri"/>
                </a:rPr>
                <a:t>Digital platforms</a:t>
              </a:r>
              <a:endParaRPr b="1" sz="1600">
                <a:solidFill>
                  <a:schemeClr val="dk1"/>
                </a:solidFill>
                <a:latin typeface="Calibri"/>
                <a:ea typeface="Calibri"/>
                <a:cs typeface="Calibri"/>
                <a:sym typeface="Calibri"/>
              </a:endParaRPr>
            </a:p>
          </p:txBody>
        </p:sp>
        <p:sp>
          <p:nvSpPr>
            <p:cNvPr id="145" name="Google Shape;145;p2"/>
            <p:cNvSpPr/>
            <p:nvPr/>
          </p:nvSpPr>
          <p:spPr>
            <a:xfrm rot="2557263">
              <a:off x="4019328" y="1812525"/>
              <a:ext cx="263132" cy="278871"/>
            </a:xfrm>
            <a:prstGeom prst="rightArrow">
              <a:avLst>
                <a:gd fmla="val 60000" name="adj1"/>
                <a:gd fmla="val 50000" name="adj2"/>
              </a:avLst>
            </a:prstGeom>
            <a:solidFill>
              <a:schemeClr val="lt1"/>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2"/>
            <p:cNvSpPr txBox="1"/>
            <p:nvPr/>
          </p:nvSpPr>
          <p:spPr>
            <a:xfrm rot="2557263">
              <a:off x="4029754" y="1841572"/>
              <a:ext cx="184192" cy="167323"/>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sz="1100">
                <a:solidFill>
                  <a:schemeClr val="dk1"/>
                </a:solidFill>
                <a:latin typeface="Calibri"/>
                <a:ea typeface="Calibri"/>
                <a:cs typeface="Calibri"/>
                <a:sym typeface="Calibri"/>
              </a:endParaRPr>
            </a:p>
          </p:txBody>
        </p:sp>
        <p:sp>
          <p:nvSpPr>
            <p:cNvPr id="147" name="Google Shape;147;p2"/>
            <p:cNvSpPr/>
            <p:nvPr/>
          </p:nvSpPr>
          <p:spPr>
            <a:xfrm>
              <a:off x="3871893" y="2079390"/>
              <a:ext cx="1726269" cy="820209"/>
            </a:xfrm>
            <a:prstGeom prst="ellipse">
              <a:avLst/>
            </a:prstGeom>
            <a:solidFill>
              <a:schemeClr val="lt1"/>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2"/>
            <p:cNvSpPr txBox="1"/>
            <p:nvPr/>
          </p:nvSpPr>
          <p:spPr>
            <a:xfrm>
              <a:off x="4124699" y="2199507"/>
              <a:ext cx="1220657" cy="579975"/>
            </a:xfrm>
            <a:prstGeom prst="rect">
              <a:avLst/>
            </a:prstGeom>
            <a:noFill/>
            <a:ln>
              <a:noFill/>
            </a:ln>
          </p:spPr>
          <p:txBody>
            <a:bodyPr anchorCtr="0" anchor="ctr" bIns="20300" lIns="20300" spcFirstLastPara="1" rIns="20300" wrap="square" tIns="20300">
              <a:noAutofit/>
            </a:bodyPr>
            <a:lstStyle/>
            <a:p>
              <a:pPr indent="0" lvl="0" marL="0" marR="0" rtl="0" algn="ctr">
                <a:lnSpc>
                  <a:spcPct val="90000"/>
                </a:lnSpc>
                <a:spcBef>
                  <a:spcPts val="0"/>
                </a:spcBef>
                <a:spcAft>
                  <a:spcPts val="0"/>
                </a:spcAft>
                <a:buNone/>
              </a:pPr>
              <a:r>
                <a:rPr b="1" lang="en-US" sz="1600">
                  <a:solidFill>
                    <a:schemeClr val="dk1"/>
                  </a:solidFill>
                  <a:latin typeface="Calibri"/>
                  <a:ea typeface="Calibri"/>
                  <a:cs typeface="Calibri"/>
                  <a:sym typeface="Calibri"/>
                </a:rPr>
                <a:t>Digital</a:t>
              </a:r>
              <a:r>
                <a:rPr b="1" lang="en-US" sz="1600">
                  <a:solidFill>
                    <a:schemeClr val="dk1"/>
                  </a:solidFill>
                  <a:latin typeface="Calibri"/>
                  <a:ea typeface="Calibri"/>
                  <a:cs typeface="Calibri"/>
                  <a:sym typeface="Calibri"/>
                </a:rPr>
                <a:t> devices</a:t>
              </a:r>
              <a:endParaRPr b="1" sz="1600">
                <a:solidFill>
                  <a:schemeClr val="dk1"/>
                </a:solidFill>
                <a:latin typeface="Calibri"/>
                <a:ea typeface="Calibri"/>
                <a:cs typeface="Calibri"/>
                <a:sym typeface="Calibri"/>
              </a:endParaRPr>
            </a:p>
          </p:txBody>
        </p:sp>
        <p:sp>
          <p:nvSpPr>
            <p:cNvPr id="149" name="Google Shape;149;p2"/>
            <p:cNvSpPr/>
            <p:nvPr/>
          </p:nvSpPr>
          <p:spPr>
            <a:xfrm rot="8484752">
              <a:off x="3078983" y="1809993"/>
              <a:ext cx="312976" cy="278871"/>
            </a:xfrm>
            <a:prstGeom prst="rightArrow">
              <a:avLst>
                <a:gd fmla="val 60000" name="adj1"/>
                <a:gd fmla="val 50000" name="adj2"/>
              </a:avLst>
            </a:prstGeom>
            <a:solidFill>
              <a:schemeClr val="lt1"/>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2"/>
            <p:cNvSpPr txBox="1"/>
            <p:nvPr/>
          </p:nvSpPr>
          <p:spPr>
            <a:xfrm rot="-2315248">
              <a:off x="3153511" y="1839677"/>
              <a:ext cx="229315" cy="167323"/>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sz="1100">
                <a:solidFill>
                  <a:schemeClr val="dk1"/>
                </a:solidFill>
                <a:latin typeface="Calibri"/>
                <a:ea typeface="Calibri"/>
                <a:cs typeface="Calibri"/>
                <a:sym typeface="Calibri"/>
              </a:endParaRPr>
            </a:p>
          </p:txBody>
        </p:sp>
        <p:sp>
          <p:nvSpPr>
            <p:cNvPr id="151" name="Google Shape;151;p2"/>
            <p:cNvSpPr/>
            <p:nvPr/>
          </p:nvSpPr>
          <p:spPr>
            <a:xfrm>
              <a:off x="1713614" y="2079390"/>
              <a:ext cx="1690049" cy="820209"/>
            </a:xfrm>
            <a:prstGeom prst="ellipse">
              <a:avLst/>
            </a:prstGeom>
            <a:solidFill>
              <a:schemeClr val="lt1"/>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2"/>
            <p:cNvSpPr txBox="1"/>
            <p:nvPr/>
          </p:nvSpPr>
          <p:spPr>
            <a:xfrm>
              <a:off x="1961116" y="2199507"/>
              <a:ext cx="1195045" cy="579975"/>
            </a:xfrm>
            <a:prstGeom prst="rect">
              <a:avLst/>
            </a:prstGeom>
            <a:noFill/>
            <a:ln>
              <a:noFill/>
            </a:ln>
          </p:spPr>
          <p:txBody>
            <a:bodyPr anchorCtr="0" anchor="ctr" bIns="20300" lIns="20300" spcFirstLastPara="1" rIns="20300" wrap="square" tIns="20300">
              <a:noAutofit/>
            </a:bodyPr>
            <a:lstStyle/>
            <a:p>
              <a:pPr indent="0" lvl="0" marL="0" marR="0" rtl="0" algn="ctr">
                <a:lnSpc>
                  <a:spcPct val="90000"/>
                </a:lnSpc>
                <a:spcBef>
                  <a:spcPts val="0"/>
                </a:spcBef>
                <a:spcAft>
                  <a:spcPts val="0"/>
                </a:spcAft>
                <a:buNone/>
              </a:pPr>
              <a:r>
                <a:rPr b="1" lang="en-US" sz="1600">
                  <a:solidFill>
                    <a:schemeClr val="dk1"/>
                  </a:solidFill>
                  <a:latin typeface="Calibri"/>
                  <a:ea typeface="Calibri"/>
                  <a:cs typeface="Calibri"/>
                  <a:sym typeface="Calibri"/>
                </a:rPr>
                <a:t>Digital</a:t>
              </a:r>
              <a:r>
                <a:rPr b="1" lang="en-US" sz="1600">
                  <a:solidFill>
                    <a:schemeClr val="dk1"/>
                  </a:solidFill>
                  <a:latin typeface="Calibri"/>
                  <a:ea typeface="Calibri"/>
                  <a:cs typeface="Calibri"/>
                  <a:sym typeface="Calibri"/>
                </a:rPr>
                <a:t> technology</a:t>
              </a:r>
              <a:endParaRPr b="1" sz="1600">
                <a:solidFill>
                  <a:schemeClr val="dk1"/>
                </a:solidFill>
                <a:latin typeface="Calibri"/>
                <a:ea typeface="Calibri"/>
                <a:cs typeface="Calibri"/>
                <a:sym typeface="Calibri"/>
              </a:endParaRPr>
            </a:p>
          </p:txBody>
        </p:sp>
        <p:sp>
          <p:nvSpPr>
            <p:cNvPr id="153" name="Google Shape;153;p2"/>
            <p:cNvSpPr/>
            <p:nvPr/>
          </p:nvSpPr>
          <p:spPr>
            <a:xfrm rot="-10103530">
              <a:off x="2901231" y="1287001"/>
              <a:ext cx="351644" cy="278871"/>
            </a:xfrm>
            <a:prstGeom prst="rightArrow">
              <a:avLst>
                <a:gd fmla="val 60000" name="adj1"/>
                <a:gd fmla="val 50000" name="adj2"/>
              </a:avLst>
            </a:prstGeom>
            <a:solidFill>
              <a:schemeClr val="lt1"/>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2"/>
            <p:cNvSpPr txBox="1"/>
            <p:nvPr/>
          </p:nvSpPr>
          <p:spPr>
            <a:xfrm rot="696470">
              <a:off x="2984036" y="1351192"/>
              <a:ext cx="267983" cy="167323"/>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None/>
              </a:pPr>
              <a:r>
                <a:t/>
              </a:r>
              <a:endParaRPr sz="1100">
                <a:solidFill>
                  <a:schemeClr val="dk1"/>
                </a:solidFill>
                <a:latin typeface="Calibri"/>
                <a:ea typeface="Calibri"/>
                <a:cs typeface="Calibri"/>
                <a:sym typeface="Calibri"/>
              </a:endParaRPr>
            </a:p>
          </p:txBody>
        </p:sp>
        <p:sp>
          <p:nvSpPr>
            <p:cNvPr id="155" name="Google Shape;155;p2"/>
            <p:cNvSpPr/>
            <p:nvPr/>
          </p:nvSpPr>
          <p:spPr>
            <a:xfrm>
              <a:off x="1368945" y="783763"/>
              <a:ext cx="1409209" cy="873079"/>
            </a:xfrm>
            <a:prstGeom prst="ellipse">
              <a:avLst/>
            </a:prstGeom>
            <a:solidFill>
              <a:schemeClr val="lt1"/>
            </a:solidFill>
            <a:ln cap="flat" cmpd="sng" w="12700">
              <a:solidFill>
                <a:schemeClr val="dk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2"/>
            <p:cNvSpPr txBox="1"/>
            <p:nvPr/>
          </p:nvSpPr>
          <p:spPr>
            <a:xfrm>
              <a:off x="1575319" y="911622"/>
              <a:ext cx="996461" cy="617361"/>
            </a:xfrm>
            <a:prstGeom prst="rect">
              <a:avLst/>
            </a:prstGeom>
            <a:noFill/>
            <a:ln>
              <a:noFill/>
            </a:ln>
          </p:spPr>
          <p:txBody>
            <a:bodyPr anchorCtr="0" anchor="ctr" bIns="20300" lIns="20300" spcFirstLastPara="1" rIns="20300" wrap="square" tIns="20300">
              <a:noAutofit/>
            </a:bodyPr>
            <a:lstStyle/>
            <a:p>
              <a:pPr indent="0" lvl="0" marL="0" marR="0" rtl="0" algn="ctr">
                <a:lnSpc>
                  <a:spcPct val="90000"/>
                </a:lnSpc>
                <a:spcBef>
                  <a:spcPts val="0"/>
                </a:spcBef>
                <a:spcAft>
                  <a:spcPts val="0"/>
                </a:spcAft>
                <a:buNone/>
              </a:pPr>
              <a:r>
                <a:rPr b="1" lang="en-US" sz="1600">
                  <a:solidFill>
                    <a:schemeClr val="dk1"/>
                  </a:solidFill>
                  <a:latin typeface="Calibri"/>
                  <a:ea typeface="Calibri"/>
                  <a:cs typeface="Calibri"/>
                  <a:sym typeface="Calibri"/>
                </a:rPr>
                <a:t>Digital</a:t>
              </a:r>
              <a:r>
                <a:rPr b="1" lang="en-US" sz="1600">
                  <a:solidFill>
                    <a:schemeClr val="dk1"/>
                  </a:solidFill>
                  <a:latin typeface="Calibri"/>
                  <a:ea typeface="Calibri"/>
                  <a:cs typeface="Calibri"/>
                  <a:sym typeface="Calibri"/>
                </a:rPr>
                <a:t> media</a:t>
              </a:r>
              <a:endParaRPr b="1" sz="1600">
                <a:solidFill>
                  <a:schemeClr val="dk1"/>
                </a:solidFill>
                <a:latin typeface="Calibri"/>
                <a:ea typeface="Calibri"/>
                <a:cs typeface="Calibri"/>
                <a:sym typeface="Calibri"/>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3"/>
          <p:cNvSpPr/>
          <p:nvPr/>
        </p:nvSpPr>
        <p:spPr>
          <a:xfrm>
            <a:off x="992444" y="2"/>
            <a:ext cx="11218607" cy="2438398"/>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162" name="Google Shape;162;p3"/>
          <p:cNvSpPr/>
          <p:nvPr/>
        </p:nvSpPr>
        <p:spPr>
          <a:xfrm>
            <a:off x="1423125" y="1746455"/>
            <a:ext cx="6292125"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3" name="Google Shape;163;p3"/>
          <p:cNvSpPr txBox="1"/>
          <p:nvPr/>
        </p:nvSpPr>
        <p:spPr>
          <a:xfrm>
            <a:off x="1986138" y="437584"/>
            <a:ext cx="7096902"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imes New Roman"/>
                <a:ea typeface="Times New Roman"/>
                <a:cs typeface="Times New Roman"/>
                <a:sym typeface="Times New Roman"/>
              </a:rPr>
              <a:t>What are digital marketing and multichannel marketing</a:t>
            </a:r>
            <a:endParaRPr b="1" sz="2800">
              <a:solidFill>
                <a:schemeClr val="lt1"/>
              </a:solidFill>
              <a:latin typeface="Times New Roman"/>
              <a:ea typeface="Times New Roman"/>
              <a:cs typeface="Times New Roman"/>
              <a:sym typeface="Times New Roman"/>
            </a:endParaRPr>
          </a:p>
        </p:txBody>
      </p:sp>
      <p:sp>
        <p:nvSpPr>
          <p:cNvPr id="164" name="Google Shape;164;p3"/>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5" name="Google Shape;165;p3"/>
          <p:cNvSpPr txBox="1"/>
          <p:nvPr/>
        </p:nvSpPr>
        <p:spPr>
          <a:xfrm>
            <a:off x="367466" y="545305"/>
            <a:ext cx="1433855"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chemeClr val="lt1"/>
                </a:solidFill>
                <a:latin typeface="Times New Roman"/>
                <a:ea typeface="Times New Roman"/>
                <a:cs typeface="Times New Roman"/>
                <a:sym typeface="Times New Roman"/>
              </a:rPr>
              <a:t>Chapter</a:t>
            </a:r>
            <a:r>
              <a:rPr b="1" lang="en-US" sz="1800">
                <a:solidFill>
                  <a:schemeClr val="lt1"/>
                </a:solidFill>
                <a:latin typeface="Tajawal Medium"/>
                <a:ea typeface="Tajawal Medium"/>
                <a:cs typeface="Tajawal Medium"/>
                <a:sym typeface="Tajawal Medium"/>
              </a:rPr>
              <a:t>1</a:t>
            </a:r>
            <a:endParaRPr b="1" sz="2800">
              <a:solidFill>
                <a:schemeClr val="lt1"/>
              </a:solidFill>
              <a:latin typeface="Tajawal Medium"/>
              <a:ea typeface="Tajawal Medium"/>
              <a:cs typeface="Tajawal Medium"/>
              <a:sym typeface="Tajawal Medium"/>
            </a:endParaRPr>
          </a:p>
        </p:txBody>
      </p:sp>
      <p:sp>
        <p:nvSpPr>
          <p:cNvPr id="166" name="Google Shape;166;p3"/>
          <p:cNvSpPr txBox="1"/>
          <p:nvPr/>
        </p:nvSpPr>
        <p:spPr>
          <a:xfrm>
            <a:off x="1801322" y="2019690"/>
            <a:ext cx="5733000" cy="4525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852F4A"/>
                </a:solidFill>
                <a:latin typeface="Times New Roman"/>
                <a:ea typeface="Times New Roman"/>
                <a:cs typeface="Times New Roman"/>
                <a:sym typeface="Times New Roman"/>
              </a:rPr>
              <a:t>DIGITAL MARKETING </a:t>
            </a:r>
            <a:r>
              <a:rPr lang="en-US" sz="1800">
                <a:solidFill>
                  <a:srgbClr val="852F4A"/>
                </a:solidFill>
                <a:latin typeface="Times New Roman"/>
                <a:ea typeface="Times New Roman"/>
                <a:cs typeface="Times New Roman"/>
                <a:sym typeface="Times New Roman"/>
              </a:rPr>
              <a:t>FOCUSES ON MANAGING DIFFERENT FORMS OF </a:t>
            </a:r>
            <a:r>
              <a:rPr b="1" lang="en-US" sz="1800">
                <a:solidFill>
                  <a:srgbClr val="852F4A"/>
                </a:solidFill>
                <a:latin typeface="Times New Roman"/>
                <a:ea typeface="Times New Roman"/>
                <a:cs typeface="Times New Roman"/>
                <a:sym typeface="Times New Roman"/>
              </a:rPr>
              <a:t>ONLINE COMPANY PRESENCE  </a:t>
            </a:r>
            <a:r>
              <a:rPr lang="en-US" sz="1800">
                <a:solidFill>
                  <a:srgbClr val="852F4A"/>
                </a:solidFill>
                <a:latin typeface="Times New Roman"/>
                <a:ea typeface="Times New Roman"/>
                <a:cs typeface="Times New Roman"/>
                <a:sym typeface="Times New Roman"/>
              </a:rPr>
              <a:t>SUCH AS COMPANY WEBSITE ,MOBILE,APPS AND SOCIAL MEDIA COMPANY PAGES </a:t>
            </a:r>
            <a:endParaRPr/>
          </a:p>
          <a:p>
            <a:pPr indent="0" lvl="0" marL="0" marR="0" rtl="0" algn="ctr">
              <a:spcBef>
                <a:spcPts val="0"/>
              </a:spcBef>
              <a:spcAft>
                <a:spcPts val="0"/>
              </a:spcAft>
              <a:buNone/>
            </a:pPr>
            <a:r>
              <a:rPr lang="en-US" sz="1800">
                <a:solidFill>
                  <a:srgbClr val="852F4A"/>
                </a:solidFill>
                <a:latin typeface="Times New Roman"/>
                <a:ea typeface="Times New Roman"/>
                <a:cs typeface="Times New Roman"/>
                <a:sym typeface="Times New Roman"/>
              </a:rPr>
              <a:t>INTEGRATED WITH ONLINE COMMUNICATIONS TECHNIQUE INCLUDING SEARCH ENGINE MARKETING ,SOCIAL MEDIA MARKETING ETC.. THESE TECHNIQUES ARE USED TO SUPPORT THE OBJECTIVES OF </a:t>
            </a:r>
            <a:r>
              <a:rPr lang="en-US" sz="1800">
                <a:solidFill>
                  <a:srgbClr val="852F4A"/>
                </a:solidFill>
                <a:latin typeface="Times New Roman"/>
                <a:ea typeface="Times New Roman"/>
                <a:cs typeface="Times New Roman"/>
                <a:sym typeface="Times New Roman"/>
              </a:rPr>
              <a:t>ACQUIRING</a:t>
            </a:r>
            <a:r>
              <a:rPr lang="en-US" sz="1800">
                <a:solidFill>
                  <a:srgbClr val="852F4A"/>
                </a:solidFill>
                <a:latin typeface="Times New Roman"/>
                <a:ea typeface="Times New Roman"/>
                <a:cs typeface="Times New Roman"/>
                <a:sym typeface="Times New Roman"/>
              </a:rPr>
              <a:t> NEW CUSTOMERS AND PROVIDING SERVICES TO EXISTING CUSTOMERS THAT HELP TO DEVELOP THE </a:t>
            </a:r>
            <a:r>
              <a:rPr b="1" lang="en-US" sz="1800">
                <a:solidFill>
                  <a:srgbClr val="852F4A"/>
                </a:solidFill>
                <a:latin typeface="Times New Roman"/>
                <a:ea typeface="Times New Roman"/>
                <a:cs typeface="Times New Roman"/>
                <a:sym typeface="Times New Roman"/>
              </a:rPr>
              <a:t>CUSTOMER RELATIONSHIP THROUGH (CRM)</a:t>
            </a:r>
            <a:endParaRPr/>
          </a:p>
          <a:p>
            <a:pPr indent="0" lvl="0" marL="0" marR="0" rtl="0" algn="ctr">
              <a:spcBef>
                <a:spcPts val="0"/>
              </a:spcBef>
              <a:spcAft>
                <a:spcPts val="0"/>
              </a:spcAft>
              <a:buNone/>
            </a:pPr>
            <a:r>
              <a:t/>
            </a:r>
            <a:endParaRPr b="1" sz="1800">
              <a:solidFill>
                <a:srgbClr val="852F4A"/>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1800">
              <a:solidFill>
                <a:srgbClr val="852F4A"/>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2D3956"/>
              </a:solidFill>
              <a:latin typeface="Tajawal ExtraBold"/>
              <a:ea typeface="Tajawal ExtraBold"/>
              <a:cs typeface="Tajawal ExtraBold"/>
              <a:sym typeface="Tajawal ExtraBold"/>
            </a:endParaRPr>
          </a:p>
        </p:txBody>
      </p:sp>
      <p:pic>
        <p:nvPicPr>
          <p:cNvPr id="167" name="Google Shape;167;p3"/>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168" name="Google Shape;168;p3"/>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169" name="Google Shape;169;p3"/>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170" name="Google Shape;170;p3"/>
          <p:cNvSpPr txBox="1"/>
          <p:nvPr/>
        </p:nvSpPr>
        <p:spPr>
          <a:xfrm>
            <a:off x="8093448" y="3683896"/>
            <a:ext cx="3984252" cy="230832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rgbClr val="852F4A"/>
                </a:solidFill>
                <a:latin typeface="Times New Roman"/>
                <a:ea typeface="Times New Roman"/>
                <a:cs typeface="Times New Roman"/>
                <a:sym typeface="Times New Roman"/>
              </a:rPr>
              <a:t>Digital media</a:t>
            </a:r>
            <a:r>
              <a:rPr b="1" lang="en-US" sz="1400">
                <a:solidFill>
                  <a:srgbClr val="2D3956"/>
                </a:solidFill>
                <a:latin typeface="Times New Roman"/>
                <a:ea typeface="Times New Roman"/>
                <a:cs typeface="Times New Roman"/>
                <a:sym typeface="Times New Roman"/>
              </a:rPr>
              <a:t>: </a:t>
            </a:r>
            <a:r>
              <a:rPr lang="en-US" sz="1400">
                <a:solidFill>
                  <a:srgbClr val="2D3956"/>
                </a:solidFill>
                <a:latin typeface="Times New Roman"/>
                <a:ea typeface="Times New Roman"/>
                <a:cs typeface="Times New Roman"/>
                <a:sym typeface="Times New Roman"/>
              </a:rPr>
              <a:t>communications are facilitated through content and interactive services delivered by different digital technology platforms including the internet , web , mobile , phone , TV and digital signage.</a:t>
            </a:r>
            <a:endParaRPr/>
          </a:p>
          <a:p>
            <a:pPr indent="0" lvl="0" marL="0" marR="0" rtl="0" algn="l">
              <a:spcBef>
                <a:spcPts val="0"/>
              </a:spcBef>
              <a:spcAft>
                <a:spcPts val="0"/>
              </a:spcAft>
              <a:buNone/>
            </a:pPr>
            <a:r>
              <a:t/>
            </a:r>
            <a:endParaRPr sz="1400">
              <a:solidFill>
                <a:srgbClr val="2D3956"/>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400">
                <a:solidFill>
                  <a:srgbClr val="852F4A"/>
                </a:solidFill>
                <a:latin typeface="Times New Roman"/>
                <a:ea typeface="Times New Roman"/>
                <a:cs typeface="Times New Roman"/>
                <a:sym typeface="Times New Roman"/>
              </a:rPr>
              <a:t>Digital marketing</a:t>
            </a:r>
            <a:r>
              <a:rPr b="1" lang="en-US" sz="1400">
                <a:solidFill>
                  <a:srgbClr val="2D3956"/>
                </a:solidFill>
                <a:latin typeface="Times New Roman"/>
                <a:ea typeface="Times New Roman"/>
                <a:cs typeface="Times New Roman"/>
                <a:sym typeface="Times New Roman"/>
              </a:rPr>
              <a:t>: </a:t>
            </a:r>
            <a:r>
              <a:rPr lang="en-US" sz="1400">
                <a:solidFill>
                  <a:srgbClr val="2D3956"/>
                </a:solidFill>
                <a:latin typeface="Times New Roman"/>
                <a:ea typeface="Times New Roman"/>
                <a:cs typeface="Times New Roman"/>
                <a:sym typeface="Times New Roman"/>
              </a:rPr>
              <a:t>the application of digital media ,data, and technology integrated with traditional communications to achieve marketing objectives.</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71" name="Google Shape;171;p3"/>
          <p:cNvSpPr/>
          <p:nvPr/>
        </p:nvSpPr>
        <p:spPr>
          <a:xfrm>
            <a:off x="8093447" y="2686906"/>
            <a:ext cx="3984253" cy="116955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rgbClr val="852F4A"/>
                </a:solidFill>
                <a:latin typeface="Times New Roman"/>
                <a:ea typeface="Times New Roman"/>
                <a:cs typeface="Times New Roman"/>
                <a:sym typeface="Times New Roman"/>
              </a:rPr>
              <a:t>Online company presence</a:t>
            </a:r>
            <a:r>
              <a:rPr b="1" lang="en-US" sz="1400">
                <a:solidFill>
                  <a:srgbClr val="2D3956"/>
                </a:solidFill>
                <a:latin typeface="Times New Roman"/>
                <a:ea typeface="Times New Roman"/>
                <a:cs typeface="Times New Roman"/>
                <a:sym typeface="Times New Roman"/>
              </a:rPr>
              <a:t>: </a:t>
            </a:r>
            <a:r>
              <a:rPr lang="en-US" sz="1400">
                <a:solidFill>
                  <a:srgbClr val="2D3956"/>
                </a:solidFill>
                <a:latin typeface="Times New Roman"/>
                <a:ea typeface="Times New Roman"/>
                <a:cs typeface="Times New Roman"/>
                <a:sym typeface="Times New Roman"/>
              </a:rPr>
              <a:t>Different forms of online media controlled by a company including their website ,blogs , email list, and social media presence, Today commonly known as owned media.</a:t>
            </a:r>
            <a:endParaRPr/>
          </a:p>
          <a:p>
            <a:pPr indent="0" lvl="0" marL="0" marR="0" rtl="0" algn="l">
              <a:spcBef>
                <a:spcPts val="0"/>
              </a:spcBef>
              <a:spcAft>
                <a:spcPts val="0"/>
              </a:spcAft>
              <a:buNone/>
            </a:pPr>
            <a:r>
              <a:t/>
            </a:r>
            <a:endParaRPr sz="1400">
              <a:solidFill>
                <a:srgbClr val="2D3956"/>
              </a:solidFill>
              <a:latin typeface="Tajawal ExtraBold"/>
              <a:ea typeface="Tajawal ExtraBold"/>
              <a:cs typeface="Tajawal ExtraBold"/>
              <a:sym typeface="Tajawal ExtraBo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4"/>
          <p:cNvSpPr/>
          <p:nvPr/>
        </p:nvSpPr>
        <p:spPr>
          <a:xfrm>
            <a:off x="973394" y="-66673"/>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177" name="Google Shape;177;p4"/>
          <p:cNvSpPr/>
          <p:nvPr/>
        </p:nvSpPr>
        <p:spPr>
          <a:xfrm>
            <a:off x="8077200" y="1905384"/>
            <a:ext cx="3986216"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78" name="Google Shape;178;p4"/>
          <p:cNvSpPr txBox="1"/>
          <p:nvPr/>
        </p:nvSpPr>
        <p:spPr>
          <a:xfrm>
            <a:off x="1986138" y="437584"/>
            <a:ext cx="7096902"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imes New Roman"/>
                <a:ea typeface="Times New Roman"/>
                <a:cs typeface="Times New Roman"/>
                <a:sym typeface="Times New Roman"/>
              </a:rPr>
              <a:t>What are digital marketing and multichannel marketing</a:t>
            </a:r>
            <a:endParaRPr b="1" sz="2800">
              <a:solidFill>
                <a:schemeClr val="lt1"/>
              </a:solidFill>
              <a:latin typeface="Times New Roman"/>
              <a:ea typeface="Times New Roman"/>
              <a:cs typeface="Times New Roman"/>
              <a:sym typeface="Times New Roman"/>
            </a:endParaRPr>
          </a:p>
        </p:txBody>
      </p:sp>
      <p:sp>
        <p:nvSpPr>
          <p:cNvPr id="179" name="Google Shape;179;p4"/>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80" name="Google Shape;180;p4"/>
          <p:cNvSpPr txBox="1"/>
          <p:nvPr/>
        </p:nvSpPr>
        <p:spPr>
          <a:xfrm>
            <a:off x="367466" y="545305"/>
            <a:ext cx="1433855"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chemeClr val="lt1"/>
                </a:solidFill>
                <a:latin typeface="Times New Roman"/>
                <a:ea typeface="Times New Roman"/>
                <a:cs typeface="Times New Roman"/>
                <a:sym typeface="Times New Roman"/>
              </a:rPr>
              <a:t>Chapter</a:t>
            </a:r>
            <a:r>
              <a:rPr b="1" lang="en-US" sz="1800">
                <a:solidFill>
                  <a:schemeClr val="lt1"/>
                </a:solidFill>
                <a:latin typeface="Tajawal Medium"/>
                <a:ea typeface="Tajawal Medium"/>
                <a:cs typeface="Tajawal Medium"/>
                <a:sym typeface="Tajawal Medium"/>
              </a:rPr>
              <a:t>1</a:t>
            </a:r>
            <a:endParaRPr b="1" sz="2800">
              <a:solidFill>
                <a:schemeClr val="lt1"/>
              </a:solidFill>
              <a:latin typeface="Tajawal Medium"/>
              <a:ea typeface="Tajawal Medium"/>
              <a:cs typeface="Tajawal Medium"/>
              <a:sym typeface="Tajawal Medium"/>
            </a:endParaRPr>
          </a:p>
        </p:txBody>
      </p:sp>
      <p:pic>
        <p:nvPicPr>
          <p:cNvPr id="181" name="Google Shape;181;p4"/>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182" name="Google Shape;182;p4"/>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183" name="Google Shape;183;p4"/>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184" name="Google Shape;184;p4"/>
          <p:cNvSpPr txBox="1"/>
          <p:nvPr/>
        </p:nvSpPr>
        <p:spPr>
          <a:xfrm>
            <a:off x="8240083" y="2003236"/>
            <a:ext cx="3800473" cy="446276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400">
                <a:solidFill>
                  <a:srgbClr val="2D3956"/>
                </a:solidFill>
                <a:latin typeface="Times New Roman"/>
                <a:ea typeface="Times New Roman"/>
                <a:cs typeface="Times New Roman"/>
                <a:sym typeface="Times New Roman"/>
              </a:rPr>
              <a:t>Customer relationship management (CRM): </a:t>
            </a:r>
            <a:r>
              <a:rPr lang="en-US" sz="1400">
                <a:solidFill>
                  <a:srgbClr val="2D3956"/>
                </a:solidFill>
                <a:latin typeface="Times New Roman"/>
                <a:ea typeface="Times New Roman"/>
                <a:cs typeface="Times New Roman"/>
                <a:sym typeface="Times New Roman"/>
              </a:rPr>
              <a:t>using digital communications technologies to maximize sales to existing customers and encourage continued usage of online services through techniques including a database, personalized web messaging customer services, Chabot's, email and social media marketing.</a:t>
            </a:r>
            <a:endParaRPr/>
          </a:p>
          <a:p>
            <a:pPr indent="0" lvl="0" marL="0" marR="0" rtl="0" algn="ctr">
              <a:spcBef>
                <a:spcPts val="0"/>
              </a:spcBef>
              <a:spcAft>
                <a:spcPts val="0"/>
              </a:spcAft>
              <a:buNone/>
            </a:pPr>
            <a:r>
              <a:t/>
            </a:r>
            <a:endParaRPr sz="1400">
              <a:solidFill>
                <a:srgbClr val="2D3956"/>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400">
              <a:solidFill>
                <a:srgbClr val="2D3956"/>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200">
                <a:solidFill>
                  <a:srgbClr val="2D3956"/>
                </a:solidFill>
                <a:latin typeface="Times New Roman"/>
                <a:ea typeface="Times New Roman"/>
                <a:cs typeface="Times New Roman"/>
                <a:sym typeface="Times New Roman"/>
              </a:rPr>
              <a:t>MULTICHANNEL(OMNICHANNEL)MARKETING: </a:t>
            </a:r>
            <a:r>
              <a:rPr lang="en-US" sz="1400">
                <a:solidFill>
                  <a:srgbClr val="2D3956"/>
                </a:solidFill>
                <a:latin typeface="Times New Roman"/>
                <a:ea typeface="Times New Roman"/>
                <a:cs typeface="Times New Roman"/>
                <a:sym typeface="Times New Roman"/>
              </a:rPr>
              <a:t>Multichannel (Omnichannel) marketing Customer communications and are product distribution are supported by a combination of digital and traditional channels at different points in the buying cycle or 'path to purchase'. With the range of mobile and loT touchpoints, some have expanded the term to Omnichannel marketing .</a:t>
            </a:r>
            <a:endParaRPr sz="1400">
              <a:solidFill>
                <a:srgbClr val="2D3956"/>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400">
              <a:solidFill>
                <a:srgbClr val="2D3956"/>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400">
              <a:solidFill>
                <a:srgbClr val="2D3956"/>
              </a:solidFill>
              <a:latin typeface="Tajawal ExtraBold"/>
              <a:ea typeface="Tajawal ExtraBold"/>
              <a:cs typeface="Tajawal ExtraBold"/>
              <a:sym typeface="Tajawal ExtraBold"/>
            </a:endParaRPr>
          </a:p>
          <a:p>
            <a:pPr indent="0" lvl="0" marL="0" marR="0" rtl="0" algn="l">
              <a:spcBef>
                <a:spcPts val="0"/>
              </a:spcBef>
              <a:spcAft>
                <a:spcPts val="0"/>
              </a:spcAft>
              <a:buNone/>
            </a:pPr>
            <a:r>
              <a:t/>
            </a:r>
            <a:endParaRPr sz="1800">
              <a:solidFill>
                <a:srgbClr val="2D3956"/>
              </a:solidFill>
              <a:latin typeface="Tajawal ExtraBold"/>
              <a:ea typeface="Tajawal ExtraBold"/>
              <a:cs typeface="Tajawal ExtraBold"/>
              <a:sym typeface="Tajawal ExtraBold"/>
            </a:endParaRPr>
          </a:p>
        </p:txBody>
      </p:sp>
      <p:sp>
        <p:nvSpPr>
          <p:cNvPr id="185" name="Google Shape;185;p4"/>
          <p:cNvSpPr/>
          <p:nvPr/>
        </p:nvSpPr>
        <p:spPr>
          <a:xfrm>
            <a:off x="1084392" y="2003236"/>
            <a:ext cx="6673259" cy="4007994"/>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852F4A"/>
                </a:solidFill>
                <a:latin typeface="Times New Roman"/>
                <a:ea typeface="Times New Roman"/>
                <a:cs typeface="Times New Roman"/>
                <a:sym typeface="Times New Roman"/>
              </a:rPr>
              <a:t>FOR DIGITAL MARKETING TO BE SUCCESSFUL THERE IS STILL A NEED FOR </a:t>
            </a:r>
            <a:r>
              <a:rPr b="1" lang="en-US" sz="1800">
                <a:solidFill>
                  <a:srgbClr val="852F4A"/>
                </a:solidFill>
                <a:latin typeface="Times New Roman"/>
                <a:ea typeface="Times New Roman"/>
                <a:cs typeface="Times New Roman"/>
                <a:sym typeface="Times New Roman"/>
              </a:rPr>
              <a:t>INTEGRATION</a:t>
            </a:r>
            <a:r>
              <a:rPr lang="en-US" sz="1800">
                <a:solidFill>
                  <a:srgbClr val="852F4A"/>
                </a:solidFill>
                <a:latin typeface="Times New Roman"/>
                <a:ea typeface="Times New Roman"/>
                <a:cs typeface="Times New Roman"/>
                <a:sym typeface="Times New Roman"/>
              </a:rPr>
              <a:t> OF THESE TECHNIQUES WITH TRADITIONAL MEDIA SUCH AS PRINT ,TV,HUMAN SALES AND SUPPORT AS A MULTICHANNEL MARKETING COMMUNICATIONS </a:t>
            </a:r>
            <a:endParaRPr/>
          </a:p>
          <a:p>
            <a:pPr indent="0" lvl="0" marL="0" marR="0" rtl="0" algn="ctr">
              <a:spcBef>
                <a:spcPts val="0"/>
              </a:spcBef>
              <a:spcAft>
                <a:spcPts val="0"/>
              </a:spcAft>
              <a:buNone/>
            </a:pPr>
            <a:r>
              <a:rPr lang="en-US" sz="1800">
                <a:solidFill>
                  <a:srgbClr val="852F4A"/>
                </a:solidFill>
                <a:latin typeface="Times New Roman"/>
                <a:ea typeface="Times New Roman"/>
                <a:cs typeface="Times New Roman"/>
                <a:sym typeface="Times New Roman"/>
              </a:rPr>
              <a:t>THE ROLE OF </a:t>
            </a:r>
            <a:r>
              <a:rPr b="1" lang="en-US" sz="1800">
                <a:solidFill>
                  <a:srgbClr val="852F4A"/>
                </a:solidFill>
                <a:latin typeface="Times New Roman"/>
                <a:ea typeface="Times New Roman"/>
                <a:cs typeface="Times New Roman"/>
                <a:sym typeface="Times New Roman"/>
              </a:rPr>
              <a:t>DIGITAL PLATFORMS </a:t>
            </a:r>
            <a:r>
              <a:rPr lang="en-US" sz="1800">
                <a:solidFill>
                  <a:srgbClr val="852F4A"/>
                </a:solidFill>
                <a:latin typeface="Times New Roman"/>
                <a:ea typeface="Times New Roman"/>
                <a:cs typeface="Times New Roman"/>
                <a:sym typeface="Times New Roman"/>
              </a:rPr>
              <a:t>IN SUPPORTING INTEGRATED MULTI CHANNELS MARKETING IS RECURRING THEME ROLE IN SUPPORTING DIFFERENT </a:t>
            </a:r>
            <a:r>
              <a:rPr b="1" lang="en-US" sz="1800">
                <a:solidFill>
                  <a:srgbClr val="852F4A"/>
                </a:solidFill>
                <a:latin typeface="Times New Roman"/>
                <a:ea typeface="Times New Roman"/>
                <a:cs typeface="Times New Roman"/>
                <a:sym typeface="Times New Roman"/>
              </a:rPr>
              <a:t>CUSTOMER JOURNEYS AND CUSTOMER LIFECYCLE</a:t>
            </a:r>
            <a:endParaRPr b="1" sz="1800">
              <a:solidFill>
                <a:srgbClr val="852F4A"/>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5"/>
          <p:cNvSpPr/>
          <p:nvPr/>
        </p:nvSpPr>
        <p:spPr>
          <a:xfrm>
            <a:off x="0" y="-133350"/>
            <a:ext cx="12192000" cy="2295525"/>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191" name="Google Shape;191;p5"/>
          <p:cNvSpPr/>
          <p:nvPr/>
        </p:nvSpPr>
        <p:spPr>
          <a:xfrm>
            <a:off x="367466" y="1145255"/>
            <a:ext cx="11337340" cy="4860103"/>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92" name="Google Shape;192;p5"/>
          <p:cNvSpPr/>
          <p:nvPr/>
        </p:nvSpPr>
        <p:spPr>
          <a:xfrm>
            <a:off x="172889" y="256233"/>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93" name="Google Shape;193;p5"/>
          <p:cNvSpPr txBox="1"/>
          <p:nvPr/>
        </p:nvSpPr>
        <p:spPr>
          <a:xfrm>
            <a:off x="221370" y="516078"/>
            <a:ext cx="1433855"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chemeClr val="lt1"/>
                </a:solidFill>
                <a:latin typeface="Times New Roman"/>
                <a:ea typeface="Times New Roman"/>
                <a:cs typeface="Times New Roman"/>
                <a:sym typeface="Times New Roman"/>
              </a:rPr>
              <a:t>Chapter</a:t>
            </a:r>
            <a:r>
              <a:rPr b="1" lang="en-US" sz="1800">
                <a:solidFill>
                  <a:schemeClr val="lt1"/>
                </a:solidFill>
                <a:latin typeface="Tajawal Medium"/>
                <a:ea typeface="Tajawal Medium"/>
                <a:cs typeface="Tajawal Medium"/>
                <a:sym typeface="Tajawal Medium"/>
              </a:rPr>
              <a:t>1</a:t>
            </a:r>
            <a:endParaRPr b="1" sz="2800">
              <a:solidFill>
                <a:schemeClr val="lt1"/>
              </a:solidFill>
              <a:latin typeface="Tajawal Medium"/>
              <a:ea typeface="Tajawal Medium"/>
              <a:cs typeface="Tajawal Medium"/>
              <a:sym typeface="Tajawal Medium"/>
            </a:endParaRPr>
          </a:p>
        </p:txBody>
      </p:sp>
      <p:pic>
        <p:nvPicPr>
          <p:cNvPr id="194" name="Google Shape;194;p5"/>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195" name="Google Shape;195;p5"/>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196" name="Google Shape;196;p5"/>
          <p:cNvPicPr preferRelativeResize="0"/>
          <p:nvPr/>
        </p:nvPicPr>
        <p:blipFill rotWithShape="1">
          <a:blip r:embed="rId5">
            <a:alphaModFix/>
          </a:blip>
          <a:srcRect b="0" l="0" r="0" t="0"/>
          <a:stretch/>
        </p:blipFill>
        <p:spPr>
          <a:xfrm>
            <a:off x="9153317" y="34687"/>
            <a:ext cx="2649477" cy="1166001"/>
          </a:xfrm>
          <a:prstGeom prst="rect">
            <a:avLst/>
          </a:prstGeom>
          <a:noFill/>
          <a:ln>
            <a:noFill/>
          </a:ln>
        </p:spPr>
      </p:pic>
      <p:sp>
        <p:nvSpPr>
          <p:cNvPr id="197" name="Google Shape;197;p5"/>
          <p:cNvSpPr txBox="1"/>
          <p:nvPr/>
        </p:nvSpPr>
        <p:spPr>
          <a:xfrm>
            <a:off x="1577347" y="1167021"/>
            <a:ext cx="9949142" cy="2123658"/>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rgbClr val="852F4A"/>
              </a:buClr>
              <a:buSzPts val="1400"/>
              <a:buFont typeface="Noto Sans Symbols"/>
              <a:buChar char="⮚"/>
            </a:pPr>
            <a:r>
              <a:rPr b="1" lang="en-US" sz="1400">
                <a:solidFill>
                  <a:srgbClr val="852F4A"/>
                </a:solidFill>
                <a:latin typeface="Times New Roman"/>
                <a:ea typeface="Times New Roman"/>
                <a:cs typeface="Times New Roman"/>
                <a:sym typeface="Times New Roman"/>
              </a:rPr>
              <a:t>CUSTOMER JOURNEY AND THE CUSTOMER LIFECYCLE :- </a:t>
            </a:r>
            <a:r>
              <a:rPr lang="en-US" sz="1600">
                <a:solidFill>
                  <a:srgbClr val="2D3956"/>
                </a:solidFill>
                <a:latin typeface="Times New Roman"/>
                <a:ea typeface="Times New Roman"/>
                <a:cs typeface="Times New Roman"/>
                <a:sym typeface="Times New Roman"/>
              </a:rPr>
              <a:t>The sequence of online and offline touchpoint a customer or buyer persona takes during a buying process or broader customer experience . online this may include a range of digital platforms ,communication media websites and pages.</a:t>
            </a:r>
            <a:endParaRPr/>
          </a:p>
          <a:p>
            <a:pPr indent="-285750" lvl="0" marL="285750" marR="0" rtl="0" algn="l">
              <a:spcBef>
                <a:spcPts val="0"/>
              </a:spcBef>
              <a:spcAft>
                <a:spcPts val="0"/>
              </a:spcAft>
              <a:buClr>
                <a:srgbClr val="852F4A"/>
              </a:buClr>
              <a:buSzPts val="1600"/>
              <a:buFont typeface="Noto Sans Symbols"/>
              <a:buChar char="⮚"/>
            </a:pPr>
            <a:r>
              <a:rPr b="1" lang="en-US" sz="1600">
                <a:solidFill>
                  <a:srgbClr val="852F4A"/>
                </a:solidFill>
                <a:latin typeface="Times New Roman"/>
                <a:ea typeface="Times New Roman"/>
                <a:cs typeface="Times New Roman"/>
                <a:sym typeface="Times New Roman"/>
              </a:rPr>
              <a:t>A customer journey map </a:t>
            </a:r>
            <a:r>
              <a:rPr lang="en-US" sz="1600">
                <a:solidFill>
                  <a:srgbClr val="2D3956"/>
                </a:solidFill>
                <a:latin typeface="Times New Roman"/>
                <a:ea typeface="Times New Roman"/>
                <a:cs typeface="Times New Roman"/>
                <a:sym typeface="Times New Roman"/>
              </a:rPr>
              <a:t>is a detailed outline of possible experiences that customers might have with your brand over the course of their lifetime. Because there can be significant variation between different customer experiences, customer journey maps include numerous touchpoints and work at both a general and specific level.</a:t>
            </a:r>
            <a:endParaRPr/>
          </a:p>
          <a:p>
            <a:pPr indent="0" lvl="0" marL="0" marR="0" rtl="0" algn="l">
              <a:spcBef>
                <a:spcPts val="0"/>
              </a:spcBef>
              <a:spcAft>
                <a:spcPts val="0"/>
              </a:spcAft>
              <a:buNone/>
            </a:pPr>
            <a:r>
              <a:t/>
            </a:r>
            <a:endParaRPr sz="1800">
              <a:solidFill>
                <a:srgbClr val="2D3956"/>
              </a:solidFill>
              <a:latin typeface="Tajawal ExtraBold"/>
              <a:ea typeface="Tajawal ExtraBold"/>
              <a:cs typeface="Tajawal ExtraBold"/>
              <a:sym typeface="Tajawal ExtraBold"/>
            </a:endParaRPr>
          </a:p>
          <a:p>
            <a:pPr indent="0" lvl="0" marL="0" marR="0" rtl="0" algn="l">
              <a:spcBef>
                <a:spcPts val="0"/>
              </a:spcBef>
              <a:spcAft>
                <a:spcPts val="0"/>
              </a:spcAft>
              <a:buNone/>
            </a:pPr>
            <a:r>
              <a:t/>
            </a:r>
            <a:endParaRPr sz="1800">
              <a:solidFill>
                <a:srgbClr val="2D3956"/>
              </a:solidFill>
              <a:latin typeface="Tajawal ExtraBold"/>
              <a:ea typeface="Tajawal ExtraBold"/>
              <a:cs typeface="Tajawal ExtraBold"/>
              <a:sym typeface="Tajawal ExtraBold"/>
            </a:endParaRPr>
          </a:p>
        </p:txBody>
      </p:sp>
      <p:pic>
        <p:nvPicPr>
          <p:cNvPr id="198" name="Google Shape;198;p5"/>
          <p:cNvPicPr preferRelativeResize="0"/>
          <p:nvPr/>
        </p:nvPicPr>
        <p:blipFill rotWithShape="1">
          <a:blip r:embed="rId6">
            <a:alphaModFix/>
          </a:blip>
          <a:srcRect b="0" l="0" r="0" t="0"/>
          <a:stretch/>
        </p:blipFill>
        <p:spPr>
          <a:xfrm>
            <a:off x="1143000" y="2920109"/>
            <a:ext cx="10276421" cy="296227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pic>
        <p:nvPicPr>
          <p:cNvPr id="203" name="Google Shape;203;p6"/>
          <p:cNvPicPr preferRelativeResize="0"/>
          <p:nvPr/>
        </p:nvPicPr>
        <p:blipFill rotWithShape="1">
          <a:blip r:embed="rId3">
            <a:alphaModFix/>
          </a:blip>
          <a:srcRect b="0" l="0" r="0" t="0"/>
          <a:stretch/>
        </p:blipFill>
        <p:spPr>
          <a:xfrm>
            <a:off x="-816077" y="229809"/>
            <a:ext cx="14364929" cy="7431218"/>
          </a:xfrm>
          <a:prstGeom prst="rect">
            <a:avLst/>
          </a:prstGeom>
          <a:noFill/>
          <a:ln>
            <a:noFill/>
          </a:ln>
        </p:spPr>
      </p:pic>
      <p:sp>
        <p:nvSpPr>
          <p:cNvPr id="204" name="Google Shape;204;p6"/>
          <p:cNvSpPr/>
          <p:nvPr/>
        </p:nvSpPr>
        <p:spPr>
          <a:xfrm>
            <a:off x="973393" y="103759"/>
            <a:ext cx="11218607" cy="715950"/>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205" name="Google Shape;205;p6"/>
          <p:cNvSpPr/>
          <p:nvPr/>
        </p:nvSpPr>
        <p:spPr>
          <a:xfrm>
            <a:off x="367466" y="10071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6" name="Google Shape;206;p6"/>
          <p:cNvSpPr txBox="1"/>
          <p:nvPr/>
        </p:nvSpPr>
        <p:spPr>
          <a:xfrm>
            <a:off x="367466" y="545305"/>
            <a:ext cx="1433855"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chemeClr val="lt1"/>
                </a:solidFill>
                <a:latin typeface="Times New Roman"/>
                <a:ea typeface="Times New Roman"/>
                <a:cs typeface="Times New Roman"/>
                <a:sym typeface="Times New Roman"/>
              </a:rPr>
              <a:t>Chapter</a:t>
            </a:r>
            <a:r>
              <a:rPr b="1" lang="en-US" sz="1800">
                <a:solidFill>
                  <a:schemeClr val="lt1"/>
                </a:solidFill>
                <a:latin typeface="Tajawal Medium"/>
                <a:ea typeface="Tajawal Medium"/>
                <a:cs typeface="Tajawal Medium"/>
                <a:sym typeface="Tajawal Medium"/>
              </a:rPr>
              <a:t>1</a:t>
            </a:r>
            <a:endParaRPr b="1" sz="2800">
              <a:solidFill>
                <a:schemeClr val="lt1"/>
              </a:solidFill>
              <a:latin typeface="Tajawal Medium"/>
              <a:ea typeface="Tajawal Medium"/>
              <a:cs typeface="Tajawal Medium"/>
              <a:sym typeface="Tajawal Medium"/>
            </a:endParaRPr>
          </a:p>
        </p:txBody>
      </p:sp>
      <p:pic>
        <p:nvPicPr>
          <p:cNvPr id="207" name="Google Shape;207;p6"/>
          <p:cNvPicPr preferRelativeResize="0"/>
          <p:nvPr/>
        </p:nvPicPr>
        <p:blipFill rotWithShape="1">
          <a:blip r:embed="rId4">
            <a:alphaModFix/>
          </a:blip>
          <a:srcRect b="0" l="0" r="0" t="0"/>
          <a:stretch/>
        </p:blipFill>
        <p:spPr>
          <a:xfrm>
            <a:off x="2642811" y="229809"/>
            <a:ext cx="1879649" cy="309233"/>
          </a:xfrm>
          <a:prstGeom prst="rect">
            <a:avLst/>
          </a:prstGeom>
          <a:noFill/>
          <a:ln>
            <a:noFill/>
          </a:ln>
        </p:spPr>
      </p:pic>
      <p:pic>
        <p:nvPicPr>
          <p:cNvPr id="208" name="Google Shape;208;p6"/>
          <p:cNvPicPr preferRelativeResize="0"/>
          <p:nvPr/>
        </p:nvPicPr>
        <p:blipFill rotWithShape="1">
          <a:blip r:embed="rId5">
            <a:alphaModFix/>
          </a:blip>
          <a:srcRect b="0" l="0" r="0" t="0"/>
          <a:stretch/>
        </p:blipFill>
        <p:spPr>
          <a:xfrm>
            <a:off x="9542523" y="-123928"/>
            <a:ext cx="2649477" cy="1166001"/>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7"/>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214" name="Google Shape;214;p7"/>
          <p:cNvSpPr/>
          <p:nvPr/>
        </p:nvSpPr>
        <p:spPr>
          <a:xfrm>
            <a:off x="1517219" y="1829273"/>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600">
                <a:solidFill>
                  <a:srgbClr val="852F4A"/>
                </a:solidFill>
                <a:latin typeface="Times New Roman"/>
                <a:ea typeface="Times New Roman"/>
                <a:cs typeface="Times New Roman"/>
                <a:sym typeface="Times New Roman"/>
              </a:rPr>
              <a:t>TO HELP DEVELOP A STRATEGY TO REACH AND INFLUENCE POTENTIAL CUSTOMERS ONLINE ITS COMMON PLACE TO REFER TO THREE MAIN TYPES OF MEDIA CHANNELS THAT MARKETERS NEED TO CONSIDER TODAY</a:t>
            </a:r>
            <a:endParaRPr/>
          </a:p>
          <a:p>
            <a:pPr indent="-196850" lvl="0" marL="285750" marR="0" rtl="0" algn="l">
              <a:spcBef>
                <a:spcPts val="0"/>
              </a:spcBef>
              <a:spcAft>
                <a:spcPts val="0"/>
              </a:spcAft>
              <a:buClr>
                <a:schemeClr val="dk1"/>
              </a:buClr>
              <a:buSzPts val="1400"/>
              <a:buFont typeface="Noto Sans Symbols"/>
              <a:buNone/>
            </a:pPr>
            <a:r>
              <a:t/>
            </a:r>
            <a:endParaRPr sz="1400">
              <a:solidFill>
                <a:srgbClr val="2D3956"/>
              </a:solidFill>
              <a:latin typeface="Times New Roman"/>
              <a:ea typeface="Times New Roman"/>
              <a:cs typeface="Times New Roman"/>
              <a:sym typeface="Times New Roman"/>
            </a:endParaRPr>
          </a:p>
          <a:p>
            <a:pPr indent="-285750" lvl="0" marL="285750" marR="0" rtl="0" algn="l">
              <a:spcBef>
                <a:spcPts val="0"/>
              </a:spcBef>
              <a:spcAft>
                <a:spcPts val="0"/>
              </a:spcAft>
              <a:buClr>
                <a:srgbClr val="852F4A"/>
              </a:buClr>
              <a:buSzPts val="1800"/>
              <a:buFont typeface="Noto Sans Symbols"/>
              <a:buChar char="⮚"/>
            </a:pPr>
            <a:r>
              <a:rPr b="1" lang="en-US" sz="1800">
                <a:solidFill>
                  <a:srgbClr val="852F4A"/>
                </a:solidFill>
                <a:latin typeface="Times New Roman"/>
                <a:ea typeface="Times New Roman"/>
                <a:cs typeface="Times New Roman"/>
                <a:sym typeface="Times New Roman"/>
              </a:rPr>
              <a:t>Paid media </a:t>
            </a:r>
            <a:r>
              <a:rPr lang="en-US" sz="1800">
                <a:solidFill>
                  <a:srgbClr val="2D3956"/>
                </a:solidFill>
                <a:latin typeface="Times New Roman"/>
                <a:ea typeface="Times New Roman"/>
                <a:cs typeface="Times New Roman"/>
                <a:sym typeface="Times New Roman"/>
              </a:rPr>
              <a:t>Also known as bought media, a direct payment occurs to a site owner or an ad network when they serve an ad, a sponsorship or pay for a click, lead or sale generated.</a:t>
            </a:r>
            <a:endParaRPr/>
          </a:p>
          <a:p>
            <a:pPr indent="-285750" lvl="0" marL="285750" marR="0" rtl="0" algn="l">
              <a:spcBef>
                <a:spcPts val="0"/>
              </a:spcBef>
              <a:spcAft>
                <a:spcPts val="0"/>
              </a:spcAft>
              <a:buClr>
                <a:srgbClr val="2D3956"/>
              </a:buClr>
              <a:buSzPts val="1800"/>
              <a:buFont typeface="Noto Sans Symbols"/>
              <a:buChar char="⮚"/>
            </a:pPr>
            <a:r>
              <a:rPr lang="en-US" sz="1800">
                <a:solidFill>
                  <a:srgbClr val="2D3956"/>
                </a:solidFill>
                <a:latin typeface="Times New Roman"/>
                <a:ea typeface="Times New Roman"/>
                <a:cs typeface="Times New Roman"/>
                <a:sym typeface="Times New Roman"/>
              </a:rPr>
              <a:t> </a:t>
            </a:r>
            <a:r>
              <a:rPr b="1" lang="en-US" sz="1800">
                <a:solidFill>
                  <a:srgbClr val="852F4A"/>
                </a:solidFill>
                <a:latin typeface="Times New Roman"/>
                <a:ea typeface="Times New Roman"/>
                <a:cs typeface="Times New Roman"/>
                <a:sym typeface="Times New Roman"/>
              </a:rPr>
              <a:t>Owned media </a:t>
            </a:r>
            <a:r>
              <a:rPr lang="en-US" sz="1800">
                <a:solidFill>
                  <a:srgbClr val="2D3956"/>
                </a:solidFill>
                <a:latin typeface="Times New Roman"/>
                <a:ea typeface="Times New Roman"/>
                <a:cs typeface="Times New Roman"/>
                <a:sym typeface="Times New Roman"/>
              </a:rPr>
              <a:t>Different forms of online media controlled by a company including their website, blogs, email list and social media presence.</a:t>
            </a:r>
            <a:endParaRPr/>
          </a:p>
          <a:p>
            <a:pPr indent="-285750" lvl="0" marL="285750" marR="0" rtl="0" algn="l">
              <a:spcBef>
                <a:spcPts val="0"/>
              </a:spcBef>
              <a:spcAft>
                <a:spcPts val="0"/>
              </a:spcAft>
              <a:buClr>
                <a:srgbClr val="852F4A"/>
              </a:buClr>
              <a:buSzPts val="1800"/>
              <a:buFont typeface="Noto Sans Symbols"/>
              <a:buChar char="⮚"/>
            </a:pPr>
            <a:r>
              <a:rPr b="1" lang="en-US" sz="1800">
                <a:solidFill>
                  <a:srgbClr val="852F4A"/>
                </a:solidFill>
                <a:latin typeface="Times New Roman"/>
                <a:ea typeface="Times New Roman"/>
                <a:cs typeface="Times New Roman"/>
                <a:sym typeface="Times New Roman"/>
              </a:rPr>
              <a:t>Earned media </a:t>
            </a:r>
            <a:r>
              <a:rPr lang="en-US" sz="1800">
                <a:solidFill>
                  <a:srgbClr val="2D3956"/>
                </a:solidFill>
                <a:latin typeface="Times New Roman"/>
                <a:ea typeface="Times New Roman"/>
                <a:cs typeface="Times New Roman"/>
                <a:sym typeface="Times New Roman"/>
              </a:rPr>
              <a:t>The audience is reached through editorial, comments and sharing online.</a:t>
            </a:r>
            <a:endParaRPr/>
          </a:p>
        </p:txBody>
      </p:sp>
      <p:sp>
        <p:nvSpPr>
          <p:cNvPr id="215" name="Google Shape;215;p7"/>
          <p:cNvSpPr txBox="1"/>
          <p:nvPr/>
        </p:nvSpPr>
        <p:spPr>
          <a:xfrm>
            <a:off x="1986138" y="437584"/>
            <a:ext cx="7096902"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lt1"/>
                </a:solidFill>
                <a:latin typeface="Times New Roman"/>
                <a:ea typeface="Times New Roman"/>
                <a:cs typeface="Times New Roman"/>
                <a:sym typeface="Times New Roman"/>
              </a:rPr>
              <a:t>THE INTERSECTION OF THE THREE KEY ONLINE MEDIA TYPES</a:t>
            </a:r>
            <a:endParaRPr b="1" sz="2000">
              <a:solidFill>
                <a:schemeClr val="lt1"/>
              </a:solidFill>
              <a:latin typeface="Times New Roman"/>
              <a:ea typeface="Times New Roman"/>
              <a:cs typeface="Times New Roman"/>
              <a:sym typeface="Times New Roman"/>
            </a:endParaRPr>
          </a:p>
        </p:txBody>
      </p:sp>
      <p:sp>
        <p:nvSpPr>
          <p:cNvPr id="216" name="Google Shape;216;p7"/>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17" name="Google Shape;217;p7"/>
          <p:cNvSpPr txBox="1"/>
          <p:nvPr/>
        </p:nvSpPr>
        <p:spPr>
          <a:xfrm>
            <a:off x="367466" y="545305"/>
            <a:ext cx="1433855"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chemeClr val="lt1"/>
                </a:solidFill>
                <a:latin typeface="Times New Roman"/>
                <a:ea typeface="Times New Roman"/>
                <a:cs typeface="Times New Roman"/>
                <a:sym typeface="Times New Roman"/>
              </a:rPr>
              <a:t>Chapter</a:t>
            </a:r>
            <a:r>
              <a:rPr b="1" lang="en-US" sz="1800">
                <a:solidFill>
                  <a:schemeClr val="lt1"/>
                </a:solidFill>
                <a:latin typeface="Tajawal Medium"/>
                <a:ea typeface="Tajawal Medium"/>
                <a:cs typeface="Tajawal Medium"/>
                <a:sym typeface="Tajawal Medium"/>
              </a:rPr>
              <a:t>1</a:t>
            </a:r>
            <a:endParaRPr b="1" sz="2800">
              <a:solidFill>
                <a:schemeClr val="lt1"/>
              </a:solidFill>
              <a:latin typeface="Tajawal Medium"/>
              <a:ea typeface="Tajawal Medium"/>
              <a:cs typeface="Tajawal Medium"/>
              <a:sym typeface="Tajawal Medium"/>
            </a:endParaRPr>
          </a:p>
        </p:txBody>
      </p:sp>
      <p:pic>
        <p:nvPicPr>
          <p:cNvPr id="218" name="Google Shape;218;p7"/>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219" name="Google Shape;219;p7"/>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220" name="Google Shape;220;p7"/>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8"/>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226" name="Google Shape;226;p8"/>
          <p:cNvSpPr/>
          <p:nvPr/>
        </p:nvSpPr>
        <p:spPr>
          <a:xfrm>
            <a:off x="1801321" y="1768415"/>
            <a:ext cx="8908472"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27" name="Google Shape;227;p8"/>
          <p:cNvSpPr txBox="1"/>
          <p:nvPr/>
        </p:nvSpPr>
        <p:spPr>
          <a:xfrm>
            <a:off x="1986138" y="437584"/>
            <a:ext cx="7096902"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imes New Roman"/>
                <a:ea typeface="Times New Roman"/>
                <a:cs typeface="Times New Roman"/>
                <a:sym typeface="Times New Roman"/>
              </a:rPr>
              <a:t>What are digital marketing and multichannel marketing</a:t>
            </a:r>
            <a:endParaRPr b="1" sz="2800">
              <a:solidFill>
                <a:schemeClr val="lt1"/>
              </a:solidFill>
              <a:latin typeface="Times New Roman"/>
              <a:ea typeface="Times New Roman"/>
              <a:cs typeface="Times New Roman"/>
              <a:sym typeface="Times New Roman"/>
            </a:endParaRPr>
          </a:p>
        </p:txBody>
      </p:sp>
      <p:sp>
        <p:nvSpPr>
          <p:cNvPr id="228" name="Google Shape;228;p8"/>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29" name="Google Shape;229;p8"/>
          <p:cNvSpPr txBox="1"/>
          <p:nvPr/>
        </p:nvSpPr>
        <p:spPr>
          <a:xfrm>
            <a:off x="367466" y="545305"/>
            <a:ext cx="1433855"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chemeClr val="lt1"/>
                </a:solidFill>
                <a:latin typeface="Times New Roman"/>
                <a:ea typeface="Times New Roman"/>
                <a:cs typeface="Times New Roman"/>
                <a:sym typeface="Times New Roman"/>
              </a:rPr>
              <a:t>Chapter</a:t>
            </a:r>
            <a:r>
              <a:rPr b="1" lang="en-US" sz="1800">
                <a:solidFill>
                  <a:schemeClr val="lt1"/>
                </a:solidFill>
                <a:latin typeface="Tajawal Medium"/>
                <a:ea typeface="Tajawal Medium"/>
                <a:cs typeface="Tajawal Medium"/>
                <a:sym typeface="Tajawal Medium"/>
              </a:rPr>
              <a:t>1</a:t>
            </a:r>
            <a:endParaRPr b="1" sz="2800">
              <a:solidFill>
                <a:schemeClr val="lt1"/>
              </a:solidFill>
              <a:latin typeface="Tajawal Medium"/>
              <a:ea typeface="Tajawal Medium"/>
              <a:cs typeface="Tajawal Medium"/>
              <a:sym typeface="Tajawal Medium"/>
            </a:endParaRPr>
          </a:p>
        </p:txBody>
      </p:sp>
      <p:sp>
        <p:nvSpPr>
          <p:cNvPr id="230" name="Google Shape;230;p8"/>
          <p:cNvSpPr txBox="1"/>
          <p:nvPr/>
        </p:nvSpPr>
        <p:spPr>
          <a:xfrm>
            <a:off x="2082475" y="4002722"/>
            <a:ext cx="841732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rgbClr val="2D3956"/>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2D3956"/>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2D3956"/>
              </a:solidFill>
              <a:latin typeface="Tajawal ExtraBold"/>
              <a:ea typeface="Tajawal ExtraBold"/>
              <a:cs typeface="Tajawal ExtraBold"/>
              <a:sym typeface="Tajawal ExtraBold"/>
            </a:endParaRPr>
          </a:p>
          <a:p>
            <a:pPr indent="0" lvl="0" marL="0" marR="0" rtl="0" algn="l">
              <a:spcBef>
                <a:spcPts val="0"/>
              </a:spcBef>
              <a:spcAft>
                <a:spcPts val="0"/>
              </a:spcAft>
              <a:buNone/>
            </a:pPr>
            <a:r>
              <a:t/>
            </a:r>
            <a:endParaRPr sz="1800">
              <a:solidFill>
                <a:srgbClr val="2D3956"/>
              </a:solidFill>
              <a:latin typeface="Tajawal ExtraBold"/>
              <a:ea typeface="Tajawal ExtraBold"/>
              <a:cs typeface="Tajawal ExtraBold"/>
              <a:sym typeface="Tajawal ExtraBold"/>
            </a:endParaRPr>
          </a:p>
        </p:txBody>
      </p:sp>
      <p:pic>
        <p:nvPicPr>
          <p:cNvPr id="231" name="Google Shape;231;p8"/>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232" name="Google Shape;232;p8"/>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233" name="Google Shape;233;p8"/>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pic>
        <p:nvPicPr>
          <p:cNvPr id="234" name="Google Shape;234;p8"/>
          <p:cNvPicPr preferRelativeResize="0"/>
          <p:nvPr/>
        </p:nvPicPr>
        <p:blipFill rotWithShape="1">
          <a:blip r:embed="rId6">
            <a:alphaModFix/>
          </a:blip>
          <a:srcRect b="0" l="0" r="0" t="0"/>
          <a:stretch/>
        </p:blipFill>
        <p:spPr>
          <a:xfrm>
            <a:off x="1986139" y="1818943"/>
            <a:ext cx="8596136" cy="4088001"/>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9"/>
          <p:cNvSpPr/>
          <p:nvPr/>
        </p:nvSpPr>
        <p:spPr>
          <a:xfrm>
            <a:off x="819150" y="1412873"/>
            <a:ext cx="6125098" cy="4342396"/>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600">
                <a:solidFill>
                  <a:schemeClr val="lt1"/>
                </a:solidFill>
                <a:latin typeface="Times New Roman"/>
                <a:ea typeface="Times New Roman"/>
                <a:cs typeface="Times New Roman"/>
                <a:sym typeface="Times New Roman"/>
              </a:rPr>
              <a:t>The interaction and integration between digital channels and traditional channels is a key  part of digital marketing strategy development. Digital marketing strategy is essentially A channel marketing strategy and it needs to be integrated with other channels as part of  multichannel marketing. </a:t>
            </a:r>
            <a:endParaRPr/>
          </a:p>
          <a:p>
            <a:pPr indent="0" lvl="0" marL="0" marR="0" rtl="0" algn="ctr">
              <a:spcBef>
                <a:spcPts val="0"/>
              </a:spcBef>
              <a:spcAft>
                <a:spcPts val="0"/>
              </a:spcAft>
              <a:buNone/>
            </a:pPr>
            <a:r>
              <a:rPr b="1" lang="en-US" sz="1600">
                <a:solidFill>
                  <a:schemeClr val="lt1"/>
                </a:solidFill>
                <a:latin typeface="Times New Roman"/>
                <a:ea typeface="Times New Roman"/>
                <a:cs typeface="Times New Roman"/>
                <a:sym typeface="Times New Roman"/>
              </a:rPr>
              <a:t>It follows that an effective digital marketing strategy should </a:t>
            </a:r>
            <a:endParaRPr/>
          </a:p>
          <a:p>
            <a:pPr indent="0" lvl="0" marL="0" marR="0" rtl="0" algn="l">
              <a:spcBef>
                <a:spcPts val="0"/>
              </a:spcBef>
              <a:spcAft>
                <a:spcPts val="0"/>
              </a:spcAft>
              <a:buNone/>
            </a:pPr>
            <a:r>
              <a:t/>
            </a:r>
            <a:endParaRPr sz="1800">
              <a:solidFill>
                <a:schemeClr val="lt1"/>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chemeClr val="lt1"/>
                </a:solidFill>
                <a:latin typeface="Calibri"/>
                <a:ea typeface="Calibri"/>
                <a:cs typeface="Calibri"/>
                <a:sym typeface="Calibri"/>
              </a:rPr>
              <a:t>⚫ </a:t>
            </a:r>
            <a:r>
              <a:rPr lang="en-US" sz="1600">
                <a:solidFill>
                  <a:schemeClr val="lt1"/>
                </a:solidFill>
                <a:latin typeface="Times New Roman"/>
                <a:ea typeface="Times New Roman"/>
                <a:cs typeface="Times New Roman"/>
                <a:sym typeface="Times New Roman"/>
              </a:rPr>
              <a:t>be aligned with business and marketing strategy </a:t>
            </a:r>
            <a:endParaRPr/>
          </a:p>
          <a:p>
            <a:pPr indent="0" lvl="0" marL="0" marR="0" rtl="0" algn="l">
              <a:spcBef>
                <a:spcPts val="0"/>
              </a:spcBef>
              <a:spcAft>
                <a:spcPts val="0"/>
              </a:spcAft>
              <a:buNone/>
            </a:pPr>
            <a:r>
              <a:rPr lang="en-US" sz="1600">
                <a:solidFill>
                  <a:schemeClr val="lt1"/>
                </a:solidFill>
                <a:latin typeface="Times New Roman"/>
                <a:ea typeface="Times New Roman"/>
                <a:cs typeface="Times New Roman"/>
                <a:sym typeface="Times New Roman"/>
              </a:rPr>
              <a:t>use clear objectives for business and brand development and sales for the internet or other digital channels – these models of the number using the channels.</a:t>
            </a:r>
            <a:endParaRPr sz="1600">
              <a:solidFill>
                <a:schemeClr val="lt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600">
              <a:solidFill>
                <a:schemeClr val="lt1"/>
              </a:solidFill>
              <a:latin typeface="Times New Roman"/>
              <a:ea typeface="Times New Roman"/>
              <a:cs typeface="Times New Roman"/>
              <a:sym typeface="Times New Roman"/>
            </a:endParaRPr>
          </a:p>
          <a:p>
            <a:pPr indent="0" lvl="0" marL="0" marR="0" rtl="0" algn="l">
              <a:spcBef>
                <a:spcPts val="0"/>
              </a:spcBef>
              <a:spcAft>
                <a:spcPts val="0"/>
              </a:spcAft>
              <a:buNone/>
            </a:pPr>
            <a:r>
              <a:rPr lang="en-US" sz="1600">
                <a:solidFill>
                  <a:schemeClr val="lt1"/>
                </a:solidFill>
                <a:latin typeface="Times New Roman"/>
                <a:ea typeface="Times New Roman"/>
                <a:cs typeface="Times New Roman"/>
                <a:sym typeface="Times New Roman"/>
              </a:rPr>
              <a:t>⚫ be consistent with the types of customers who use and can be effectively reached through the channel;</a:t>
            </a:r>
            <a:endParaRPr/>
          </a:p>
        </p:txBody>
      </p:sp>
      <p:pic>
        <p:nvPicPr>
          <p:cNvPr id="240" name="Google Shape;240;p9"/>
          <p:cNvPicPr preferRelativeResize="0"/>
          <p:nvPr>
            <p:ph idx="2" type="pic"/>
          </p:nvPr>
        </p:nvPicPr>
        <p:blipFill rotWithShape="1">
          <a:blip r:embed="rId3">
            <a:alphaModFix/>
          </a:blip>
          <a:srcRect b="12315" l="0" r="0" t="12315"/>
          <a:stretch/>
        </p:blipFill>
        <p:spPr>
          <a:xfrm>
            <a:off x="6995223" y="1428065"/>
            <a:ext cx="4807571" cy="2495550"/>
          </a:xfrm>
          <a:prstGeom prst="rect">
            <a:avLst/>
          </a:prstGeom>
          <a:solidFill>
            <a:srgbClr val="D8D8D8">
              <a:alpha val="49803"/>
            </a:srgbClr>
          </a:solidFill>
          <a:ln>
            <a:noFill/>
          </a:ln>
        </p:spPr>
      </p:pic>
      <p:sp>
        <p:nvSpPr>
          <p:cNvPr id="241" name="Google Shape;241;p9"/>
          <p:cNvSpPr/>
          <p:nvPr/>
        </p:nvSpPr>
        <p:spPr>
          <a:xfrm>
            <a:off x="1308298" y="1549486"/>
            <a:ext cx="4222539" cy="368049"/>
          </a:xfrm>
          <a:prstGeom prst="rect">
            <a:avLst/>
          </a:prstGeom>
          <a:noFill/>
          <a:ln>
            <a:noFill/>
          </a:ln>
        </p:spPr>
        <p:txBody>
          <a:bodyPr anchorCtr="0" anchor="t" bIns="45700" lIns="91425" spcFirstLastPara="1" rIns="91425" wrap="square" tIns="45700">
            <a:spAutoFit/>
          </a:bodyPr>
          <a:lstStyle/>
          <a:p>
            <a:pPr indent="0" lvl="0" marL="0" marR="0" rtl="0" algn="l">
              <a:lnSpc>
                <a:spcPct val="120000"/>
              </a:lnSpc>
              <a:spcBef>
                <a:spcPts val="0"/>
              </a:spcBef>
              <a:spcAft>
                <a:spcPts val="0"/>
              </a:spcAft>
              <a:buNone/>
            </a:pPr>
            <a:r>
              <a:t/>
            </a:r>
            <a:endParaRPr sz="1600">
              <a:solidFill>
                <a:schemeClr val="lt1"/>
              </a:solidFill>
              <a:latin typeface="Calibri"/>
              <a:ea typeface="Calibri"/>
              <a:cs typeface="Calibri"/>
              <a:sym typeface="Calibri"/>
            </a:endParaRPr>
          </a:p>
        </p:txBody>
      </p:sp>
      <p:sp>
        <p:nvSpPr>
          <p:cNvPr id="242" name="Google Shape;242;p9"/>
          <p:cNvSpPr txBox="1"/>
          <p:nvPr/>
        </p:nvSpPr>
        <p:spPr>
          <a:xfrm>
            <a:off x="7521468" y="4020443"/>
            <a:ext cx="4113898" cy="138499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2D3956"/>
                </a:solidFill>
                <a:latin typeface="Times New Roman"/>
                <a:ea typeface="Times New Roman"/>
                <a:cs typeface="Times New Roman"/>
                <a:sym typeface="Times New Roman"/>
              </a:rPr>
              <a:t>KEY FEATURES OF DIGITAL MARKETING STRATEGY</a:t>
            </a:r>
            <a:endParaRPr b="1" sz="2800">
              <a:solidFill>
                <a:srgbClr val="2D3956"/>
              </a:solidFill>
              <a:latin typeface="Times New Roman"/>
              <a:ea typeface="Times New Roman"/>
              <a:cs typeface="Times New Roman"/>
              <a:sym typeface="Times New Roman"/>
            </a:endParaRPr>
          </a:p>
        </p:txBody>
      </p:sp>
      <p:sp>
        <p:nvSpPr>
          <p:cNvPr id="243" name="Google Shape;243;p9"/>
          <p:cNvSpPr/>
          <p:nvPr/>
        </p:nvSpPr>
        <p:spPr>
          <a:xfrm>
            <a:off x="6637558" y="5343754"/>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244" name="Google Shape;244;p9"/>
          <p:cNvSpPr txBox="1"/>
          <p:nvPr/>
        </p:nvSpPr>
        <p:spPr>
          <a:xfrm>
            <a:off x="6687353" y="5607212"/>
            <a:ext cx="1091009"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400">
                <a:solidFill>
                  <a:schemeClr val="lt1"/>
                </a:solidFill>
                <a:latin typeface="Tajawal Medium"/>
                <a:ea typeface="Tajawal Medium"/>
                <a:cs typeface="Tajawal Medium"/>
                <a:sym typeface="Tajawal Medium"/>
              </a:rPr>
              <a:t>CHAPTER 1</a:t>
            </a:r>
            <a:endParaRPr sz="1400">
              <a:solidFill>
                <a:schemeClr val="lt1"/>
              </a:solidFill>
              <a:latin typeface="Tajawal Medium"/>
              <a:ea typeface="Tajawal Medium"/>
              <a:cs typeface="Tajawal Medium"/>
              <a:sym typeface="Tajawal Medium"/>
            </a:endParaRPr>
          </a:p>
        </p:txBody>
      </p:sp>
      <p:sp>
        <p:nvSpPr>
          <p:cNvPr id="245" name="Google Shape;245;p9"/>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46" name="Google Shape;246;p9"/>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pic>
        <p:nvPicPr>
          <p:cNvPr id="247" name="Google Shape;247;p9"/>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248" name="Google Shape;248;p9"/>
          <p:cNvPicPr preferRelativeResize="0"/>
          <p:nvPr/>
        </p:nvPicPr>
        <p:blipFill rotWithShape="1">
          <a:blip r:embed="rId6">
            <a:alphaModFix/>
          </a:blip>
          <a:srcRect b="0" l="0" r="0" t="0"/>
          <a:stretch/>
        </p:blipFill>
        <p:spPr>
          <a:xfrm>
            <a:off x="280308" y="6043914"/>
            <a:ext cx="2167470" cy="591661"/>
          </a:xfrm>
          <a:prstGeom prst="rect">
            <a:avLst/>
          </a:prstGeom>
          <a:noFill/>
          <a:ln>
            <a:noFill/>
          </a:ln>
        </p:spPr>
      </p:pic>
      <p:pic>
        <p:nvPicPr>
          <p:cNvPr id="249" name="Google Shape;249;p9"/>
          <p:cNvPicPr preferRelativeResize="0"/>
          <p:nvPr/>
        </p:nvPicPr>
        <p:blipFill rotWithShape="1">
          <a:blip r:embed="rId7">
            <a:alphaModFix/>
          </a:blip>
          <a:srcRect b="0" l="0" r="0" t="0"/>
          <a:stretch/>
        </p:blipFill>
        <p:spPr>
          <a:xfrm>
            <a:off x="9923145" y="6311380"/>
            <a:ext cx="1879649" cy="309233"/>
          </a:xfrm>
          <a:prstGeom prst="rect">
            <a:avLst/>
          </a:prstGeom>
          <a:noFill/>
          <a:ln>
            <a:noFill/>
          </a:ln>
        </p:spPr>
      </p:pic>
    </p:spTree>
  </p:cSld>
  <p:clrMapOvr>
    <a:masterClrMapping/>
  </p:clrMapOvr>
  <p:transition advTm="4736" spd="slow">
    <p:comb/>
  </p:transition>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10"/>
          <p:cNvSpPr/>
          <p:nvPr/>
        </p:nvSpPr>
        <p:spPr>
          <a:xfrm>
            <a:off x="1133854" y="1397680"/>
            <a:ext cx="4955591" cy="4646234"/>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55" name="Google Shape;255;p10"/>
          <p:cNvPicPr preferRelativeResize="0"/>
          <p:nvPr>
            <p:ph idx="2" type="pic"/>
          </p:nvPr>
        </p:nvPicPr>
        <p:blipFill rotWithShape="1">
          <a:blip r:embed="rId3">
            <a:alphaModFix/>
          </a:blip>
          <a:srcRect b="0" l="0" r="0" t="0"/>
          <a:stretch/>
        </p:blipFill>
        <p:spPr>
          <a:xfrm>
            <a:off x="6096000" y="1404918"/>
            <a:ext cx="4962146" cy="2481073"/>
          </a:xfrm>
          <a:prstGeom prst="rect">
            <a:avLst/>
          </a:prstGeom>
          <a:solidFill>
            <a:srgbClr val="D8D8D8">
              <a:alpha val="49803"/>
            </a:srgbClr>
          </a:solidFill>
          <a:ln>
            <a:noFill/>
          </a:ln>
        </p:spPr>
      </p:pic>
      <p:sp>
        <p:nvSpPr>
          <p:cNvPr id="256" name="Google Shape;256;p10"/>
          <p:cNvSpPr/>
          <p:nvPr/>
        </p:nvSpPr>
        <p:spPr>
          <a:xfrm>
            <a:off x="1308298" y="1549486"/>
            <a:ext cx="4222539" cy="408111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sz="1600">
              <a:solidFill>
                <a:srgbClr val="FFFFFF"/>
              </a:solidFill>
              <a:latin typeface="Times New Roman"/>
              <a:ea typeface="Times New Roman"/>
              <a:cs typeface="Times New Roman"/>
              <a:sym typeface="Times New Roman"/>
            </a:endParaRPr>
          </a:p>
          <a:p>
            <a:pPr indent="0" lvl="0" marL="0" marR="0" rtl="0" algn="ctr">
              <a:spcBef>
                <a:spcPts val="0"/>
              </a:spcBef>
              <a:spcAft>
                <a:spcPts val="0"/>
              </a:spcAft>
              <a:buNone/>
            </a:pPr>
            <a:r>
              <a:rPr lang="en-US" sz="1600">
                <a:solidFill>
                  <a:srgbClr val="FFFFFF"/>
                </a:solidFill>
                <a:latin typeface="Times New Roman"/>
                <a:ea typeface="Times New Roman"/>
                <a:cs typeface="Times New Roman"/>
                <a:sym typeface="Times New Roman"/>
              </a:rPr>
              <a:t>⚫ Specify the mix of online and offline communication tools used to attract visitors to the company website, or interact with the brand through other digital media </a:t>
            </a:r>
            <a:endParaRPr/>
          </a:p>
          <a:p>
            <a:pPr indent="0" lvl="0" marL="0" marR="0" rtl="0" algn="ctr">
              <a:spcBef>
                <a:spcPts val="0"/>
              </a:spcBef>
              <a:spcAft>
                <a:spcPts val="0"/>
              </a:spcAft>
              <a:buNone/>
            </a:pPr>
            <a:r>
              <a:t/>
            </a:r>
            <a:endParaRPr sz="1600">
              <a:solidFill>
                <a:srgbClr val="FFFFFF"/>
              </a:solidFill>
              <a:latin typeface="Times New Roman"/>
              <a:ea typeface="Times New Roman"/>
              <a:cs typeface="Times New Roman"/>
              <a:sym typeface="Times New Roman"/>
            </a:endParaRPr>
          </a:p>
          <a:p>
            <a:pPr indent="0" lvl="0" marL="0" marR="0" rtl="0" algn="ctr">
              <a:spcBef>
                <a:spcPts val="0"/>
              </a:spcBef>
              <a:spcAft>
                <a:spcPts val="0"/>
              </a:spcAft>
              <a:buNone/>
            </a:pPr>
            <a:r>
              <a:rPr lang="en-US" sz="1600">
                <a:solidFill>
                  <a:srgbClr val="FFFFFF"/>
                </a:solidFill>
                <a:latin typeface="Times New Roman"/>
                <a:ea typeface="Times New Roman"/>
                <a:cs typeface="Times New Roman"/>
                <a:sym typeface="Times New Roman"/>
              </a:rPr>
              <a:t>⚫ support the customer journey through the buying process as they select and purchase  products using the digital channel in combination with other channels</a:t>
            </a:r>
            <a:endParaRPr/>
          </a:p>
          <a:p>
            <a:pPr indent="0" lvl="0" marL="0" marR="0" rtl="0" algn="ctr">
              <a:spcBef>
                <a:spcPts val="0"/>
              </a:spcBef>
              <a:spcAft>
                <a:spcPts val="0"/>
              </a:spcAft>
              <a:buNone/>
            </a:pPr>
            <a:r>
              <a:t/>
            </a:r>
            <a:endParaRPr sz="1600">
              <a:solidFill>
                <a:srgbClr val="FFFFFF"/>
              </a:solidFill>
              <a:latin typeface="Times New Roman"/>
              <a:ea typeface="Times New Roman"/>
              <a:cs typeface="Times New Roman"/>
              <a:sym typeface="Times New Roman"/>
            </a:endParaRPr>
          </a:p>
          <a:p>
            <a:pPr indent="0" lvl="0" marL="0" marR="0" rtl="0" algn="ctr">
              <a:spcBef>
                <a:spcPts val="0"/>
              </a:spcBef>
              <a:spcAft>
                <a:spcPts val="0"/>
              </a:spcAft>
              <a:buNone/>
            </a:pPr>
            <a:r>
              <a:rPr lang="en-US" sz="1600">
                <a:solidFill>
                  <a:srgbClr val="FFFFFF"/>
                </a:solidFill>
                <a:latin typeface="Times New Roman"/>
                <a:ea typeface="Times New Roman"/>
                <a:cs typeface="Times New Roman"/>
                <a:sym typeface="Times New Roman"/>
              </a:rPr>
              <a:t>⚫ Manage the online customer lifecycle through the stages of attracting visitors to the website, converting them into customers and retention and growth</a:t>
            </a:r>
            <a:endParaRPr sz="1600">
              <a:solidFill>
                <a:srgbClr val="FFFFFF"/>
              </a:solidFill>
              <a:latin typeface="Times New Roman"/>
              <a:ea typeface="Times New Roman"/>
              <a:cs typeface="Times New Roman"/>
              <a:sym typeface="Times New Roman"/>
            </a:endParaRPr>
          </a:p>
          <a:p>
            <a:pPr indent="0" lvl="0" marL="0" marR="0" rtl="0" algn="ctr">
              <a:lnSpc>
                <a:spcPct val="120000"/>
              </a:lnSpc>
              <a:spcBef>
                <a:spcPts val="0"/>
              </a:spcBef>
              <a:spcAft>
                <a:spcPts val="0"/>
              </a:spcAft>
              <a:buNone/>
            </a:pPr>
            <a:r>
              <a:t/>
            </a:r>
            <a:endParaRPr sz="1600">
              <a:solidFill>
                <a:schemeClr val="lt1"/>
              </a:solidFill>
              <a:latin typeface="Calibri"/>
              <a:ea typeface="Calibri"/>
              <a:cs typeface="Calibri"/>
              <a:sym typeface="Calibri"/>
            </a:endParaRPr>
          </a:p>
        </p:txBody>
      </p:sp>
      <p:sp>
        <p:nvSpPr>
          <p:cNvPr id="257" name="Google Shape;257;p10"/>
          <p:cNvSpPr txBox="1"/>
          <p:nvPr/>
        </p:nvSpPr>
        <p:spPr>
          <a:xfrm>
            <a:off x="6944248" y="3996751"/>
            <a:ext cx="4113898" cy="138499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rgbClr val="2D3956"/>
                </a:solidFill>
                <a:latin typeface="Times New Roman"/>
                <a:ea typeface="Times New Roman"/>
                <a:cs typeface="Times New Roman"/>
                <a:sym typeface="Times New Roman"/>
              </a:rPr>
              <a:t>KEY FEATURES OF DIGITAL MARKETING STRATEGY</a:t>
            </a:r>
            <a:endParaRPr/>
          </a:p>
        </p:txBody>
      </p:sp>
      <p:sp>
        <p:nvSpPr>
          <p:cNvPr id="258" name="Google Shape;258;p10"/>
          <p:cNvSpPr/>
          <p:nvPr/>
        </p:nvSpPr>
        <p:spPr>
          <a:xfrm>
            <a:off x="5641526" y="3505024"/>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259" name="Google Shape;259;p10"/>
          <p:cNvSpPr txBox="1"/>
          <p:nvPr/>
        </p:nvSpPr>
        <p:spPr>
          <a:xfrm>
            <a:off x="5691321" y="3772060"/>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
        <p:nvSpPr>
          <p:cNvPr id="260" name="Google Shape;260;p10"/>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61" name="Google Shape;261;p10"/>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pic>
        <p:nvPicPr>
          <p:cNvPr id="262" name="Google Shape;262;p10"/>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263" name="Google Shape;263;p10"/>
          <p:cNvPicPr preferRelativeResize="0"/>
          <p:nvPr/>
        </p:nvPicPr>
        <p:blipFill rotWithShape="1">
          <a:blip r:embed="rId6">
            <a:alphaModFix/>
          </a:blip>
          <a:srcRect b="0" l="0" r="0" t="0"/>
          <a:stretch/>
        </p:blipFill>
        <p:spPr>
          <a:xfrm>
            <a:off x="280308" y="6043914"/>
            <a:ext cx="2167470" cy="591661"/>
          </a:xfrm>
          <a:prstGeom prst="rect">
            <a:avLst/>
          </a:prstGeom>
          <a:noFill/>
          <a:ln>
            <a:noFill/>
          </a:ln>
        </p:spPr>
      </p:pic>
      <p:pic>
        <p:nvPicPr>
          <p:cNvPr id="264" name="Google Shape;264;p10"/>
          <p:cNvPicPr preferRelativeResize="0"/>
          <p:nvPr/>
        </p:nvPicPr>
        <p:blipFill rotWithShape="1">
          <a:blip r:embed="rId7">
            <a:alphaModFix/>
          </a:blip>
          <a:srcRect b="0" l="0" r="0" t="0"/>
          <a:stretch/>
        </p:blipFill>
        <p:spPr>
          <a:xfrm>
            <a:off x="9923145" y="6311380"/>
            <a:ext cx="1879649" cy="309233"/>
          </a:xfrm>
          <a:prstGeom prst="rect">
            <a:avLst/>
          </a:prstGeom>
          <a:noFill/>
          <a:ln>
            <a:noFill/>
          </a:ln>
        </p:spPr>
      </p:pic>
    </p:spTree>
  </p:cSld>
  <p:clrMapOvr>
    <a:masterClrMapping/>
  </p:clrMapOvr>
  <p:transition advTm="7132" spd="slow">
    <p:comb/>
  </p:transition>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11"/>
          <p:cNvSpPr/>
          <p:nvPr/>
        </p:nvSpPr>
        <p:spPr>
          <a:xfrm>
            <a:off x="1133854" y="1397680"/>
            <a:ext cx="5843585" cy="4467092"/>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MARKETING IS THE MANAGEMENT PROCESS RESPONSIBLE FOR IDENTIFYING ,ANTICIPATING AND SATISFYING CUSTOMER </a:t>
            </a:r>
            <a:r>
              <a:rPr lang="en-US" sz="1800">
                <a:solidFill>
                  <a:schemeClr val="lt1"/>
                </a:solidFill>
                <a:latin typeface="Times New Roman"/>
                <a:ea typeface="Times New Roman"/>
                <a:cs typeface="Times New Roman"/>
                <a:sym typeface="Times New Roman"/>
              </a:rPr>
              <a:t>REQUIREMENTS</a:t>
            </a:r>
            <a:r>
              <a:rPr lang="en-US" sz="1800">
                <a:solidFill>
                  <a:schemeClr val="lt1"/>
                </a:solidFill>
                <a:latin typeface="Times New Roman"/>
                <a:ea typeface="Times New Roman"/>
                <a:cs typeface="Times New Roman"/>
                <a:sym typeface="Times New Roman"/>
              </a:rPr>
              <a:t> PROFITABLY</a:t>
            </a:r>
            <a:endParaRPr/>
          </a:p>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DIGITAL MARKETING CAN BE USED TO SUPPORT THESE AIMS AS FOLLOWS </a:t>
            </a:r>
            <a:endParaRPr/>
          </a:p>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800">
                <a:solidFill>
                  <a:schemeClr val="lt1"/>
                </a:solidFill>
                <a:latin typeface="Times New Roman"/>
                <a:ea typeface="Times New Roman"/>
                <a:cs typeface="Times New Roman"/>
                <a:sym typeface="Times New Roman"/>
              </a:rPr>
              <a:t>IDENTIFYING</a:t>
            </a:r>
            <a:r>
              <a:rPr lang="en-US" sz="1800">
                <a:solidFill>
                  <a:schemeClr val="lt1"/>
                </a:solidFill>
                <a:latin typeface="Calibri"/>
                <a:ea typeface="Calibri"/>
                <a:cs typeface="Calibri"/>
                <a:sym typeface="Calibri"/>
              </a:rPr>
              <a:t>:-</a:t>
            </a:r>
            <a:r>
              <a:rPr lang="en-US" sz="1600">
                <a:solidFill>
                  <a:schemeClr val="lt1"/>
                </a:solidFill>
                <a:latin typeface="Times New Roman"/>
                <a:ea typeface="Times New Roman"/>
                <a:cs typeface="Times New Roman"/>
                <a:sym typeface="Times New Roman"/>
              </a:rPr>
              <a:t>the internet can be used for marketing research to find out customers need and wants  </a:t>
            </a:r>
            <a:endParaRPr/>
          </a:p>
          <a:p>
            <a:pPr indent="0" lvl="0" marL="0" marR="0" rtl="0" algn="l">
              <a:spcBef>
                <a:spcPts val="0"/>
              </a:spcBef>
              <a:spcAft>
                <a:spcPts val="0"/>
              </a:spcAft>
              <a:buNone/>
            </a:pPr>
            <a:r>
              <a:rPr b="1" lang="en-US" sz="1800">
                <a:solidFill>
                  <a:schemeClr val="lt1"/>
                </a:solidFill>
                <a:latin typeface="Times New Roman"/>
                <a:ea typeface="Times New Roman"/>
                <a:cs typeface="Times New Roman"/>
                <a:sym typeface="Times New Roman"/>
              </a:rPr>
              <a:t>ANTICIPATING:-</a:t>
            </a:r>
            <a:r>
              <a:rPr lang="en-US" sz="1800">
                <a:solidFill>
                  <a:schemeClr val="lt1"/>
                </a:solidFill>
                <a:latin typeface="Calibri"/>
                <a:ea typeface="Calibri"/>
                <a:cs typeface="Calibri"/>
                <a:sym typeface="Calibri"/>
              </a:rPr>
              <a:t> </a:t>
            </a:r>
            <a:r>
              <a:rPr lang="en-US" sz="1600">
                <a:solidFill>
                  <a:schemeClr val="lt1"/>
                </a:solidFill>
                <a:latin typeface="Times New Roman"/>
                <a:ea typeface="Times New Roman"/>
                <a:cs typeface="Times New Roman"/>
                <a:sym typeface="Times New Roman"/>
              </a:rPr>
              <a:t>the internet provides an additional channel by which customers can access information and make purchase .</a:t>
            </a:r>
            <a:endParaRPr/>
          </a:p>
          <a:p>
            <a:pPr indent="0" lvl="0" marL="0" marR="0" rtl="0" algn="l">
              <a:spcBef>
                <a:spcPts val="0"/>
              </a:spcBef>
              <a:spcAft>
                <a:spcPts val="0"/>
              </a:spcAft>
              <a:buNone/>
            </a:pPr>
            <a:r>
              <a:rPr b="1" lang="en-US" sz="1800">
                <a:solidFill>
                  <a:schemeClr val="lt1"/>
                </a:solidFill>
                <a:latin typeface="Times New Roman"/>
                <a:ea typeface="Times New Roman"/>
                <a:cs typeface="Times New Roman"/>
                <a:sym typeface="Times New Roman"/>
              </a:rPr>
              <a:t>SATISFYING:-</a:t>
            </a:r>
            <a:r>
              <a:rPr lang="en-US" sz="1600">
                <a:solidFill>
                  <a:schemeClr val="lt1"/>
                </a:solidFill>
                <a:latin typeface="Times New Roman"/>
                <a:ea typeface="Times New Roman"/>
                <a:cs typeface="Times New Roman"/>
                <a:sym typeface="Times New Roman"/>
              </a:rPr>
              <a:t>achieving customer satisfaction through the electronic channel(such as the website easy to use )</a:t>
            </a:r>
            <a:endParaRPr sz="1600">
              <a:solidFill>
                <a:schemeClr val="lt1"/>
              </a:solidFill>
              <a:latin typeface="Times New Roman"/>
              <a:ea typeface="Times New Roman"/>
              <a:cs typeface="Times New Roman"/>
              <a:sym typeface="Times New Roman"/>
            </a:endParaRPr>
          </a:p>
        </p:txBody>
      </p:sp>
      <p:sp>
        <p:nvSpPr>
          <p:cNvPr id="270" name="Google Shape;270;p11"/>
          <p:cNvSpPr/>
          <p:nvPr/>
        </p:nvSpPr>
        <p:spPr>
          <a:xfrm>
            <a:off x="6355543" y="4571410"/>
            <a:ext cx="4747323" cy="949171"/>
          </a:xfrm>
          <a:prstGeom prst="rect">
            <a:avLst/>
          </a:prstGeom>
          <a:noFill/>
          <a:ln>
            <a:noFill/>
          </a:ln>
        </p:spPr>
        <p:txBody>
          <a:bodyPr anchorCtr="0" anchor="t" bIns="45700" lIns="91425" spcFirstLastPara="1" rIns="91425" wrap="square" tIns="45700">
            <a:spAutoFit/>
          </a:bodyPr>
          <a:lstStyle/>
          <a:p>
            <a:pPr indent="0" lvl="0" marL="0" marR="0" rtl="0" algn="ctr">
              <a:lnSpc>
                <a:spcPct val="120000"/>
              </a:lnSpc>
              <a:spcBef>
                <a:spcPts val="0"/>
              </a:spcBef>
              <a:spcAft>
                <a:spcPts val="0"/>
              </a:spcAft>
              <a:buNone/>
            </a:pPr>
            <a:r>
              <a:rPr b="1" lang="en-US" sz="2400">
                <a:solidFill>
                  <a:srgbClr val="0A1F61"/>
                </a:solidFill>
                <a:latin typeface="Times New Roman"/>
                <a:ea typeface="Times New Roman"/>
                <a:cs typeface="Times New Roman"/>
                <a:sym typeface="Times New Roman"/>
              </a:rPr>
              <a:t>BENEFITS</a:t>
            </a:r>
            <a:r>
              <a:rPr b="1" lang="en-US" sz="2400">
                <a:solidFill>
                  <a:srgbClr val="0A1F61"/>
                </a:solidFill>
                <a:latin typeface="Calibri"/>
                <a:ea typeface="Calibri"/>
                <a:cs typeface="Calibri"/>
                <a:sym typeface="Calibri"/>
              </a:rPr>
              <a:t> OF DIGITAL MARKETING</a:t>
            </a:r>
            <a:endParaRPr b="1" sz="2400">
              <a:solidFill>
                <a:srgbClr val="595959"/>
              </a:solidFill>
              <a:latin typeface="Calibri"/>
              <a:ea typeface="Calibri"/>
              <a:cs typeface="Calibri"/>
              <a:sym typeface="Calibri"/>
            </a:endParaRPr>
          </a:p>
        </p:txBody>
      </p:sp>
      <p:sp>
        <p:nvSpPr>
          <p:cNvPr id="271" name="Google Shape;271;p11"/>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72" name="Google Shape;272;p11"/>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73" name="Google Shape;273;p11"/>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274" name="Google Shape;274;p11"/>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275" name="Google Shape;275;p11"/>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pic>
        <p:nvPicPr>
          <p:cNvPr id="276" name="Google Shape;276;p11"/>
          <p:cNvPicPr preferRelativeResize="0"/>
          <p:nvPr>
            <p:ph idx="2" type="pic"/>
          </p:nvPr>
        </p:nvPicPr>
        <p:blipFill rotWithShape="1">
          <a:blip r:embed="rId7">
            <a:alphaModFix/>
          </a:blip>
          <a:srcRect b="5099" l="0" r="0" t="5100"/>
          <a:stretch/>
        </p:blipFill>
        <p:spPr>
          <a:xfrm>
            <a:off x="6977439" y="1397680"/>
            <a:ext cx="4125427" cy="2495550"/>
          </a:xfrm>
          <a:prstGeom prst="rect">
            <a:avLst/>
          </a:prstGeom>
          <a:solidFill>
            <a:srgbClr val="D8D8D8">
              <a:alpha val="49803"/>
            </a:srgbClr>
          </a:solidFill>
          <a:ln>
            <a:noFill/>
          </a:ln>
        </p:spPr>
      </p:pic>
      <p:sp>
        <p:nvSpPr>
          <p:cNvPr id="277" name="Google Shape;277;p11"/>
          <p:cNvSpPr/>
          <p:nvPr/>
        </p:nvSpPr>
        <p:spPr>
          <a:xfrm>
            <a:off x="10122612" y="3505802"/>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278" name="Google Shape;278;p11"/>
          <p:cNvSpPr txBox="1"/>
          <p:nvPr/>
        </p:nvSpPr>
        <p:spPr>
          <a:xfrm>
            <a:off x="10172407" y="3761752"/>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Tree>
  </p:cSld>
  <p:clrMapOvr>
    <a:masterClrMapping/>
  </p:clrMapOvr>
  <p:transition advTm="8225" spd="slow">
    <p:comb/>
  </p:transition>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12"/>
          <p:cNvSpPr/>
          <p:nvPr/>
        </p:nvSpPr>
        <p:spPr>
          <a:xfrm>
            <a:off x="1133854" y="1383784"/>
            <a:ext cx="6952871" cy="3547813"/>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lt1"/>
                </a:solidFill>
                <a:latin typeface="Times New Roman"/>
                <a:ea typeface="Times New Roman"/>
                <a:cs typeface="Times New Roman"/>
                <a:sym typeface="Times New Roman"/>
              </a:rPr>
              <a:t>How to quantify &amp; introduce different  type of goals as part of developing digital strategy development based on the 5s of cheffy &amp; smith </a:t>
            </a:r>
            <a:endParaRPr/>
          </a:p>
          <a:p>
            <a:pPr indent="0" lvl="0" marL="0" marR="0" rtl="0" algn="ctr">
              <a:spcBef>
                <a:spcPts val="0"/>
              </a:spcBef>
              <a:spcAft>
                <a:spcPts val="0"/>
              </a:spcAft>
              <a:buNone/>
            </a:pPr>
            <a:r>
              <a:t/>
            </a:r>
            <a:endParaRPr b="1" sz="2000">
              <a:solidFill>
                <a:schemeClr val="lt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2000">
              <a:solidFill>
                <a:schemeClr val="lt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2000">
              <a:solidFill>
                <a:schemeClr val="lt1"/>
              </a:solidFill>
              <a:latin typeface="Times New Roman"/>
              <a:ea typeface="Times New Roman"/>
              <a:cs typeface="Times New Roman"/>
              <a:sym typeface="Times New Roman"/>
            </a:endParaRPr>
          </a:p>
        </p:txBody>
      </p:sp>
      <p:sp>
        <p:nvSpPr>
          <p:cNvPr id="284" name="Google Shape;284;p12"/>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85" name="Google Shape;285;p12"/>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86" name="Google Shape;286;p12"/>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287" name="Google Shape;287;p12"/>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288" name="Google Shape;288;p12"/>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pic>
        <p:nvPicPr>
          <p:cNvPr id="289" name="Google Shape;289;p12"/>
          <p:cNvPicPr preferRelativeResize="0"/>
          <p:nvPr>
            <p:ph idx="2" type="pic"/>
          </p:nvPr>
        </p:nvPicPr>
        <p:blipFill rotWithShape="1">
          <a:blip r:embed="rId7">
            <a:alphaModFix/>
          </a:blip>
          <a:srcRect b="0" l="0" r="0" t="0"/>
          <a:stretch/>
        </p:blipFill>
        <p:spPr>
          <a:xfrm>
            <a:off x="8086725" y="1383784"/>
            <a:ext cx="3335900" cy="3921105"/>
          </a:xfrm>
          <a:prstGeom prst="rect">
            <a:avLst/>
          </a:prstGeom>
          <a:solidFill>
            <a:srgbClr val="EDEDED">
              <a:alpha val="49803"/>
            </a:srgbClr>
          </a:solidFill>
          <a:ln>
            <a:noFill/>
          </a:ln>
        </p:spPr>
      </p:pic>
      <p:sp>
        <p:nvSpPr>
          <p:cNvPr id="290" name="Google Shape;290;p12"/>
          <p:cNvSpPr/>
          <p:nvPr/>
        </p:nvSpPr>
        <p:spPr>
          <a:xfrm>
            <a:off x="7127563" y="4901212"/>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291" name="Google Shape;291;p12"/>
          <p:cNvSpPr txBox="1"/>
          <p:nvPr/>
        </p:nvSpPr>
        <p:spPr>
          <a:xfrm>
            <a:off x="7177358" y="5103050"/>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Tree>
  </p:cSld>
  <p:clrMapOvr>
    <a:masterClrMapping/>
  </p:clrMapOvr>
  <p:transition advTm="8225" spd="slow">
    <p:comb/>
  </p:transition>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13"/>
          <p:cNvSpPr/>
          <p:nvPr/>
        </p:nvSpPr>
        <p:spPr>
          <a:xfrm>
            <a:off x="945318" y="1225485"/>
            <a:ext cx="6952871" cy="4371635"/>
          </a:xfrm>
          <a:prstGeom prst="rect">
            <a:avLst/>
          </a:prstGeom>
          <a:solidFill>
            <a:srgbClr val="8E5A6D"/>
          </a:solidFill>
          <a:ln>
            <a:noFill/>
          </a:ln>
        </p:spPr>
        <p:txBody>
          <a:bodyPr anchorCtr="0" anchor="ctr" bIns="45700" lIns="91425" spcFirstLastPara="1" rIns="91425" wrap="square" tIns="45700">
            <a:noAutofit/>
          </a:bodyPr>
          <a:lstStyle/>
          <a:p>
            <a:pPr indent="-400050" lvl="0" marL="400050" marR="0" rtl="0" algn="l">
              <a:spcBef>
                <a:spcPts val="0"/>
              </a:spcBef>
              <a:spcAft>
                <a:spcPts val="0"/>
              </a:spcAft>
              <a:buClr>
                <a:schemeClr val="lt1"/>
              </a:buClr>
              <a:buSzPts val="1600"/>
              <a:buFont typeface="Calibri"/>
              <a:buAutoNum type="romanUcPeriod"/>
            </a:pPr>
            <a:r>
              <a:rPr b="1" lang="en-US" sz="1600">
                <a:solidFill>
                  <a:schemeClr val="lt1"/>
                </a:solidFill>
                <a:latin typeface="Times New Roman"/>
                <a:ea typeface="Times New Roman"/>
                <a:cs typeface="Times New Roman"/>
                <a:sym typeface="Times New Roman"/>
              </a:rPr>
              <a:t>Sell-grow sales :- </a:t>
            </a:r>
            <a:r>
              <a:rPr lang="en-US" sz="1600">
                <a:solidFill>
                  <a:schemeClr val="lt1"/>
                </a:solidFill>
                <a:latin typeface="Times New Roman"/>
                <a:ea typeface="Times New Roman"/>
                <a:cs typeface="Times New Roman"/>
                <a:sym typeface="Times New Roman"/>
              </a:rPr>
              <a:t>includes direct online sales and sales from offline channels influenced online </a:t>
            </a:r>
            <a:endParaRPr b="1" sz="1600">
              <a:solidFill>
                <a:schemeClr val="lt1"/>
              </a:solidFill>
              <a:latin typeface="Times New Roman"/>
              <a:ea typeface="Times New Roman"/>
              <a:cs typeface="Times New Roman"/>
              <a:sym typeface="Times New Roman"/>
            </a:endParaRPr>
          </a:p>
          <a:p>
            <a:pPr indent="-400050" lvl="0" marL="400050" marR="0" rtl="0" algn="l">
              <a:spcBef>
                <a:spcPts val="0"/>
              </a:spcBef>
              <a:spcAft>
                <a:spcPts val="0"/>
              </a:spcAft>
              <a:buClr>
                <a:schemeClr val="lt1"/>
              </a:buClr>
              <a:buSzPts val="1600"/>
              <a:buFont typeface="Calibri"/>
              <a:buAutoNum type="romanUcPeriod"/>
            </a:pPr>
            <a:r>
              <a:rPr b="1" lang="en-US" sz="1600">
                <a:solidFill>
                  <a:schemeClr val="lt1"/>
                </a:solidFill>
                <a:latin typeface="Times New Roman"/>
                <a:ea typeface="Times New Roman"/>
                <a:cs typeface="Times New Roman"/>
                <a:sym typeface="Times New Roman"/>
              </a:rPr>
              <a:t>SERVE-</a:t>
            </a:r>
            <a:r>
              <a:rPr b="1" lang="en-US" sz="1600">
                <a:solidFill>
                  <a:schemeClr val="lt1"/>
                </a:solidFill>
                <a:latin typeface="Times New Roman"/>
                <a:ea typeface="Times New Roman"/>
                <a:cs typeface="Times New Roman"/>
                <a:sym typeface="Times New Roman"/>
              </a:rPr>
              <a:t>ADD VALUE</a:t>
            </a:r>
            <a:r>
              <a:rPr b="1" lang="en-US" sz="1600">
                <a:solidFill>
                  <a:schemeClr val="lt1"/>
                </a:solidFill>
                <a:latin typeface="Times New Roman"/>
                <a:ea typeface="Times New Roman"/>
                <a:cs typeface="Times New Roman"/>
                <a:sym typeface="Times New Roman"/>
              </a:rPr>
              <a:t>:- </a:t>
            </a:r>
            <a:r>
              <a:rPr lang="en-US" sz="1600">
                <a:solidFill>
                  <a:schemeClr val="lt1"/>
                </a:solidFill>
                <a:latin typeface="Times New Roman"/>
                <a:ea typeface="Times New Roman"/>
                <a:cs typeface="Times New Roman"/>
                <a:sym typeface="Times New Roman"/>
              </a:rPr>
              <a:t>Achieved through giving customers extra benefits online or inform product development through online dialogue and feedback</a:t>
            </a:r>
            <a:endParaRPr/>
          </a:p>
          <a:p>
            <a:pPr indent="-400050" lvl="0" marL="400050" marR="0" rtl="0" algn="l">
              <a:spcBef>
                <a:spcPts val="0"/>
              </a:spcBef>
              <a:spcAft>
                <a:spcPts val="0"/>
              </a:spcAft>
              <a:buClr>
                <a:schemeClr val="lt1"/>
              </a:buClr>
              <a:buSzPts val="1600"/>
              <a:buFont typeface="Calibri"/>
              <a:buAutoNum type="romanUcPeriod"/>
            </a:pPr>
            <a:r>
              <a:rPr b="1" lang="en-US" sz="1600">
                <a:solidFill>
                  <a:schemeClr val="lt1"/>
                </a:solidFill>
                <a:latin typeface="Times New Roman"/>
                <a:ea typeface="Times New Roman"/>
                <a:cs typeface="Times New Roman"/>
                <a:sym typeface="Times New Roman"/>
              </a:rPr>
              <a:t>SPEAK - GET CLOSER :- </a:t>
            </a:r>
            <a:r>
              <a:rPr lang="en-US" sz="1600">
                <a:solidFill>
                  <a:schemeClr val="lt1"/>
                </a:solidFill>
                <a:latin typeface="Times New Roman"/>
                <a:ea typeface="Times New Roman"/>
                <a:cs typeface="Times New Roman"/>
                <a:sym typeface="Times New Roman"/>
              </a:rPr>
              <a:t>to customers Creating a two-way dialogue through web interactions like forums and surveys and conducting online market research through formal surveys and informally monitoring conversations to learn about them .</a:t>
            </a:r>
            <a:endParaRPr/>
          </a:p>
          <a:p>
            <a:pPr indent="-400050" lvl="0" marL="400050" marR="0" rtl="0" algn="l">
              <a:spcBef>
                <a:spcPts val="0"/>
              </a:spcBef>
              <a:spcAft>
                <a:spcPts val="0"/>
              </a:spcAft>
              <a:buClr>
                <a:schemeClr val="lt1"/>
              </a:buClr>
              <a:buSzPts val="1600"/>
              <a:buFont typeface="Calibri"/>
              <a:buAutoNum type="romanUcPeriod"/>
            </a:pPr>
            <a:r>
              <a:rPr b="1" lang="en-US" sz="1600">
                <a:solidFill>
                  <a:schemeClr val="lt1"/>
                </a:solidFill>
                <a:latin typeface="Times New Roman"/>
                <a:ea typeface="Times New Roman"/>
                <a:cs typeface="Times New Roman"/>
                <a:sym typeface="Times New Roman"/>
              </a:rPr>
              <a:t>SAVE- SAVE COSTS :- </a:t>
            </a:r>
            <a:r>
              <a:rPr lang="en-US" sz="1600">
                <a:solidFill>
                  <a:schemeClr val="lt1"/>
                </a:solidFill>
                <a:latin typeface="Times New Roman"/>
                <a:ea typeface="Times New Roman"/>
                <a:cs typeface="Times New Roman"/>
                <a:sym typeface="Times New Roman"/>
              </a:rPr>
              <a:t>Achieved through online email communications, sales and service transactions to reduce staff, print and postage costs. Savings also accrue through 'web self-service' where customers answer queries through online content</a:t>
            </a:r>
            <a:endParaRPr/>
          </a:p>
          <a:p>
            <a:pPr indent="-400050" lvl="0" marL="400050" marR="0" rtl="0" algn="l">
              <a:spcBef>
                <a:spcPts val="0"/>
              </a:spcBef>
              <a:spcAft>
                <a:spcPts val="0"/>
              </a:spcAft>
              <a:buClr>
                <a:schemeClr val="lt1"/>
              </a:buClr>
              <a:buSzPts val="1600"/>
              <a:buFont typeface="Calibri"/>
              <a:buAutoNum type="romanUcPeriod"/>
            </a:pPr>
            <a:r>
              <a:rPr b="1" lang="en-US" sz="1600">
                <a:solidFill>
                  <a:schemeClr val="lt1"/>
                </a:solidFill>
                <a:latin typeface="Times New Roman"/>
                <a:ea typeface="Times New Roman"/>
                <a:cs typeface="Times New Roman"/>
                <a:sym typeface="Times New Roman"/>
              </a:rPr>
              <a:t>SIZZLE-EXTEND THE BRAND ONLINE:- </a:t>
            </a:r>
            <a:r>
              <a:rPr lang="en-US" sz="1600">
                <a:solidFill>
                  <a:schemeClr val="lt1"/>
                </a:solidFill>
                <a:latin typeface="Times New Roman"/>
                <a:ea typeface="Times New Roman"/>
                <a:cs typeface="Times New Roman"/>
                <a:sym typeface="Times New Roman"/>
              </a:rPr>
              <a:t>achieved through providing new propositions, new offers and new experiences online including building communities</a:t>
            </a:r>
            <a:endParaRPr/>
          </a:p>
        </p:txBody>
      </p:sp>
      <p:sp>
        <p:nvSpPr>
          <p:cNvPr id="297" name="Google Shape;297;p13"/>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98" name="Google Shape;298;p13"/>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99" name="Google Shape;299;p13"/>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300" name="Google Shape;300;p13"/>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301" name="Google Shape;301;p13"/>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pic>
        <p:nvPicPr>
          <p:cNvPr id="302" name="Google Shape;302;p13"/>
          <p:cNvPicPr preferRelativeResize="0"/>
          <p:nvPr>
            <p:ph idx="2" type="pic"/>
          </p:nvPr>
        </p:nvPicPr>
        <p:blipFill rotWithShape="1">
          <a:blip r:embed="rId7">
            <a:alphaModFix/>
          </a:blip>
          <a:srcRect b="0" l="0" r="0" t="0"/>
          <a:stretch/>
        </p:blipFill>
        <p:spPr>
          <a:xfrm>
            <a:off x="8086725" y="1383784"/>
            <a:ext cx="3335900" cy="3921105"/>
          </a:xfrm>
          <a:prstGeom prst="rect">
            <a:avLst/>
          </a:prstGeom>
          <a:solidFill>
            <a:srgbClr val="EDEDED">
              <a:alpha val="49803"/>
            </a:srgbClr>
          </a:solidFill>
          <a:ln>
            <a:noFill/>
          </a:ln>
        </p:spPr>
      </p:pic>
      <p:sp>
        <p:nvSpPr>
          <p:cNvPr id="303" name="Google Shape;303;p13"/>
          <p:cNvSpPr/>
          <p:nvPr/>
        </p:nvSpPr>
        <p:spPr>
          <a:xfrm>
            <a:off x="7127563" y="4901212"/>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304" name="Google Shape;304;p13"/>
          <p:cNvSpPr txBox="1"/>
          <p:nvPr/>
        </p:nvSpPr>
        <p:spPr>
          <a:xfrm>
            <a:off x="7177358" y="5103050"/>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Tree>
  </p:cSld>
  <p:clrMapOvr>
    <a:masterClrMapping/>
  </p:clrMapOvr>
  <p:transition advTm="8225" spd="slow">
    <p:comb/>
  </p:transition>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14"/>
          <p:cNvSpPr/>
          <p:nvPr/>
        </p:nvSpPr>
        <p:spPr>
          <a:xfrm flipH="1" rot="10800000">
            <a:off x="1" y="1414508"/>
            <a:ext cx="12191999" cy="5492276"/>
          </a:xfrm>
          <a:prstGeom prst="round1Rect">
            <a:avLst>
              <a:gd fmla="val 32222" name="adj"/>
            </a:avLst>
          </a:prstGeom>
          <a:gradFill>
            <a:gsLst>
              <a:gs pos="0">
                <a:srgbClr val="54313E"/>
              </a:gs>
              <a:gs pos="50000">
                <a:srgbClr val="79475A"/>
              </a:gs>
              <a:gs pos="100000">
                <a:srgbClr val="91566B"/>
              </a:gs>
            </a:gsLst>
            <a:lin ang="81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13" name="Google Shape;313;p14"/>
          <p:cNvPicPr preferRelativeResize="0"/>
          <p:nvPr>
            <p:ph idx="2" type="pic"/>
          </p:nvPr>
        </p:nvPicPr>
        <p:blipFill rotWithShape="1">
          <a:blip r:embed="rId3">
            <a:alphaModFix/>
          </a:blip>
          <a:srcRect b="0" l="4175" r="4175" t="0"/>
          <a:stretch/>
        </p:blipFill>
        <p:spPr>
          <a:xfrm>
            <a:off x="0" y="-104502"/>
            <a:ext cx="6307898" cy="3073946"/>
          </a:xfrm>
          <a:prstGeom prst="rect">
            <a:avLst/>
          </a:prstGeom>
          <a:solidFill>
            <a:srgbClr val="D8D8D8">
              <a:alpha val="49803"/>
            </a:srgbClr>
          </a:solidFill>
          <a:ln>
            <a:noFill/>
          </a:ln>
        </p:spPr>
      </p:pic>
      <p:sp>
        <p:nvSpPr>
          <p:cNvPr id="314" name="Google Shape;314;p14"/>
          <p:cNvSpPr txBox="1"/>
          <p:nvPr/>
        </p:nvSpPr>
        <p:spPr>
          <a:xfrm>
            <a:off x="6307898" y="2785710"/>
            <a:ext cx="184731" cy="76944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4400">
              <a:solidFill>
                <a:schemeClr val="lt1"/>
              </a:solidFill>
              <a:latin typeface="Tajawal Medium"/>
              <a:ea typeface="Tajawal Medium"/>
              <a:cs typeface="Tajawal Medium"/>
              <a:sym typeface="Tajawal Medium"/>
            </a:endParaRPr>
          </a:p>
        </p:txBody>
      </p:sp>
      <p:sp>
        <p:nvSpPr>
          <p:cNvPr id="315" name="Google Shape;315;p14"/>
          <p:cNvSpPr/>
          <p:nvPr/>
        </p:nvSpPr>
        <p:spPr>
          <a:xfrm>
            <a:off x="4251489" y="1621140"/>
            <a:ext cx="7428321" cy="106318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rgbClr val="833C0B"/>
                </a:solidFill>
                <a:latin typeface="Times New Roman"/>
                <a:ea typeface="Times New Roman"/>
                <a:cs typeface="Times New Roman"/>
                <a:sym typeface="Times New Roman"/>
              </a:rPr>
              <a:t>How the internet can potentially be used to achieve four strategic directions</a:t>
            </a:r>
            <a:endParaRPr b="1" sz="2400">
              <a:solidFill>
                <a:srgbClr val="833C0B"/>
              </a:solidFill>
              <a:latin typeface="Times New Roman"/>
              <a:ea typeface="Times New Roman"/>
              <a:cs typeface="Times New Roman"/>
              <a:sym typeface="Times New Roman"/>
            </a:endParaRPr>
          </a:p>
        </p:txBody>
      </p:sp>
      <p:pic>
        <p:nvPicPr>
          <p:cNvPr id="316" name="Google Shape;316;p14"/>
          <p:cNvPicPr preferRelativeResize="0"/>
          <p:nvPr/>
        </p:nvPicPr>
        <p:blipFill rotWithShape="1">
          <a:blip r:embed="rId4">
            <a:alphaModFix/>
          </a:blip>
          <a:srcRect b="0" l="0" r="0" t="0"/>
          <a:stretch/>
        </p:blipFill>
        <p:spPr>
          <a:xfrm>
            <a:off x="313679" y="372325"/>
            <a:ext cx="2457656" cy="670874"/>
          </a:xfrm>
          <a:prstGeom prst="rect">
            <a:avLst/>
          </a:prstGeom>
          <a:noFill/>
          <a:ln>
            <a:noFill/>
          </a:ln>
        </p:spPr>
      </p:pic>
      <p:pic>
        <p:nvPicPr>
          <p:cNvPr id="317" name="Google Shape;317;p14"/>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318" name="Google Shape;318;p14"/>
          <p:cNvSpPr txBox="1"/>
          <p:nvPr/>
        </p:nvSpPr>
        <p:spPr>
          <a:xfrm>
            <a:off x="527900" y="2867027"/>
            <a:ext cx="10454326" cy="2985433"/>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chemeClr val="lt1"/>
              </a:buClr>
              <a:buSzPts val="2400"/>
              <a:buFont typeface="Noto Sans Symbols"/>
              <a:buChar char="⮚"/>
            </a:pPr>
            <a:r>
              <a:rPr b="1" lang="en-US" sz="2400">
                <a:solidFill>
                  <a:schemeClr val="lt1"/>
                </a:solidFill>
                <a:latin typeface="Times New Roman"/>
                <a:ea typeface="Times New Roman"/>
                <a:cs typeface="Times New Roman"/>
                <a:sym typeface="Times New Roman"/>
              </a:rPr>
              <a:t>Market penetration</a:t>
            </a:r>
            <a:r>
              <a:rPr lang="en-US" sz="2400">
                <a:solidFill>
                  <a:schemeClr val="lt1"/>
                </a:solidFill>
                <a:latin typeface="Times New Roman"/>
                <a:ea typeface="Times New Roman"/>
                <a:cs typeface="Times New Roman"/>
                <a:sym typeface="Times New Roman"/>
              </a:rPr>
              <a:t>. </a:t>
            </a:r>
            <a:r>
              <a:rPr lang="en-US" sz="2000">
                <a:solidFill>
                  <a:schemeClr val="lt1"/>
                </a:solidFill>
                <a:latin typeface="Times New Roman"/>
                <a:ea typeface="Times New Roman"/>
                <a:cs typeface="Times New Roman"/>
                <a:sym typeface="Times New Roman"/>
              </a:rPr>
              <a:t>The Internet can be used to sell more existing products into existing markets. </a:t>
            </a:r>
            <a:endParaRPr sz="2000">
              <a:solidFill>
                <a:schemeClr val="lt1"/>
              </a:solidFill>
              <a:latin typeface="Times New Roman"/>
              <a:ea typeface="Times New Roman"/>
              <a:cs typeface="Times New Roman"/>
              <a:sym typeface="Times New Roman"/>
            </a:endParaRPr>
          </a:p>
          <a:p>
            <a:pPr indent="-342900" lvl="0" marL="342900" marR="0" rtl="0" algn="l">
              <a:spcBef>
                <a:spcPts val="0"/>
              </a:spcBef>
              <a:spcAft>
                <a:spcPts val="0"/>
              </a:spcAft>
              <a:buClr>
                <a:schemeClr val="lt1"/>
              </a:buClr>
              <a:buSzPts val="2400"/>
              <a:buFont typeface="Noto Sans Symbols"/>
              <a:buChar char="⮚"/>
            </a:pPr>
            <a:r>
              <a:rPr b="1" lang="en-US" sz="2400">
                <a:solidFill>
                  <a:schemeClr val="lt1"/>
                </a:solidFill>
                <a:latin typeface="Times New Roman"/>
                <a:ea typeface="Times New Roman"/>
                <a:cs typeface="Times New Roman"/>
                <a:sym typeface="Times New Roman"/>
              </a:rPr>
              <a:t>Market development</a:t>
            </a:r>
            <a:r>
              <a:rPr lang="en-US" sz="1800">
                <a:solidFill>
                  <a:schemeClr val="lt1"/>
                </a:solidFill>
                <a:latin typeface="Times New Roman"/>
                <a:ea typeface="Times New Roman"/>
                <a:cs typeface="Times New Roman"/>
                <a:sym typeface="Times New Roman"/>
              </a:rPr>
              <a:t>. Here the Internet is used to sell into new geographical markets, taking advantage of the low cost of advertising internationally without the necessity for a supporting sales infrastructure in the customers' countries.</a:t>
            </a:r>
            <a:endParaRPr/>
          </a:p>
          <a:p>
            <a:pPr indent="-342900" lvl="0" marL="342900" marR="0" rtl="0" algn="l">
              <a:spcBef>
                <a:spcPts val="0"/>
              </a:spcBef>
              <a:spcAft>
                <a:spcPts val="0"/>
              </a:spcAft>
              <a:buClr>
                <a:schemeClr val="lt1"/>
              </a:buClr>
              <a:buSzPts val="2400"/>
              <a:buFont typeface="Noto Sans Symbols"/>
              <a:buChar char="⮚"/>
            </a:pPr>
            <a:r>
              <a:rPr lang="en-US" sz="2400">
                <a:solidFill>
                  <a:schemeClr val="lt1"/>
                </a:solidFill>
                <a:latin typeface="Times New Roman"/>
                <a:ea typeface="Times New Roman"/>
                <a:cs typeface="Times New Roman"/>
                <a:sym typeface="Times New Roman"/>
              </a:rPr>
              <a:t> </a:t>
            </a:r>
            <a:r>
              <a:rPr b="1" lang="en-US" sz="2400">
                <a:solidFill>
                  <a:schemeClr val="lt1"/>
                </a:solidFill>
                <a:latin typeface="Times New Roman"/>
                <a:ea typeface="Times New Roman"/>
                <a:cs typeface="Times New Roman"/>
                <a:sym typeface="Times New Roman"/>
              </a:rPr>
              <a:t>Product development</a:t>
            </a:r>
            <a:r>
              <a:rPr lang="en-US" sz="1800">
                <a:solidFill>
                  <a:schemeClr val="lt1"/>
                </a:solidFill>
                <a:latin typeface="Times New Roman"/>
                <a:ea typeface="Times New Roman"/>
                <a:cs typeface="Times New Roman"/>
                <a:sym typeface="Times New Roman"/>
              </a:rPr>
              <a:t>. New products or services are developed that can be delivered by the Internet. These are typically digital products.</a:t>
            </a:r>
            <a:endParaRPr/>
          </a:p>
          <a:p>
            <a:pPr indent="-342900" lvl="0" marL="342900" marR="0" rtl="0" algn="l">
              <a:spcBef>
                <a:spcPts val="0"/>
              </a:spcBef>
              <a:spcAft>
                <a:spcPts val="0"/>
              </a:spcAft>
              <a:buClr>
                <a:schemeClr val="lt1"/>
              </a:buClr>
              <a:buSzPts val="2400"/>
              <a:buFont typeface="Noto Sans Symbols"/>
              <a:buChar char="⮚"/>
            </a:pPr>
            <a:r>
              <a:rPr lang="en-US" sz="2400">
                <a:solidFill>
                  <a:schemeClr val="lt1"/>
                </a:solidFill>
                <a:latin typeface="Times New Roman"/>
                <a:ea typeface="Times New Roman"/>
                <a:cs typeface="Times New Roman"/>
                <a:sym typeface="Times New Roman"/>
              </a:rPr>
              <a:t> </a:t>
            </a:r>
            <a:r>
              <a:rPr b="1" lang="en-US" sz="2400">
                <a:solidFill>
                  <a:schemeClr val="lt1"/>
                </a:solidFill>
                <a:latin typeface="Times New Roman"/>
                <a:ea typeface="Times New Roman"/>
                <a:cs typeface="Times New Roman"/>
                <a:sym typeface="Times New Roman"/>
              </a:rPr>
              <a:t>Diversification.</a:t>
            </a:r>
            <a:r>
              <a:rPr lang="en-US" sz="2400">
                <a:solidFill>
                  <a:schemeClr val="lt1"/>
                </a:solidFill>
                <a:latin typeface="Times New Roman"/>
                <a:ea typeface="Times New Roman"/>
                <a:cs typeface="Times New Roman"/>
                <a:sym typeface="Times New Roman"/>
              </a:rPr>
              <a:t> </a:t>
            </a:r>
            <a:r>
              <a:rPr lang="en-US" sz="1800">
                <a:solidFill>
                  <a:schemeClr val="lt1"/>
                </a:solidFill>
                <a:latin typeface="Times New Roman"/>
                <a:ea typeface="Times New Roman"/>
                <a:cs typeface="Times New Roman"/>
                <a:sym typeface="Times New Roman"/>
              </a:rPr>
              <a:t>the Internet supports selling new products, which are developed and sold into new markets.</a:t>
            </a:r>
            <a:endParaRPr/>
          </a:p>
        </p:txBody>
      </p:sp>
      <p:sp>
        <p:nvSpPr>
          <p:cNvPr id="319" name="Google Shape;319;p14"/>
          <p:cNvSpPr/>
          <p:nvPr/>
        </p:nvSpPr>
        <p:spPr>
          <a:xfrm>
            <a:off x="10633934" y="3555151"/>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320" name="Google Shape;320;p14"/>
          <p:cNvSpPr txBox="1"/>
          <p:nvPr/>
        </p:nvSpPr>
        <p:spPr>
          <a:xfrm>
            <a:off x="10683729" y="3774968"/>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15"/>
          <p:cNvSpPr/>
          <p:nvPr/>
        </p:nvSpPr>
        <p:spPr>
          <a:xfrm>
            <a:off x="773510" y="899395"/>
            <a:ext cx="6511231" cy="508238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26" name="Google Shape;326;p15"/>
          <p:cNvPicPr preferRelativeResize="0"/>
          <p:nvPr>
            <p:ph idx="2" type="pic"/>
          </p:nvPr>
        </p:nvPicPr>
        <p:blipFill rotWithShape="1">
          <a:blip r:embed="rId3">
            <a:alphaModFix/>
          </a:blip>
          <a:srcRect b="0" l="0" r="0" t="0"/>
          <a:stretch/>
        </p:blipFill>
        <p:spPr>
          <a:xfrm>
            <a:off x="7284742" y="837256"/>
            <a:ext cx="3773404" cy="3220323"/>
          </a:xfrm>
          <a:prstGeom prst="rect">
            <a:avLst/>
          </a:prstGeom>
          <a:solidFill>
            <a:srgbClr val="D8D8D8">
              <a:alpha val="49803"/>
            </a:srgbClr>
          </a:solidFill>
          <a:ln>
            <a:noFill/>
          </a:ln>
        </p:spPr>
      </p:pic>
      <p:sp>
        <p:nvSpPr>
          <p:cNvPr id="327" name="Google Shape;327;p15"/>
          <p:cNvSpPr/>
          <p:nvPr/>
        </p:nvSpPr>
        <p:spPr>
          <a:xfrm>
            <a:off x="838986" y="971756"/>
            <a:ext cx="6445756" cy="4782848"/>
          </a:xfrm>
          <a:prstGeom prst="rect">
            <a:avLst/>
          </a:prstGeom>
          <a:noFill/>
          <a:ln>
            <a:noFill/>
          </a:ln>
        </p:spPr>
        <p:txBody>
          <a:bodyPr anchorCtr="0" anchor="t" bIns="45700" lIns="91425" spcFirstLastPara="1" rIns="91425" wrap="square" tIns="45700">
            <a:spAutoFit/>
          </a:bodyPr>
          <a:lstStyle/>
          <a:p>
            <a:pPr indent="-285750" lvl="0" marL="285750" marR="0" rtl="0" algn="ctr">
              <a:spcBef>
                <a:spcPts val="0"/>
              </a:spcBef>
              <a:spcAft>
                <a:spcPts val="0"/>
              </a:spcAft>
              <a:buClr>
                <a:srgbClr val="BBD6EE"/>
              </a:buClr>
              <a:buSzPts val="1600"/>
              <a:buFont typeface="Noto Sans Symbols"/>
              <a:buChar char="✔"/>
            </a:pPr>
            <a:r>
              <a:rPr b="1" lang="en-US" sz="1600">
                <a:solidFill>
                  <a:srgbClr val="BBD6EE"/>
                </a:solidFill>
                <a:latin typeface="Times New Roman"/>
                <a:ea typeface="Times New Roman"/>
                <a:cs typeface="Times New Roman"/>
                <a:sym typeface="Times New Roman"/>
              </a:rPr>
              <a:t>BUSINESS-TO CONSUMER (B2C)</a:t>
            </a:r>
            <a:endParaRPr/>
          </a:p>
          <a:p>
            <a:pPr indent="0" lvl="0" marL="0" marR="0" rtl="0" algn="ctr">
              <a:spcBef>
                <a:spcPts val="0"/>
              </a:spcBef>
              <a:spcAft>
                <a:spcPts val="0"/>
              </a:spcAft>
              <a:buNone/>
            </a:pPr>
            <a:r>
              <a:rPr lang="en-US" sz="1400">
                <a:solidFill>
                  <a:srgbClr val="FFFFFF"/>
                </a:solidFill>
                <a:latin typeface="Times New Roman"/>
                <a:ea typeface="Times New Roman"/>
                <a:cs typeface="Times New Roman"/>
                <a:sym typeface="Times New Roman"/>
              </a:rPr>
              <a:t>COMMERCIAL TRANSACTIONS BETWEEN AN ORGANIZATION AND CONSUMERS</a:t>
            </a:r>
            <a:endParaRPr/>
          </a:p>
          <a:p>
            <a:pPr indent="0" lvl="0" marL="0" marR="0" rtl="0" algn="ctr">
              <a:spcBef>
                <a:spcPts val="0"/>
              </a:spcBef>
              <a:spcAft>
                <a:spcPts val="0"/>
              </a:spcAft>
              <a:buNone/>
            </a:pPr>
            <a:r>
              <a:t/>
            </a:r>
            <a:endParaRPr sz="1200">
              <a:solidFill>
                <a:srgbClr val="FFFFFF"/>
              </a:solidFill>
              <a:latin typeface="Times New Roman"/>
              <a:ea typeface="Times New Roman"/>
              <a:cs typeface="Times New Roman"/>
              <a:sym typeface="Times New Roman"/>
            </a:endParaRPr>
          </a:p>
          <a:p>
            <a:pPr indent="-285750" lvl="0" marL="285750" marR="0" rtl="0" algn="ctr">
              <a:spcBef>
                <a:spcPts val="0"/>
              </a:spcBef>
              <a:spcAft>
                <a:spcPts val="0"/>
              </a:spcAft>
              <a:buClr>
                <a:srgbClr val="BBD6EE"/>
              </a:buClr>
              <a:buSzPts val="1600"/>
              <a:buFont typeface="Noto Sans Symbols"/>
              <a:buChar char="✔"/>
            </a:pPr>
            <a:r>
              <a:rPr b="1" lang="en-US" sz="1600">
                <a:solidFill>
                  <a:srgbClr val="BBD6EE"/>
                </a:solidFill>
                <a:latin typeface="Times New Roman"/>
                <a:ea typeface="Times New Roman"/>
                <a:cs typeface="Times New Roman"/>
                <a:sym typeface="Times New Roman"/>
              </a:rPr>
              <a:t>BUSINESS-TO-BUSINESS  (B2B)</a:t>
            </a:r>
            <a:endParaRPr/>
          </a:p>
          <a:p>
            <a:pPr indent="0" lvl="0" marL="0" marR="0" rtl="0" algn="ctr">
              <a:spcBef>
                <a:spcPts val="0"/>
              </a:spcBef>
              <a:spcAft>
                <a:spcPts val="0"/>
              </a:spcAft>
              <a:buNone/>
            </a:pPr>
            <a:r>
              <a:rPr lang="en-US" sz="1400">
                <a:solidFill>
                  <a:srgbClr val="FFFFFF"/>
                </a:solidFill>
                <a:latin typeface="Times New Roman"/>
                <a:ea typeface="Times New Roman"/>
                <a:cs typeface="Times New Roman"/>
                <a:sym typeface="Times New Roman"/>
              </a:rPr>
              <a:t>COMMERCIAL TRANSACTIONS BETWEEN AN ORGANIZATION AND OTHER ORGANIZATIONS (INTER-ORGANIZATIONAL MARKETING)</a:t>
            </a:r>
            <a:endParaRPr/>
          </a:p>
          <a:p>
            <a:pPr indent="0" lvl="0" marL="0" marR="0" rtl="0" algn="ctr">
              <a:spcBef>
                <a:spcPts val="0"/>
              </a:spcBef>
              <a:spcAft>
                <a:spcPts val="0"/>
              </a:spcAft>
              <a:buNone/>
            </a:pPr>
            <a:r>
              <a:t/>
            </a:r>
            <a:endParaRPr sz="1600">
              <a:solidFill>
                <a:srgbClr val="FFFFFF"/>
              </a:solidFill>
              <a:latin typeface="Times New Roman"/>
              <a:ea typeface="Times New Roman"/>
              <a:cs typeface="Times New Roman"/>
              <a:sym typeface="Times New Roman"/>
            </a:endParaRPr>
          </a:p>
          <a:p>
            <a:pPr indent="-285750" lvl="0" marL="285750" marR="0" rtl="0" algn="ctr">
              <a:spcBef>
                <a:spcPts val="0"/>
              </a:spcBef>
              <a:spcAft>
                <a:spcPts val="0"/>
              </a:spcAft>
              <a:buClr>
                <a:srgbClr val="BBD6EE"/>
              </a:buClr>
              <a:buSzPts val="1600"/>
              <a:buFont typeface="Noto Sans Symbols"/>
              <a:buChar char="✔"/>
            </a:pPr>
            <a:r>
              <a:rPr b="1" lang="en-US" sz="1600">
                <a:solidFill>
                  <a:srgbClr val="BBD6EE"/>
                </a:solidFill>
                <a:latin typeface="Times New Roman"/>
                <a:ea typeface="Times New Roman"/>
                <a:cs typeface="Times New Roman"/>
                <a:sym typeface="Times New Roman"/>
              </a:rPr>
              <a:t>DIRECT – TO –CUSTOMERS MODEL</a:t>
            </a:r>
            <a:endParaRPr/>
          </a:p>
          <a:p>
            <a:pPr indent="0" lvl="0" marL="0" marR="0" rtl="0" algn="ctr">
              <a:spcBef>
                <a:spcPts val="0"/>
              </a:spcBef>
              <a:spcAft>
                <a:spcPts val="0"/>
              </a:spcAft>
              <a:buNone/>
            </a:pPr>
            <a:r>
              <a:rPr lang="en-US" sz="1400">
                <a:solidFill>
                  <a:srgbClr val="FFFFFF"/>
                </a:solidFill>
                <a:latin typeface="Times New Roman"/>
                <a:ea typeface="Times New Roman"/>
                <a:cs typeface="Times New Roman"/>
                <a:sym typeface="Times New Roman"/>
              </a:rPr>
              <a:t>A BRAND WHICH HAS PREVIOUSLY COMMUNICATED TO ITS CUSTOMERS VIA INTERMEDIARIES SUCH AS MEDIA SITE </a:t>
            </a:r>
            <a:endParaRPr/>
          </a:p>
          <a:p>
            <a:pPr indent="0" lvl="0" marL="0" marR="0" rtl="0" algn="ctr">
              <a:spcBef>
                <a:spcPts val="0"/>
              </a:spcBef>
              <a:spcAft>
                <a:spcPts val="0"/>
              </a:spcAft>
              <a:buNone/>
            </a:pPr>
            <a:r>
              <a:t/>
            </a:r>
            <a:endParaRPr sz="1600">
              <a:solidFill>
                <a:srgbClr val="FFFFFF"/>
              </a:solidFill>
              <a:latin typeface="Times New Roman"/>
              <a:ea typeface="Times New Roman"/>
              <a:cs typeface="Times New Roman"/>
              <a:sym typeface="Times New Roman"/>
            </a:endParaRPr>
          </a:p>
          <a:p>
            <a:pPr indent="-285750" lvl="0" marL="285750" marR="0" rtl="0" algn="ctr">
              <a:spcBef>
                <a:spcPts val="0"/>
              </a:spcBef>
              <a:spcAft>
                <a:spcPts val="0"/>
              </a:spcAft>
              <a:buClr>
                <a:srgbClr val="BBD6EE"/>
              </a:buClr>
              <a:buSzPts val="1600"/>
              <a:buFont typeface="Noto Sans Symbols"/>
              <a:buChar char="✔"/>
            </a:pPr>
            <a:r>
              <a:rPr b="1" lang="en-US" sz="1600">
                <a:solidFill>
                  <a:srgbClr val="BBD6EE"/>
                </a:solidFill>
                <a:latin typeface="Times New Roman"/>
                <a:ea typeface="Times New Roman"/>
                <a:cs typeface="Times New Roman"/>
                <a:sym typeface="Times New Roman"/>
              </a:rPr>
              <a:t>CONSUMER – TO- CONSUMER )C2C(</a:t>
            </a:r>
            <a:endParaRPr b="1" sz="1600">
              <a:solidFill>
                <a:srgbClr val="BBD6EE"/>
              </a:solidFill>
              <a:latin typeface="Times New Roman"/>
              <a:ea typeface="Times New Roman"/>
              <a:cs typeface="Times New Roman"/>
              <a:sym typeface="Times New Roman"/>
            </a:endParaRPr>
          </a:p>
          <a:p>
            <a:pPr indent="0" lvl="0" marL="0" marR="0" rtl="0" algn="ctr">
              <a:spcBef>
                <a:spcPts val="0"/>
              </a:spcBef>
              <a:spcAft>
                <a:spcPts val="0"/>
              </a:spcAft>
              <a:buNone/>
            </a:pPr>
            <a:r>
              <a:rPr lang="en-US" sz="1400">
                <a:solidFill>
                  <a:srgbClr val="FFFFFF"/>
                </a:solidFill>
                <a:latin typeface="Times New Roman"/>
                <a:ea typeface="Times New Roman"/>
                <a:cs typeface="Times New Roman"/>
                <a:sym typeface="Times New Roman"/>
              </a:rPr>
              <a:t>INFORMATIONAL OR FINANCIAL TRANSACTIONS BETWEEN CONSUMERS,BUT USUALLY MEDIATED THROUGH A BUSINESS</a:t>
            </a:r>
            <a:endParaRPr sz="1400">
              <a:solidFill>
                <a:srgbClr val="FFFFFF"/>
              </a:solidFill>
              <a:latin typeface="Times New Roman"/>
              <a:ea typeface="Times New Roman"/>
              <a:cs typeface="Times New Roman"/>
              <a:sym typeface="Times New Roman"/>
            </a:endParaRPr>
          </a:p>
          <a:p>
            <a:pPr indent="-285750" lvl="0" marL="285750" marR="0" rtl="0" algn="ctr">
              <a:spcBef>
                <a:spcPts val="0"/>
              </a:spcBef>
              <a:spcAft>
                <a:spcPts val="0"/>
              </a:spcAft>
              <a:buClr>
                <a:srgbClr val="BBD6EE"/>
              </a:buClr>
              <a:buSzPts val="1800"/>
              <a:buFont typeface="Noto Sans Symbols"/>
              <a:buChar char="✔"/>
            </a:pPr>
            <a:r>
              <a:rPr lang="en-US" sz="1800">
                <a:solidFill>
                  <a:srgbClr val="BBD6EE"/>
                </a:solidFill>
                <a:latin typeface="Times New Roman"/>
                <a:ea typeface="Times New Roman"/>
                <a:cs typeface="Times New Roman"/>
                <a:sym typeface="Times New Roman"/>
              </a:rPr>
              <a:t>CONSUMER – TO – BUSINESS (C2B)</a:t>
            </a:r>
            <a:endParaRPr/>
          </a:p>
          <a:p>
            <a:pPr indent="0" lvl="0" marL="0" marR="0" rtl="0" algn="ctr">
              <a:spcBef>
                <a:spcPts val="0"/>
              </a:spcBef>
              <a:spcAft>
                <a:spcPts val="0"/>
              </a:spcAft>
              <a:buNone/>
            </a:pPr>
            <a:r>
              <a:rPr lang="en-US" sz="1400">
                <a:solidFill>
                  <a:schemeClr val="lt1"/>
                </a:solidFill>
                <a:latin typeface="Times New Roman"/>
                <a:ea typeface="Times New Roman"/>
                <a:cs typeface="Times New Roman"/>
                <a:sym typeface="Times New Roman"/>
              </a:rPr>
              <a:t>CONSUMERS APPROACHES THE BUSINESS WITH AN OFFER</a:t>
            </a:r>
            <a:endParaRPr sz="1400">
              <a:solidFill>
                <a:schemeClr val="lt1"/>
              </a:solidFill>
              <a:latin typeface="Times New Roman"/>
              <a:ea typeface="Times New Roman"/>
              <a:cs typeface="Times New Roman"/>
              <a:sym typeface="Times New Roman"/>
            </a:endParaRPr>
          </a:p>
          <a:p>
            <a:pPr indent="-285750" lvl="0" marL="285750" marR="0" rtl="0" algn="ctr">
              <a:lnSpc>
                <a:spcPct val="120000"/>
              </a:lnSpc>
              <a:spcBef>
                <a:spcPts val="0"/>
              </a:spcBef>
              <a:spcAft>
                <a:spcPts val="0"/>
              </a:spcAft>
              <a:buClr>
                <a:srgbClr val="B3C6E7"/>
              </a:buClr>
              <a:buSzPts val="1600"/>
              <a:buFont typeface="Noto Sans Symbols"/>
              <a:buChar char="✔"/>
            </a:pPr>
            <a:r>
              <a:rPr lang="en-US" sz="1600">
                <a:solidFill>
                  <a:srgbClr val="B3C6E7"/>
                </a:solidFill>
                <a:latin typeface="Calibri"/>
                <a:ea typeface="Calibri"/>
                <a:cs typeface="Calibri"/>
                <a:sym typeface="Calibri"/>
              </a:rPr>
              <a:t>E-GOVERNMENT</a:t>
            </a:r>
            <a:endParaRPr/>
          </a:p>
          <a:p>
            <a:pPr indent="0" lvl="0" marL="0" marR="0" rtl="0" algn="ctr">
              <a:lnSpc>
                <a:spcPct val="120000"/>
              </a:lnSpc>
              <a:spcBef>
                <a:spcPts val="0"/>
              </a:spcBef>
              <a:spcAft>
                <a:spcPts val="0"/>
              </a:spcAft>
              <a:buNone/>
            </a:pPr>
            <a:r>
              <a:rPr lang="en-US" sz="1400">
                <a:solidFill>
                  <a:schemeClr val="lt1"/>
                </a:solidFill>
                <a:latin typeface="Times New Roman"/>
                <a:ea typeface="Times New Roman"/>
                <a:cs typeface="Times New Roman"/>
                <a:sym typeface="Times New Roman"/>
              </a:rPr>
              <a:t>THE USE OF INTERNET TECHNOLOGIES TO PROVIDE GOVERNMENT SERVICES TO CITIZENS</a:t>
            </a:r>
            <a:endParaRPr sz="1400">
              <a:solidFill>
                <a:schemeClr val="lt1"/>
              </a:solidFill>
              <a:latin typeface="Times New Roman"/>
              <a:ea typeface="Times New Roman"/>
              <a:cs typeface="Times New Roman"/>
              <a:sym typeface="Times New Roman"/>
            </a:endParaRPr>
          </a:p>
        </p:txBody>
      </p:sp>
      <p:sp>
        <p:nvSpPr>
          <p:cNvPr id="328" name="Google Shape;328;p15"/>
          <p:cNvSpPr txBox="1"/>
          <p:nvPr/>
        </p:nvSpPr>
        <p:spPr>
          <a:xfrm>
            <a:off x="7507883" y="4393539"/>
            <a:ext cx="4113898" cy="138499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2D3956"/>
                </a:solidFill>
                <a:latin typeface="Times New Roman"/>
                <a:ea typeface="Times New Roman"/>
                <a:cs typeface="Times New Roman"/>
                <a:sym typeface="Times New Roman"/>
              </a:rPr>
              <a:t>Business and consumer business models</a:t>
            </a:r>
            <a:endParaRPr/>
          </a:p>
          <a:p>
            <a:pPr indent="0" lvl="0" marL="0" marR="0" rtl="0" algn="ctr">
              <a:spcBef>
                <a:spcPts val="0"/>
              </a:spcBef>
              <a:spcAft>
                <a:spcPts val="0"/>
              </a:spcAft>
              <a:buNone/>
            </a:pPr>
            <a:r>
              <a:rPr b="1" lang="en-US" sz="1200">
                <a:solidFill>
                  <a:srgbClr val="2D3956"/>
                </a:solidFill>
                <a:latin typeface="Times New Roman"/>
                <a:ea typeface="Times New Roman"/>
                <a:cs typeface="Times New Roman"/>
                <a:sym typeface="Times New Roman"/>
              </a:rPr>
              <a:t>AS PART OF STRATEGY DEVELOPMENT ORGANIZATIONS REQUIRE CLARITY ON THE TYPE OF BUSINESS MODEL THEY WILL DEVELOP </a:t>
            </a:r>
            <a:endParaRPr b="1" sz="1200">
              <a:solidFill>
                <a:srgbClr val="2D3956"/>
              </a:solidFill>
              <a:latin typeface="Times New Roman"/>
              <a:ea typeface="Times New Roman"/>
              <a:cs typeface="Times New Roman"/>
              <a:sym typeface="Times New Roman"/>
            </a:endParaRPr>
          </a:p>
        </p:txBody>
      </p:sp>
      <p:sp>
        <p:nvSpPr>
          <p:cNvPr id="329" name="Google Shape;329;p15"/>
          <p:cNvSpPr/>
          <p:nvPr/>
        </p:nvSpPr>
        <p:spPr>
          <a:xfrm>
            <a:off x="6754917" y="3378446"/>
            <a:ext cx="1190600" cy="988453"/>
          </a:xfrm>
          <a:prstGeom prst="rect">
            <a:avLst/>
          </a:prstGeom>
          <a:solidFill>
            <a:srgbClr val="FFD96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330" name="Google Shape;330;p15"/>
          <p:cNvSpPr txBox="1"/>
          <p:nvPr/>
        </p:nvSpPr>
        <p:spPr>
          <a:xfrm>
            <a:off x="6766755" y="3593605"/>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chapter</a:t>
            </a:r>
            <a:r>
              <a:rPr lang="en-US" sz="1600">
                <a:solidFill>
                  <a:schemeClr val="lt1"/>
                </a:solidFill>
                <a:latin typeface="Tajawal Medium"/>
                <a:ea typeface="Tajawal Medium"/>
                <a:cs typeface="Tajawal Medium"/>
                <a:sym typeface="Tajawal Medium"/>
              </a:rPr>
              <a:t> </a:t>
            </a:r>
            <a:r>
              <a:rPr b="1" lang="en-US" sz="1600">
                <a:solidFill>
                  <a:schemeClr val="dk1"/>
                </a:solidFill>
                <a:latin typeface="Tajawal Medium"/>
                <a:ea typeface="Tajawal Medium"/>
                <a:cs typeface="Tajawal Medium"/>
                <a:sym typeface="Tajawal Medium"/>
              </a:rPr>
              <a:t>1</a:t>
            </a:r>
            <a:endParaRPr b="1" sz="1600">
              <a:solidFill>
                <a:schemeClr val="dk1"/>
              </a:solidFill>
              <a:latin typeface="Tajawal Medium"/>
              <a:ea typeface="Tajawal Medium"/>
              <a:cs typeface="Tajawal Medium"/>
              <a:sym typeface="Tajawal Medium"/>
            </a:endParaRPr>
          </a:p>
        </p:txBody>
      </p:sp>
      <p:sp>
        <p:nvSpPr>
          <p:cNvPr id="331" name="Google Shape;331;p15"/>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32" name="Google Shape;332;p15"/>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pic>
        <p:nvPicPr>
          <p:cNvPr id="333" name="Google Shape;333;p15"/>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334" name="Google Shape;334;p15"/>
          <p:cNvPicPr preferRelativeResize="0"/>
          <p:nvPr/>
        </p:nvPicPr>
        <p:blipFill rotWithShape="1">
          <a:blip r:embed="rId6">
            <a:alphaModFix/>
          </a:blip>
          <a:srcRect b="0" l="0" r="0" t="0"/>
          <a:stretch/>
        </p:blipFill>
        <p:spPr>
          <a:xfrm>
            <a:off x="280308" y="6043914"/>
            <a:ext cx="2167470" cy="591661"/>
          </a:xfrm>
          <a:prstGeom prst="rect">
            <a:avLst/>
          </a:prstGeom>
          <a:noFill/>
          <a:ln>
            <a:noFill/>
          </a:ln>
        </p:spPr>
      </p:pic>
      <p:pic>
        <p:nvPicPr>
          <p:cNvPr id="335" name="Google Shape;335;p15"/>
          <p:cNvPicPr preferRelativeResize="0"/>
          <p:nvPr/>
        </p:nvPicPr>
        <p:blipFill rotWithShape="1">
          <a:blip r:embed="rId7">
            <a:alphaModFix/>
          </a:blip>
          <a:srcRect b="0" l="0" r="0" t="0"/>
          <a:stretch/>
        </p:blipFill>
        <p:spPr>
          <a:xfrm>
            <a:off x="9923145" y="6311380"/>
            <a:ext cx="1879649" cy="309233"/>
          </a:xfrm>
          <a:prstGeom prst="rect">
            <a:avLst/>
          </a:prstGeom>
          <a:noFill/>
          <a:ln>
            <a:noFill/>
          </a:ln>
        </p:spPr>
      </p:pic>
    </p:spTree>
  </p:cSld>
  <p:clrMapOvr>
    <a:masterClrMapping/>
  </p:clrMapOvr>
  <p:transition advTm="7132" spd="slow">
    <p:comb/>
  </p:transition>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16"/>
          <p:cNvSpPr/>
          <p:nvPr/>
        </p:nvSpPr>
        <p:spPr>
          <a:xfrm>
            <a:off x="1133854" y="1397680"/>
            <a:ext cx="4955591" cy="4646234"/>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ELECTRONIC COMMERCE(E-COMMERCE)</a:t>
            </a:r>
            <a:endParaRPr/>
          </a:p>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ELECTRONIC BUSINESS (E-BUSINESS)</a:t>
            </a:r>
            <a:endParaRPr sz="1800">
              <a:solidFill>
                <a:schemeClr val="lt1"/>
              </a:solidFill>
              <a:latin typeface="Times New Roman"/>
              <a:ea typeface="Times New Roman"/>
              <a:cs typeface="Times New Roman"/>
              <a:sym typeface="Times New Roman"/>
            </a:endParaRPr>
          </a:p>
        </p:txBody>
      </p:sp>
      <p:pic>
        <p:nvPicPr>
          <p:cNvPr id="341" name="Google Shape;341;p16"/>
          <p:cNvPicPr preferRelativeResize="0"/>
          <p:nvPr>
            <p:ph idx="2" type="pic"/>
          </p:nvPr>
        </p:nvPicPr>
        <p:blipFill rotWithShape="1">
          <a:blip r:embed="rId3">
            <a:alphaModFix/>
          </a:blip>
          <a:srcRect b="0" l="0" r="0" t="0"/>
          <a:stretch/>
        </p:blipFill>
        <p:spPr>
          <a:xfrm>
            <a:off x="6468161" y="1404918"/>
            <a:ext cx="4217824" cy="2481073"/>
          </a:xfrm>
          <a:prstGeom prst="rect">
            <a:avLst/>
          </a:prstGeom>
          <a:solidFill>
            <a:srgbClr val="D8D8D8">
              <a:alpha val="49803"/>
            </a:srgbClr>
          </a:solidFill>
          <a:ln>
            <a:noFill/>
          </a:ln>
        </p:spPr>
      </p:pic>
      <p:sp>
        <p:nvSpPr>
          <p:cNvPr id="342" name="Google Shape;342;p16"/>
          <p:cNvSpPr txBox="1"/>
          <p:nvPr/>
        </p:nvSpPr>
        <p:spPr>
          <a:xfrm>
            <a:off x="6944248" y="3996751"/>
            <a:ext cx="4113898"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rgbClr val="2D3956"/>
                </a:solidFill>
                <a:latin typeface="Times New Roman"/>
                <a:ea typeface="Times New Roman"/>
                <a:cs typeface="Times New Roman"/>
                <a:sym typeface="Times New Roman"/>
              </a:rPr>
              <a:t>WHAT IS THE DIFFERENCE BETWEEN E-COMMERCE AND DIGITAL BUSINESS?</a:t>
            </a:r>
            <a:endParaRPr b="1" sz="2000">
              <a:solidFill>
                <a:srgbClr val="2D3956"/>
              </a:solidFill>
              <a:latin typeface="Times New Roman"/>
              <a:ea typeface="Times New Roman"/>
              <a:cs typeface="Times New Roman"/>
              <a:sym typeface="Times New Roman"/>
            </a:endParaRPr>
          </a:p>
        </p:txBody>
      </p:sp>
      <p:sp>
        <p:nvSpPr>
          <p:cNvPr id="343" name="Google Shape;343;p16"/>
          <p:cNvSpPr/>
          <p:nvPr/>
        </p:nvSpPr>
        <p:spPr>
          <a:xfrm>
            <a:off x="5641526" y="3505024"/>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344" name="Google Shape;344;p16"/>
          <p:cNvSpPr txBox="1"/>
          <p:nvPr/>
        </p:nvSpPr>
        <p:spPr>
          <a:xfrm>
            <a:off x="5691321" y="3772060"/>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
        <p:nvSpPr>
          <p:cNvPr id="345" name="Google Shape;345;p16"/>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46" name="Google Shape;346;p16"/>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pic>
        <p:nvPicPr>
          <p:cNvPr id="347" name="Google Shape;347;p16"/>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348" name="Google Shape;348;p16"/>
          <p:cNvPicPr preferRelativeResize="0"/>
          <p:nvPr/>
        </p:nvPicPr>
        <p:blipFill rotWithShape="1">
          <a:blip r:embed="rId6">
            <a:alphaModFix/>
          </a:blip>
          <a:srcRect b="0" l="0" r="0" t="0"/>
          <a:stretch/>
        </p:blipFill>
        <p:spPr>
          <a:xfrm>
            <a:off x="280308" y="6043914"/>
            <a:ext cx="2167470" cy="591661"/>
          </a:xfrm>
          <a:prstGeom prst="rect">
            <a:avLst/>
          </a:prstGeom>
          <a:noFill/>
          <a:ln>
            <a:noFill/>
          </a:ln>
        </p:spPr>
      </p:pic>
      <p:pic>
        <p:nvPicPr>
          <p:cNvPr id="349" name="Google Shape;349;p16"/>
          <p:cNvPicPr preferRelativeResize="0"/>
          <p:nvPr/>
        </p:nvPicPr>
        <p:blipFill rotWithShape="1">
          <a:blip r:embed="rId7">
            <a:alphaModFix/>
          </a:blip>
          <a:srcRect b="0" l="0" r="0" t="0"/>
          <a:stretch/>
        </p:blipFill>
        <p:spPr>
          <a:xfrm>
            <a:off x="9923145" y="6311380"/>
            <a:ext cx="1879649" cy="309233"/>
          </a:xfrm>
          <a:prstGeom prst="rect">
            <a:avLst/>
          </a:prstGeom>
          <a:noFill/>
          <a:ln>
            <a:noFill/>
          </a:ln>
        </p:spPr>
      </p:pic>
    </p:spTree>
  </p:cSld>
  <p:clrMapOvr>
    <a:masterClrMapping/>
  </p:clrMapOvr>
  <p:transition advTm="7132" spd="slow">
    <p:comb/>
  </p:transition>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sp>
        <p:nvSpPr>
          <p:cNvPr id="354" name="Google Shape;354;p17"/>
          <p:cNvSpPr/>
          <p:nvPr/>
        </p:nvSpPr>
        <p:spPr>
          <a:xfrm>
            <a:off x="1133854" y="1397680"/>
            <a:ext cx="4955591" cy="4646234"/>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lt1"/>
                </a:solidFill>
                <a:latin typeface="Times New Roman"/>
                <a:ea typeface="Times New Roman"/>
                <a:cs typeface="Times New Roman"/>
                <a:sym typeface="Times New Roman"/>
              </a:rPr>
              <a:t>ELECTRONIC COMMERCE </a:t>
            </a:r>
            <a:endParaRPr/>
          </a:p>
          <a:p>
            <a:pPr indent="0" lvl="0" marL="0" marR="0" rtl="0" algn="ctr">
              <a:spcBef>
                <a:spcPts val="0"/>
              </a:spcBef>
              <a:spcAft>
                <a:spcPts val="0"/>
              </a:spcAft>
              <a:buNone/>
            </a:pPr>
            <a:r>
              <a:rPr b="1" lang="en-US" sz="1800">
                <a:solidFill>
                  <a:schemeClr val="lt1"/>
                </a:solidFill>
                <a:latin typeface="Times New Roman"/>
                <a:ea typeface="Times New Roman"/>
                <a:cs typeface="Times New Roman"/>
                <a:sym typeface="Times New Roman"/>
              </a:rPr>
              <a:t>(E-COMMERCE)</a:t>
            </a:r>
            <a:endParaRPr/>
          </a:p>
          <a:p>
            <a:pPr indent="0" lvl="0" marL="0" marR="0" rtl="0" algn="ctr">
              <a:spcBef>
                <a:spcPts val="0"/>
              </a:spcBef>
              <a:spcAft>
                <a:spcPts val="0"/>
              </a:spcAft>
              <a:buNone/>
            </a:pPr>
            <a:r>
              <a:rPr lang="en-US" sz="1600">
                <a:solidFill>
                  <a:schemeClr val="lt1"/>
                </a:solidFill>
                <a:latin typeface="Times New Roman"/>
                <a:ea typeface="Times New Roman"/>
                <a:cs typeface="Times New Roman"/>
                <a:sym typeface="Times New Roman"/>
              </a:rPr>
              <a:t>E-commerce (electronic commerce) is the buying and selling of goods and services, or over an electronic network, the transmitting of funds or data, primarily the internet. These business transactions occur either as business-to-consumer (B2C), business-to-business (B2B), consumer-to-business or consumer-to-consumer.</a:t>
            </a:r>
            <a:endParaRPr/>
          </a:p>
          <a:p>
            <a:pPr indent="0" lvl="0" marL="0" marR="0" rtl="0" algn="ctr">
              <a:spcBef>
                <a:spcPts val="0"/>
              </a:spcBef>
              <a:spcAft>
                <a:spcPts val="0"/>
              </a:spcAft>
              <a:buNone/>
            </a:pPr>
            <a:r>
              <a:t/>
            </a:r>
            <a:endParaRPr sz="1600">
              <a:solidFill>
                <a:schemeClr val="lt1"/>
              </a:solidFill>
              <a:latin typeface="Times New Roman"/>
              <a:ea typeface="Times New Roman"/>
              <a:cs typeface="Times New Roman"/>
              <a:sym typeface="Times New Roman"/>
            </a:endParaRPr>
          </a:p>
          <a:p>
            <a:pPr indent="0" lvl="0" marL="0" marR="0" rtl="0" algn="ctr">
              <a:spcBef>
                <a:spcPts val="0"/>
              </a:spcBef>
              <a:spcAft>
                <a:spcPts val="0"/>
              </a:spcAft>
              <a:buNone/>
            </a:pPr>
            <a:r>
              <a:rPr lang="en-US" sz="1600">
                <a:solidFill>
                  <a:schemeClr val="lt1"/>
                </a:solidFill>
                <a:latin typeface="Times New Roman"/>
                <a:ea typeface="Times New Roman"/>
                <a:cs typeface="Times New Roman"/>
                <a:sym typeface="Times New Roman"/>
              </a:rPr>
              <a:t>Types of e-commerce</a:t>
            </a:r>
            <a:endParaRPr/>
          </a:p>
          <a:p>
            <a:pPr indent="0" lvl="0" marL="0" marR="0" rtl="0" algn="ctr">
              <a:spcBef>
                <a:spcPts val="0"/>
              </a:spcBef>
              <a:spcAft>
                <a:spcPts val="0"/>
              </a:spcAft>
              <a:buNone/>
            </a:pPr>
            <a:r>
              <a:rPr lang="en-US" sz="1600">
                <a:solidFill>
                  <a:schemeClr val="lt1"/>
                </a:solidFill>
                <a:latin typeface="Times New Roman"/>
                <a:ea typeface="Times New Roman"/>
                <a:cs typeface="Times New Roman"/>
                <a:sym typeface="Times New Roman"/>
              </a:rPr>
              <a:t>Business-to-business (B2B)</a:t>
            </a:r>
            <a:endParaRPr/>
          </a:p>
          <a:p>
            <a:pPr indent="0" lvl="0" marL="0" marR="0" rtl="0" algn="ctr">
              <a:spcBef>
                <a:spcPts val="0"/>
              </a:spcBef>
              <a:spcAft>
                <a:spcPts val="0"/>
              </a:spcAft>
              <a:buNone/>
            </a:pPr>
            <a:r>
              <a:rPr lang="en-US" sz="1600">
                <a:solidFill>
                  <a:schemeClr val="lt1"/>
                </a:solidFill>
                <a:latin typeface="Times New Roman"/>
                <a:ea typeface="Times New Roman"/>
                <a:cs typeface="Times New Roman"/>
                <a:sym typeface="Times New Roman"/>
              </a:rPr>
              <a:t>Business-to-consumer (B2C)</a:t>
            </a:r>
            <a:endParaRPr/>
          </a:p>
          <a:p>
            <a:pPr indent="0" lvl="0" marL="0" marR="0" rtl="0" algn="ctr">
              <a:spcBef>
                <a:spcPts val="0"/>
              </a:spcBef>
              <a:spcAft>
                <a:spcPts val="0"/>
              </a:spcAft>
              <a:buNone/>
            </a:pPr>
            <a:r>
              <a:rPr lang="en-US" sz="1600">
                <a:solidFill>
                  <a:schemeClr val="lt1"/>
                </a:solidFill>
                <a:latin typeface="Times New Roman"/>
                <a:ea typeface="Times New Roman"/>
                <a:cs typeface="Times New Roman"/>
                <a:sym typeface="Times New Roman"/>
              </a:rPr>
              <a:t>Consumer-to-consumer (C2C)</a:t>
            </a:r>
            <a:endParaRPr/>
          </a:p>
          <a:p>
            <a:pPr indent="0" lvl="0" marL="0" marR="0" rtl="0" algn="ctr">
              <a:spcBef>
                <a:spcPts val="0"/>
              </a:spcBef>
              <a:spcAft>
                <a:spcPts val="0"/>
              </a:spcAft>
              <a:buNone/>
            </a:pPr>
            <a:r>
              <a:rPr lang="en-US" sz="1600">
                <a:solidFill>
                  <a:schemeClr val="lt1"/>
                </a:solidFill>
                <a:latin typeface="Times New Roman"/>
                <a:ea typeface="Times New Roman"/>
                <a:cs typeface="Times New Roman"/>
                <a:sym typeface="Times New Roman"/>
              </a:rPr>
              <a:t>Consumer-to-business (C2B)</a:t>
            </a:r>
            <a:endParaRPr/>
          </a:p>
          <a:p>
            <a:pPr indent="0" lvl="0" marL="0" marR="0" rtl="0" algn="ctr">
              <a:spcBef>
                <a:spcPts val="0"/>
              </a:spcBef>
              <a:spcAft>
                <a:spcPts val="0"/>
              </a:spcAft>
              <a:buNone/>
            </a:pPr>
            <a:r>
              <a:rPr lang="en-US" sz="1600">
                <a:solidFill>
                  <a:schemeClr val="lt1"/>
                </a:solidFill>
                <a:latin typeface="Times New Roman"/>
                <a:ea typeface="Times New Roman"/>
                <a:cs typeface="Times New Roman"/>
                <a:sym typeface="Times New Roman"/>
              </a:rPr>
              <a:t>Business-to-administration (B2A)</a:t>
            </a:r>
            <a:endParaRPr/>
          </a:p>
          <a:p>
            <a:pPr indent="0" lvl="0" marL="0" marR="0" rtl="0" algn="ctr">
              <a:spcBef>
                <a:spcPts val="0"/>
              </a:spcBef>
              <a:spcAft>
                <a:spcPts val="0"/>
              </a:spcAft>
              <a:buNone/>
            </a:pPr>
            <a:r>
              <a:rPr lang="en-US" sz="1600">
                <a:solidFill>
                  <a:schemeClr val="lt1"/>
                </a:solidFill>
                <a:latin typeface="Times New Roman"/>
                <a:ea typeface="Times New Roman"/>
                <a:cs typeface="Times New Roman"/>
                <a:sym typeface="Times New Roman"/>
              </a:rPr>
              <a:t>Consumer-to-administration (C2A)</a:t>
            </a:r>
            <a:endParaRPr sz="1600">
              <a:solidFill>
                <a:schemeClr val="lt1"/>
              </a:solidFill>
              <a:latin typeface="Times New Roman"/>
              <a:ea typeface="Times New Roman"/>
              <a:cs typeface="Times New Roman"/>
              <a:sym typeface="Times New Roman"/>
            </a:endParaRPr>
          </a:p>
        </p:txBody>
      </p:sp>
      <p:pic>
        <p:nvPicPr>
          <p:cNvPr id="355" name="Google Shape;355;p17"/>
          <p:cNvPicPr preferRelativeResize="0"/>
          <p:nvPr>
            <p:ph idx="2" type="pic"/>
          </p:nvPr>
        </p:nvPicPr>
        <p:blipFill rotWithShape="1">
          <a:blip r:embed="rId3">
            <a:alphaModFix/>
          </a:blip>
          <a:srcRect b="0" l="0" r="0" t="0"/>
          <a:stretch/>
        </p:blipFill>
        <p:spPr>
          <a:xfrm>
            <a:off x="6468161" y="1404918"/>
            <a:ext cx="4217824" cy="2481073"/>
          </a:xfrm>
          <a:prstGeom prst="rect">
            <a:avLst/>
          </a:prstGeom>
          <a:solidFill>
            <a:srgbClr val="D8D8D8">
              <a:alpha val="49803"/>
            </a:srgbClr>
          </a:solidFill>
          <a:ln>
            <a:noFill/>
          </a:ln>
        </p:spPr>
      </p:pic>
      <p:sp>
        <p:nvSpPr>
          <p:cNvPr id="356" name="Google Shape;356;p17"/>
          <p:cNvSpPr txBox="1"/>
          <p:nvPr/>
        </p:nvSpPr>
        <p:spPr>
          <a:xfrm>
            <a:off x="6944248" y="3996751"/>
            <a:ext cx="4113898"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rgbClr val="2D3956"/>
                </a:solidFill>
                <a:latin typeface="Times New Roman"/>
                <a:ea typeface="Times New Roman"/>
                <a:cs typeface="Times New Roman"/>
                <a:sym typeface="Times New Roman"/>
              </a:rPr>
              <a:t>WHAT IS THE DIFFERENCE BETWEEN E-COMMERCE AND DIGITAL BUSINESS?</a:t>
            </a:r>
            <a:endParaRPr b="1" sz="2000">
              <a:solidFill>
                <a:srgbClr val="2D3956"/>
              </a:solidFill>
              <a:latin typeface="Times New Roman"/>
              <a:ea typeface="Times New Roman"/>
              <a:cs typeface="Times New Roman"/>
              <a:sym typeface="Times New Roman"/>
            </a:endParaRPr>
          </a:p>
        </p:txBody>
      </p:sp>
      <p:sp>
        <p:nvSpPr>
          <p:cNvPr id="357" name="Google Shape;357;p17"/>
          <p:cNvSpPr/>
          <p:nvPr/>
        </p:nvSpPr>
        <p:spPr>
          <a:xfrm>
            <a:off x="5752391" y="4616615"/>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358" name="Google Shape;358;p17"/>
          <p:cNvSpPr txBox="1"/>
          <p:nvPr/>
        </p:nvSpPr>
        <p:spPr>
          <a:xfrm>
            <a:off x="5751134" y="4818453"/>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
        <p:nvSpPr>
          <p:cNvPr id="359" name="Google Shape;359;p17"/>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60" name="Google Shape;360;p17"/>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pic>
        <p:nvPicPr>
          <p:cNvPr id="361" name="Google Shape;361;p17"/>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362" name="Google Shape;362;p17"/>
          <p:cNvPicPr preferRelativeResize="0"/>
          <p:nvPr/>
        </p:nvPicPr>
        <p:blipFill rotWithShape="1">
          <a:blip r:embed="rId6">
            <a:alphaModFix/>
          </a:blip>
          <a:srcRect b="0" l="0" r="0" t="0"/>
          <a:stretch/>
        </p:blipFill>
        <p:spPr>
          <a:xfrm>
            <a:off x="280308" y="6043914"/>
            <a:ext cx="2167470" cy="591661"/>
          </a:xfrm>
          <a:prstGeom prst="rect">
            <a:avLst/>
          </a:prstGeom>
          <a:noFill/>
          <a:ln>
            <a:noFill/>
          </a:ln>
        </p:spPr>
      </p:pic>
      <p:pic>
        <p:nvPicPr>
          <p:cNvPr id="363" name="Google Shape;363;p17"/>
          <p:cNvPicPr preferRelativeResize="0"/>
          <p:nvPr/>
        </p:nvPicPr>
        <p:blipFill rotWithShape="1">
          <a:blip r:embed="rId7">
            <a:alphaModFix/>
          </a:blip>
          <a:srcRect b="0" l="0" r="0" t="0"/>
          <a:stretch/>
        </p:blipFill>
        <p:spPr>
          <a:xfrm>
            <a:off x="9923145" y="6311380"/>
            <a:ext cx="1879649" cy="309233"/>
          </a:xfrm>
          <a:prstGeom prst="rect">
            <a:avLst/>
          </a:prstGeom>
          <a:noFill/>
          <a:ln>
            <a:noFill/>
          </a:ln>
        </p:spPr>
      </p:pic>
    </p:spTree>
  </p:cSld>
  <p:clrMapOvr>
    <a:masterClrMapping/>
  </p:clrMapOvr>
  <p:transition advTm="7132" spd="slow">
    <p:comb/>
  </p:transition>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sp>
        <p:nvSpPr>
          <p:cNvPr id="368" name="Google Shape;368;p18"/>
          <p:cNvSpPr/>
          <p:nvPr/>
        </p:nvSpPr>
        <p:spPr>
          <a:xfrm>
            <a:off x="1133854" y="1397680"/>
            <a:ext cx="5271980" cy="4646234"/>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lt1"/>
                </a:solidFill>
                <a:latin typeface="Times New Roman"/>
                <a:ea typeface="Times New Roman"/>
                <a:cs typeface="Times New Roman"/>
                <a:sym typeface="Times New Roman"/>
              </a:rPr>
              <a:t>Electronic business (e-business)</a:t>
            </a:r>
            <a:endParaRPr/>
          </a:p>
          <a:p>
            <a:pPr indent="0" lvl="0" marL="0" marR="0" rtl="0" algn="ctr">
              <a:spcBef>
                <a:spcPts val="0"/>
              </a:spcBef>
              <a:spcAft>
                <a:spcPts val="0"/>
              </a:spcAft>
              <a:buNone/>
            </a:pPr>
            <a:r>
              <a:rPr b="1" lang="en-US" sz="1800">
                <a:solidFill>
                  <a:schemeClr val="lt1"/>
                </a:solidFill>
                <a:latin typeface="Times New Roman"/>
                <a:ea typeface="Times New Roman"/>
                <a:cs typeface="Times New Roman"/>
                <a:sym typeface="Times New Roman"/>
              </a:rPr>
              <a:t> </a:t>
            </a:r>
            <a:r>
              <a:rPr lang="en-US" sz="1800">
                <a:solidFill>
                  <a:schemeClr val="lt1"/>
                </a:solidFill>
                <a:latin typeface="Times New Roman"/>
                <a:ea typeface="Times New Roman"/>
                <a:cs typeface="Times New Roman"/>
                <a:sym typeface="Times New Roman"/>
              </a:rPr>
              <a:t>now more commonly known as </a:t>
            </a:r>
            <a:r>
              <a:rPr b="1" lang="en-US" sz="1800">
                <a:solidFill>
                  <a:schemeClr val="lt1"/>
                </a:solidFill>
                <a:latin typeface="Times New Roman"/>
                <a:ea typeface="Times New Roman"/>
                <a:cs typeface="Times New Roman"/>
                <a:sym typeface="Times New Roman"/>
              </a:rPr>
              <a:t>digital business</a:t>
            </a:r>
            <a:r>
              <a:rPr lang="en-US" sz="1800">
                <a:solidFill>
                  <a:schemeClr val="lt1"/>
                </a:solidFill>
                <a:latin typeface="Times New Roman"/>
                <a:ea typeface="Times New Roman"/>
                <a:cs typeface="Times New Roman"/>
                <a:sym typeface="Times New Roman"/>
              </a:rPr>
              <a:t>, is similar to e-commerce but broader in scope and refers to using digital technology to manage a range of business processes incorporating the sell-side and buy-side e-commerce, and also other key supporting business processes including research and development, marketing, manufacturing and inbound and outbound logistics.</a:t>
            </a:r>
            <a:endParaRPr sz="1800">
              <a:solidFill>
                <a:schemeClr val="lt1"/>
              </a:solidFill>
              <a:latin typeface="Times New Roman"/>
              <a:ea typeface="Times New Roman"/>
              <a:cs typeface="Times New Roman"/>
              <a:sym typeface="Times New Roman"/>
            </a:endParaRPr>
          </a:p>
        </p:txBody>
      </p:sp>
      <p:pic>
        <p:nvPicPr>
          <p:cNvPr id="369" name="Google Shape;369;p18"/>
          <p:cNvPicPr preferRelativeResize="0"/>
          <p:nvPr>
            <p:ph idx="2" type="pic"/>
          </p:nvPr>
        </p:nvPicPr>
        <p:blipFill rotWithShape="1">
          <a:blip r:embed="rId3">
            <a:alphaModFix/>
          </a:blip>
          <a:srcRect b="0" l="0" r="0" t="0"/>
          <a:stretch/>
        </p:blipFill>
        <p:spPr>
          <a:xfrm>
            <a:off x="6468161" y="1404918"/>
            <a:ext cx="4217824" cy="2481073"/>
          </a:xfrm>
          <a:prstGeom prst="rect">
            <a:avLst/>
          </a:prstGeom>
          <a:solidFill>
            <a:srgbClr val="D8D8D8">
              <a:alpha val="49803"/>
            </a:srgbClr>
          </a:solidFill>
          <a:ln>
            <a:noFill/>
          </a:ln>
        </p:spPr>
      </p:pic>
      <p:sp>
        <p:nvSpPr>
          <p:cNvPr id="370" name="Google Shape;370;p18"/>
          <p:cNvSpPr txBox="1"/>
          <p:nvPr/>
        </p:nvSpPr>
        <p:spPr>
          <a:xfrm>
            <a:off x="6944248" y="3996751"/>
            <a:ext cx="4113898"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rgbClr val="2D3956"/>
                </a:solidFill>
                <a:latin typeface="Times New Roman"/>
                <a:ea typeface="Times New Roman"/>
                <a:cs typeface="Times New Roman"/>
                <a:sym typeface="Times New Roman"/>
              </a:rPr>
              <a:t>WHAT IS THE DIFFERENCE BETWEEN E-COMMERCE AND DIGITAL BUSINESS?</a:t>
            </a:r>
            <a:endParaRPr b="1" sz="2000">
              <a:solidFill>
                <a:srgbClr val="2D3956"/>
              </a:solidFill>
              <a:latin typeface="Times New Roman"/>
              <a:ea typeface="Times New Roman"/>
              <a:cs typeface="Times New Roman"/>
              <a:sym typeface="Times New Roman"/>
            </a:endParaRPr>
          </a:p>
        </p:txBody>
      </p:sp>
      <p:sp>
        <p:nvSpPr>
          <p:cNvPr id="371" name="Google Shape;371;p18"/>
          <p:cNvSpPr/>
          <p:nvPr/>
        </p:nvSpPr>
        <p:spPr>
          <a:xfrm>
            <a:off x="5870504" y="5012414"/>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372" name="Google Shape;372;p18"/>
          <p:cNvSpPr txBox="1"/>
          <p:nvPr/>
        </p:nvSpPr>
        <p:spPr>
          <a:xfrm>
            <a:off x="5860329" y="5214252"/>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
        <p:nvSpPr>
          <p:cNvPr id="373" name="Google Shape;373;p18"/>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74" name="Google Shape;374;p18"/>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pic>
        <p:nvPicPr>
          <p:cNvPr id="375" name="Google Shape;375;p18"/>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376" name="Google Shape;376;p18"/>
          <p:cNvPicPr preferRelativeResize="0"/>
          <p:nvPr/>
        </p:nvPicPr>
        <p:blipFill rotWithShape="1">
          <a:blip r:embed="rId6">
            <a:alphaModFix/>
          </a:blip>
          <a:srcRect b="0" l="0" r="0" t="0"/>
          <a:stretch/>
        </p:blipFill>
        <p:spPr>
          <a:xfrm>
            <a:off x="280308" y="6043914"/>
            <a:ext cx="2167470" cy="591661"/>
          </a:xfrm>
          <a:prstGeom prst="rect">
            <a:avLst/>
          </a:prstGeom>
          <a:noFill/>
          <a:ln>
            <a:noFill/>
          </a:ln>
        </p:spPr>
      </p:pic>
      <p:pic>
        <p:nvPicPr>
          <p:cNvPr id="377" name="Google Shape;377;p18"/>
          <p:cNvPicPr preferRelativeResize="0"/>
          <p:nvPr/>
        </p:nvPicPr>
        <p:blipFill rotWithShape="1">
          <a:blip r:embed="rId7">
            <a:alphaModFix/>
          </a:blip>
          <a:srcRect b="0" l="0" r="0" t="0"/>
          <a:stretch/>
        </p:blipFill>
        <p:spPr>
          <a:xfrm>
            <a:off x="9923145" y="6311380"/>
            <a:ext cx="1879649" cy="309233"/>
          </a:xfrm>
          <a:prstGeom prst="rect">
            <a:avLst/>
          </a:prstGeom>
          <a:noFill/>
          <a:ln>
            <a:noFill/>
          </a:ln>
        </p:spPr>
      </p:pic>
    </p:spTree>
  </p:cSld>
  <p:clrMapOvr>
    <a:masterClrMapping/>
  </p:clrMapOvr>
  <p:transition advTm="7132" spd="slow">
    <p:comb/>
  </p:transition>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sp>
        <p:nvSpPr>
          <p:cNvPr id="382" name="Google Shape;382;p19"/>
          <p:cNvSpPr txBox="1"/>
          <p:nvPr/>
        </p:nvSpPr>
        <p:spPr>
          <a:xfrm>
            <a:off x="7368807" y="1916253"/>
            <a:ext cx="4113898"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rgbClr val="2D3956"/>
                </a:solidFill>
                <a:latin typeface="Times New Roman"/>
                <a:ea typeface="Times New Roman"/>
                <a:cs typeface="Times New Roman"/>
                <a:sym typeface="Times New Roman"/>
              </a:rPr>
              <a:t>WHAT IS THE DIFFERENCE BETWEEN E-COMMERCE AND DIGITAL BUSINESS?</a:t>
            </a:r>
            <a:endParaRPr b="1" sz="2000">
              <a:solidFill>
                <a:srgbClr val="2D3956"/>
              </a:solidFill>
              <a:latin typeface="Times New Roman"/>
              <a:ea typeface="Times New Roman"/>
              <a:cs typeface="Times New Roman"/>
              <a:sym typeface="Times New Roman"/>
            </a:endParaRPr>
          </a:p>
        </p:txBody>
      </p:sp>
      <p:sp>
        <p:nvSpPr>
          <p:cNvPr id="383" name="Google Shape;383;p19"/>
          <p:cNvSpPr/>
          <p:nvPr/>
        </p:nvSpPr>
        <p:spPr>
          <a:xfrm>
            <a:off x="8732545" y="3313097"/>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384" name="Google Shape;384;p19"/>
          <p:cNvSpPr txBox="1"/>
          <p:nvPr/>
        </p:nvSpPr>
        <p:spPr>
          <a:xfrm>
            <a:off x="8782340" y="3644443"/>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
        <p:nvSpPr>
          <p:cNvPr id="385" name="Google Shape;385;p19"/>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86" name="Google Shape;386;p19"/>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87" name="Google Shape;387;p19"/>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388" name="Google Shape;388;p19"/>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389" name="Google Shape;389;p19"/>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pic>
        <p:nvPicPr>
          <p:cNvPr id="390" name="Google Shape;390;p19"/>
          <p:cNvPicPr preferRelativeResize="0"/>
          <p:nvPr/>
        </p:nvPicPr>
        <p:blipFill rotWithShape="1">
          <a:blip r:embed="rId7">
            <a:alphaModFix/>
          </a:blip>
          <a:srcRect b="0" l="0" r="0" t="0"/>
          <a:stretch/>
        </p:blipFill>
        <p:spPr>
          <a:xfrm>
            <a:off x="823700" y="1218224"/>
            <a:ext cx="6495311" cy="4023961"/>
          </a:xfrm>
          <a:prstGeom prst="rect">
            <a:avLst/>
          </a:prstGeom>
          <a:noFill/>
          <a:ln>
            <a:noFill/>
          </a:ln>
        </p:spPr>
      </p:pic>
    </p:spTree>
  </p:cSld>
  <p:clrMapOvr>
    <a:masterClrMapping/>
  </p:clrMapOvr>
  <p:transition advTm="7132" spd="slow">
    <p:comb/>
  </p:transition>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4" name="Shape 394"/>
        <p:cNvGrpSpPr/>
        <p:nvPr/>
      </p:nvGrpSpPr>
      <p:grpSpPr>
        <a:xfrm>
          <a:off x="0" y="0"/>
          <a:ext cx="0" cy="0"/>
          <a:chOff x="0" y="0"/>
          <a:chExt cx="0" cy="0"/>
        </a:xfrm>
      </p:grpSpPr>
      <p:sp>
        <p:nvSpPr>
          <p:cNvPr id="395" name="Google Shape;395;p20"/>
          <p:cNvSpPr/>
          <p:nvPr/>
        </p:nvSpPr>
        <p:spPr>
          <a:xfrm>
            <a:off x="1133854" y="1397680"/>
            <a:ext cx="6019420" cy="4646234"/>
          </a:xfrm>
          <a:prstGeom prst="rect">
            <a:avLst/>
          </a:prstGeom>
          <a:solidFill>
            <a:srgbClr val="8E5A6D"/>
          </a:solidFill>
          <a:ln>
            <a:noFill/>
          </a:ln>
        </p:spPr>
        <p:txBody>
          <a:bodyPr anchorCtr="0" anchor="ctr" bIns="45700" lIns="91425" spcFirstLastPara="1" rIns="91425" wrap="square" tIns="45700">
            <a:noAutofit/>
          </a:bodyPr>
          <a:lstStyle/>
          <a:p>
            <a:pPr indent="-400050" lvl="0" marL="400050" marR="0" rtl="0" algn="ctr">
              <a:spcBef>
                <a:spcPts val="0"/>
              </a:spcBef>
              <a:spcAft>
                <a:spcPts val="0"/>
              </a:spcAft>
              <a:buClr>
                <a:schemeClr val="lt1"/>
              </a:buClr>
              <a:buSzPts val="1800"/>
              <a:buFont typeface="Calibri"/>
              <a:buAutoNum type="romanLcPeriod"/>
            </a:pPr>
            <a:r>
              <a:rPr b="1" lang="en-US" sz="1800">
                <a:solidFill>
                  <a:schemeClr val="lt1"/>
                </a:solidFill>
                <a:latin typeface="Times New Roman"/>
                <a:ea typeface="Times New Roman"/>
                <a:cs typeface="Times New Roman"/>
                <a:sym typeface="Times New Roman"/>
              </a:rPr>
              <a:t>TRANSACTIONAL E-COMMERCE</a:t>
            </a:r>
            <a:endParaRPr/>
          </a:p>
          <a:p>
            <a:pPr indent="-400050" lvl="0" marL="400050" marR="0" rtl="0" algn="ctr">
              <a:spcBef>
                <a:spcPts val="0"/>
              </a:spcBef>
              <a:spcAft>
                <a:spcPts val="0"/>
              </a:spcAft>
              <a:buClr>
                <a:schemeClr val="lt1"/>
              </a:buClr>
              <a:buSzPts val="1800"/>
              <a:buFont typeface="Calibri"/>
              <a:buAutoNum type="romanLcPeriod"/>
            </a:pPr>
            <a:r>
              <a:rPr b="1" lang="en-US" sz="1800">
                <a:solidFill>
                  <a:schemeClr val="lt1"/>
                </a:solidFill>
                <a:latin typeface="Times New Roman"/>
                <a:ea typeface="Times New Roman"/>
                <a:cs typeface="Times New Roman"/>
                <a:sym typeface="Times New Roman"/>
              </a:rPr>
              <a:t>SERVICE-ORIENTED RELATIONSHIP-BUILDING FOR LEAD-BUILDING AND SUPPORT</a:t>
            </a:r>
            <a:endParaRPr/>
          </a:p>
          <a:p>
            <a:pPr indent="-400050" lvl="0" marL="400050" marR="0" rtl="0" algn="ctr">
              <a:spcBef>
                <a:spcPts val="0"/>
              </a:spcBef>
              <a:spcAft>
                <a:spcPts val="0"/>
              </a:spcAft>
              <a:buClr>
                <a:schemeClr val="lt1"/>
              </a:buClr>
              <a:buSzPts val="1800"/>
              <a:buFont typeface="Calibri"/>
              <a:buAutoNum type="romanLcPeriod"/>
            </a:pPr>
            <a:r>
              <a:rPr b="1" lang="en-US" sz="1800">
                <a:solidFill>
                  <a:schemeClr val="lt1"/>
                </a:solidFill>
                <a:latin typeface="Times New Roman"/>
                <a:ea typeface="Times New Roman"/>
                <a:cs typeface="Times New Roman"/>
                <a:sym typeface="Times New Roman"/>
              </a:rPr>
              <a:t>BRAND-BUILDING</a:t>
            </a:r>
            <a:endParaRPr/>
          </a:p>
          <a:p>
            <a:pPr indent="-400050" lvl="0" marL="400050" marR="0" rtl="0" algn="ctr">
              <a:spcBef>
                <a:spcPts val="0"/>
              </a:spcBef>
              <a:spcAft>
                <a:spcPts val="0"/>
              </a:spcAft>
              <a:buClr>
                <a:schemeClr val="lt1"/>
              </a:buClr>
              <a:buSzPts val="1800"/>
              <a:buFont typeface="Calibri"/>
              <a:buAutoNum type="romanLcPeriod"/>
            </a:pPr>
            <a:r>
              <a:rPr b="1" lang="en-US" sz="1800">
                <a:solidFill>
                  <a:schemeClr val="lt1"/>
                </a:solidFill>
                <a:latin typeface="Times New Roman"/>
                <a:ea typeface="Times New Roman"/>
                <a:cs typeface="Times New Roman"/>
                <a:sym typeface="Times New Roman"/>
              </a:rPr>
              <a:t>PUBLISHER OR MEDIA SITE</a:t>
            </a:r>
            <a:endParaRPr/>
          </a:p>
          <a:p>
            <a:pPr indent="-400050" lvl="0" marL="400050" marR="0" rtl="0" algn="ctr">
              <a:spcBef>
                <a:spcPts val="0"/>
              </a:spcBef>
              <a:spcAft>
                <a:spcPts val="0"/>
              </a:spcAft>
              <a:buClr>
                <a:schemeClr val="lt1"/>
              </a:buClr>
              <a:buSzPts val="1800"/>
              <a:buFont typeface="Calibri"/>
              <a:buAutoNum type="romanLcPeriod"/>
            </a:pPr>
            <a:r>
              <a:rPr b="1" lang="en-US" sz="1800">
                <a:solidFill>
                  <a:schemeClr val="lt1"/>
                </a:solidFill>
                <a:latin typeface="Times New Roman"/>
                <a:ea typeface="Times New Roman"/>
                <a:cs typeface="Times New Roman"/>
                <a:sym typeface="Times New Roman"/>
              </a:rPr>
              <a:t>SOCIAL NETWORK OR COMMUNITY</a:t>
            </a:r>
            <a:endParaRPr b="1" sz="1800">
              <a:solidFill>
                <a:schemeClr val="lt1"/>
              </a:solidFill>
              <a:latin typeface="Times New Roman"/>
              <a:ea typeface="Times New Roman"/>
              <a:cs typeface="Times New Roman"/>
              <a:sym typeface="Times New Roman"/>
            </a:endParaRPr>
          </a:p>
        </p:txBody>
      </p:sp>
      <p:pic>
        <p:nvPicPr>
          <p:cNvPr id="396" name="Google Shape;396;p20"/>
          <p:cNvPicPr preferRelativeResize="0"/>
          <p:nvPr>
            <p:ph idx="2" type="pic"/>
          </p:nvPr>
        </p:nvPicPr>
        <p:blipFill rotWithShape="1">
          <a:blip r:embed="rId3">
            <a:alphaModFix/>
          </a:blip>
          <a:srcRect b="0" l="0" r="0" t="0"/>
          <a:stretch/>
        </p:blipFill>
        <p:spPr>
          <a:xfrm>
            <a:off x="7153274" y="1410444"/>
            <a:ext cx="3948111" cy="2481073"/>
          </a:xfrm>
          <a:prstGeom prst="rect">
            <a:avLst/>
          </a:prstGeom>
          <a:solidFill>
            <a:srgbClr val="D8D8D8">
              <a:alpha val="49803"/>
            </a:srgbClr>
          </a:solidFill>
          <a:ln>
            <a:noFill/>
          </a:ln>
        </p:spPr>
      </p:pic>
      <p:sp>
        <p:nvSpPr>
          <p:cNvPr id="397" name="Google Shape;397;p20"/>
          <p:cNvSpPr txBox="1"/>
          <p:nvPr/>
        </p:nvSpPr>
        <p:spPr>
          <a:xfrm>
            <a:off x="7153274" y="4816250"/>
            <a:ext cx="4113898"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rgbClr val="2D3956"/>
                </a:solidFill>
                <a:latin typeface="Times New Roman"/>
                <a:ea typeface="Times New Roman"/>
                <a:cs typeface="Times New Roman"/>
                <a:sym typeface="Times New Roman"/>
              </a:rPr>
              <a:t>DIFFERENT FORMS OF FUNCTIONALITY OF DIGITAL PRESENCE</a:t>
            </a:r>
            <a:endParaRPr b="1" sz="2000">
              <a:solidFill>
                <a:srgbClr val="2D3956"/>
              </a:solidFill>
              <a:latin typeface="Times New Roman"/>
              <a:ea typeface="Times New Roman"/>
              <a:cs typeface="Times New Roman"/>
              <a:sym typeface="Times New Roman"/>
            </a:endParaRPr>
          </a:p>
        </p:txBody>
      </p:sp>
      <p:sp>
        <p:nvSpPr>
          <p:cNvPr id="398" name="Google Shape;398;p20"/>
          <p:cNvSpPr/>
          <p:nvPr/>
        </p:nvSpPr>
        <p:spPr>
          <a:xfrm>
            <a:off x="6479726" y="3766889"/>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399" name="Google Shape;399;p20"/>
          <p:cNvSpPr txBox="1"/>
          <p:nvPr/>
        </p:nvSpPr>
        <p:spPr>
          <a:xfrm>
            <a:off x="6517058" y="3924321"/>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
        <p:nvSpPr>
          <p:cNvPr id="400" name="Google Shape;400;p20"/>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01" name="Google Shape;401;p20"/>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pic>
        <p:nvPicPr>
          <p:cNvPr id="402" name="Google Shape;402;p20"/>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403" name="Google Shape;403;p20"/>
          <p:cNvPicPr preferRelativeResize="0"/>
          <p:nvPr/>
        </p:nvPicPr>
        <p:blipFill rotWithShape="1">
          <a:blip r:embed="rId6">
            <a:alphaModFix/>
          </a:blip>
          <a:srcRect b="0" l="0" r="0" t="0"/>
          <a:stretch/>
        </p:blipFill>
        <p:spPr>
          <a:xfrm>
            <a:off x="280308" y="6043914"/>
            <a:ext cx="2167470" cy="591661"/>
          </a:xfrm>
          <a:prstGeom prst="rect">
            <a:avLst/>
          </a:prstGeom>
          <a:noFill/>
          <a:ln>
            <a:noFill/>
          </a:ln>
        </p:spPr>
      </p:pic>
      <p:pic>
        <p:nvPicPr>
          <p:cNvPr id="404" name="Google Shape;404;p20"/>
          <p:cNvPicPr preferRelativeResize="0"/>
          <p:nvPr/>
        </p:nvPicPr>
        <p:blipFill rotWithShape="1">
          <a:blip r:embed="rId7">
            <a:alphaModFix/>
          </a:blip>
          <a:srcRect b="0" l="0" r="0" t="0"/>
          <a:stretch/>
        </p:blipFill>
        <p:spPr>
          <a:xfrm>
            <a:off x="9923145" y="6311380"/>
            <a:ext cx="1879649" cy="309233"/>
          </a:xfrm>
          <a:prstGeom prst="rect">
            <a:avLst/>
          </a:prstGeom>
          <a:noFill/>
          <a:ln>
            <a:noFill/>
          </a:ln>
        </p:spPr>
      </p:pic>
    </p:spTree>
  </p:cSld>
  <p:clrMapOvr>
    <a:masterClrMapping/>
  </p:clrMapOvr>
  <p:transition advTm="7132" spd="slow">
    <p:comb/>
  </p:transition>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8" name="Shape 408"/>
        <p:cNvGrpSpPr/>
        <p:nvPr/>
      </p:nvGrpSpPr>
      <p:grpSpPr>
        <a:xfrm>
          <a:off x="0" y="0"/>
          <a:ext cx="0" cy="0"/>
          <a:chOff x="0" y="0"/>
          <a:chExt cx="0" cy="0"/>
        </a:xfrm>
      </p:grpSpPr>
      <p:sp>
        <p:nvSpPr>
          <p:cNvPr id="409" name="Google Shape;409;p21"/>
          <p:cNvSpPr/>
          <p:nvPr/>
        </p:nvSpPr>
        <p:spPr>
          <a:xfrm>
            <a:off x="771525" y="1397680"/>
            <a:ext cx="6381749" cy="4434232"/>
          </a:xfrm>
          <a:prstGeom prst="rect">
            <a:avLst/>
          </a:prstGeom>
          <a:solidFill>
            <a:srgbClr val="F2F2F2"/>
          </a:solidFill>
          <a:ln>
            <a:noFill/>
          </a:ln>
        </p:spPr>
        <p:txBody>
          <a:bodyPr anchorCtr="0" anchor="ctr" bIns="45700" lIns="91425" spcFirstLastPara="1" rIns="91425" wrap="square" tIns="45700">
            <a:noAutofit/>
          </a:bodyPr>
          <a:lstStyle/>
          <a:p>
            <a:pPr indent="-285750" lvl="0" marL="285750" marR="0" rtl="0" algn="ctr">
              <a:spcBef>
                <a:spcPts val="0"/>
              </a:spcBef>
              <a:spcAft>
                <a:spcPts val="0"/>
              </a:spcAft>
              <a:buClr>
                <a:srgbClr val="1F3864"/>
              </a:buClr>
              <a:buSzPts val="1800"/>
              <a:buFont typeface="Noto Sans Symbols"/>
              <a:buChar char="⮚"/>
            </a:pPr>
            <a:r>
              <a:rPr b="1" lang="en-US" sz="1800">
                <a:solidFill>
                  <a:srgbClr val="1F3864"/>
                </a:solidFill>
                <a:latin typeface="Times New Roman"/>
                <a:ea typeface="Times New Roman"/>
                <a:cs typeface="Times New Roman"/>
                <a:sym typeface="Times New Roman"/>
              </a:rPr>
              <a:t>TRANSACTIONAL E-COMMERCE</a:t>
            </a:r>
            <a:endParaRPr/>
          </a:p>
          <a:p>
            <a:pPr indent="0" lvl="0" marL="0" marR="0" rtl="0" algn="ctr">
              <a:spcBef>
                <a:spcPts val="0"/>
              </a:spcBef>
              <a:spcAft>
                <a:spcPts val="0"/>
              </a:spcAft>
              <a:buNone/>
            </a:pPr>
            <a:r>
              <a:t/>
            </a:r>
            <a:endParaRPr b="1" sz="1800">
              <a:solidFill>
                <a:srgbClr val="1F3864"/>
              </a:solidFill>
              <a:latin typeface="Times New Roman"/>
              <a:ea typeface="Times New Roman"/>
              <a:cs typeface="Times New Roman"/>
              <a:sym typeface="Times New Roman"/>
            </a:endParaRPr>
          </a:p>
          <a:p>
            <a:pPr indent="0" lvl="0" marL="0" marR="0" rtl="0" algn="ctr">
              <a:spcBef>
                <a:spcPts val="0"/>
              </a:spcBef>
              <a:spcAft>
                <a:spcPts val="0"/>
              </a:spcAft>
              <a:buNone/>
            </a:pPr>
            <a:r>
              <a:rPr lang="en-US" sz="1800">
                <a:solidFill>
                  <a:srgbClr val="1F3864"/>
                </a:solidFill>
                <a:latin typeface="Times New Roman"/>
                <a:ea typeface="Times New Roman"/>
                <a:cs typeface="Times New Roman"/>
                <a:sym typeface="Times New Roman"/>
              </a:rPr>
              <a:t>This enables purchase of products or services online and is typical in the retail, travel and financial services sector. The main business contribution of the site is through sale of these products. The sites also support the business by providing customer service and information for consumers who prefer to purchase products offline</a:t>
            </a:r>
            <a:r>
              <a:rPr lang="en-US" sz="1800">
                <a:solidFill>
                  <a:srgbClr val="222A35"/>
                </a:solidFill>
                <a:latin typeface="Times New Roman"/>
                <a:ea typeface="Times New Roman"/>
                <a:cs typeface="Times New Roman"/>
                <a:sym typeface="Times New Roman"/>
              </a:rPr>
              <a:t>.</a:t>
            </a:r>
            <a:endParaRPr sz="1800">
              <a:solidFill>
                <a:srgbClr val="222A35"/>
              </a:solidFill>
              <a:latin typeface="Times New Roman"/>
              <a:ea typeface="Times New Roman"/>
              <a:cs typeface="Times New Roman"/>
              <a:sym typeface="Times New Roman"/>
            </a:endParaRPr>
          </a:p>
        </p:txBody>
      </p:sp>
      <p:pic>
        <p:nvPicPr>
          <p:cNvPr id="410" name="Google Shape;410;p21"/>
          <p:cNvPicPr preferRelativeResize="0"/>
          <p:nvPr>
            <p:ph idx="2" type="pic"/>
          </p:nvPr>
        </p:nvPicPr>
        <p:blipFill rotWithShape="1">
          <a:blip r:embed="rId3">
            <a:alphaModFix/>
          </a:blip>
          <a:srcRect b="0" l="0" r="0" t="0"/>
          <a:stretch/>
        </p:blipFill>
        <p:spPr>
          <a:xfrm>
            <a:off x="7153274" y="1419177"/>
            <a:ext cx="3948111" cy="2663112"/>
          </a:xfrm>
          <a:prstGeom prst="rect">
            <a:avLst/>
          </a:prstGeom>
          <a:solidFill>
            <a:srgbClr val="D8D8D8">
              <a:alpha val="49803"/>
            </a:srgbClr>
          </a:solidFill>
          <a:ln>
            <a:noFill/>
          </a:ln>
        </p:spPr>
      </p:pic>
      <p:sp>
        <p:nvSpPr>
          <p:cNvPr id="411" name="Google Shape;411;p21"/>
          <p:cNvSpPr txBox="1"/>
          <p:nvPr/>
        </p:nvSpPr>
        <p:spPr>
          <a:xfrm>
            <a:off x="7153274" y="4447015"/>
            <a:ext cx="4113898"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rgbClr val="1F3864"/>
                </a:solidFill>
                <a:latin typeface="Times New Roman"/>
                <a:ea typeface="Times New Roman"/>
                <a:cs typeface="Times New Roman"/>
                <a:sym typeface="Times New Roman"/>
              </a:rPr>
              <a:t>DIFFERENT FORMS OF FUNCTIONALITY OF DIGITAL PRESENCE</a:t>
            </a:r>
            <a:endParaRPr b="1" sz="2000">
              <a:solidFill>
                <a:srgbClr val="1F3864"/>
              </a:solidFill>
              <a:latin typeface="Times New Roman"/>
              <a:ea typeface="Times New Roman"/>
              <a:cs typeface="Times New Roman"/>
              <a:sym typeface="Times New Roman"/>
            </a:endParaRPr>
          </a:p>
        </p:txBody>
      </p:sp>
      <p:sp>
        <p:nvSpPr>
          <p:cNvPr id="412" name="Google Shape;412;p21"/>
          <p:cNvSpPr/>
          <p:nvPr/>
        </p:nvSpPr>
        <p:spPr>
          <a:xfrm>
            <a:off x="6705969" y="5577420"/>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413" name="Google Shape;413;p21"/>
          <p:cNvSpPr txBox="1"/>
          <p:nvPr/>
        </p:nvSpPr>
        <p:spPr>
          <a:xfrm>
            <a:off x="6755764" y="5906505"/>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
        <p:nvSpPr>
          <p:cNvPr id="414" name="Google Shape;414;p21"/>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15" name="Google Shape;415;p21"/>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pic>
        <p:nvPicPr>
          <p:cNvPr id="416" name="Google Shape;416;p21"/>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417" name="Google Shape;417;p21"/>
          <p:cNvPicPr preferRelativeResize="0"/>
          <p:nvPr/>
        </p:nvPicPr>
        <p:blipFill rotWithShape="1">
          <a:blip r:embed="rId6">
            <a:alphaModFix/>
          </a:blip>
          <a:srcRect b="0" l="0" r="0" t="0"/>
          <a:stretch/>
        </p:blipFill>
        <p:spPr>
          <a:xfrm>
            <a:off x="280308" y="6043914"/>
            <a:ext cx="2167470" cy="591661"/>
          </a:xfrm>
          <a:prstGeom prst="rect">
            <a:avLst/>
          </a:prstGeom>
          <a:noFill/>
          <a:ln>
            <a:noFill/>
          </a:ln>
        </p:spPr>
      </p:pic>
      <p:pic>
        <p:nvPicPr>
          <p:cNvPr id="418" name="Google Shape;418;p21"/>
          <p:cNvPicPr preferRelativeResize="0"/>
          <p:nvPr/>
        </p:nvPicPr>
        <p:blipFill rotWithShape="1">
          <a:blip r:embed="rId7">
            <a:alphaModFix/>
          </a:blip>
          <a:srcRect b="0" l="0" r="0" t="0"/>
          <a:stretch/>
        </p:blipFill>
        <p:spPr>
          <a:xfrm>
            <a:off x="9923145" y="6311380"/>
            <a:ext cx="1879649" cy="309233"/>
          </a:xfrm>
          <a:prstGeom prst="rect">
            <a:avLst/>
          </a:prstGeom>
          <a:noFill/>
          <a:ln>
            <a:noFill/>
          </a:ln>
        </p:spPr>
      </p:pic>
    </p:spTree>
  </p:cSld>
  <p:clrMapOvr>
    <a:masterClrMapping/>
  </p:clrMapOvr>
  <p:transition advTm="7132" spd="slow">
    <p:comb/>
  </p:transition>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2" name="Shape 422"/>
        <p:cNvGrpSpPr/>
        <p:nvPr/>
      </p:nvGrpSpPr>
      <p:grpSpPr>
        <a:xfrm>
          <a:off x="0" y="0"/>
          <a:ext cx="0" cy="0"/>
          <a:chOff x="0" y="0"/>
          <a:chExt cx="0" cy="0"/>
        </a:xfrm>
      </p:grpSpPr>
      <p:sp>
        <p:nvSpPr>
          <p:cNvPr id="423" name="Google Shape;423;p22"/>
          <p:cNvSpPr/>
          <p:nvPr/>
        </p:nvSpPr>
        <p:spPr>
          <a:xfrm>
            <a:off x="695325" y="1397680"/>
            <a:ext cx="6457949" cy="4646234"/>
          </a:xfrm>
          <a:prstGeom prst="rect">
            <a:avLst/>
          </a:prstGeom>
          <a:solidFill>
            <a:srgbClr val="D0CECE"/>
          </a:solidFill>
          <a:ln>
            <a:noFill/>
          </a:ln>
        </p:spPr>
        <p:txBody>
          <a:bodyPr anchorCtr="0" anchor="ctr" bIns="45700" lIns="91425" spcFirstLastPara="1" rIns="91425" wrap="square" tIns="45700">
            <a:noAutofit/>
          </a:bodyPr>
          <a:lstStyle/>
          <a:p>
            <a:pPr indent="-285750" lvl="0" marL="285750" marR="0" rtl="0" algn="ctr">
              <a:spcBef>
                <a:spcPts val="0"/>
              </a:spcBef>
              <a:spcAft>
                <a:spcPts val="0"/>
              </a:spcAft>
              <a:buClr>
                <a:srgbClr val="1F3864"/>
              </a:buClr>
              <a:buSzPts val="1800"/>
              <a:buFont typeface="Noto Sans Symbols"/>
              <a:buChar char="⮚"/>
            </a:pPr>
            <a:r>
              <a:rPr b="1" lang="en-US" sz="1800">
                <a:solidFill>
                  <a:srgbClr val="1F3864"/>
                </a:solidFill>
                <a:latin typeface="Times New Roman"/>
                <a:ea typeface="Times New Roman"/>
                <a:cs typeface="Times New Roman"/>
                <a:sym typeface="Times New Roman"/>
              </a:rPr>
              <a:t>SERVICE-ORIENTED RELATIONSHIP-BUILDING FOR LEAD-BUILDING AND SUPPORT</a:t>
            </a:r>
            <a:endParaRPr b="1" sz="1800">
              <a:solidFill>
                <a:srgbClr val="1F3864"/>
              </a:solidFill>
              <a:latin typeface="Times New Roman"/>
              <a:ea typeface="Times New Roman"/>
              <a:cs typeface="Times New Roman"/>
              <a:sym typeface="Times New Roman"/>
            </a:endParaRPr>
          </a:p>
          <a:p>
            <a:pPr indent="-285750" lvl="0" marL="285750" marR="0" rtl="0" algn="ctr">
              <a:spcBef>
                <a:spcPts val="0"/>
              </a:spcBef>
              <a:spcAft>
                <a:spcPts val="0"/>
              </a:spcAft>
              <a:buClr>
                <a:srgbClr val="1F3864"/>
              </a:buClr>
              <a:buSzPts val="1800"/>
              <a:buFont typeface="Noto Sans Symbols"/>
              <a:buChar char="✔"/>
            </a:pPr>
            <a:r>
              <a:rPr lang="en-US" sz="1800">
                <a:solidFill>
                  <a:srgbClr val="1F3864"/>
                </a:solidFill>
                <a:latin typeface="Times New Roman"/>
                <a:ea typeface="Times New Roman"/>
                <a:cs typeface="Times New Roman"/>
                <a:sym typeface="Times New Roman"/>
              </a:rPr>
              <a:t>This provides information to stimulate purchase and build relationships. </a:t>
            </a:r>
            <a:endParaRPr sz="1800">
              <a:solidFill>
                <a:srgbClr val="1F3864"/>
              </a:solidFill>
              <a:latin typeface="Times New Roman"/>
              <a:ea typeface="Times New Roman"/>
              <a:cs typeface="Times New Roman"/>
              <a:sym typeface="Times New Roman"/>
            </a:endParaRPr>
          </a:p>
          <a:p>
            <a:pPr indent="-285750" lvl="0" marL="285750" marR="0" rtl="0" algn="ctr">
              <a:spcBef>
                <a:spcPts val="0"/>
              </a:spcBef>
              <a:spcAft>
                <a:spcPts val="0"/>
              </a:spcAft>
              <a:buClr>
                <a:srgbClr val="1F3864"/>
              </a:buClr>
              <a:buSzPts val="1800"/>
              <a:buFont typeface="Noto Sans Symbols"/>
              <a:buChar char="✔"/>
            </a:pPr>
            <a:r>
              <a:rPr lang="en-US" sz="1800">
                <a:solidFill>
                  <a:srgbClr val="1F3864"/>
                </a:solidFill>
                <a:latin typeface="Times New Roman"/>
                <a:ea typeface="Times New Roman"/>
                <a:cs typeface="Times New Roman"/>
                <a:sym typeface="Times New Roman"/>
              </a:rPr>
              <a:t>Information is provided through the website and e-newsletters to inform purchase decisions.</a:t>
            </a:r>
            <a:endParaRPr sz="1800">
              <a:solidFill>
                <a:srgbClr val="1F3864"/>
              </a:solidFill>
              <a:latin typeface="Times New Roman"/>
              <a:ea typeface="Times New Roman"/>
              <a:cs typeface="Times New Roman"/>
              <a:sym typeface="Times New Roman"/>
            </a:endParaRPr>
          </a:p>
          <a:p>
            <a:pPr indent="-285750" lvl="0" marL="285750" marR="0" rtl="0" algn="ctr">
              <a:spcBef>
                <a:spcPts val="0"/>
              </a:spcBef>
              <a:spcAft>
                <a:spcPts val="0"/>
              </a:spcAft>
              <a:buClr>
                <a:srgbClr val="1F3864"/>
              </a:buClr>
              <a:buSzPts val="1800"/>
              <a:buFont typeface="Noto Sans Symbols"/>
              <a:buChar char="✔"/>
            </a:pPr>
            <a:r>
              <a:rPr lang="en-US" sz="1800">
                <a:solidFill>
                  <a:srgbClr val="1F3864"/>
                </a:solidFill>
                <a:latin typeface="Times New Roman"/>
                <a:ea typeface="Times New Roman"/>
                <a:cs typeface="Times New Roman"/>
                <a:sym typeface="Times New Roman"/>
              </a:rPr>
              <a:t> The main business contribution is through encouraging offline sales via generating enquiries or leads from potential customers. </a:t>
            </a:r>
            <a:endParaRPr sz="1800">
              <a:solidFill>
                <a:srgbClr val="1F3864"/>
              </a:solidFill>
              <a:latin typeface="Times New Roman"/>
              <a:ea typeface="Times New Roman"/>
              <a:cs typeface="Times New Roman"/>
              <a:sym typeface="Times New Roman"/>
            </a:endParaRPr>
          </a:p>
          <a:p>
            <a:pPr indent="-285750" lvl="0" marL="285750" marR="0" rtl="0" algn="ctr">
              <a:spcBef>
                <a:spcPts val="0"/>
              </a:spcBef>
              <a:spcAft>
                <a:spcPts val="0"/>
              </a:spcAft>
              <a:buClr>
                <a:srgbClr val="1F3864"/>
              </a:buClr>
              <a:buSzPts val="1800"/>
              <a:buFont typeface="Noto Sans Symbols"/>
              <a:buChar char="✔"/>
            </a:pPr>
            <a:r>
              <a:rPr lang="en-US" sz="1800">
                <a:solidFill>
                  <a:srgbClr val="1F3864"/>
                </a:solidFill>
                <a:latin typeface="Times New Roman"/>
                <a:ea typeface="Times New Roman"/>
                <a:cs typeface="Times New Roman"/>
                <a:sym typeface="Times New Roman"/>
              </a:rPr>
              <a:t>Such sites also add value to existing customers by providing them with detailed information to help support them in their lives at work or at home.</a:t>
            </a:r>
            <a:endParaRPr sz="1800">
              <a:solidFill>
                <a:srgbClr val="1F3864"/>
              </a:solidFill>
              <a:latin typeface="Times New Roman"/>
              <a:ea typeface="Times New Roman"/>
              <a:cs typeface="Times New Roman"/>
              <a:sym typeface="Times New Roman"/>
            </a:endParaRPr>
          </a:p>
        </p:txBody>
      </p:sp>
      <p:pic>
        <p:nvPicPr>
          <p:cNvPr id="424" name="Google Shape;424;p22"/>
          <p:cNvPicPr preferRelativeResize="0"/>
          <p:nvPr>
            <p:ph idx="2" type="pic"/>
          </p:nvPr>
        </p:nvPicPr>
        <p:blipFill rotWithShape="1">
          <a:blip r:embed="rId3">
            <a:alphaModFix/>
          </a:blip>
          <a:srcRect b="0" l="0" r="0" t="0"/>
          <a:stretch/>
        </p:blipFill>
        <p:spPr>
          <a:xfrm>
            <a:off x="7153274" y="1410444"/>
            <a:ext cx="3838249" cy="2814145"/>
          </a:xfrm>
          <a:prstGeom prst="rect">
            <a:avLst/>
          </a:prstGeom>
          <a:solidFill>
            <a:srgbClr val="D8D8D8">
              <a:alpha val="49803"/>
            </a:srgbClr>
          </a:solidFill>
          <a:ln>
            <a:noFill/>
          </a:ln>
        </p:spPr>
      </p:pic>
      <p:sp>
        <p:nvSpPr>
          <p:cNvPr id="425" name="Google Shape;425;p22"/>
          <p:cNvSpPr txBox="1"/>
          <p:nvPr/>
        </p:nvSpPr>
        <p:spPr>
          <a:xfrm>
            <a:off x="7153274" y="4816250"/>
            <a:ext cx="4113898"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rgbClr val="2D3956"/>
                </a:solidFill>
                <a:latin typeface="Times New Roman"/>
                <a:ea typeface="Times New Roman"/>
                <a:cs typeface="Times New Roman"/>
                <a:sym typeface="Times New Roman"/>
              </a:rPr>
              <a:t>DIFFERENT FORMS OF FUNCTIONALITY OF DIGITAL PRESENCE</a:t>
            </a:r>
            <a:endParaRPr b="1" sz="2000">
              <a:solidFill>
                <a:srgbClr val="2D3956"/>
              </a:solidFill>
              <a:latin typeface="Times New Roman"/>
              <a:ea typeface="Times New Roman"/>
              <a:cs typeface="Times New Roman"/>
              <a:sym typeface="Times New Roman"/>
            </a:endParaRPr>
          </a:p>
        </p:txBody>
      </p:sp>
      <p:sp>
        <p:nvSpPr>
          <p:cNvPr id="426" name="Google Shape;426;p22"/>
          <p:cNvSpPr/>
          <p:nvPr/>
        </p:nvSpPr>
        <p:spPr>
          <a:xfrm>
            <a:off x="6668262" y="5577420"/>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427" name="Google Shape;427;p22"/>
          <p:cNvSpPr txBox="1"/>
          <p:nvPr/>
        </p:nvSpPr>
        <p:spPr>
          <a:xfrm>
            <a:off x="6767853" y="5906505"/>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
        <p:nvSpPr>
          <p:cNvPr id="428" name="Google Shape;428;p22"/>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29" name="Google Shape;429;p22"/>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pic>
        <p:nvPicPr>
          <p:cNvPr id="430" name="Google Shape;430;p22"/>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431" name="Google Shape;431;p22"/>
          <p:cNvPicPr preferRelativeResize="0"/>
          <p:nvPr/>
        </p:nvPicPr>
        <p:blipFill rotWithShape="1">
          <a:blip r:embed="rId6">
            <a:alphaModFix/>
          </a:blip>
          <a:srcRect b="0" l="0" r="0" t="0"/>
          <a:stretch/>
        </p:blipFill>
        <p:spPr>
          <a:xfrm>
            <a:off x="280308" y="6043914"/>
            <a:ext cx="2167470" cy="591661"/>
          </a:xfrm>
          <a:prstGeom prst="rect">
            <a:avLst/>
          </a:prstGeom>
          <a:noFill/>
          <a:ln>
            <a:noFill/>
          </a:ln>
        </p:spPr>
      </p:pic>
      <p:pic>
        <p:nvPicPr>
          <p:cNvPr id="432" name="Google Shape;432;p22"/>
          <p:cNvPicPr preferRelativeResize="0"/>
          <p:nvPr/>
        </p:nvPicPr>
        <p:blipFill rotWithShape="1">
          <a:blip r:embed="rId7">
            <a:alphaModFix/>
          </a:blip>
          <a:srcRect b="0" l="0" r="0" t="0"/>
          <a:stretch/>
        </p:blipFill>
        <p:spPr>
          <a:xfrm>
            <a:off x="9923145" y="6311380"/>
            <a:ext cx="1879649" cy="309233"/>
          </a:xfrm>
          <a:prstGeom prst="rect">
            <a:avLst/>
          </a:prstGeom>
          <a:noFill/>
          <a:ln>
            <a:noFill/>
          </a:ln>
        </p:spPr>
      </p:pic>
    </p:spTree>
  </p:cSld>
  <p:clrMapOvr>
    <a:masterClrMapping/>
  </p:clrMapOvr>
  <p:transition advTm="7132" spd="slow">
    <p:comb/>
  </p:transition>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6" name="Shape 436"/>
        <p:cNvGrpSpPr/>
        <p:nvPr/>
      </p:nvGrpSpPr>
      <p:grpSpPr>
        <a:xfrm>
          <a:off x="0" y="0"/>
          <a:ext cx="0" cy="0"/>
          <a:chOff x="0" y="0"/>
          <a:chExt cx="0" cy="0"/>
        </a:xfrm>
      </p:grpSpPr>
      <p:sp>
        <p:nvSpPr>
          <p:cNvPr id="437" name="Google Shape;437;p23"/>
          <p:cNvSpPr/>
          <p:nvPr/>
        </p:nvSpPr>
        <p:spPr>
          <a:xfrm>
            <a:off x="1133854" y="1397680"/>
            <a:ext cx="6019420" cy="4646234"/>
          </a:xfrm>
          <a:prstGeom prst="rect">
            <a:avLst/>
          </a:prstGeom>
          <a:solidFill>
            <a:srgbClr val="D8D8D8"/>
          </a:solidFill>
          <a:ln>
            <a:noFill/>
          </a:ln>
        </p:spPr>
        <p:txBody>
          <a:bodyPr anchorCtr="0" anchor="ctr" bIns="45700" lIns="91425" spcFirstLastPara="1" rIns="91425" wrap="square" tIns="45700">
            <a:noAutofit/>
          </a:bodyPr>
          <a:lstStyle/>
          <a:p>
            <a:pPr indent="-285750" lvl="0" marL="285750" marR="0" rtl="0" algn="ctr">
              <a:spcBef>
                <a:spcPts val="0"/>
              </a:spcBef>
              <a:spcAft>
                <a:spcPts val="0"/>
              </a:spcAft>
              <a:buClr>
                <a:srgbClr val="1F3864"/>
              </a:buClr>
              <a:buSzPts val="1800"/>
              <a:buFont typeface="Noto Sans Symbols"/>
              <a:buChar char="⮚"/>
            </a:pPr>
            <a:r>
              <a:rPr b="1" lang="en-US" sz="1800">
                <a:solidFill>
                  <a:srgbClr val="1F3864"/>
                </a:solidFill>
                <a:latin typeface="Times New Roman"/>
                <a:ea typeface="Times New Roman"/>
                <a:cs typeface="Times New Roman"/>
                <a:sym typeface="Times New Roman"/>
              </a:rPr>
              <a:t>BRAND-BUILDING</a:t>
            </a:r>
            <a:endParaRPr/>
          </a:p>
          <a:p>
            <a:pPr indent="0" lvl="0" marL="0" marR="0" rtl="0" algn="ctr">
              <a:spcBef>
                <a:spcPts val="0"/>
              </a:spcBef>
              <a:spcAft>
                <a:spcPts val="0"/>
              </a:spcAft>
              <a:buNone/>
            </a:pPr>
            <a:r>
              <a:rPr lang="en-US" sz="1800">
                <a:solidFill>
                  <a:srgbClr val="1F3864"/>
                </a:solidFill>
                <a:latin typeface="Times New Roman"/>
                <a:ea typeface="Times New Roman"/>
                <a:cs typeface="Times New Roman"/>
                <a:sym typeface="Times New Roman"/>
              </a:rPr>
              <a:t>This type of site or app provides an experience to support the brand. Products are not typically available for online purchase. The main focus is to support the brand by developing an online experience of the brand and it is typically used for low-value, high-volume fast- moving consumer goods (FMCG) brands for consumers</a:t>
            </a:r>
            <a:r>
              <a:rPr b="1" lang="en-US" sz="1800">
                <a:solidFill>
                  <a:srgbClr val="1F3864"/>
                </a:solidFill>
                <a:latin typeface="Times New Roman"/>
                <a:ea typeface="Times New Roman"/>
                <a:cs typeface="Times New Roman"/>
                <a:sym typeface="Times New Roman"/>
              </a:rPr>
              <a:t>.</a:t>
            </a:r>
            <a:endParaRPr b="1" sz="1800">
              <a:solidFill>
                <a:srgbClr val="1F3864"/>
              </a:solidFill>
              <a:latin typeface="Times New Roman"/>
              <a:ea typeface="Times New Roman"/>
              <a:cs typeface="Times New Roman"/>
              <a:sym typeface="Times New Roman"/>
            </a:endParaRPr>
          </a:p>
        </p:txBody>
      </p:sp>
      <p:pic>
        <p:nvPicPr>
          <p:cNvPr id="438" name="Google Shape;438;p23"/>
          <p:cNvPicPr preferRelativeResize="0"/>
          <p:nvPr>
            <p:ph idx="2" type="pic"/>
          </p:nvPr>
        </p:nvPicPr>
        <p:blipFill rotWithShape="1">
          <a:blip r:embed="rId3">
            <a:alphaModFix/>
          </a:blip>
          <a:srcRect b="0" l="0" r="0" t="0"/>
          <a:stretch/>
        </p:blipFill>
        <p:spPr>
          <a:xfrm>
            <a:off x="7169037" y="1416085"/>
            <a:ext cx="3948111" cy="2796733"/>
          </a:xfrm>
          <a:prstGeom prst="rect">
            <a:avLst/>
          </a:prstGeom>
          <a:solidFill>
            <a:srgbClr val="D8D8D8">
              <a:alpha val="49803"/>
            </a:srgbClr>
          </a:solidFill>
          <a:ln>
            <a:noFill/>
          </a:ln>
        </p:spPr>
      </p:pic>
      <p:sp>
        <p:nvSpPr>
          <p:cNvPr id="439" name="Google Shape;439;p23"/>
          <p:cNvSpPr txBox="1"/>
          <p:nvPr/>
        </p:nvSpPr>
        <p:spPr>
          <a:xfrm>
            <a:off x="7153274" y="4461880"/>
            <a:ext cx="4113898"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rgbClr val="2D3956"/>
                </a:solidFill>
                <a:latin typeface="Times New Roman"/>
                <a:ea typeface="Times New Roman"/>
                <a:cs typeface="Times New Roman"/>
                <a:sym typeface="Times New Roman"/>
              </a:rPr>
              <a:t>DIFFERENT FORMS OF FUNCTIONALITY OF DIGITAL PRESENCE</a:t>
            </a:r>
            <a:endParaRPr b="1" sz="2000">
              <a:solidFill>
                <a:srgbClr val="2D3956"/>
              </a:solidFill>
              <a:latin typeface="Times New Roman"/>
              <a:ea typeface="Times New Roman"/>
              <a:cs typeface="Times New Roman"/>
              <a:sym typeface="Times New Roman"/>
            </a:endParaRPr>
          </a:p>
        </p:txBody>
      </p:sp>
      <p:sp>
        <p:nvSpPr>
          <p:cNvPr id="440" name="Google Shape;440;p23"/>
          <p:cNvSpPr/>
          <p:nvPr/>
        </p:nvSpPr>
        <p:spPr>
          <a:xfrm>
            <a:off x="6479726" y="5477543"/>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441" name="Google Shape;441;p23"/>
          <p:cNvSpPr txBox="1"/>
          <p:nvPr/>
        </p:nvSpPr>
        <p:spPr>
          <a:xfrm>
            <a:off x="6579317" y="5726605"/>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
        <p:nvSpPr>
          <p:cNvPr id="442" name="Google Shape;442;p23"/>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43" name="Google Shape;443;p23"/>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pic>
        <p:nvPicPr>
          <p:cNvPr id="444" name="Google Shape;444;p23"/>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445" name="Google Shape;445;p23"/>
          <p:cNvPicPr preferRelativeResize="0"/>
          <p:nvPr/>
        </p:nvPicPr>
        <p:blipFill rotWithShape="1">
          <a:blip r:embed="rId6">
            <a:alphaModFix/>
          </a:blip>
          <a:srcRect b="0" l="0" r="0" t="0"/>
          <a:stretch/>
        </p:blipFill>
        <p:spPr>
          <a:xfrm>
            <a:off x="280308" y="6043914"/>
            <a:ext cx="2167470" cy="591661"/>
          </a:xfrm>
          <a:prstGeom prst="rect">
            <a:avLst/>
          </a:prstGeom>
          <a:noFill/>
          <a:ln>
            <a:noFill/>
          </a:ln>
        </p:spPr>
      </p:pic>
      <p:pic>
        <p:nvPicPr>
          <p:cNvPr id="446" name="Google Shape;446;p23"/>
          <p:cNvPicPr preferRelativeResize="0"/>
          <p:nvPr/>
        </p:nvPicPr>
        <p:blipFill rotWithShape="1">
          <a:blip r:embed="rId7">
            <a:alphaModFix/>
          </a:blip>
          <a:srcRect b="0" l="0" r="0" t="0"/>
          <a:stretch/>
        </p:blipFill>
        <p:spPr>
          <a:xfrm>
            <a:off x="9923145" y="6311380"/>
            <a:ext cx="1879649" cy="309233"/>
          </a:xfrm>
          <a:prstGeom prst="rect">
            <a:avLst/>
          </a:prstGeom>
          <a:noFill/>
          <a:ln>
            <a:noFill/>
          </a:ln>
        </p:spPr>
      </p:pic>
    </p:spTree>
  </p:cSld>
  <p:clrMapOvr>
    <a:masterClrMapping/>
  </p:clrMapOvr>
  <p:transition advTm="7132" spd="slow">
    <p:comb/>
  </p:transition>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0" name="Shape 450"/>
        <p:cNvGrpSpPr/>
        <p:nvPr/>
      </p:nvGrpSpPr>
      <p:grpSpPr>
        <a:xfrm>
          <a:off x="0" y="0"/>
          <a:ext cx="0" cy="0"/>
          <a:chOff x="0" y="0"/>
          <a:chExt cx="0" cy="0"/>
        </a:xfrm>
      </p:grpSpPr>
      <p:sp>
        <p:nvSpPr>
          <p:cNvPr id="451" name="Google Shape;451;p24"/>
          <p:cNvSpPr/>
          <p:nvPr/>
        </p:nvSpPr>
        <p:spPr>
          <a:xfrm>
            <a:off x="1133854" y="1397680"/>
            <a:ext cx="6019420" cy="4491618"/>
          </a:xfrm>
          <a:prstGeom prst="rect">
            <a:avLst/>
          </a:prstGeom>
          <a:solidFill>
            <a:srgbClr val="F2F2F2"/>
          </a:solidFill>
          <a:ln>
            <a:noFill/>
          </a:ln>
        </p:spPr>
        <p:txBody>
          <a:bodyPr anchorCtr="0" anchor="ctr" bIns="45700" lIns="91425" spcFirstLastPara="1" rIns="91425" wrap="square" tIns="45700">
            <a:noAutofit/>
          </a:bodyPr>
          <a:lstStyle/>
          <a:p>
            <a:pPr indent="-285750" lvl="0" marL="285750" marR="0" rtl="0" algn="ctr">
              <a:spcBef>
                <a:spcPts val="0"/>
              </a:spcBef>
              <a:spcAft>
                <a:spcPts val="0"/>
              </a:spcAft>
              <a:buClr>
                <a:srgbClr val="1F3864"/>
              </a:buClr>
              <a:buSzPts val="1800"/>
              <a:buFont typeface="Noto Sans Symbols"/>
              <a:buChar char="⮚"/>
            </a:pPr>
            <a:r>
              <a:rPr b="1" lang="en-US" sz="1800">
                <a:solidFill>
                  <a:srgbClr val="1F3864"/>
                </a:solidFill>
                <a:latin typeface="Times New Roman"/>
                <a:ea typeface="Times New Roman"/>
                <a:cs typeface="Times New Roman"/>
                <a:sym typeface="Times New Roman"/>
              </a:rPr>
              <a:t>PUBLISHER OR MEDIA SITE</a:t>
            </a:r>
            <a:endParaRPr/>
          </a:p>
          <a:p>
            <a:pPr indent="0" lvl="0" marL="0" marR="0" rtl="0" algn="ctr">
              <a:spcBef>
                <a:spcPts val="0"/>
              </a:spcBef>
              <a:spcAft>
                <a:spcPts val="0"/>
              </a:spcAft>
              <a:buNone/>
            </a:pPr>
            <a:r>
              <a:rPr lang="en-US" sz="1600">
                <a:solidFill>
                  <a:srgbClr val="1F3864"/>
                </a:solidFill>
                <a:latin typeface="Times New Roman"/>
                <a:ea typeface="Times New Roman"/>
                <a:cs typeface="Times New Roman"/>
                <a:sym typeface="Times New Roman"/>
              </a:rPr>
              <a:t>This provides news, entertainment or information or news about a range of topics and typically has an advertising or affiliate revenue model</a:t>
            </a:r>
            <a:endParaRPr/>
          </a:p>
          <a:p>
            <a:pPr indent="0" lvl="0" marL="0" marR="0" rtl="0" algn="ctr">
              <a:spcBef>
                <a:spcPts val="0"/>
              </a:spcBef>
              <a:spcAft>
                <a:spcPts val="0"/>
              </a:spcAft>
              <a:buNone/>
            </a:pPr>
            <a:r>
              <a:t/>
            </a:r>
            <a:endParaRPr b="1" sz="1800">
              <a:solidFill>
                <a:srgbClr val="1F3864"/>
              </a:solidFill>
              <a:latin typeface="Times New Roman"/>
              <a:ea typeface="Times New Roman"/>
              <a:cs typeface="Times New Roman"/>
              <a:sym typeface="Times New Roman"/>
            </a:endParaRPr>
          </a:p>
          <a:p>
            <a:pPr indent="-285750" lvl="0" marL="285750" marR="0" rtl="0" algn="ctr">
              <a:spcBef>
                <a:spcPts val="0"/>
              </a:spcBef>
              <a:spcAft>
                <a:spcPts val="0"/>
              </a:spcAft>
              <a:buClr>
                <a:srgbClr val="1F3864"/>
              </a:buClr>
              <a:buSzPts val="1800"/>
              <a:buFont typeface="Noto Sans Symbols"/>
              <a:buChar char="⮚"/>
            </a:pPr>
            <a:r>
              <a:rPr b="1" lang="en-US" sz="1800">
                <a:solidFill>
                  <a:srgbClr val="1F3864"/>
                </a:solidFill>
                <a:latin typeface="Times New Roman"/>
                <a:ea typeface="Times New Roman"/>
                <a:cs typeface="Times New Roman"/>
                <a:sym typeface="Times New Roman"/>
              </a:rPr>
              <a:t>SOCIAL NETWORK OR COMMUNITY</a:t>
            </a:r>
            <a:endParaRPr/>
          </a:p>
          <a:p>
            <a:pPr indent="0" lvl="0" marL="0" marR="0" rtl="0" algn="ctr">
              <a:spcBef>
                <a:spcPts val="0"/>
              </a:spcBef>
              <a:spcAft>
                <a:spcPts val="0"/>
              </a:spcAft>
              <a:buNone/>
            </a:pPr>
            <a:r>
              <a:rPr lang="en-US" sz="1600">
                <a:solidFill>
                  <a:srgbClr val="1F3864"/>
                </a:solidFill>
                <a:latin typeface="Times New Roman"/>
                <a:ea typeface="Times New Roman"/>
                <a:cs typeface="Times New Roman"/>
                <a:sym typeface="Times New Roman"/>
              </a:rPr>
              <a:t>These sites or parts of sites focus on enabling community interactions between different consumers (C2C model). Typical interactions include posting comments and replies to comments, sending messages, rating content and tagging content in particular categories. Well-known examples include Facebook, Instagram, LinkedIn, Snapchat</a:t>
            </a:r>
            <a:endParaRPr sz="1600">
              <a:solidFill>
                <a:srgbClr val="1F3864"/>
              </a:solidFill>
              <a:latin typeface="Times New Roman"/>
              <a:ea typeface="Times New Roman"/>
              <a:cs typeface="Times New Roman"/>
              <a:sym typeface="Times New Roman"/>
            </a:endParaRPr>
          </a:p>
        </p:txBody>
      </p:sp>
      <p:pic>
        <p:nvPicPr>
          <p:cNvPr id="452" name="Google Shape;452;p24"/>
          <p:cNvPicPr preferRelativeResize="0"/>
          <p:nvPr>
            <p:ph idx="2" type="pic"/>
          </p:nvPr>
        </p:nvPicPr>
        <p:blipFill rotWithShape="1">
          <a:blip r:embed="rId3">
            <a:alphaModFix/>
          </a:blip>
          <a:srcRect b="0" l="0" r="0" t="0"/>
          <a:stretch/>
        </p:blipFill>
        <p:spPr>
          <a:xfrm>
            <a:off x="7153274" y="1410444"/>
            <a:ext cx="3523183" cy="2629354"/>
          </a:xfrm>
          <a:prstGeom prst="rect">
            <a:avLst/>
          </a:prstGeom>
          <a:solidFill>
            <a:srgbClr val="D8D8D8">
              <a:alpha val="49803"/>
            </a:srgbClr>
          </a:solidFill>
          <a:ln>
            <a:noFill/>
          </a:ln>
        </p:spPr>
      </p:pic>
      <p:sp>
        <p:nvSpPr>
          <p:cNvPr id="453" name="Google Shape;453;p24"/>
          <p:cNvSpPr txBox="1"/>
          <p:nvPr/>
        </p:nvSpPr>
        <p:spPr>
          <a:xfrm>
            <a:off x="7153274" y="4461880"/>
            <a:ext cx="4113898"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rgbClr val="2D3956"/>
                </a:solidFill>
                <a:latin typeface="Times New Roman"/>
                <a:ea typeface="Times New Roman"/>
                <a:cs typeface="Times New Roman"/>
                <a:sym typeface="Times New Roman"/>
              </a:rPr>
              <a:t>DIFFERENT FORMS OF FUNCTIONALITY OF DIGITAL PRESENCE</a:t>
            </a:r>
            <a:endParaRPr b="1" sz="2000">
              <a:solidFill>
                <a:srgbClr val="2D3956"/>
              </a:solidFill>
              <a:latin typeface="Times New Roman"/>
              <a:ea typeface="Times New Roman"/>
              <a:cs typeface="Times New Roman"/>
              <a:sym typeface="Times New Roman"/>
            </a:endParaRPr>
          </a:p>
        </p:txBody>
      </p:sp>
      <p:sp>
        <p:nvSpPr>
          <p:cNvPr id="454" name="Google Shape;454;p24"/>
          <p:cNvSpPr/>
          <p:nvPr/>
        </p:nvSpPr>
        <p:spPr>
          <a:xfrm>
            <a:off x="6479726" y="5477543"/>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455" name="Google Shape;455;p24"/>
          <p:cNvSpPr txBox="1"/>
          <p:nvPr/>
        </p:nvSpPr>
        <p:spPr>
          <a:xfrm>
            <a:off x="6579317" y="5726605"/>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
        <p:nvSpPr>
          <p:cNvPr id="456" name="Google Shape;456;p24"/>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57" name="Google Shape;457;p24"/>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pic>
        <p:nvPicPr>
          <p:cNvPr id="458" name="Google Shape;458;p24"/>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459" name="Google Shape;459;p24"/>
          <p:cNvPicPr preferRelativeResize="0"/>
          <p:nvPr/>
        </p:nvPicPr>
        <p:blipFill rotWithShape="1">
          <a:blip r:embed="rId6">
            <a:alphaModFix/>
          </a:blip>
          <a:srcRect b="0" l="0" r="0" t="0"/>
          <a:stretch/>
        </p:blipFill>
        <p:spPr>
          <a:xfrm>
            <a:off x="280308" y="6043914"/>
            <a:ext cx="2167470" cy="591661"/>
          </a:xfrm>
          <a:prstGeom prst="rect">
            <a:avLst/>
          </a:prstGeom>
          <a:noFill/>
          <a:ln>
            <a:noFill/>
          </a:ln>
        </p:spPr>
      </p:pic>
      <p:pic>
        <p:nvPicPr>
          <p:cNvPr id="460" name="Google Shape;460;p24"/>
          <p:cNvPicPr preferRelativeResize="0"/>
          <p:nvPr/>
        </p:nvPicPr>
        <p:blipFill rotWithShape="1">
          <a:blip r:embed="rId7">
            <a:alphaModFix/>
          </a:blip>
          <a:srcRect b="0" l="0" r="0" t="0"/>
          <a:stretch/>
        </p:blipFill>
        <p:spPr>
          <a:xfrm>
            <a:off x="9923145" y="6311380"/>
            <a:ext cx="1879649" cy="309233"/>
          </a:xfrm>
          <a:prstGeom prst="rect">
            <a:avLst/>
          </a:prstGeom>
          <a:noFill/>
          <a:ln>
            <a:noFill/>
          </a:ln>
        </p:spPr>
      </p:pic>
    </p:spTree>
  </p:cSld>
  <p:clrMapOvr>
    <a:masterClrMapping/>
  </p:clrMapOvr>
  <p:transition advTm="7132" spd="slow">
    <p:comb/>
  </p:transition>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4" name="Shape 464"/>
        <p:cNvGrpSpPr/>
        <p:nvPr/>
      </p:nvGrpSpPr>
      <p:grpSpPr>
        <a:xfrm>
          <a:off x="0" y="0"/>
          <a:ext cx="0" cy="0"/>
          <a:chOff x="0" y="0"/>
          <a:chExt cx="0" cy="0"/>
        </a:xfrm>
      </p:grpSpPr>
      <p:sp>
        <p:nvSpPr>
          <p:cNvPr id="465" name="Google Shape;465;p25"/>
          <p:cNvSpPr/>
          <p:nvPr/>
        </p:nvSpPr>
        <p:spPr>
          <a:xfrm>
            <a:off x="1133854" y="1397680"/>
            <a:ext cx="6019420" cy="4052784"/>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lt1"/>
                </a:solidFill>
                <a:latin typeface="Times New Roman"/>
                <a:ea typeface="Times New Roman"/>
                <a:cs typeface="Times New Roman"/>
                <a:sym typeface="Times New Roman"/>
              </a:rPr>
              <a:t>Digital transformation</a:t>
            </a:r>
            <a:endParaRPr/>
          </a:p>
          <a:p>
            <a:pPr indent="0" lvl="0" marL="0" marR="0" rtl="0" algn="ctr">
              <a:spcBef>
                <a:spcPts val="0"/>
              </a:spcBef>
              <a:spcAft>
                <a:spcPts val="0"/>
              </a:spcAft>
              <a:buNone/>
            </a:pPr>
            <a:r>
              <a:t/>
            </a:r>
            <a:endParaRPr b="1" sz="2000">
              <a:solidFill>
                <a:schemeClr val="lt1"/>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2000">
                <a:solidFill>
                  <a:schemeClr val="lt1"/>
                </a:solidFill>
                <a:latin typeface="Times New Roman"/>
                <a:ea typeface="Times New Roman"/>
                <a:cs typeface="Times New Roman"/>
                <a:sym typeface="Times New Roman"/>
              </a:rPr>
              <a:t> </a:t>
            </a:r>
            <a:r>
              <a:rPr b="1" lang="en-US" sz="1800">
                <a:solidFill>
                  <a:schemeClr val="lt1"/>
                </a:solidFill>
                <a:latin typeface="Times New Roman"/>
                <a:ea typeface="Times New Roman"/>
                <a:cs typeface="Times New Roman"/>
                <a:sym typeface="Times New Roman"/>
              </a:rPr>
              <a:t> is the integration of digital technology into all areas of a business, fundamentally changing how you operate and deliver value to customers. It's also a cultural change that requires organizations to continually challenge the status quo, experiment, and get comfortable with failure.</a:t>
            </a:r>
            <a:endParaRPr/>
          </a:p>
        </p:txBody>
      </p:sp>
      <p:pic>
        <p:nvPicPr>
          <p:cNvPr id="466" name="Google Shape;466;p25"/>
          <p:cNvPicPr preferRelativeResize="0"/>
          <p:nvPr>
            <p:ph idx="2" type="pic"/>
          </p:nvPr>
        </p:nvPicPr>
        <p:blipFill rotWithShape="1">
          <a:blip r:embed="rId3">
            <a:alphaModFix/>
          </a:blip>
          <a:srcRect b="0" l="0" r="0" t="0"/>
          <a:stretch/>
        </p:blipFill>
        <p:spPr>
          <a:xfrm>
            <a:off x="7153274" y="1410444"/>
            <a:ext cx="3838575" cy="2481073"/>
          </a:xfrm>
          <a:prstGeom prst="rect">
            <a:avLst/>
          </a:prstGeom>
          <a:solidFill>
            <a:srgbClr val="D8D8D8">
              <a:alpha val="49803"/>
            </a:srgbClr>
          </a:solidFill>
          <a:ln>
            <a:noFill/>
          </a:ln>
        </p:spPr>
      </p:pic>
      <p:sp>
        <p:nvSpPr>
          <p:cNvPr id="467" name="Google Shape;467;p25"/>
          <p:cNvSpPr txBox="1"/>
          <p:nvPr/>
        </p:nvSpPr>
        <p:spPr>
          <a:xfrm>
            <a:off x="7153274" y="4742578"/>
            <a:ext cx="4113898"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rgbClr val="2D3956"/>
                </a:solidFill>
                <a:latin typeface="Times New Roman"/>
                <a:ea typeface="Times New Roman"/>
                <a:cs typeface="Times New Roman"/>
                <a:sym typeface="Times New Roman"/>
              </a:rPr>
              <a:t>DRIVERS AND BARRIERS TO DIGITAL TRANSFORMATION</a:t>
            </a:r>
            <a:endParaRPr b="1" sz="2000">
              <a:solidFill>
                <a:srgbClr val="2D3956"/>
              </a:solidFill>
              <a:latin typeface="Times New Roman"/>
              <a:ea typeface="Times New Roman"/>
              <a:cs typeface="Times New Roman"/>
              <a:sym typeface="Times New Roman"/>
            </a:endParaRPr>
          </a:p>
        </p:txBody>
      </p:sp>
      <p:sp>
        <p:nvSpPr>
          <p:cNvPr id="468" name="Google Shape;468;p25"/>
          <p:cNvSpPr/>
          <p:nvPr/>
        </p:nvSpPr>
        <p:spPr>
          <a:xfrm>
            <a:off x="7075026" y="3619717"/>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469" name="Google Shape;469;p25"/>
          <p:cNvSpPr txBox="1"/>
          <p:nvPr/>
        </p:nvSpPr>
        <p:spPr>
          <a:xfrm>
            <a:off x="7163945" y="3856740"/>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
        <p:nvSpPr>
          <p:cNvPr id="470" name="Google Shape;470;p25"/>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71" name="Google Shape;471;p25"/>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pic>
        <p:nvPicPr>
          <p:cNvPr id="472" name="Google Shape;472;p25"/>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473" name="Google Shape;473;p25"/>
          <p:cNvPicPr preferRelativeResize="0"/>
          <p:nvPr/>
        </p:nvPicPr>
        <p:blipFill rotWithShape="1">
          <a:blip r:embed="rId6">
            <a:alphaModFix/>
          </a:blip>
          <a:srcRect b="0" l="0" r="0" t="0"/>
          <a:stretch/>
        </p:blipFill>
        <p:spPr>
          <a:xfrm>
            <a:off x="280308" y="6043914"/>
            <a:ext cx="2167470" cy="591661"/>
          </a:xfrm>
          <a:prstGeom prst="rect">
            <a:avLst/>
          </a:prstGeom>
          <a:noFill/>
          <a:ln>
            <a:noFill/>
          </a:ln>
        </p:spPr>
      </p:pic>
      <p:pic>
        <p:nvPicPr>
          <p:cNvPr id="474" name="Google Shape;474;p25"/>
          <p:cNvPicPr preferRelativeResize="0"/>
          <p:nvPr/>
        </p:nvPicPr>
        <p:blipFill rotWithShape="1">
          <a:blip r:embed="rId7">
            <a:alphaModFix/>
          </a:blip>
          <a:srcRect b="0" l="0" r="0" t="0"/>
          <a:stretch/>
        </p:blipFill>
        <p:spPr>
          <a:xfrm>
            <a:off x="9923145" y="6311380"/>
            <a:ext cx="1879649" cy="309233"/>
          </a:xfrm>
          <a:prstGeom prst="rect">
            <a:avLst/>
          </a:prstGeom>
          <a:noFill/>
          <a:ln>
            <a:noFill/>
          </a:ln>
        </p:spPr>
      </p:pic>
    </p:spTree>
  </p:cSld>
  <p:clrMapOvr>
    <a:masterClrMapping/>
  </p:clrMapOvr>
  <p:transition advTm="7132" spd="slow">
    <p:comb/>
  </p:transition>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8" name="Shape 478"/>
        <p:cNvGrpSpPr/>
        <p:nvPr/>
      </p:nvGrpSpPr>
      <p:grpSpPr>
        <a:xfrm>
          <a:off x="0" y="0"/>
          <a:ext cx="0" cy="0"/>
          <a:chOff x="0" y="0"/>
          <a:chExt cx="0" cy="0"/>
        </a:xfrm>
      </p:grpSpPr>
      <p:sp>
        <p:nvSpPr>
          <p:cNvPr id="479" name="Google Shape;479;p26"/>
          <p:cNvSpPr/>
          <p:nvPr/>
        </p:nvSpPr>
        <p:spPr>
          <a:xfrm>
            <a:off x="1113777" y="1428065"/>
            <a:ext cx="6019420" cy="4052784"/>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lt1"/>
                </a:solidFill>
                <a:latin typeface="Calibri"/>
                <a:ea typeface="Calibri"/>
                <a:cs typeface="Calibri"/>
                <a:sym typeface="Calibri"/>
              </a:rPr>
              <a:t>THE 7Ss ARE USEFUL FRAMEWORK FOR </a:t>
            </a:r>
            <a:r>
              <a:rPr b="1" lang="en-US" sz="1800">
                <a:solidFill>
                  <a:schemeClr val="lt1"/>
                </a:solidFill>
                <a:latin typeface="Calibri"/>
                <a:ea typeface="Calibri"/>
                <a:cs typeface="Calibri"/>
                <a:sym typeface="Calibri"/>
              </a:rPr>
              <a:t>REVIEWING</a:t>
            </a:r>
            <a:r>
              <a:rPr b="1" lang="en-US" sz="1800">
                <a:solidFill>
                  <a:schemeClr val="lt1"/>
                </a:solidFill>
                <a:latin typeface="Calibri"/>
                <a:ea typeface="Calibri"/>
                <a:cs typeface="Calibri"/>
                <a:sym typeface="Calibri"/>
              </a:rPr>
              <a:t> AN ORGANIZATION’S EXISTING AND </a:t>
            </a:r>
            <a:r>
              <a:rPr b="1" lang="en-US" sz="1800">
                <a:solidFill>
                  <a:schemeClr val="lt1"/>
                </a:solidFill>
                <a:latin typeface="Calibri"/>
                <a:ea typeface="Calibri"/>
                <a:cs typeface="Calibri"/>
                <a:sym typeface="Calibri"/>
              </a:rPr>
              <a:t>FUTURE</a:t>
            </a:r>
            <a:r>
              <a:rPr b="1" lang="en-US" sz="1800">
                <a:solidFill>
                  <a:schemeClr val="lt1"/>
                </a:solidFill>
                <a:latin typeface="Calibri"/>
                <a:ea typeface="Calibri"/>
                <a:cs typeface="Calibri"/>
                <a:sym typeface="Calibri"/>
              </a:rPr>
              <a:t> CAPABILITIES TO MEET THE CHALLENGES POSED BY THE NEW DIGITAL CHANNELS </a:t>
            </a:r>
            <a:endParaRPr b="1" sz="1800">
              <a:solidFill>
                <a:schemeClr val="lt1"/>
              </a:solidFill>
              <a:latin typeface="Calibri"/>
              <a:ea typeface="Calibri"/>
              <a:cs typeface="Calibri"/>
              <a:sym typeface="Calibri"/>
            </a:endParaRPr>
          </a:p>
        </p:txBody>
      </p:sp>
      <p:pic>
        <p:nvPicPr>
          <p:cNvPr id="480" name="Google Shape;480;p26"/>
          <p:cNvPicPr preferRelativeResize="0"/>
          <p:nvPr>
            <p:ph idx="2" type="pic"/>
          </p:nvPr>
        </p:nvPicPr>
        <p:blipFill rotWithShape="1">
          <a:blip r:embed="rId3">
            <a:alphaModFix/>
          </a:blip>
          <a:srcRect b="0" l="0" r="0" t="0"/>
          <a:stretch/>
        </p:blipFill>
        <p:spPr>
          <a:xfrm>
            <a:off x="7163944" y="1410444"/>
            <a:ext cx="4103227" cy="4040020"/>
          </a:xfrm>
          <a:prstGeom prst="rect">
            <a:avLst/>
          </a:prstGeom>
          <a:solidFill>
            <a:srgbClr val="D8D8D8">
              <a:alpha val="49803"/>
            </a:srgbClr>
          </a:solidFill>
          <a:ln>
            <a:noFill/>
          </a:ln>
        </p:spPr>
      </p:pic>
      <p:sp>
        <p:nvSpPr>
          <p:cNvPr id="481" name="Google Shape;481;p26"/>
          <p:cNvSpPr txBox="1"/>
          <p:nvPr/>
        </p:nvSpPr>
        <p:spPr>
          <a:xfrm>
            <a:off x="7153274" y="5050354"/>
            <a:ext cx="4113898"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rgbClr val="2D3956"/>
                </a:solidFill>
                <a:latin typeface="Times New Roman"/>
                <a:ea typeface="Times New Roman"/>
                <a:cs typeface="Times New Roman"/>
                <a:sym typeface="Times New Roman"/>
              </a:rPr>
              <a:t>APPLYING THE 7Ss </a:t>
            </a:r>
            <a:endParaRPr b="1" sz="2000">
              <a:solidFill>
                <a:srgbClr val="2D3956"/>
              </a:solidFill>
              <a:latin typeface="Times New Roman"/>
              <a:ea typeface="Times New Roman"/>
              <a:cs typeface="Times New Roman"/>
              <a:sym typeface="Times New Roman"/>
            </a:endParaRPr>
          </a:p>
        </p:txBody>
      </p:sp>
      <p:sp>
        <p:nvSpPr>
          <p:cNvPr id="482" name="Google Shape;482;p26"/>
          <p:cNvSpPr/>
          <p:nvPr/>
        </p:nvSpPr>
        <p:spPr>
          <a:xfrm>
            <a:off x="6537897" y="5050353"/>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483" name="Google Shape;483;p26"/>
          <p:cNvSpPr txBox="1"/>
          <p:nvPr/>
        </p:nvSpPr>
        <p:spPr>
          <a:xfrm>
            <a:off x="6608401" y="5252191"/>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
        <p:nvSpPr>
          <p:cNvPr id="484" name="Google Shape;484;p26"/>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85" name="Google Shape;485;p26"/>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pic>
        <p:nvPicPr>
          <p:cNvPr id="486" name="Google Shape;486;p26"/>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487" name="Google Shape;487;p26"/>
          <p:cNvPicPr preferRelativeResize="0"/>
          <p:nvPr/>
        </p:nvPicPr>
        <p:blipFill rotWithShape="1">
          <a:blip r:embed="rId6">
            <a:alphaModFix/>
          </a:blip>
          <a:srcRect b="0" l="0" r="0" t="0"/>
          <a:stretch/>
        </p:blipFill>
        <p:spPr>
          <a:xfrm>
            <a:off x="280308" y="6043914"/>
            <a:ext cx="2167470" cy="591661"/>
          </a:xfrm>
          <a:prstGeom prst="rect">
            <a:avLst/>
          </a:prstGeom>
          <a:noFill/>
          <a:ln>
            <a:noFill/>
          </a:ln>
        </p:spPr>
      </p:pic>
      <p:pic>
        <p:nvPicPr>
          <p:cNvPr id="488" name="Google Shape;488;p26"/>
          <p:cNvPicPr preferRelativeResize="0"/>
          <p:nvPr/>
        </p:nvPicPr>
        <p:blipFill rotWithShape="1">
          <a:blip r:embed="rId7">
            <a:alphaModFix/>
          </a:blip>
          <a:srcRect b="0" l="0" r="0" t="0"/>
          <a:stretch/>
        </p:blipFill>
        <p:spPr>
          <a:xfrm>
            <a:off x="9923145" y="6311380"/>
            <a:ext cx="1879649" cy="309233"/>
          </a:xfrm>
          <a:prstGeom prst="rect">
            <a:avLst/>
          </a:prstGeom>
          <a:noFill/>
          <a:ln>
            <a:noFill/>
          </a:ln>
        </p:spPr>
      </p:pic>
    </p:spTree>
  </p:cSld>
  <p:clrMapOvr>
    <a:masterClrMapping/>
  </p:clrMapOvr>
  <p:transition advTm="7132" spd="slow">
    <p:comb/>
  </p:transition>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2" name="Shape 492"/>
        <p:cNvGrpSpPr/>
        <p:nvPr/>
      </p:nvGrpSpPr>
      <p:grpSpPr>
        <a:xfrm>
          <a:off x="0" y="0"/>
          <a:ext cx="0" cy="0"/>
          <a:chOff x="0" y="0"/>
          <a:chExt cx="0" cy="0"/>
        </a:xfrm>
      </p:grpSpPr>
      <p:sp>
        <p:nvSpPr>
          <p:cNvPr id="493" name="Google Shape;493;p27"/>
          <p:cNvSpPr/>
          <p:nvPr/>
        </p:nvSpPr>
        <p:spPr>
          <a:xfrm>
            <a:off x="473420" y="1252000"/>
            <a:ext cx="6019420" cy="4052784"/>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800">
              <a:solidFill>
                <a:srgbClr val="FFD966"/>
              </a:solidFill>
              <a:latin typeface="Calibri"/>
              <a:ea typeface="Calibri"/>
              <a:cs typeface="Calibri"/>
              <a:sym typeface="Calibri"/>
            </a:endParaRPr>
          </a:p>
        </p:txBody>
      </p:sp>
      <p:sp>
        <p:nvSpPr>
          <p:cNvPr id="494" name="Google Shape;494;p27"/>
          <p:cNvSpPr txBox="1"/>
          <p:nvPr/>
        </p:nvSpPr>
        <p:spPr>
          <a:xfrm>
            <a:off x="1052702" y="3135824"/>
            <a:ext cx="2971801"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lt1"/>
                </a:solidFill>
                <a:latin typeface="Times New Roman"/>
                <a:ea typeface="Times New Roman"/>
                <a:cs typeface="Times New Roman"/>
                <a:sym typeface="Times New Roman"/>
              </a:rPr>
              <a:t>APPLYING THE 7Ss </a:t>
            </a:r>
            <a:endParaRPr b="1" sz="2000">
              <a:solidFill>
                <a:schemeClr val="lt1"/>
              </a:solidFill>
              <a:latin typeface="Times New Roman"/>
              <a:ea typeface="Times New Roman"/>
              <a:cs typeface="Times New Roman"/>
              <a:sym typeface="Times New Roman"/>
            </a:endParaRPr>
          </a:p>
        </p:txBody>
      </p:sp>
      <p:sp>
        <p:nvSpPr>
          <p:cNvPr id="495" name="Google Shape;495;p27"/>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96" name="Google Shape;496;p27"/>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97" name="Google Shape;497;p27"/>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498" name="Google Shape;498;p27"/>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499" name="Google Shape;499;p27"/>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pic>
        <p:nvPicPr>
          <p:cNvPr id="500" name="Google Shape;500;p27"/>
          <p:cNvPicPr preferRelativeResize="0"/>
          <p:nvPr>
            <p:ph idx="2" type="pic"/>
          </p:nvPr>
        </p:nvPicPr>
        <p:blipFill rotWithShape="1">
          <a:blip r:embed="rId7">
            <a:alphaModFix/>
          </a:blip>
          <a:srcRect b="4894" l="0" r="0" t="4893"/>
          <a:stretch/>
        </p:blipFill>
        <p:spPr>
          <a:xfrm>
            <a:off x="3770722" y="883508"/>
            <a:ext cx="8174958" cy="4652572"/>
          </a:xfrm>
          <a:prstGeom prst="rect">
            <a:avLst/>
          </a:prstGeom>
          <a:solidFill>
            <a:srgbClr val="D8D8D8">
              <a:alpha val="49803"/>
            </a:srgbClr>
          </a:solidFill>
          <a:ln>
            <a:noFill/>
          </a:ln>
        </p:spPr>
      </p:pic>
      <p:sp>
        <p:nvSpPr>
          <p:cNvPr id="501" name="Google Shape;501;p27"/>
          <p:cNvSpPr/>
          <p:nvPr/>
        </p:nvSpPr>
        <p:spPr>
          <a:xfrm>
            <a:off x="3132583" y="5000215"/>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502" name="Google Shape;502;p27"/>
          <p:cNvSpPr txBox="1"/>
          <p:nvPr/>
        </p:nvSpPr>
        <p:spPr>
          <a:xfrm>
            <a:off x="3182378" y="5243693"/>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Tree>
  </p:cSld>
  <p:clrMapOvr>
    <a:masterClrMapping/>
  </p:clrMapOvr>
  <p:transition advTm="7132" spd="slow">
    <p:comb/>
  </p:transition>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6" name="Shape 506"/>
        <p:cNvGrpSpPr/>
        <p:nvPr/>
      </p:nvGrpSpPr>
      <p:grpSpPr>
        <a:xfrm>
          <a:off x="0" y="0"/>
          <a:ext cx="0" cy="0"/>
          <a:chOff x="0" y="0"/>
          <a:chExt cx="0" cy="0"/>
        </a:xfrm>
      </p:grpSpPr>
      <p:sp>
        <p:nvSpPr>
          <p:cNvPr id="507" name="Google Shape;507;p28"/>
          <p:cNvSpPr/>
          <p:nvPr/>
        </p:nvSpPr>
        <p:spPr>
          <a:xfrm>
            <a:off x="1133854" y="1397680"/>
            <a:ext cx="6019420" cy="4052784"/>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800">
              <a:solidFill>
                <a:srgbClr val="FFD966"/>
              </a:solidFill>
              <a:latin typeface="Calibri"/>
              <a:ea typeface="Calibri"/>
              <a:cs typeface="Calibri"/>
              <a:sym typeface="Calibri"/>
            </a:endParaRPr>
          </a:p>
        </p:txBody>
      </p:sp>
      <p:sp>
        <p:nvSpPr>
          <p:cNvPr id="508" name="Google Shape;508;p28"/>
          <p:cNvSpPr txBox="1"/>
          <p:nvPr/>
        </p:nvSpPr>
        <p:spPr>
          <a:xfrm>
            <a:off x="1052702" y="3135824"/>
            <a:ext cx="2971801"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lt1"/>
                </a:solidFill>
                <a:latin typeface="Times New Roman"/>
                <a:ea typeface="Times New Roman"/>
                <a:cs typeface="Times New Roman"/>
                <a:sym typeface="Times New Roman"/>
              </a:rPr>
              <a:t>APPLYING THE 7Ss </a:t>
            </a:r>
            <a:endParaRPr b="1" sz="2000">
              <a:solidFill>
                <a:schemeClr val="lt1"/>
              </a:solidFill>
              <a:latin typeface="Times New Roman"/>
              <a:ea typeface="Times New Roman"/>
              <a:cs typeface="Times New Roman"/>
              <a:sym typeface="Times New Roman"/>
            </a:endParaRPr>
          </a:p>
        </p:txBody>
      </p:sp>
      <p:sp>
        <p:nvSpPr>
          <p:cNvPr id="509" name="Google Shape;509;p28"/>
          <p:cNvSpPr/>
          <p:nvPr/>
        </p:nvSpPr>
        <p:spPr>
          <a:xfrm>
            <a:off x="6770226" y="5355214"/>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510" name="Google Shape;510;p28"/>
          <p:cNvSpPr txBox="1"/>
          <p:nvPr/>
        </p:nvSpPr>
        <p:spPr>
          <a:xfrm>
            <a:off x="6770226" y="5604678"/>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
        <p:nvSpPr>
          <p:cNvPr id="511" name="Google Shape;511;p28"/>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12" name="Google Shape;512;p28"/>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13" name="Google Shape;513;p28"/>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514" name="Google Shape;514;p28"/>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515" name="Google Shape;515;p28"/>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pic>
        <p:nvPicPr>
          <p:cNvPr id="516" name="Google Shape;516;p28"/>
          <p:cNvPicPr preferRelativeResize="0"/>
          <p:nvPr>
            <p:ph idx="2" type="pic"/>
          </p:nvPr>
        </p:nvPicPr>
        <p:blipFill rotWithShape="1">
          <a:blip r:embed="rId7">
            <a:alphaModFix/>
          </a:blip>
          <a:srcRect b="2670" l="0" r="0" t="2670"/>
          <a:stretch/>
        </p:blipFill>
        <p:spPr>
          <a:xfrm>
            <a:off x="3943350" y="952500"/>
            <a:ext cx="8105775" cy="4539244"/>
          </a:xfrm>
          <a:prstGeom prst="rect">
            <a:avLst/>
          </a:prstGeom>
          <a:solidFill>
            <a:srgbClr val="D8D8D8">
              <a:alpha val="49803"/>
            </a:srgbClr>
          </a:solidFill>
          <a:ln>
            <a:noFill/>
          </a:ln>
        </p:spPr>
      </p:pic>
    </p:spTree>
  </p:cSld>
  <p:clrMapOvr>
    <a:masterClrMapping/>
  </p:clrMapOvr>
  <p:transition advTm="7132" spd="slow">
    <p:comb/>
  </p:transition>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0" name="Shape 520"/>
        <p:cNvGrpSpPr/>
        <p:nvPr/>
      </p:nvGrpSpPr>
      <p:grpSpPr>
        <a:xfrm>
          <a:off x="0" y="0"/>
          <a:ext cx="0" cy="0"/>
          <a:chOff x="0" y="0"/>
          <a:chExt cx="0" cy="0"/>
        </a:xfrm>
      </p:grpSpPr>
      <p:sp>
        <p:nvSpPr>
          <p:cNvPr id="521" name="Google Shape;521;p29"/>
          <p:cNvSpPr/>
          <p:nvPr/>
        </p:nvSpPr>
        <p:spPr>
          <a:xfrm>
            <a:off x="1133853" y="1397680"/>
            <a:ext cx="10753347" cy="44920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800">
              <a:solidFill>
                <a:srgbClr val="FFD966"/>
              </a:solidFill>
              <a:latin typeface="Calibri"/>
              <a:ea typeface="Calibri"/>
              <a:cs typeface="Calibri"/>
              <a:sym typeface="Calibri"/>
            </a:endParaRPr>
          </a:p>
        </p:txBody>
      </p:sp>
      <p:sp>
        <p:nvSpPr>
          <p:cNvPr id="522" name="Google Shape;522;p29"/>
          <p:cNvSpPr txBox="1"/>
          <p:nvPr/>
        </p:nvSpPr>
        <p:spPr>
          <a:xfrm>
            <a:off x="2341289" y="5220738"/>
            <a:ext cx="2971801"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lt1"/>
                </a:solidFill>
                <a:latin typeface="Times New Roman"/>
                <a:ea typeface="Times New Roman"/>
                <a:cs typeface="Times New Roman"/>
                <a:sym typeface="Times New Roman"/>
              </a:rPr>
              <a:t>APPLYING THE 7Ss </a:t>
            </a:r>
            <a:endParaRPr b="1" sz="2000">
              <a:solidFill>
                <a:schemeClr val="lt1"/>
              </a:solidFill>
              <a:latin typeface="Times New Roman"/>
              <a:ea typeface="Times New Roman"/>
              <a:cs typeface="Times New Roman"/>
              <a:sym typeface="Times New Roman"/>
            </a:endParaRPr>
          </a:p>
        </p:txBody>
      </p:sp>
      <p:sp>
        <p:nvSpPr>
          <p:cNvPr id="523" name="Google Shape;523;p29"/>
          <p:cNvSpPr/>
          <p:nvPr/>
        </p:nvSpPr>
        <p:spPr>
          <a:xfrm>
            <a:off x="6770226" y="5355214"/>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524" name="Google Shape;524;p29"/>
          <p:cNvSpPr txBox="1"/>
          <p:nvPr/>
        </p:nvSpPr>
        <p:spPr>
          <a:xfrm>
            <a:off x="6770226" y="5604678"/>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
        <p:nvSpPr>
          <p:cNvPr id="525" name="Google Shape;525;p29"/>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26" name="Google Shape;526;p29"/>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27" name="Google Shape;527;p29"/>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528" name="Google Shape;528;p29"/>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529" name="Google Shape;529;p29"/>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pic>
        <p:nvPicPr>
          <p:cNvPr id="530" name="Google Shape;530;p29"/>
          <p:cNvPicPr preferRelativeResize="0"/>
          <p:nvPr>
            <p:ph idx="2" type="pic"/>
          </p:nvPr>
        </p:nvPicPr>
        <p:blipFill rotWithShape="1">
          <a:blip r:embed="rId7">
            <a:alphaModFix/>
          </a:blip>
          <a:srcRect b="5299" l="0" r="0" t="5300"/>
          <a:stretch/>
        </p:blipFill>
        <p:spPr>
          <a:xfrm>
            <a:off x="1133853" y="1129112"/>
            <a:ext cx="10458071" cy="4122011"/>
          </a:xfrm>
          <a:prstGeom prst="rect">
            <a:avLst/>
          </a:prstGeom>
          <a:solidFill>
            <a:srgbClr val="D8D8D8">
              <a:alpha val="49803"/>
            </a:srgbClr>
          </a:solidFill>
          <a:ln>
            <a:noFill/>
          </a:ln>
        </p:spPr>
      </p:pic>
    </p:spTree>
  </p:cSld>
  <p:clrMapOvr>
    <a:masterClrMapping/>
  </p:clrMapOvr>
  <p:transition advTm="7132" spd="slow">
    <p:comb/>
  </p:transition>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4" name="Shape 534"/>
        <p:cNvGrpSpPr/>
        <p:nvPr/>
      </p:nvGrpSpPr>
      <p:grpSpPr>
        <a:xfrm>
          <a:off x="0" y="0"/>
          <a:ext cx="0" cy="0"/>
          <a:chOff x="0" y="0"/>
          <a:chExt cx="0" cy="0"/>
        </a:xfrm>
      </p:grpSpPr>
      <p:sp>
        <p:nvSpPr>
          <p:cNvPr id="535" name="Google Shape;535;p30"/>
          <p:cNvSpPr/>
          <p:nvPr/>
        </p:nvSpPr>
        <p:spPr>
          <a:xfrm>
            <a:off x="1113777" y="1428065"/>
            <a:ext cx="6019420" cy="3805168"/>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lt1"/>
                </a:solidFill>
                <a:latin typeface="Times New Roman"/>
                <a:ea typeface="Times New Roman"/>
                <a:cs typeface="Times New Roman"/>
                <a:sym typeface="Times New Roman"/>
              </a:rPr>
              <a:t>Digital media channels</a:t>
            </a:r>
            <a:endParaRPr/>
          </a:p>
          <a:p>
            <a:pPr indent="0" lvl="0" marL="0" marR="0" rtl="0" algn="ctr">
              <a:spcBef>
                <a:spcPts val="0"/>
              </a:spcBef>
              <a:spcAft>
                <a:spcPts val="0"/>
              </a:spcAft>
              <a:buNone/>
            </a:pPr>
            <a:r>
              <a:rPr b="1" lang="en-US" sz="1800">
                <a:solidFill>
                  <a:schemeClr val="lt1"/>
                </a:solidFill>
                <a:latin typeface="Times New Roman"/>
                <a:ea typeface="Times New Roman"/>
                <a:cs typeface="Times New Roman"/>
                <a:sym typeface="Times New Roman"/>
              </a:rPr>
              <a:t>Online communications techniques used to achieve goals of brand awareness, familiarity, favorability and to influence purchase intent by encouraging users of digital media to visit a website to engage with the brand or product, and ultimately to purchase online or offline through traditional media channels such as by phone or in-store.</a:t>
            </a:r>
            <a:endParaRPr b="1" sz="1800">
              <a:solidFill>
                <a:schemeClr val="lt1"/>
              </a:solidFill>
              <a:latin typeface="Times New Roman"/>
              <a:ea typeface="Times New Roman"/>
              <a:cs typeface="Times New Roman"/>
              <a:sym typeface="Times New Roman"/>
            </a:endParaRPr>
          </a:p>
        </p:txBody>
      </p:sp>
      <p:sp>
        <p:nvSpPr>
          <p:cNvPr id="536" name="Google Shape;536;p30"/>
          <p:cNvSpPr/>
          <p:nvPr/>
        </p:nvSpPr>
        <p:spPr>
          <a:xfrm>
            <a:off x="1257178" y="4848513"/>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537" name="Google Shape;537;p30"/>
          <p:cNvSpPr txBox="1"/>
          <p:nvPr/>
        </p:nvSpPr>
        <p:spPr>
          <a:xfrm>
            <a:off x="1263989" y="5111445"/>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
        <p:nvSpPr>
          <p:cNvPr id="538" name="Google Shape;538;p30"/>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39" name="Google Shape;539;p30"/>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40" name="Google Shape;540;p30"/>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541" name="Google Shape;541;p30"/>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542" name="Google Shape;542;p30"/>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pic>
        <p:nvPicPr>
          <p:cNvPr id="543" name="Google Shape;543;p30"/>
          <p:cNvPicPr preferRelativeResize="0"/>
          <p:nvPr>
            <p:ph idx="2" type="pic"/>
          </p:nvPr>
        </p:nvPicPr>
        <p:blipFill rotWithShape="1">
          <a:blip r:embed="rId7">
            <a:alphaModFix/>
          </a:blip>
          <a:srcRect b="0" l="0" r="0" t="0"/>
          <a:stretch/>
        </p:blipFill>
        <p:spPr>
          <a:xfrm>
            <a:off x="7133197" y="933450"/>
            <a:ext cx="4565467" cy="3376526"/>
          </a:xfrm>
          <a:prstGeom prst="rect">
            <a:avLst/>
          </a:prstGeom>
          <a:solidFill>
            <a:srgbClr val="D8D8D8">
              <a:alpha val="49803"/>
            </a:srgbClr>
          </a:solidFill>
          <a:ln>
            <a:noFill/>
          </a:ln>
        </p:spPr>
      </p:pic>
      <p:sp>
        <p:nvSpPr>
          <p:cNvPr id="544" name="Google Shape;544;p30"/>
          <p:cNvSpPr txBox="1"/>
          <p:nvPr/>
        </p:nvSpPr>
        <p:spPr>
          <a:xfrm>
            <a:off x="7290473" y="4525347"/>
            <a:ext cx="3705239"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Times New Roman"/>
                <a:ea typeface="Times New Roman"/>
                <a:cs typeface="Times New Roman"/>
                <a:sym typeface="Times New Roman"/>
              </a:rPr>
              <a:t>Introduction to Digital marketing communication</a:t>
            </a:r>
            <a:endParaRPr b="1" sz="2000">
              <a:solidFill>
                <a:schemeClr val="dk1"/>
              </a:solidFill>
              <a:latin typeface="Times New Roman"/>
              <a:ea typeface="Times New Roman"/>
              <a:cs typeface="Times New Roman"/>
              <a:sym typeface="Times New Roman"/>
            </a:endParaRPr>
          </a:p>
        </p:txBody>
      </p:sp>
    </p:spTree>
  </p:cSld>
  <p:clrMapOvr>
    <a:masterClrMapping/>
  </p:clrMapOvr>
  <p:transition advTm="7132" spd="slow">
    <p:comb/>
  </p:transition>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8" name="Shape 548"/>
        <p:cNvGrpSpPr/>
        <p:nvPr/>
      </p:nvGrpSpPr>
      <p:grpSpPr>
        <a:xfrm>
          <a:off x="0" y="0"/>
          <a:ext cx="0" cy="0"/>
          <a:chOff x="0" y="0"/>
          <a:chExt cx="0" cy="0"/>
        </a:xfrm>
      </p:grpSpPr>
      <p:sp>
        <p:nvSpPr>
          <p:cNvPr id="549" name="Google Shape;549;p31"/>
          <p:cNvSpPr/>
          <p:nvPr/>
        </p:nvSpPr>
        <p:spPr>
          <a:xfrm>
            <a:off x="1113777" y="1176198"/>
            <a:ext cx="6019420" cy="3805168"/>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lt1"/>
                </a:solidFill>
                <a:latin typeface="Times New Roman"/>
                <a:ea typeface="Times New Roman"/>
                <a:cs typeface="Times New Roman"/>
                <a:sym typeface="Times New Roman"/>
              </a:rPr>
              <a:t>Display ads</a:t>
            </a:r>
            <a:endParaRPr b="1" sz="2800">
              <a:solidFill>
                <a:schemeClr val="lt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800">
                <a:solidFill>
                  <a:schemeClr val="lt1"/>
                </a:solidFill>
                <a:latin typeface="Times New Roman"/>
                <a:ea typeface="Times New Roman"/>
                <a:cs typeface="Times New Roman"/>
                <a:sym typeface="Times New Roman"/>
              </a:rPr>
              <a:t>Use of graphical or rich media ad units within a web page to achieve goals of delivering brand awareness, familiarity, favorability and purchase intent. Many ads encourage interaction through prompting the viewer to rollover to play videos, complete an online form or to view more details before clicking through to a site.</a:t>
            </a:r>
            <a:endParaRPr b="1" sz="1800">
              <a:solidFill>
                <a:schemeClr val="lt1"/>
              </a:solidFill>
              <a:latin typeface="Times New Roman"/>
              <a:ea typeface="Times New Roman"/>
              <a:cs typeface="Times New Roman"/>
              <a:sym typeface="Times New Roman"/>
            </a:endParaRPr>
          </a:p>
        </p:txBody>
      </p:sp>
      <p:sp>
        <p:nvSpPr>
          <p:cNvPr id="550" name="Google Shape;550;p31"/>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51" name="Google Shape;551;p31"/>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52" name="Google Shape;552;p31"/>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553" name="Google Shape;553;p31"/>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554" name="Google Shape;554;p31"/>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pic>
        <p:nvPicPr>
          <p:cNvPr id="555" name="Google Shape;555;p31"/>
          <p:cNvPicPr preferRelativeResize="0"/>
          <p:nvPr>
            <p:ph idx="2" type="pic"/>
          </p:nvPr>
        </p:nvPicPr>
        <p:blipFill rotWithShape="1">
          <a:blip r:embed="rId7">
            <a:alphaModFix/>
          </a:blip>
          <a:srcRect b="0" l="0" r="0" t="0"/>
          <a:stretch/>
        </p:blipFill>
        <p:spPr>
          <a:xfrm>
            <a:off x="7133197" y="971550"/>
            <a:ext cx="4565467" cy="3297031"/>
          </a:xfrm>
          <a:prstGeom prst="rect">
            <a:avLst/>
          </a:prstGeom>
          <a:solidFill>
            <a:srgbClr val="D8D8D8">
              <a:alpha val="49803"/>
            </a:srgbClr>
          </a:solidFill>
          <a:ln>
            <a:noFill/>
          </a:ln>
        </p:spPr>
      </p:pic>
      <p:sp>
        <p:nvSpPr>
          <p:cNvPr id="556" name="Google Shape;556;p31"/>
          <p:cNvSpPr txBox="1"/>
          <p:nvPr/>
        </p:nvSpPr>
        <p:spPr>
          <a:xfrm>
            <a:off x="7563310" y="4504370"/>
            <a:ext cx="3705239"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Times New Roman"/>
                <a:ea typeface="Times New Roman"/>
                <a:cs typeface="Times New Roman"/>
                <a:sym typeface="Times New Roman"/>
              </a:rPr>
              <a:t>Introduction to Digital marketing communication</a:t>
            </a:r>
            <a:endParaRPr b="1" sz="2000">
              <a:solidFill>
                <a:schemeClr val="dk1"/>
              </a:solidFill>
              <a:latin typeface="Times New Roman"/>
              <a:ea typeface="Times New Roman"/>
              <a:cs typeface="Times New Roman"/>
              <a:sym typeface="Times New Roman"/>
            </a:endParaRPr>
          </a:p>
        </p:txBody>
      </p:sp>
      <p:sp>
        <p:nvSpPr>
          <p:cNvPr id="557" name="Google Shape;557;p31"/>
          <p:cNvSpPr/>
          <p:nvPr/>
        </p:nvSpPr>
        <p:spPr>
          <a:xfrm>
            <a:off x="6530789" y="4199285"/>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558" name="Google Shape;558;p31"/>
          <p:cNvSpPr txBox="1"/>
          <p:nvPr/>
        </p:nvSpPr>
        <p:spPr>
          <a:xfrm>
            <a:off x="6530789" y="4474962"/>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Tree>
  </p:cSld>
  <p:clrMapOvr>
    <a:masterClrMapping/>
  </p:clrMapOvr>
  <p:transition advTm="7132" spd="slow">
    <p:comb/>
  </p:transition>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2" name="Shape 562"/>
        <p:cNvGrpSpPr/>
        <p:nvPr/>
      </p:nvGrpSpPr>
      <p:grpSpPr>
        <a:xfrm>
          <a:off x="0" y="0"/>
          <a:ext cx="0" cy="0"/>
          <a:chOff x="0" y="0"/>
          <a:chExt cx="0" cy="0"/>
        </a:xfrm>
      </p:grpSpPr>
      <p:sp>
        <p:nvSpPr>
          <p:cNvPr id="563" name="Google Shape;563;p32"/>
          <p:cNvSpPr/>
          <p:nvPr/>
        </p:nvSpPr>
        <p:spPr>
          <a:xfrm>
            <a:off x="1105393" y="933450"/>
            <a:ext cx="6027804" cy="4329198"/>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lt1"/>
                </a:solidFill>
                <a:latin typeface="Times New Roman"/>
                <a:ea typeface="Times New Roman"/>
                <a:cs typeface="Times New Roman"/>
                <a:sym typeface="Times New Roman"/>
              </a:rPr>
              <a:t>Pay-per-click (PPC) PPC</a:t>
            </a:r>
            <a:endParaRPr b="1" sz="1800">
              <a:solidFill>
                <a:schemeClr val="lt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800">
                <a:solidFill>
                  <a:schemeClr val="lt1"/>
                </a:solidFill>
                <a:latin typeface="Times New Roman"/>
                <a:ea typeface="Times New Roman"/>
                <a:cs typeface="Times New Roman"/>
                <a:sym typeface="Times New Roman"/>
              </a:rPr>
              <a:t> </a:t>
            </a:r>
            <a:r>
              <a:rPr lang="en-US" sz="1800">
                <a:solidFill>
                  <a:schemeClr val="lt1"/>
                </a:solidFill>
                <a:latin typeface="Times New Roman"/>
                <a:ea typeface="Times New Roman"/>
                <a:cs typeface="Times New Roman"/>
                <a:sym typeface="Times New Roman"/>
              </a:rPr>
              <a:t>refers to when a company pays for text ads to be displayed on the search engine results pages as a sponsored link , when a specific key phrase is entered by the search users. It is so-called because the marketer pays each time the hypertext link in the ad is clicked on. If a link is clicked repeatedly, then this will be detected by the search engine as click fraud and the marketer will not be charged</a:t>
            </a:r>
            <a:endParaRPr sz="1800">
              <a:solidFill>
                <a:schemeClr val="lt1"/>
              </a:solidFill>
              <a:latin typeface="Times New Roman"/>
              <a:ea typeface="Times New Roman"/>
              <a:cs typeface="Times New Roman"/>
              <a:sym typeface="Times New Roman"/>
            </a:endParaRPr>
          </a:p>
        </p:txBody>
      </p:sp>
      <p:sp>
        <p:nvSpPr>
          <p:cNvPr id="564" name="Google Shape;564;p32"/>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65" name="Google Shape;565;p32"/>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66" name="Google Shape;566;p32"/>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567" name="Google Shape;567;p32"/>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568" name="Google Shape;568;p32"/>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pic>
        <p:nvPicPr>
          <p:cNvPr id="569" name="Google Shape;569;p32"/>
          <p:cNvPicPr preferRelativeResize="0"/>
          <p:nvPr>
            <p:ph idx="2" type="pic"/>
          </p:nvPr>
        </p:nvPicPr>
        <p:blipFill rotWithShape="1">
          <a:blip r:embed="rId7">
            <a:alphaModFix/>
          </a:blip>
          <a:srcRect b="0" l="0" r="0" t="0"/>
          <a:stretch/>
        </p:blipFill>
        <p:spPr>
          <a:xfrm>
            <a:off x="7133197" y="821272"/>
            <a:ext cx="4565467" cy="2872212"/>
          </a:xfrm>
          <a:prstGeom prst="rect">
            <a:avLst/>
          </a:prstGeom>
          <a:solidFill>
            <a:srgbClr val="D8D8D8">
              <a:alpha val="49803"/>
            </a:srgbClr>
          </a:solidFill>
          <a:ln>
            <a:noFill/>
          </a:ln>
        </p:spPr>
      </p:pic>
      <p:sp>
        <p:nvSpPr>
          <p:cNvPr id="570" name="Google Shape;570;p32"/>
          <p:cNvSpPr txBox="1"/>
          <p:nvPr/>
        </p:nvSpPr>
        <p:spPr>
          <a:xfrm>
            <a:off x="4785398" y="5515804"/>
            <a:ext cx="3705239"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200">
                <a:solidFill>
                  <a:srgbClr val="852F4A"/>
                </a:solidFill>
                <a:latin typeface="Arial"/>
                <a:ea typeface="Arial"/>
                <a:cs typeface="Arial"/>
                <a:sym typeface="Arial"/>
              </a:rPr>
              <a:t>PPC or pay-per-click marketing </a:t>
            </a:r>
            <a:r>
              <a:rPr lang="en-US" sz="1200">
                <a:solidFill>
                  <a:srgbClr val="4D5156"/>
                </a:solidFill>
                <a:latin typeface="Arial"/>
                <a:ea typeface="Arial"/>
                <a:cs typeface="Arial"/>
                <a:sym typeface="Arial"/>
              </a:rPr>
              <a:t>is </a:t>
            </a:r>
            <a:r>
              <a:rPr lang="en-US" sz="1200">
                <a:solidFill>
                  <a:srgbClr val="040C28"/>
                </a:solidFill>
                <a:latin typeface="Arial"/>
                <a:ea typeface="Arial"/>
                <a:cs typeface="Arial"/>
                <a:sym typeface="Arial"/>
              </a:rPr>
              <a:t>one approach of paid advertising which enables your website to rank higher and appear among the top search results</a:t>
            </a:r>
            <a:r>
              <a:rPr lang="en-US" sz="1200">
                <a:solidFill>
                  <a:srgbClr val="4D5156"/>
                </a:solidFill>
                <a:latin typeface="Arial"/>
                <a:ea typeface="Arial"/>
                <a:cs typeface="Arial"/>
                <a:sym typeface="Arial"/>
              </a:rPr>
              <a:t>. It allows you to bid on keywords to target specific audiences or certain platforms, yielding focused and more significant responses.</a:t>
            </a:r>
            <a:endParaRPr b="1" sz="1200">
              <a:solidFill>
                <a:schemeClr val="dk1"/>
              </a:solidFill>
              <a:latin typeface="Times New Roman"/>
              <a:ea typeface="Times New Roman"/>
              <a:cs typeface="Times New Roman"/>
              <a:sym typeface="Times New Roman"/>
            </a:endParaRPr>
          </a:p>
        </p:txBody>
      </p:sp>
      <p:sp>
        <p:nvSpPr>
          <p:cNvPr id="571" name="Google Shape;571;p32"/>
          <p:cNvSpPr/>
          <p:nvPr/>
        </p:nvSpPr>
        <p:spPr>
          <a:xfrm>
            <a:off x="6480993" y="4274195"/>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572" name="Google Shape;572;p32"/>
          <p:cNvSpPr txBox="1"/>
          <p:nvPr/>
        </p:nvSpPr>
        <p:spPr>
          <a:xfrm>
            <a:off x="6530789" y="4433515"/>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
        <p:nvSpPr>
          <p:cNvPr id="573" name="Google Shape;573;p32"/>
          <p:cNvSpPr txBox="1"/>
          <p:nvPr/>
        </p:nvSpPr>
        <p:spPr>
          <a:xfrm>
            <a:off x="8029575" y="4162425"/>
            <a:ext cx="3448050"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chemeClr val="dk1"/>
                </a:solidFill>
                <a:latin typeface="Times New Roman"/>
                <a:ea typeface="Times New Roman"/>
                <a:cs typeface="Times New Roman"/>
                <a:sym typeface="Times New Roman"/>
              </a:rPr>
              <a:t>Introduction To Digital Marketing Communication</a:t>
            </a:r>
            <a:endParaRPr b="1" sz="1800">
              <a:solidFill>
                <a:schemeClr val="dk1"/>
              </a:solidFill>
              <a:latin typeface="Times New Roman"/>
              <a:ea typeface="Times New Roman"/>
              <a:cs typeface="Times New Roman"/>
              <a:sym typeface="Times New Roman"/>
            </a:endParaRPr>
          </a:p>
        </p:txBody>
      </p:sp>
    </p:spTree>
  </p:cSld>
  <p:clrMapOvr>
    <a:masterClrMapping/>
  </p:clrMapOvr>
  <p:transition advTm="7132" spd="slow">
    <p:comb/>
  </p:transition>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7" name="Shape 577"/>
        <p:cNvGrpSpPr/>
        <p:nvPr/>
      </p:nvGrpSpPr>
      <p:grpSpPr>
        <a:xfrm>
          <a:off x="0" y="0"/>
          <a:ext cx="0" cy="0"/>
          <a:chOff x="0" y="0"/>
          <a:chExt cx="0" cy="0"/>
        </a:xfrm>
      </p:grpSpPr>
      <p:sp>
        <p:nvSpPr>
          <p:cNvPr id="578" name="Google Shape;578;p33"/>
          <p:cNvSpPr/>
          <p:nvPr/>
        </p:nvSpPr>
        <p:spPr>
          <a:xfrm>
            <a:off x="1105393" y="933450"/>
            <a:ext cx="5978009" cy="4329198"/>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lt1"/>
                </a:solidFill>
                <a:latin typeface="Times New Roman"/>
                <a:ea typeface="Times New Roman"/>
                <a:cs typeface="Times New Roman"/>
                <a:sym typeface="Times New Roman"/>
              </a:rPr>
              <a:t>Search engine optimization (SEO)</a:t>
            </a:r>
            <a:endParaRPr b="1" sz="1800">
              <a:solidFill>
                <a:schemeClr val="lt1"/>
              </a:solidFill>
              <a:latin typeface="Times New Roman"/>
              <a:ea typeface="Times New Roman"/>
              <a:cs typeface="Times New Roman"/>
              <a:sym typeface="Times New Roman"/>
            </a:endParaRPr>
          </a:p>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A structured approach used to increase the position of a company or its products in search engine natural or organic results listings (the main body of the search results page) for selected keywords or phrases.</a:t>
            </a:r>
            <a:endParaRPr sz="1800">
              <a:solidFill>
                <a:schemeClr val="lt1"/>
              </a:solidFill>
              <a:latin typeface="Times New Roman"/>
              <a:ea typeface="Times New Roman"/>
              <a:cs typeface="Times New Roman"/>
              <a:sym typeface="Times New Roman"/>
            </a:endParaRPr>
          </a:p>
        </p:txBody>
      </p:sp>
      <p:sp>
        <p:nvSpPr>
          <p:cNvPr id="579" name="Google Shape;579;p33"/>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80" name="Google Shape;580;p33"/>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81" name="Google Shape;581;p33"/>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582" name="Google Shape;582;p33"/>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583" name="Google Shape;583;p33"/>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584" name="Google Shape;584;p33"/>
          <p:cNvSpPr txBox="1"/>
          <p:nvPr/>
        </p:nvSpPr>
        <p:spPr>
          <a:xfrm>
            <a:off x="7290473" y="4525347"/>
            <a:ext cx="3705239"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Times New Roman"/>
                <a:ea typeface="Times New Roman"/>
                <a:cs typeface="Times New Roman"/>
                <a:sym typeface="Times New Roman"/>
              </a:rPr>
              <a:t>Introduction to Digital marketing communication</a:t>
            </a:r>
            <a:endParaRPr b="1" sz="2000">
              <a:solidFill>
                <a:schemeClr val="dk1"/>
              </a:solidFill>
              <a:latin typeface="Times New Roman"/>
              <a:ea typeface="Times New Roman"/>
              <a:cs typeface="Times New Roman"/>
              <a:sym typeface="Times New Roman"/>
            </a:endParaRPr>
          </a:p>
        </p:txBody>
      </p:sp>
      <p:sp>
        <p:nvSpPr>
          <p:cNvPr id="585" name="Google Shape;585;p33"/>
          <p:cNvSpPr/>
          <p:nvPr/>
        </p:nvSpPr>
        <p:spPr>
          <a:xfrm>
            <a:off x="6480993" y="4274195"/>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586" name="Google Shape;586;p33"/>
          <p:cNvSpPr txBox="1"/>
          <p:nvPr/>
        </p:nvSpPr>
        <p:spPr>
          <a:xfrm>
            <a:off x="6530789" y="4433515"/>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pic>
        <p:nvPicPr>
          <p:cNvPr id="587" name="Google Shape;587;p33"/>
          <p:cNvPicPr preferRelativeResize="0"/>
          <p:nvPr/>
        </p:nvPicPr>
        <p:blipFill rotWithShape="1">
          <a:blip r:embed="rId7">
            <a:alphaModFix/>
          </a:blip>
          <a:srcRect b="0" l="0" r="0" t="0"/>
          <a:stretch/>
        </p:blipFill>
        <p:spPr>
          <a:xfrm>
            <a:off x="6905625" y="819268"/>
            <a:ext cx="4686299" cy="3210569"/>
          </a:xfrm>
          <a:prstGeom prst="rect">
            <a:avLst/>
          </a:prstGeom>
          <a:noFill/>
          <a:ln>
            <a:noFill/>
          </a:ln>
        </p:spPr>
      </p:pic>
    </p:spTree>
  </p:cSld>
  <p:clrMapOvr>
    <a:masterClrMapping/>
  </p:clrMapOvr>
  <p:transition advTm="7132" spd="slow">
    <p:comb/>
  </p:transition>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1" name="Shape 591"/>
        <p:cNvGrpSpPr/>
        <p:nvPr/>
      </p:nvGrpSpPr>
      <p:grpSpPr>
        <a:xfrm>
          <a:off x="0" y="0"/>
          <a:ext cx="0" cy="0"/>
          <a:chOff x="0" y="0"/>
          <a:chExt cx="0" cy="0"/>
        </a:xfrm>
      </p:grpSpPr>
      <p:sp>
        <p:nvSpPr>
          <p:cNvPr id="592" name="Google Shape;592;p34"/>
          <p:cNvSpPr/>
          <p:nvPr/>
        </p:nvSpPr>
        <p:spPr>
          <a:xfrm>
            <a:off x="1105393" y="933450"/>
            <a:ext cx="5978009" cy="4329198"/>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lt1"/>
                </a:solidFill>
                <a:latin typeface="Times New Roman"/>
                <a:ea typeface="Times New Roman"/>
                <a:cs typeface="Times New Roman"/>
                <a:sym typeface="Times New Roman"/>
              </a:rPr>
              <a:t>Affiliate marketing </a:t>
            </a:r>
            <a:endParaRPr b="1" sz="2000">
              <a:solidFill>
                <a:schemeClr val="lt1"/>
              </a:solidFill>
              <a:latin typeface="Times New Roman"/>
              <a:ea typeface="Times New Roman"/>
              <a:cs typeface="Times New Roman"/>
              <a:sym typeface="Times New Roman"/>
            </a:endParaRPr>
          </a:p>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A commission-based arrangement where referring sites (publishers) receive a commission on sales or leads by merchants (retailers). Commission is usually based on a percentage of product sale price or a fixed amount for each sale, but may also be on a per- click basis, for example when an aggregator refers visits to merchants</a:t>
            </a:r>
            <a:r>
              <a:rPr b="1" lang="en-US" sz="1800">
                <a:solidFill>
                  <a:schemeClr val="lt1"/>
                </a:solidFill>
                <a:latin typeface="Times New Roman"/>
                <a:ea typeface="Times New Roman"/>
                <a:cs typeface="Times New Roman"/>
                <a:sym typeface="Times New Roman"/>
              </a:rPr>
              <a:t>.</a:t>
            </a:r>
            <a:endParaRPr b="1" sz="1800">
              <a:solidFill>
                <a:schemeClr val="lt1"/>
              </a:solidFill>
              <a:latin typeface="Times New Roman"/>
              <a:ea typeface="Times New Roman"/>
              <a:cs typeface="Times New Roman"/>
              <a:sym typeface="Times New Roman"/>
            </a:endParaRPr>
          </a:p>
        </p:txBody>
      </p:sp>
      <p:sp>
        <p:nvSpPr>
          <p:cNvPr id="593" name="Google Shape;593;p34"/>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94" name="Google Shape;594;p34"/>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95" name="Google Shape;595;p34"/>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596" name="Google Shape;596;p34"/>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597" name="Google Shape;597;p34"/>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598" name="Google Shape;598;p34"/>
          <p:cNvSpPr txBox="1"/>
          <p:nvPr/>
        </p:nvSpPr>
        <p:spPr>
          <a:xfrm>
            <a:off x="7290473" y="4525347"/>
            <a:ext cx="3705239"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Times New Roman"/>
                <a:ea typeface="Times New Roman"/>
                <a:cs typeface="Times New Roman"/>
                <a:sym typeface="Times New Roman"/>
              </a:rPr>
              <a:t>Introduction to Digital marketing communication</a:t>
            </a:r>
            <a:endParaRPr b="1" sz="2000">
              <a:solidFill>
                <a:schemeClr val="dk1"/>
              </a:solidFill>
              <a:latin typeface="Times New Roman"/>
              <a:ea typeface="Times New Roman"/>
              <a:cs typeface="Times New Roman"/>
              <a:sym typeface="Times New Roman"/>
            </a:endParaRPr>
          </a:p>
        </p:txBody>
      </p:sp>
      <p:sp>
        <p:nvSpPr>
          <p:cNvPr id="599" name="Google Shape;599;p34"/>
          <p:cNvSpPr/>
          <p:nvPr/>
        </p:nvSpPr>
        <p:spPr>
          <a:xfrm>
            <a:off x="6480993" y="4274195"/>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600" name="Google Shape;600;p34"/>
          <p:cNvSpPr txBox="1"/>
          <p:nvPr/>
        </p:nvSpPr>
        <p:spPr>
          <a:xfrm>
            <a:off x="6530789" y="4433515"/>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pic>
        <p:nvPicPr>
          <p:cNvPr id="601" name="Google Shape;601;p34"/>
          <p:cNvPicPr preferRelativeResize="0"/>
          <p:nvPr/>
        </p:nvPicPr>
        <p:blipFill rotWithShape="1">
          <a:blip r:embed="rId7">
            <a:alphaModFix/>
          </a:blip>
          <a:srcRect b="0" l="0" r="0" t="0"/>
          <a:stretch/>
        </p:blipFill>
        <p:spPr>
          <a:xfrm>
            <a:off x="6971391" y="754166"/>
            <a:ext cx="4601483" cy="3133198"/>
          </a:xfrm>
          <a:prstGeom prst="rect">
            <a:avLst/>
          </a:prstGeom>
          <a:noFill/>
          <a:ln>
            <a:noFill/>
          </a:ln>
        </p:spPr>
      </p:pic>
    </p:spTree>
  </p:cSld>
  <p:clrMapOvr>
    <a:masterClrMapping/>
  </p:clrMapOvr>
  <p:transition advTm="7132" spd="slow">
    <p:comb/>
  </p:transition>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5" name="Shape 605"/>
        <p:cNvGrpSpPr/>
        <p:nvPr/>
      </p:nvGrpSpPr>
      <p:grpSpPr>
        <a:xfrm>
          <a:off x="0" y="0"/>
          <a:ext cx="0" cy="0"/>
          <a:chOff x="0" y="0"/>
          <a:chExt cx="0" cy="0"/>
        </a:xfrm>
      </p:grpSpPr>
      <p:sp>
        <p:nvSpPr>
          <p:cNvPr id="606" name="Google Shape;606;p35"/>
          <p:cNvSpPr/>
          <p:nvPr/>
        </p:nvSpPr>
        <p:spPr>
          <a:xfrm>
            <a:off x="1105393" y="933450"/>
            <a:ext cx="5978009" cy="4329198"/>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lt1"/>
                </a:solidFill>
                <a:latin typeface="Times New Roman"/>
                <a:ea typeface="Times New Roman"/>
                <a:cs typeface="Times New Roman"/>
                <a:sym typeface="Times New Roman"/>
              </a:rPr>
              <a:t>Email marketing :</a:t>
            </a:r>
            <a:endParaRPr/>
          </a:p>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Typically applied to outbound communications from a company to prospects or customers to encourage purchase or branding goals</a:t>
            </a:r>
            <a:r>
              <a:rPr b="1" lang="en-US" sz="1800">
                <a:solidFill>
                  <a:schemeClr val="lt1"/>
                </a:solidFill>
                <a:latin typeface="Times New Roman"/>
                <a:ea typeface="Times New Roman"/>
                <a:cs typeface="Times New Roman"/>
                <a:sym typeface="Times New Roman"/>
              </a:rPr>
              <a:t>. Email marketing </a:t>
            </a:r>
            <a:r>
              <a:rPr lang="en-US" sz="1800">
                <a:solidFill>
                  <a:schemeClr val="lt1"/>
                </a:solidFill>
                <a:latin typeface="Times New Roman"/>
                <a:ea typeface="Times New Roman"/>
                <a:cs typeface="Times New Roman"/>
                <a:sym typeface="Times New Roman"/>
              </a:rPr>
              <a:t>is most commonly used for mailing to existing customers on a house list, but can also be used for mailing prospects on a rented or co-branded list. Emails may be sent as part of a one-off campaign or can be automated, event-based, triggered emails, such as a welcome strategy that can be broadcast based on rules about intervals and customer characteristics</a:t>
            </a:r>
            <a:endParaRPr sz="1800">
              <a:solidFill>
                <a:schemeClr val="lt1"/>
              </a:solidFill>
              <a:latin typeface="Times New Roman"/>
              <a:ea typeface="Times New Roman"/>
              <a:cs typeface="Times New Roman"/>
              <a:sym typeface="Times New Roman"/>
            </a:endParaRPr>
          </a:p>
        </p:txBody>
      </p:sp>
      <p:sp>
        <p:nvSpPr>
          <p:cNvPr id="607" name="Google Shape;607;p35"/>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608" name="Google Shape;608;p35"/>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609" name="Google Shape;609;p35"/>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610" name="Google Shape;610;p35"/>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611" name="Google Shape;611;p35"/>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612" name="Google Shape;612;p35"/>
          <p:cNvSpPr txBox="1"/>
          <p:nvPr/>
        </p:nvSpPr>
        <p:spPr>
          <a:xfrm>
            <a:off x="7290473" y="4525347"/>
            <a:ext cx="3705239"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Times New Roman"/>
                <a:ea typeface="Times New Roman"/>
                <a:cs typeface="Times New Roman"/>
                <a:sym typeface="Times New Roman"/>
              </a:rPr>
              <a:t>Introduction to Digital marketing communication</a:t>
            </a:r>
            <a:endParaRPr b="1" sz="2000">
              <a:solidFill>
                <a:schemeClr val="dk1"/>
              </a:solidFill>
              <a:latin typeface="Times New Roman"/>
              <a:ea typeface="Times New Roman"/>
              <a:cs typeface="Times New Roman"/>
              <a:sym typeface="Times New Roman"/>
            </a:endParaRPr>
          </a:p>
        </p:txBody>
      </p:sp>
      <p:sp>
        <p:nvSpPr>
          <p:cNvPr id="613" name="Google Shape;613;p35"/>
          <p:cNvSpPr/>
          <p:nvPr/>
        </p:nvSpPr>
        <p:spPr>
          <a:xfrm>
            <a:off x="6480993" y="4528264"/>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614" name="Google Shape;614;p35"/>
          <p:cNvSpPr txBox="1"/>
          <p:nvPr/>
        </p:nvSpPr>
        <p:spPr>
          <a:xfrm>
            <a:off x="6480993" y="4696807"/>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pic>
        <p:nvPicPr>
          <p:cNvPr id="615" name="Google Shape;615;p35"/>
          <p:cNvPicPr preferRelativeResize="0"/>
          <p:nvPr/>
        </p:nvPicPr>
        <p:blipFill rotWithShape="1">
          <a:blip r:embed="rId7">
            <a:alphaModFix/>
          </a:blip>
          <a:srcRect b="0" l="0" r="0" t="0"/>
          <a:stretch/>
        </p:blipFill>
        <p:spPr>
          <a:xfrm>
            <a:off x="7034981" y="954947"/>
            <a:ext cx="4185469" cy="3286916"/>
          </a:xfrm>
          <a:prstGeom prst="rect">
            <a:avLst/>
          </a:prstGeom>
          <a:noFill/>
          <a:ln>
            <a:noFill/>
          </a:ln>
        </p:spPr>
      </p:pic>
    </p:spTree>
  </p:cSld>
  <p:clrMapOvr>
    <a:masterClrMapping/>
  </p:clrMapOvr>
  <p:transition advTm="7132" spd="slow">
    <p:comb/>
  </p:transition>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9" name="Shape 619"/>
        <p:cNvGrpSpPr/>
        <p:nvPr/>
      </p:nvGrpSpPr>
      <p:grpSpPr>
        <a:xfrm>
          <a:off x="0" y="0"/>
          <a:ext cx="0" cy="0"/>
          <a:chOff x="0" y="0"/>
          <a:chExt cx="0" cy="0"/>
        </a:xfrm>
      </p:grpSpPr>
      <p:sp>
        <p:nvSpPr>
          <p:cNvPr id="620" name="Google Shape;620;p36"/>
          <p:cNvSpPr/>
          <p:nvPr/>
        </p:nvSpPr>
        <p:spPr>
          <a:xfrm>
            <a:off x="1105393" y="933450"/>
            <a:ext cx="5978009" cy="4329198"/>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chemeClr val="lt1"/>
                </a:solidFill>
                <a:latin typeface="Times New Roman"/>
                <a:ea typeface="Times New Roman"/>
                <a:cs typeface="Times New Roman"/>
                <a:sym typeface="Times New Roman"/>
              </a:rPr>
              <a:t>Landing page</a:t>
            </a:r>
            <a:endParaRPr/>
          </a:p>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A destination page when a user clicks on an ad or other form of link from a referring site. It can be a home page but more typically and desirably, a landing page is a page with the messaging focused on the offer in the ad. This will maximize conversion rates and brand favorability.</a:t>
            </a:r>
            <a:endParaRPr sz="1800">
              <a:solidFill>
                <a:schemeClr val="lt1"/>
              </a:solidFill>
              <a:latin typeface="Times New Roman"/>
              <a:ea typeface="Times New Roman"/>
              <a:cs typeface="Times New Roman"/>
              <a:sym typeface="Times New Roman"/>
            </a:endParaRPr>
          </a:p>
        </p:txBody>
      </p:sp>
      <p:sp>
        <p:nvSpPr>
          <p:cNvPr id="621" name="Google Shape;621;p36"/>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622" name="Google Shape;622;p36"/>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623" name="Google Shape;623;p36"/>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624" name="Google Shape;624;p36"/>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625" name="Google Shape;625;p36"/>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626" name="Google Shape;626;p36"/>
          <p:cNvSpPr txBox="1"/>
          <p:nvPr/>
        </p:nvSpPr>
        <p:spPr>
          <a:xfrm>
            <a:off x="7290473" y="4525347"/>
            <a:ext cx="3705239"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Times New Roman"/>
                <a:ea typeface="Times New Roman"/>
                <a:cs typeface="Times New Roman"/>
                <a:sym typeface="Times New Roman"/>
              </a:rPr>
              <a:t>Introduction to Digital marketing communication</a:t>
            </a:r>
            <a:endParaRPr b="1" sz="2000">
              <a:solidFill>
                <a:schemeClr val="dk1"/>
              </a:solidFill>
              <a:latin typeface="Times New Roman"/>
              <a:ea typeface="Times New Roman"/>
              <a:cs typeface="Times New Roman"/>
              <a:sym typeface="Times New Roman"/>
            </a:endParaRPr>
          </a:p>
        </p:txBody>
      </p:sp>
      <p:sp>
        <p:nvSpPr>
          <p:cNvPr id="627" name="Google Shape;627;p36"/>
          <p:cNvSpPr/>
          <p:nvPr/>
        </p:nvSpPr>
        <p:spPr>
          <a:xfrm>
            <a:off x="6480993" y="4528264"/>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628" name="Google Shape;628;p36"/>
          <p:cNvSpPr txBox="1"/>
          <p:nvPr/>
        </p:nvSpPr>
        <p:spPr>
          <a:xfrm>
            <a:off x="6480993" y="4696807"/>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pic>
        <p:nvPicPr>
          <p:cNvPr id="629" name="Google Shape;629;p36"/>
          <p:cNvPicPr preferRelativeResize="0"/>
          <p:nvPr/>
        </p:nvPicPr>
        <p:blipFill rotWithShape="1">
          <a:blip r:embed="rId7">
            <a:alphaModFix/>
          </a:blip>
          <a:srcRect b="0" l="0" r="0" t="0"/>
          <a:stretch/>
        </p:blipFill>
        <p:spPr>
          <a:xfrm>
            <a:off x="7026497" y="933450"/>
            <a:ext cx="3969215" cy="3207983"/>
          </a:xfrm>
          <a:prstGeom prst="rect">
            <a:avLst/>
          </a:prstGeom>
          <a:noFill/>
          <a:ln>
            <a:noFill/>
          </a:ln>
        </p:spPr>
      </p:pic>
    </p:spTree>
  </p:cSld>
  <p:clrMapOvr>
    <a:masterClrMapping/>
  </p:clrMapOvr>
  <p:transition advTm="7132" spd="slow">
    <p:comb/>
  </p:transition>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3" name="Shape 633"/>
        <p:cNvGrpSpPr/>
        <p:nvPr/>
      </p:nvGrpSpPr>
      <p:grpSpPr>
        <a:xfrm>
          <a:off x="0" y="0"/>
          <a:ext cx="0" cy="0"/>
          <a:chOff x="0" y="0"/>
          <a:chExt cx="0" cy="0"/>
        </a:xfrm>
      </p:grpSpPr>
      <p:pic>
        <p:nvPicPr>
          <p:cNvPr id="634" name="Google Shape;634;p37"/>
          <p:cNvPicPr preferRelativeResize="0"/>
          <p:nvPr/>
        </p:nvPicPr>
        <p:blipFill rotWithShape="1">
          <a:blip r:embed="rId3">
            <a:alphaModFix/>
          </a:blip>
          <a:srcRect b="0" l="0" r="0" t="0"/>
          <a:stretch/>
        </p:blipFill>
        <p:spPr>
          <a:xfrm>
            <a:off x="6943726" y="933450"/>
            <a:ext cx="4257674" cy="2513750"/>
          </a:xfrm>
          <a:prstGeom prst="rect">
            <a:avLst/>
          </a:prstGeom>
          <a:noFill/>
          <a:ln>
            <a:noFill/>
          </a:ln>
        </p:spPr>
      </p:pic>
      <p:sp>
        <p:nvSpPr>
          <p:cNvPr id="635" name="Google Shape;635;p37"/>
          <p:cNvSpPr/>
          <p:nvPr/>
        </p:nvSpPr>
        <p:spPr>
          <a:xfrm>
            <a:off x="1105393" y="933450"/>
            <a:ext cx="5978009" cy="2524538"/>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chemeClr val="lt1"/>
                </a:solidFill>
                <a:latin typeface="Times New Roman"/>
                <a:ea typeface="Times New Roman"/>
                <a:cs typeface="Times New Roman"/>
                <a:sym typeface="Times New Roman"/>
              </a:rPr>
              <a:t>Web (or digital)analytics</a:t>
            </a:r>
            <a:endParaRPr/>
          </a:p>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Techniques used to assess and improve the contribution of digital marketing to a business, including reviewing traffic volume, referrals, clickstreams, online reach data, customer satisfaction surveys, leads and sales</a:t>
            </a:r>
            <a:endParaRPr sz="1800">
              <a:solidFill>
                <a:schemeClr val="lt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636" name="Google Shape;636;p37"/>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637" name="Google Shape;637;p37"/>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pic>
        <p:nvPicPr>
          <p:cNvPr id="638" name="Google Shape;638;p37"/>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639" name="Google Shape;639;p37"/>
          <p:cNvPicPr preferRelativeResize="0"/>
          <p:nvPr/>
        </p:nvPicPr>
        <p:blipFill rotWithShape="1">
          <a:blip r:embed="rId6">
            <a:alphaModFix/>
          </a:blip>
          <a:srcRect b="0" l="0" r="0" t="0"/>
          <a:stretch/>
        </p:blipFill>
        <p:spPr>
          <a:xfrm>
            <a:off x="280308" y="6043914"/>
            <a:ext cx="2167470" cy="591661"/>
          </a:xfrm>
          <a:prstGeom prst="rect">
            <a:avLst/>
          </a:prstGeom>
          <a:noFill/>
          <a:ln>
            <a:noFill/>
          </a:ln>
        </p:spPr>
      </p:pic>
      <p:pic>
        <p:nvPicPr>
          <p:cNvPr id="640" name="Google Shape;640;p37"/>
          <p:cNvPicPr preferRelativeResize="0"/>
          <p:nvPr/>
        </p:nvPicPr>
        <p:blipFill rotWithShape="1">
          <a:blip r:embed="rId7">
            <a:alphaModFix/>
          </a:blip>
          <a:srcRect b="0" l="0" r="0" t="0"/>
          <a:stretch/>
        </p:blipFill>
        <p:spPr>
          <a:xfrm>
            <a:off x="9923145" y="6311380"/>
            <a:ext cx="1879649" cy="309233"/>
          </a:xfrm>
          <a:prstGeom prst="rect">
            <a:avLst/>
          </a:prstGeom>
          <a:noFill/>
          <a:ln>
            <a:noFill/>
          </a:ln>
        </p:spPr>
      </p:pic>
      <p:sp>
        <p:nvSpPr>
          <p:cNvPr id="641" name="Google Shape;641;p37"/>
          <p:cNvSpPr txBox="1"/>
          <p:nvPr/>
        </p:nvSpPr>
        <p:spPr>
          <a:xfrm>
            <a:off x="7219943" y="4344557"/>
            <a:ext cx="3705239"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Times New Roman"/>
                <a:ea typeface="Times New Roman"/>
                <a:cs typeface="Times New Roman"/>
                <a:sym typeface="Times New Roman"/>
              </a:rPr>
              <a:t>Introduction to Digital marketing communication</a:t>
            </a:r>
            <a:endParaRPr b="1" sz="2000">
              <a:solidFill>
                <a:schemeClr val="dk1"/>
              </a:solidFill>
              <a:latin typeface="Times New Roman"/>
              <a:ea typeface="Times New Roman"/>
              <a:cs typeface="Times New Roman"/>
              <a:sym typeface="Times New Roman"/>
            </a:endParaRPr>
          </a:p>
        </p:txBody>
      </p:sp>
      <p:sp>
        <p:nvSpPr>
          <p:cNvPr id="642" name="Google Shape;642;p37"/>
          <p:cNvSpPr/>
          <p:nvPr/>
        </p:nvSpPr>
        <p:spPr>
          <a:xfrm>
            <a:off x="6790436" y="3083550"/>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643" name="Google Shape;643;p37"/>
          <p:cNvSpPr txBox="1"/>
          <p:nvPr/>
        </p:nvSpPr>
        <p:spPr>
          <a:xfrm>
            <a:off x="6839613" y="3326557"/>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
        <p:nvSpPr>
          <p:cNvPr id="644" name="Google Shape;644;p37"/>
          <p:cNvSpPr txBox="1"/>
          <p:nvPr/>
        </p:nvSpPr>
        <p:spPr>
          <a:xfrm>
            <a:off x="1105393" y="3709739"/>
            <a:ext cx="5581650" cy="233910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rgbClr val="1F3864"/>
                </a:solidFill>
                <a:latin typeface="Times New Roman"/>
                <a:ea typeface="Times New Roman"/>
                <a:cs typeface="Times New Roman"/>
                <a:sym typeface="Times New Roman"/>
              </a:rPr>
              <a:t>Competitive landscape analytics -</a:t>
            </a:r>
            <a:r>
              <a:rPr lang="en-US" sz="1400">
                <a:solidFill>
                  <a:srgbClr val="1F3864"/>
                </a:solidFill>
                <a:latin typeface="Times New Roman"/>
                <a:ea typeface="Times New Roman"/>
                <a:cs typeface="Times New Roman"/>
                <a:sym typeface="Times New Roman"/>
              </a:rPr>
              <a:t> tracking how competitors attract, convert, and retain customers</a:t>
            </a:r>
            <a:endParaRPr/>
          </a:p>
          <a:p>
            <a:pPr indent="0" lvl="0" marL="0" marR="0" rtl="0" algn="l">
              <a:spcBef>
                <a:spcPts val="0"/>
              </a:spcBef>
              <a:spcAft>
                <a:spcPts val="0"/>
              </a:spcAft>
              <a:buNone/>
            </a:pPr>
            <a:r>
              <a:rPr b="1" lang="en-US" sz="1400">
                <a:solidFill>
                  <a:srgbClr val="1F3864"/>
                </a:solidFill>
                <a:latin typeface="Times New Roman"/>
                <a:ea typeface="Times New Roman"/>
                <a:cs typeface="Times New Roman"/>
                <a:sym typeface="Times New Roman"/>
              </a:rPr>
              <a:t>Customer behavior analytics - </a:t>
            </a:r>
            <a:r>
              <a:rPr lang="en-US" sz="1400">
                <a:solidFill>
                  <a:srgbClr val="1F3864"/>
                </a:solidFill>
                <a:latin typeface="Times New Roman"/>
                <a:ea typeface="Times New Roman"/>
                <a:cs typeface="Times New Roman"/>
                <a:sym typeface="Times New Roman"/>
              </a:rPr>
              <a:t>determining the what, where, when, how, and for how long about your customer's online behavior</a:t>
            </a:r>
            <a:endParaRPr/>
          </a:p>
          <a:p>
            <a:pPr indent="0" lvl="0" marL="0" marR="0" rtl="0" algn="l">
              <a:spcBef>
                <a:spcPts val="0"/>
              </a:spcBef>
              <a:spcAft>
                <a:spcPts val="0"/>
              </a:spcAft>
              <a:buNone/>
            </a:pPr>
            <a:r>
              <a:rPr lang="en-US" sz="1400">
                <a:solidFill>
                  <a:srgbClr val="1F3864"/>
                </a:solidFill>
                <a:latin typeface="Times New Roman"/>
                <a:ea typeface="Times New Roman"/>
                <a:cs typeface="Times New Roman"/>
                <a:sym typeface="Times New Roman"/>
              </a:rPr>
              <a:t>Performance analytics - how well your brand is performing in critical locations like Instagram and Google. Also, KPIs like sales, revenues, average order value, etc.</a:t>
            </a:r>
            <a:endParaRPr/>
          </a:p>
          <a:p>
            <a:pPr indent="0" lvl="0" marL="0" marR="0" rtl="0" algn="l">
              <a:spcBef>
                <a:spcPts val="0"/>
              </a:spcBef>
              <a:spcAft>
                <a:spcPts val="0"/>
              </a:spcAft>
              <a:buNone/>
            </a:pPr>
            <a:r>
              <a:rPr b="1" lang="en-US" sz="1400">
                <a:solidFill>
                  <a:srgbClr val="1F3864"/>
                </a:solidFill>
                <a:latin typeface="Times New Roman"/>
                <a:ea typeface="Times New Roman"/>
                <a:cs typeface="Times New Roman"/>
                <a:sym typeface="Times New Roman"/>
              </a:rPr>
              <a:t>Predictive analytics - </a:t>
            </a:r>
            <a:r>
              <a:rPr lang="en-US" sz="1400">
                <a:solidFill>
                  <a:srgbClr val="1F3864"/>
                </a:solidFill>
                <a:latin typeface="Times New Roman"/>
                <a:ea typeface="Times New Roman"/>
                <a:cs typeface="Times New Roman"/>
                <a:sym typeface="Times New Roman"/>
              </a:rPr>
              <a:t>Predictive analytics in marketing anticipates your customer's next move. Be there with the right message.</a:t>
            </a:r>
            <a:endParaRPr/>
          </a:p>
          <a:p>
            <a:pPr indent="0" lvl="0" marL="0" marR="0" rtl="0" algn="ctr">
              <a:spcBef>
                <a:spcPts val="0"/>
              </a:spcBef>
              <a:spcAft>
                <a:spcPts val="0"/>
              </a:spcAft>
              <a:buNone/>
            </a:pPr>
            <a:r>
              <a:t/>
            </a:r>
            <a:endParaRPr sz="2000">
              <a:solidFill>
                <a:srgbClr val="1F3864"/>
              </a:solidFill>
              <a:latin typeface="Times New Roman"/>
              <a:ea typeface="Times New Roman"/>
              <a:cs typeface="Times New Roman"/>
              <a:sym typeface="Times New Roman"/>
            </a:endParaRPr>
          </a:p>
        </p:txBody>
      </p:sp>
    </p:spTree>
  </p:cSld>
  <p:clrMapOvr>
    <a:masterClrMapping/>
  </p:clrMapOvr>
  <p:transition advTm="7132" spd="slow">
    <p:comb/>
  </p:transition>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8" name="Shape 648"/>
        <p:cNvGrpSpPr/>
        <p:nvPr/>
      </p:nvGrpSpPr>
      <p:grpSpPr>
        <a:xfrm>
          <a:off x="0" y="0"/>
          <a:ext cx="0" cy="0"/>
          <a:chOff x="0" y="0"/>
          <a:chExt cx="0" cy="0"/>
        </a:xfrm>
      </p:grpSpPr>
      <p:pic>
        <p:nvPicPr>
          <p:cNvPr id="649" name="Google Shape;649;p38"/>
          <p:cNvPicPr preferRelativeResize="0"/>
          <p:nvPr>
            <p:ph idx="2" type="pic"/>
          </p:nvPr>
        </p:nvPicPr>
        <p:blipFill rotWithShape="1">
          <a:blip r:embed="rId3">
            <a:alphaModFix/>
          </a:blip>
          <a:srcRect b="0" l="0" r="0" t="0"/>
          <a:stretch/>
        </p:blipFill>
        <p:spPr>
          <a:xfrm>
            <a:off x="7133197" y="961534"/>
            <a:ext cx="4405210" cy="4356803"/>
          </a:xfrm>
          <a:prstGeom prst="rect">
            <a:avLst/>
          </a:prstGeom>
          <a:solidFill>
            <a:srgbClr val="D8D8D8">
              <a:alpha val="49803"/>
            </a:srgbClr>
          </a:solidFill>
          <a:ln>
            <a:noFill/>
          </a:ln>
        </p:spPr>
      </p:pic>
      <p:sp>
        <p:nvSpPr>
          <p:cNvPr id="650" name="Google Shape;650;p38"/>
          <p:cNvSpPr/>
          <p:nvPr/>
        </p:nvSpPr>
        <p:spPr>
          <a:xfrm>
            <a:off x="1113777" y="1027522"/>
            <a:ext cx="6019420" cy="4453327"/>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lt1"/>
                </a:solidFill>
                <a:latin typeface="Times New Roman"/>
                <a:ea typeface="Times New Roman"/>
                <a:cs typeface="Times New Roman"/>
                <a:sym typeface="Times New Roman"/>
              </a:rPr>
              <a:t>RACE consists of four steps designed to help engage prospects, customers and fans with brands throughout the customer lifecycle:</a:t>
            </a:r>
            <a:endParaRPr/>
          </a:p>
          <a:p>
            <a:pPr indent="-285750" lvl="0" marL="285750" marR="0" rtl="0" algn="l">
              <a:spcBef>
                <a:spcPts val="0"/>
              </a:spcBef>
              <a:spcAft>
                <a:spcPts val="0"/>
              </a:spcAft>
              <a:buClr>
                <a:schemeClr val="lt1"/>
              </a:buClr>
              <a:buSzPts val="1800"/>
              <a:buFont typeface="Noto Sans Symbols"/>
              <a:buChar char="❑"/>
            </a:pPr>
            <a:r>
              <a:rPr b="1" lang="en-US" sz="1800">
                <a:solidFill>
                  <a:schemeClr val="lt1"/>
                </a:solidFill>
                <a:latin typeface="Times New Roman"/>
                <a:ea typeface="Times New Roman"/>
                <a:cs typeface="Times New Roman"/>
                <a:sym typeface="Times New Roman"/>
              </a:rPr>
              <a:t> Step 1: Reach </a:t>
            </a:r>
            <a:r>
              <a:rPr lang="en-US" sz="1800">
                <a:solidFill>
                  <a:schemeClr val="lt1"/>
                </a:solidFill>
                <a:latin typeface="Times New Roman"/>
                <a:ea typeface="Times New Roman"/>
                <a:cs typeface="Times New Roman"/>
                <a:sym typeface="Times New Roman"/>
              </a:rPr>
              <a:t>- Build awareness of a brand, its products and services on other sites and in offline media and build traffic by driving visits to web and social media presences.</a:t>
            </a:r>
            <a:endParaRPr/>
          </a:p>
          <a:p>
            <a:pPr indent="0" lvl="0" marL="0" marR="0" rtl="0" algn="l">
              <a:spcBef>
                <a:spcPts val="0"/>
              </a:spcBef>
              <a:spcAft>
                <a:spcPts val="0"/>
              </a:spcAft>
              <a:buNone/>
            </a:pPr>
            <a:r>
              <a:t/>
            </a:r>
            <a:endParaRPr sz="1800">
              <a:solidFill>
                <a:schemeClr val="lt1"/>
              </a:solidFill>
              <a:latin typeface="Times New Roman"/>
              <a:ea typeface="Times New Roman"/>
              <a:cs typeface="Times New Roman"/>
              <a:sym typeface="Times New Roman"/>
            </a:endParaRPr>
          </a:p>
          <a:p>
            <a:pPr indent="-285750" lvl="0" marL="285750" marR="0" rtl="0" algn="l">
              <a:spcBef>
                <a:spcPts val="0"/>
              </a:spcBef>
              <a:spcAft>
                <a:spcPts val="0"/>
              </a:spcAft>
              <a:buClr>
                <a:schemeClr val="lt1"/>
              </a:buClr>
              <a:buSzPts val="1800"/>
              <a:buFont typeface="Noto Sans Symbols"/>
              <a:buChar char="❑"/>
            </a:pPr>
            <a:r>
              <a:rPr b="1" lang="en-US" sz="1800">
                <a:solidFill>
                  <a:schemeClr val="lt1"/>
                </a:solidFill>
                <a:latin typeface="Times New Roman"/>
                <a:ea typeface="Times New Roman"/>
                <a:cs typeface="Times New Roman"/>
                <a:sym typeface="Times New Roman"/>
              </a:rPr>
              <a:t> Step 2: Act </a:t>
            </a:r>
            <a:r>
              <a:rPr lang="en-US" sz="1800">
                <a:solidFill>
                  <a:schemeClr val="lt1"/>
                </a:solidFill>
                <a:latin typeface="Times New Roman"/>
                <a:ea typeface="Times New Roman"/>
                <a:cs typeface="Times New Roman"/>
                <a:sym typeface="Times New Roman"/>
              </a:rPr>
              <a:t>- Engage audience with brand on its website or other online presence to encourage them to interact with a company or other customers. In many sectors, the aim of the Act stage is lead generation, i.e. to gain permission to market to a prospect using email, SMS or mobile app notifications</a:t>
            </a:r>
            <a:endParaRPr sz="1800">
              <a:solidFill>
                <a:schemeClr val="lt1"/>
              </a:solidFill>
              <a:latin typeface="Times New Roman"/>
              <a:ea typeface="Times New Roman"/>
              <a:cs typeface="Times New Roman"/>
              <a:sym typeface="Times New Roman"/>
            </a:endParaRPr>
          </a:p>
        </p:txBody>
      </p:sp>
      <p:sp>
        <p:nvSpPr>
          <p:cNvPr id="651" name="Google Shape;651;p38"/>
          <p:cNvSpPr/>
          <p:nvPr/>
        </p:nvSpPr>
        <p:spPr>
          <a:xfrm>
            <a:off x="6537897" y="5256781"/>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652" name="Google Shape;652;p38"/>
          <p:cNvSpPr txBox="1"/>
          <p:nvPr/>
        </p:nvSpPr>
        <p:spPr>
          <a:xfrm>
            <a:off x="6637488" y="5497214"/>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
        <p:nvSpPr>
          <p:cNvPr id="653" name="Google Shape;653;p38"/>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654" name="Google Shape;654;p38"/>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pic>
        <p:nvPicPr>
          <p:cNvPr id="655" name="Google Shape;655;p38"/>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656" name="Google Shape;656;p38"/>
          <p:cNvPicPr preferRelativeResize="0"/>
          <p:nvPr/>
        </p:nvPicPr>
        <p:blipFill rotWithShape="1">
          <a:blip r:embed="rId6">
            <a:alphaModFix/>
          </a:blip>
          <a:srcRect b="0" l="0" r="0" t="0"/>
          <a:stretch/>
        </p:blipFill>
        <p:spPr>
          <a:xfrm>
            <a:off x="280308" y="6043914"/>
            <a:ext cx="2167470" cy="591661"/>
          </a:xfrm>
          <a:prstGeom prst="rect">
            <a:avLst/>
          </a:prstGeom>
          <a:noFill/>
          <a:ln>
            <a:noFill/>
          </a:ln>
        </p:spPr>
      </p:pic>
      <p:pic>
        <p:nvPicPr>
          <p:cNvPr id="657" name="Google Shape;657;p38"/>
          <p:cNvPicPr preferRelativeResize="0"/>
          <p:nvPr/>
        </p:nvPicPr>
        <p:blipFill rotWithShape="1">
          <a:blip r:embed="rId7">
            <a:alphaModFix/>
          </a:blip>
          <a:srcRect b="0" l="0" r="0" t="0"/>
          <a:stretch/>
        </p:blipFill>
        <p:spPr>
          <a:xfrm>
            <a:off x="9923145" y="6311380"/>
            <a:ext cx="1879649" cy="309233"/>
          </a:xfrm>
          <a:prstGeom prst="rect">
            <a:avLst/>
          </a:prstGeom>
          <a:noFill/>
          <a:ln>
            <a:noFill/>
          </a:ln>
        </p:spPr>
      </p:pic>
      <p:sp>
        <p:nvSpPr>
          <p:cNvPr id="658" name="Google Shape;658;p38"/>
          <p:cNvSpPr txBox="1"/>
          <p:nvPr/>
        </p:nvSpPr>
        <p:spPr>
          <a:xfrm>
            <a:off x="7728497" y="5256781"/>
            <a:ext cx="3705239"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chemeClr val="dk1"/>
                </a:solidFill>
                <a:latin typeface="Times New Roman"/>
                <a:ea typeface="Times New Roman"/>
                <a:cs typeface="Times New Roman"/>
                <a:sym typeface="Times New Roman"/>
              </a:rPr>
              <a:t>Using digital media channels to support business objectives</a:t>
            </a:r>
            <a:endParaRPr b="1" sz="1800">
              <a:solidFill>
                <a:schemeClr val="dk1"/>
              </a:solidFill>
              <a:latin typeface="Times New Roman"/>
              <a:ea typeface="Times New Roman"/>
              <a:cs typeface="Times New Roman"/>
              <a:sym typeface="Times New Roman"/>
            </a:endParaRPr>
          </a:p>
        </p:txBody>
      </p:sp>
    </p:spTree>
  </p:cSld>
  <p:clrMapOvr>
    <a:masterClrMapping/>
  </p:clrMapOvr>
  <p:transition advTm="7132" spd="slow">
    <p:comb/>
  </p:transition>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2" name="Shape 662"/>
        <p:cNvGrpSpPr/>
        <p:nvPr/>
      </p:nvGrpSpPr>
      <p:grpSpPr>
        <a:xfrm>
          <a:off x="0" y="0"/>
          <a:ext cx="0" cy="0"/>
          <a:chOff x="0" y="0"/>
          <a:chExt cx="0" cy="0"/>
        </a:xfrm>
      </p:grpSpPr>
      <p:sp>
        <p:nvSpPr>
          <p:cNvPr id="663" name="Google Shape;663;p39"/>
          <p:cNvSpPr/>
          <p:nvPr/>
        </p:nvSpPr>
        <p:spPr>
          <a:xfrm>
            <a:off x="1113777" y="1027522"/>
            <a:ext cx="6019420" cy="4453327"/>
          </a:xfrm>
          <a:prstGeom prst="rect">
            <a:avLst/>
          </a:prstGeom>
          <a:solidFill>
            <a:srgbClr val="8E5A6D"/>
          </a:solidFill>
          <a:ln>
            <a:noFill/>
          </a:ln>
        </p:spPr>
        <p:txBody>
          <a:bodyPr anchorCtr="0" anchor="ctr" bIns="45700" lIns="91425" spcFirstLastPara="1" rIns="91425" wrap="square" tIns="45700">
            <a:noAutofit/>
          </a:bodyPr>
          <a:lstStyle/>
          <a:p>
            <a:pPr indent="-285750" lvl="0" marL="285750" marR="0" rtl="0" algn="ctr">
              <a:spcBef>
                <a:spcPts val="0"/>
              </a:spcBef>
              <a:spcAft>
                <a:spcPts val="0"/>
              </a:spcAft>
              <a:buClr>
                <a:schemeClr val="lt1"/>
              </a:buClr>
              <a:buSzPts val="1800"/>
              <a:buFont typeface="Noto Sans Symbols"/>
              <a:buChar char="❑"/>
            </a:pPr>
            <a:r>
              <a:rPr lang="en-US" sz="1800">
                <a:solidFill>
                  <a:schemeClr val="lt1"/>
                </a:solidFill>
                <a:latin typeface="Times New Roman"/>
                <a:ea typeface="Times New Roman"/>
                <a:cs typeface="Times New Roman"/>
                <a:sym typeface="Times New Roman"/>
              </a:rPr>
              <a:t>Step 3: Convert - Achieve conversion to generate sales on web presences and offline. </a:t>
            </a:r>
            <a:endParaRPr sz="1800">
              <a:solidFill>
                <a:schemeClr val="lt1"/>
              </a:solidFill>
              <a:latin typeface="Times New Roman"/>
              <a:ea typeface="Times New Roman"/>
              <a:cs typeface="Times New Roman"/>
              <a:sym typeface="Times New Roman"/>
            </a:endParaRPr>
          </a:p>
          <a:p>
            <a:pPr indent="-285750" lvl="0" marL="285750" marR="0" rtl="0" algn="ctr">
              <a:spcBef>
                <a:spcPts val="0"/>
              </a:spcBef>
              <a:spcAft>
                <a:spcPts val="0"/>
              </a:spcAft>
              <a:buClr>
                <a:schemeClr val="lt1"/>
              </a:buClr>
              <a:buSzPts val="1800"/>
              <a:buFont typeface="Noto Sans Symbols"/>
              <a:buChar char="❑"/>
            </a:pPr>
            <a:r>
              <a:rPr lang="en-US" sz="1800">
                <a:solidFill>
                  <a:schemeClr val="lt1"/>
                </a:solidFill>
                <a:latin typeface="Times New Roman"/>
                <a:ea typeface="Times New Roman"/>
                <a:cs typeface="Times New Roman"/>
                <a:sym typeface="Times New Roman"/>
              </a:rPr>
              <a:t>Step 4: Engage - Build customer relationships through time to achieve retention goals.</a:t>
            </a:r>
            <a:endParaRPr sz="1800">
              <a:solidFill>
                <a:schemeClr val="lt1"/>
              </a:solidFill>
              <a:latin typeface="Times New Roman"/>
              <a:ea typeface="Times New Roman"/>
              <a:cs typeface="Times New Roman"/>
              <a:sym typeface="Times New Roman"/>
            </a:endParaRPr>
          </a:p>
        </p:txBody>
      </p:sp>
      <p:sp>
        <p:nvSpPr>
          <p:cNvPr id="664" name="Google Shape;664;p39"/>
          <p:cNvSpPr/>
          <p:nvPr/>
        </p:nvSpPr>
        <p:spPr>
          <a:xfrm>
            <a:off x="6537897" y="5272414"/>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665" name="Google Shape;665;p39"/>
          <p:cNvSpPr txBox="1"/>
          <p:nvPr/>
        </p:nvSpPr>
        <p:spPr>
          <a:xfrm>
            <a:off x="6637488" y="5480849"/>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
        <p:nvSpPr>
          <p:cNvPr id="666" name="Google Shape;666;p39"/>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667" name="Google Shape;667;p39"/>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668" name="Google Shape;668;p39"/>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669" name="Google Shape;669;p39"/>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670" name="Google Shape;670;p39"/>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pic>
        <p:nvPicPr>
          <p:cNvPr id="671" name="Google Shape;671;p39"/>
          <p:cNvPicPr preferRelativeResize="0"/>
          <p:nvPr>
            <p:ph idx="2" type="pic"/>
          </p:nvPr>
        </p:nvPicPr>
        <p:blipFill rotWithShape="1">
          <a:blip r:embed="rId7">
            <a:alphaModFix/>
          </a:blip>
          <a:srcRect b="0" l="0" r="0" t="0"/>
          <a:stretch/>
        </p:blipFill>
        <p:spPr>
          <a:xfrm>
            <a:off x="7133197" y="961534"/>
            <a:ext cx="4405210" cy="4356803"/>
          </a:xfrm>
          <a:prstGeom prst="rect">
            <a:avLst/>
          </a:prstGeom>
          <a:solidFill>
            <a:srgbClr val="D8D8D8">
              <a:alpha val="49803"/>
            </a:srgbClr>
          </a:solidFill>
          <a:ln>
            <a:noFill/>
          </a:ln>
        </p:spPr>
      </p:pic>
      <p:sp>
        <p:nvSpPr>
          <p:cNvPr id="672" name="Google Shape;672;p39"/>
          <p:cNvSpPr txBox="1"/>
          <p:nvPr/>
        </p:nvSpPr>
        <p:spPr>
          <a:xfrm>
            <a:off x="7728497" y="5256781"/>
            <a:ext cx="3705239"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chemeClr val="dk1"/>
                </a:solidFill>
                <a:latin typeface="Times New Roman"/>
                <a:ea typeface="Times New Roman"/>
                <a:cs typeface="Times New Roman"/>
                <a:sym typeface="Times New Roman"/>
              </a:rPr>
              <a:t>Using digital media channels to support business objectives</a:t>
            </a:r>
            <a:endParaRPr b="1" sz="1800">
              <a:solidFill>
                <a:schemeClr val="dk1"/>
              </a:solidFill>
              <a:latin typeface="Times New Roman"/>
              <a:ea typeface="Times New Roman"/>
              <a:cs typeface="Times New Roman"/>
              <a:sym typeface="Times New Roman"/>
            </a:endParaRPr>
          </a:p>
        </p:txBody>
      </p:sp>
    </p:spTree>
  </p:cSld>
  <p:clrMapOvr>
    <a:masterClrMapping/>
  </p:clrMapOvr>
  <p:transition advTm="7132" spd="slow">
    <p:comb/>
  </p:transition>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6" name="Shape 676"/>
        <p:cNvGrpSpPr/>
        <p:nvPr/>
      </p:nvGrpSpPr>
      <p:grpSpPr>
        <a:xfrm>
          <a:off x="0" y="0"/>
          <a:ext cx="0" cy="0"/>
          <a:chOff x="0" y="0"/>
          <a:chExt cx="0" cy="0"/>
        </a:xfrm>
      </p:grpSpPr>
      <p:sp>
        <p:nvSpPr>
          <p:cNvPr id="677" name="Google Shape;677;p40"/>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678" name="Google Shape;678;p40"/>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679" name="Google Shape;679;p40"/>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680" name="Google Shape;680;p40"/>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681" name="Google Shape;681;p40"/>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pic>
        <p:nvPicPr>
          <p:cNvPr id="682" name="Google Shape;682;p40"/>
          <p:cNvPicPr preferRelativeResize="0"/>
          <p:nvPr>
            <p:ph idx="2" type="pic"/>
          </p:nvPr>
        </p:nvPicPr>
        <p:blipFill rotWithShape="1">
          <a:blip r:embed="rId7">
            <a:alphaModFix/>
          </a:blip>
          <a:srcRect b="0" l="0" r="0" t="0"/>
          <a:stretch/>
        </p:blipFill>
        <p:spPr>
          <a:xfrm>
            <a:off x="4534293" y="961534"/>
            <a:ext cx="6947554" cy="4147478"/>
          </a:xfrm>
          <a:prstGeom prst="rect">
            <a:avLst/>
          </a:prstGeom>
          <a:solidFill>
            <a:srgbClr val="D8D8D8">
              <a:alpha val="49803"/>
            </a:srgbClr>
          </a:solidFill>
          <a:ln>
            <a:noFill/>
          </a:ln>
        </p:spPr>
      </p:pic>
      <p:sp>
        <p:nvSpPr>
          <p:cNvPr id="683" name="Google Shape;683;p40"/>
          <p:cNvSpPr txBox="1"/>
          <p:nvPr/>
        </p:nvSpPr>
        <p:spPr>
          <a:xfrm>
            <a:off x="7276598" y="5109012"/>
            <a:ext cx="3705239"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chemeClr val="dk1"/>
                </a:solidFill>
                <a:latin typeface="Times New Roman"/>
                <a:ea typeface="Times New Roman"/>
                <a:cs typeface="Times New Roman"/>
                <a:sym typeface="Times New Roman"/>
              </a:rPr>
              <a:t>THE KEY TYPES OF DIGITAL MEDIA CHANNELS</a:t>
            </a:r>
            <a:endParaRPr b="1" sz="1800">
              <a:solidFill>
                <a:schemeClr val="dk1"/>
              </a:solidFill>
              <a:latin typeface="Times New Roman"/>
              <a:ea typeface="Times New Roman"/>
              <a:cs typeface="Times New Roman"/>
              <a:sym typeface="Times New Roman"/>
            </a:endParaRPr>
          </a:p>
        </p:txBody>
      </p:sp>
      <p:sp>
        <p:nvSpPr>
          <p:cNvPr id="684" name="Google Shape;684;p40"/>
          <p:cNvSpPr/>
          <p:nvPr/>
        </p:nvSpPr>
        <p:spPr>
          <a:xfrm>
            <a:off x="1113777" y="961534"/>
            <a:ext cx="3420516" cy="4052784"/>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chemeClr val="lt1"/>
                </a:solidFill>
                <a:latin typeface="Times New Roman"/>
                <a:ea typeface="Times New Roman"/>
                <a:cs typeface="Times New Roman"/>
                <a:sym typeface="Times New Roman"/>
              </a:rPr>
              <a:t>SIX TYPE OF DIGITAL COMMUNICATIONS </a:t>
            </a:r>
            <a:endParaRPr/>
          </a:p>
          <a:p>
            <a:pPr indent="0" lvl="0" marL="0" marR="0" rtl="0" algn="ctr">
              <a:spcBef>
                <a:spcPts val="0"/>
              </a:spcBef>
              <a:spcAft>
                <a:spcPts val="0"/>
              </a:spcAft>
              <a:buNone/>
            </a:pPr>
            <a:r>
              <a:rPr b="1" lang="en-US" sz="2400">
                <a:solidFill>
                  <a:schemeClr val="lt1"/>
                </a:solidFill>
                <a:latin typeface="Times New Roman"/>
                <a:ea typeface="Times New Roman"/>
                <a:cs typeface="Times New Roman"/>
                <a:sym typeface="Times New Roman"/>
              </a:rPr>
              <a:t>TOOLS OR MEDIA CHANNELS</a:t>
            </a:r>
            <a:endParaRPr b="1" sz="2400">
              <a:solidFill>
                <a:schemeClr val="lt1"/>
              </a:solidFill>
              <a:latin typeface="Times New Roman"/>
              <a:ea typeface="Times New Roman"/>
              <a:cs typeface="Times New Roman"/>
              <a:sym typeface="Times New Roman"/>
            </a:endParaRPr>
          </a:p>
        </p:txBody>
      </p:sp>
      <p:sp>
        <p:nvSpPr>
          <p:cNvPr id="685" name="Google Shape;685;p40"/>
          <p:cNvSpPr/>
          <p:nvPr/>
        </p:nvSpPr>
        <p:spPr>
          <a:xfrm>
            <a:off x="3780440" y="4531231"/>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686" name="Google Shape;686;p40"/>
          <p:cNvSpPr txBox="1"/>
          <p:nvPr/>
        </p:nvSpPr>
        <p:spPr>
          <a:xfrm>
            <a:off x="3890764" y="4733071"/>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Tree>
  </p:cSld>
  <p:clrMapOvr>
    <a:masterClrMapping/>
  </p:clrMapOvr>
  <p:transition advTm="7132" spd="slow">
    <p:comb/>
  </p:transition>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0" name="Shape 690"/>
        <p:cNvGrpSpPr/>
        <p:nvPr/>
      </p:nvGrpSpPr>
      <p:grpSpPr>
        <a:xfrm>
          <a:off x="0" y="0"/>
          <a:ext cx="0" cy="0"/>
          <a:chOff x="0" y="0"/>
          <a:chExt cx="0" cy="0"/>
        </a:xfrm>
      </p:grpSpPr>
      <p:sp>
        <p:nvSpPr>
          <p:cNvPr id="691" name="Google Shape;691;p41"/>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692" name="Google Shape;692;p41"/>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693" name="Google Shape;693;p41"/>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694" name="Google Shape;694;p41"/>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695" name="Google Shape;695;p41"/>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696" name="Google Shape;696;p41"/>
          <p:cNvSpPr txBox="1"/>
          <p:nvPr/>
        </p:nvSpPr>
        <p:spPr>
          <a:xfrm>
            <a:off x="7729944" y="4102471"/>
            <a:ext cx="3705239"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chemeClr val="dk1"/>
                </a:solidFill>
                <a:latin typeface="Times New Roman"/>
                <a:ea typeface="Times New Roman"/>
                <a:cs typeface="Times New Roman"/>
                <a:sym typeface="Times New Roman"/>
              </a:rPr>
              <a:t>SIX TYPE OF DIGITAL COMMUNICATIONS </a:t>
            </a:r>
            <a:endParaRPr/>
          </a:p>
          <a:p>
            <a:pPr indent="0" lvl="0" marL="0" marR="0" rtl="0" algn="ctr">
              <a:spcBef>
                <a:spcPts val="0"/>
              </a:spcBef>
              <a:spcAft>
                <a:spcPts val="0"/>
              </a:spcAft>
              <a:buNone/>
            </a:pPr>
            <a:r>
              <a:rPr b="1" lang="en-US" sz="1800">
                <a:solidFill>
                  <a:schemeClr val="dk1"/>
                </a:solidFill>
                <a:latin typeface="Times New Roman"/>
                <a:ea typeface="Times New Roman"/>
                <a:cs typeface="Times New Roman"/>
                <a:sym typeface="Times New Roman"/>
              </a:rPr>
              <a:t>TOOLS OR MEDIA CHANNELS</a:t>
            </a:r>
            <a:endParaRPr/>
          </a:p>
        </p:txBody>
      </p:sp>
      <p:sp>
        <p:nvSpPr>
          <p:cNvPr id="697" name="Google Shape;697;p41"/>
          <p:cNvSpPr/>
          <p:nvPr/>
        </p:nvSpPr>
        <p:spPr>
          <a:xfrm>
            <a:off x="349070" y="933451"/>
            <a:ext cx="7013264" cy="5007301"/>
          </a:xfrm>
          <a:prstGeom prst="rect">
            <a:avLst/>
          </a:prstGeom>
          <a:solidFill>
            <a:srgbClr val="8E5A6D"/>
          </a:solidFill>
          <a:ln>
            <a:noFill/>
          </a:ln>
        </p:spPr>
        <p:txBody>
          <a:bodyPr anchorCtr="0" anchor="ctr" bIns="45700" lIns="91425" spcFirstLastPara="1" rIns="91425" wrap="square" tIns="45700">
            <a:noAutofit/>
          </a:bodyPr>
          <a:lstStyle/>
          <a:p>
            <a:pPr indent="-342900" lvl="0" marL="342900" marR="0" rtl="0" algn="ctr">
              <a:spcBef>
                <a:spcPts val="0"/>
              </a:spcBef>
              <a:spcAft>
                <a:spcPts val="0"/>
              </a:spcAft>
              <a:buClr>
                <a:schemeClr val="lt1"/>
              </a:buClr>
              <a:buSzPts val="1800"/>
              <a:buFont typeface="Calibri"/>
              <a:buAutoNum type="arabicPeriod"/>
            </a:pPr>
            <a:r>
              <a:rPr b="1" lang="en-US" sz="1800">
                <a:solidFill>
                  <a:schemeClr val="lt1"/>
                </a:solidFill>
                <a:latin typeface="Times New Roman"/>
                <a:ea typeface="Times New Roman"/>
                <a:cs typeface="Times New Roman"/>
                <a:sym typeface="Times New Roman"/>
              </a:rPr>
              <a:t> Search engine marketing. </a:t>
            </a:r>
            <a:r>
              <a:rPr lang="en-US" sz="1800">
                <a:solidFill>
                  <a:schemeClr val="lt1"/>
                </a:solidFill>
                <a:latin typeface="Times New Roman"/>
                <a:ea typeface="Times New Roman"/>
                <a:cs typeface="Times New Roman"/>
                <a:sym typeface="Times New Roman"/>
              </a:rPr>
              <a:t>Gaining visibility on a search engine to encourage click-through to a website when the user types a specific keyword phrase. Two key search marketing techniques are paid placements or sponsored links using pay-per-click, and placements in the natural or organic listings using search engine optimization where no charge is made for clicks from the search engine.</a:t>
            </a:r>
            <a:endParaRPr/>
          </a:p>
          <a:p>
            <a:pPr indent="-228600" lvl="0" marL="342900" marR="0" rtl="0" algn="ctr">
              <a:spcBef>
                <a:spcPts val="0"/>
              </a:spcBef>
              <a:spcAft>
                <a:spcPts val="0"/>
              </a:spcAft>
              <a:buClr>
                <a:schemeClr val="dk1"/>
              </a:buClr>
              <a:buSzPts val="1800"/>
              <a:buFont typeface="Calibri"/>
              <a:buNone/>
            </a:pPr>
            <a:r>
              <a:t/>
            </a:r>
            <a:endParaRPr sz="1800">
              <a:solidFill>
                <a:schemeClr val="lt1"/>
              </a:solidFill>
              <a:latin typeface="Times New Roman"/>
              <a:ea typeface="Times New Roman"/>
              <a:cs typeface="Times New Roman"/>
              <a:sym typeface="Times New Roman"/>
            </a:endParaRPr>
          </a:p>
          <a:p>
            <a:pPr indent="-228600" lvl="0" marL="342900" marR="0" rtl="0" algn="ctr">
              <a:spcBef>
                <a:spcPts val="0"/>
              </a:spcBef>
              <a:spcAft>
                <a:spcPts val="0"/>
              </a:spcAft>
              <a:buClr>
                <a:schemeClr val="dk1"/>
              </a:buClr>
              <a:buSzPts val="1800"/>
              <a:buFont typeface="Calibri"/>
              <a:buNone/>
            </a:pPr>
            <a:r>
              <a:t/>
            </a:r>
            <a:endParaRPr b="1" sz="1800">
              <a:solidFill>
                <a:schemeClr val="lt1"/>
              </a:solidFill>
              <a:latin typeface="Times New Roman"/>
              <a:ea typeface="Times New Roman"/>
              <a:cs typeface="Times New Roman"/>
              <a:sym typeface="Times New Roman"/>
            </a:endParaRPr>
          </a:p>
          <a:p>
            <a:pPr indent="-342900" lvl="0" marL="342900" marR="0" rtl="0" algn="ctr">
              <a:spcBef>
                <a:spcPts val="0"/>
              </a:spcBef>
              <a:spcAft>
                <a:spcPts val="0"/>
              </a:spcAft>
              <a:buClr>
                <a:schemeClr val="lt1"/>
              </a:buClr>
              <a:buSzPts val="1800"/>
              <a:buFont typeface="Calibri"/>
              <a:buAutoNum type="arabicPeriod"/>
            </a:pPr>
            <a:r>
              <a:rPr b="1" lang="en-US" sz="1800">
                <a:solidFill>
                  <a:schemeClr val="lt1"/>
                </a:solidFill>
                <a:latin typeface="Times New Roman"/>
                <a:ea typeface="Times New Roman"/>
                <a:cs typeface="Times New Roman"/>
                <a:sym typeface="Times New Roman"/>
              </a:rPr>
              <a:t> Online PR. </a:t>
            </a:r>
            <a:r>
              <a:rPr lang="en-US" sz="1800">
                <a:solidFill>
                  <a:schemeClr val="lt1"/>
                </a:solidFill>
                <a:latin typeface="Times New Roman"/>
                <a:ea typeface="Times New Roman"/>
                <a:cs typeface="Times New Roman"/>
                <a:sym typeface="Times New Roman"/>
              </a:rPr>
              <a:t>Maximizing favorable mentions of your company, brands, products or web-sites on third-party websites such as social networks, blogs, podcasts or feeds that are likely to be visited by your target audience. Also includes responding to negative mentions and conducting public relations via a site through a social media news center or blog, for example.</a:t>
            </a:r>
            <a:endParaRPr sz="1800">
              <a:solidFill>
                <a:schemeClr val="lt1"/>
              </a:solidFill>
              <a:latin typeface="Times New Roman"/>
              <a:ea typeface="Times New Roman"/>
              <a:cs typeface="Times New Roman"/>
              <a:sym typeface="Times New Roman"/>
            </a:endParaRPr>
          </a:p>
        </p:txBody>
      </p:sp>
      <p:sp>
        <p:nvSpPr>
          <p:cNvPr id="698" name="Google Shape;698;p41"/>
          <p:cNvSpPr/>
          <p:nvPr/>
        </p:nvSpPr>
        <p:spPr>
          <a:xfrm>
            <a:off x="6512634" y="5081108"/>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699" name="Google Shape;699;p41"/>
          <p:cNvSpPr txBox="1"/>
          <p:nvPr/>
        </p:nvSpPr>
        <p:spPr>
          <a:xfrm>
            <a:off x="6612225" y="5139798"/>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pic>
        <p:nvPicPr>
          <p:cNvPr id="700" name="Google Shape;700;p41"/>
          <p:cNvPicPr preferRelativeResize="0"/>
          <p:nvPr>
            <p:ph idx="2" type="pic"/>
          </p:nvPr>
        </p:nvPicPr>
        <p:blipFill rotWithShape="1">
          <a:blip r:embed="rId7">
            <a:alphaModFix/>
          </a:blip>
          <a:srcRect b="19656" l="0" r="0" t="19656"/>
          <a:stretch/>
        </p:blipFill>
        <p:spPr>
          <a:xfrm>
            <a:off x="7360642" y="933451"/>
            <a:ext cx="4442151" cy="3055023"/>
          </a:xfrm>
          <a:prstGeom prst="rect">
            <a:avLst/>
          </a:prstGeom>
          <a:solidFill>
            <a:srgbClr val="D8D8D8">
              <a:alpha val="49803"/>
            </a:srgbClr>
          </a:solidFill>
          <a:ln>
            <a:noFill/>
          </a:ln>
        </p:spPr>
      </p:pic>
    </p:spTree>
  </p:cSld>
  <p:clrMapOvr>
    <a:masterClrMapping/>
  </p:clrMapOvr>
  <p:transition advTm="7132" spd="slow">
    <p:comb/>
  </p:transition>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4" name="Shape 704"/>
        <p:cNvGrpSpPr/>
        <p:nvPr/>
      </p:nvGrpSpPr>
      <p:grpSpPr>
        <a:xfrm>
          <a:off x="0" y="0"/>
          <a:ext cx="0" cy="0"/>
          <a:chOff x="0" y="0"/>
          <a:chExt cx="0" cy="0"/>
        </a:xfrm>
      </p:grpSpPr>
      <p:sp>
        <p:nvSpPr>
          <p:cNvPr id="705" name="Google Shape;705;p42"/>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706" name="Google Shape;706;p42"/>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707" name="Google Shape;707;p42"/>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708" name="Google Shape;708;p42"/>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709" name="Google Shape;709;p42"/>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710" name="Google Shape;710;p42"/>
          <p:cNvSpPr txBox="1"/>
          <p:nvPr/>
        </p:nvSpPr>
        <p:spPr>
          <a:xfrm>
            <a:off x="7573136" y="4128478"/>
            <a:ext cx="3705239"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852F4A"/>
                </a:solidFill>
                <a:latin typeface="Times New Roman"/>
                <a:ea typeface="Times New Roman"/>
                <a:cs typeface="Times New Roman"/>
                <a:sym typeface="Times New Roman"/>
              </a:rPr>
              <a:t>SIX TYPE OF DIGITAL COMMUNICATIONS </a:t>
            </a:r>
            <a:endParaRPr/>
          </a:p>
          <a:p>
            <a:pPr indent="0" lvl="0" marL="0" marR="0" rtl="0" algn="ctr">
              <a:spcBef>
                <a:spcPts val="0"/>
              </a:spcBef>
              <a:spcAft>
                <a:spcPts val="0"/>
              </a:spcAft>
              <a:buNone/>
            </a:pPr>
            <a:r>
              <a:rPr b="1" lang="en-US" sz="1800">
                <a:solidFill>
                  <a:srgbClr val="852F4A"/>
                </a:solidFill>
                <a:latin typeface="Times New Roman"/>
                <a:ea typeface="Times New Roman"/>
                <a:cs typeface="Times New Roman"/>
                <a:sym typeface="Times New Roman"/>
              </a:rPr>
              <a:t>TOOLS OR MEDIA CHANNELS</a:t>
            </a:r>
            <a:endParaRPr/>
          </a:p>
        </p:txBody>
      </p:sp>
      <p:sp>
        <p:nvSpPr>
          <p:cNvPr id="711" name="Google Shape;711;p42"/>
          <p:cNvSpPr/>
          <p:nvPr/>
        </p:nvSpPr>
        <p:spPr>
          <a:xfrm>
            <a:off x="349070" y="933450"/>
            <a:ext cx="7013264" cy="5007301"/>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1" lang="en-US" sz="1800">
                <a:solidFill>
                  <a:schemeClr val="lt1"/>
                </a:solidFill>
                <a:latin typeface="Times New Roman"/>
                <a:ea typeface="Times New Roman"/>
                <a:cs typeface="Times New Roman"/>
                <a:sym typeface="Times New Roman"/>
              </a:rPr>
              <a:t>3. Online partnerships. </a:t>
            </a:r>
            <a:r>
              <a:rPr lang="en-US" sz="1400">
                <a:solidFill>
                  <a:schemeClr val="lt1"/>
                </a:solidFill>
                <a:latin typeface="Times New Roman"/>
                <a:ea typeface="Times New Roman"/>
                <a:cs typeface="Times New Roman"/>
                <a:sym typeface="Times New Roman"/>
              </a:rPr>
              <a:t>Creating and managing long-term arrangements to promote your online services on third-party websites or through email communications. Different forms of partnership include link building, affiliate marketing, aggregators such as price comparison sites), online sponsorship and co-marketing.</a:t>
            </a:r>
            <a:endParaRPr/>
          </a:p>
          <a:p>
            <a:pPr indent="0" lvl="0" marL="0" marR="0" rtl="0" algn="l">
              <a:spcBef>
                <a:spcPts val="0"/>
              </a:spcBef>
              <a:spcAft>
                <a:spcPts val="0"/>
              </a:spcAft>
              <a:buNone/>
            </a:pPr>
            <a:r>
              <a:t/>
            </a:r>
            <a:endParaRPr sz="1400">
              <a:solidFill>
                <a:schemeClr val="lt1"/>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800">
                <a:solidFill>
                  <a:schemeClr val="lt1"/>
                </a:solidFill>
                <a:latin typeface="Times New Roman"/>
                <a:ea typeface="Times New Roman"/>
                <a:cs typeface="Times New Roman"/>
                <a:sym typeface="Times New Roman"/>
              </a:rPr>
              <a:t>4. Display advertising</a:t>
            </a:r>
            <a:r>
              <a:rPr lang="en-US" sz="1400">
                <a:solidFill>
                  <a:schemeClr val="lt1"/>
                </a:solidFill>
                <a:latin typeface="Times New Roman"/>
                <a:ea typeface="Times New Roman"/>
                <a:cs typeface="Times New Roman"/>
                <a:sym typeface="Times New Roman"/>
              </a:rPr>
              <a:t>. Use of online ads such as banners and rich media ads to achieve brand awareness and encourage click-through to a target site.</a:t>
            </a:r>
            <a:endParaRPr/>
          </a:p>
          <a:p>
            <a:pPr indent="0" lvl="0" marL="0" marR="0" rtl="0" algn="l">
              <a:spcBef>
                <a:spcPts val="0"/>
              </a:spcBef>
              <a:spcAft>
                <a:spcPts val="0"/>
              </a:spcAft>
              <a:buNone/>
            </a:pPr>
            <a:r>
              <a:t/>
            </a:r>
            <a:endParaRPr sz="1400">
              <a:solidFill>
                <a:schemeClr val="lt1"/>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800">
                <a:solidFill>
                  <a:schemeClr val="lt1"/>
                </a:solidFill>
                <a:latin typeface="Times New Roman"/>
                <a:ea typeface="Times New Roman"/>
                <a:cs typeface="Times New Roman"/>
                <a:sym typeface="Times New Roman"/>
              </a:rPr>
              <a:t>5. Opt-in email marketing</a:t>
            </a:r>
            <a:r>
              <a:rPr lang="en-US" sz="1400">
                <a:solidFill>
                  <a:schemeClr val="lt1"/>
                </a:solidFill>
                <a:latin typeface="Times New Roman"/>
                <a:ea typeface="Times New Roman"/>
                <a:cs typeface="Times New Roman"/>
                <a:sym typeface="Times New Roman"/>
              </a:rPr>
              <a:t>. Placing ads in third-party e-newsletters or the use of an in-house list for customer activation and retention. Buying or renting lists of email addresses is considered as a spamming technique and not permitted under the privacy legislation described in Chapter 4.</a:t>
            </a:r>
            <a:endParaRPr/>
          </a:p>
          <a:p>
            <a:pPr indent="0" lvl="0" marL="0" marR="0" rtl="0" algn="l">
              <a:spcBef>
                <a:spcPts val="0"/>
              </a:spcBef>
              <a:spcAft>
                <a:spcPts val="0"/>
              </a:spcAft>
              <a:buNone/>
            </a:pPr>
            <a:r>
              <a:t/>
            </a:r>
            <a:endParaRPr sz="1400">
              <a:solidFill>
                <a:schemeClr val="lt1"/>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800">
                <a:solidFill>
                  <a:schemeClr val="lt1"/>
                </a:solidFill>
                <a:latin typeface="Times New Roman"/>
                <a:ea typeface="Times New Roman"/>
                <a:cs typeface="Times New Roman"/>
                <a:sym typeface="Times New Roman"/>
              </a:rPr>
              <a:t>6.  Social media marketing</a:t>
            </a:r>
            <a:r>
              <a:rPr lang="en-US" sz="1400">
                <a:solidFill>
                  <a:schemeClr val="lt1"/>
                </a:solidFill>
                <a:latin typeface="Times New Roman"/>
                <a:ea typeface="Times New Roman"/>
                <a:cs typeface="Times New Roman"/>
                <a:sym typeface="Times New Roman"/>
              </a:rPr>
              <a:t>. Companies participate and advertise within social networks and communities to reach and engage their audience. Viral marketing or online word-of-mouth messages are closely related to this. Here content is shared or messages are for-warded to help achieve awareness and, in some cases, drive response</a:t>
            </a:r>
            <a:endParaRPr sz="1400">
              <a:solidFill>
                <a:schemeClr val="lt1"/>
              </a:solidFill>
              <a:latin typeface="Times New Roman"/>
              <a:ea typeface="Times New Roman"/>
              <a:cs typeface="Times New Roman"/>
              <a:sym typeface="Times New Roman"/>
            </a:endParaRPr>
          </a:p>
        </p:txBody>
      </p:sp>
      <p:sp>
        <p:nvSpPr>
          <p:cNvPr id="712" name="Google Shape;712;p42"/>
          <p:cNvSpPr/>
          <p:nvPr/>
        </p:nvSpPr>
        <p:spPr>
          <a:xfrm>
            <a:off x="6512634" y="5181297"/>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713" name="Google Shape;713;p42"/>
          <p:cNvSpPr txBox="1"/>
          <p:nvPr/>
        </p:nvSpPr>
        <p:spPr>
          <a:xfrm>
            <a:off x="6612225" y="5421217"/>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pic>
        <p:nvPicPr>
          <p:cNvPr id="714" name="Google Shape;714;p42"/>
          <p:cNvPicPr preferRelativeResize="0"/>
          <p:nvPr>
            <p:ph idx="2" type="pic"/>
          </p:nvPr>
        </p:nvPicPr>
        <p:blipFill rotWithShape="1">
          <a:blip r:embed="rId7">
            <a:alphaModFix/>
          </a:blip>
          <a:srcRect b="0" l="12976" r="12976" t="0"/>
          <a:stretch/>
        </p:blipFill>
        <p:spPr>
          <a:xfrm>
            <a:off x="7362824" y="933450"/>
            <a:ext cx="4144231" cy="3195028"/>
          </a:xfrm>
          <a:prstGeom prst="rect">
            <a:avLst/>
          </a:prstGeom>
          <a:solidFill>
            <a:srgbClr val="D8D8D8">
              <a:alpha val="49803"/>
            </a:srgbClr>
          </a:solidFill>
          <a:ln>
            <a:noFill/>
          </a:ln>
        </p:spPr>
      </p:pic>
    </p:spTree>
  </p:cSld>
  <p:clrMapOvr>
    <a:masterClrMapping/>
  </p:clrMapOvr>
  <p:transition advTm="7132" spd="slow">
    <p:comb/>
  </p:transition>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8" name="Shape 718"/>
        <p:cNvGrpSpPr/>
        <p:nvPr/>
      </p:nvGrpSpPr>
      <p:grpSpPr>
        <a:xfrm>
          <a:off x="0" y="0"/>
          <a:ext cx="0" cy="0"/>
          <a:chOff x="0" y="0"/>
          <a:chExt cx="0" cy="0"/>
        </a:xfrm>
      </p:grpSpPr>
      <p:sp>
        <p:nvSpPr>
          <p:cNvPr id="719" name="Google Shape;719;p43"/>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720" name="Google Shape;720;p43"/>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721" name="Google Shape;721;p43"/>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722" name="Google Shape;722;p43"/>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723" name="Google Shape;723;p43"/>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724" name="Google Shape;724;p43"/>
          <p:cNvSpPr txBox="1"/>
          <p:nvPr/>
        </p:nvSpPr>
        <p:spPr>
          <a:xfrm>
            <a:off x="7721951" y="5528938"/>
            <a:ext cx="3705239"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chemeClr val="dk1"/>
                </a:solidFill>
                <a:latin typeface="Times New Roman"/>
                <a:ea typeface="Times New Roman"/>
                <a:cs typeface="Times New Roman"/>
                <a:sym typeface="Times New Roman"/>
              </a:rPr>
              <a:t>BENEFITS OF DIGITAL MEDIA</a:t>
            </a:r>
            <a:endParaRPr b="1" sz="1800">
              <a:solidFill>
                <a:schemeClr val="dk1"/>
              </a:solidFill>
              <a:latin typeface="Times New Roman"/>
              <a:ea typeface="Times New Roman"/>
              <a:cs typeface="Times New Roman"/>
              <a:sym typeface="Times New Roman"/>
            </a:endParaRPr>
          </a:p>
        </p:txBody>
      </p:sp>
      <p:sp>
        <p:nvSpPr>
          <p:cNvPr id="725" name="Google Shape;725;p43"/>
          <p:cNvSpPr/>
          <p:nvPr/>
        </p:nvSpPr>
        <p:spPr>
          <a:xfrm>
            <a:off x="280308" y="984346"/>
            <a:ext cx="11319216" cy="4523095"/>
          </a:xfrm>
          <a:prstGeom prst="rect">
            <a:avLst/>
          </a:prstGeom>
          <a:blipFill rotWithShape="1">
            <a:blip r:embed="rId7">
              <a:alphaModFix amt="76000"/>
            </a:blip>
            <a:stretch>
              <a:fillRect b="-16998" l="0" r="0" t="-16997"/>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rgbClr val="2F5496"/>
                </a:solidFill>
                <a:latin typeface="Times New Roman"/>
                <a:ea typeface="Times New Roman"/>
                <a:cs typeface="Times New Roman"/>
                <a:sym typeface="Times New Roman"/>
              </a:rPr>
              <a:t>BENEFITS OF DIGITAL MEDIA</a:t>
            </a:r>
            <a:endParaRPr/>
          </a:p>
          <a:p>
            <a:pPr indent="0" lvl="0" marL="0" marR="0" rtl="0" algn="ctr">
              <a:spcBef>
                <a:spcPts val="0"/>
              </a:spcBef>
              <a:spcAft>
                <a:spcPts val="0"/>
              </a:spcAft>
              <a:buNone/>
            </a:pPr>
            <a:r>
              <a:t/>
            </a:r>
            <a:endParaRPr sz="2800">
              <a:solidFill>
                <a:srgbClr val="2F5496"/>
              </a:solidFill>
              <a:latin typeface="Times New Roman"/>
              <a:ea typeface="Times New Roman"/>
              <a:cs typeface="Times New Roman"/>
              <a:sym typeface="Times New Roman"/>
            </a:endParaRPr>
          </a:p>
          <a:p>
            <a:pPr indent="-457200" lvl="0" marL="457200" marR="0" rtl="0" algn="ctr">
              <a:spcBef>
                <a:spcPts val="0"/>
              </a:spcBef>
              <a:spcAft>
                <a:spcPts val="0"/>
              </a:spcAft>
              <a:buClr>
                <a:srgbClr val="2F5496"/>
              </a:buClr>
              <a:buSzPts val="2800"/>
              <a:buFont typeface="Noto Sans Symbols"/>
              <a:buChar char="✔"/>
            </a:pPr>
            <a:r>
              <a:rPr lang="en-US" sz="2800">
                <a:solidFill>
                  <a:srgbClr val="2F5496"/>
                </a:solidFill>
                <a:latin typeface="Times New Roman"/>
                <a:ea typeface="Times New Roman"/>
                <a:cs typeface="Times New Roman"/>
                <a:sym typeface="Times New Roman"/>
              </a:rPr>
              <a:t>INTERACTIVITY</a:t>
            </a:r>
            <a:endParaRPr/>
          </a:p>
          <a:p>
            <a:pPr indent="-457200" lvl="0" marL="457200" marR="0" rtl="0" algn="ctr">
              <a:spcBef>
                <a:spcPts val="0"/>
              </a:spcBef>
              <a:spcAft>
                <a:spcPts val="0"/>
              </a:spcAft>
              <a:buClr>
                <a:srgbClr val="2F5496"/>
              </a:buClr>
              <a:buSzPts val="2800"/>
              <a:buFont typeface="Noto Sans Symbols"/>
              <a:buChar char="✔"/>
            </a:pPr>
            <a:r>
              <a:rPr lang="en-US" sz="2800">
                <a:solidFill>
                  <a:srgbClr val="2F5496"/>
                </a:solidFill>
                <a:latin typeface="Times New Roman"/>
                <a:ea typeface="Times New Roman"/>
                <a:cs typeface="Times New Roman"/>
                <a:sym typeface="Times New Roman"/>
              </a:rPr>
              <a:t>INTELLIGENCY</a:t>
            </a:r>
            <a:endParaRPr/>
          </a:p>
          <a:p>
            <a:pPr indent="-457200" lvl="0" marL="457200" marR="0" rtl="0" algn="ctr">
              <a:spcBef>
                <a:spcPts val="0"/>
              </a:spcBef>
              <a:spcAft>
                <a:spcPts val="0"/>
              </a:spcAft>
              <a:buClr>
                <a:srgbClr val="2F5496"/>
              </a:buClr>
              <a:buSzPts val="2800"/>
              <a:buFont typeface="Noto Sans Symbols"/>
              <a:buChar char="✔"/>
            </a:pPr>
            <a:r>
              <a:rPr lang="en-US" sz="2800">
                <a:solidFill>
                  <a:srgbClr val="2F5496"/>
                </a:solidFill>
                <a:latin typeface="Times New Roman"/>
                <a:ea typeface="Times New Roman"/>
                <a:cs typeface="Times New Roman"/>
                <a:sym typeface="Times New Roman"/>
              </a:rPr>
              <a:t>INDIVIDUALISATION</a:t>
            </a:r>
            <a:endParaRPr/>
          </a:p>
          <a:p>
            <a:pPr indent="-457200" lvl="0" marL="457200" marR="0" rtl="0" algn="ctr">
              <a:spcBef>
                <a:spcPts val="0"/>
              </a:spcBef>
              <a:spcAft>
                <a:spcPts val="0"/>
              </a:spcAft>
              <a:buClr>
                <a:srgbClr val="2F5496"/>
              </a:buClr>
              <a:buSzPts val="2800"/>
              <a:buFont typeface="Noto Sans Symbols"/>
              <a:buChar char="✔"/>
            </a:pPr>
            <a:r>
              <a:rPr lang="en-US" sz="2800">
                <a:solidFill>
                  <a:srgbClr val="2F5496"/>
                </a:solidFill>
                <a:latin typeface="Times New Roman"/>
                <a:ea typeface="Times New Roman"/>
                <a:cs typeface="Times New Roman"/>
                <a:sym typeface="Times New Roman"/>
              </a:rPr>
              <a:t>INTEGRATION</a:t>
            </a:r>
            <a:endParaRPr/>
          </a:p>
          <a:p>
            <a:pPr indent="-457200" lvl="0" marL="457200" marR="0" rtl="0" algn="ctr">
              <a:spcBef>
                <a:spcPts val="0"/>
              </a:spcBef>
              <a:spcAft>
                <a:spcPts val="0"/>
              </a:spcAft>
              <a:buClr>
                <a:srgbClr val="2F5496"/>
              </a:buClr>
              <a:buSzPts val="2800"/>
              <a:buFont typeface="Noto Sans Symbols"/>
              <a:buChar char="✔"/>
            </a:pPr>
            <a:r>
              <a:rPr lang="en-US" sz="2800">
                <a:solidFill>
                  <a:srgbClr val="2F5496"/>
                </a:solidFill>
                <a:latin typeface="Times New Roman"/>
                <a:ea typeface="Times New Roman"/>
                <a:cs typeface="Times New Roman"/>
                <a:sym typeface="Times New Roman"/>
              </a:rPr>
              <a:t>INDUSTRY RESTRUCTURING</a:t>
            </a:r>
            <a:endParaRPr/>
          </a:p>
          <a:p>
            <a:pPr indent="-457200" lvl="0" marL="457200" marR="0" rtl="0" algn="ctr">
              <a:spcBef>
                <a:spcPts val="0"/>
              </a:spcBef>
              <a:spcAft>
                <a:spcPts val="0"/>
              </a:spcAft>
              <a:buClr>
                <a:srgbClr val="2F5496"/>
              </a:buClr>
              <a:buSzPts val="2800"/>
              <a:buFont typeface="Noto Sans Symbols"/>
              <a:buChar char="✔"/>
            </a:pPr>
            <a:r>
              <a:rPr lang="en-US" sz="2800">
                <a:solidFill>
                  <a:srgbClr val="2F5496"/>
                </a:solidFill>
                <a:latin typeface="Times New Roman"/>
                <a:ea typeface="Times New Roman"/>
                <a:cs typeface="Times New Roman"/>
                <a:sym typeface="Times New Roman"/>
              </a:rPr>
              <a:t>INDEPENDENCE OF LOCATION</a:t>
            </a:r>
            <a:endParaRPr/>
          </a:p>
          <a:p>
            <a:pPr indent="-279400" lvl="0" marL="457200" marR="0" rtl="0" algn="ctr">
              <a:spcBef>
                <a:spcPts val="0"/>
              </a:spcBef>
              <a:spcAft>
                <a:spcPts val="0"/>
              </a:spcAft>
              <a:buClr>
                <a:schemeClr val="dk1"/>
              </a:buClr>
              <a:buSzPts val="2800"/>
              <a:buFont typeface="Noto Sans Symbols"/>
              <a:buNone/>
            </a:pPr>
            <a:r>
              <a:t/>
            </a:r>
            <a:endParaRPr sz="2800">
              <a:solidFill>
                <a:schemeClr val="lt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400">
              <a:solidFill>
                <a:schemeClr val="lt1"/>
              </a:solidFill>
              <a:latin typeface="Times New Roman"/>
              <a:ea typeface="Times New Roman"/>
              <a:cs typeface="Times New Roman"/>
              <a:sym typeface="Times New Roman"/>
            </a:endParaRPr>
          </a:p>
        </p:txBody>
      </p:sp>
      <p:sp>
        <p:nvSpPr>
          <p:cNvPr id="726" name="Google Shape;726;p43"/>
          <p:cNvSpPr/>
          <p:nvPr/>
        </p:nvSpPr>
        <p:spPr>
          <a:xfrm>
            <a:off x="5561503" y="5219377"/>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727" name="Google Shape;727;p43"/>
          <p:cNvSpPr txBox="1"/>
          <p:nvPr/>
        </p:nvSpPr>
        <p:spPr>
          <a:xfrm>
            <a:off x="5611298" y="5421215"/>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Tree>
  </p:cSld>
  <p:clrMapOvr>
    <a:masterClrMapping/>
  </p:clrMapOvr>
  <p:transition advTm="7132" spd="slow">
    <p:comb/>
  </p:transition>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1" name="Shape 731"/>
        <p:cNvGrpSpPr/>
        <p:nvPr/>
      </p:nvGrpSpPr>
      <p:grpSpPr>
        <a:xfrm>
          <a:off x="0" y="0"/>
          <a:ext cx="0" cy="0"/>
          <a:chOff x="0" y="0"/>
          <a:chExt cx="0" cy="0"/>
        </a:xfrm>
      </p:grpSpPr>
      <p:sp>
        <p:nvSpPr>
          <p:cNvPr id="732" name="Google Shape;732;p44"/>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733" name="Google Shape;733;p44"/>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734" name="Google Shape;734;p44"/>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735" name="Google Shape;735;p44"/>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736" name="Google Shape;736;p44"/>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737" name="Google Shape;737;p44"/>
          <p:cNvSpPr/>
          <p:nvPr/>
        </p:nvSpPr>
        <p:spPr>
          <a:xfrm>
            <a:off x="419577" y="911272"/>
            <a:ext cx="5010883" cy="5007301"/>
          </a:xfrm>
          <a:prstGeom prst="rect">
            <a:avLst/>
          </a:prstGeom>
          <a:blipFill rotWithShape="1">
            <a:blip r:embed="rId7">
              <a:alphaModFix amt="76000"/>
            </a:blip>
            <a:stretch>
              <a:fillRect b="-16998" l="0" r="0" t="-16997"/>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0">
              <a:solidFill>
                <a:srgbClr val="2F5496"/>
              </a:solidFill>
              <a:latin typeface="Times New Roman"/>
              <a:ea typeface="Times New Roman"/>
              <a:cs typeface="Times New Roman"/>
              <a:sym typeface="Times New Roman"/>
            </a:endParaRPr>
          </a:p>
          <a:p>
            <a:pPr indent="-457200" lvl="0" marL="457200" marR="0" rtl="0" algn="ctr">
              <a:spcBef>
                <a:spcPts val="0"/>
              </a:spcBef>
              <a:spcAft>
                <a:spcPts val="0"/>
              </a:spcAft>
              <a:buClr>
                <a:srgbClr val="1F3864"/>
              </a:buClr>
              <a:buSzPts val="2800"/>
              <a:buFont typeface="Noto Sans Symbols"/>
              <a:buChar char="✔"/>
            </a:pPr>
            <a:r>
              <a:rPr b="1" lang="en-US" sz="2800">
                <a:solidFill>
                  <a:srgbClr val="1F3864"/>
                </a:solidFill>
                <a:latin typeface="Times New Roman"/>
                <a:ea typeface="Times New Roman"/>
                <a:cs typeface="Times New Roman"/>
                <a:sym typeface="Times New Roman"/>
              </a:rPr>
              <a:t>INTERACTIVITY</a:t>
            </a:r>
            <a:endParaRPr/>
          </a:p>
          <a:p>
            <a:pPr indent="0" lvl="0" marL="0" marR="0" rtl="0" algn="ctr">
              <a:spcBef>
                <a:spcPts val="0"/>
              </a:spcBef>
              <a:spcAft>
                <a:spcPts val="0"/>
              </a:spcAft>
              <a:buNone/>
            </a:pPr>
            <a:r>
              <a:rPr lang="en-US" sz="1600">
                <a:solidFill>
                  <a:srgbClr val="2F5496"/>
                </a:solidFill>
                <a:latin typeface="Times New Roman"/>
                <a:ea typeface="Times New Roman"/>
                <a:cs typeface="Times New Roman"/>
                <a:sym typeface="Times New Roman"/>
              </a:rPr>
              <a:t>Figure (a) shows how traditional media are predominantly push media where the marketing message is broadcast from company to customer, although interaction can be encouraged through direct response to phone, website or social media page.</a:t>
            </a:r>
            <a:endParaRPr/>
          </a:p>
          <a:p>
            <a:pPr indent="0" lvl="0" marL="0" marR="0" rtl="0" algn="ctr">
              <a:spcBef>
                <a:spcPts val="0"/>
              </a:spcBef>
              <a:spcAft>
                <a:spcPts val="0"/>
              </a:spcAft>
              <a:buNone/>
            </a:pPr>
            <a:r>
              <a:t/>
            </a:r>
            <a:endParaRPr sz="1600">
              <a:solidFill>
                <a:srgbClr val="2F5496"/>
              </a:solidFill>
              <a:latin typeface="Times New Roman"/>
              <a:ea typeface="Times New Roman"/>
              <a:cs typeface="Times New Roman"/>
              <a:sym typeface="Times New Roman"/>
            </a:endParaRPr>
          </a:p>
          <a:p>
            <a:pPr indent="0" lvl="0" marL="0" marR="0" rtl="0" algn="ctr">
              <a:spcBef>
                <a:spcPts val="0"/>
              </a:spcBef>
              <a:spcAft>
                <a:spcPts val="0"/>
              </a:spcAft>
              <a:buNone/>
            </a:pPr>
            <a:r>
              <a:rPr lang="en-US" sz="1600">
                <a:solidFill>
                  <a:srgbClr val="2F5496"/>
                </a:solidFill>
                <a:latin typeface="Times New Roman"/>
                <a:ea typeface="Times New Roman"/>
                <a:cs typeface="Times New Roman"/>
                <a:sym typeface="Times New Roman"/>
              </a:rPr>
              <a:t> However, online it is often the customer who initiates contact and is seeking information through researching information on a website. In other words, it is a 'pull' mechanism where it is particularly important to have good visibility in search engines when customers are entering search </a:t>
            </a:r>
            <a:endParaRPr sz="1600">
              <a:solidFill>
                <a:srgbClr val="2F5496"/>
              </a:solidFill>
              <a:latin typeface="Times New Roman"/>
              <a:ea typeface="Times New Roman"/>
              <a:cs typeface="Times New Roman"/>
              <a:sym typeface="Times New Roman"/>
            </a:endParaRPr>
          </a:p>
          <a:p>
            <a:pPr indent="0" lvl="0" marL="0" marR="0" rtl="0" algn="ctr">
              <a:spcBef>
                <a:spcPts val="0"/>
              </a:spcBef>
              <a:spcAft>
                <a:spcPts val="0"/>
              </a:spcAft>
              <a:buNone/>
            </a:pPr>
            <a:r>
              <a:rPr lang="en-US" sz="1600">
                <a:solidFill>
                  <a:srgbClr val="2F5496"/>
                </a:solidFill>
                <a:latin typeface="Times New Roman"/>
                <a:ea typeface="Times New Roman"/>
                <a:cs typeface="Times New Roman"/>
                <a:sym typeface="Times New Roman"/>
              </a:rPr>
              <a:t>relevant to a company's products or services. Amongst marketing professionals this powerful new approach to marketing is now commonly known as inbound marketing. </a:t>
            </a:r>
            <a:endParaRPr/>
          </a:p>
          <a:p>
            <a:pPr indent="-355600" lvl="0" marL="457200" marR="0" rtl="0" algn="ctr">
              <a:spcBef>
                <a:spcPts val="0"/>
              </a:spcBef>
              <a:spcAft>
                <a:spcPts val="0"/>
              </a:spcAft>
              <a:buClr>
                <a:schemeClr val="dk1"/>
              </a:buClr>
              <a:buSzPts val="1600"/>
              <a:buFont typeface="Noto Sans Symbols"/>
              <a:buNone/>
            </a:pPr>
            <a:r>
              <a:t/>
            </a:r>
            <a:endParaRPr sz="1600">
              <a:solidFill>
                <a:schemeClr val="lt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400">
              <a:solidFill>
                <a:schemeClr val="lt1"/>
              </a:solidFill>
              <a:latin typeface="Times New Roman"/>
              <a:ea typeface="Times New Roman"/>
              <a:cs typeface="Times New Roman"/>
              <a:sym typeface="Times New Roman"/>
            </a:endParaRPr>
          </a:p>
        </p:txBody>
      </p:sp>
      <p:sp>
        <p:nvSpPr>
          <p:cNvPr id="738" name="Google Shape;738;p44"/>
          <p:cNvSpPr/>
          <p:nvPr/>
        </p:nvSpPr>
        <p:spPr>
          <a:xfrm>
            <a:off x="4516194" y="5497420"/>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739" name="Google Shape;739;p44"/>
          <p:cNvSpPr txBox="1"/>
          <p:nvPr/>
        </p:nvSpPr>
        <p:spPr>
          <a:xfrm>
            <a:off x="4585598" y="5698451"/>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pic>
        <p:nvPicPr>
          <p:cNvPr id="740" name="Google Shape;740;p44"/>
          <p:cNvPicPr preferRelativeResize="0"/>
          <p:nvPr/>
        </p:nvPicPr>
        <p:blipFill rotWithShape="1">
          <a:blip r:embed="rId8">
            <a:alphaModFix/>
          </a:blip>
          <a:srcRect b="0" l="0" r="0" t="0"/>
          <a:stretch/>
        </p:blipFill>
        <p:spPr>
          <a:xfrm>
            <a:off x="5782256" y="860619"/>
            <a:ext cx="5781675" cy="4483805"/>
          </a:xfrm>
          <a:prstGeom prst="rect">
            <a:avLst/>
          </a:prstGeom>
          <a:noFill/>
          <a:ln>
            <a:noFill/>
          </a:ln>
        </p:spPr>
      </p:pic>
      <p:sp>
        <p:nvSpPr>
          <p:cNvPr id="741" name="Google Shape;741;p44"/>
          <p:cNvSpPr/>
          <p:nvPr/>
        </p:nvSpPr>
        <p:spPr>
          <a:xfrm>
            <a:off x="5706794" y="5311678"/>
            <a:ext cx="6096000" cy="80021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852F4A"/>
                </a:solidFill>
                <a:latin typeface="Times New Roman"/>
                <a:ea typeface="Times New Roman"/>
                <a:cs typeface="Times New Roman"/>
                <a:sym typeface="Times New Roman"/>
              </a:rPr>
              <a:t>Inbound marketing </a:t>
            </a:r>
            <a:r>
              <a:rPr b="1" lang="en-US" sz="1400">
                <a:solidFill>
                  <a:srgbClr val="852F4A"/>
                </a:solidFill>
                <a:latin typeface="Times New Roman"/>
                <a:ea typeface="Times New Roman"/>
                <a:cs typeface="Times New Roman"/>
                <a:sym typeface="Times New Roman"/>
              </a:rPr>
              <a:t>:- </a:t>
            </a:r>
            <a:r>
              <a:rPr b="1" lang="en-US" sz="1400">
                <a:solidFill>
                  <a:srgbClr val="1F3864"/>
                </a:solidFill>
                <a:latin typeface="Times New Roman"/>
                <a:ea typeface="Times New Roman"/>
                <a:cs typeface="Times New Roman"/>
                <a:sym typeface="Times New Roman"/>
              </a:rPr>
              <a:t>The consumer is proactive in seeking out information for their needs, and interactions with brands are attracted through content, search and social media marketing.</a:t>
            </a:r>
            <a:endParaRPr/>
          </a:p>
        </p:txBody>
      </p:sp>
    </p:spTree>
  </p:cSld>
  <p:clrMapOvr>
    <a:masterClrMapping/>
  </p:clrMapOvr>
  <p:transition advTm="7132" spd="slow">
    <p:comb/>
  </p:transition>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5" name="Shape 745"/>
        <p:cNvGrpSpPr/>
        <p:nvPr/>
      </p:nvGrpSpPr>
      <p:grpSpPr>
        <a:xfrm>
          <a:off x="0" y="0"/>
          <a:ext cx="0" cy="0"/>
          <a:chOff x="0" y="0"/>
          <a:chExt cx="0" cy="0"/>
        </a:xfrm>
      </p:grpSpPr>
      <p:sp>
        <p:nvSpPr>
          <p:cNvPr id="746" name="Google Shape;746;p45"/>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747" name="Google Shape;747;p45"/>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748" name="Google Shape;748;p45"/>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749" name="Google Shape;749;p45"/>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750" name="Google Shape;750;p45"/>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751" name="Google Shape;751;p45"/>
          <p:cNvSpPr/>
          <p:nvPr/>
        </p:nvSpPr>
        <p:spPr>
          <a:xfrm>
            <a:off x="280308" y="984346"/>
            <a:ext cx="5421849" cy="5007301"/>
          </a:xfrm>
          <a:prstGeom prst="rect">
            <a:avLst/>
          </a:prstGeom>
          <a:blipFill rotWithShape="1">
            <a:blip r:embed="rId7">
              <a:alphaModFix amt="76000"/>
            </a:blip>
            <a:stretch>
              <a:fillRect b="-16998" l="0" r="0" t="-16997"/>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0">
              <a:solidFill>
                <a:srgbClr val="2F5496"/>
              </a:solidFill>
              <a:latin typeface="Times New Roman"/>
              <a:ea typeface="Times New Roman"/>
              <a:cs typeface="Times New Roman"/>
              <a:sym typeface="Times New Roman"/>
            </a:endParaRPr>
          </a:p>
          <a:p>
            <a:pPr indent="-457200" lvl="0" marL="457200" marR="0" rtl="0" algn="ctr">
              <a:spcBef>
                <a:spcPts val="0"/>
              </a:spcBef>
              <a:spcAft>
                <a:spcPts val="0"/>
              </a:spcAft>
              <a:buClr>
                <a:srgbClr val="1F3864"/>
              </a:buClr>
              <a:buSzPts val="2400"/>
              <a:buFont typeface="Noto Sans Symbols"/>
              <a:buChar char="✔"/>
            </a:pPr>
            <a:r>
              <a:rPr b="1" lang="en-US" sz="2400">
                <a:solidFill>
                  <a:srgbClr val="1F3864"/>
                </a:solidFill>
                <a:latin typeface="Times New Roman"/>
                <a:ea typeface="Times New Roman"/>
                <a:cs typeface="Times New Roman"/>
                <a:sym typeface="Times New Roman"/>
              </a:rPr>
              <a:t>INTERACTIVITY</a:t>
            </a:r>
            <a:endParaRPr/>
          </a:p>
          <a:p>
            <a:pPr indent="0" lvl="0" marL="0" marR="0" rtl="0" algn="ctr">
              <a:spcBef>
                <a:spcPts val="0"/>
              </a:spcBef>
              <a:spcAft>
                <a:spcPts val="0"/>
              </a:spcAft>
              <a:buNone/>
            </a:pPr>
            <a:r>
              <a:rPr b="1" lang="en-US" sz="1800">
                <a:solidFill>
                  <a:srgbClr val="1F3864"/>
                </a:solidFill>
                <a:latin typeface="Times New Roman"/>
                <a:ea typeface="Times New Roman"/>
                <a:cs typeface="Times New Roman"/>
                <a:sym typeface="Times New Roman"/>
              </a:rPr>
              <a:t>Inbound marketing is powerful</a:t>
            </a:r>
            <a:r>
              <a:rPr lang="en-US" sz="1800">
                <a:solidFill>
                  <a:srgbClr val="1F3864"/>
                </a:solidFill>
                <a:latin typeface="Times New Roman"/>
                <a:ea typeface="Times New Roman"/>
                <a:cs typeface="Times New Roman"/>
                <a:sym typeface="Times New Roman"/>
              </a:rPr>
              <a:t> </a:t>
            </a:r>
            <a:r>
              <a:rPr lang="en-US" sz="1800">
                <a:solidFill>
                  <a:srgbClr val="2F5496"/>
                </a:solidFill>
                <a:latin typeface="Times New Roman"/>
                <a:ea typeface="Times New Roman"/>
                <a:cs typeface="Times New Roman"/>
                <a:sym typeface="Times New Roman"/>
              </a:rPr>
              <a:t>since advertising wastage is reduced. Content and search marketing can be used to target prospects with a defined need-they are proactive and self-selecting. </a:t>
            </a:r>
            <a:endParaRPr sz="1800">
              <a:solidFill>
                <a:srgbClr val="2F5496"/>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800">
              <a:solidFill>
                <a:srgbClr val="2F5496"/>
              </a:solidFill>
              <a:latin typeface="Times New Roman"/>
              <a:ea typeface="Times New Roman"/>
              <a:cs typeface="Times New Roman"/>
              <a:sym typeface="Times New Roman"/>
            </a:endParaRPr>
          </a:p>
          <a:p>
            <a:pPr indent="0" lvl="0" marL="0" marR="0" rtl="0" algn="ctr">
              <a:spcBef>
                <a:spcPts val="0"/>
              </a:spcBef>
              <a:spcAft>
                <a:spcPts val="0"/>
              </a:spcAft>
              <a:buNone/>
            </a:pPr>
            <a:r>
              <a:rPr lang="en-US" sz="1800">
                <a:solidFill>
                  <a:srgbClr val="2F5496"/>
                </a:solidFill>
                <a:latin typeface="Times New Roman"/>
                <a:ea typeface="Times New Roman"/>
                <a:cs typeface="Times New Roman"/>
                <a:sym typeface="Times New Roman"/>
              </a:rPr>
              <a:t>Figure (b) shows how digital media should be used to encourage two-way communications, which may be extensions of the direct-response approach. </a:t>
            </a:r>
            <a:endParaRPr sz="1800">
              <a:solidFill>
                <a:srgbClr val="2F5496"/>
              </a:solidFill>
              <a:latin typeface="Times New Roman"/>
              <a:ea typeface="Times New Roman"/>
              <a:cs typeface="Times New Roman"/>
              <a:sym typeface="Times New Roman"/>
            </a:endParaRPr>
          </a:p>
          <a:p>
            <a:pPr indent="-184150" lvl="0" marL="285750" marR="0" rtl="0" algn="ctr">
              <a:spcBef>
                <a:spcPts val="0"/>
              </a:spcBef>
              <a:spcAft>
                <a:spcPts val="0"/>
              </a:spcAft>
              <a:buClr>
                <a:schemeClr val="dk1"/>
              </a:buClr>
              <a:buSzPts val="1600"/>
              <a:buFont typeface="Noto Sans Symbols"/>
              <a:buNone/>
            </a:pPr>
            <a:r>
              <a:t/>
            </a:r>
            <a:endParaRPr sz="1600">
              <a:solidFill>
                <a:srgbClr val="2F5496"/>
              </a:solidFill>
              <a:latin typeface="Times New Roman"/>
              <a:ea typeface="Times New Roman"/>
              <a:cs typeface="Times New Roman"/>
              <a:sym typeface="Times New Roman"/>
            </a:endParaRPr>
          </a:p>
          <a:p>
            <a:pPr indent="-285750" lvl="0" marL="285750" marR="0" rtl="0" algn="ctr">
              <a:spcBef>
                <a:spcPts val="0"/>
              </a:spcBef>
              <a:spcAft>
                <a:spcPts val="0"/>
              </a:spcAft>
              <a:buClr>
                <a:srgbClr val="2F5496"/>
              </a:buClr>
              <a:buSzPts val="1600"/>
              <a:buFont typeface="Noto Sans Symbols"/>
              <a:buChar char="❖"/>
            </a:pPr>
            <a:r>
              <a:rPr lang="en-US" sz="1600">
                <a:solidFill>
                  <a:srgbClr val="2F5496"/>
                </a:solidFill>
                <a:latin typeface="Times New Roman"/>
                <a:ea typeface="Times New Roman"/>
                <a:cs typeface="Times New Roman"/>
                <a:sym typeface="Times New Roman"/>
              </a:rPr>
              <a:t>For example, FMCG suppliers use their website or Facebook presence as a method of generating interaction by providing incentives such as competitions and sales promotions to encourage the customer to respond with their names, addresses and profile information such as age and sex.</a:t>
            </a:r>
            <a:endParaRPr/>
          </a:p>
          <a:p>
            <a:pPr indent="-279400" lvl="0" marL="457200" marR="0" rtl="0" algn="ctr">
              <a:spcBef>
                <a:spcPts val="0"/>
              </a:spcBef>
              <a:spcAft>
                <a:spcPts val="0"/>
              </a:spcAft>
              <a:buClr>
                <a:schemeClr val="dk1"/>
              </a:buClr>
              <a:buSzPts val="2800"/>
              <a:buFont typeface="Noto Sans Symbols"/>
              <a:buNone/>
            </a:pPr>
            <a:r>
              <a:t/>
            </a:r>
            <a:endParaRPr sz="2800">
              <a:solidFill>
                <a:schemeClr val="lt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400">
              <a:solidFill>
                <a:schemeClr val="lt1"/>
              </a:solidFill>
              <a:latin typeface="Times New Roman"/>
              <a:ea typeface="Times New Roman"/>
              <a:cs typeface="Times New Roman"/>
              <a:sym typeface="Times New Roman"/>
            </a:endParaRPr>
          </a:p>
        </p:txBody>
      </p:sp>
      <p:sp>
        <p:nvSpPr>
          <p:cNvPr id="752" name="Google Shape;752;p45"/>
          <p:cNvSpPr/>
          <p:nvPr/>
        </p:nvSpPr>
        <p:spPr>
          <a:xfrm>
            <a:off x="4334010" y="5632160"/>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753" name="Google Shape;753;p45"/>
          <p:cNvSpPr txBox="1"/>
          <p:nvPr/>
        </p:nvSpPr>
        <p:spPr>
          <a:xfrm>
            <a:off x="4421017" y="5881221"/>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pic>
        <p:nvPicPr>
          <p:cNvPr id="754" name="Google Shape;754;p45"/>
          <p:cNvPicPr preferRelativeResize="0"/>
          <p:nvPr/>
        </p:nvPicPr>
        <p:blipFill rotWithShape="1">
          <a:blip r:embed="rId8">
            <a:alphaModFix/>
          </a:blip>
          <a:srcRect b="0" l="0" r="0" t="0"/>
          <a:stretch/>
        </p:blipFill>
        <p:spPr>
          <a:xfrm>
            <a:off x="5782256" y="722183"/>
            <a:ext cx="5781675" cy="4483805"/>
          </a:xfrm>
          <a:prstGeom prst="rect">
            <a:avLst/>
          </a:prstGeom>
          <a:noFill/>
          <a:ln>
            <a:noFill/>
          </a:ln>
        </p:spPr>
      </p:pic>
      <p:sp>
        <p:nvSpPr>
          <p:cNvPr id="755" name="Google Shape;755;p45"/>
          <p:cNvSpPr/>
          <p:nvPr/>
        </p:nvSpPr>
        <p:spPr>
          <a:xfrm>
            <a:off x="6501480" y="5674582"/>
            <a:ext cx="3576620"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852F4A"/>
                </a:solidFill>
                <a:latin typeface="Times New Roman"/>
                <a:ea typeface="Times New Roman"/>
                <a:cs typeface="Times New Roman"/>
                <a:sym typeface="Times New Roman"/>
              </a:rPr>
              <a:t>BENEFITS OF DIGITAL MEDIA</a:t>
            </a:r>
            <a:endParaRPr/>
          </a:p>
        </p:txBody>
      </p:sp>
    </p:spTree>
  </p:cSld>
  <p:clrMapOvr>
    <a:masterClrMapping/>
  </p:clrMapOvr>
  <p:transition advTm="7132" spd="slow">
    <p:comb/>
  </p:transition>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9" name="Shape 759"/>
        <p:cNvGrpSpPr/>
        <p:nvPr/>
      </p:nvGrpSpPr>
      <p:grpSpPr>
        <a:xfrm>
          <a:off x="0" y="0"/>
          <a:ext cx="0" cy="0"/>
          <a:chOff x="0" y="0"/>
          <a:chExt cx="0" cy="0"/>
        </a:xfrm>
      </p:grpSpPr>
      <p:sp>
        <p:nvSpPr>
          <p:cNvPr id="760" name="Google Shape;760;p46"/>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761" name="Google Shape;761;p46"/>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762" name="Google Shape;762;p46"/>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763" name="Google Shape;763;p46"/>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764" name="Google Shape;764;p46"/>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765" name="Google Shape;765;p46"/>
          <p:cNvSpPr/>
          <p:nvPr/>
        </p:nvSpPr>
        <p:spPr>
          <a:xfrm>
            <a:off x="280308" y="984346"/>
            <a:ext cx="5010883" cy="5007301"/>
          </a:xfrm>
          <a:prstGeom prst="rect">
            <a:avLst/>
          </a:prstGeom>
          <a:blipFill rotWithShape="1">
            <a:blip r:embed="rId7">
              <a:alphaModFix amt="76000"/>
            </a:blip>
            <a:stretch>
              <a:fillRect b="-16998" l="0" r="0" t="-16997"/>
            </a:stretch>
          </a:blipFill>
          <a:ln>
            <a:noFill/>
          </a:ln>
        </p:spPr>
        <p:txBody>
          <a:bodyPr anchorCtr="0" anchor="ctr" bIns="45700" lIns="91425" spcFirstLastPara="1" rIns="91425" wrap="square" tIns="45700">
            <a:noAutofit/>
          </a:bodyPr>
          <a:lstStyle/>
          <a:p>
            <a:pPr indent="-457200" lvl="0" marL="457200" marR="0" rtl="0" algn="ctr">
              <a:spcBef>
                <a:spcPts val="0"/>
              </a:spcBef>
              <a:spcAft>
                <a:spcPts val="0"/>
              </a:spcAft>
              <a:buClr>
                <a:srgbClr val="1F3864"/>
              </a:buClr>
              <a:buSzPts val="2800"/>
              <a:buFont typeface="Noto Sans Symbols"/>
              <a:buChar char="✔"/>
            </a:pPr>
            <a:r>
              <a:rPr b="1" lang="en-US" sz="2800">
                <a:solidFill>
                  <a:srgbClr val="1F3864"/>
                </a:solidFill>
                <a:latin typeface="Times New Roman"/>
                <a:ea typeface="Times New Roman"/>
                <a:cs typeface="Times New Roman"/>
                <a:sym typeface="Times New Roman"/>
              </a:rPr>
              <a:t>INTELLIGENCE</a:t>
            </a:r>
            <a:endParaRPr/>
          </a:p>
          <a:p>
            <a:pPr indent="0" lvl="0" marL="0" marR="0" rtl="0" algn="ctr">
              <a:spcBef>
                <a:spcPts val="0"/>
              </a:spcBef>
              <a:spcAft>
                <a:spcPts val="0"/>
              </a:spcAft>
              <a:buNone/>
            </a:pPr>
            <a:r>
              <a:rPr lang="en-US" sz="1800">
                <a:solidFill>
                  <a:srgbClr val="1F3864"/>
                </a:solidFill>
                <a:latin typeface="Times New Roman"/>
                <a:ea typeface="Times New Roman"/>
                <a:cs typeface="Times New Roman"/>
                <a:sym typeface="Times New Roman"/>
              </a:rPr>
              <a:t>Digital media and technology can be used as a relatively low-cost method of collecting marketing research, particularly about customer perceptions of products and services, which reviews digital analytics and market research. Interactions with consumers across all the different </a:t>
            </a:r>
            <a:r>
              <a:rPr lang="en-US" sz="1800">
                <a:solidFill>
                  <a:srgbClr val="1F3864"/>
                </a:solidFill>
                <a:latin typeface="Times New Roman"/>
                <a:ea typeface="Times New Roman"/>
                <a:cs typeface="Times New Roman"/>
                <a:sym typeface="Times New Roman"/>
              </a:rPr>
              <a:t>touch points</a:t>
            </a:r>
            <a:r>
              <a:rPr lang="en-US" sz="1800">
                <a:solidFill>
                  <a:srgbClr val="1F3864"/>
                </a:solidFill>
                <a:latin typeface="Times New Roman"/>
                <a:ea typeface="Times New Roman"/>
                <a:cs typeface="Times New Roman"/>
                <a:sym typeface="Times New Roman"/>
              </a:rPr>
              <a:t> shown in Figure 1.1. can be stored in data lakes or data warehouses to provide insight collectively known as 'Big Data'.</a:t>
            </a:r>
            <a:endParaRPr/>
          </a:p>
          <a:p>
            <a:pPr indent="0" lvl="0" marL="0" marR="0" rtl="0" algn="ctr">
              <a:spcBef>
                <a:spcPts val="0"/>
              </a:spcBef>
              <a:spcAft>
                <a:spcPts val="0"/>
              </a:spcAft>
              <a:buNone/>
            </a:pPr>
            <a:r>
              <a:t/>
            </a:r>
            <a:endParaRPr sz="1400">
              <a:solidFill>
                <a:schemeClr val="lt1"/>
              </a:solidFill>
              <a:latin typeface="Times New Roman"/>
              <a:ea typeface="Times New Roman"/>
              <a:cs typeface="Times New Roman"/>
              <a:sym typeface="Times New Roman"/>
            </a:endParaRPr>
          </a:p>
        </p:txBody>
      </p:sp>
      <p:pic>
        <p:nvPicPr>
          <p:cNvPr id="766" name="Google Shape;766;p46"/>
          <p:cNvPicPr preferRelativeResize="0"/>
          <p:nvPr/>
        </p:nvPicPr>
        <p:blipFill rotWithShape="1">
          <a:blip r:embed="rId8">
            <a:alphaModFix/>
          </a:blip>
          <a:srcRect b="0" l="0" r="0" t="0"/>
          <a:stretch/>
        </p:blipFill>
        <p:spPr>
          <a:xfrm>
            <a:off x="5340986" y="647272"/>
            <a:ext cx="6630479" cy="3999439"/>
          </a:xfrm>
          <a:prstGeom prst="rect">
            <a:avLst/>
          </a:prstGeom>
          <a:noFill/>
          <a:ln>
            <a:noFill/>
          </a:ln>
        </p:spPr>
      </p:pic>
      <p:sp>
        <p:nvSpPr>
          <p:cNvPr id="767" name="Google Shape;767;p46"/>
          <p:cNvSpPr txBox="1"/>
          <p:nvPr/>
        </p:nvSpPr>
        <p:spPr>
          <a:xfrm>
            <a:off x="5578868" y="4668208"/>
            <a:ext cx="5822797" cy="1323439"/>
          </a:xfrm>
          <a:prstGeom prst="rect">
            <a:avLst/>
          </a:prstGeom>
          <a:noFill/>
          <a:ln>
            <a:noFill/>
          </a:ln>
        </p:spPr>
        <p:txBody>
          <a:bodyPr anchorCtr="0" anchor="t" bIns="45700" lIns="91425" spcFirstLastPara="1" rIns="91425" wrap="square" tIns="45700">
            <a:spAutoFit/>
          </a:bodyPr>
          <a:lstStyle/>
          <a:p>
            <a:pPr indent="-285750" lvl="0" marL="285750" marR="0" rtl="0" algn="ctr">
              <a:spcBef>
                <a:spcPts val="0"/>
              </a:spcBef>
              <a:spcAft>
                <a:spcPts val="0"/>
              </a:spcAft>
              <a:buClr>
                <a:srgbClr val="1F3864"/>
              </a:buClr>
              <a:buSzPts val="1600"/>
              <a:buFont typeface="Noto Sans Symbols"/>
              <a:buChar char="⮚"/>
            </a:pPr>
            <a:r>
              <a:rPr b="1" lang="en-US" sz="1600">
                <a:solidFill>
                  <a:srgbClr val="1F3864"/>
                </a:solidFill>
                <a:latin typeface="Times New Roman"/>
                <a:ea typeface="Times New Roman"/>
                <a:cs typeface="Times New Roman"/>
                <a:sym typeface="Times New Roman"/>
              </a:rPr>
              <a:t>Data lake and data warehouse : </a:t>
            </a:r>
            <a:r>
              <a:rPr lang="en-US" sz="1600">
                <a:solidFill>
                  <a:srgbClr val="1F3864"/>
                </a:solidFill>
                <a:latin typeface="Times New Roman"/>
                <a:ea typeface="Times New Roman"/>
                <a:cs typeface="Times New Roman"/>
                <a:sym typeface="Times New Roman"/>
              </a:rPr>
              <a:t>A data lake is a storage repository that holds a diversity of raw data in its native format where it is available for analysis and reporting by people across a company. This contrasts to a data warehouse, which contains structured data</a:t>
            </a:r>
            <a:endParaRPr/>
          </a:p>
        </p:txBody>
      </p:sp>
      <p:sp>
        <p:nvSpPr>
          <p:cNvPr id="768" name="Google Shape;768;p46"/>
          <p:cNvSpPr/>
          <p:nvPr/>
        </p:nvSpPr>
        <p:spPr>
          <a:xfrm>
            <a:off x="4018908" y="5277796"/>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769" name="Google Shape;769;p46"/>
          <p:cNvSpPr txBox="1"/>
          <p:nvPr/>
        </p:nvSpPr>
        <p:spPr>
          <a:xfrm>
            <a:off x="4068703" y="5551111"/>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Tree>
  </p:cSld>
  <p:clrMapOvr>
    <a:masterClrMapping/>
  </p:clrMapOvr>
  <p:transition advTm="7132" spd="slow">
    <p:comb/>
  </p:transition>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3" name="Shape 773"/>
        <p:cNvGrpSpPr/>
        <p:nvPr/>
      </p:nvGrpSpPr>
      <p:grpSpPr>
        <a:xfrm>
          <a:off x="0" y="0"/>
          <a:ext cx="0" cy="0"/>
          <a:chOff x="0" y="0"/>
          <a:chExt cx="0" cy="0"/>
        </a:xfrm>
      </p:grpSpPr>
      <p:sp>
        <p:nvSpPr>
          <p:cNvPr id="774" name="Google Shape;774;p47"/>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775" name="Google Shape;775;p47"/>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776" name="Google Shape;776;p47"/>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777" name="Google Shape;777;p47"/>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778" name="Google Shape;778;p47"/>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779" name="Google Shape;779;p47"/>
          <p:cNvSpPr txBox="1"/>
          <p:nvPr/>
        </p:nvSpPr>
        <p:spPr>
          <a:xfrm>
            <a:off x="6051480" y="4708632"/>
            <a:ext cx="5375710" cy="1631216"/>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rgbClr val="1F3864"/>
              </a:buClr>
              <a:buSzPts val="1800"/>
              <a:buFont typeface="Noto Sans Symbols"/>
              <a:buChar char="⮚"/>
            </a:pPr>
            <a:r>
              <a:rPr b="1" lang="en-US" sz="1800">
                <a:solidFill>
                  <a:srgbClr val="1F3864"/>
                </a:solidFill>
                <a:latin typeface="Times New Roman"/>
                <a:ea typeface="Times New Roman"/>
                <a:cs typeface="Times New Roman"/>
                <a:sym typeface="Times New Roman"/>
              </a:rPr>
              <a:t>Personalization </a:t>
            </a:r>
            <a:r>
              <a:rPr lang="en-US" sz="1600">
                <a:solidFill>
                  <a:srgbClr val="1F3864"/>
                </a:solidFill>
                <a:latin typeface="Times New Roman"/>
                <a:ea typeface="Times New Roman"/>
                <a:cs typeface="Times New Roman"/>
                <a:sym typeface="Times New Roman"/>
              </a:rPr>
              <a:t>: Delivering individualized content through web pages or email</a:t>
            </a:r>
            <a:r>
              <a:rPr b="1" lang="en-US" sz="1600">
                <a:solidFill>
                  <a:srgbClr val="1F3864"/>
                </a:solidFill>
                <a:latin typeface="Times New Roman"/>
                <a:ea typeface="Times New Roman"/>
                <a:cs typeface="Times New Roman"/>
                <a:sym typeface="Times New Roman"/>
              </a:rPr>
              <a:t>. </a:t>
            </a:r>
            <a:endParaRPr/>
          </a:p>
          <a:p>
            <a:pPr indent="-285750" lvl="0" marL="285750" marR="0" rtl="0" algn="l">
              <a:spcBef>
                <a:spcPts val="0"/>
              </a:spcBef>
              <a:spcAft>
                <a:spcPts val="0"/>
              </a:spcAft>
              <a:buClr>
                <a:srgbClr val="1F3864"/>
              </a:buClr>
              <a:buSzPts val="1800"/>
              <a:buFont typeface="Noto Sans Symbols"/>
              <a:buChar char="⮚"/>
            </a:pPr>
            <a:r>
              <a:rPr b="1" lang="en-US" sz="1800">
                <a:solidFill>
                  <a:srgbClr val="1F3864"/>
                </a:solidFill>
                <a:latin typeface="Times New Roman"/>
                <a:ea typeface="Times New Roman"/>
                <a:cs typeface="Times New Roman"/>
                <a:sym typeface="Times New Roman"/>
              </a:rPr>
              <a:t>Sense and respond communications : </a:t>
            </a:r>
            <a:r>
              <a:rPr lang="en-US" sz="1600">
                <a:solidFill>
                  <a:srgbClr val="1F3864"/>
                </a:solidFill>
                <a:latin typeface="Times New Roman"/>
                <a:ea typeface="Times New Roman"/>
                <a:cs typeface="Times New Roman"/>
                <a:sym typeface="Times New Roman"/>
              </a:rPr>
              <a:t>Customer behavior is monitored at an individual level and the marketer responds with communications tailored to the individual's need.</a:t>
            </a:r>
            <a:endParaRPr/>
          </a:p>
        </p:txBody>
      </p:sp>
      <p:sp>
        <p:nvSpPr>
          <p:cNvPr id="780" name="Google Shape;780;p47"/>
          <p:cNvSpPr/>
          <p:nvPr/>
        </p:nvSpPr>
        <p:spPr>
          <a:xfrm>
            <a:off x="280308" y="1006867"/>
            <a:ext cx="5501948" cy="4984780"/>
          </a:xfrm>
          <a:prstGeom prst="rect">
            <a:avLst/>
          </a:prstGeom>
          <a:blipFill rotWithShape="1">
            <a:blip r:embed="rId7">
              <a:alphaModFix amt="76000"/>
            </a:blip>
            <a:stretch>
              <a:fillRect b="-16998" l="0" r="0" t="-16997"/>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0">
              <a:solidFill>
                <a:srgbClr val="2F5496"/>
              </a:solidFill>
              <a:latin typeface="Times New Roman"/>
              <a:ea typeface="Times New Roman"/>
              <a:cs typeface="Times New Roman"/>
              <a:sym typeface="Times New Roman"/>
            </a:endParaRPr>
          </a:p>
          <a:p>
            <a:pPr indent="-457200" lvl="0" marL="457200" marR="0" rtl="0" algn="ctr">
              <a:spcBef>
                <a:spcPts val="0"/>
              </a:spcBef>
              <a:spcAft>
                <a:spcPts val="0"/>
              </a:spcAft>
              <a:buClr>
                <a:srgbClr val="1F3864"/>
              </a:buClr>
              <a:buSzPts val="2400"/>
              <a:buFont typeface="Noto Sans Symbols"/>
              <a:buChar char="✔"/>
            </a:pPr>
            <a:r>
              <a:rPr b="1" lang="en-US" sz="2400">
                <a:solidFill>
                  <a:srgbClr val="1F3864"/>
                </a:solidFill>
                <a:latin typeface="Times New Roman"/>
                <a:ea typeface="Times New Roman"/>
                <a:cs typeface="Times New Roman"/>
                <a:sym typeface="Times New Roman"/>
              </a:rPr>
              <a:t>INDIVIDUALIZATION</a:t>
            </a:r>
            <a:endParaRPr/>
          </a:p>
          <a:p>
            <a:pPr indent="0" lvl="0" marL="0" marR="0" rtl="0" algn="ctr">
              <a:spcBef>
                <a:spcPts val="0"/>
              </a:spcBef>
              <a:spcAft>
                <a:spcPts val="0"/>
              </a:spcAft>
              <a:buNone/>
            </a:pPr>
            <a:r>
              <a:rPr lang="en-US" sz="1800">
                <a:solidFill>
                  <a:srgbClr val="1F3864"/>
                </a:solidFill>
                <a:latin typeface="Times New Roman"/>
                <a:ea typeface="Times New Roman"/>
                <a:cs typeface="Times New Roman"/>
                <a:sym typeface="Times New Roman"/>
              </a:rPr>
              <a:t>Individualization Another important feature of interactive marketing communications is that they can be tailored to the individual at relatively low costs, unlike in traditional media data where the same message tends to be broadcast to everyone</a:t>
            </a:r>
            <a:endParaRPr sz="1800">
              <a:solidFill>
                <a:srgbClr val="1F3864"/>
              </a:solidFill>
              <a:latin typeface="Times New Roman"/>
              <a:ea typeface="Times New Roman"/>
              <a:cs typeface="Times New Roman"/>
              <a:sym typeface="Times New Roman"/>
            </a:endParaRPr>
          </a:p>
          <a:p>
            <a:pPr indent="0" lvl="0" marL="0" marR="0" rtl="0" algn="ctr">
              <a:spcBef>
                <a:spcPts val="0"/>
              </a:spcBef>
              <a:spcAft>
                <a:spcPts val="0"/>
              </a:spcAft>
              <a:buNone/>
            </a:pPr>
            <a:r>
              <a:rPr lang="en-US" sz="1800">
                <a:solidFill>
                  <a:srgbClr val="1F3864"/>
                </a:solidFill>
                <a:latin typeface="Times New Roman"/>
                <a:ea typeface="Times New Roman"/>
                <a:cs typeface="Times New Roman"/>
                <a:sym typeface="Times New Roman"/>
              </a:rPr>
              <a:t> This individualization is based on the intelligence collected about site visitors and then stored in a database and subsequently used to target and personalize communications to customers to achieve relevance in all media. </a:t>
            </a:r>
            <a:endParaRPr sz="1800">
              <a:solidFill>
                <a:srgbClr val="1F3864"/>
              </a:solidFill>
              <a:latin typeface="Times New Roman"/>
              <a:ea typeface="Times New Roman"/>
              <a:cs typeface="Times New Roman"/>
              <a:sym typeface="Times New Roman"/>
            </a:endParaRPr>
          </a:p>
          <a:p>
            <a:pPr indent="0" lvl="0" marL="0" marR="0" rtl="0" algn="ctr">
              <a:spcBef>
                <a:spcPts val="0"/>
              </a:spcBef>
              <a:spcAft>
                <a:spcPts val="0"/>
              </a:spcAft>
              <a:buNone/>
            </a:pPr>
            <a:r>
              <a:rPr lang="en-US" sz="1800">
                <a:solidFill>
                  <a:srgbClr val="1F3864"/>
                </a:solidFill>
                <a:latin typeface="Times New Roman"/>
                <a:ea typeface="Times New Roman"/>
                <a:cs typeface="Times New Roman"/>
                <a:sym typeface="Times New Roman"/>
              </a:rPr>
              <a:t>The process of tailoring is also referred to as personalization</a:t>
            </a:r>
            <a:endParaRPr sz="1800">
              <a:solidFill>
                <a:srgbClr val="1F3864"/>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400">
              <a:solidFill>
                <a:schemeClr val="lt1"/>
              </a:solidFill>
              <a:latin typeface="Times New Roman"/>
              <a:ea typeface="Times New Roman"/>
              <a:cs typeface="Times New Roman"/>
              <a:sym typeface="Times New Roman"/>
            </a:endParaRPr>
          </a:p>
        </p:txBody>
      </p:sp>
      <p:sp>
        <p:nvSpPr>
          <p:cNvPr id="781" name="Google Shape;781;p47"/>
          <p:cNvSpPr/>
          <p:nvPr/>
        </p:nvSpPr>
        <p:spPr>
          <a:xfrm>
            <a:off x="4691247" y="5400643"/>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782" name="Google Shape;782;p47"/>
          <p:cNvSpPr txBox="1"/>
          <p:nvPr/>
        </p:nvSpPr>
        <p:spPr>
          <a:xfrm>
            <a:off x="4691247" y="5602481"/>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pic>
        <p:nvPicPr>
          <p:cNvPr id="783" name="Google Shape;783;p47"/>
          <p:cNvPicPr preferRelativeResize="0"/>
          <p:nvPr/>
        </p:nvPicPr>
        <p:blipFill rotWithShape="1">
          <a:blip r:embed="rId8">
            <a:alphaModFix/>
          </a:blip>
          <a:srcRect b="0" l="0" r="0" t="0"/>
          <a:stretch/>
        </p:blipFill>
        <p:spPr>
          <a:xfrm>
            <a:off x="5864590" y="1325366"/>
            <a:ext cx="5562600" cy="3051425"/>
          </a:xfrm>
          <a:prstGeom prst="rect">
            <a:avLst/>
          </a:prstGeom>
          <a:noFill/>
          <a:ln>
            <a:noFill/>
          </a:ln>
        </p:spPr>
      </p:pic>
    </p:spTree>
  </p:cSld>
  <p:clrMapOvr>
    <a:masterClrMapping/>
  </p:clrMapOvr>
  <p:transition advTm="7132" spd="slow">
    <p:comb/>
  </p:transition>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7" name="Shape 787"/>
        <p:cNvGrpSpPr/>
        <p:nvPr/>
      </p:nvGrpSpPr>
      <p:grpSpPr>
        <a:xfrm>
          <a:off x="0" y="0"/>
          <a:ext cx="0" cy="0"/>
          <a:chOff x="0" y="0"/>
          <a:chExt cx="0" cy="0"/>
        </a:xfrm>
      </p:grpSpPr>
      <p:sp>
        <p:nvSpPr>
          <p:cNvPr id="788" name="Google Shape;788;p48"/>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789" name="Google Shape;789;p48"/>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790" name="Google Shape;790;p48"/>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791" name="Google Shape;791;p48"/>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792" name="Google Shape;792;p48"/>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793" name="Google Shape;793;p48"/>
          <p:cNvSpPr txBox="1"/>
          <p:nvPr/>
        </p:nvSpPr>
        <p:spPr>
          <a:xfrm>
            <a:off x="773559" y="5170756"/>
            <a:ext cx="3705239"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C00000"/>
                </a:solidFill>
                <a:latin typeface="Times New Roman"/>
                <a:ea typeface="Times New Roman"/>
                <a:cs typeface="Times New Roman"/>
                <a:sym typeface="Times New Roman"/>
              </a:rPr>
              <a:t>BENEFITS OF DIGITAL MEDIA</a:t>
            </a:r>
            <a:endParaRPr b="1" sz="1800">
              <a:solidFill>
                <a:srgbClr val="C00000"/>
              </a:solidFill>
              <a:latin typeface="Times New Roman"/>
              <a:ea typeface="Times New Roman"/>
              <a:cs typeface="Times New Roman"/>
              <a:sym typeface="Times New Roman"/>
            </a:endParaRPr>
          </a:p>
        </p:txBody>
      </p:sp>
      <p:pic>
        <p:nvPicPr>
          <p:cNvPr id="794" name="Google Shape;794;p48"/>
          <p:cNvPicPr preferRelativeResize="0"/>
          <p:nvPr/>
        </p:nvPicPr>
        <p:blipFill rotWithShape="1">
          <a:blip r:embed="rId7">
            <a:alphaModFix/>
          </a:blip>
          <a:srcRect b="0" l="0" r="0" t="0"/>
          <a:stretch/>
        </p:blipFill>
        <p:spPr>
          <a:xfrm>
            <a:off x="667966" y="976045"/>
            <a:ext cx="10963146" cy="3334762"/>
          </a:xfrm>
          <a:prstGeom prst="rect">
            <a:avLst/>
          </a:prstGeom>
          <a:noFill/>
          <a:ln>
            <a:noFill/>
          </a:ln>
        </p:spPr>
      </p:pic>
      <p:sp>
        <p:nvSpPr>
          <p:cNvPr id="795" name="Google Shape;795;p48"/>
          <p:cNvSpPr/>
          <p:nvPr/>
        </p:nvSpPr>
        <p:spPr>
          <a:xfrm>
            <a:off x="4742825" y="5279775"/>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796" name="Google Shape;796;p48"/>
          <p:cNvSpPr txBox="1"/>
          <p:nvPr/>
        </p:nvSpPr>
        <p:spPr>
          <a:xfrm>
            <a:off x="4829930" y="5481615"/>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
        <p:nvSpPr>
          <p:cNvPr id="797" name="Google Shape;797;p48"/>
          <p:cNvSpPr/>
          <p:nvPr/>
        </p:nvSpPr>
        <p:spPr>
          <a:xfrm>
            <a:off x="6268291" y="5221630"/>
            <a:ext cx="5010883" cy="876300"/>
          </a:xfrm>
          <a:prstGeom prst="rect">
            <a:avLst/>
          </a:prstGeom>
          <a:blipFill rotWithShape="1">
            <a:blip r:embed="rId8">
              <a:alphaModFix amt="76000"/>
            </a:blip>
            <a:stretch>
              <a:fillRect b="-16998" l="0" r="0" t="-16997"/>
            </a:stretch>
          </a:blipFill>
          <a:ln>
            <a:noFill/>
          </a:ln>
        </p:spPr>
        <p:txBody>
          <a:bodyPr anchorCtr="0" anchor="ctr" bIns="45700" lIns="91425" spcFirstLastPara="1" rIns="91425" wrap="square" tIns="45700">
            <a:noAutofit/>
          </a:bodyPr>
          <a:lstStyle/>
          <a:p>
            <a:pPr indent="-457200" lvl="0" marL="457200" marR="0" rtl="0" algn="ctr">
              <a:spcBef>
                <a:spcPts val="0"/>
              </a:spcBef>
              <a:spcAft>
                <a:spcPts val="0"/>
              </a:spcAft>
              <a:buClr>
                <a:srgbClr val="1F3864"/>
              </a:buClr>
              <a:buSzPts val="2400"/>
              <a:buFont typeface="Noto Sans Symbols"/>
              <a:buChar char="✔"/>
            </a:pPr>
            <a:r>
              <a:rPr b="1" lang="en-US" sz="2400">
                <a:solidFill>
                  <a:srgbClr val="1F3864"/>
                </a:solidFill>
                <a:latin typeface="Times New Roman"/>
                <a:ea typeface="Times New Roman"/>
                <a:cs typeface="Times New Roman"/>
                <a:sym typeface="Times New Roman"/>
              </a:rPr>
              <a:t>INTEGRATION</a:t>
            </a:r>
            <a:endParaRPr b="1" sz="2400">
              <a:solidFill>
                <a:srgbClr val="2F5496"/>
              </a:solidFill>
              <a:latin typeface="Times New Roman"/>
              <a:ea typeface="Times New Roman"/>
              <a:cs typeface="Times New Roman"/>
              <a:sym typeface="Times New Roman"/>
            </a:endParaRPr>
          </a:p>
          <a:p>
            <a:pPr indent="-457200" lvl="0" marL="457200" marR="0" rtl="0" algn="ctr">
              <a:spcBef>
                <a:spcPts val="0"/>
              </a:spcBef>
              <a:spcAft>
                <a:spcPts val="0"/>
              </a:spcAft>
              <a:buClr>
                <a:srgbClr val="1F3864"/>
              </a:buClr>
              <a:buSzPts val="1400"/>
              <a:buFont typeface="Courier New"/>
              <a:buChar char="o"/>
            </a:pPr>
            <a:r>
              <a:rPr b="1" lang="en-US" sz="1400">
                <a:solidFill>
                  <a:srgbClr val="1F3864"/>
                </a:solidFill>
                <a:latin typeface="Times New Roman"/>
                <a:ea typeface="Times New Roman"/>
                <a:cs typeface="Times New Roman"/>
                <a:sym typeface="Times New Roman"/>
              </a:rPr>
              <a:t>Outbound digital communications </a:t>
            </a:r>
            <a:r>
              <a:rPr lang="en-US" sz="1400">
                <a:solidFill>
                  <a:srgbClr val="1F3864"/>
                </a:solidFill>
                <a:latin typeface="Times New Roman"/>
                <a:ea typeface="Times New Roman"/>
                <a:cs typeface="Times New Roman"/>
                <a:sym typeface="Times New Roman"/>
              </a:rPr>
              <a:t>Website, mobile push notifications or email marketing are used to send personal and communications to customers</a:t>
            </a:r>
            <a:endParaRPr/>
          </a:p>
          <a:p>
            <a:pPr indent="-457200" lvl="0" marL="457200" marR="0" rtl="0" algn="ctr">
              <a:spcBef>
                <a:spcPts val="0"/>
              </a:spcBef>
              <a:spcAft>
                <a:spcPts val="0"/>
              </a:spcAft>
              <a:buClr>
                <a:srgbClr val="1F3864"/>
              </a:buClr>
              <a:buSzPts val="1400"/>
              <a:buFont typeface="Courier New"/>
              <a:buChar char="o"/>
            </a:pPr>
            <a:r>
              <a:rPr b="1" lang="en-US" sz="1400">
                <a:solidFill>
                  <a:srgbClr val="1F3864"/>
                </a:solidFill>
                <a:latin typeface="Times New Roman"/>
                <a:ea typeface="Times New Roman"/>
                <a:cs typeface="Times New Roman"/>
                <a:sym typeface="Times New Roman"/>
              </a:rPr>
              <a:t> Inbound digital communications</a:t>
            </a:r>
            <a:r>
              <a:rPr lang="en-US" sz="1400">
                <a:solidFill>
                  <a:srgbClr val="1F3864"/>
                </a:solidFill>
                <a:latin typeface="Times New Roman"/>
                <a:ea typeface="Times New Roman"/>
                <a:cs typeface="Times New Roman"/>
                <a:sym typeface="Times New Roman"/>
              </a:rPr>
              <a:t> Customer enquire through web-based forms, social media and email</a:t>
            </a:r>
            <a:endParaRPr/>
          </a:p>
          <a:p>
            <a:pPr indent="-342900" lvl="0" marL="457200" marR="0" rtl="0" algn="ctr">
              <a:spcBef>
                <a:spcPts val="0"/>
              </a:spcBef>
              <a:spcAft>
                <a:spcPts val="0"/>
              </a:spcAft>
              <a:buClr>
                <a:schemeClr val="dk1"/>
              </a:buClr>
              <a:buSzPts val="1800"/>
              <a:buFont typeface="Courier New"/>
              <a:buNone/>
            </a:pPr>
            <a:r>
              <a:t/>
            </a:r>
            <a:endParaRPr sz="1800">
              <a:solidFill>
                <a:srgbClr val="1F3864"/>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400">
              <a:solidFill>
                <a:schemeClr val="lt1"/>
              </a:solidFill>
              <a:latin typeface="Times New Roman"/>
              <a:ea typeface="Times New Roman"/>
              <a:cs typeface="Times New Roman"/>
              <a:sym typeface="Times New Roman"/>
            </a:endParaRPr>
          </a:p>
        </p:txBody>
      </p:sp>
    </p:spTree>
  </p:cSld>
  <p:clrMapOvr>
    <a:masterClrMapping/>
  </p:clrMapOvr>
  <p:transition advTm="7132" spd="slow">
    <p:comb/>
  </p:transition>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1" name="Shape 801"/>
        <p:cNvGrpSpPr/>
        <p:nvPr/>
      </p:nvGrpSpPr>
      <p:grpSpPr>
        <a:xfrm>
          <a:off x="0" y="0"/>
          <a:ext cx="0" cy="0"/>
          <a:chOff x="0" y="0"/>
          <a:chExt cx="0" cy="0"/>
        </a:xfrm>
      </p:grpSpPr>
      <p:sp>
        <p:nvSpPr>
          <p:cNvPr id="802" name="Google Shape;802;p49"/>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803" name="Google Shape;803;p49"/>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804" name="Google Shape;804;p49"/>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805" name="Google Shape;805;p49"/>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806" name="Google Shape;806;p49"/>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807" name="Google Shape;807;p49"/>
          <p:cNvSpPr txBox="1"/>
          <p:nvPr/>
        </p:nvSpPr>
        <p:spPr>
          <a:xfrm>
            <a:off x="7382904" y="5733456"/>
            <a:ext cx="3705239"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C00000"/>
                </a:solidFill>
                <a:latin typeface="Times New Roman"/>
                <a:ea typeface="Times New Roman"/>
                <a:cs typeface="Times New Roman"/>
                <a:sym typeface="Times New Roman"/>
              </a:rPr>
              <a:t>BENEFITS OF DIGITAL MEDIA</a:t>
            </a:r>
            <a:endParaRPr b="1" sz="1800">
              <a:solidFill>
                <a:srgbClr val="C00000"/>
              </a:solidFill>
              <a:latin typeface="Times New Roman"/>
              <a:ea typeface="Times New Roman"/>
              <a:cs typeface="Times New Roman"/>
              <a:sym typeface="Times New Roman"/>
            </a:endParaRPr>
          </a:p>
        </p:txBody>
      </p:sp>
      <p:sp>
        <p:nvSpPr>
          <p:cNvPr id="808" name="Google Shape;808;p49"/>
          <p:cNvSpPr/>
          <p:nvPr/>
        </p:nvSpPr>
        <p:spPr>
          <a:xfrm>
            <a:off x="280308" y="1363036"/>
            <a:ext cx="5010883" cy="4458364"/>
          </a:xfrm>
          <a:prstGeom prst="rect">
            <a:avLst/>
          </a:prstGeom>
          <a:blipFill rotWithShape="1">
            <a:blip r:embed="rId7">
              <a:alphaModFix amt="76000"/>
            </a:blip>
            <a:stretch>
              <a:fillRect b="-16998" l="0" r="0" t="-16997"/>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000">
              <a:solidFill>
                <a:srgbClr val="2F5496"/>
              </a:solidFill>
              <a:latin typeface="Times New Roman"/>
              <a:ea typeface="Times New Roman"/>
              <a:cs typeface="Times New Roman"/>
              <a:sym typeface="Times New Roman"/>
            </a:endParaRPr>
          </a:p>
          <a:p>
            <a:pPr indent="-457200" lvl="0" marL="457200" marR="0" rtl="0" algn="ctr">
              <a:spcBef>
                <a:spcPts val="0"/>
              </a:spcBef>
              <a:spcAft>
                <a:spcPts val="0"/>
              </a:spcAft>
              <a:buClr>
                <a:srgbClr val="1F3864"/>
              </a:buClr>
              <a:buSzPts val="2400"/>
              <a:buFont typeface="Noto Sans Symbols"/>
              <a:buChar char="✔"/>
            </a:pPr>
            <a:r>
              <a:rPr b="1" lang="en-US" sz="2400">
                <a:solidFill>
                  <a:srgbClr val="1F3864"/>
                </a:solidFill>
                <a:latin typeface="Times New Roman"/>
                <a:ea typeface="Times New Roman"/>
                <a:cs typeface="Times New Roman"/>
                <a:sym typeface="Times New Roman"/>
              </a:rPr>
              <a:t>INTEGRATION</a:t>
            </a:r>
            <a:endParaRPr/>
          </a:p>
          <a:p>
            <a:pPr indent="0" lvl="0" marL="0" marR="0" rtl="0" algn="l">
              <a:spcBef>
                <a:spcPts val="0"/>
              </a:spcBef>
              <a:spcAft>
                <a:spcPts val="0"/>
              </a:spcAft>
              <a:buNone/>
            </a:pPr>
            <a:r>
              <a:rPr lang="en-US" sz="1600">
                <a:solidFill>
                  <a:srgbClr val="1F3864"/>
                </a:solidFill>
                <a:latin typeface="Times New Roman"/>
                <a:ea typeface="Times New Roman"/>
                <a:cs typeface="Times New Roman"/>
                <a:sym typeface="Times New Roman"/>
              </a:rPr>
              <a:t>The Internet provides further scope for integrated marketing communications. Figure 1.13 shows the role of the Internet in multichannel marketing. When assessing the marketing effectiveness of a website, the role of the Internet in communicating with customers and other partners can best be considered from two perspectives.</a:t>
            </a:r>
            <a:endParaRPr/>
          </a:p>
          <a:p>
            <a:pPr indent="0" lvl="0" marL="0" marR="0" rtl="0" algn="l">
              <a:spcBef>
                <a:spcPts val="0"/>
              </a:spcBef>
              <a:spcAft>
                <a:spcPts val="0"/>
              </a:spcAft>
              <a:buNone/>
            </a:pPr>
            <a:r>
              <a:rPr lang="en-US" sz="1600">
                <a:solidFill>
                  <a:srgbClr val="1F3864"/>
                </a:solidFill>
                <a:latin typeface="Times New Roman"/>
                <a:ea typeface="Times New Roman"/>
                <a:cs typeface="Times New Roman"/>
                <a:sym typeface="Times New Roman"/>
              </a:rPr>
              <a:t> </a:t>
            </a:r>
            <a:endParaRPr/>
          </a:p>
          <a:p>
            <a:pPr indent="-285750" lvl="0" marL="285750" marR="0" rtl="0" algn="l">
              <a:spcBef>
                <a:spcPts val="0"/>
              </a:spcBef>
              <a:spcAft>
                <a:spcPts val="0"/>
              </a:spcAft>
              <a:buClr>
                <a:srgbClr val="1F3864"/>
              </a:buClr>
              <a:buSzPts val="1600"/>
              <a:buFont typeface="Noto Sans Symbols"/>
              <a:buChar char="⮚"/>
            </a:pPr>
            <a:r>
              <a:rPr b="1" lang="en-US" sz="1600">
                <a:solidFill>
                  <a:srgbClr val="1F3864"/>
                </a:solidFill>
                <a:latin typeface="Times New Roman"/>
                <a:ea typeface="Times New Roman"/>
                <a:cs typeface="Times New Roman"/>
                <a:sym typeface="Times New Roman"/>
              </a:rPr>
              <a:t>First,</a:t>
            </a:r>
            <a:r>
              <a:rPr lang="en-US" sz="1600">
                <a:solidFill>
                  <a:srgbClr val="1F3864"/>
                </a:solidFill>
                <a:latin typeface="Times New Roman"/>
                <a:ea typeface="Times New Roman"/>
                <a:cs typeface="Times New Roman"/>
                <a:sym typeface="Times New Roman"/>
              </a:rPr>
              <a:t> there is outbound digital communications from organization to customer. We need to ask how does the Internet complement other channels in communicating the proposition for the company's products and services to new and existing customers with a view to generating new leads and retaining existing customers? </a:t>
            </a:r>
            <a:endParaRPr sz="1600">
              <a:solidFill>
                <a:srgbClr val="1F3864"/>
              </a:solidFill>
              <a:latin typeface="Times New Roman"/>
              <a:ea typeface="Times New Roman"/>
              <a:cs typeface="Times New Roman"/>
              <a:sym typeface="Times New Roman"/>
            </a:endParaRPr>
          </a:p>
          <a:p>
            <a:pPr indent="-285750" lvl="0" marL="285750" marR="0" rtl="0" algn="l">
              <a:spcBef>
                <a:spcPts val="0"/>
              </a:spcBef>
              <a:spcAft>
                <a:spcPts val="0"/>
              </a:spcAft>
              <a:buClr>
                <a:srgbClr val="1F3864"/>
              </a:buClr>
              <a:buSzPts val="1600"/>
              <a:buFont typeface="Noto Sans Symbols"/>
              <a:buChar char="⮚"/>
            </a:pPr>
            <a:r>
              <a:rPr b="1" lang="en-US" sz="1600">
                <a:solidFill>
                  <a:srgbClr val="1F3864"/>
                </a:solidFill>
                <a:latin typeface="Times New Roman"/>
                <a:ea typeface="Times New Roman"/>
                <a:cs typeface="Times New Roman"/>
                <a:sym typeface="Times New Roman"/>
              </a:rPr>
              <a:t>Second,</a:t>
            </a:r>
            <a:r>
              <a:rPr lang="en-US" sz="1600">
                <a:solidFill>
                  <a:srgbClr val="1F3864"/>
                </a:solidFill>
                <a:latin typeface="Times New Roman"/>
                <a:ea typeface="Times New Roman"/>
                <a:cs typeface="Times New Roman"/>
                <a:sym typeface="Times New Roman"/>
              </a:rPr>
              <a:t> inbound digital communications from customer to organization how can the Internet complement other channels to deliver customer service to these customers? </a:t>
            </a:r>
            <a:endParaRPr sz="1600">
              <a:solidFill>
                <a:srgbClr val="1F3864"/>
              </a:solidFill>
              <a:latin typeface="Times New Roman"/>
              <a:ea typeface="Times New Roman"/>
              <a:cs typeface="Times New Roman"/>
              <a:sym typeface="Times New Roman"/>
            </a:endParaRPr>
          </a:p>
          <a:p>
            <a:pPr indent="-279400" lvl="0" marL="457200" marR="0" rtl="0" algn="ctr">
              <a:spcBef>
                <a:spcPts val="0"/>
              </a:spcBef>
              <a:spcAft>
                <a:spcPts val="0"/>
              </a:spcAft>
              <a:buClr>
                <a:schemeClr val="dk1"/>
              </a:buClr>
              <a:buSzPts val="2800"/>
              <a:buFont typeface="Noto Sans Symbols"/>
              <a:buNone/>
            </a:pPr>
            <a:r>
              <a:t/>
            </a:r>
            <a:endParaRPr sz="2800">
              <a:solidFill>
                <a:schemeClr val="lt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400">
              <a:solidFill>
                <a:schemeClr val="lt1"/>
              </a:solidFill>
              <a:latin typeface="Times New Roman"/>
              <a:ea typeface="Times New Roman"/>
              <a:cs typeface="Times New Roman"/>
              <a:sym typeface="Times New Roman"/>
            </a:endParaRPr>
          </a:p>
        </p:txBody>
      </p:sp>
      <p:pic>
        <p:nvPicPr>
          <p:cNvPr id="809" name="Google Shape;809;p49"/>
          <p:cNvPicPr preferRelativeResize="0"/>
          <p:nvPr/>
        </p:nvPicPr>
        <p:blipFill rotWithShape="1">
          <a:blip r:embed="rId8">
            <a:alphaModFix/>
          </a:blip>
          <a:srcRect b="0" l="0" r="0" t="0"/>
          <a:stretch/>
        </p:blipFill>
        <p:spPr>
          <a:xfrm>
            <a:off x="5211679" y="1366686"/>
            <a:ext cx="6684918" cy="4259049"/>
          </a:xfrm>
          <a:prstGeom prst="rect">
            <a:avLst/>
          </a:prstGeom>
          <a:noFill/>
          <a:ln>
            <a:noFill/>
          </a:ln>
        </p:spPr>
      </p:pic>
      <p:sp>
        <p:nvSpPr>
          <p:cNvPr id="810" name="Google Shape;810;p49"/>
          <p:cNvSpPr/>
          <p:nvPr/>
        </p:nvSpPr>
        <p:spPr>
          <a:xfrm>
            <a:off x="4886057" y="5425006"/>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811" name="Google Shape;811;p49"/>
          <p:cNvSpPr txBox="1"/>
          <p:nvPr/>
        </p:nvSpPr>
        <p:spPr>
          <a:xfrm>
            <a:off x="4914423" y="5574615"/>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Tree>
  </p:cSld>
  <p:clrMapOvr>
    <a:masterClrMapping/>
  </p:clrMapOvr>
  <p:transition advTm="7132" spd="slow">
    <p:comb/>
  </p:transition>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5" name="Shape 815"/>
        <p:cNvGrpSpPr/>
        <p:nvPr/>
      </p:nvGrpSpPr>
      <p:grpSpPr>
        <a:xfrm>
          <a:off x="0" y="0"/>
          <a:ext cx="0" cy="0"/>
          <a:chOff x="0" y="0"/>
          <a:chExt cx="0" cy="0"/>
        </a:xfrm>
      </p:grpSpPr>
      <p:pic>
        <p:nvPicPr>
          <p:cNvPr id="816" name="Google Shape;816;p50"/>
          <p:cNvPicPr preferRelativeResize="0"/>
          <p:nvPr/>
        </p:nvPicPr>
        <p:blipFill rotWithShape="1">
          <a:blip r:embed="rId3">
            <a:alphaModFix/>
          </a:blip>
          <a:srcRect b="0" l="0" r="0" t="0"/>
          <a:stretch/>
        </p:blipFill>
        <p:spPr>
          <a:xfrm>
            <a:off x="6000108" y="1345915"/>
            <a:ext cx="5427081" cy="1972638"/>
          </a:xfrm>
          <a:prstGeom prst="rect">
            <a:avLst/>
          </a:prstGeom>
          <a:noFill/>
          <a:ln>
            <a:noFill/>
          </a:ln>
        </p:spPr>
      </p:pic>
      <p:sp>
        <p:nvSpPr>
          <p:cNvPr id="817" name="Google Shape;817;p50"/>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818" name="Google Shape;818;p50"/>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pic>
        <p:nvPicPr>
          <p:cNvPr id="819" name="Google Shape;819;p50"/>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820" name="Google Shape;820;p50"/>
          <p:cNvPicPr preferRelativeResize="0"/>
          <p:nvPr/>
        </p:nvPicPr>
        <p:blipFill rotWithShape="1">
          <a:blip r:embed="rId6">
            <a:alphaModFix/>
          </a:blip>
          <a:srcRect b="0" l="0" r="0" t="0"/>
          <a:stretch/>
        </p:blipFill>
        <p:spPr>
          <a:xfrm>
            <a:off x="280308" y="6043914"/>
            <a:ext cx="2167470" cy="591661"/>
          </a:xfrm>
          <a:prstGeom prst="rect">
            <a:avLst/>
          </a:prstGeom>
          <a:noFill/>
          <a:ln>
            <a:noFill/>
          </a:ln>
        </p:spPr>
      </p:pic>
      <p:pic>
        <p:nvPicPr>
          <p:cNvPr id="821" name="Google Shape;821;p50"/>
          <p:cNvPicPr preferRelativeResize="0"/>
          <p:nvPr/>
        </p:nvPicPr>
        <p:blipFill rotWithShape="1">
          <a:blip r:embed="rId7">
            <a:alphaModFix/>
          </a:blip>
          <a:srcRect b="0" l="0" r="0" t="0"/>
          <a:stretch/>
        </p:blipFill>
        <p:spPr>
          <a:xfrm>
            <a:off x="9923145" y="6311380"/>
            <a:ext cx="1879649" cy="309233"/>
          </a:xfrm>
          <a:prstGeom prst="rect">
            <a:avLst/>
          </a:prstGeom>
          <a:noFill/>
          <a:ln>
            <a:noFill/>
          </a:ln>
        </p:spPr>
      </p:pic>
      <p:sp>
        <p:nvSpPr>
          <p:cNvPr id="822" name="Google Shape;822;p50"/>
          <p:cNvSpPr txBox="1"/>
          <p:nvPr/>
        </p:nvSpPr>
        <p:spPr>
          <a:xfrm>
            <a:off x="7489485" y="5654036"/>
            <a:ext cx="3705239"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C00000"/>
                </a:solidFill>
                <a:latin typeface="Times New Roman"/>
                <a:ea typeface="Times New Roman"/>
                <a:cs typeface="Times New Roman"/>
                <a:sym typeface="Times New Roman"/>
              </a:rPr>
              <a:t>BENEFITS OF DIGITAL MEDIA</a:t>
            </a:r>
            <a:endParaRPr b="1" sz="1800">
              <a:solidFill>
                <a:srgbClr val="C00000"/>
              </a:solidFill>
              <a:latin typeface="Times New Roman"/>
              <a:ea typeface="Times New Roman"/>
              <a:cs typeface="Times New Roman"/>
              <a:sym typeface="Times New Roman"/>
            </a:endParaRPr>
          </a:p>
        </p:txBody>
      </p:sp>
      <p:sp>
        <p:nvSpPr>
          <p:cNvPr id="823" name="Google Shape;823;p50"/>
          <p:cNvSpPr/>
          <p:nvPr/>
        </p:nvSpPr>
        <p:spPr>
          <a:xfrm>
            <a:off x="280308" y="984346"/>
            <a:ext cx="5719800" cy="5007301"/>
          </a:xfrm>
          <a:prstGeom prst="rect">
            <a:avLst/>
          </a:prstGeom>
          <a:blipFill rotWithShape="1">
            <a:blip r:embed="rId8">
              <a:alphaModFix amt="76000"/>
            </a:blip>
            <a:stretch>
              <a:fillRect b="-16998" l="0" r="0" t="-16997"/>
            </a:stretch>
          </a:blipFill>
          <a:ln>
            <a:noFill/>
          </a:ln>
        </p:spPr>
        <p:txBody>
          <a:bodyPr anchorCtr="0" anchor="ctr" bIns="45700" lIns="91425" spcFirstLastPara="1" rIns="91425" wrap="square" tIns="45700">
            <a:noAutofit/>
          </a:bodyPr>
          <a:lstStyle/>
          <a:p>
            <a:pPr indent="-457200" lvl="0" marL="457200" marR="0" rtl="0" algn="ctr">
              <a:spcBef>
                <a:spcPts val="0"/>
              </a:spcBef>
              <a:spcAft>
                <a:spcPts val="0"/>
              </a:spcAft>
              <a:buClr>
                <a:srgbClr val="1F3864"/>
              </a:buClr>
              <a:buSzPts val="2400"/>
              <a:buFont typeface="Noto Sans Symbols"/>
              <a:buChar char="✔"/>
            </a:pPr>
            <a:r>
              <a:rPr b="1" lang="en-US" sz="2400">
                <a:solidFill>
                  <a:srgbClr val="1F3864"/>
                </a:solidFill>
                <a:latin typeface="Times New Roman"/>
                <a:ea typeface="Times New Roman"/>
                <a:cs typeface="Times New Roman"/>
                <a:sym typeface="Times New Roman"/>
              </a:rPr>
              <a:t>INDUSTRY RESTRUCTURING</a:t>
            </a:r>
            <a:endParaRPr/>
          </a:p>
          <a:p>
            <a:pPr indent="0" lvl="0" marL="0" marR="0" rtl="0" algn="ctr">
              <a:spcBef>
                <a:spcPts val="0"/>
              </a:spcBef>
              <a:spcAft>
                <a:spcPts val="0"/>
              </a:spcAft>
              <a:buNone/>
            </a:pPr>
            <a:r>
              <a:t/>
            </a:r>
            <a:endParaRPr b="1" sz="1600">
              <a:solidFill>
                <a:srgbClr val="2F5496"/>
              </a:solidFill>
              <a:latin typeface="Times New Roman"/>
              <a:ea typeface="Times New Roman"/>
              <a:cs typeface="Times New Roman"/>
              <a:sym typeface="Times New Roman"/>
            </a:endParaRPr>
          </a:p>
          <a:p>
            <a:pPr indent="0" lvl="0" marL="0" marR="0" rtl="0" algn="ctr">
              <a:spcBef>
                <a:spcPts val="0"/>
              </a:spcBef>
              <a:spcAft>
                <a:spcPts val="0"/>
              </a:spcAft>
              <a:buNone/>
            </a:pPr>
            <a:r>
              <a:rPr lang="en-US" sz="1800">
                <a:solidFill>
                  <a:srgbClr val="1F3864"/>
                </a:solidFill>
                <a:latin typeface="Times New Roman"/>
                <a:ea typeface="Times New Roman"/>
                <a:cs typeface="Times New Roman"/>
                <a:sym typeface="Times New Roman"/>
              </a:rPr>
              <a:t>Disintermediation and </a:t>
            </a:r>
            <a:r>
              <a:rPr lang="en-US" sz="1800">
                <a:solidFill>
                  <a:srgbClr val="1F3864"/>
                </a:solidFill>
                <a:latin typeface="Times New Roman"/>
                <a:ea typeface="Times New Roman"/>
                <a:cs typeface="Times New Roman"/>
                <a:sym typeface="Times New Roman"/>
              </a:rPr>
              <a:t>reintermediation</a:t>
            </a:r>
            <a:r>
              <a:rPr lang="en-US" sz="1800">
                <a:solidFill>
                  <a:srgbClr val="1F3864"/>
                </a:solidFill>
                <a:latin typeface="Times New Roman"/>
                <a:ea typeface="Times New Roman"/>
                <a:cs typeface="Times New Roman"/>
                <a:sym typeface="Times New Roman"/>
              </a:rPr>
              <a:t> are key concepts of industry restructuring that should be considered by any company developing a digital marketing strategy , </a:t>
            </a:r>
            <a:endParaRPr/>
          </a:p>
          <a:p>
            <a:pPr indent="0" lvl="0" marL="0" marR="0" rtl="0" algn="ctr">
              <a:spcBef>
                <a:spcPts val="0"/>
              </a:spcBef>
              <a:spcAft>
                <a:spcPts val="0"/>
              </a:spcAft>
              <a:buNone/>
            </a:pPr>
            <a:r>
              <a:rPr lang="en-US" sz="1800">
                <a:solidFill>
                  <a:srgbClr val="1F3864"/>
                </a:solidFill>
                <a:latin typeface="Times New Roman"/>
                <a:ea typeface="Times New Roman"/>
                <a:cs typeface="Times New Roman"/>
                <a:sym typeface="Times New Roman"/>
              </a:rPr>
              <a:t>For marketers defining their company's communications strategy it becomes very important to consider the company's representation on these intermediary sites by answering questions such as </a:t>
            </a:r>
            <a:endParaRPr sz="1800">
              <a:solidFill>
                <a:srgbClr val="1F3864"/>
              </a:solidFill>
              <a:latin typeface="Times New Roman"/>
              <a:ea typeface="Times New Roman"/>
              <a:cs typeface="Times New Roman"/>
              <a:sym typeface="Times New Roman"/>
            </a:endParaRPr>
          </a:p>
          <a:p>
            <a:pPr indent="-285750" lvl="0" marL="285750" marR="0" rtl="0" algn="ctr">
              <a:spcBef>
                <a:spcPts val="0"/>
              </a:spcBef>
              <a:spcAft>
                <a:spcPts val="0"/>
              </a:spcAft>
              <a:buClr>
                <a:srgbClr val="1F3864"/>
              </a:buClr>
              <a:buSzPts val="1800"/>
              <a:buFont typeface="Noto Sans Symbols"/>
              <a:buChar char="▪"/>
            </a:pPr>
            <a:r>
              <a:rPr b="1" lang="en-US" sz="1800">
                <a:solidFill>
                  <a:srgbClr val="1F3864"/>
                </a:solidFill>
                <a:latin typeface="Times New Roman"/>
                <a:ea typeface="Times New Roman"/>
                <a:cs typeface="Times New Roman"/>
                <a:sym typeface="Times New Roman"/>
              </a:rPr>
              <a:t>Which intermediaries should we be represented on?</a:t>
            </a:r>
            <a:endParaRPr/>
          </a:p>
          <a:p>
            <a:pPr indent="-285750" lvl="0" marL="285750" marR="0" rtl="0" algn="ctr">
              <a:spcBef>
                <a:spcPts val="0"/>
              </a:spcBef>
              <a:spcAft>
                <a:spcPts val="0"/>
              </a:spcAft>
              <a:buClr>
                <a:srgbClr val="1F3864"/>
              </a:buClr>
              <a:buSzPts val="1800"/>
              <a:buFont typeface="Noto Sans Symbols"/>
              <a:buChar char="▪"/>
            </a:pPr>
            <a:r>
              <a:rPr b="1" lang="en-US" sz="1800">
                <a:solidFill>
                  <a:srgbClr val="1F3864"/>
                </a:solidFill>
                <a:latin typeface="Times New Roman"/>
                <a:ea typeface="Times New Roman"/>
                <a:cs typeface="Times New Roman"/>
                <a:sym typeface="Times New Roman"/>
              </a:rPr>
              <a:t>How do our offerings compare to those of competitors in terms of features, benefits and price?".</a:t>
            </a:r>
            <a:endParaRPr b="1" sz="1800">
              <a:solidFill>
                <a:srgbClr val="1F3864"/>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824" name="Google Shape;824;p50"/>
          <p:cNvSpPr/>
          <p:nvPr/>
        </p:nvSpPr>
        <p:spPr>
          <a:xfrm>
            <a:off x="5142216" y="5029327"/>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825" name="Google Shape;825;p50"/>
          <p:cNvSpPr txBox="1"/>
          <p:nvPr/>
        </p:nvSpPr>
        <p:spPr>
          <a:xfrm>
            <a:off x="5241807" y="5253927"/>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
        <p:nvSpPr>
          <p:cNvPr id="826" name="Google Shape;826;p50"/>
          <p:cNvSpPr txBox="1"/>
          <p:nvPr/>
        </p:nvSpPr>
        <p:spPr>
          <a:xfrm>
            <a:off x="6332816" y="3678148"/>
            <a:ext cx="5455140" cy="2031325"/>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Disintermediation</a:t>
            </a:r>
            <a:r>
              <a:rPr lang="en-US" sz="1800">
                <a:solidFill>
                  <a:schemeClr val="dk1"/>
                </a:solidFill>
                <a:latin typeface="Calibri"/>
                <a:ea typeface="Calibri"/>
                <a:cs typeface="Calibri"/>
                <a:sym typeface="Calibri"/>
              </a:rPr>
              <a:t> </a:t>
            </a:r>
            <a:r>
              <a:rPr lang="en-US" sz="1800">
                <a:solidFill>
                  <a:schemeClr val="dk1"/>
                </a:solidFill>
                <a:latin typeface="Times New Roman"/>
                <a:ea typeface="Times New Roman"/>
                <a:cs typeface="Times New Roman"/>
                <a:sym typeface="Times New Roman"/>
              </a:rPr>
              <a:t>The removal of intermediaries such as distributors or brokers that formerly linked a company to its customers</a:t>
            </a:r>
            <a:endParaRPr/>
          </a:p>
          <a:p>
            <a:pPr indent="-285750" lvl="0" marL="285750" marR="0" rtl="0" algn="l">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Re-intermediation </a:t>
            </a:r>
            <a:r>
              <a:rPr lang="en-US" sz="1800">
                <a:solidFill>
                  <a:schemeClr val="dk1"/>
                </a:solidFill>
                <a:latin typeface="Times New Roman"/>
                <a:ea typeface="Times New Roman"/>
                <a:cs typeface="Times New Roman"/>
                <a:sym typeface="Times New Roman"/>
              </a:rPr>
              <a:t>The creation of new intermediaries customers and suppliers providing services such as supplier search and product evaluation</a:t>
            </a:r>
            <a:endParaRPr/>
          </a:p>
        </p:txBody>
      </p:sp>
    </p:spTree>
  </p:cSld>
  <p:clrMapOvr>
    <a:masterClrMapping/>
  </p:clrMapOvr>
  <p:transition advTm="7132" spd="slow">
    <p:comb/>
  </p:transition>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0" name="Shape 830"/>
        <p:cNvGrpSpPr/>
        <p:nvPr/>
      </p:nvGrpSpPr>
      <p:grpSpPr>
        <a:xfrm>
          <a:off x="0" y="0"/>
          <a:ext cx="0" cy="0"/>
          <a:chOff x="0" y="0"/>
          <a:chExt cx="0" cy="0"/>
        </a:xfrm>
      </p:grpSpPr>
      <p:sp>
        <p:nvSpPr>
          <p:cNvPr id="831" name="Google Shape;831;p51"/>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832" name="Google Shape;832;p51"/>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833" name="Google Shape;833;p51"/>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834" name="Google Shape;834;p51"/>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835" name="Google Shape;835;p51"/>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836" name="Google Shape;836;p51"/>
          <p:cNvSpPr txBox="1"/>
          <p:nvPr/>
        </p:nvSpPr>
        <p:spPr>
          <a:xfrm>
            <a:off x="7017021" y="5570289"/>
            <a:ext cx="3705239"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852F4A"/>
                </a:solidFill>
                <a:latin typeface="Times New Roman"/>
                <a:ea typeface="Times New Roman"/>
                <a:cs typeface="Times New Roman"/>
                <a:sym typeface="Times New Roman"/>
              </a:rPr>
              <a:t>BENEFITS OF DIGITAL MEDIA</a:t>
            </a:r>
            <a:endParaRPr b="1" sz="1800">
              <a:solidFill>
                <a:srgbClr val="852F4A"/>
              </a:solidFill>
              <a:latin typeface="Times New Roman"/>
              <a:ea typeface="Times New Roman"/>
              <a:cs typeface="Times New Roman"/>
              <a:sym typeface="Times New Roman"/>
            </a:endParaRPr>
          </a:p>
        </p:txBody>
      </p:sp>
      <p:sp>
        <p:nvSpPr>
          <p:cNvPr id="837" name="Google Shape;837;p51"/>
          <p:cNvSpPr/>
          <p:nvPr/>
        </p:nvSpPr>
        <p:spPr>
          <a:xfrm>
            <a:off x="300001" y="1345916"/>
            <a:ext cx="5719800" cy="4015936"/>
          </a:xfrm>
          <a:prstGeom prst="rect">
            <a:avLst/>
          </a:prstGeom>
          <a:blipFill rotWithShape="1">
            <a:blip r:embed="rId7">
              <a:alphaModFix amt="76000"/>
            </a:blip>
            <a:stretch>
              <a:fillRect b="-16998" l="0" r="0" t="-16997"/>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0">
              <a:solidFill>
                <a:srgbClr val="2F5496"/>
              </a:solidFill>
              <a:latin typeface="Times New Roman"/>
              <a:ea typeface="Times New Roman"/>
              <a:cs typeface="Times New Roman"/>
              <a:sym typeface="Times New Roman"/>
            </a:endParaRPr>
          </a:p>
          <a:p>
            <a:pPr indent="-457200" lvl="0" marL="457200" marR="0" rtl="0" algn="ctr">
              <a:spcBef>
                <a:spcPts val="0"/>
              </a:spcBef>
              <a:spcAft>
                <a:spcPts val="0"/>
              </a:spcAft>
              <a:buClr>
                <a:srgbClr val="1F3864"/>
              </a:buClr>
              <a:buSzPts val="2400"/>
              <a:buFont typeface="Noto Sans Symbols"/>
              <a:buChar char="✔"/>
            </a:pPr>
            <a:r>
              <a:rPr b="1" lang="en-US" sz="2400">
                <a:solidFill>
                  <a:srgbClr val="1F3864"/>
                </a:solidFill>
                <a:latin typeface="Times New Roman"/>
                <a:ea typeface="Times New Roman"/>
                <a:cs typeface="Times New Roman"/>
                <a:sym typeface="Times New Roman"/>
              </a:rPr>
              <a:t>INDEPENDENCE OF LOCATION</a:t>
            </a:r>
            <a:endParaRPr/>
          </a:p>
          <a:p>
            <a:pPr indent="0" lvl="0" marL="0" marR="0" rtl="0" algn="ctr">
              <a:spcBef>
                <a:spcPts val="0"/>
              </a:spcBef>
              <a:spcAft>
                <a:spcPts val="0"/>
              </a:spcAft>
              <a:buNone/>
            </a:pPr>
            <a:r>
              <a:t/>
            </a:r>
            <a:endParaRPr sz="2400">
              <a:solidFill>
                <a:srgbClr val="2F5496"/>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rgbClr val="1F3864"/>
                </a:solidFill>
                <a:latin typeface="Times New Roman"/>
                <a:ea typeface="Times New Roman"/>
                <a:cs typeface="Times New Roman"/>
                <a:sym typeface="Times New Roman"/>
              </a:rPr>
              <a:t>Electronic media also introduce the possibility of increasing the reach of company communications to the global market. This gives opportunities to sell into international markets, which may not previously have been possible. The Internet makes it possible to sell to a country without a local sales or customer service force (although this may still be necessary for some products).</a:t>
            </a:r>
            <a:endParaRPr/>
          </a:p>
          <a:p>
            <a:pPr indent="0" lvl="0" marL="0" marR="0" rtl="0" algn="ctr">
              <a:spcBef>
                <a:spcPts val="0"/>
              </a:spcBef>
              <a:spcAft>
                <a:spcPts val="0"/>
              </a:spcAft>
              <a:buNone/>
            </a:pPr>
            <a:r>
              <a:t/>
            </a:r>
            <a:endParaRPr sz="1400">
              <a:solidFill>
                <a:schemeClr val="lt1"/>
              </a:solidFill>
              <a:latin typeface="Times New Roman"/>
              <a:ea typeface="Times New Roman"/>
              <a:cs typeface="Times New Roman"/>
              <a:sym typeface="Times New Roman"/>
            </a:endParaRPr>
          </a:p>
        </p:txBody>
      </p:sp>
      <p:pic>
        <p:nvPicPr>
          <p:cNvPr id="838" name="Google Shape;838;p51"/>
          <p:cNvPicPr preferRelativeResize="0"/>
          <p:nvPr/>
        </p:nvPicPr>
        <p:blipFill rotWithShape="1">
          <a:blip r:embed="rId8">
            <a:alphaModFix/>
          </a:blip>
          <a:srcRect b="0" l="0" r="0" t="0"/>
          <a:stretch/>
        </p:blipFill>
        <p:spPr>
          <a:xfrm>
            <a:off x="6019801" y="1345916"/>
            <a:ext cx="5261224" cy="4015936"/>
          </a:xfrm>
          <a:prstGeom prst="rect">
            <a:avLst/>
          </a:prstGeom>
          <a:noFill/>
          <a:ln>
            <a:noFill/>
          </a:ln>
        </p:spPr>
      </p:pic>
      <p:sp>
        <p:nvSpPr>
          <p:cNvPr id="839" name="Google Shape;839;p51"/>
          <p:cNvSpPr/>
          <p:nvPr/>
        </p:nvSpPr>
        <p:spPr>
          <a:xfrm>
            <a:off x="5267656" y="4951168"/>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840" name="Google Shape;840;p51"/>
          <p:cNvSpPr txBox="1"/>
          <p:nvPr/>
        </p:nvSpPr>
        <p:spPr>
          <a:xfrm>
            <a:off x="5339131" y="5153008"/>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Tree>
  </p:cSld>
  <p:clrMapOvr>
    <a:masterClrMapping/>
  </p:clrMapOvr>
  <p:transition advTm="7132" spd="slow">
    <p:comb/>
  </p:transition>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4" name="Shape 844"/>
        <p:cNvGrpSpPr/>
        <p:nvPr/>
      </p:nvGrpSpPr>
      <p:grpSpPr>
        <a:xfrm>
          <a:off x="0" y="0"/>
          <a:ext cx="0" cy="0"/>
          <a:chOff x="0" y="0"/>
          <a:chExt cx="0" cy="0"/>
        </a:xfrm>
      </p:grpSpPr>
      <p:sp>
        <p:nvSpPr>
          <p:cNvPr id="845" name="Google Shape;845;p52"/>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846" name="Google Shape;846;p52"/>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847" name="Google Shape;847;p52"/>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848" name="Google Shape;848;p52"/>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849" name="Google Shape;849;p52"/>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850" name="Google Shape;850;p52"/>
          <p:cNvSpPr/>
          <p:nvPr/>
        </p:nvSpPr>
        <p:spPr>
          <a:xfrm>
            <a:off x="300001" y="1345916"/>
            <a:ext cx="5719800" cy="4015936"/>
          </a:xfrm>
          <a:prstGeom prst="rect">
            <a:avLst/>
          </a:prstGeom>
          <a:blipFill rotWithShape="1">
            <a:blip r:embed="rId7">
              <a:alphaModFix amt="76000"/>
            </a:blip>
            <a:stretch>
              <a:fillRect b="-16998" l="0" r="0" t="-16997"/>
            </a:stretch>
          </a:blipFill>
          <a:ln>
            <a:noFill/>
          </a:ln>
        </p:spPr>
        <p:txBody>
          <a:bodyPr anchorCtr="0" anchor="ctr" bIns="45700" lIns="91425" spcFirstLastPara="1" rIns="91425" wrap="square" tIns="45700">
            <a:noAutofit/>
          </a:bodyPr>
          <a:lstStyle/>
          <a:p>
            <a:pPr indent="-285750" lvl="0" marL="285750" marR="0" rtl="0" algn="l">
              <a:spcBef>
                <a:spcPts val="0"/>
              </a:spcBef>
              <a:spcAft>
                <a:spcPts val="0"/>
              </a:spcAft>
              <a:buClr>
                <a:srgbClr val="2F5496"/>
              </a:buClr>
              <a:buSzPts val="2000"/>
              <a:buFont typeface="Noto Sans Symbols"/>
              <a:buChar char="❑"/>
            </a:pPr>
            <a:r>
              <a:rPr b="1" lang="en-US" sz="2000">
                <a:solidFill>
                  <a:srgbClr val="2F5496"/>
                </a:solidFill>
                <a:latin typeface="Times New Roman"/>
                <a:ea typeface="Times New Roman"/>
                <a:cs typeface="Times New Roman"/>
                <a:sym typeface="Times New Roman"/>
              </a:rPr>
              <a:t>Introducing digital marketing </a:t>
            </a:r>
            <a:endParaRPr b="1" sz="2000">
              <a:solidFill>
                <a:srgbClr val="2F5496"/>
              </a:solidFill>
              <a:latin typeface="Times New Roman"/>
              <a:ea typeface="Times New Roman"/>
              <a:cs typeface="Times New Roman"/>
              <a:sym typeface="Times New Roman"/>
            </a:endParaRPr>
          </a:p>
          <a:p>
            <a:pPr indent="-285750" lvl="0" marL="285750" marR="0" rtl="0" algn="l">
              <a:spcBef>
                <a:spcPts val="0"/>
              </a:spcBef>
              <a:spcAft>
                <a:spcPts val="0"/>
              </a:spcAft>
              <a:buClr>
                <a:srgbClr val="2F5496"/>
              </a:buClr>
              <a:buSzPts val="2000"/>
              <a:buFont typeface="Noto Sans Symbols"/>
              <a:buChar char="▪"/>
            </a:pPr>
            <a:r>
              <a:rPr lang="en-US" sz="2000">
                <a:solidFill>
                  <a:srgbClr val="2F5496"/>
                </a:solidFill>
                <a:latin typeface="Times New Roman"/>
                <a:ea typeface="Times New Roman"/>
                <a:cs typeface="Times New Roman"/>
                <a:sym typeface="Times New Roman"/>
              </a:rPr>
              <a:t>Introduction - how has digital marketing transformed marketing? </a:t>
            </a:r>
            <a:endParaRPr sz="2000">
              <a:solidFill>
                <a:srgbClr val="2F5496"/>
              </a:solidFill>
              <a:latin typeface="Times New Roman"/>
              <a:ea typeface="Times New Roman"/>
              <a:cs typeface="Times New Roman"/>
              <a:sym typeface="Times New Roman"/>
            </a:endParaRPr>
          </a:p>
          <a:p>
            <a:pPr indent="-285750" lvl="0" marL="285750" marR="0" rtl="0" algn="l">
              <a:spcBef>
                <a:spcPts val="0"/>
              </a:spcBef>
              <a:spcAft>
                <a:spcPts val="0"/>
              </a:spcAft>
              <a:buClr>
                <a:srgbClr val="2F5496"/>
              </a:buClr>
              <a:buSzPts val="2000"/>
              <a:buFont typeface="Noto Sans Symbols"/>
              <a:buChar char="▪"/>
            </a:pPr>
            <a:r>
              <a:rPr lang="en-US" sz="2000">
                <a:solidFill>
                  <a:srgbClr val="2F5496"/>
                </a:solidFill>
                <a:latin typeface="Times New Roman"/>
                <a:ea typeface="Times New Roman"/>
                <a:cs typeface="Times New Roman"/>
                <a:sym typeface="Times New Roman"/>
              </a:rPr>
              <a:t>Definitions - what are digital marketing and multichannel marketing? </a:t>
            </a:r>
            <a:endParaRPr sz="2000">
              <a:solidFill>
                <a:srgbClr val="2F5496"/>
              </a:solidFill>
              <a:latin typeface="Times New Roman"/>
              <a:ea typeface="Times New Roman"/>
              <a:cs typeface="Times New Roman"/>
              <a:sym typeface="Times New Roman"/>
            </a:endParaRPr>
          </a:p>
          <a:p>
            <a:pPr indent="-285750" lvl="0" marL="285750" marR="0" rtl="0" algn="l">
              <a:spcBef>
                <a:spcPts val="0"/>
              </a:spcBef>
              <a:spcAft>
                <a:spcPts val="0"/>
              </a:spcAft>
              <a:buClr>
                <a:srgbClr val="2F5496"/>
              </a:buClr>
              <a:buSzPts val="2000"/>
              <a:buFont typeface="Noto Sans Symbols"/>
              <a:buChar char="▪"/>
            </a:pPr>
            <a:r>
              <a:rPr lang="en-US" sz="2000">
                <a:solidFill>
                  <a:srgbClr val="2F5496"/>
                </a:solidFill>
                <a:latin typeface="Times New Roman"/>
                <a:ea typeface="Times New Roman"/>
                <a:cs typeface="Times New Roman"/>
                <a:sym typeface="Times New Roman"/>
              </a:rPr>
              <a:t>Introduction to digital marketing strategy</a:t>
            </a:r>
            <a:endParaRPr sz="2000">
              <a:solidFill>
                <a:srgbClr val="2F5496"/>
              </a:solidFill>
              <a:latin typeface="Times New Roman"/>
              <a:ea typeface="Times New Roman"/>
              <a:cs typeface="Times New Roman"/>
              <a:sym typeface="Times New Roman"/>
            </a:endParaRPr>
          </a:p>
          <a:p>
            <a:pPr indent="-285750" lvl="0" marL="285750" marR="0" rtl="0" algn="l">
              <a:spcBef>
                <a:spcPts val="0"/>
              </a:spcBef>
              <a:spcAft>
                <a:spcPts val="0"/>
              </a:spcAft>
              <a:buClr>
                <a:srgbClr val="2F5496"/>
              </a:buClr>
              <a:buSzPts val="2000"/>
              <a:buFont typeface="Noto Sans Symbols"/>
              <a:buChar char="▪"/>
            </a:pPr>
            <a:r>
              <a:rPr lang="en-US" sz="2000">
                <a:solidFill>
                  <a:srgbClr val="2F5496"/>
                </a:solidFill>
                <a:latin typeface="Times New Roman"/>
                <a:ea typeface="Times New Roman"/>
                <a:cs typeface="Times New Roman"/>
                <a:sym typeface="Times New Roman"/>
              </a:rPr>
              <a:t> Introduction to digital marketing communications</a:t>
            </a:r>
            <a:endParaRPr sz="2000">
              <a:solidFill>
                <a:schemeClr val="lt1"/>
              </a:solidFill>
              <a:latin typeface="Times New Roman"/>
              <a:ea typeface="Times New Roman"/>
              <a:cs typeface="Times New Roman"/>
              <a:sym typeface="Times New Roman"/>
            </a:endParaRPr>
          </a:p>
        </p:txBody>
      </p:sp>
      <p:pic>
        <p:nvPicPr>
          <p:cNvPr id="851" name="Google Shape;851;p52"/>
          <p:cNvPicPr preferRelativeResize="0"/>
          <p:nvPr/>
        </p:nvPicPr>
        <p:blipFill rotWithShape="1">
          <a:blip r:embed="rId8">
            <a:alphaModFix/>
          </a:blip>
          <a:srcRect b="0" l="0" r="0" t="0"/>
          <a:stretch/>
        </p:blipFill>
        <p:spPr>
          <a:xfrm>
            <a:off x="5915025" y="1345916"/>
            <a:ext cx="4743356" cy="4015936"/>
          </a:xfrm>
          <a:prstGeom prst="rect">
            <a:avLst/>
          </a:prstGeom>
          <a:noFill/>
          <a:ln>
            <a:noFill/>
          </a:ln>
        </p:spPr>
      </p:pic>
      <p:sp>
        <p:nvSpPr>
          <p:cNvPr id="852" name="Google Shape;852;p52"/>
          <p:cNvSpPr/>
          <p:nvPr/>
        </p:nvSpPr>
        <p:spPr>
          <a:xfrm>
            <a:off x="5267656" y="4951168"/>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853" name="Google Shape;853;p52"/>
          <p:cNvSpPr txBox="1"/>
          <p:nvPr/>
        </p:nvSpPr>
        <p:spPr>
          <a:xfrm>
            <a:off x="5339131" y="5153008"/>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Tree>
  </p:cSld>
  <p:clrMapOvr>
    <a:masterClrMapping/>
  </p:clrMapOvr>
  <p:transition advTm="7132" spd="slow">
    <p:comb/>
  </p:transition>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7" name="Shape 857"/>
        <p:cNvGrpSpPr/>
        <p:nvPr/>
      </p:nvGrpSpPr>
      <p:grpSpPr>
        <a:xfrm>
          <a:off x="0" y="0"/>
          <a:ext cx="0" cy="0"/>
          <a:chOff x="0" y="0"/>
          <a:chExt cx="0" cy="0"/>
        </a:xfrm>
      </p:grpSpPr>
      <p:pic>
        <p:nvPicPr>
          <p:cNvPr id="858" name="Google Shape;858;p53"/>
          <p:cNvPicPr preferRelativeResize="0"/>
          <p:nvPr/>
        </p:nvPicPr>
        <p:blipFill rotWithShape="1">
          <a:blip r:embed="rId3">
            <a:alphaModFix/>
          </a:blip>
          <a:srcRect b="0" l="0" r="0" t="0"/>
          <a:stretch/>
        </p:blipFill>
        <p:spPr>
          <a:xfrm>
            <a:off x="0" y="7112"/>
            <a:ext cx="12192000" cy="6843776"/>
          </a:xfrm>
          <a:prstGeom prst="rect">
            <a:avLst/>
          </a:prstGeom>
          <a:noFill/>
          <a:ln>
            <a:noFill/>
          </a:ln>
        </p:spPr>
      </p:pic>
      <p:sp>
        <p:nvSpPr>
          <p:cNvPr id="859" name="Google Shape;859;p53"/>
          <p:cNvSpPr/>
          <p:nvPr/>
        </p:nvSpPr>
        <p:spPr>
          <a:xfrm flipH="1">
            <a:off x="6512645" y="3153102"/>
            <a:ext cx="5679355" cy="3704899"/>
          </a:xfrm>
          <a:prstGeom prst="rtTriangle">
            <a:avLst/>
          </a:prstGeom>
          <a:solidFill>
            <a:srgbClr val="669BBC">
              <a:alpha val="76862"/>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860" name="Google Shape;860;p53"/>
          <p:cNvSpPr txBox="1"/>
          <p:nvPr/>
        </p:nvSpPr>
        <p:spPr>
          <a:xfrm>
            <a:off x="582006" y="5707075"/>
            <a:ext cx="4524565"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5400">
                <a:solidFill>
                  <a:schemeClr val="lt1"/>
                </a:solidFill>
                <a:latin typeface="Tajawal Medium"/>
                <a:ea typeface="Tajawal Medium"/>
                <a:cs typeface="Tajawal Medium"/>
                <a:sym typeface="Tajawal Medium"/>
              </a:rPr>
              <a:t>Thank You</a:t>
            </a:r>
            <a:endParaRPr/>
          </a:p>
        </p:txBody>
      </p:sp>
      <p:pic>
        <p:nvPicPr>
          <p:cNvPr id="861" name="Google Shape;861;p53"/>
          <p:cNvPicPr preferRelativeResize="0"/>
          <p:nvPr/>
        </p:nvPicPr>
        <p:blipFill rotWithShape="1">
          <a:blip r:embed="rId4">
            <a:alphaModFix/>
          </a:blip>
          <a:srcRect b="0" l="0" r="0" t="0"/>
          <a:stretch/>
        </p:blipFill>
        <p:spPr>
          <a:xfrm>
            <a:off x="9576180" y="6168740"/>
            <a:ext cx="2279266" cy="384052"/>
          </a:xfrm>
          <a:prstGeom prst="rect">
            <a:avLst/>
          </a:prstGeom>
          <a:noFill/>
          <a:ln>
            <a:noFill/>
          </a:ln>
        </p:spPr>
      </p:pic>
      <p:sp>
        <p:nvSpPr>
          <p:cNvPr id="862" name="Google Shape;862;p53"/>
          <p:cNvSpPr/>
          <p:nvPr/>
        </p:nvSpPr>
        <p:spPr>
          <a:xfrm flipH="1" rot="5400000">
            <a:off x="-1318740" y="2766527"/>
            <a:ext cx="3801492" cy="1097456"/>
          </a:xfrm>
          <a:custGeom>
            <a:rect b="b" l="l" r="r" t="t"/>
            <a:pathLst>
              <a:path extrusionOk="0" h="1097456" w="3801492">
                <a:moveTo>
                  <a:pt x="0" y="1097456"/>
                </a:moveTo>
                <a:lnTo>
                  <a:pt x="1102581" y="0"/>
                </a:lnTo>
                <a:lnTo>
                  <a:pt x="3801492" y="12700"/>
                </a:lnTo>
                <a:lnTo>
                  <a:pt x="2724311" y="1097456"/>
                </a:lnTo>
                <a:lnTo>
                  <a:pt x="0" y="1097456"/>
                </a:lnTo>
                <a:close/>
              </a:path>
            </a:pathLst>
          </a:custGeom>
          <a:solidFill>
            <a:srgbClr val="669BBC"/>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pic>
        <p:nvPicPr>
          <p:cNvPr id="863" name="Google Shape;863;p53"/>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pic>
        <p:nvPicPr>
          <p:cNvPr id="864" name="Google Shape;864;p53"/>
          <p:cNvPicPr preferRelativeResize="0"/>
          <p:nvPr/>
        </p:nvPicPr>
        <p:blipFill rotWithShape="1">
          <a:blip r:embed="rId6">
            <a:alphaModFix/>
          </a:blip>
          <a:srcRect b="0" l="0" r="0" t="0"/>
          <a:stretch/>
        </p:blipFill>
        <p:spPr>
          <a:xfrm>
            <a:off x="367466" y="542565"/>
            <a:ext cx="2758843" cy="753090"/>
          </a:xfrm>
          <a:prstGeom prst="rect">
            <a:avLst/>
          </a:prstGeom>
          <a:noFill/>
          <a:ln>
            <a:noFill/>
          </a:ln>
        </p:spPr>
      </p:pic>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8" name="Shape 868"/>
        <p:cNvGrpSpPr/>
        <p:nvPr/>
      </p:nvGrpSpPr>
      <p:grpSpPr>
        <a:xfrm>
          <a:off x="0" y="0"/>
          <a:ext cx="0" cy="0"/>
          <a:chOff x="0" y="0"/>
          <a:chExt cx="0" cy="0"/>
        </a:xfrm>
      </p:grpSpPr>
      <p:sp>
        <p:nvSpPr>
          <p:cNvPr id="869" name="Google Shape;869;p54"/>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870" name="Google Shape;870;p54"/>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sp>
        <p:nvSpPr>
          <p:cNvPr id="871" name="Google Shape;871;p54"/>
          <p:cNvSpPr/>
          <p:nvPr/>
        </p:nvSpPr>
        <p:spPr>
          <a:xfrm>
            <a:off x="7994384" y="1016768"/>
            <a:ext cx="4128422"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lt1"/>
                </a:solidFill>
                <a:latin typeface="Calibri"/>
                <a:ea typeface="Calibri"/>
                <a:cs typeface="Calibri"/>
                <a:sym typeface="Calibri"/>
              </a:rPr>
              <a:t>               STRATGIES</a:t>
            </a:r>
            <a:endParaRPr b="1" sz="2000">
              <a:solidFill>
                <a:schemeClr val="lt1"/>
              </a:solidFill>
              <a:latin typeface="Calibri"/>
              <a:ea typeface="Calibri"/>
              <a:cs typeface="Calibri"/>
              <a:sym typeface="Calibri"/>
            </a:endParaRPr>
          </a:p>
        </p:txBody>
      </p:sp>
      <p:sp>
        <p:nvSpPr>
          <p:cNvPr id="872" name="Google Shape;872;p54"/>
          <p:cNvSpPr/>
          <p:nvPr/>
        </p:nvSpPr>
        <p:spPr>
          <a:xfrm>
            <a:off x="489858" y="1287844"/>
            <a:ext cx="9345750" cy="4287616"/>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873" name="Google Shape;873;p54"/>
          <p:cNvSpPr txBox="1"/>
          <p:nvPr/>
        </p:nvSpPr>
        <p:spPr>
          <a:xfrm>
            <a:off x="1224663" y="1518277"/>
            <a:ext cx="7010547" cy="923330"/>
          </a:xfrm>
          <a:prstGeom prst="rect">
            <a:avLst/>
          </a:prstGeom>
          <a:solidFill>
            <a:srgbClr val="DDEAF6"/>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en-US" sz="1800">
                <a:solidFill>
                  <a:schemeClr val="dk1"/>
                </a:solidFill>
                <a:latin typeface="Times New Roman"/>
                <a:ea typeface="Times New Roman"/>
                <a:cs typeface="Times New Roman"/>
                <a:sym typeface="Times New Roman"/>
              </a:rPr>
              <a:t>INTRODUCTION TO DIGITAL MARKETING STRATEGY</a:t>
            </a:r>
            <a:endParaRPr b="1"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2D3956"/>
              </a:solidFill>
              <a:latin typeface="Tajawal ExtraBold"/>
              <a:ea typeface="Tajawal ExtraBold"/>
              <a:cs typeface="Tajawal ExtraBold"/>
              <a:sym typeface="Tajawal ExtraBold"/>
            </a:endParaRPr>
          </a:p>
          <a:p>
            <a:pPr indent="0" lvl="0" marL="0" marR="0" rtl="0" algn="l">
              <a:spcBef>
                <a:spcPts val="0"/>
              </a:spcBef>
              <a:spcAft>
                <a:spcPts val="0"/>
              </a:spcAft>
              <a:buNone/>
            </a:pPr>
            <a:r>
              <a:t/>
            </a:r>
            <a:endParaRPr sz="1800">
              <a:solidFill>
                <a:srgbClr val="2D3956"/>
              </a:solidFill>
              <a:latin typeface="Tajawal ExtraBold"/>
              <a:ea typeface="Tajawal ExtraBold"/>
              <a:cs typeface="Tajawal ExtraBold"/>
              <a:sym typeface="Tajawal ExtraBold"/>
            </a:endParaRPr>
          </a:p>
        </p:txBody>
      </p:sp>
      <p:pic>
        <p:nvPicPr>
          <p:cNvPr id="874" name="Google Shape;874;p54"/>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875" name="Google Shape;875;p54"/>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876" name="Google Shape;876;p54"/>
          <p:cNvSpPr txBox="1"/>
          <p:nvPr/>
        </p:nvSpPr>
        <p:spPr>
          <a:xfrm>
            <a:off x="712846" y="2833758"/>
            <a:ext cx="9345749" cy="295465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US" sz="1600">
                <a:solidFill>
                  <a:schemeClr val="dk1"/>
                </a:solidFill>
                <a:latin typeface="Times New Roman"/>
                <a:ea typeface="Times New Roman"/>
                <a:cs typeface="Times New Roman"/>
                <a:sym typeface="Times New Roman"/>
              </a:rPr>
              <a:t>POSITIONING </a:t>
            </a:r>
            <a:r>
              <a:rPr lang="en-US" sz="1600">
                <a:solidFill>
                  <a:schemeClr val="dk1"/>
                </a:solidFill>
                <a:latin typeface="Times New Roman"/>
                <a:ea typeface="Times New Roman"/>
                <a:cs typeface="Times New Roman"/>
                <a:sym typeface="Times New Roman"/>
              </a:rPr>
              <a:t>CUSTOMERS PERSEPTION OF THE PRODUCT AND BRAND OFFERING RELATIVE TO THOSE OF COMPETITORS</a:t>
            </a:r>
            <a:r>
              <a:rPr b="1" i="1" lang="en-US" sz="1600">
                <a:solidFill>
                  <a:schemeClr val="dk1"/>
                </a:solidFill>
                <a:latin typeface="Times New Roman"/>
                <a:ea typeface="Times New Roman"/>
                <a:cs typeface="Times New Roman"/>
                <a:sym typeface="Times New Roman"/>
              </a:rPr>
              <a:t>.</a:t>
            </a:r>
            <a:endParaRPr/>
          </a:p>
          <a:p>
            <a:pPr indent="0" lvl="0" marL="0" marR="0" rtl="0" algn="l">
              <a:spcBef>
                <a:spcPts val="0"/>
              </a:spcBef>
              <a:spcAft>
                <a:spcPts val="0"/>
              </a:spcAft>
              <a:buNone/>
            </a:pPr>
            <a:r>
              <a:t/>
            </a:r>
            <a:endParaRPr b="1" i="1"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i="1" lang="en-US" sz="1600">
                <a:solidFill>
                  <a:schemeClr val="dk1"/>
                </a:solidFill>
                <a:latin typeface="Times New Roman"/>
                <a:ea typeface="Times New Roman"/>
                <a:cs typeface="Times New Roman"/>
                <a:sym typeface="Times New Roman"/>
              </a:rPr>
              <a:t>TARGET MARKETING STRATEGY:</a:t>
            </a:r>
            <a:r>
              <a:rPr lang="en-US" sz="1600">
                <a:solidFill>
                  <a:schemeClr val="dk1"/>
                </a:solidFill>
                <a:latin typeface="Times New Roman"/>
                <a:ea typeface="Times New Roman"/>
                <a:cs typeface="Times New Roman"/>
                <a:sym typeface="Times New Roman"/>
              </a:rPr>
              <a:t>EVALUATION AND SELECTION OF APPROPRIATE CUSTOMER SEGMENTS AND THE DEVELOPMENT OF APPROPRIATE OFFERS.</a:t>
            </a:r>
            <a:endParaRPr/>
          </a:p>
          <a:p>
            <a:pPr indent="0" lvl="0" marL="0" marR="0" rtl="0" algn="l">
              <a:spcBef>
                <a:spcPts val="0"/>
              </a:spcBef>
              <a:spcAft>
                <a:spcPts val="0"/>
              </a:spcAft>
              <a:buNone/>
            </a:pPr>
            <a:r>
              <a:t/>
            </a:r>
            <a:endParaRPr b="1" i="1"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i="1" lang="en-US" sz="1800">
                <a:solidFill>
                  <a:schemeClr val="dk1"/>
                </a:solidFill>
                <a:latin typeface="Times New Roman"/>
                <a:ea typeface="Times New Roman"/>
                <a:cs typeface="Times New Roman"/>
                <a:sym typeface="Times New Roman"/>
              </a:rPr>
              <a:t>ONLINE VALUE PROPOSITION (OVP</a:t>
            </a:r>
            <a:r>
              <a:rPr i="1" lang="en-US" sz="1600">
                <a:solidFill>
                  <a:schemeClr val="dk1"/>
                </a:solidFill>
                <a:latin typeface="Times New Roman"/>
                <a:ea typeface="Times New Roman"/>
                <a:cs typeface="Times New Roman"/>
                <a:sym typeface="Times New Roman"/>
              </a:rPr>
              <a:t>): </a:t>
            </a:r>
            <a:r>
              <a:rPr lang="en-US" sz="1600">
                <a:solidFill>
                  <a:schemeClr val="dk1"/>
                </a:solidFill>
                <a:latin typeface="Times New Roman"/>
                <a:ea typeface="Times New Roman"/>
                <a:cs typeface="Times New Roman"/>
                <a:sym typeface="Times New Roman"/>
              </a:rPr>
              <a:t>A STATEMENT OF THE BENEFITS OF ONLINE SERVICES THAT REINFORCE THE CORE PROPOSITION AND DIFFERENTIATES FROM AN ORGANIZATIONS OFFLINE OFFERING AND THOSE OF COMPETITORS.</a:t>
            </a:r>
            <a:endParaRPr sz="16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2D3956"/>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2D3956"/>
              </a:solidFill>
              <a:latin typeface="Times New Roman"/>
              <a:ea typeface="Times New Roman"/>
              <a:cs typeface="Times New Roman"/>
              <a:sym typeface="Times New Roman"/>
            </a:endParaRPr>
          </a:p>
        </p:txBody>
      </p:sp>
      <p:pic>
        <p:nvPicPr>
          <p:cNvPr id="877" name="Google Shape;877;p54"/>
          <p:cNvPicPr preferRelativeResize="0"/>
          <p:nvPr/>
        </p:nvPicPr>
        <p:blipFill rotWithShape="1">
          <a:blip r:embed="rId6">
            <a:alphaModFix/>
          </a:blip>
          <a:srcRect b="0" l="0" r="0" t="0"/>
          <a:stretch/>
        </p:blipFill>
        <p:spPr>
          <a:xfrm>
            <a:off x="8420101" y="1016768"/>
            <a:ext cx="2908872" cy="1828800"/>
          </a:xfrm>
          <a:prstGeom prst="rect">
            <a:avLst/>
          </a:prstGeom>
          <a:noFill/>
          <a:ln>
            <a:noFill/>
          </a:ln>
          <a:effectLst>
            <a:outerShdw blurRad="44450" algn="ctr" dir="5400000" dist="27940">
              <a:srgbClr val="000000">
                <a:alpha val="31764"/>
              </a:srgbClr>
            </a:outerShdw>
          </a:effectLst>
        </p:spPr>
      </p:pic>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4" name="Shape 884"/>
        <p:cNvGrpSpPr/>
        <p:nvPr/>
      </p:nvGrpSpPr>
      <p:grpSpPr>
        <a:xfrm>
          <a:off x="0" y="0"/>
          <a:ext cx="0" cy="0"/>
          <a:chOff x="0" y="0"/>
          <a:chExt cx="0" cy="0"/>
        </a:xfrm>
      </p:grpSpPr>
      <p:sp>
        <p:nvSpPr>
          <p:cNvPr id="885" name="Google Shape;885;p55"/>
          <p:cNvSpPr/>
          <p:nvPr/>
        </p:nvSpPr>
        <p:spPr>
          <a:xfrm flipH="1" rot="10800000">
            <a:off x="1" y="1414508"/>
            <a:ext cx="12191999" cy="5492276"/>
          </a:xfrm>
          <a:prstGeom prst="round1Rect">
            <a:avLst>
              <a:gd fmla="val 32222" name="adj"/>
            </a:avLst>
          </a:prstGeom>
          <a:gradFill>
            <a:gsLst>
              <a:gs pos="0">
                <a:srgbClr val="54313E"/>
              </a:gs>
              <a:gs pos="50000">
                <a:srgbClr val="79475A"/>
              </a:gs>
              <a:gs pos="100000">
                <a:srgbClr val="91566B"/>
              </a:gs>
            </a:gsLst>
            <a:lin ang="81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886" name="Google Shape;886;p55"/>
          <p:cNvPicPr preferRelativeResize="0"/>
          <p:nvPr>
            <p:ph idx="2" type="pic"/>
          </p:nvPr>
        </p:nvPicPr>
        <p:blipFill rotWithShape="1">
          <a:blip r:embed="rId3">
            <a:alphaModFix/>
          </a:blip>
          <a:srcRect b="0" l="4175" r="4175" t="0"/>
          <a:stretch/>
        </p:blipFill>
        <p:spPr>
          <a:xfrm>
            <a:off x="0" y="0"/>
            <a:ext cx="6307898" cy="3555150"/>
          </a:xfrm>
          <a:prstGeom prst="rect">
            <a:avLst/>
          </a:prstGeom>
          <a:solidFill>
            <a:srgbClr val="D8D8D8">
              <a:alpha val="49803"/>
            </a:srgbClr>
          </a:solidFill>
          <a:ln>
            <a:noFill/>
          </a:ln>
        </p:spPr>
      </p:pic>
      <p:sp>
        <p:nvSpPr>
          <p:cNvPr id="887" name="Google Shape;887;p55"/>
          <p:cNvSpPr txBox="1"/>
          <p:nvPr/>
        </p:nvSpPr>
        <p:spPr>
          <a:xfrm>
            <a:off x="6307898" y="2785710"/>
            <a:ext cx="184731" cy="76944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4400">
              <a:solidFill>
                <a:schemeClr val="lt1"/>
              </a:solidFill>
              <a:latin typeface="Tajawal Medium"/>
              <a:ea typeface="Tajawal Medium"/>
              <a:cs typeface="Tajawal Medium"/>
              <a:sym typeface="Tajawal Medium"/>
            </a:endParaRPr>
          </a:p>
        </p:txBody>
      </p:sp>
      <p:sp>
        <p:nvSpPr>
          <p:cNvPr id="888" name="Google Shape;888;p55"/>
          <p:cNvSpPr/>
          <p:nvPr/>
        </p:nvSpPr>
        <p:spPr>
          <a:xfrm>
            <a:off x="4462201" y="1876283"/>
            <a:ext cx="7362333" cy="16788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rgbClr val="833C0B"/>
                </a:solidFill>
                <a:latin typeface="Times New Roman"/>
                <a:ea typeface="Times New Roman"/>
                <a:cs typeface="Times New Roman"/>
                <a:sym typeface="Times New Roman"/>
              </a:rPr>
              <a:t>There are three main forms of demand expansion for an existing company when it adopts direct internet channels.</a:t>
            </a:r>
            <a:endParaRPr/>
          </a:p>
          <a:p>
            <a:pPr indent="0" lvl="0" marL="0" marR="0" rtl="0" algn="ctr">
              <a:spcBef>
                <a:spcPts val="0"/>
              </a:spcBef>
              <a:spcAft>
                <a:spcPts val="0"/>
              </a:spcAft>
              <a:buNone/>
            </a:pPr>
            <a:r>
              <a:t/>
            </a:r>
            <a:endParaRPr b="1" sz="2400">
              <a:solidFill>
                <a:srgbClr val="833C0B"/>
              </a:solidFill>
              <a:latin typeface="Calibri"/>
              <a:ea typeface="Calibri"/>
              <a:cs typeface="Calibri"/>
              <a:sym typeface="Calibri"/>
            </a:endParaRPr>
          </a:p>
        </p:txBody>
      </p:sp>
      <p:pic>
        <p:nvPicPr>
          <p:cNvPr id="889" name="Google Shape;889;p55"/>
          <p:cNvPicPr preferRelativeResize="0"/>
          <p:nvPr/>
        </p:nvPicPr>
        <p:blipFill rotWithShape="1">
          <a:blip r:embed="rId4">
            <a:alphaModFix/>
          </a:blip>
          <a:srcRect b="0" l="0" r="0" t="0"/>
          <a:stretch/>
        </p:blipFill>
        <p:spPr>
          <a:xfrm>
            <a:off x="313679" y="372325"/>
            <a:ext cx="2457656" cy="670874"/>
          </a:xfrm>
          <a:prstGeom prst="rect">
            <a:avLst/>
          </a:prstGeom>
          <a:noFill/>
          <a:ln>
            <a:noFill/>
          </a:ln>
        </p:spPr>
      </p:pic>
      <p:pic>
        <p:nvPicPr>
          <p:cNvPr id="890" name="Google Shape;890;p55"/>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891" name="Google Shape;891;p55"/>
          <p:cNvSpPr txBox="1"/>
          <p:nvPr/>
        </p:nvSpPr>
        <p:spPr>
          <a:xfrm>
            <a:off x="650449" y="3794272"/>
            <a:ext cx="10454326" cy="3877985"/>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lt1"/>
              </a:buClr>
              <a:buSzPts val="2000"/>
              <a:buFont typeface="Noto Sans Symbols"/>
              <a:buChar char="❑"/>
            </a:pPr>
            <a:r>
              <a:rPr b="1" lang="en-US" sz="2000">
                <a:solidFill>
                  <a:schemeClr val="lt1"/>
                </a:solidFill>
                <a:latin typeface="Times New Roman"/>
                <a:ea typeface="Times New Roman"/>
                <a:cs typeface="Times New Roman"/>
                <a:sym typeface="Times New Roman"/>
              </a:rPr>
              <a:t>Market expansion</a:t>
            </a:r>
            <a:r>
              <a:rPr lang="en-US" sz="2000">
                <a:solidFill>
                  <a:schemeClr val="lt1"/>
                </a:solidFill>
                <a:latin typeface="Times New Roman"/>
                <a:ea typeface="Times New Roman"/>
                <a:cs typeface="Times New Roman"/>
                <a:sym typeface="Times New Roman"/>
              </a:rPr>
              <a:t>. This occurs when new segments of customers are reached who did not previously buy in category</a:t>
            </a:r>
            <a:endParaRPr/>
          </a:p>
          <a:p>
            <a:pPr indent="0" lvl="0" marL="0" marR="0" rtl="0" algn="l">
              <a:spcBef>
                <a:spcPts val="0"/>
              </a:spcBef>
              <a:spcAft>
                <a:spcPts val="0"/>
              </a:spcAft>
              <a:buNone/>
            </a:pPr>
            <a:r>
              <a:t/>
            </a:r>
            <a:endParaRPr sz="2000">
              <a:solidFill>
                <a:schemeClr val="lt1"/>
              </a:solidFill>
              <a:latin typeface="Times New Roman"/>
              <a:ea typeface="Times New Roman"/>
              <a:cs typeface="Times New Roman"/>
              <a:sym typeface="Times New Roman"/>
            </a:endParaRPr>
          </a:p>
          <a:p>
            <a:pPr indent="-285750" lvl="0" marL="285750" marR="0" rtl="0" algn="l">
              <a:spcBef>
                <a:spcPts val="0"/>
              </a:spcBef>
              <a:spcAft>
                <a:spcPts val="0"/>
              </a:spcAft>
              <a:buClr>
                <a:schemeClr val="lt1"/>
              </a:buClr>
              <a:buSzPts val="2000"/>
              <a:buFont typeface="Noto Sans Symbols"/>
              <a:buChar char="❑"/>
            </a:pPr>
            <a:r>
              <a:rPr b="1" lang="en-US" sz="2000">
                <a:solidFill>
                  <a:schemeClr val="lt1"/>
                </a:solidFill>
                <a:latin typeface="Times New Roman"/>
                <a:ea typeface="Times New Roman"/>
                <a:cs typeface="Times New Roman"/>
                <a:sym typeface="Times New Roman"/>
              </a:rPr>
              <a:t>Brand switching </a:t>
            </a:r>
            <a:r>
              <a:rPr lang="en-US" sz="2000">
                <a:solidFill>
                  <a:schemeClr val="lt1"/>
                </a:solidFill>
                <a:latin typeface="Times New Roman"/>
                <a:ea typeface="Times New Roman"/>
                <a:cs typeface="Times New Roman"/>
                <a:sym typeface="Times New Roman"/>
              </a:rPr>
              <a:t>. This is done by winning customers from competitors </a:t>
            </a:r>
            <a:endParaRPr/>
          </a:p>
          <a:p>
            <a:pPr indent="0" lvl="0" marL="0" marR="0" rtl="0" algn="l">
              <a:spcBef>
                <a:spcPts val="0"/>
              </a:spcBef>
              <a:spcAft>
                <a:spcPts val="0"/>
              </a:spcAft>
              <a:buNone/>
            </a:pPr>
            <a:r>
              <a:t/>
            </a:r>
            <a:endParaRPr sz="2000">
              <a:solidFill>
                <a:schemeClr val="lt1"/>
              </a:solidFill>
              <a:latin typeface="Times New Roman"/>
              <a:ea typeface="Times New Roman"/>
              <a:cs typeface="Times New Roman"/>
              <a:sym typeface="Times New Roman"/>
            </a:endParaRPr>
          </a:p>
          <a:p>
            <a:pPr indent="-285750" lvl="0" marL="285750" marR="0" rtl="0" algn="l">
              <a:spcBef>
                <a:spcPts val="0"/>
              </a:spcBef>
              <a:spcAft>
                <a:spcPts val="0"/>
              </a:spcAft>
              <a:buClr>
                <a:schemeClr val="lt1"/>
              </a:buClr>
              <a:buSzPts val="2000"/>
              <a:buFont typeface="Noto Sans Symbols"/>
              <a:buChar char="❑"/>
            </a:pPr>
            <a:r>
              <a:rPr b="1" lang="en-US" sz="2000">
                <a:solidFill>
                  <a:schemeClr val="lt1"/>
                </a:solidFill>
                <a:latin typeface="Times New Roman"/>
                <a:ea typeface="Times New Roman"/>
                <a:cs typeface="Times New Roman"/>
                <a:sym typeface="Times New Roman"/>
              </a:rPr>
              <a:t>Relationship deepening</a:t>
            </a:r>
            <a:r>
              <a:rPr lang="en-US" sz="2000">
                <a:solidFill>
                  <a:schemeClr val="lt1"/>
                </a:solidFill>
                <a:latin typeface="Times New Roman"/>
                <a:ea typeface="Times New Roman"/>
                <a:cs typeface="Times New Roman"/>
                <a:sym typeface="Times New Roman"/>
              </a:rPr>
              <a:t>. This is selling more to existing customers</a:t>
            </a:r>
            <a:endParaRPr sz="2000">
              <a:solidFill>
                <a:schemeClr val="lt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lt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lt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lt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lt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lt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lt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5" name="Shape 895"/>
        <p:cNvGrpSpPr/>
        <p:nvPr/>
      </p:nvGrpSpPr>
      <p:grpSpPr>
        <a:xfrm>
          <a:off x="0" y="0"/>
          <a:ext cx="0" cy="0"/>
          <a:chOff x="0" y="0"/>
          <a:chExt cx="0" cy="0"/>
        </a:xfrm>
      </p:grpSpPr>
      <p:pic>
        <p:nvPicPr>
          <p:cNvPr id="896" name="Google Shape;896;p56"/>
          <p:cNvPicPr preferRelativeResize="0"/>
          <p:nvPr/>
        </p:nvPicPr>
        <p:blipFill rotWithShape="1">
          <a:blip r:embed="rId3">
            <a:alphaModFix/>
          </a:blip>
          <a:srcRect b="0" l="0" r="0" t="0"/>
          <a:stretch/>
        </p:blipFill>
        <p:spPr>
          <a:xfrm>
            <a:off x="6000108" y="2043318"/>
            <a:ext cx="5427081" cy="2621128"/>
          </a:xfrm>
          <a:prstGeom prst="rect">
            <a:avLst/>
          </a:prstGeom>
          <a:noFill/>
          <a:ln>
            <a:noFill/>
          </a:ln>
        </p:spPr>
      </p:pic>
      <p:sp>
        <p:nvSpPr>
          <p:cNvPr id="897" name="Google Shape;897;p56"/>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898" name="Google Shape;898;p56"/>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pic>
        <p:nvPicPr>
          <p:cNvPr id="899" name="Google Shape;899;p56"/>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900" name="Google Shape;900;p56"/>
          <p:cNvPicPr preferRelativeResize="0"/>
          <p:nvPr/>
        </p:nvPicPr>
        <p:blipFill rotWithShape="1">
          <a:blip r:embed="rId6">
            <a:alphaModFix/>
          </a:blip>
          <a:srcRect b="0" l="0" r="0" t="0"/>
          <a:stretch/>
        </p:blipFill>
        <p:spPr>
          <a:xfrm>
            <a:off x="280308" y="6043914"/>
            <a:ext cx="2167470" cy="591661"/>
          </a:xfrm>
          <a:prstGeom prst="rect">
            <a:avLst/>
          </a:prstGeom>
          <a:noFill/>
          <a:ln>
            <a:noFill/>
          </a:ln>
        </p:spPr>
      </p:pic>
      <p:pic>
        <p:nvPicPr>
          <p:cNvPr id="901" name="Google Shape;901;p56"/>
          <p:cNvPicPr preferRelativeResize="0"/>
          <p:nvPr/>
        </p:nvPicPr>
        <p:blipFill rotWithShape="1">
          <a:blip r:embed="rId7">
            <a:alphaModFix/>
          </a:blip>
          <a:srcRect b="0" l="0" r="0" t="0"/>
          <a:stretch/>
        </p:blipFill>
        <p:spPr>
          <a:xfrm>
            <a:off x="9923145" y="6311380"/>
            <a:ext cx="1879649" cy="309233"/>
          </a:xfrm>
          <a:prstGeom prst="rect">
            <a:avLst/>
          </a:prstGeom>
          <a:noFill/>
          <a:ln>
            <a:noFill/>
          </a:ln>
        </p:spPr>
      </p:pic>
      <p:sp>
        <p:nvSpPr>
          <p:cNvPr id="902" name="Google Shape;902;p56"/>
          <p:cNvSpPr/>
          <p:nvPr/>
        </p:nvSpPr>
        <p:spPr>
          <a:xfrm>
            <a:off x="300001" y="1345916"/>
            <a:ext cx="5719800" cy="4015936"/>
          </a:xfrm>
          <a:prstGeom prst="rect">
            <a:avLst/>
          </a:prstGeom>
          <a:blipFill rotWithShape="1">
            <a:blip r:embed="rId8">
              <a:alphaModFix amt="76000"/>
            </a:blip>
            <a:stretch>
              <a:fillRect b="-16998" l="0" r="0" t="-16997"/>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800">
              <a:solidFill>
                <a:srgbClr val="2F5496"/>
              </a:solidFill>
              <a:latin typeface="Times New Roman"/>
              <a:ea typeface="Times New Roman"/>
              <a:cs typeface="Times New Roman"/>
              <a:sym typeface="Times New Roman"/>
            </a:endParaRPr>
          </a:p>
          <a:p>
            <a:pPr indent="-457200" lvl="0" marL="457200" marR="0" rtl="0" algn="ctr">
              <a:spcBef>
                <a:spcPts val="0"/>
              </a:spcBef>
              <a:spcAft>
                <a:spcPts val="0"/>
              </a:spcAft>
              <a:buClr>
                <a:srgbClr val="1F3864"/>
              </a:buClr>
              <a:buSzPts val="2400"/>
              <a:buFont typeface="Noto Sans Symbols"/>
              <a:buChar char="✔"/>
            </a:pPr>
            <a:r>
              <a:rPr b="1" lang="en-US" sz="2400">
                <a:solidFill>
                  <a:srgbClr val="1F3864"/>
                </a:solidFill>
                <a:latin typeface="Times New Roman"/>
                <a:ea typeface="Times New Roman"/>
                <a:cs typeface="Times New Roman"/>
                <a:sym typeface="Times New Roman"/>
              </a:rPr>
              <a:t>KEY COMMUNICATIONS CONCEPT FOR DIGITAL MARKETING</a:t>
            </a:r>
            <a:endParaRPr/>
          </a:p>
          <a:p>
            <a:pPr indent="0" lvl="0" marL="0" marR="0" rtl="0" algn="ctr">
              <a:spcBef>
                <a:spcPts val="0"/>
              </a:spcBef>
              <a:spcAft>
                <a:spcPts val="0"/>
              </a:spcAft>
              <a:buNone/>
            </a:pPr>
            <a:r>
              <a:t/>
            </a:r>
            <a:endParaRPr sz="2000">
              <a:solidFill>
                <a:srgbClr val="2F5496"/>
              </a:solidFill>
              <a:latin typeface="Times New Roman"/>
              <a:ea typeface="Times New Roman"/>
              <a:cs typeface="Times New Roman"/>
              <a:sym typeface="Times New Roman"/>
            </a:endParaRPr>
          </a:p>
          <a:p>
            <a:pPr indent="-400050" lvl="0" marL="400050" marR="0" rtl="0" algn="ctr">
              <a:spcBef>
                <a:spcPts val="0"/>
              </a:spcBef>
              <a:spcAft>
                <a:spcPts val="0"/>
              </a:spcAft>
              <a:buClr>
                <a:srgbClr val="2F5496"/>
              </a:buClr>
              <a:buSzPts val="2000"/>
              <a:buFont typeface="Calibri"/>
              <a:buAutoNum type="romanUcPeriod"/>
            </a:pPr>
            <a:r>
              <a:rPr lang="en-US" sz="2000">
                <a:solidFill>
                  <a:srgbClr val="2F5496"/>
                </a:solidFill>
                <a:latin typeface="Times New Roman"/>
                <a:ea typeface="Times New Roman"/>
                <a:cs typeface="Times New Roman"/>
                <a:sym typeface="Times New Roman"/>
              </a:rPr>
              <a:t>PERMISSION MARKETING</a:t>
            </a:r>
            <a:endParaRPr/>
          </a:p>
          <a:p>
            <a:pPr indent="-400050" lvl="0" marL="400050" marR="0" rtl="0" algn="ctr">
              <a:spcBef>
                <a:spcPts val="0"/>
              </a:spcBef>
              <a:spcAft>
                <a:spcPts val="0"/>
              </a:spcAft>
              <a:buClr>
                <a:srgbClr val="2F5496"/>
              </a:buClr>
              <a:buSzPts val="2000"/>
              <a:buFont typeface="Calibri"/>
              <a:buAutoNum type="romanUcPeriod"/>
            </a:pPr>
            <a:r>
              <a:rPr lang="en-US" sz="2000">
                <a:solidFill>
                  <a:srgbClr val="2F5496"/>
                </a:solidFill>
                <a:latin typeface="Times New Roman"/>
                <a:ea typeface="Times New Roman"/>
                <a:cs typeface="Times New Roman"/>
                <a:sym typeface="Times New Roman"/>
              </a:rPr>
              <a:t>CONTENT</a:t>
            </a:r>
            <a:r>
              <a:rPr lang="en-US" sz="2000">
                <a:solidFill>
                  <a:srgbClr val="2F5496"/>
                </a:solidFill>
                <a:latin typeface="Times New Roman"/>
                <a:ea typeface="Times New Roman"/>
                <a:cs typeface="Times New Roman"/>
                <a:sym typeface="Times New Roman"/>
              </a:rPr>
              <a:t> MARKETING</a:t>
            </a:r>
            <a:endParaRPr/>
          </a:p>
          <a:p>
            <a:pPr indent="-400050" lvl="0" marL="400050" marR="0" rtl="0" algn="ctr">
              <a:spcBef>
                <a:spcPts val="0"/>
              </a:spcBef>
              <a:spcAft>
                <a:spcPts val="0"/>
              </a:spcAft>
              <a:buClr>
                <a:srgbClr val="2F5496"/>
              </a:buClr>
              <a:buSzPts val="2000"/>
              <a:buFont typeface="Calibri"/>
              <a:buAutoNum type="romanUcPeriod"/>
            </a:pPr>
            <a:r>
              <a:rPr lang="en-US" sz="2000">
                <a:solidFill>
                  <a:srgbClr val="2F5496"/>
                </a:solidFill>
                <a:latin typeface="Times New Roman"/>
                <a:ea typeface="Times New Roman"/>
                <a:cs typeface="Times New Roman"/>
                <a:sym typeface="Times New Roman"/>
              </a:rPr>
              <a:t>CUSTOMER ENGAGEMENT</a:t>
            </a:r>
            <a:endParaRPr sz="2000">
              <a:solidFill>
                <a:srgbClr val="2F5496"/>
              </a:solidFill>
              <a:latin typeface="Times New Roman"/>
              <a:ea typeface="Times New Roman"/>
              <a:cs typeface="Times New Roman"/>
              <a:sym typeface="Times New Roman"/>
            </a:endParaRPr>
          </a:p>
        </p:txBody>
      </p:sp>
      <p:sp>
        <p:nvSpPr>
          <p:cNvPr id="903" name="Google Shape;903;p56"/>
          <p:cNvSpPr/>
          <p:nvPr/>
        </p:nvSpPr>
        <p:spPr>
          <a:xfrm>
            <a:off x="5317451" y="4456941"/>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904" name="Google Shape;904;p56"/>
          <p:cNvSpPr txBox="1"/>
          <p:nvPr/>
        </p:nvSpPr>
        <p:spPr>
          <a:xfrm>
            <a:off x="5339131" y="4720761"/>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Tree>
  </p:cSld>
  <p:clrMapOvr>
    <a:masterClrMapping/>
  </p:clrMapOvr>
  <p:transition advTm="7132" spd="slow">
    <p:comb/>
  </p:transition>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8" name="Shape 908"/>
        <p:cNvGrpSpPr/>
        <p:nvPr/>
      </p:nvGrpSpPr>
      <p:grpSpPr>
        <a:xfrm>
          <a:off x="0" y="0"/>
          <a:ext cx="0" cy="0"/>
          <a:chOff x="0" y="0"/>
          <a:chExt cx="0" cy="0"/>
        </a:xfrm>
      </p:grpSpPr>
      <p:sp>
        <p:nvSpPr>
          <p:cNvPr id="909" name="Google Shape;909;p57"/>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910" name="Google Shape;910;p57"/>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911" name="Google Shape;911;p57"/>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912" name="Google Shape;912;p57"/>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913" name="Google Shape;913;p57"/>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914" name="Google Shape;914;p57"/>
          <p:cNvSpPr/>
          <p:nvPr/>
        </p:nvSpPr>
        <p:spPr>
          <a:xfrm>
            <a:off x="300001" y="1345916"/>
            <a:ext cx="5719800" cy="4015936"/>
          </a:xfrm>
          <a:prstGeom prst="rect">
            <a:avLst/>
          </a:prstGeom>
          <a:blipFill rotWithShape="1">
            <a:blip r:embed="rId7">
              <a:alphaModFix amt="76000"/>
            </a:blip>
            <a:stretch>
              <a:fillRect b="-16998" l="0" r="0" t="-16997"/>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000">
              <a:solidFill>
                <a:srgbClr val="2F5496"/>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2000">
                <a:solidFill>
                  <a:srgbClr val="2F5496"/>
                </a:solidFill>
                <a:latin typeface="Times New Roman"/>
                <a:ea typeface="Times New Roman"/>
                <a:cs typeface="Times New Roman"/>
                <a:sym typeface="Times New Roman"/>
              </a:rPr>
              <a:t>PERMISSION MARKETING</a:t>
            </a:r>
            <a:endParaRPr/>
          </a:p>
          <a:p>
            <a:pPr indent="-273050" lvl="0" marL="400050" marR="0" rtl="0" algn="ctr">
              <a:spcBef>
                <a:spcPts val="0"/>
              </a:spcBef>
              <a:spcAft>
                <a:spcPts val="0"/>
              </a:spcAft>
              <a:buClr>
                <a:schemeClr val="dk1"/>
              </a:buClr>
              <a:buSzPts val="2000"/>
              <a:buFont typeface="Calibri"/>
              <a:buNone/>
            </a:pPr>
            <a:r>
              <a:t/>
            </a:r>
            <a:endParaRPr sz="2000">
              <a:solidFill>
                <a:srgbClr val="2F5496"/>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2000">
              <a:solidFill>
                <a:srgbClr val="2F5496"/>
              </a:solidFill>
              <a:latin typeface="Times New Roman"/>
              <a:ea typeface="Times New Roman"/>
              <a:cs typeface="Times New Roman"/>
              <a:sym typeface="Times New Roman"/>
            </a:endParaRPr>
          </a:p>
          <a:p>
            <a:pPr indent="0" lvl="0" marL="0" marR="0" rtl="0" algn="ctr">
              <a:spcBef>
                <a:spcPts val="0"/>
              </a:spcBef>
              <a:spcAft>
                <a:spcPts val="0"/>
              </a:spcAft>
              <a:buNone/>
            </a:pPr>
            <a:r>
              <a:rPr lang="en-US" sz="2000">
                <a:solidFill>
                  <a:srgbClr val="2F5496"/>
                </a:solidFill>
                <a:latin typeface="Times New Roman"/>
                <a:ea typeface="Times New Roman"/>
                <a:cs typeface="Times New Roman"/>
                <a:sym typeface="Times New Roman"/>
              </a:rPr>
              <a:t>Permission marketing Customers agree (opt in) to be involved in an organization's marketing activities, usually as a result of an incentive.</a:t>
            </a:r>
            <a:endParaRPr sz="2000">
              <a:solidFill>
                <a:srgbClr val="2F5496"/>
              </a:solidFill>
              <a:latin typeface="Times New Roman"/>
              <a:ea typeface="Times New Roman"/>
              <a:cs typeface="Times New Roman"/>
              <a:sym typeface="Times New Roman"/>
            </a:endParaRPr>
          </a:p>
        </p:txBody>
      </p:sp>
      <p:pic>
        <p:nvPicPr>
          <p:cNvPr id="915" name="Google Shape;915;p57"/>
          <p:cNvPicPr preferRelativeResize="0"/>
          <p:nvPr/>
        </p:nvPicPr>
        <p:blipFill rotWithShape="1">
          <a:blip r:embed="rId8">
            <a:alphaModFix/>
          </a:blip>
          <a:srcRect b="0" l="0" r="0" t="0"/>
          <a:stretch/>
        </p:blipFill>
        <p:spPr>
          <a:xfrm>
            <a:off x="6019800" y="1345916"/>
            <a:ext cx="5980416" cy="4015936"/>
          </a:xfrm>
          <a:prstGeom prst="rect">
            <a:avLst/>
          </a:prstGeom>
          <a:noFill/>
          <a:ln>
            <a:noFill/>
          </a:ln>
        </p:spPr>
      </p:pic>
      <p:sp>
        <p:nvSpPr>
          <p:cNvPr id="916" name="Google Shape;916;p57"/>
          <p:cNvSpPr/>
          <p:nvPr/>
        </p:nvSpPr>
        <p:spPr>
          <a:xfrm>
            <a:off x="5317451" y="4456941"/>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917" name="Google Shape;917;p57"/>
          <p:cNvSpPr txBox="1"/>
          <p:nvPr/>
        </p:nvSpPr>
        <p:spPr>
          <a:xfrm>
            <a:off x="5367246" y="4658779"/>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Tree>
  </p:cSld>
  <p:clrMapOvr>
    <a:masterClrMapping/>
  </p:clrMapOvr>
  <p:transition advTm="7132" spd="slow">
    <p:comb/>
  </p:transition>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1" name="Shape 921"/>
        <p:cNvGrpSpPr/>
        <p:nvPr/>
      </p:nvGrpSpPr>
      <p:grpSpPr>
        <a:xfrm>
          <a:off x="0" y="0"/>
          <a:ext cx="0" cy="0"/>
          <a:chOff x="0" y="0"/>
          <a:chExt cx="0" cy="0"/>
        </a:xfrm>
      </p:grpSpPr>
      <p:sp>
        <p:nvSpPr>
          <p:cNvPr id="922" name="Google Shape;922;p58"/>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923" name="Google Shape;923;p58"/>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924" name="Google Shape;924;p58"/>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925" name="Google Shape;925;p58"/>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926" name="Google Shape;926;p58"/>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927" name="Google Shape;927;p58"/>
          <p:cNvSpPr/>
          <p:nvPr/>
        </p:nvSpPr>
        <p:spPr>
          <a:xfrm>
            <a:off x="300000" y="1345916"/>
            <a:ext cx="6635055" cy="4015936"/>
          </a:xfrm>
          <a:prstGeom prst="rect">
            <a:avLst/>
          </a:prstGeom>
          <a:blipFill rotWithShape="1">
            <a:blip r:embed="rId7">
              <a:alphaModFix amt="76000"/>
            </a:blip>
            <a:stretch>
              <a:fillRect b="-16998" l="0" r="0" t="-16997"/>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000">
              <a:solidFill>
                <a:srgbClr val="2F5496"/>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2000">
                <a:solidFill>
                  <a:srgbClr val="2F5496"/>
                </a:solidFill>
                <a:latin typeface="Times New Roman"/>
                <a:ea typeface="Times New Roman"/>
                <a:cs typeface="Times New Roman"/>
                <a:sym typeface="Times New Roman"/>
              </a:rPr>
              <a:t>CONTANT MARKETING</a:t>
            </a:r>
            <a:endParaRPr/>
          </a:p>
          <a:p>
            <a:pPr indent="0" lvl="0" marL="0" marR="0" rtl="0" algn="ctr">
              <a:spcBef>
                <a:spcPts val="0"/>
              </a:spcBef>
              <a:spcAft>
                <a:spcPts val="0"/>
              </a:spcAft>
              <a:buNone/>
            </a:pPr>
            <a:r>
              <a:rPr lang="en-US" sz="2000">
                <a:solidFill>
                  <a:srgbClr val="2F5496"/>
                </a:solidFill>
                <a:latin typeface="Times New Roman"/>
                <a:ea typeface="Times New Roman"/>
                <a:cs typeface="Times New Roman"/>
                <a:sym typeface="Times New Roman"/>
              </a:rPr>
              <a:t>The management of text, rich media, audio and video content aimed at engaging customers and prospects to meet business goals published through print and digital media including web and mobile platforms which is repurposed and syndicated to different forms of web presence such as publisher sites, blogs, social media and comparison sites</a:t>
            </a:r>
            <a:endParaRPr/>
          </a:p>
          <a:p>
            <a:pPr indent="0" lvl="0" marL="0" marR="0" rtl="0" algn="ctr">
              <a:spcBef>
                <a:spcPts val="0"/>
              </a:spcBef>
              <a:spcAft>
                <a:spcPts val="0"/>
              </a:spcAft>
              <a:buNone/>
            </a:pPr>
            <a:r>
              <a:rPr b="1" lang="en-US" sz="2000">
                <a:solidFill>
                  <a:srgbClr val="2F5496"/>
                </a:solidFill>
                <a:latin typeface="Times New Roman"/>
                <a:ea typeface="Times New Roman"/>
                <a:cs typeface="Times New Roman"/>
                <a:sym typeface="Times New Roman"/>
              </a:rPr>
              <a:t>Content marketing hub</a:t>
            </a:r>
            <a:endParaRPr/>
          </a:p>
          <a:p>
            <a:pPr indent="0" lvl="0" marL="0" marR="0" rtl="0" algn="ctr">
              <a:spcBef>
                <a:spcPts val="0"/>
              </a:spcBef>
              <a:spcAft>
                <a:spcPts val="0"/>
              </a:spcAft>
              <a:buNone/>
            </a:pPr>
            <a:r>
              <a:rPr lang="en-US" sz="2000">
                <a:solidFill>
                  <a:srgbClr val="2F5496"/>
                </a:solidFill>
                <a:latin typeface="Times New Roman"/>
                <a:ea typeface="Times New Roman"/>
                <a:cs typeface="Times New Roman"/>
                <a:sym typeface="Times New Roman"/>
              </a:rPr>
              <a:t>A central branded location where your audience can access and interact with all your key content marketing assets. In a practical sense, the content hub can be a blog or new section, an online customer magazine or a resource center</a:t>
            </a:r>
            <a:endParaRPr/>
          </a:p>
        </p:txBody>
      </p:sp>
      <p:pic>
        <p:nvPicPr>
          <p:cNvPr id="928" name="Google Shape;928;p58"/>
          <p:cNvPicPr preferRelativeResize="0"/>
          <p:nvPr/>
        </p:nvPicPr>
        <p:blipFill rotWithShape="1">
          <a:blip r:embed="rId8">
            <a:alphaModFix/>
          </a:blip>
          <a:srcRect b="0" l="0" r="0" t="0"/>
          <a:stretch/>
        </p:blipFill>
        <p:spPr>
          <a:xfrm>
            <a:off x="6935056" y="1451314"/>
            <a:ext cx="4582274" cy="3966853"/>
          </a:xfrm>
          <a:prstGeom prst="rect">
            <a:avLst/>
          </a:prstGeom>
          <a:noFill/>
          <a:ln>
            <a:noFill/>
          </a:ln>
        </p:spPr>
      </p:pic>
      <p:sp>
        <p:nvSpPr>
          <p:cNvPr id="929" name="Google Shape;929;p58"/>
          <p:cNvSpPr/>
          <p:nvPr/>
        </p:nvSpPr>
        <p:spPr>
          <a:xfrm>
            <a:off x="6225886" y="5256597"/>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930" name="Google Shape;930;p58"/>
          <p:cNvSpPr txBox="1"/>
          <p:nvPr/>
        </p:nvSpPr>
        <p:spPr>
          <a:xfrm>
            <a:off x="6325477" y="5462932"/>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Tree>
  </p:cSld>
  <p:clrMapOvr>
    <a:masterClrMapping/>
  </p:clrMapOvr>
  <p:transition advTm="7132" spd="slow">
    <p:comb/>
  </p:transition>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4" name="Shape 934"/>
        <p:cNvGrpSpPr/>
        <p:nvPr/>
      </p:nvGrpSpPr>
      <p:grpSpPr>
        <a:xfrm>
          <a:off x="0" y="0"/>
          <a:ext cx="0" cy="0"/>
          <a:chOff x="0" y="0"/>
          <a:chExt cx="0" cy="0"/>
        </a:xfrm>
      </p:grpSpPr>
      <p:sp>
        <p:nvSpPr>
          <p:cNvPr id="935" name="Google Shape;935;p59"/>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936" name="Google Shape;936;p59"/>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937" name="Google Shape;937;p59"/>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938" name="Google Shape;938;p59"/>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939" name="Google Shape;939;p59"/>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940" name="Google Shape;940;p59"/>
          <p:cNvSpPr/>
          <p:nvPr/>
        </p:nvSpPr>
        <p:spPr>
          <a:xfrm>
            <a:off x="300001" y="1345916"/>
            <a:ext cx="5719800" cy="4015936"/>
          </a:xfrm>
          <a:prstGeom prst="rect">
            <a:avLst/>
          </a:prstGeom>
          <a:blipFill rotWithShape="1">
            <a:blip r:embed="rId7">
              <a:alphaModFix amt="76000"/>
            </a:blip>
            <a:stretch>
              <a:fillRect b="-16998" l="0" r="0" t="-16997"/>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000">
              <a:solidFill>
                <a:srgbClr val="2F5496"/>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2000">
                <a:solidFill>
                  <a:srgbClr val="1F3864"/>
                </a:solidFill>
                <a:latin typeface="Times New Roman"/>
                <a:ea typeface="Times New Roman"/>
                <a:cs typeface="Times New Roman"/>
                <a:sym typeface="Times New Roman"/>
              </a:rPr>
              <a:t>CUSTOMER ENGAGEMENT</a:t>
            </a:r>
            <a:endParaRPr/>
          </a:p>
          <a:p>
            <a:pPr indent="0" lvl="0" marL="0" marR="0" rtl="0" algn="ctr">
              <a:spcBef>
                <a:spcPts val="0"/>
              </a:spcBef>
              <a:spcAft>
                <a:spcPts val="0"/>
              </a:spcAft>
              <a:buNone/>
            </a:pPr>
            <a:r>
              <a:t/>
            </a:r>
            <a:endParaRPr b="1" sz="2000">
              <a:solidFill>
                <a:srgbClr val="2F5496"/>
              </a:solidFill>
              <a:latin typeface="Times New Roman"/>
              <a:ea typeface="Times New Roman"/>
              <a:cs typeface="Times New Roman"/>
              <a:sym typeface="Times New Roman"/>
            </a:endParaRPr>
          </a:p>
          <a:p>
            <a:pPr indent="0" lvl="0" marL="0" marR="0" rtl="0" algn="ctr">
              <a:spcBef>
                <a:spcPts val="0"/>
              </a:spcBef>
              <a:spcAft>
                <a:spcPts val="0"/>
              </a:spcAft>
              <a:buNone/>
            </a:pPr>
            <a:r>
              <a:rPr lang="en-US" sz="2000">
                <a:solidFill>
                  <a:srgbClr val="2F5496"/>
                </a:solidFill>
                <a:latin typeface="Times New Roman"/>
                <a:ea typeface="Times New Roman"/>
                <a:cs typeface="Times New Roman"/>
                <a:sym typeface="Times New Roman"/>
              </a:rPr>
              <a:t>Repeated interactions through the customer lifecycle prompted by online and offline communications aimed at strengthening the long- term emotional, psychological and physical investment a customer has with a brand.</a:t>
            </a:r>
            <a:endParaRPr sz="2000">
              <a:solidFill>
                <a:srgbClr val="2F5496"/>
              </a:solidFill>
              <a:latin typeface="Times New Roman"/>
              <a:ea typeface="Times New Roman"/>
              <a:cs typeface="Times New Roman"/>
              <a:sym typeface="Times New Roman"/>
            </a:endParaRPr>
          </a:p>
        </p:txBody>
      </p:sp>
      <p:pic>
        <p:nvPicPr>
          <p:cNvPr id="941" name="Google Shape;941;p59"/>
          <p:cNvPicPr preferRelativeResize="0"/>
          <p:nvPr/>
        </p:nvPicPr>
        <p:blipFill rotWithShape="1">
          <a:blip r:embed="rId8">
            <a:alphaModFix/>
          </a:blip>
          <a:srcRect b="0" l="0" r="0" t="0"/>
          <a:stretch/>
        </p:blipFill>
        <p:spPr>
          <a:xfrm>
            <a:off x="6073941" y="1345916"/>
            <a:ext cx="5330373" cy="4015935"/>
          </a:xfrm>
          <a:prstGeom prst="rect">
            <a:avLst/>
          </a:prstGeom>
          <a:noFill/>
          <a:ln>
            <a:noFill/>
          </a:ln>
        </p:spPr>
      </p:pic>
      <p:sp>
        <p:nvSpPr>
          <p:cNvPr id="942" name="Google Shape;942;p59"/>
          <p:cNvSpPr/>
          <p:nvPr/>
        </p:nvSpPr>
        <p:spPr>
          <a:xfrm>
            <a:off x="5478641" y="4606504"/>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943" name="Google Shape;943;p59"/>
          <p:cNvSpPr txBox="1"/>
          <p:nvPr/>
        </p:nvSpPr>
        <p:spPr>
          <a:xfrm>
            <a:off x="5528436" y="4770483"/>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Tree>
  </p:cSld>
  <p:clrMapOvr>
    <a:masterClrMapping/>
  </p:clrMapOvr>
  <p:transition advTm="7132" spd="slow">
    <p:comb/>
  </p:transition>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7" name="Shape 947"/>
        <p:cNvGrpSpPr/>
        <p:nvPr/>
      </p:nvGrpSpPr>
      <p:grpSpPr>
        <a:xfrm>
          <a:off x="0" y="0"/>
          <a:ext cx="0" cy="0"/>
          <a:chOff x="0" y="0"/>
          <a:chExt cx="0" cy="0"/>
        </a:xfrm>
      </p:grpSpPr>
      <p:sp>
        <p:nvSpPr>
          <p:cNvPr id="948" name="Google Shape;948;p60"/>
          <p:cNvSpPr/>
          <p:nvPr/>
        </p:nvSpPr>
        <p:spPr>
          <a:xfrm>
            <a:off x="1113777" y="1428065"/>
            <a:ext cx="6019420" cy="4052784"/>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lt1"/>
                </a:solidFill>
                <a:latin typeface="Calibri"/>
                <a:ea typeface="Calibri"/>
                <a:cs typeface="Calibri"/>
                <a:sym typeface="Calibri"/>
              </a:rPr>
              <a:t>THE 7Ss ARE USEFUL FRAMEWORK FOR REVEIEWING AN ORGANIZATION’S EXISTING AND FUTUTRE CAPABILITIESTO MEET THE CHALLENGES POSED BY THE NEW DIGITAL CHANNELS </a:t>
            </a:r>
            <a:endParaRPr b="1" sz="1800">
              <a:solidFill>
                <a:schemeClr val="lt1"/>
              </a:solidFill>
              <a:latin typeface="Calibri"/>
              <a:ea typeface="Calibri"/>
              <a:cs typeface="Calibri"/>
              <a:sym typeface="Calibri"/>
            </a:endParaRPr>
          </a:p>
        </p:txBody>
      </p:sp>
      <p:pic>
        <p:nvPicPr>
          <p:cNvPr id="949" name="Google Shape;949;p60"/>
          <p:cNvPicPr preferRelativeResize="0"/>
          <p:nvPr>
            <p:ph idx="2" type="pic"/>
          </p:nvPr>
        </p:nvPicPr>
        <p:blipFill rotWithShape="1">
          <a:blip r:embed="rId3">
            <a:alphaModFix/>
          </a:blip>
          <a:srcRect b="0" l="0" r="0" t="0"/>
          <a:stretch/>
        </p:blipFill>
        <p:spPr>
          <a:xfrm>
            <a:off x="7163944" y="1410444"/>
            <a:ext cx="4103227" cy="4040020"/>
          </a:xfrm>
          <a:prstGeom prst="rect">
            <a:avLst/>
          </a:prstGeom>
          <a:solidFill>
            <a:srgbClr val="D8D8D8">
              <a:alpha val="49803"/>
            </a:srgbClr>
          </a:solidFill>
          <a:ln>
            <a:noFill/>
          </a:ln>
        </p:spPr>
      </p:pic>
      <p:sp>
        <p:nvSpPr>
          <p:cNvPr id="950" name="Google Shape;950;p60"/>
          <p:cNvSpPr txBox="1"/>
          <p:nvPr/>
        </p:nvSpPr>
        <p:spPr>
          <a:xfrm>
            <a:off x="7153274" y="5050354"/>
            <a:ext cx="4113898"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rgbClr val="2D3956"/>
                </a:solidFill>
                <a:latin typeface="Times New Roman"/>
                <a:ea typeface="Times New Roman"/>
                <a:cs typeface="Times New Roman"/>
                <a:sym typeface="Times New Roman"/>
              </a:rPr>
              <a:t>APPLYING THE 7Ss </a:t>
            </a:r>
            <a:endParaRPr b="1" sz="2000">
              <a:solidFill>
                <a:srgbClr val="2D3956"/>
              </a:solidFill>
              <a:latin typeface="Times New Roman"/>
              <a:ea typeface="Times New Roman"/>
              <a:cs typeface="Times New Roman"/>
              <a:sym typeface="Times New Roman"/>
            </a:endParaRPr>
          </a:p>
        </p:txBody>
      </p:sp>
      <p:sp>
        <p:nvSpPr>
          <p:cNvPr id="951" name="Google Shape;951;p60"/>
          <p:cNvSpPr/>
          <p:nvPr/>
        </p:nvSpPr>
        <p:spPr>
          <a:xfrm>
            <a:off x="6537897" y="5050353"/>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952" name="Google Shape;952;p60"/>
          <p:cNvSpPr txBox="1"/>
          <p:nvPr/>
        </p:nvSpPr>
        <p:spPr>
          <a:xfrm>
            <a:off x="6608401" y="5252191"/>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
        <p:nvSpPr>
          <p:cNvPr id="953" name="Google Shape;953;p60"/>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954" name="Google Shape;954;p60"/>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pic>
        <p:nvPicPr>
          <p:cNvPr id="955" name="Google Shape;955;p60"/>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956" name="Google Shape;956;p60"/>
          <p:cNvPicPr preferRelativeResize="0"/>
          <p:nvPr/>
        </p:nvPicPr>
        <p:blipFill rotWithShape="1">
          <a:blip r:embed="rId6">
            <a:alphaModFix/>
          </a:blip>
          <a:srcRect b="0" l="0" r="0" t="0"/>
          <a:stretch/>
        </p:blipFill>
        <p:spPr>
          <a:xfrm>
            <a:off x="280308" y="6043914"/>
            <a:ext cx="2167470" cy="591661"/>
          </a:xfrm>
          <a:prstGeom prst="rect">
            <a:avLst/>
          </a:prstGeom>
          <a:noFill/>
          <a:ln>
            <a:noFill/>
          </a:ln>
        </p:spPr>
      </p:pic>
      <p:pic>
        <p:nvPicPr>
          <p:cNvPr id="957" name="Google Shape;957;p60"/>
          <p:cNvPicPr preferRelativeResize="0"/>
          <p:nvPr/>
        </p:nvPicPr>
        <p:blipFill rotWithShape="1">
          <a:blip r:embed="rId7">
            <a:alphaModFix/>
          </a:blip>
          <a:srcRect b="0" l="0" r="0" t="0"/>
          <a:stretch/>
        </p:blipFill>
        <p:spPr>
          <a:xfrm>
            <a:off x="9923145" y="6311380"/>
            <a:ext cx="1879649" cy="309233"/>
          </a:xfrm>
          <a:prstGeom prst="rect">
            <a:avLst/>
          </a:prstGeom>
          <a:noFill/>
          <a:ln>
            <a:noFill/>
          </a:ln>
        </p:spPr>
      </p:pic>
    </p:spTree>
  </p:cSld>
  <p:clrMapOvr>
    <a:masterClrMapping/>
  </p:clrMapOvr>
  <p:transition advTm="7132" spd="slow">
    <p:comb/>
  </p:transition>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1" name="Shape 961"/>
        <p:cNvGrpSpPr/>
        <p:nvPr/>
      </p:nvGrpSpPr>
      <p:grpSpPr>
        <a:xfrm>
          <a:off x="0" y="0"/>
          <a:ext cx="0" cy="0"/>
          <a:chOff x="0" y="0"/>
          <a:chExt cx="0" cy="0"/>
        </a:xfrm>
      </p:grpSpPr>
      <p:sp>
        <p:nvSpPr>
          <p:cNvPr id="962" name="Google Shape;962;p61"/>
          <p:cNvSpPr/>
          <p:nvPr/>
        </p:nvSpPr>
        <p:spPr>
          <a:xfrm>
            <a:off x="1113777" y="1428065"/>
            <a:ext cx="6019420" cy="4052784"/>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1800">
              <a:solidFill>
                <a:srgbClr val="B3C6E7"/>
              </a:solidFill>
              <a:latin typeface="Calibri"/>
              <a:ea typeface="Calibri"/>
              <a:cs typeface="Calibri"/>
              <a:sym typeface="Calibri"/>
            </a:endParaRPr>
          </a:p>
        </p:txBody>
      </p:sp>
      <p:pic>
        <p:nvPicPr>
          <p:cNvPr id="963" name="Google Shape;963;p61"/>
          <p:cNvPicPr preferRelativeResize="0"/>
          <p:nvPr>
            <p:ph idx="2" type="pic"/>
          </p:nvPr>
        </p:nvPicPr>
        <p:blipFill rotWithShape="1">
          <a:blip r:embed="rId3">
            <a:alphaModFix/>
          </a:blip>
          <a:srcRect b="0" l="0" r="0" t="0"/>
          <a:stretch/>
        </p:blipFill>
        <p:spPr>
          <a:xfrm>
            <a:off x="772999" y="914401"/>
            <a:ext cx="10812544" cy="5018900"/>
          </a:xfrm>
          <a:prstGeom prst="rect">
            <a:avLst/>
          </a:prstGeom>
          <a:solidFill>
            <a:srgbClr val="D8D8D8">
              <a:alpha val="49803"/>
            </a:srgbClr>
          </a:solidFill>
          <a:ln>
            <a:noFill/>
          </a:ln>
        </p:spPr>
      </p:pic>
      <p:sp>
        <p:nvSpPr>
          <p:cNvPr id="964" name="Google Shape;964;p61"/>
          <p:cNvSpPr/>
          <p:nvPr/>
        </p:nvSpPr>
        <p:spPr>
          <a:xfrm>
            <a:off x="1257178" y="4848513"/>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965" name="Google Shape;965;p61"/>
          <p:cNvSpPr txBox="1"/>
          <p:nvPr/>
        </p:nvSpPr>
        <p:spPr>
          <a:xfrm>
            <a:off x="1263989" y="5111445"/>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
        <p:nvSpPr>
          <p:cNvPr id="966" name="Google Shape;966;p61"/>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967" name="Google Shape;967;p61"/>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pic>
        <p:nvPicPr>
          <p:cNvPr id="968" name="Google Shape;968;p61"/>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969" name="Google Shape;969;p61"/>
          <p:cNvPicPr preferRelativeResize="0"/>
          <p:nvPr/>
        </p:nvPicPr>
        <p:blipFill rotWithShape="1">
          <a:blip r:embed="rId6">
            <a:alphaModFix/>
          </a:blip>
          <a:srcRect b="0" l="0" r="0" t="0"/>
          <a:stretch/>
        </p:blipFill>
        <p:spPr>
          <a:xfrm>
            <a:off x="280308" y="6043914"/>
            <a:ext cx="2167470" cy="591661"/>
          </a:xfrm>
          <a:prstGeom prst="rect">
            <a:avLst/>
          </a:prstGeom>
          <a:noFill/>
          <a:ln>
            <a:noFill/>
          </a:ln>
        </p:spPr>
      </p:pic>
      <p:pic>
        <p:nvPicPr>
          <p:cNvPr id="970" name="Google Shape;970;p61"/>
          <p:cNvPicPr preferRelativeResize="0"/>
          <p:nvPr/>
        </p:nvPicPr>
        <p:blipFill rotWithShape="1">
          <a:blip r:embed="rId7">
            <a:alphaModFix/>
          </a:blip>
          <a:srcRect b="0" l="0" r="0" t="0"/>
          <a:stretch/>
        </p:blipFill>
        <p:spPr>
          <a:xfrm>
            <a:off x="9923145" y="6311380"/>
            <a:ext cx="1879649" cy="309233"/>
          </a:xfrm>
          <a:prstGeom prst="rect">
            <a:avLst/>
          </a:prstGeom>
          <a:noFill/>
          <a:ln>
            <a:noFill/>
          </a:ln>
        </p:spPr>
      </p:pic>
    </p:spTree>
  </p:cSld>
  <p:clrMapOvr>
    <a:masterClrMapping/>
  </p:clrMapOvr>
  <p:transition advTm="7132" spd="slow">
    <p:comb/>
  </p:transition>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4" name="Shape 974"/>
        <p:cNvGrpSpPr/>
        <p:nvPr/>
      </p:nvGrpSpPr>
      <p:grpSpPr>
        <a:xfrm>
          <a:off x="0" y="0"/>
          <a:ext cx="0" cy="0"/>
          <a:chOff x="0" y="0"/>
          <a:chExt cx="0" cy="0"/>
        </a:xfrm>
      </p:grpSpPr>
      <p:sp>
        <p:nvSpPr>
          <p:cNvPr id="975" name="Google Shape;975;p62"/>
          <p:cNvSpPr/>
          <p:nvPr/>
        </p:nvSpPr>
        <p:spPr>
          <a:xfrm>
            <a:off x="1105393" y="933450"/>
            <a:ext cx="5978009" cy="4329198"/>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chemeClr val="lt1"/>
                </a:solidFill>
                <a:latin typeface="Times New Roman"/>
                <a:ea typeface="Times New Roman"/>
                <a:cs typeface="Times New Roman"/>
                <a:sym typeface="Times New Roman"/>
              </a:rPr>
              <a:t>Rich media</a:t>
            </a:r>
            <a:endParaRPr/>
          </a:p>
          <a:p>
            <a:pPr indent="0" lvl="0" marL="0" marR="0" rtl="0" algn="ctr">
              <a:spcBef>
                <a:spcPts val="0"/>
              </a:spcBef>
              <a:spcAft>
                <a:spcPts val="0"/>
              </a:spcAft>
              <a:buNone/>
            </a:pPr>
            <a:r>
              <a:rPr lang="en-US" sz="2000">
                <a:solidFill>
                  <a:schemeClr val="lt1"/>
                </a:solidFill>
                <a:latin typeface="Times New Roman"/>
                <a:ea typeface="Times New Roman"/>
                <a:cs typeface="Times New Roman"/>
                <a:sym typeface="Times New Roman"/>
              </a:rPr>
              <a:t>Advertisements or site content that are not static, but provide animation, sound or interactivity An example of this would be a display advertisement for a loan in which a customer can type in the amount of loan required, and the cost of the loan is calculated immediately.</a:t>
            </a:r>
            <a:endParaRPr sz="2000">
              <a:solidFill>
                <a:schemeClr val="lt1"/>
              </a:solidFill>
              <a:latin typeface="Times New Roman"/>
              <a:ea typeface="Times New Roman"/>
              <a:cs typeface="Times New Roman"/>
              <a:sym typeface="Times New Roman"/>
            </a:endParaRPr>
          </a:p>
        </p:txBody>
      </p:sp>
      <p:sp>
        <p:nvSpPr>
          <p:cNvPr id="976" name="Google Shape;976;p62"/>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977" name="Google Shape;977;p62"/>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978" name="Google Shape;978;p62"/>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979" name="Google Shape;979;p62"/>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980" name="Google Shape;980;p62"/>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pic>
        <p:nvPicPr>
          <p:cNvPr id="981" name="Google Shape;981;p62"/>
          <p:cNvPicPr preferRelativeResize="0"/>
          <p:nvPr>
            <p:ph idx="2" type="pic"/>
          </p:nvPr>
        </p:nvPicPr>
        <p:blipFill rotWithShape="1">
          <a:blip r:embed="rId7">
            <a:alphaModFix/>
          </a:blip>
          <a:srcRect b="0" l="0" r="0" t="0"/>
          <a:stretch/>
        </p:blipFill>
        <p:spPr>
          <a:xfrm>
            <a:off x="7133197" y="933450"/>
            <a:ext cx="4565467" cy="3376526"/>
          </a:xfrm>
          <a:prstGeom prst="rect">
            <a:avLst/>
          </a:prstGeom>
          <a:solidFill>
            <a:srgbClr val="D8D8D8">
              <a:alpha val="49803"/>
            </a:srgbClr>
          </a:solidFill>
          <a:ln>
            <a:noFill/>
          </a:ln>
        </p:spPr>
      </p:pic>
      <p:sp>
        <p:nvSpPr>
          <p:cNvPr id="982" name="Google Shape;982;p62"/>
          <p:cNvSpPr txBox="1"/>
          <p:nvPr/>
        </p:nvSpPr>
        <p:spPr>
          <a:xfrm>
            <a:off x="7290473" y="4525347"/>
            <a:ext cx="3705239"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Times New Roman"/>
                <a:ea typeface="Times New Roman"/>
                <a:cs typeface="Times New Roman"/>
                <a:sym typeface="Times New Roman"/>
              </a:rPr>
              <a:t>Introduction to Digital marketing communication</a:t>
            </a:r>
            <a:endParaRPr b="1" sz="2000">
              <a:solidFill>
                <a:schemeClr val="dk1"/>
              </a:solidFill>
              <a:latin typeface="Times New Roman"/>
              <a:ea typeface="Times New Roman"/>
              <a:cs typeface="Times New Roman"/>
              <a:sym typeface="Times New Roman"/>
            </a:endParaRPr>
          </a:p>
        </p:txBody>
      </p:sp>
      <p:sp>
        <p:nvSpPr>
          <p:cNvPr id="983" name="Google Shape;983;p62"/>
          <p:cNvSpPr/>
          <p:nvPr/>
        </p:nvSpPr>
        <p:spPr>
          <a:xfrm>
            <a:off x="6480993" y="4528264"/>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984" name="Google Shape;984;p62"/>
          <p:cNvSpPr txBox="1"/>
          <p:nvPr/>
        </p:nvSpPr>
        <p:spPr>
          <a:xfrm>
            <a:off x="6480993" y="4696807"/>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Tree>
  </p:cSld>
  <p:clrMapOvr>
    <a:masterClrMapping/>
  </p:clrMapOvr>
  <p:transition advTm="7132" spd="slow">
    <p:comb/>
  </p:transition>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8" name="Shape 988"/>
        <p:cNvGrpSpPr/>
        <p:nvPr/>
      </p:nvGrpSpPr>
      <p:grpSpPr>
        <a:xfrm>
          <a:off x="0" y="0"/>
          <a:ext cx="0" cy="0"/>
          <a:chOff x="0" y="0"/>
          <a:chExt cx="0" cy="0"/>
        </a:xfrm>
      </p:grpSpPr>
      <p:sp>
        <p:nvSpPr>
          <p:cNvPr id="989" name="Google Shape;989;p63"/>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990" name="Google Shape;990;p63"/>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991" name="Google Shape;991;p63"/>
          <p:cNvPicPr preferRelativeResize="0"/>
          <p:nvPr/>
        </p:nvPicPr>
        <p:blipFill rotWithShape="1">
          <a:blip r:embed="rId4">
            <a:alphaModFix/>
          </a:blip>
          <a:srcRect b="0" l="0" r="0" t="0"/>
          <a:stretch/>
        </p:blipFill>
        <p:spPr>
          <a:xfrm>
            <a:off x="9425756" y="425241"/>
            <a:ext cx="2362200" cy="142875"/>
          </a:xfrm>
          <a:prstGeom prst="rect">
            <a:avLst/>
          </a:prstGeom>
          <a:noFill/>
          <a:ln>
            <a:noFill/>
          </a:ln>
        </p:spPr>
      </p:pic>
      <p:pic>
        <p:nvPicPr>
          <p:cNvPr id="992" name="Google Shape;992;p63"/>
          <p:cNvPicPr preferRelativeResize="0"/>
          <p:nvPr/>
        </p:nvPicPr>
        <p:blipFill rotWithShape="1">
          <a:blip r:embed="rId5">
            <a:alphaModFix/>
          </a:blip>
          <a:srcRect b="0" l="0" r="0" t="0"/>
          <a:stretch/>
        </p:blipFill>
        <p:spPr>
          <a:xfrm>
            <a:off x="280308" y="6043914"/>
            <a:ext cx="2167470" cy="591661"/>
          </a:xfrm>
          <a:prstGeom prst="rect">
            <a:avLst/>
          </a:prstGeom>
          <a:noFill/>
          <a:ln>
            <a:noFill/>
          </a:ln>
        </p:spPr>
      </p:pic>
      <p:pic>
        <p:nvPicPr>
          <p:cNvPr id="993" name="Google Shape;993;p63"/>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sp>
        <p:nvSpPr>
          <p:cNvPr id="994" name="Google Shape;994;p63"/>
          <p:cNvSpPr txBox="1"/>
          <p:nvPr/>
        </p:nvSpPr>
        <p:spPr>
          <a:xfrm>
            <a:off x="8117762" y="4151715"/>
            <a:ext cx="3705239"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833C0B"/>
                </a:solidFill>
                <a:latin typeface="Times New Roman"/>
                <a:ea typeface="Times New Roman"/>
                <a:cs typeface="Times New Roman"/>
                <a:sym typeface="Times New Roman"/>
              </a:rPr>
              <a:t>SOCIAL MEDIA MARKETING</a:t>
            </a:r>
            <a:endParaRPr/>
          </a:p>
        </p:txBody>
      </p:sp>
      <p:sp>
        <p:nvSpPr>
          <p:cNvPr id="995" name="Google Shape;995;p63"/>
          <p:cNvSpPr/>
          <p:nvPr/>
        </p:nvSpPr>
        <p:spPr>
          <a:xfrm>
            <a:off x="1071772" y="1422757"/>
            <a:ext cx="6031741" cy="4417932"/>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chemeClr val="lt1"/>
                </a:solidFill>
                <a:latin typeface="Times New Roman"/>
                <a:ea typeface="Times New Roman"/>
                <a:cs typeface="Times New Roman"/>
                <a:sym typeface="Times New Roman"/>
              </a:rPr>
              <a:t>SOCIAL MEDIA MARKETING</a:t>
            </a:r>
            <a:endParaRPr/>
          </a:p>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Monitoring and facilitating customer-to-customer interaction</a:t>
            </a:r>
            <a:endParaRPr/>
          </a:p>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 and participation throughout the web to encourage positive engagement with a company and its brands. Interactions may occur on a company site, social networks and other third-party sites</a:t>
            </a:r>
            <a:r>
              <a:rPr lang="en-US" sz="1600">
                <a:solidFill>
                  <a:schemeClr val="lt1"/>
                </a:solidFill>
                <a:latin typeface="Times New Roman"/>
                <a:ea typeface="Times New Roman"/>
                <a:cs typeface="Times New Roman"/>
                <a:sym typeface="Times New Roman"/>
              </a:rPr>
              <a:t>.</a:t>
            </a:r>
            <a:endParaRPr sz="1600">
              <a:solidFill>
                <a:schemeClr val="lt1"/>
              </a:solidFill>
              <a:latin typeface="Times New Roman"/>
              <a:ea typeface="Times New Roman"/>
              <a:cs typeface="Times New Roman"/>
              <a:sym typeface="Times New Roman"/>
            </a:endParaRPr>
          </a:p>
        </p:txBody>
      </p:sp>
      <p:pic>
        <p:nvPicPr>
          <p:cNvPr id="996" name="Google Shape;996;p63"/>
          <p:cNvPicPr preferRelativeResize="0"/>
          <p:nvPr>
            <p:ph idx="2" type="pic"/>
          </p:nvPr>
        </p:nvPicPr>
        <p:blipFill rotWithShape="1">
          <a:blip r:embed="rId7">
            <a:alphaModFix/>
          </a:blip>
          <a:srcRect b="2179" l="0" r="0" t="2180"/>
          <a:stretch/>
        </p:blipFill>
        <p:spPr>
          <a:xfrm>
            <a:off x="6976959" y="1422757"/>
            <a:ext cx="5089079" cy="2495550"/>
          </a:xfrm>
          <a:prstGeom prst="rect">
            <a:avLst/>
          </a:prstGeom>
          <a:solidFill>
            <a:srgbClr val="D8D8D8">
              <a:alpha val="49803"/>
            </a:srgbClr>
          </a:solidFill>
          <a:ln>
            <a:noFill/>
          </a:ln>
        </p:spPr>
      </p:pic>
      <p:sp>
        <p:nvSpPr>
          <p:cNvPr id="997" name="Google Shape;997;p63"/>
          <p:cNvSpPr/>
          <p:nvPr/>
        </p:nvSpPr>
        <p:spPr>
          <a:xfrm>
            <a:off x="6976958" y="3888337"/>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998" name="Google Shape;998;p63"/>
          <p:cNvSpPr txBox="1"/>
          <p:nvPr/>
        </p:nvSpPr>
        <p:spPr>
          <a:xfrm>
            <a:off x="7026753" y="4171501"/>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Tree>
  </p:cSld>
  <p:clrMapOvr>
    <a:masterClrMapping/>
  </p:clrMapOvr>
  <p:transition advTm="7132" spd="slow">
    <p:comb/>
  </p:transition>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2" name="Shape 1002"/>
        <p:cNvGrpSpPr/>
        <p:nvPr/>
      </p:nvGrpSpPr>
      <p:grpSpPr>
        <a:xfrm>
          <a:off x="0" y="0"/>
          <a:ext cx="0" cy="0"/>
          <a:chOff x="0" y="0"/>
          <a:chExt cx="0" cy="0"/>
        </a:xfrm>
      </p:grpSpPr>
      <p:pic>
        <p:nvPicPr>
          <p:cNvPr id="1003" name="Google Shape;1003;p64"/>
          <p:cNvPicPr preferRelativeResize="0"/>
          <p:nvPr>
            <p:ph idx="2" type="pic"/>
          </p:nvPr>
        </p:nvPicPr>
        <p:blipFill rotWithShape="1">
          <a:blip r:embed="rId3">
            <a:alphaModFix/>
          </a:blip>
          <a:srcRect b="0" l="0" r="0" t="0"/>
          <a:stretch/>
        </p:blipFill>
        <p:spPr>
          <a:xfrm>
            <a:off x="5340986" y="719623"/>
            <a:ext cx="6851014" cy="5440250"/>
          </a:xfrm>
          <a:prstGeom prst="rect">
            <a:avLst/>
          </a:prstGeom>
          <a:solidFill>
            <a:srgbClr val="D8D8D8">
              <a:alpha val="49803"/>
            </a:srgbClr>
          </a:solidFill>
          <a:ln>
            <a:noFill/>
          </a:ln>
        </p:spPr>
      </p:pic>
      <p:sp>
        <p:nvSpPr>
          <p:cNvPr id="1004" name="Google Shape;1004;p64"/>
          <p:cNvSpPr/>
          <p:nvPr/>
        </p:nvSpPr>
        <p:spPr>
          <a:xfrm>
            <a:off x="2626179" y="500900"/>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005" name="Google Shape;1005;p64"/>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pic>
        <p:nvPicPr>
          <p:cNvPr id="1006" name="Google Shape;1006;p64"/>
          <p:cNvPicPr preferRelativeResize="0"/>
          <p:nvPr/>
        </p:nvPicPr>
        <p:blipFill rotWithShape="1">
          <a:blip r:embed="rId5">
            <a:alphaModFix/>
          </a:blip>
          <a:srcRect b="0" l="0" r="0" t="0"/>
          <a:stretch/>
        </p:blipFill>
        <p:spPr>
          <a:xfrm>
            <a:off x="9425756" y="425241"/>
            <a:ext cx="2362200" cy="142875"/>
          </a:xfrm>
          <a:prstGeom prst="rect">
            <a:avLst/>
          </a:prstGeom>
          <a:noFill/>
          <a:ln>
            <a:noFill/>
          </a:ln>
        </p:spPr>
      </p:pic>
      <p:pic>
        <p:nvPicPr>
          <p:cNvPr id="1007" name="Google Shape;1007;p64"/>
          <p:cNvPicPr preferRelativeResize="0"/>
          <p:nvPr/>
        </p:nvPicPr>
        <p:blipFill rotWithShape="1">
          <a:blip r:embed="rId6">
            <a:alphaModFix/>
          </a:blip>
          <a:srcRect b="0" l="0" r="0" t="0"/>
          <a:stretch/>
        </p:blipFill>
        <p:spPr>
          <a:xfrm>
            <a:off x="280308" y="6043914"/>
            <a:ext cx="2167470" cy="591661"/>
          </a:xfrm>
          <a:prstGeom prst="rect">
            <a:avLst/>
          </a:prstGeom>
          <a:noFill/>
          <a:ln>
            <a:noFill/>
          </a:ln>
        </p:spPr>
      </p:pic>
      <p:pic>
        <p:nvPicPr>
          <p:cNvPr id="1008" name="Google Shape;1008;p64"/>
          <p:cNvPicPr preferRelativeResize="0"/>
          <p:nvPr/>
        </p:nvPicPr>
        <p:blipFill rotWithShape="1">
          <a:blip r:embed="rId7">
            <a:alphaModFix/>
          </a:blip>
          <a:srcRect b="0" l="0" r="0" t="0"/>
          <a:stretch/>
        </p:blipFill>
        <p:spPr>
          <a:xfrm>
            <a:off x="9923145" y="6311380"/>
            <a:ext cx="1879649" cy="309233"/>
          </a:xfrm>
          <a:prstGeom prst="rect">
            <a:avLst/>
          </a:prstGeom>
          <a:noFill/>
          <a:ln>
            <a:noFill/>
          </a:ln>
        </p:spPr>
      </p:pic>
      <p:sp>
        <p:nvSpPr>
          <p:cNvPr id="1009" name="Google Shape;1009;p64"/>
          <p:cNvSpPr txBox="1"/>
          <p:nvPr/>
        </p:nvSpPr>
        <p:spPr>
          <a:xfrm>
            <a:off x="7721951" y="5528938"/>
            <a:ext cx="3705239"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chemeClr val="dk1"/>
                </a:solidFill>
                <a:latin typeface="Times New Roman"/>
                <a:ea typeface="Times New Roman"/>
                <a:cs typeface="Times New Roman"/>
                <a:sym typeface="Times New Roman"/>
              </a:rPr>
              <a:t>BENEFITS OF DIGITAL MEDIA</a:t>
            </a:r>
            <a:endParaRPr b="1" sz="1800">
              <a:solidFill>
                <a:schemeClr val="dk1"/>
              </a:solidFill>
              <a:latin typeface="Times New Roman"/>
              <a:ea typeface="Times New Roman"/>
              <a:cs typeface="Times New Roman"/>
              <a:sym typeface="Times New Roman"/>
            </a:endParaRPr>
          </a:p>
        </p:txBody>
      </p:sp>
      <p:sp>
        <p:nvSpPr>
          <p:cNvPr id="1010" name="Google Shape;1010;p64"/>
          <p:cNvSpPr/>
          <p:nvPr/>
        </p:nvSpPr>
        <p:spPr>
          <a:xfrm>
            <a:off x="280308" y="984346"/>
            <a:ext cx="5010883" cy="5007301"/>
          </a:xfrm>
          <a:prstGeom prst="rect">
            <a:avLst/>
          </a:prstGeom>
          <a:blipFill rotWithShape="1">
            <a:blip r:embed="rId8">
              <a:alphaModFix amt="76000"/>
            </a:blip>
            <a:stretch>
              <a:fillRect b="-16998" l="0" r="0" t="-16997"/>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800">
                <a:solidFill>
                  <a:srgbClr val="2F5496"/>
                </a:solidFill>
                <a:latin typeface="Times New Roman"/>
                <a:ea typeface="Times New Roman"/>
                <a:cs typeface="Times New Roman"/>
                <a:sym typeface="Times New Roman"/>
              </a:rPr>
              <a:t>DIFFERENT TYPE OF SOCIAL MEDIA MARKETING TOOLS</a:t>
            </a:r>
            <a:endParaRPr/>
          </a:p>
          <a:p>
            <a:pPr indent="0" lvl="0" marL="0" marR="0" rtl="0" algn="ctr">
              <a:spcBef>
                <a:spcPts val="0"/>
              </a:spcBef>
              <a:spcAft>
                <a:spcPts val="0"/>
              </a:spcAft>
              <a:buNone/>
            </a:pPr>
            <a:r>
              <a:t/>
            </a:r>
            <a:endParaRPr sz="2800">
              <a:solidFill>
                <a:schemeClr val="lt1"/>
              </a:solidFill>
              <a:latin typeface="Times New Roman"/>
              <a:ea typeface="Times New Roman"/>
              <a:cs typeface="Times New Roman"/>
              <a:sym typeface="Times New Roman"/>
            </a:endParaRPr>
          </a:p>
          <a:p>
            <a:pPr indent="0" lvl="0" marL="0" marR="0" rtl="0" algn="ctr">
              <a:spcBef>
                <a:spcPts val="0"/>
              </a:spcBef>
              <a:spcAft>
                <a:spcPts val="0"/>
              </a:spcAft>
              <a:buNone/>
            </a:pPr>
            <a:r>
              <a:rPr lang="en-US" sz="1800" u="sng">
                <a:solidFill>
                  <a:schemeClr val="lt1"/>
                </a:solidFill>
                <a:latin typeface="Times New Roman"/>
                <a:ea typeface="Times New Roman"/>
                <a:cs typeface="Times New Roman"/>
                <a:sym typeface="Times New Roman"/>
                <a:hlinkClick r:id="rId9">
                  <a:extLst>
                    <a:ext uri="{A12FA001-AC4F-418D-AE19-62706E023703}">
                      <ahyp:hlinkClr val="tx"/>
                    </a:ext>
                  </a:extLst>
                </a:hlinkClick>
              </a:rPr>
              <a:t>WWW.CONVERSATIONPRISM.COM</a:t>
            </a:r>
            <a:endParaRPr sz="1800">
              <a:solidFill>
                <a:schemeClr val="lt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sz="1400">
              <a:solidFill>
                <a:schemeClr val="lt1"/>
              </a:solidFill>
              <a:latin typeface="Times New Roman"/>
              <a:ea typeface="Times New Roman"/>
              <a:cs typeface="Times New Roman"/>
              <a:sym typeface="Times New Roman"/>
            </a:endParaRPr>
          </a:p>
        </p:txBody>
      </p:sp>
      <p:sp>
        <p:nvSpPr>
          <p:cNvPr id="1011" name="Google Shape;1011;p64"/>
          <p:cNvSpPr/>
          <p:nvPr/>
        </p:nvSpPr>
        <p:spPr>
          <a:xfrm>
            <a:off x="4691247" y="5523554"/>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1012" name="Google Shape;1012;p64"/>
          <p:cNvSpPr txBox="1"/>
          <p:nvPr/>
        </p:nvSpPr>
        <p:spPr>
          <a:xfrm>
            <a:off x="4691247" y="5748102"/>
            <a:ext cx="1091009"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600">
                <a:solidFill>
                  <a:schemeClr val="lt1"/>
                </a:solidFill>
                <a:latin typeface="Tajawal Medium"/>
                <a:ea typeface="Tajawal Medium"/>
                <a:cs typeface="Tajawal Medium"/>
                <a:sym typeface="Tajawal Medium"/>
              </a:rPr>
              <a:t>chapter 1</a:t>
            </a:r>
            <a:endParaRPr sz="1600">
              <a:solidFill>
                <a:schemeClr val="lt1"/>
              </a:solidFill>
              <a:latin typeface="Tajawal Medium"/>
              <a:ea typeface="Tajawal Medium"/>
              <a:cs typeface="Tajawal Medium"/>
              <a:sym typeface="Tajawal Medium"/>
            </a:endParaRPr>
          </a:p>
        </p:txBody>
      </p:sp>
    </p:spTree>
  </p:cSld>
  <p:clrMapOvr>
    <a:masterClrMapping/>
  </p:clrMapOvr>
  <p:transition advTm="7132" spd="slow">
    <p:comb/>
  </p:transition>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6FFD550-88AD-4ADE-B8EC-7145AF14BC2F}"/>
</file>

<file path=customXml/itemProps2.xml><?xml version="1.0" encoding="utf-8"?>
<ds:datastoreItem xmlns:ds="http://schemas.openxmlformats.org/officeDocument/2006/customXml" ds:itemID="{6160D5B9-FC43-4620-A959-649A1D21C0CB}"/>
</file>

<file path=customXml/itemProps3.xml><?xml version="1.0" encoding="utf-8"?>
<ds:datastoreItem xmlns:ds="http://schemas.openxmlformats.org/officeDocument/2006/customXml" ds:itemID="{B562F3BE-4023-4477-825B-BBE9D88617AC}"/>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start</dc:creator>
  <dcterms:created xsi:type="dcterms:W3CDTF">2023-04-29T09:08:23Z</dcterms:creat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