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ink/ink2.xml" ContentType="application/inkml+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1.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media/image86.jpg" ContentType="image/jpeg"/>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7"/>
  </p:notesMasterIdLst>
  <p:sldIdLst>
    <p:sldId id="303" r:id="rId2"/>
    <p:sldId id="276" r:id="rId3"/>
    <p:sldId id="527" r:id="rId4"/>
    <p:sldId id="528" r:id="rId5"/>
    <p:sldId id="532" r:id="rId6"/>
    <p:sldId id="533" r:id="rId7"/>
    <p:sldId id="534" r:id="rId8"/>
    <p:sldId id="272" r:id="rId9"/>
    <p:sldId id="273" r:id="rId10"/>
    <p:sldId id="300" r:id="rId11"/>
    <p:sldId id="535" r:id="rId12"/>
    <p:sldId id="274" r:id="rId13"/>
    <p:sldId id="280" r:id="rId14"/>
    <p:sldId id="283" r:id="rId15"/>
    <p:sldId id="302" r:id="rId16"/>
    <p:sldId id="281" r:id="rId17"/>
    <p:sldId id="282" r:id="rId18"/>
    <p:sldId id="536" r:id="rId19"/>
    <p:sldId id="530" r:id="rId20"/>
    <p:sldId id="285" r:id="rId21"/>
    <p:sldId id="537" r:id="rId22"/>
    <p:sldId id="539" r:id="rId23"/>
    <p:sldId id="538" r:id="rId24"/>
    <p:sldId id="540" r:id="rId25"/>
    <p:sldId id="541" r:id="rId26"/>
    <p:sldId id="542" r:id="rId27"/>
    <p:sldId id="543" r:id="rId28"/>
    <p:sldId id="289" r:id="rId29"/>
    <p:sldId id="544" r:id="rId30"/>
    <p:sldId id="545" r:id="rId31"/>
    <p:sldId id="546" r:id="rId32"/>
    <p:sldId id="550" r:id="rId33"/>
    <p:sldId id="547" r:id="rId34"/>
    <p:sldId id="548" r:id="rId35"/>
    <p:sldId id="551" r:id="rId36"/>
    <p:sldId id="556" r:id="rId37"/>
    <p:sldId id="555" r:id="rId38"/>
    <p:sldId id="554" r:id="rId39"/>
    <p:sldId id="291" r:id="rId40"/>
    <p:sldId id="292" r:id="rId41"/>
    <p:sldId id="293" r:id="rId42"/>
    <p:sldId id="294" r:id="rId43"/>
    <p:sldId id="295" r:id="rId44"/>
    <p:sldId id="296" r:id="rId45"/>
    <p:sldId id="297" r:id="rId46"/>
    <p:sldId id="259" r:id="rId47"/>
    <p:sldId id="260" r:id="rId48"/>
    <p:sldId id="261" r:id="rId49"/>
    <p:sldId id="262" r:id="rId50"/>
    <p:sldId id="263" r:id="rId51"/>
    <p:sldId id="264" r:id="rId52"/>
    <p:sldId id="265" r:id="rId53"/>
    <p:sldId id="266" r:id="rId54"/>
    <p:sldId id="549" r:id="rId55"/>
    <p:sldId id="349" r:id="rId56"/>
  </p:sldIdLst>
  <p:sldSz cx="12192000" cy="6858000"/>
  <p:notesSz cx="6797675" cy="992505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6"/>
            <p14:sldId id="527"/>
            <p14:sldId id="528"/>
            <p14:sldId id="532"/>
            <p14:sldId id="533"/>
            <p14:sldId id="534"/>
            <p14:sldId id="272"/>
            <p14:sldId id="273"/>
            <p14:sldId id="300"/>
            <p14:sldId id="535"/>
            <p14:sldId id="274"/>
            <p14:sldId id="280"/>
            <p14:sldId id="283"/>
            <p14:sldId id="302"/>
            <p14:sldId id="281"/>
            <p14:sldId id="282"/>
            <p14:sldId id="536"/>
            <p14:sldId id="530"/>
            <p14:sldId id="285"/>
            <p14:sldId id="537"/>
            <p14:sldId id="539"/>
            <p14:sldId id="538"/>
            <p14:sldId id="540"/>
            <p14:sldId id="541"/>
            <p14:sldId id="542"/>
            <p14:sldId id="543"/>
            <p14:sldId id="289"/>
            <p14:sldId id="544"/>
            <p14:sldId id="545"/>
            <p14:sldId id="546"/>
            <p14:sldId id="550"/>
            <p14:sldId id="547"/>
            <p14:sldId id="548"/>
            <p14:sldId id="551"/>
            <p14:sldId id="556"/>
            <p14:sldId id="555"/>
            <p14:sldId id="554"/>
            <p14:sldId id="291"/>
            <p14:sldId id="292"/>
            <p14:sldId id="293"/>
            <p14:sldId id="294"/>
            <p14:sldId id="295"/>
            <p14:sldId id="296"/>
            <p14:sldId id="297"/>
            <p14:sldId id="259"/>
            <p14:sldId id="260"/>
            <p14:sldId id="261"/>
            <p14:sldId id="262"/>
            <p14:sldId id="263"/>
            <p14:sldId id="264"/>
            <p14:sldId id="265"/>
            <p14:sldId id="266"/>
            <p14:sldId id="54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737" autoAdjust="0"/>
  </p:normalViewPr>
  <p:slideViewPr>
    <p:cSldViewPr snapToGrid="0">
      <p:cViewPr varScale="1">
        <p:scale>
          <a:sx n="105" d="100"/>
          <a:sy n="105" d="100"/>
        </p:scale>
        <p:origin x="71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11-02T00:36:51.067"/>
    </inkml:context>
    <inkml:brush xml:id="br0">
      <inkml:brushProperty name="width" value="0.05" units="cm"/>
      <inkml:brushProperty name="height" value="0.05" units="cm"/>
    </inkml:brush>
  </inkml:definitions>
  <inkml:trace contextRef="#ctx0" brushRef="#br0">1309 7 416 0 0,'0'0'7797'0'0,"-6"0"-6634"0"0,-17 2 1266 0 0,0-2 1 0 0,-36-4 0 0 0,-39 0-1067 0 0,-316 45 1722 0 0,4 34-4979 0 0,360-65-647 0 0,0 3 1 0 0,1 1-1 0 0,-62 29 0 0 0,95-36 1318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11-02T00:36:51.441"/>
    </inkml:context>
    <inkml:brush xml:id="br0">
      <inkml:brushProperty name="width" value="0.05" units="cm"/>
      <inkml:brushProperty name="height" value="0.05" units="cm"/>
    </inkml:brush>
  </inkml:definitions>
  <inkml:trace contextRef="#ctx0" brushRef="#br0">5 282 6017 0 0,'0'0'-629'0'0,"-5"15"-695"0"0,31-8-212 0 0</inkml:trace>
  <inkml:trace contextRef="#ctx0" brushRef="#br0" timeOffset="1">129 312 1992 0 0</inkml:trace>
  <inkml:trace contextRef="#ctx0" brushRef="#br0" timeOffset="2">215 308 1592 0 0</inkml:trace>
  <inkml:trace contextRef="#ctx0" brushRef="#br0" timeOffset="3">353 286 968 0 0</inkml:trace>
  <inkml:trace contextRef="#ctx0" brushRef="#br0" timeOffset="4">502 257 756 0 0</inkml:trace>
  <inkml:trace contextRef="#ctx0" brushRef="#br0" timeOffset="5">664 216 520 0 0</inkml:trace>
  <inkml:trace contextRef="#ctx0" brushRef="#br0" timeOffset="6">837 172 488 0 0,'49'-14'-132'0'0</inkml:trace>
  <inkml:trace contextRef="#ctx0" brushRef="#br0" timeOffset="7">1017 126 356 0 0,'52'-15'-148'0'0</inkml:trace>
  <inkml:trace contextRef="#ctx0" brushRef="#br0" timeOffset="8">1205 83 252 0 0</inkml:trace>
  <inkml:trace contextRef="#ctx0" brushRef="#br0" timeOffset="9">1398 38 460 0 0,'45'-11'88'0'0,"-6"2"-116"0"0,-6 2-120 0 0,-2 1 88 0 0,-2 1-136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7976"/>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850443" y="0"/>
            <a:ext cx="2945659" cy="497976"/>
          </a:xfrm>
          <a:prstGeom prst="rect">
            <a:avLst/>
          </a:prstGeom>
        </p:spPr>
        <p:txBody>
          <a:bodyPr vert="horz" lIns="93177" tIns="46589" rIns="93177" bIns="46589" rtlCol="0"/>
          <a:lstStyle>
            <a:lvl1pPr algn="r">
              <a:defRPr sz="1200"/>
            </a:lvl1pPr>
          </a:lstStyle>
          <a:p>
            <a:fld id="{7E8DF744-AB4A-4A0F-92CE-6DEBABF2DA97}" type="datetimeFigureOut">
              <a:rPr lang="en-US" smtClean="0"/>
              <a:t>11/1/2023</a:t>
            </a:fld>
            <a:endParaRPr lang="en-US"/>
          </a:p>
        </p:txBody>
      </p:sp>
      <p:sp>
        <p:nvSpPr>
          <p:cNvPr id="4" name="Slide Image Placeholder 3"/>
          <p:cNvSpPr>
            <a:spLocks noGrp="1" noRot="1" noChangeAspect="1"/>
          </p:cNvSpPr>
          <p:nvPr>
            <p:ph type="sldImg" idx="2"/>
          </p:nvPr>
        </p:nvSpPr>
        <p:spPr>
          <a:xfrm>
            <a:off x="422275" y="1239838"/>
            <a:ext cx="5953125" cy="3349625"/>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679768" y="4776430"/>
            <a:ext cx="5438140" cy="3907989"/>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7076"/>
            <a:ext cx="2945659" cy="497975"/>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7076"/>
            <a:ext cx="2945659" cy="497975"/>
          </a:xfrm>
          <a:prstGeom prst="rect">
            <a:avLst/>
          </a:prstGeom>
        </p:spPr>
        <p:txBody>
          <a:bodyPr vert="horz" lIns="93177" tIns="46589" rIns="93177" bIns="46589"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C8E8316B-8569-B8E2-B0B7-85EAF6FE57B6}"/>
              </a:ext>
            </a:extLst>
          </p:cNvPr>
          <p:cNvSpPr>
            <a:spLocks noGrp="1" noChangeArrowheads="1"/>
          </p:cNvSpPr>
          <p:nvPr>
            <p:ph type="sldNum" sz="quarter" idx="5"/>
          </p:nvPr>
        </p:nvSpPr>
        <p:spPr>
          <a:ln/>
        </p:spPr>
        <p:txBody>
          <a:bodyPr/>
          <a:lstStyle/>
          <a:p>
            <a:fld id="{6BDC5E1E-07F0-4777-A693-4C2352EC49FC}" type="slidenum">
              <a:rPr lang="ar-SA" altLang="en-US"/>
              <a:pPr/>
              <a:t>8</a:t>
            </a:fld>
            <a:endParaRPr lang="en-GB" altLang="en-US"/>
          </a:p>
        </p:txBody>
      </p:sp>
      <p:sp>
        <p:nvSpPr>
          <p:cNvPr id="37890" name="Rectangle 2">
            <a:extLst>
              <a:ext uri="{FF2B5EF4-FFF2-40B4-BE49-F238E27FC236}">
                <a16:creationId xmlns:a16="http://schemas.microsoft.com/office/drawing/2014/main" id="{CBC185E7-3465-0132-AE8E-4BE66146C762}"/>
              </a:ext>
            </a:extLst>
          </p:cNvPr>
          <p:cNvSpPr>
            <a:spLocks noGrp="1" noRot="1" noChangeAspect="1" noChangeArrowheads="1" noTextEdit="1"/>
          </p:cNvSpPr>
          <p:nvPr>
            <p:ph type="sldImg"/>
          </p:nvPr>
        </p:nvSpPr>
        <p:spPr>
          <a:ln/>
        </p:spPr>
      </p:sp>
      <p:sp>
        <p:nvSpPr>
          <p:cNvPr id="37891" name="Rectangle 3">
            <a:extLst>
              <a:ext uri="{FF2B5EF4-FFF2-40B4-BE49-F238E27FC236}">
                <a16:creationId xmlns:a16="http://schemas.microsoft.com/office/drawing/2014/main" id="{9A034016-1D97-A804-AC9B-671BAB5A1C43}"/>
              </a:ext>
            </a:extLst>
          </p:cNvPr>
          <p:cNvSpPr>
            <a:spLocks noGrp="1" noChangeArrowheads="1"/>
          </p:cNvSpPr>
          <p:nvPr>
            <p:ph type="body" idx="1"/>
          </p:nvPr>
        </p:nvSpPr>
        <p:spPr/>
        <p:txBody>
          <a:bodyPr/>
          <a:lstStyle/>
          <a:p>
            <a:r>
              <a:rPr lang="en-GB" altLang="en-US"/>
              <a:t>Insert fig 3.15</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95A583A5-0B42-A250-ED0C-E0337D157704}"/>
              </a:ext>
            </a:extLst>
          </p:cNvPr>
          <p:cNvSpPr>
            <a:spLocks noGrp="1" noChangeArrowheads="1"/>
          </p:cNvSpPr>
          <p:nvPr>
            <p:ph type="sldNum" sz="quarter" idx="5"/>
          </p:nvPr>
        </p:nvSpPr>
        <p:spPr>
          <a:ln/>
        </p:spPr>
        <p:txBody>
          <a:bodyPr/>
          <a:lstStyle/>
          <a:p>
            <a:fld id="{CB07622A-D307-44E9-BC94-7567F405D20D}" type="slidenum">
              <a:rPr lang="ar-SA" altLang="en-US"/>
              <a:pPr/>
              <a:t>13</a:t>
            </a:fld>
            <a:endParaRPr lang="en-GB" altLang="en-US"/>
          </a:p>
        </p:txBody>
      </p:sp>
      <p:sp>
        <p:nvSpPr>
          <p:cNvPr id="43010" name="Rectangle 2">
            <a:extLst>
              <a:ext uri="{FF2B5EF4-FFF2-40B4-BE49-F238E27FC236}">
                <a16:creationId xmlns:a16="http://schemas.microsoft.com/office/drawing/2014/main" id="{6FA54A13-0F7E-067B-6BD6-063687A137F9}"/>
              </a:ext>
            </a:extLst>
          </p:cNvPr>
          <p:cNvSpPr>
            <a:spLocks noGrp="1" noRot="1" noChangeAspect="1" noChangeArrowheads="1" noTextEdit="1"/>
          </p:cNvSpPr>
          <p:nvPr>
            <p:ph type="sldImg"/>
          </p:nvPr>
        </p:nvSpPr>
        <p:spPr>
          <a:ln/>
        </p:spPr>
      </p:sp>
      <p:sp>
        <p:nvSpPr>
          <p:cNvPr id="43011" name="Rectangle 3">
            <a:extLst>
              <a:ext uri="{FF2B5EF4-FFF2-40B4-BE49-F238E27FC236}">
                <a16:creationId xmlns:a16="http://schemas.microsoft.com/office/drawing/2014/main" id="{769724E7-7EB2-4ECA-C46F-AE705279C29E}"/>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C843A64C-962F-5769-370E-4C03019498E9}"/>
              </a:ext>
            </a:extLst>
          </p:cNvPr>
          <p:cNvSpPr>
            <a:spLocks noGrp="1" noChangeArrowheads="1"/>
          </p:cNvSpPr>
          <p:nvPr>
            <p:ph type="sldNum" sz="quarter" idx="5"/>
          </p:nvPr>
        </p:nvSpPr>
        <p:spPr>
          <a:ln/>
        </p:spPr>
        <p:txBody>
          <a:bodyPr/>
          <a:lstStyle/>
          <a:p>
            <a:fld id="{C7F5AB94-D146-4D18-BDA3-DF9746CD43BC}" type="slidenum">
              <a:rPr lang="ar-SA" altLang="en-US"/>
              <a:pPr/>
              <a:t>14</a:t>
            </a:fld>
            <a:endParaRPr lang="en-GB" altLang="en-US"/>
          </a:p>
        </p:txBody>
      </p:sp>
      <p:sp>
        <p:nvSpPr>
          <p:cNvPr id="47106" name="Rectangle 2">
            <a:extLst>
              <a:ext uri="{FF2B5EF4-FFF2-40B4-BE49-F238E27FC236}">
                <a16:creationId xmlns:a16="http://schemas.microsoft.com/office/drawing/2014/main" id="{0D733323-938F-59CE-F44E-1E51156C56DE}"/>
              </a:ext>
            </a:extLst>
          </p:cNvPr>
          <p:cNvSpPr>
            <a:spLocks noGrp="1" noRot="1" noChangeAspect="1" noChangeArrowheads="1" noTextEdit="1"/>
          </p:cNvSpPr>
          <p:nvPr>
            <p:ph type="sldImg"/>
          </p:nvPr>
        </p:nvSpPr>
        <p:spPr>
          <a:ln/>
        </p:spPr>
      </p:sp>
      <p:sp>
        <p:nvSpPr>
          <p:cNvPr id="47107" name="Rectangle 3">
            <a:extLst>
              <a:ext uri="{FF2B5EF4-FFF2-40B4-BE49-F238E27FC236}">
                <a16:creationId xmlns:a16="http://schemas.microsoft.com/office/drawing/2014/main" id="{44715AF5-E0BD-1E7D-3E21-216C96413A8D}"/>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23808458-6840-8C2F-FAD5-56725C1A7166}"/>
              </a:ext>
            </a:extLst>
          </p:cNvPr>
          <p:cNvSpPr>
            <a:spLocks noGrp="1" noChangeArrowheads="1"/>
          </p:cNvSpPr>
          <p:nvPr>
            <p:ph type="sldNum" sz="quarter" idx="5"/>
          </p:nvPr>
        </p:nvSpPr>
        <p:spPr>
          <a:ln/>
        </p:spPr>
        <p:txBody>
          <a:bodyPr/>
          <a:lstStyle/>
          <a:p>
            <a:fld id="{9F19720B-BCD7-4164-8D4E-37815921FB06}" type="slidenum">
              <a:rPr lang="ar-SA" altLang="en-US"/>
              <a:pPr/>
              <a:t>20</a:t>
            </a:fld>
            <a:endParaRPr lang="en-GB" altLang="en-US"/>
          </a:p>
        </p:txBody>
      </p:sp>
      <p:sp>
        <p:nvSpPr>
          <p:cNvPr id="51202" name="Rectangle 2">
            <a:extLst>
              <a:ext uri="{FF2B5EF4-FFF2-40B4-BE49-F238E27FC236}">
                <a16:creationId xmlns:a16="http://schemas.microsoft.com/office/drawing/2014/main" id="{7FB212FF-DB94-6A1D-38ED-83B2695FDB66}"/>
              </a:ext>
            </a:extLst>
          </p:cNvPr>
          <p:cNvSpPr>
            <a:spLocks noGrp="1" noRot="1" noChangeAspect="1" noChangeArrowheads="1" noTextEdit="1"/>
          </p:cNvSpPr>
          <p:nvPr>
            <p:ph type="sldImg"/>
          </p:nvPr>
        </p:nvSpPr>
        <p:spPr>
          <a:ln/>
        </p:spPr>
      </p:sp>
      <p:sp>
        <p:nvSpPr>
          <p:cNvPr id="51203" name="Rectangle 3">
            <a:extLst>
              <a:ext uri="{FF2B5EF4-FFF2-40B4-BE49-F238E27FC236}">
                <a16:creationId xmlns:a16="http://schemas.microsoft.com/office/drawing/2014/main" id="{F482EBC4-6D16-F854-1980-5F53C0FC504E}"/>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2338" eaLnBrk="0" hangingPunct="0">
              <a:defRPr sz="2400">
                <a:solidFill>
                  <a:schemeClr val="tx1"/>
                </a:solidFill>
                <a:latin typeface="Arial" charset="0"/>
              </a:defRPr>
            </a:lvl1pPr>
            <a:lvl2pPr marL="742950" indent="-285750" defTabSz="922338" eaLnBrk="0" hangingPunct="0">
              <a:defRPr sz="2400">
                <a:solidFill>
                  <a:schemeClr val="tx1"/>
                </a:solidFill>
                <a:latin typeface="Arial" charset="0"/>
              </a:defRPr>
            </a:lvl2pPr>
            <a:lvl3pPr marL="1143000" indent="-228600" defTabSz="922338" eaLnBrk="0" hangingPunct="0">
              <a:defRPr sz="2400">
                <a:solidFill>
                  <a:schemeClr val="tx1"/>
                </a:solidFill>
                <a:latin typeface="Arial" charset="0"/>
              </a:defRPr>
            </a:lvl3pPr>
            <a:lvl4pPr marL="1600200" indent="-228600" defTabSz="922338" eaLnBrk="0" hangingPunct="0">
              <a:defRPr sz="2400">
                <a:solidFill>
                  <a:schemeClr val="tx1"/>
                </a:solidFill>
                <a:latin typeface="Arial" charset="0"/>
              </a:defRPr>
            </a:lvl4pPr>
            <a:lvl5pPr marL="2057400" indent="-228600" defTabSz="922338" eaLnBrk="0" hangingPunct="0">
              <a:defRPr sz="2400">
                <a:solidFill>
                  <a:schemeClr val="tx1"/>
                </a:solidFill>
                <a:latin typeface="Arial" charset="0"/>
              </a:defRPr>
            </a:lvl5pPr>
            <a:lvl6pPr marL="2514600" indent="-228600" defTabSz="922338" eaLnBrk="0" fontAlgn="base" hangingPunct="0">
              <a:spcBef>
                <a:spcPct val="0"/>
              </a:spcBef>
              <a:spcAft>
                <a:spcPct val="0"/>
              </a:spcAft>
              <a:defRPr sz="2400">
                <a:solidFill>
                  <a:schemeClr val="tx1"/>
                </a:solidFill>
                <a:latin typeface="Arial" charset="0"/>
              </a:defRPr>
            </a:lvl6pPr>
            <a:lvl7pPr marL="2971800" indent="-228600" defTabSz="922338" eaLnBrk="0" fontAlgn="base" hangingPunct="0">
              <a:spcBef>
                <a:spcPct val="0"/>
              </a:spcBef>
              <a:spcAft>
                <a:spcPct val="0"/>
              </a:spcAft>
              <a:defRPr sz="2400">
                <a:solidFill>
                  <a:schemeClr val="tx1"/>
                </a:solidFill>
                <a:latin typeface="Arial" charset="0"/>
              </a:defRPr>
            </a:lvl7pPr>
            <a:lvl8pPr marL="3429000" indent="-228600" defTabSz="922338" eaLnBrk="0" fontAlgn="base" hangingPunct="0">
              <a:spcBef>
                <a:spcPct val="0"/>
              </a:spcBef>
              <a:spcAft>
                <a:spcPct val="0"/>
              </a:spcAft>
              <a:defRPr sz="2400">
                <a:solidFill>
                  <a:schemeClr val="tx1"/>
                </a:solidFill>
                <a:latin typeface="Arial" charset="0"/>
              </a:defRPr>
            </a:lvl8pPr>
            <a:lvl9pPr marL="3886200" indent="-228600" defTabSz="922338" eaLnBrk="0" fontAlgn="base" hangingPunct="0">
              <a:spcBef>
                <a:spcPct val="0"/>
              </a:spcBef>
              <a:spcAft>
                <a:spcPct val="0"/>
              </a:spcAft>
              <a:defRPr sz="2400">
                <a:solidFill>
                  <a:schemeClr val="tx1"/>
                </a:solidFill>
                <a:latin typeface="Arial" charset="0"/>
              </a:defRPr>
            </a:lvl9pPr>
          </a:lstStyle>
          <a:p>
            <a:pPr eaLnBrk="1" hangingPunct="1"/>
            <a:fld id="{AA291EBE-4FE9-4E38-BD56-C5349E21FB4D}" type="slidenum">
              <a:rPr lang="en-US" altLang="en-US" sz="1200" smtClean="0"/>
              <a:pPr eaLnBrk="1" hangingPunct="1"/>
              <a:t>46</a:t>
            </a:fld>
            <a:endParaRPr lang="en-US" altLang="en-US" sz="1200"/>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2338" eaLnBrk="0" hangingPunct="0">
              <a:defRPr sz="2400">
                <a:solidFill>
                  <a:schemeClr val="tx1"/>
                </a:solidFill>
                <a:latin typeface="Arial" charset="0"/>
              </a:defRPr>
            </a:lvl1pPr>
            <a:lvl2pPr marL="742950" indent="-285750" defTabSz="922338" eaLnBrk="0" hangingPunct="0">
              <a:defRPr sz="2400">
                <a:solidFill>
                  <a:schemeClr val="tx1"/>
                </a:solidFill>
                <a:latin typeface="Arial" charset="0"/>
              </a:defRPr>
            </a:lvl2pPr>
            <a:lvl3pPr marL="1143000" indent="-228600" defTabSz="922338" eaLnBrk="0" hangingPunct="0">
              <a:defRPr sz="2400">
                <a:solidFill>
                  <a:schemeClr val="tx1"/>
                </a:solidFill>
                <a:latin typeface="Arial" charset="0"/>
              </a:defRPr>
            </a:lvl3pPr>
            <a:lvl4pPr marL="1600200" indent="-228600" defTabSz="922338" eaLnBrk="0" hangingPunct="0">
              <a:defRPr sz="2400">
                <a:solidFill>
                  <a:schemeClr val="tx1"/>
                </a:solidFill>
                <a:latin typeface="Arial" charset="0"/>
              </a:defRPr>
            </a:lvl4pPr>
            <a:lvl5pPr marL="2057400" indent="-228600" defTabSz="922338" eaLnBrk="0" hangingPunct="0">
              <a:defRPr sz="2400">
                <a:solidFill>
                  <a:schemeClr val="tx1"/>
                </a:solidFill>
                <a:latin typeface="Arial" charset="0"/>
              </a:defRPr>
            </a:lvl5pPr>
            <a:lvl6pPr marL="2514600" indent="-228600" defTabSz="922338" eaLnBrk="0" fontAlgn="base" hangingPunct="0">
              <a:spcBef>
                <a:spcPct val="0"/>
              </a:spcBef>
              <a:spcAft>
                <a:spcPct val="0"/>
              </a:spcAft>
              <a:defRPr sz="2400">
                <a:solidFill>
                  <a:schemeClr val="tx1"/>
                </a:solidFill>
                <a:latin typeface="Arial" charset="0"/>
              </a:defRPr>
            </a:lvl6pPr>
            <a:lvl7pPr marL="2971800" indent="-228600" defTabSz="922338" eaLnBrk="0" fontAlgn="base" hangingPunct="0">
              <a:spcBef>
                <a:spcPct val="0"/>
              </a:spcBef>
              <a:spcAft>
                <a:spcPct val="0"/>
              </a:spcAft>
              <a:defRPr sz="2400">
                <a:solidFill>
                  <a:schemeClr val="tx1"/>
                </a:solidFill>
                <a:latin typeface="Arial" charset="0"/>
              </a:defRPr>
            </a:lvl7pPr>
            <a:lvl8pPr marL="3429000" indent="-228600" defTabSz="922338" eaLnBrk="0" fontAlgn="base" hangingPunct="0">
              <a:spcBef>
                <a:spcPct val="0"/>
              </a:spcBef>
              <a:spcAft>
                <a:spcPct val="0"/>
              </a:spcAft>
              <a:defRPr sz="2400">
                <a:solidFill>
                  <a:schemeClr val="tx1"/>
                </a:solidFill>
                <a:latin typeface="Arial" charset="0"/>
              </a:defRPr>
            </a:lvl8pPr>
            <a:lvl9pPr marL="3886200" indent="-228600" defTabSz="922338" eaLnBrk="0" fontAlgn="base" hangingPunct="0">
              <a:spcBef>
                <a:spcPct val="0"/>
              </a:spcBef>
              <a:spcAft>
                <a:spcPct val="0"/>
              </a:spcAft>
              <a:defRPr sz="2400">
                <a:solidFill>
                  <a:schemeClr val="tx1"/>
                </a:solidFill>
                <a:latin typeface="Arial" charset="0"/>
              </a:defRPr>
            </a:lvl9pPr>
          </a:lstStyle>
          <a:p>
            <a:pPr eaLnBrk="1" hangingPunct="1"/>
            <a:fld id="{F348C84F-367F-4E01-A36D-45EB0F154473}" type="slidenum">
              <a:rPr lang="en-US" altLang="en-US" sz="1200" smtClean="0"/>
              <a:pPr eaLnBrk="1" hangingPunct="1"/>
              <a:t>47</a:t>
            </a:fld>
            <a:endParaRPr lang="en-US" altLang="en-US" sz="1200"/>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2338" eaLnBrk="0" hangingPunct="0">
              <a:defRPr sz="2400">
                <a:solidFill>
                  <a:schemeClr val="tx1"/>
                </a:solidFill>
                <a:latin typeface="Arial" charset="0"/>
              </a:defRPr>
            </a:lvl1pPr>
            <a:lvl2pPr marL="742950" indent="-285750" defTabSz="922338" eaLnBrk="0" hangingPunct="0">
              <a:defRPr sz="2400">
                <a:solidFill>
                  <a:schemeClr val="tx1"/>
                </a:solidFill>
                <a:latin typeface="Arial" charset="0"/>
              </a:defRPr>
            </a:lvl2pPr>
            <a:lvl3pPr marL="1143000" indent="-228600" defTabSz="922338" eaLnBrk="0" hangingPunct="0">
              <a:defRPr sz="2400">
                <a:solidFill>
                  <a:schemeClr val="tx1"/>
                </a:solidFill>
                <a:latin typeface="Arial" charset="0"/>
              </a:defRPr>
            </a:lvl3pPr>
            <a:lvl4pPr marL="1600200" indent="-228600" defTabSz="922338" eaLnBrk="0" hangingPunct="0">
              <a:defRPr sz="2400">
                <a:solidFill>
                  <a:schemeClr val="tx1"/>
                </a:solidFill>
                <a:latin typeface="Arial" charset="0"/>
              </a:defRPr>
            </a:lvl4pPr>
            <a:lvl5pPr marL="2057400" indent="-228600" defTabSz="922338" eaLnBrk="0" hangingPunct="0">
              <a:defRPr sz="2400">
                <a:solidFill>
                  <a:schemeClr val="tx1"/>
                </a:solidFill>
                <a:latin typeface="Arial" charset="0"/>
              </a:defRPr>
            </a:lvl5pPr>
            <a:lvl6pPr marL="2514600" indent="-228600" defTabSz="922338" eaLnBrk="0" fontAlgn="base" hangingPunct="0">
              <a:spcBef>
                <a:spcPct val="0"/>
              </a:spcBef>
              <a:spcAft>
                <a:spcPct val="0"/>
              </a:spcAft>
              <a:defRPr sz="2400">
                <a:solidFill>
                  <a:schemeClr val="tx1"/>
                </a:solidFill>
                <a:latin typeface="Arial" charset="0"/>
              </a:defRPr>
            </a:lvl6pPr>
            <a:lvl7pPr marL="2971800" indent="-228600" defTabSz="922338" eaLnBrk="0" fontAlgn="base" hangingPunct="0">
              <a:spcBef>
                <a:spcPct val="0"/>
              </a:spcBef>
              <a:spcAft>
                <a:spcPct val="0"/>
              </a:spcAft>
              <a:defRPr sz="2400">
                <a:solidFill>
                  <a:schemeClr val="tx1"/>
                </a:solidFill>
                <a:latin typeface="Arial" charset="0"/>
              </a:defRPr>
            </a:lvl7pPr>
            <a:lvl8pPr marL="3429000" indent="-228600" defTabSz="922338" eaLnBrk="0" fontAlgn="base" hangingPunct="0">
              <a:spcBef>
                <a:spcPct val="0"/>
              </a:spcBef>
              <a:spcAft>
                <a:spcPct val="0"/>
              </a:spcAft>
              <a:defRPr sz="2400">
                <a:solidFill>
                  <a:schemeClr val="tx1"/>
                </a:solidFill>
                <a:latin typeface="Arial" charset="0"/>
              </a:defRPr>
            </a:lvl8pPr>
            <a:lvl9pPr marL="3886200" indent="-228600" defTabSz="922338" eaLnBrk="0" fontAlgn="base" hangingPunct="0">
              <a:spcBef>
                <a:spcPct val="0"/>
              </a:spcBef>
              <a:spcAft>
                <a:spcPct val="0"/>
              </a:spcAft>
              <a:defRPr sz="2400">
                <a:solidFill>
                  <a:schemeClr val="tx1"/>
                </a:solidFill>
                <a:latin typeface="Arial" charset="0"/>
              </a:defRPr>
            </a:lvl9pPr>
          </a:lstStyle>
          <a:p>
            <a:pPr eaLnBrk="1" hangingPunct="1"/>
            <a:fld id="{24E6D860-215B-480F-99F9-10D0DD2247CA}" type="slidenum">
              <a:rPr lang="en-US" altLang="en-US" sz="1200" smtClean="0"/>
              <a:pPr eaLnBrk="1" hangingPunct="1"/>
              <a:t>48</a:t>
            </a:fld>
            <a:endParaRPr lang="en-US" altLang="en-US" sz="1200"/>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2338" eaLnBrk="0" hangingPunct="0">
              <a:defRPr sz="2400">
                <a:solidFill>
                  <a:schemeClr val="tx1"/>
                </a:solidFill>
                <a:latin typeface="Arial" charset="0"/>
              </a:defRPr>
            </a:lvl1pPr>
            <a:lvl2pPr marL="742950" indent="-285750" defTabSz="922338" eaLnBrk="0" hangingPunct="0">
              <a:defRPr sz="2400">
                <a:solidFill>
                  <a:schemeClr val="tx1"/>
                </a:solidFill>
                <a:latin typeface="Arial" charset="0"/>
              </a:defRPr>
            </a:lvl2pPr>
            <a:lvl3pPr marL="1143000" indent="-228600" defTabSz="922338" eaLnBrk="0" hangingPunct="0">
              <a:defRPr sz="2400">
                <a:solidFill>
                  <a:schemeClr val="tx1"/>
                </a:solidFill>
                <a:latin typeface="Arial" charset="0"/>
              </a:defRPr>
            </a:lvl3pPr>
            <a:lvl4pPr marL="1600200" indent="-228600" defTabSz="922338" eaLnBrk="0" hangingPunct="0">
              <a:defRPr sz="2400">
                <a:solidFill>
                  <a:schemeClr val="tx1"/>
                </a:solidFill>
                <a:latin typeface="Arial" charset="0"/>
              </a:defRPr>
            </a:lvl4pPr>
            <a:lvl5pPr marL="2057400" indent="-228600" defTabSz="922338" eaLnBrk="0" hangingPunct="0">
              <a:defRPr sz="2400">
                <a:solidFill>
                  <a:schemeClr val="tx1"/>
                </a:solidFill>
                <a:latin typeface="Arial" charset="0"/>
              </a:defRPr>
            </a:lvl5pPr>
            <a:lvl6pPr marL="2514600" indent="-228600" defTabSz="922338" eaLnBrk="0" fontAlgn="base" hangingPunct="0">
              <a:spcBef>
                <a:spcPct val="0"/>
              </a:spcBef>
              <a:spcAft>
                <a:spcPct val="0"/>
              </a:spcAft>
              <a:defRPr sz="2400">
                <a:solidFill>
                  <a:schemeClr val="tx1"/>
                </a:solidFill>
                <a:latin typeface="Arial" charset="0"/>
              </a:defRPr>
            </a:lvl6pPr>
            <a:lvl7pPr marL="2971800" indent="-228600" defTabSz="922338" eaLnBrk="0" fontAlgn="base" hangingPunct="0">
              <a:spcBef>
                <a:spcPct val="0"/>
              </a:spcBef>
              <a:spcAft>
                <a:spcPct val="0"/>
              </a:spcAft>
              <a:defRPr sz="2400">
                <a:solidFill>
                  <a:schemeClr val="tx1"/>
                </a:solidFill>
                <a:latin typeface="Arial" charset="0"/>
              </a:defRPr>
            </a:lvl7pPr>
            <a:lvl8pPr marL="3429000" indent="-228600" defTabSz="922338" eaLnBrk="0" fontAlgn="base" hangingPunct="0">
              <a:spcBef>
                <a:spcPct val="0"/>
              </a:spcBef>
              <a:spcAft>
                <a:spcPct val="0"/>
              </a:spcAft>
              <a:defRPr sz="2400">
                <a:solidFill>
                  <a:schemeClr val="tx1"/>
                </a:solidFill>
                <a:latin typeface="Arial" charset="0"/>
              </a:defRPr>
            </a:lvl8pPr>
            <a:lvl9pPr marL="3886200" indent="-228600" defTabSz="922338" eaLnBrk="0" fontAlgn="base" hangingPunct="0">
              <a:spcBef>
                <a:spcPct val="0"/>
              </a:spcBef>
              <a:spcAft>
                <a:spcPct val="0"/>
              </a:spcAft>
              <a:defRPr sz="2400">
                <a:solidFill>
                  <a:schemeClr val="tx1"/>
                </a:solidFill>
                <a:latin typeface="Arial" charset="0"/>
              </a:defRPr>
            </a:lvl9pPr>
          </a:lstStyle>
          <a:p>
            <a:pPr eaLnBrk="1" hangingPunct="1"/>
            <a:fld id="{FCAF5C71-533F-4E54-AFA5-A09AA8D36C7C}" type="slidenum">
              <a:rPr lang="en-US" altLang="en-US" sz="1200" smtClean="0"/>
              <a:pPr eaLnBrk="1" hangingPunct="1"/>
              <a:t>49</a:t>
            </a:fld>
            <a:endParaRPr lang="en-US" altLang="en-US" sz="1200"/>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2338" eaLnBrk="0" hangingPunct="0">
              <a:defRPr sz="2400">
                <a:solidFill>
                  <a:schemeClr val="tx1"/>
                </a:solidFill>
                <a:latin typeface="Arial" charset="0"/>
              </a:defRPr>
            </a:lvl1pPr>
            <a:lvl2pPr marL="742950" indent="-285750" defTabSz="922338" eaLnBrk="0" hangingPunct="0">
              <a:defRPr sz="2400">
                <a:solidFill>
                  <a:schemeClr val="tx1"/>
                </a:solidFill>
                <a:latin typeface="Arial" charset="0"/>
              </a:defRPr>
            </a:lvl2pPr>
            <a:lvl3pPr marL="1143000" indent="-228600" defTabSz="922338" eaLnBrk="0" hangingPunct="0">
              <a:defRPr sz="2400">
                <a:solidFill>
                  <a:schemeClr val="tx1"/>
                </a:solidFill>
                <a:latin typeface="Arial" charset="0"/>
              </a:defRPr>
            </a:lvl3pPr>
            <a:lvl4pPr marL="1600200" indent="-228600" defTabSz="922338" eaLnBrk="0" hangingPunct="0">
              <a:defRPr sz="2400">
                <a:solidFill>
                  <a:schemeClr val="tx1"/>
                </a:solidFill>
                <a:latin typeface="Arial" charset="0"/>
              </a:defRPr>
            </a:lvl4pPr>
            <a:lvl5pPr marL="2057400" indent="-228600" defTabSz="922338" eaLnBrk="0" hangingPunct="0">
              <a:defRPr sz="2400">
                <a:solidFill>
                  <a:schemeClr val="tx1"/>
                </a:solidFill>
                <a:latin typeface="Arial" charset="0"/>
              </a:defRPr>
            </a:lvl5pPr>
            <a:lvl6pPr marL="2514600" indent="-228600" defTabSz="922338" eaLnBrk="0" fontAlgn="base" hangingPunct="0">
              <a:spcBef>
                <a:spcPct val="0"/>
              </a:spcBef>
              <a:spcAft>
                <a:spcPct val="0"/>
              </a:spcAft>
              <a:defRPr sz="2400">
                <a:solidFill>
                  <a:schemeClr val="tx1"/>
                </a:solidFill>
                <a:latin typeface="Arial" charset="0"/>
              </a:defRPr>
            </a:lvl6pPr>
            <a:lvl7pPr marL="2971800" indent="-228600" defTabSz="922338" eaLnBrk="0" fontAlgn="base" hangingPunct="0">
              <a:spcBef>
                <a:spcPct val="0"/>
              </a:spcBef>
              <a:spcAft>
                <a:spcPct val="0"/>
              </a:spcAft>
              <a:defRPr sz="2400">
                <a:solidFill>
                  <a:schemeClr val="tx1"/>
                </a:solidFill>
                <a:latin typeface="Arial" charset="0"/>
              </a:defRPr>
            </a:lvl7pPr>
            <a:lvl8pPr marL="3429000" indent="-228600" defTabSz="922338" eaLnBrk="0" fontAlgn="base" hangingPunct="0">
              <a:spcBef>
                <a:spcPct val="0"/>
              </a:spcBef>
              <a:spcAft>
                <a:spcPct val="0"/>
              </a:spcAft>
              <a:defRPr sz="2400">
                <a:solidFill>
                  <a:schemeClr val="tx1"/>
                </a:solidFill>
                <a:latin typeface="Arial" charset="0"/>
              </a:defRPr>
            </a:lvl8pPr>
            <a:lvl9pPr marL="3886200" indent="-228600" defTabSz="922338" eaLnBrk="0" fontAlgn="base" hangingPunct="0">
              <a:spcBef>
                <a:spcPct val="0"/>
              </a:spcBef>
              <a:spcAft>
                <a:spcPct val="0"/>
              </a:spcAft>
              <a:defRPr sz="2400">
                <a:solidFill>
                  <a:schemeClr val="tx1"/>
                </a:solidFill>
                <a:latin typeface="Arial" charset="0"/>
              </a:defRPr>
            </a:lvl9pPr>
          </a:lstStyle>
          <a:p>
            <a:pPr eaLnBrk="1" hangingPunct="1"/>
            <a:fld id="{62E26E0D-8728-44B6-973D-9107E4DA2FA5}" type="slidenum">
              <a:rPr lang="en-US" altLang="en-US" sz="1200" smtClean="0"/>
              <a:pPr eaLnBrk="1" hangingPunct="1"/>
              <a:t>50</a:t>
            </a:fld>
            <a:endParaRPr lang="en-US" altLang="en-US" sz="1200"/>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2338" eaLnBrk="0" hangingPunct="0">
              <a:defRPr sz="2400">
                <a:solidFill>
                  <a:schemeClr val="tx1"/>
                </a:solidFill>
                <a:latin typeface="Arial" charset="0"/>
              </a:defRPr>
            </a:lvl1pPr>
            <a:lvl2pPr marL="742950" indent="-285750" defTabSz="922338" eaLnBrk="0" hangingPunct="0">
              <a:defRPr sz="2400">
                <a:solidFill>
                  <a:schemeClr val="tx1"/>
                </a:solidFill>
                <a:latin typeface="Arial" charset="0"/>
              </a:defRPr>
            </a:lvl2pPr>
            <a:lvl3pPr marL="1143000" indent="-228600" defTabSz="922338" eaLnBrk="0" hangingPunct="0">
              <a:defRPr sz="2400">
                <a:solidFill>
                  <a:schemeClr val="tx1"/>
                </a:solidFill>
                <a:latin typeface="Arial" charset="0"/>
              </a:defRPr>
            </a:lvl3pPr>
            <a:lvl4pPr marL="1600200" indent="-228600" defTabSz="922338" eaLnBrk="0" hangingPunct="0">
              <a:defRPr sz="2400">
                <a:solidFill>
                  <a:schemeClr val="tx1"/>
                </a:solidFill>
                <a:latin typeface="Arial" charset="0"/>
              </a:defRPr>
            </a:lvl4pPr>
            <a:lvl5pPr marL="2057400" indent="-228600" defTabSz="922338" eaLnBrk="0" hangingPunct="0">
              <a:defRPr sz="2400">
                <a:solidFill>
                  <a:schemeClr val="tx1"/>
                </a:solidFill>
                <a:latin typeface="Arial" charset="0"/>
              </a:defRPr>
            </a:lvl5pPr>
            <a:lvl6pPr marL="2514600" indent="-228600" defTabSz="922338" eaLnBrk="0" fontAlgn="base" hangingPunct="0">
              <a:spcBef>
                <a:spcPct val="0"/>
              </a:spcBef>
              <a:spcAft>
                <a:spcPct val="0"/>
              </a:spcAft>
              <a:defRPr sz="2400">
                <a:solidFill>
                  <a:schemeClr val="tx1"/>
                </a:solidFill>
                <a:latin typeface="Arial" charset="0"/>
              </a:defRPr>
            </a:lvl6pPr>
            <a:lvl7pPr marL="2971800" indent="-228600" defTabSz="922338" eaLnBrk="0" fontAlgn="base" hangingPunct="0">
              <a:spcBef>
                <a:spcPct val="0"/>
              </a:spcBef>
              <a:spcAft>
                <a:spcPct val="0"/>
              </a:spcAft>
              <a:defRPr sz="2400">
                <a:solidFill>
                  <a:schemeClr val="tx1"/>
                </a:solidFill>
                <a:latin typeface="Arial" charset="0"/>
              </a:defRPr>
            </a:lvl7pPr>
            <a:lvl8pPr marL="3429000" indent="-228600" defTabSz="922338" eaLnBrk="0" fontAlgn="base" hangingPunct="0">
              <a:spcBef>
                <a:spcPct val="0"/>
              </a:spcBef>
              <a:spcAft>
                <a:spcPct val="0"/>
              </a:spcAft>
              <a:defRPr sz="2400">
                <a:solidFill>
                  <a:schemeClr val="tx1"/>
                </a:solidFill>
                <a:latin typeface="Arial" charset="0"/>
              </a:defRPr>
            </a:lvl8pPr>
            <a:lvl9pPr marL="3886200" indent="-228600" defTabSz="922338" eaLnBrk="0" fontAlgn="base" hangingPunct="0">
              <a:spcBef>
                <a:spcPct val="0"/>
              </a:spcBef>
              <a:spcAft>
                <a:spcPct val="0"/>
              </a:spcAft>
              <a:defRPr sz="2400">
                <a:solidFill>
                  <a:schemeClr val="tx1"/>
                </a:solidFill>
                <a:latin typeface="Arial" charset="0"/>
              </a:defRPr>
            </a:lvl9pPr>
          </a:lstStyle>
          <a:p>
            <a:pPr eaLnBrk="1" hangingPunct="1"/>
            <a:fld id="{E8B36E8B-BD5E-4D3D-B442-1E2C79170D68}" type="slidenum">
              <a:rPr lang="en-US" altLang="en-US" sz="1200" smtClean="0"/>
              <a:pPr eaLnBrk="1" hangingPunct="1"/>
              <a:t>51</a:t>
            </a:fld>
            <a:endParaRPr lang="en-US" altLang="en-US" sz="1200"/>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2338" eaLnBrk="0" hangingPunct="0">
              <a:defRPr sz="2400">
                <a:solidFill>
                  <a:schemeClr val="tx1"/>
                </a:solidFill>
                <a:latin typeface="Arial" charset="0"/>
              </a:defRPr>
            </a:lvl1pPr>
            <a:lvl2pPr marL="742950" indent="-285750" defTabSz="922338" eaLnBrk="0" hangingPunct="0">
              <a:defRPr sz="2400">
                <a:solidFill>
                  <a:schemeClr val="tx1"/>
                </a:solidFill>
                <a:latin typeface="Arial" charset="0"/>
              </a:defRPr>
            </a:lvl2pPr>
            <a:lvl3pPr marL="1143000" indent="-228600" defTabSz="922338" eaLnBrk="0" hangingPunct="0">
              <a:defRPr sz="2400">
                <a:solidFill>
                  <a:schemeClr val="tx1"/>
                </a:solidFill>
                <a:latin typeface="Arial" charset="0"/>
              </a:defRPr>
            </a:lvl3pPr>
            <a:lvl4pPr marL="1600200" indent="-228600" defTabSz="922338" eaLnBrk="0" hangingPunct="0">
              <a:defRPr sz="2400">
                <a:solidFill>
                  <a:schemeClr val="tx1"/>
                </a:solidFill>
                <a:latin typeface="Arial" charset="0"/>
              </a:defRPr>
            </a:lvl4pPr>
            <a:lvl5pPr marL="2057400" indent="-228600" defTabSz="922338" eaLnBrk="0" hangingPunct="0">
              <a:defRPr sz="2400">
                <a:solidFill>
                  <a:schemeClr val="tx1"/>
                </a:solidFill>
                <a:latin typeface="Arial" charset="0"/>
              </a:defRPr>
            </a:lvl5pPr>
            <a:lvl6pPr marL="2514600" indent="-228600" defTabSz="922338" eaLnBrk="0" fontAlgn="base" hangingPunct="0">
              <a:spcBef>
                <a:spcPct val="0"/>
              </a:spcBef>
              <a:spcAft>
                <a:spcPct val="0"/>
              </a:spcAft>
              <a:defRPr sz="2400">
                <a:solidFill>
                  <a:schemeClr val="tx1"/>
                </a:solidFill>
                <a:latin typeface="Arial" charset="0"/>
              </a:defRPr>
            </a:lvl6pPr>
            <a:lvl7pPr marL="2971800" indent="-228600" defTabSz="922338" eaLnBrk="0" fontAlgn="base" hangingPunct="0">
              <a:spcBef>
                <a:spcPct val="0"/>
              </a:spcBef>
              <a:spcAft>
                <a:spcPct val="0"/>
              </a:spcAft>
              <a:defRPr sz="2400">
                <a:solidFill>
                  <a:schemeClr val="tx1"/>
                </a:solidFill>
                <a:latin typeface="Arial" charset="0"/>
              </a:defRPr>
            </a:lvl7pPr>
            <a:lvl8pPr marL="3429000" indent="-228600" defTabSz="922338" eaLnBrk="0" fontAlgn="base" hangingPunct="0">
              <a:spcBef>
                <a:spcPct val="0"/>
              </a:spcBef>
              <a:spcAft>
                <a:spcPct val="0"/>
              </a:spcAft>
              <a:defRPr sz="2400">
                <a:solidFill>
                  <a:schemeClr val="tx1"/>
                </a:solidFill>
                <a:latin typeface="Arial" charset="0"/>
              </a:defRPr>
            </a:lvl8pPr>
            <a:lvl9pPr marL="3886200" indent="-228600" defTabSz="922338" eaLnBrk="0" fontAlgn="base" hangingPunct="0">
              <a:spcBef>
                <a:spcPct val="0"/>
              </a:spcBef>
              <a:spcAft>
                <a:spcPct val="0"/>
              </a:spcAft>
              <a:defRPr sz="2400">
                <a:solidFill>
                  <a:schemeClr val="tx1"/>
                </a:solidFill>
                <a:latin typeface="Arial" charset="0"/>
              </a:defRPr>
            </a:lvl9pPr>
          </a:lstStyle>
          <a:p>
            <a:pPr eaLnBrk="1" hangingPunct="1"/>
            <a:fld id="{2D86549D-A221-4661-9887-414321E751C9}" type="slidenum">
              <a:rPr lang="en-US" altLang="en-US" sz="1200" smtClean="0"/>
              <a:pPr eaLnBrk="1" hangingPunct="1"/>
              <a:t>52</a:t>
            </a:fld>
            <a:endParaRPr lang="en-US" altLang="en-US" sz="1200"/>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2338" eaLnBrk="0" hangingPunct="0">
              <a:defRPr sz="2400">
                <a:solidFill>
                  <a:schemeClr val="tx1"/>
                </a:solidFill>
                <a:latin typeface="Arial" charset="0"/>
              </a:defRPr>
            </a:lvl1pPr>
            <a:lvl2pPr marL="742950" indent="-285750" defTabSz="922338" eaLnBrk="0" hangingPunct="0">
              <a:defRPr sz="2400">
                <a:solidFill>
                  <a:schemeClr val="tx1"/>
                </a:solidFill>
                <a:latin typeface="Arial" charset="0"/>
              </a:defRPr>
            </a:lvl2pPr>
            <a:lvl3pPr marL="1143000" indent="-228600" defTabSz="922338" eaLnBrk="0" hangingPunct="0">
              <a:defRPr sz="2400">
                <a:solidFill>
                  <a:schemeClr val="tx1"/>
                </a:solidFill>
                <a:latin typeface="Arial" charset="0"/>
              </a:defRPr>
            </a:lvl3pPr>
            <a:lvl4pPr marL="1600200" indent="-228600" defTabSz="922338" eaLnBrk="0" hangingPunct="0">
              <a:defRPr sz="2400">
                <a:solidFill>
                  <a:schemeClr val="tx1"/>
                </a:solidFill>
                <a:latin typeface="Arial" charset="0"/>
              </a:defRPr>
            </a:lvl4pPr>
            <a:lvl5pPr marL="2057400" indent="-228600" defTabSz="922338" eaLnBrk="0" hangingPunct="0">
              <a:defRPr sz="2400">
                <a:solidFill>
                  <a:schemeClr val="tx1"/>
                </a:solidFill>
                <a:latin typeface="Arial" charset="0"/>
              </a:defRPr>
            </a:lvl5pPr>
            <a:lvl6pPr marL="2514600" indent="-228600" defTabSz="922338" eaLnBrk="0" fontAlgn="base" hangingPunct="0">
              <a:spcBef>
                <a:spcPct val="0"/>
              </a:spcBef>
              <a:spcAft>
                <a:spcPct val="0"/>
              </a:spcAft>
              <a:defRPr sz="2400">
                <a:solidFill>
                  <a:schemeClr val="tx1"/>
                </a:solidFill>
                <a:latin typeface="Arial" charset="0"/>
              </a:defRPr>
            </a:lvl6pPr>
            <a:lvl7pPr marL="2971800" indent="-228600" defTabSz="922338" eaLnBrk="0" fontAlgn="base" hangingPunct="0">
              <a:spcBef>
                <a:spcPct val="0"/>
              </a:spcBef>
              <a:spcAft>
                <a:spcPct val="0"/>
              </a:spcAft>
              <a:defRPr sz="2400">
                <a:solidFill>
                  <a:schemeClr val="tx1"/>
                </a:solidFill>
                <a:latin typeface="Arial" charset="0"/>
              </a:defRPr>
            </a:lvl7pPr>
            <a:lvl8pPr marL="3429000" indent="-228600" defTabSz="922338" eaLnBrk="0" fontAlgn="base" hangingPunct="0">
              <a:spcBef>
                <a:spcPct val="0"/>
              </a:spcBef>
              <a:spcAft>
                <a:spcPct val="0"/>
              </a:spcAft>
              <a:defRPr sz="2400">
                <a:solidFill>
                  <a:schemeClr val="tx1"/>
                </a:solidFill>
                <a:latin typeface="Arial" charset="0"/>
              </a:defRPr>
            </a:lvl8pPr>
            <a:lvl9pPr marL="3886200" indent="-228600" defTabSz="922338" eaLnBrk="0" fontAlgn="base" hangingPunct="0">
              <a:spcBef>
                <a:spcPct val="0"/>
              </a:spcBef>
              <a:spcAft>
                <a:spcPct val="0"/>
              </a:spcAft>
              <a:defRPr sz="2400">
                <a:solidFill>
                  <a:schemeClr val="tx1"/>
                </a:solidFill>
                <a:latin typeface="Arial" charset="0"/>
              </a:defRPr>
            </a:lvl9pPr>
          </a:lstStyle>
          <a:p>
            <a:pPr eaLnBrk="1" hangingPunct="1"/>
            <a:fld id="{A8FAF2CB-83C2-4507-88E0-26C55853384E}" type="slidenum">
              <a:rPr lang="en-US" altLang="en-US" sz="1200" smtClean="0"/>
              <a:pPr eaLnBrk="1" hangingPunct="1"/>
              <a:t>53</a:t>
            </a:fld>
            <a:endParaRPr lang="en-US" altLang="en-US" sz="1200"/>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1530DB96-F92F-441D-94E6-54A78E376E1F}" type="datetime1">
              <a:rPr lang="en-US" smtClean="0"/>
              <a:t>11/1/2023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E47B56FB-DF8C-47C9-9858-94FEB833D5C5}" type="datetime1">
              <a:rPr lang="en-US" smtClean="0"/>
              <a:t>11/1/2023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B1C58454-8944-48AB-B64D-3EDE6E58F086}" type="datetime1">
              <a:rPr lang="en-US" smtClean="0"/>
              <a:t>11/1/2023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2E16F5FC-FBE6-4940-95DB-A64A44B76FCB}" type="datetime1">
              <a:rPr lang="en-US" smtClean="0"/>
              <a:t>11/1/2023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9EDD09A0-A87E-47B6-8C90-216A8ED96706}" type="datetime1">
              <a:rPr lang="en-US" smtClean="0"/>
              <a:t>11/1/2023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342BEB54-E95B-4A15-A1D9-3C9BCE0C8A83}" type="datetime1">
              <a:rPr lang="en-US" smtClean="0"/>
              <a:t>11/1/2023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837FC58E-63B3-7997-923A-67EDEF5736EA}"/>
              </a:ext>
            </a:extLst>
          </p:cNvPr>
          <p:cNvSpPr/>
          <p:nvPr userDrawn="1"/>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a:extLst>
              <a:ext uri="{FF2B5EF4-FFF2-40B4-BE49-F238E27FC236}">
                <a16:creationId xmlns:a16="http://schemas.microsoft.com/office/drawing/2014/main" id="{DCA766A6-23EA-ED00-F395-C1C5ABE54686}"/>
              </a:ext>
            </a:extLst>
          </p:cNvPr>
          <p:cNvSpPr/>
          <p:nvPr userDrawn="1"/>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A71132BF-7BB6-3069-0D39-3C759F10B5CD}"/>
              </a:ext>
            </a:extLst>
          </p:cNvPr>
          <p:cNvSpPr txBox="1"/>
          <p:nvPr userDrawn="1"/>
        </p:nvSpPr>
        <p:spPr>
          <a:xfrm>
            <a:off x="889000" y="239184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BBA15109-9386-4F76-9DE1-202DD04BD715}"/>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2" name="TextBox 11">
            <a:extLst>
              <a:ext uri="{FF2B5EF4-FFF2-40B4-BE49-F238E27FC236}">
                <a16:creationId xmlns:a16="http://schemas.microsoft.com/office/drawing/2014/main" id="{5A15BFB5-CAFA-0AC1-AE80-26C75CC99E27}"/>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8B4A49BF-F968-4376-B959-E377EC1259E5}" type="datetime1">
              <a:rPr lang="en-US" smtClean="0"/>
              <a:t>11/1/2023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8CE07011-628A-4688-884E-FB63C7234236}" type="datetime1">
              <a:rPr lang="en-US" smtClean="0"/>
              <a:t>11/1/2023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999E4E40-9C73-4E0D-80BA-D2183028584F}" type="datetime1">
              <a:rPr lang="en-US" smtClean="0"/>
              <a:t>11/1/2023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AFB76C1D-82E6-449D-A350-CB6A2EB80995}" type="datetime1">
              <a:rPr lang="en-US" smtClean="0"/>
              <a:t>11/1/2023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59355F-D8B5-4E1E-88C7-F8A7A4D5B426}" type="datetime1">
              <a:rPr lang="en-US" smtClean="0"/>
              <a:t>11/1/2023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customXml" Target="../ink/ink2.xml"/><Relationship Id="rId5" Type="http://schemas.openxmlformats.org/officeDocument/2006/relationships/image" Target="../media/image10.png"/><Relationship Id="rId4" Type="http://schemas.openxmlformats.org/officeDocument/2006/relationships/customXml" Target="../ink/ink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 Id="rId5" Type="http://schemas.openxmlformats.org/officeDocument/2006/relationships/image" Target="../media/image28.png"/><Relationship Id="rId4" Type="http://schemas.openxmlformats.org/officeDocument/2006/relationships/image" Target="../media/image27.png"/></Relationships>
</file>

<file path=ppt/slides/_rels/slide2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image" Target="../media/image46.png"/><Relationship Id="rId18" Type="http://schemas.openxmlformats.org/officeDocument/2006/relationships/image" Target="../media/image51.png"/><Relationship Id="rId26" Type="http://schemas.openxmlformats.org/officeDocument/2006/relationships/image" Target="../media/image59.png"/><Relationship Id="rId39" Type="http://schemas.openxmlformats.org/officeDocument/2006/relationships/image" Target="../media/image72.png"/><Relationship Id="rId3" Type="http://schemas.openxmlformats.org/officeDocument/2006/relationships/image" Target="../media/image36.png"/><Relationship Id="rId21" Type="http://schemas.openxmlformats.org/officeDocument/2006/relationships/image" Target="../media/image54.png"/><Relationship Id="rId34" Type="http://schemas.openxmlformats.org/officeDocument/2006/relationships/image" Target="../media/image67.png"/><Relationship Id="rId42" Type="http://schemas.openxmlformats.org/officeDocument/2006/relationships/image" Target="../media/image75.png"/><Relationship Id="rId7" Type="http://schemas.openxmlformats.org/officeDocument/2006/relationships/image" Target="../media/image40.png"/><Relationship Id="rId12" Type="http://schemas.openxmlformats.org/officeDocument/2006/relationships/image" Target="../media/image45.png"/><Relationship Id="rId17" Type="http://schemas.openxmlformats.org/officeDocument/2006/relationships/image" Target="../media/image50.png"/><Relationship Id="rId25" Type="http://schemas.openxmlformats.org/officeDocument/2006/relationships/image" Target="../media/image58.png"/><Relationship Id="rId33" Type="http://schemas.openxmlformats.org/officeDocument/2006/relationships/image" Target="../media/image66.png"/><Relationship Id="rId38" Type="http://schemas.openxmlformats.org/officeDocument/2006/relationships/image" Target="../media/image71.png"/><Relationship Id="rId2" Type="http://schemas.openxmlformats.org/officeDocument/2006/relationships/image" Target="../media/image35.jpg"/><Relationship Id="rId16" Type="http://schemas.openxmlformats.org/officeDocument/2006/relationships/image" Target="../media/image49.png"/><Relationship Id="rId20" Type="http://schemas.openxmlformats.org/officeDocument/2006/relationships/image" Target="../media/image53.png"/><Relationship Id="rId29" Type="http://schemas.openxmlformats.org/officeDocument/2006/relationships/image" Target="../media/image62.png"/><Relationship Id="rId41" Type="http://schemas.openxmlformats.org/officeDocument/2006/relationships/image" Target="../media/image74.png"/><Relationship Id="rId1" Type="http://schemas.openxmlformats.org/officeDocument/2006/relationships/slideLayout" Target="../slideLayouts/slideLayout7.xml"/><Relationship Id="rId6" Type="http://schemas.openxmlformats.org/officeDocument/2006/relationships/image" Target="../media/image39.png"/><Relationship Id="rId11" Type="http://schemas.openxmlformats.org/officeDocument/2006/relationships/image" Target="../media/image44.png"/><Relationship Id="rId24" Type="http://schemas.openxmlformats.org/officeDocument/2006/relationships/image" Target="../media/image57.png"/><Relationship Id="rId32" Type="http://schemas.openxmlformats.org/officeDocument/2006/relationships/image" Target="../media/image65.png"/><Relationship Id="rId37" Type="http://schemas.openxmlformats.org/officeDocument/2006/relationships/image" Target="../media/image70.png"/><Relationship Id="rId40" Type="http://schemas.openxmlformats.org/officeDocument/2006/relationships/image" Target="../media/image73.png"/><Relationship Id="rId5" Type="http://schemas.openxmlformats.org/officeDocument/2006/relationships/image" Target="../media/image38.png"/><Relationship Id="rId15" Type="http://schemas.openxmlformats.org/officeDocument/2006/relationships/image" Target="../media/image48.png"/><Relationship Id="rId23" Type="http://schemas.openxmlformats.org/officeDocument/2006/relationships/image" Target="../media/image56.png"/><Relationship Id="rId28" Type="http://schemas.openxmlformats.org/officeDocument/2006/relationships/image" Target="../media/image61.png"/><Relationship Id="rId36" Type="http://schemas.openxmlformats.org/officeDocument/2006/relationships/image" Target="../media/image69.png"/><Relationship Id="rId10" Type="http://schemas.openxmlformats.org/officeDocument/2006/relationships/image" Target="../media/image43.png"/><Relationship Id="rId19" Type="http://schemas.openxmlformats.org/officeDocument/2006/relationships/image" Target="../media/image52.png"/><Relationship Id="rId31" Type="http://schemas.openxmlformats.org/officeDocument/2006/relationships/image" Target="../media/image64.png"/><Relationship Id="rId4" Type="http://schemas.openxmlformats.org/officeDocument/2006/relationships/image" Target="../media/image37.png"/><Relationship Id="rId9" Type="http://schemas.openxmlformats.org/officeDocument/2006/relationships/image" Target="../media/image42.png"/><Relationship Id="rId14" Type="http://schemas.openxmlformats.org/officeDocument/2006/relationships/image" Target="../media/image47.png"/><Relationship Id="rId22" Type="http://schemas.openxmlformats.org/officeDocument/2006/relationships/image" Target="../media/image55.png"/><Relationship Id="rId27" Type="http://schemas.openxmlformats.org/officeDocument/2006/relationships/image" Target="../media/image60.png"/><Relationship Id="rId30" Type="http://schemas.openxmlformats.org/officeDocument/2006/relationships/image" Target="../media/image63.png"/><Relationship Id="rId35" Type="http://schemas.openxmlformats.org/officeDocument/2006/relationships/image" Target="../media/image68.png"/><Relationship Id="rId43" Type="http://schemas.openxmlformats.org/officeDocument/2006/relationships/image" Target="../media/image76.png"/></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4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77.png"/></Relationships>
</file>

<file path=ppt/slides/_rels/slide48.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77.png"/><Relationship Id="rId5" Type="http://schemas.openxmlformats.org/officeDocument/2006/relationships/oleObject" Target="../embeddings/oleObject1.bin"/><Relationship Id="rId4" Type="http://schemas.openxmlformats.org/officeDocument/2006/relationships/image" Target="../media/image78.png"/></Relationships>
</file>

<file path=ppt/slides/_rels/slide49.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77.png"/><Relationship Id="rId5" Type="http://schemas.openxmlformats.org/officeDocument/2006/relationships/oleObject" Target="../embeddings/oleObject1.bin"/><Relationship Id="rId4" Type="http://schemas.openxmlformats.org/officeDocument/2006/relationships/image" Target="../media/image79.png"/></Relationships>
</file>

<file path=ppt/slides/_rels/slide50.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77.png"/><Relationship Id="rId5" Type="http://schemas.openxmlformats.org/officeDocument/2006/relationships/oleObject" Target="../embeddings/oleObject1.bin"/><Relationship Id="rId4" Type="http://schemas.openxmlformats.org/officeDocument/2006/relationships/image" Target="../media/image80.png"/></Relationships>
</file>

<file path=ppt/slides/_rels/slide51.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77.png"/><Relationship Id="rId5" Type="http://schemas.openxmlformats.org/officeDocument/2006/relationships/oleObject" Target="../embeddings/oleObject1.bin"/><Relationship Id="rId4" Type="http://schemas.openxmlformats.org/officeDocument/2006/relationships/image" Target="../media/image81.png"/></Relationships>
</file>

<file path=ppt/slides/_rels/slide52.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77.png"/><Relationship Id="rId5" Type="http://schemas.openxmlformats.org/officeDocument/2006/relationships/oleObject" Target="../embeddings/oleObject1.bin"/><Relationship Id="rId4" Type="http://schemas.openxmlformats.org/officeDocument/2006/relationships/image" Target="../media/image82.png"/></Relationships>
</file>

<file path=ppt/slides/_rels/slide53.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77.png"/><Relationship Id="rId5" Type="http://schemas.openxmlformats.org/officeDocument/2006/relationships/oleObject" Target="../embeddings/oleObject1.bin"/><Relationship Id="rId4" Type="http://schemas.openxmlformats.org/officeDocument/2006/relationships/image" Target="../media/image83.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8" Type="http://schemas.openxmlformats.org/officeDocument/2006/relationships/image" Target="../media/image86.jpg"/><Relationship Id="rId3" Type="http://schemas.openxmlformats.org/officeDocument/2006/relationships/image" Target="../media/image84.png"/><Relationship Id="rId7"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4.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8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3905"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587306" y="2747027"/>
            <a:ext cx="6604693" cy="523220"/>
          </a:xfrm>
          <a:prstGeom prst="rect">
            <a:avLst/>
          </a:prstGeom>
          <a:noFill/>
        </p:spPr>
        <p:txBody>
          <a:bodyPr wrap="none" rtlCol="0">
            <a:spAutoFit/>
          </a:bodyPr>
          <a:lstStyle/>
          <a:p>
            <a:pPr marL="179705" marR="66675" algn="ctr">
              <a:spcBef>
                <a:spcPts val="1225"/>
              </a:spcBef>
              <a:spcAft>
                <a:spcPts val="0"/>
              </a:spcAft>
            </a:pPr>
            <a:r>
              <a:rPr lang="en-US" sz="2800" b="1" dirty="0">
                <a:solidFill>
                  <a:srgbClr val="0D0D0D"/>
                </a:solidFill>
                <a:effectLst/>
                <a:latin typeface="Times New Roman" panose="02020603050405020304" pitchFamily="18" charset="0"/>
                <a:ea typeface="Times New Roman" panose="02020603050405020304" pitchFamily="18" charset="0"/>
              </a:rPr>
              <a:t>Master</a:t>
            </a:r>
            <a:r>
              <a:rPr lang="en-US" sz="2800" b="1" spc="-30" dirty="0">
                <a:solidFill>
                  <a:srgbClr val="0D0D0D"/>
                </a:solidFill>
                <a:effectLst/>
                <a:latin typeface="Times New Roman" panose="02020603050405020304" pitchFamily="18" charset="0"/>
                <a:ea typeface="Times New Roman" panose="02020603050405020304" pitchFamily="18" charset="0"/>
              </a:rPr>
              <a:t> </a:t>
            </a:r>
            <a:r>
              <a:rPr lang="en-US" sz="2800" b="1" dirty="0">
                <a:solidFill>
                  <a:srgbClr val="0D0D0D"/>
                </a:solidFill>
                <a:effectLst/>
                <a:latin typeface="Times New Roman" panose="02020603050405020304" pitchFamily="18" charset="0"/>
                <a:ea typeface="Times New Roman" panose="02020603050405020304" pitchFamily="18" charset="0"/>
              </a:rPr>
              <a:t>of</a:t>
            </a:r>
            <a:r>
              <a:rPr lang="en-US" sz="2800" b="1" spc="-10" dirty="0">
                <a:solidFill>
                  <a:srgbClr val="0D0D0D"/>
                </a:solidFill>
                <a:effectLst/>
                <a:latin typeface="Times New Roman" panose="02020603050405020304" pitchFamily="18" charset="0"/>
                <a:ea typeface="Times New Roman" panose="02020603050405020304" pitchFamily="18" charset="0"/>
              </a:rPr>
              <a:t> </a:t>
            </a:r>
            <a:r>
              <a:rPr lang="en-US" sz="2800" b="1" dirty="0">
                <a:solidFill>
                  <a:srgbClr val="0D0D0D"/>
                </a:solidFill>
                <a:effectLst/>
                <a:latin typeface="Times New Roman" panose="02020603050405020304" pitchFamily="18" charset="0"/>
                <a:ea typeface="Times New Roman" panose="02020603050405020304" pitchFamily="18" charset="0"/>
              </a:rPr>
              <a:t>Science</a:t>
            </a:r>
            <a:r>
              <a:rPr lang="en-US" sz="2800" b="1" spc="-15" dirty="0">
                <a:solidFill>
                  <a:srgbClr val="0D0D0D"/>
                </a:solidFill>
                <a:effectLst/>
                <a:latin typeface="Times New Roman" panose="02020603050405020304" pitchFamily="18" charset="0"/>
                <a:ea typeface="Times New Roman" panose="02020603050405020304" pitchFamily="18" charset="0"/>
              </a:rPr>
              <a:t> </a:t>
            </a:r>
            <a:r>
              <a:rPr lang="en-US" sz="2800" b="1" dirty="0">
                <a:solidFill>
                  <a:srgbClr val="0D0D0D"/>
                </a:solidFill>
                <a:effectLst/>
                <a:latin typeface="Times New Roman" panose="02020603050405020304" pitchFamily="18" charset="0"/>
                <a:ea typeface="Times New Roman" panose="02020603050405020304" pitchFamily="18" charset="0"/>
              </a:rPr>
              <a:t>in</a:t>
            </a:r>
            <a:r>
              <a:rPr lang="en-US" sz="2800" b="1" spc="-25" dirty="0">
                <a:solidFill>
                  <a:srgbClr val="0D0D0D"/>
                </a:solidFill>
                <a:effectLst/>
                <a:latin typeface="Times New Roman" panose="02020603050405020304" pitchFamily="18" charset="0"/>
                <a:ea typeface="Times New Roman" panose="02020603050405020304" pitchFamily="18" charset="0"/>
              </a:rPr>
              <a:t> </a:t>
            </a:r>
            <a:r>
              <a:rPr lang="en-US" sz="2800" b="1" dirty="0">
                <a:solidFill>
                  <a:srgbClr val="0D0D0D"/>
                </a:solidFill>
                <a:effectLst/>
                <a:latin typeface="Times New Roman" panose="02020603050405020304" pitchFamily="18" charset="0"/>
                <a:ea typeface="Times New Roman" panose="02020603050405020304" pitchFamily="18" charset="0"/>
              </a:rPr>
              <a:t>Artificial</a:t>
            </a:r>
            <a:r>
              <a:rPr lang="en-US" sz="2800" b="1" spc="-5" dirty="0">
                <a:solidFill>
                  <a:srgbClr val="0D0D0D"/>
                </a:solidFill>
                <a:effectLst/>
                <a:latin typeface="Times New Roman" panose="02020603050405020304" pitchFamily="18" charset="0"/>
                <a:ea typeface="Times New Roman" panose="02020603050405020304" pitchFamily="18" charset="0"/>
              </a:rPr>
              <a:t> </a:t>
            </a:r>
            <a:r>
              <a:rPr lang="en-US" sz="2800" b="1" dirty="0">
                <a:solidFill>
                  <a:srgbClr val="0D0D0D"/>
                </a:solidFill>
                <a:effectLst/>
                <a:latin typeface="Times New Roman" panose="02020603050405020304" pitchFamily="18" charset="0"/>
                <a:ea typeface="Times New Roman" panose="02020603050405020304" pitchFamily="18" charset="0"/>
              </a:rPr>
              <a:t>intelligent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622482" y="3606581"/>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5</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677" y="4495071"/>
            <a:ext cx="4202048" cy="769441"/>
          </a:xfrm>
          <a:prstGeom prst="rect">
            <a:avLst/>
          </a:prstGeom>
          <a:noFill/>
        </p:spPr>
        <p:txBody>
          <a:bodyPr wrap="none" rtlCol="0">
            <a:spAutoFit/>
          </a:bodyPr>
          <a:lstStyle/>
          <a:p>
            <a:r>
              <a:rPr lang="en-US" sz="2400" b="1" dirty="0">
                <a:effectLst/>
                <a:latin typeface="Calibri" panose="020F0502020204030204" pitchFamily="34" charset="0"/>
                <a:ea typeface="Times New Roman" panose="02020603050405020304" pitchFamily="18" charset="0"/>
              </a:rPr>
              <a:t>AI511</a:t>
            </a:r>
          </a:p>
          <a:p>
            <a:r>
              <a:rPr lang="en-US" sz="2000" b="1" dirty="0">
                <a:solidFill>
                  <a:srgbClr val="0D0D0D"/>
                </a:solidFill>
                <a:latin typeface="Times New Roman" panose="02020603050405020304" pitchFamily="18" charset="0"/>
              </a:rPr>
              <a:t>Foundations of Artificial Intelligence</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Prof. Lamiaa Fattouh Ibrahim</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4140998B-5052-23CA-76FF-F35B0CA9F6A3}"/>
              </a:ext>
            </a:extLst>
          </p:cNvPr>
          <p:cNvSpPr txBox="1"/>
          <p:nvPr/>
        </p:nvSpPr>
        <p:spPr>
          <a:xfrm>
            <a:off x="2216727" y="1920527"/>
            <a:ext cx="8054109" cy="2677656"/>
          </a:xfrm>
          <a:prstGeom prst="rect">
            <a:avLst/>
          </a:prstGeom>
          <a:noFill/>
        </p:spPr>
        <p:txBody>
          <a:bodyPr wrap="square">
            <a:spAutoFit/>
          </a:bodyPr>
          <a:lstStyle/>
          <a:p>
            <a:pPr marL="469900" lvl="1">
              <a:lnSpc>
                <a:spcPct val="100000"/>
              </a:lnSpc>
              <a:tabLst>
                <a:tab pos="756285" algn="l"/>
              </a:tabLst>
            </a:pPr>
            <a:r>
              <a:rPr lang="en-US" sz="2800" b="1" spc="-30" dirty="0">
                <a:solidFill>
                  <a:srgbClr val="8063A1"/>
                </a:solidFill>
                <a:latin typeface="Arial"/>
                <a:cs typeface="Arial"/>
              </a:rPr>
              <a:t>Blind</a:t>
            </a:r>
            <a:r>
              <a:rPr lang="en-US" sz="2800" b="1" spc="-90" dirty="0">
                <a:solidFill>
                  <a:srgbClr val="8063A1"/>
                </a:solidFill>
                <a:latin typeface="Arial"/>
                <a:cs typeface="Arial"/>
              </a:rPr>
              <a:t> </a:t>
            </a:r>
            <a:r>
              <a:rPr lang="en-US" sz="2800" b="1" spc="-10" dirty="0">
                <a:solidFill>
                  <a:srgbClr val="8063A1"/>
                </a:solidFill>
                <a:latin typeface="Arial"/>
                <a:cs typeface="Arial"/>
              </a:rPr>
              <a:t>Strategies</a:t>
            </a:r>
            <a:endParaRPr lang="en-US" sz="2800" dirty="0">
              <a:latin typeface="Arial"/>
              <a:cs typeface="Arial"/>
            </a:endParaRPr>
          </a:p>
          <a:p>
            <a:pPr marL="756285" lvl="1" indent="-286385">
              <a:lnSpc>
                <a:spcPct val="100000"/>
              </a:lnSpc>
              <a:buFont typeface="Courier New"/>
              <a:buChar char="o"/>
              <a:tabLst>
                <a:tab pos="756285" algn="l"/>
              </a:tabLst>
            </a:pPr>
            <a:r>
              <a:rPr lang="en-US" sz="2800" b="1" spc="-50" dirty="0">
                <a:solidFill>
                  <a:srgbClr val="8063A1"/>
                </a:solidFill>
                <a:latin typeface="Arial"/>
                <a:cs typeface="Arial"/>
              </a:rPr>
              <a:t>Depth-</a:t>
            </a:r>
            <a:r>
              <a:rPr lang="en-US" sz="2800" b="1" spc="-25" dirty="0">
                <a:solidFill>
                  <a:srgbClr val="8063A1"/>
                </a:solidFill>
                <a:latin typeface="Arial"/>
                <a:cs typeface="Arial"/>
              </a:rPr>
              <a:t>First</a:t>
            </a:r>
            <a:r>
              <a:rPr lang="en-US" sz="2800" b="1" spc="-40" dirty="0">
                <a:solidFill>
                  <a:srgbClr val="8063A1"/>
                </a:solidFill>
                <a:latin typeface="Arial"/>
                <a:cs typeface="Arial"/>
              </a:rPr>
              <a:t> </a:t>
            </a:r>
            <a:r>
              <a:rPr lang="en-US" sz="2800" b="1" spc="-10" dirty="0">
                <a:solidFill>
                  <a:srgbClr val="8063A1"/>
                </a:solidFill>
                <a:latin typeface="Arial"/>
                <a:cs typeface="Arial"/>
              </a:rPr>
              <a:t>Strategy</a:t>
            </a:r>
            <a:endParaRPr lang="en-US" sz="2800" dirty="0">
              <a:latin typeface="Arial"/>
              <a:cs typeface="Arial"/>
            </a:endParaRPr>
          </a:p>
          <a:p>
            <a:pPr marL="1212850" lvl="2" indent="-285750">
              <a:lnSpc>
                <a:spcPct val="100000"/>
              </a:lnSpc>
              <a:buFont typeface="Courier New"/>
              <a:buChar char="o"/>
              <a:tabLst>
                <a:tab pos="1212850" algn="l"/>
              </a:tabLst>
            </a:pPr>
            <a:r>
              <a:rPr lang="en-US" sz="2800" b="1" spc="-40" dirty="0">
                <a:solidFill>
                  <a:srgbClr val="9BBA58"/>
                </a:solidFill>
                <a:latin typeface="Arial"/>
                <a:cs typeface="Arial"/>
              </a:rPr>
              <a:t>Depth-</a:t>
            </a:r>
            <a:r>
              <a:rPr lang="en-US" sz="2800" b="1" spc="-35" dirty="0">
                <a:solidFill>
                  <a:srgbClr val="9BBA58"/>
                </a:solidFill>
                <a:latin typeface="Arial"/>
                <a:cs typeface="Arial"/>
              </a:rPr>
              <a:t>Limited</a:t>
            </a:r>
            <a:r>
              <a:rPr lang="en-US" sz="2800" b="1" spc="-55" dirty="0">
                <a:solidFill>
                  <a:srgbClr val="9BBA58"/>
                </a:solidFill>
                <a:latin typeface="Arial"/>
                <a:cs typeface="Arial"/>
              </a:rPr>
              <a:t> </a:t>
            </a:r>
            <a:r>
              <a:rPr lang="en-US" sz="2800" b="1" spc="-10" dirty="0">
                <a:solidFill>
                  <a:srgbClr val="9BBA58"/>
                </a:solidFill>
                <a:latin typeface="Arial"/>
                <a:cs typeface="Arial"/>
              </a:rPr>
              <a:t>Strategy</a:t>
            </a:r>
          </a:p>
          <a:p>
            <a:pPr marL="1212850" lvl="2" indent="-285750">
              <a:buFont typeface="Courier New"/>
              <a:buChar char="o"/>
              <a:tabLst>
                <a:tab pos="1212850" algn="l"/>
              </a:tabLst>
            </a:pPr>
            <a:r>
              <a:rPr lang="en-US" sz="2800" b="1" spc="-40" dirty="0">
                <a:solidFill>
                  <a:srgbClr val="9BBA58"/>
                </a:solidFill>
                <a:latin typeface="Arial"/>
                <a:cs typeface="Arial"/>
              </a:rPr>
              <a:t>Iterative – Deepening  Search</a:t>
            </a:r>
          </a:p>
          <a:p>
            <a:pPr marL="756285" lvl="1" indent="-286385">
              <a:lnSpc>
                <a:spcPct val="100000"/>
              </a:lnSpc>
              <a:buFont typeface="Courier New"/>
              <a:buChar char="o"/>
              <a:tabLst>
                <a:tab pos="756285" algn="l"/>
              </a:tabLst>
            </a:pPr>
            <a:r>
              <a:rPr lang="en-US" altLang="en-US" sz="2800" b="1" spc="-50" dirty="0">
                <a:solidFill>
                  <a:srgbClr val="8063A1"/>
                </a:solidFill>
                <a:latin typeface="Arial"/>
                <a:cs typeface="Arial"/>
              </a:rPr>
              <a:t>breadth first search</a:t>
            </a:r>
            <a:endParaRPr lang="en-US" sz="2800" b="1" spc="-50" dirty="0">
              <a:solidFill>
                <a:srgbClr val="8063A1"/>
              </a:solidFill>
              <a:latin typeface="Arial"/>
              <a:cs typeface="Arial"/>
            </a:endParaRPr>
          </a:p>
          <a:p>
            <a:pPr marL="756285" lvl="1" indent="-286385">
              <a:lnSpc>
                <a:spcPct val="100000"/>
              </a:lnSpc>
              <a:buFont typeface="Courier New"/>
              <a:buChar char="o"/>
              <a:tabLst>
                <a:tab pos="756285" algn="l"/>
              </a:tabLst>
            </a:pPr>
            <a:r>
              <a:rPr lang="en-US" sz="2800" b="1" spc="-45" dirty="0">
                <a:solidFill>
                  <a:srgbClr val="8063A1"/>
                </a:solidFill>
                <a:latin typeface="Arial"/>
                <a:cs typeface="Arial"/>
              </a:rPr>
              <a:t>Uniform-</a:t>
            </a:r>
            <a:r>
              <a:rPr lang="en-US" sz="2800" b="1" spc="-25" dirty="0">
                <a:solidFill>
                  <a:srgbClr val="8063A1"/>
                </a:solidFill>
                <a:latin typeface="Arial"/>
                <a:cs typeface="Arial"/>
              </a:rPr>
              <a:t>Cost</a:t>
            </a:r>
            <a:r>
              <a:rPr lang="en-US" sz="2800" b="1" spc="-55" dirty="0">
                <a:solidFill>
                  <a:srgbClr val="8063A1"/>
                </a:solidFill>
                <a:latin typeface="Arial"/>
                <a:cs typeface="Arial"/>
              </a:rPr>
              <a:t> </a:t>
            </a:r>
            <a:r>
              <a:rPr lang="en-US" sz="2800" b="1" spc="-10" dirty="0">
                <a:solidFill>
                  <a:srgbClr val="8063A1"/>
                </a:solidFill>
                <a:latin typeface="Arial"/>
                <a:cs typeface="Arial"/>
              </a:rPr>
              <a:t>Strategy</a:t>
            </a:r>
            <a:endParaRPr lang="en-US" sz="2800" dirty="0">
              <a:latin typeface="Arial"/>
              <a:cs typeface="Arial"/>
            </a:endParaRPr>
          </a:p>
        </p:txBody>
      </p:sp>
      <p:sp>
        <p:nvSpPr>
          <p:cNvPr id="7" name="TextBox 6">
            <a:extLst>
              <a:ext uri="{FF2B5EF4-FFF2-40B4-BE49-F238E27FC236}">
                <a16:creationId xmlns:a16="http://schemas.microsoft.com/office/drawing/2014/main" id="{94B299E7-D387-7750-96AD-7A44EF3F6E2D}"/>
              </a:ext>
            </a:extLst>
          </p:cNvPr>
          <p:cNvSpPr txBox="1"/>
          <p:nvPr/>
        </p:nvSpPr>
        <p:spPr>
          <a:xfrm>
            <a:off x="2909166" y="390108"/>
            <a:ext cx="2190750" cy="830997"/>
          </a:xfrm>
          <a:prstGeom prst="rect">
            <a:avLst/>
          </a:prstGeom>
          <a:noFill/>
        </p:spPr>
        <p:txBody>
          <a:bodyPr wrap="square">
            <a:spAutoFit/>
          </a:bodyPr>
          <a:lstStyle/>
          <a:p>
            <a:r>
              <a:rPr lang="en-US" sz="4800" b="1" spc="-275" dirty="0">
                <a:solidFill>
                  <a:schemeClr val="bg1"/>
                </a:solidFill>
              </a:rPr>
              <a:t>Outline</a:t>
            </a:r>
            <a:endParaRPr lang="en-US" sz="4800" dirty="0"/>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8">
            <a:extLst>
              <a:ext uri="{FF2B5EF4-FFF2-40B4-BE49-F238E27FC236}">
                <a16:creationId xmlns:a16="http://schemas.microsoft.com/office/drawing/2014/main" id="{74946DFB-7C69-59A2-3150-3895EC9CBC0E}"/>
              </a:ext>
            </a:extLst>
          </p:cNvPr>
          <p:cNvSpPr txBox="1"/>
          <p:nvPr/>
        </p:nvSpPr>
        <p:spPr>
          <a:xfrm>
            <a:off x="2295363" y="2194433"/>
            <a:ext cx="8372637" cy="1736373"/>
          </a:xfrm>
          <a:prstGeom prst="rect">
            <a:avLst/>
          </a:prstGeom>
        </p:spPr>
        <p:txBody>
          <a:bodyPr vert="horz" wrap="square" lIns="0" tIns="12700" rIns="0" bIns="0" rtlCol="0">
            <a:spAutoFit/>
          </a:bodyPr>
          <a:lstStyle/>
          <a:p>
            <a:pPr marL="299085" indent="-286385">
              <a:lnSpc>
                <a:spcPct val="100000"/>
              </a:lnSpc>
              <a:spcBef>
                <a:spcPts val="100"/>
              </a:spcBef>
              <a:buFont typeface="Courier New"/>
              <a:buChar char="o"/>
              <a:tabLst>
                <a:tab pos="299085" algn="l"/>
              </a:tabLst>
            </a:pPr>
            <a:r>
              <a:rPr sz="2800" b="1" spc="-35" dirty="0">
                <a:solidFill>
                  <a:srgbClr val="374D81"/>
                </a:solidFill>
                <a:latin typeface="Arial"/>
                <a:cs typeface="Arial"/>
              </a:rPr>
              <a:t>Heuristic</a:t>
            </a:r>
            <a:r>
              <a:rPr sz="2800" b="1" spc="-80" dirty="0">
                <a:solidFill>
                  <a:srgbClr val="374D81"/>
                </a:solidFill>
                <a:latin typeface="Arial"/>
                <a:cs typeface="Arial"/>
              </a:rPr>
              <a:t> </a:t>
            </a:r>
            <a:r>
              <a:rPr sz="2800" b="1" spc="-10" dirty="0">
                <a:solidFill>
                  <a:srgbClr val="374D81"/>
                </a:solidFill>
                <a:latin typeface="Arial"/>
                <a:cs typeface="Arial"/>
              </a:rPr>
              <a:t>Function</a:t>
            </a:r>
            <a:endParaRPr sz="2800" dirty="0">
              <a:latin typeface="Arial"/>
              <a:cs typeface="Arial"/>
            </a:endParaRPr>
          </a:p>
          <a:p>
            <a:pPr lvl="2">
              <a:lnSpc>
                <a:spcPct val="100000"/>
              </a:lnSpc>
              <a:spcBef>
                <a:spcPts val="30"/>
              </a:spcBef>
              <a:buClr>
                <a:srgbClr val="9BBA58"/>
              </a:buClr>
              <a:buFont typeface="Courier New"/>
              <a:buChar char="o"/>
            </a:pPr>
            <a:endParaRPr sz="2800" dirty="0">
              <a:latin typeface="Arial"/>
              <a:cs typeface="Arial"/>
            </a:endParaRPr>
          </a:p>
          <a:p>
            <a:pPr marL="299085" indent="-286385">
              <a:lnSpc>
                <a:spcPct val="100000"/>
              </a:lnSpc>
              <a:buFont typeface="Courier New"/>
              <a:buChar char="o"/>
              <a:tabLst>
                <a:tab pos="299085" algn="l"/>
              </a:tabLst>
            </a:pPr>
            <a:r>
              <a:rPr sz="2800" b="1" spc="-25" dirty="0">
                <a:solidFill>
                  <a:srgbClr val="374D81"/>
                </a:solidFill>
                <a:latin typeface="Arial"/>
                <a:cs typeface="Arial"/>
              </a:rPr>
              <a:t>More</a:t>
            </a:r>
            <a:r>
              <a:rPr sz="2800" b="1" spc="-100" dirty="0">
                <a:solidFill>
                  <a:srgbClr val="374D81"/>
                </a:solidFill>
                <a:latin typeface="Arial"/>
                <a:cs typeface="Arial"/>
              </a:rPr>
              <a:t> </a:t>
            </a:r>
            <a:r>
              <a:rPr sz="2800" b="1" dirty="0">
                <a:solidFill>
                  <a:srgbClr val="374D81"/>
                </a:solidFill>
                <a:latin typeface="Arial"/>
                <a:cs typeface="Arial"/>
              </a:rPr>
              <a:t>on</a:t>
            </a:r>
            <a:r>
              <a:rPr sz="2800" b="1" spc="-85" dirty="0">
                <a:solidFill>
                  <a:srgbClr val="374D81"/>
                </a:solidFill>
                <a:latin typeface="Arial"/>
                <a:cs typeface="Arial"/>
              </a:rPr>
              <a:t> </a:t>
            </a:r>
            <a:r>
              <a:rPr sz="2800" b="1" spc="-35" dirty="0">
                <a:solidFill>
                  <a:srgbClr val="374D81"/>
                </a:solidFill>
                <a:latin typeface="Arial"/>
                <a:cs typeface="Arial"/>
              </a:rPr>
              <a:t>Heuristic</a:t>
            </a:r>
            <a:r>
              <a:rPr sz="2800" b="1" spc="-90" dirty="0">
                <a:solidFill>
                  <a:srgbClr val="374D81"/>
                </a:solidFill>
                <a:latin typeface="Arial"/>
                <a:cs typeface="Arial"/>
              </a:rPr>
              <a:t> </a:t>
            </a:r>
            <a:r>
              <a:rPr sz="2800" b="1" spc="-30" dirty="0">
                <a:solidFill>
                  <a:srgbClr val="374D81"/>
                </a:solidFill>
                <a:latin typeface="Arial"/>
                <a:cs typeface="Arial"/>
              </a:rPr>
              <a:t>Search</a:t>
            </a:r>
            <a:r>
              <a:rPr sz="2800" b="1" spc="-75" dirty="0">
                <a:solidFill>
                  <a:srgbClr val="374D81"/>
                </a:solidFill>
                <a:latin typeface="Arial"/>
                <a:cs typeface="Arial"/>
              </a:rPr>
              <a:t> </a:t>
            </a:r>
            <a:r>
              <a:rPr sz="2800" b="1" dirty="0">
                <a:solidFill>
                  <a:srgbClr val="374D81"/>
                </a:solidFill>
                <a:latin typeface="Arial"/>
                <a:cs typeface="Arial"/>
              </a:rPr>
              <a:t>&amp;</a:t>
            </a:r>
            <a:r>
              <a:rPr sz="2800" b="1" spc="-100" dirty="0">
                <a:solidFill>
                  <a:srgbClr val="374D81"/>
                </a:solidFill>
                <a:latin typeface="Arial"/>
                <a:cs typeface="Arial"/>
              </a:rPr>
              <a:t> </a:t>
            </a:r>
            <a:r>
              <a:rPr sz="2800" b="1" spc="-10" dirty="0">
                <a:solidFill>
                  <a:srgbClr val="374D81"/>
                </a:solidFill>
                <a:latin typeface="Arial"/>
                <a:cs typeface="Arial"/>
              </a:rPr>
              <a:t>Functions</a:t>
            </a:r>
            <a:endParaRPr sz="2800" dirty="0">
              <a:latin typeface="Arial"/>
              <a:cs typeface="Arial"/>
            </a:endParaRPr>
          </a:p>
          <a:p>
            <a:pPr marL="1213485" lvl="2" indent="-286385">
              <a:lnSpc>
                <a:spcPct val="100000"/>
              </a:lnSpc>
              <a:buFont typeface="Courier New"/>
              <a:buChar char="o"/>
              <a:tabLst>
                <a:tab pos="1213485" algn="l"/>
              </a:tabLst>
            </a:pPr>
            <a:r>
              <a:rPr sz="2800" b="1" spc="-50" dirty="0">
                <a:solidFill>
                  <a:srgbClr val="9BBA58"/>
                </a:solidFill>
                <a:latin typeface="Arial"/>
                <a:cs typeface="Arial"/>
              </a:rPr>
              <a:t>Best-</a:t>
            </a:r>
            <a:r>
              <a:rPr sz="2800" b="1" spc="-25" dirty="0">
                <a:solidFill>
                  <a:srgbClr val="9BBA58"/>
                </a:solidFill>
                <a:latin typeface="Arial"/>
                <a:cs typeface="Arial"/>
              </a:rPr>
              <a:t>First</a:t>
            </a:r>
            <a:r>
              <a:rPr sz="2800" b="1" spc="-45" dirty="0">
                <a:solidFill>
                  <a:srgbClr val="9BBA58"/>
                </a:solidFill>
                <a:latin typeface="Arial"/>
                <a:cs typeface="Arial"/>
              </a:rPr>
              <a:t> </a:t>
            </a:r>
            <a:r>
              <a:rPr sz="2800" b="1" spc="-10" dirty="0">
                <a:solidFill>
                  <a:srgbClr val="9BBA58"/>
                </a:solidFill>
                <a:latin typeface="Arial"/>
                <a:cs typeface="Arial"/>
              </a:rPr>
              <a:t>Search</a:t>
            </a:r>
            <a:r>
              <a:rPr lang="en-US" sz="2800" b="1" spc="-10" dirty="0">
                <a:solidFill>
                  <a:srgbClr val="9BBA58"/>
                </a:solidFill>
                <a:latin typeface="Arial"/>
                <a:cs typeface="Arial"/>
              </a:rPr>
              <a:t> </a:t>
            </a:r>
            <a:endParaRPr sz="2800" dirty="0">
              <a:latin typeface="Arial"/>
              <a:cs typeface="Arial"/>
            </a:endParaRPr>
          </a:p>
        </p:txBody>
      </p:sp>
      <p:sp>
        <p:nvSpPr>
          <p:cNvPr id="3" name="TextBox 2">
            <a:extLst>
              <a:ext uri="{FF2B5EF4-FFF2-40B4-BE49-F238E27FC236}">
                <a16:creationId xmlns:a16="http://schemas.microsoft.com/office/drawing/2014/main" id="{84C9A526-B6D3-AF7F-887B-F69C3FCA79AC}"/>
              </a:ext>
            </a:extLst>
          </p:cNvPr>
          <p:cNvSpPr txBox="1"/>
          <p:nvPr/>
        </p:nvSpPr>
        <p:spPr>
          <a:xfrm>
            <a:off x="2909166" y="390108"/>
            <a:ext cx="2190750" cy="830997"/>
          </a:xfrm>
          <a:prstGeom prst="rect">
            <a:avLst/>
          </a:prstGeom>
          <a:noFill/>
        </p:spPr>
        <p:txBody>
          <a:bodyPr wrap="square">
            <a:spAutoFit/>
          </a:bodyPr>
          <a:lstStyle/>
          <a:p>
            <a:r>
              <a:rPr lang="en-US" sz="4800" b="1" spc="-275" dirty="0">
                <a:solidFill>
                  <a:schemeClr val="bg1"/>
                </a:solidFill>
              </a:rPr>
              <a:t>Outline</a:t>
            </a:r>
            <a:endParaRPr lang="en-US" sz="4800" dirty="0"/>
          </a:p>
        </p:txBody>
      </p:sp>
    </p:spTree>
    <p:extLst>
      <p:ext uri="{BB962C8B-B14F-4D97-AF65-F5344CB8AC3E}">
        <p14:creationId xmlns:p14="http://schemas.microsoft.com/office/powerpoint/2010/main" val="241669497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a:extLst>
              <a:ext uri="{FF2B5EF4-FFF2-40B4-BE49-F238E27FC236}">
                <a16:creationId xmlns:a16="http://schemas.microsoft.com/office/drawing/2014/main" id="{949CDE72-B013-5B92-A233-6E7F8D0E7AF1}"/>
              </a:ext>
            </a:extLst>
          </p:cNvPr>
          <p:cNvSpPr txBox="1">
            <a:spLocks/>
          </p:cNvSpPr>
          <p:nvPr/>
        </p:nvSpPr>
        <p:spPr>
          <a:xfrm>
            <a:off x="1650593" y="919378"/>
            <a:ext cx="7722234" cy="399020"/>
          </a:xfrm>
          <a:prstGeom prst="rect">
            <a:avLst/>
          </a:prstGeom>
          <a:ln w="51816">
            <a:noFill/>
          </a:ln>
        </p:spPr>
        <p:txBody>
          <a:bodyPr vert="horz" wrap="square" lIns="0" tIns="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ts val="2635"/>
              </a:lnSpc>
              <a:tabLst>
                <a:tab pos="1640839" algn="l"/>
              </a:tabLst>
            </a:pPr>
            <a:r>
              <a:rPr lang="en-US" b="1" spc="90" dirty="0">
                <a:solidFill>
                  <a:schemeClr val="bg1"/>
                </a:solidFill>
              </a:rPr>
              <a:t>Example:	</a:t>
            </a:r>
            <a:r>
              <a:rPr lang="en-US" b="1" spc="100" dirty="0">
                <a:solidFill>
                  <a:schemeClr val="bg1"/>
                </a:solidFill>
              </a:rPr>
              <a:t>Romania</a:t>
            </a:r>
          </a:p>
        </p:txBody>
      </p:sp>
      <p:sp>
        <p:nvSpPr>
          <p:cNvPr id="3" name="object 3">
            <a:extLst>
              <a:ext uri="{FF2B5EF4-FFF2-40B4-BE49-F238E27FC236}">
                <a16:creationId xmlns:a16="http://schemas.microsoft.com/office/drawing/2014/main" id="{9E70CCFD-F468-76A4-1960-37D3EC2D9354}"/>
              </a:ext>
            </a:extLst>
          </p:cNvPr>
          <p:cNvSpPr/>
          <p:nvPr/>
        </p:nvSpPr>
        <p:spPr>
          <a:xfrm>
            <a:off x="5284609" y="3475380"/>
            <a:ext cx="1472565" cy="1864360"/>
          </a:xfrm>
          <a:custGeom>
            <a:avLst/>
            <a:gdLst/>
            <a:ahLst/>
            <a:cxnLst/>
            <a:rect l="l" t="t" r="r" b="b"/>
            <a:pathLst>
              <a:path w="1472564" h="1864360">
                <a:moveTo>
                  <a:pt x="0" y="0"/>
                </a:moveTo>
                <a:lnTo>
                  <a:pt x="1472488" y="1864017"/>
                </a:lnTo>
              </a:path>
            </a:pathLst>
          </a:custGeom>
          <a:ln w="16350">
            <a:solidFill>
              <a:srgbClr val="000000"/>
            </a:solidFill>
          </a:ln>
        </p:spPr>
        <p:txBody>
          <a:bodyPr wrap="square" lIns="0" tIns="0" rIns="0" bIns="0" rtlCol="0"/>
          <a:lstStyle/>
          <a:p>
            <a:endParaRPr/>
          </a:p>
        </p:txBody>
      </p:sp>
      <p:sp>
        <p:nvSpPr>
          <p:cNvPr id="4" name="object 4">
            <a:extLst>
              <a:ext uri="{FF2B5EF4-FFF2-40B4-BE49-F238E27FC236}">
                <a16:creationId xmlns:a16="http://schemas.microsoft.com/office/drawing/2014/main" id="{B9E4151C-82E6-4217-CF4F-6F4004CCD7A7}"/>
              </a:ext>
            </a:extLst>
          </p:cNvPr>
          <p:cNvSpPr txBox="1"/>
          <p:nvPr/>
        </p:nvSpPr>
        <p:spPr>
          <a:xfrm>
            <a:off x="7504535" y="5039825"/>
            <a:ext cx="753745" cy="250190"/>
          </a:xfrm>
          <a:prstGeom prst="rect">
            <a:avLst/>
          </a:prstGeom>
        </p:spPr>
        <p:txBody>
          <a:bodyPr vert="horz" wrap="square" lIns="0" tIns="15240" rIns="0" bIns="0" rtlCol="0">
            <a:spAutoFit/>
          </a:bodyPr>
          <a:lstStyle/>
          <a:p>
            <a:pPr marL="12700">
              <a:lnSpc>
                <a:spcPct val="100000"/>
              </a:lnSpc>
              <a:spcBef>
                <a:spcPts val="120"/>
              </a:spcBef>
            </a:pPr>
            <a:r>
              <a:rPr sz="1450" b="1" spc="10" dirty="0">
                <a:latin typeface="Arial"/>
                <a:cs typeface="Arial"/>
              </a:rPr>
              <a:t>Urziceni</a:t>
            </a:r>
            <a:endParaRPr sz="1450" dirty="0">
              <a:latin typeface="Arial"/>
              <a:cs typeface="Arial"/>
            </a:endParaRPr>
          </a:p>
        </p:txBody>
      </p:sp>
      <p:sp>
        <p:nvSpPr>
          <p:cNvPr id="5" name="object 5">
            <a:extLst>
              <a:ext uri="{FF2B5EF4-FFF2-40B4-BE49-F238E27FC236}">
                <a16:creationId xmlns:a16="http://schemas.microsoft.com/office/drawing/2014/main" id="{739F1E0B-781D-1738-BE84-9682382243A1}"/>
              </a:ext>
            </a:extLst>
          </p:cNvPr>
          <p:cNvSpPr txBox="1"/>
          <p:nvPr/>
        </p:nvSpPr>
        <p:spPr>
          <a:xfrm>
            <a:off x="8932547" y="4858384"/>
            <a:ext cx="712470" cy="250190"/>
          </a:xfrm>
          <a:prstGeom prst="rect">
            <a:avLst/>
          </a:prstGeom>
        </p:spPr>
        <p:txBody>
          <a:bodyPr vert="horz" wrap="square" lIns="0" tIns="15240" rIns="0" bIns="0" rtlCol="0">
            <a:spAutoFit/>
          </a:bodyPr>
          <a:lstStyle/>
          <a:p>
            <a:pPr marL="12700">
              <a:lnSpc>
                <a:spcPct val="100000"/>
              </a:lnSpc>
              <a:spcBef>
                <a:spcPts val="120"/>
              </a:spcBef>
            </a:pPr>
            <a:r>
              <a:rPr sz="1450" b="1" spc="10" dirty="0">
                <a:latin typeface="Arial"/>
                <a:cs typeface="Arial"/>
              </a:rPr>
              <a:t>Hirsova</a:t>
            </a:r>
            <a:endParaRPr sz="1450">
              <a:latin typeface="Arial"/>
              <a:cs typeface="Arial"/>
            </a:endParaRPr>
          </a:p>
        </p:txBody>
      </p:sp>
      <p:sp>
        <p:nvSpPr>
          <p:cNvPr id="6" name="object 6">
            <a:extLst>
              <a:ext uri="{FF2B5EF4-FFF2-40B4-BE49-F238E27FC236}">
                <a16:creationId xmlns:a16="http://schemas.microsoft.com/office/drawing/2014/main" id="{011F7F90-7FD3-C8BD-549B-9058B678D07E}"/>
              </a:ext>
            </a:extLst>
          </p:cNvPr>
          <p:cNvSpPr txBox="1"/>
          <p:nvPr/>
        </p:nvSpPr>
        <p:spPr>
          <a:xfrm>
            <a:off x="9088757" y="6041749"/>
            <a:ext cx="556260" cy="238527"/>
          </a:xfrm>
          <a:prstGeom prst="rect">
            <a:avLst/>
          </a:prstGeom>
        </p:spPr>
        <p:txBody>
          <a:bodyPr vert="horz" wrap="square" lIns="0" tIns="15240" rIns="0" bIns="0" rtlCol="0">
            <a:spAutoFit/>
          </a:bodyPr>
          <a:lstStyle/>
          <a:p>
            <a:pPr marL="12700">
              <a:lnSpc>
                <a:spcPct val="100000"/>
              </a:lnSpc>
              <a:spcBef>
                <a:spcPts val="120"/>
              </a:spcBef>
            </a:pPr>
            <a:r>
              <a:rPr sz="1450" b="1" spc="10" dirty="0">
                <a:solidFill>
                  <a:schemeClr val="bg1"/>
                </a:solidFill>
                <a:latin typeface="Arial"/>
                <a:cs typeface="Arial"/>
              </a:rPr>
              <a:t>Eforie</a:t>
            </a:r>
            <a:endParaRPr sz="1450" dirty="0">
              <a:solidFill>
                <a:schemeClr val="bg1"/>
              </a:solidFill>
              <a:latin typeface="Arial"/>
              <a:cs typeface="Arial"/>
            </a:endParaRPr>
          </a:p>
        </p:txBody>
      </p:sp>
      <p:sp>
        <p:nvSpPr>
          <p:cNvPr id="7" name="object 7">
            <a:extLst>
              <a:ext uri="{FF2B5EF4-FFF2-40B4-BE49-F238E27FC236}">
                <a16:creationId xmlns:a16="http://schemas.microsoft.com/office/drawing/2014/main" id="{A41EBA1C-002E-A646-A257-6E9DA565E54B}"/>
              </a:ext>
            </a:extLst>
          </p:cNvPr>
          <p:cNvSpPr txBox="1"/>
          <p:nvPr/>
        </p:nvSpPr>
        <p:spPr>
          <a:xfrm>
            <a:off x="6554136" y="1701851"/>
            <a:ext cx="598170" cy="250190"/>
          </a:xfrm>
          <a:prstGeom prst="rect">
            <a:avLst/>
          </a:prstGeom>
        </p:spPr>
        <p:txBody>
          <a:bodyPr vert="horz" wrap="square" lIns="0" tIns="15240" rIns="0" bIns="0" rtlCol="0">
            <a:spAutoFit/>
          </a:bodyPr>
          <a:lstStyle/>
          <a:p>
            <a:pPr marL="12700">
              <a:lnSpc>
                <a:spcPct val="100000"/>
              </a:lnSpc>
              <a:spcBef>
                <a:spcPts val="120"/>
              </a:spcBef>
            </a:pPr>
            <a:r>
              <a:rPr sz="1450" b="1" spc="10" dirty="0">
                <a:latin typeface="Arial"/>
                <a:cs typeface="Arial"/>
              </a:rPr>
              <a:t>Neamt</a:t>
            </a:r>
            <a:endParaRPr sz="1450">
              <a:latin typeface="Arial"/>
              <a:cs typeface="Arial"/>
            </a:endParaRPr>
          </a:p>
        </p:txBody>
      </p:sp>
      <p:sp>
        <p:nvSpPr>
          <p:cNvPr id="8" name="object 8">
            <a:extLst>
              <a:ext uri="{FF2B5EF4-FFF2-40B4-BE49-F238E27FC236}">
                <a16:creationId xmlns:a16="http://schemas.microsoft.com/office/drawing/2014/main" id="{CD07DBEF-3D2A-28CE-1B38-F03DF1F95A20}"/>
              </a:ext>
            </a:extLst>
          </p:cNvPr>
          <p:cNvSpPr txBox="1"/>
          <p:nvPr/>
        </p:nvSpPr>
        <p:spPr>
          <a:xfrm>
            <a:off x="2643792" y="1398959"/>
            <a:ext cx="670560" cy="238527"/>
          </a:xfrm>
          <a:prstGeom prst="rect">
            <a:avLst/>
          </a:prstGeom>
        </p:spPr>
        <p:txBody>
          <a:bodyPr vert="horz" wrap="square" lIns="0" tIns="15240" rIns="0" bIns="0" rtlCol="0">
            <a:spAutoFit/>
          </a:bodyPr>
          <a:lstStyle/>
          <a:p>
            <a:pPr marL="12700">
              <a:lnSpc>
                <a:spcPct val="100000"/>
              </a:lnSpc>
              <a:spcBef>
                <a:spcPts val="120"/>
              </a:spcBef>
            </a:pPr>
            <a:r>
              <a:rPr sz="1450" b="1" spc="10" dirty="0">
                <a:solidFill>
                  <a:schemeClr val="bg1"/>
                </a:solidFill>
                <a:latin typeface="Arial"/>
                <a:cs typeface="Arial"/>
              </a:rPr>
              <a:t>Oradea</a:t>
            </a:r>
            <a:endParaRPr sz="1450">
              <a:solidFill>
                <a:schemeClr val="bg1"/>
              </a:solidFill>
              <a:latin typeface="Arial"/>
              <a:cs typeface="Arial"/>
            </a:endParaRPr>
          </a:p>
        </p:txBody>
      </p:sp>
      <p:sp>
        <p:nvSpPr>
          <p:cNvPr id="9" name="object 9">
            <a:extLst>
              <a:ext uri="{FF2B5EF4-FFF2-40B4-BE49-F238E27FC236}">
                <a16:creationId xmlns:a16="http://schemas.microsoft.com/office/drawing/2014/main" id="{F1BE9141-7083-C67C-892D-DFD2E00FF9AB}"/>
              </a:ext>
            </a:extLst>
          </p:cNvPr>
          <p:cNvSpPr txBox="1"/>
          <p:nvPr/>
        </p:nvSpPr>
        <p:spPr>
          <a:xfrm>
            <a:off x="2290563" y="2105248"/>
            <a:ext cx="597535" cy="250190"/>
          </a:xfrm>
          <a:prstGeom prst="rect">
            <a:avLst/>
          </a:prstGeom>
        </p:spPr>
        <p:txBody>
          <a:bodyPr vert="horz" wrap="square" lIns="0" tIns="15240" rIns="0" bIns="0" rtlCol="0">
            <a:spAutoFit/>
          </a:bodyPr>
          <a:lstStyle/>
          <a:p>
            <a:pPr marL="12700">
              <a:lnSpc>
                <a:spcPct val="100000"/>
              </a:lnSpc>
              <a:spcBef>
                <a:spcPts val="120"/>
              </a:spcBef>
            </a:pPr>
            <a:r>
              <a:rPr sz="1450" b="1" spc="10" dirty="0">
                <a:latin typeface="Arial"/>
                <a:cs typeface="Arial"/>
              </a:rPr>
              <a:t>Zerind</a:t>
            </a:r>
            <a:endParaRPr sz="1450">
              <a:latin typeface="Arial"/>
              <a:cs typeface="Arial"/>
            </a:endParaRPr>
          </a:p>
        </p:txBody>
      </p:sp>
      <p:sp>
        <p:nvSpPr>
          <p:cNvPr id="10" name="object 10">
            <a:extLst>
              <a:ext uri="{FF2B5EF4-FFF2-40B4-BE49-F238E27FC236}">
                <a16:creationId xmlns:a16="http://schemas.microsoft.com/office/drawing/2014/main" id="{BFB1EC01-06F1-0971-5B2E-CF169E8E1775}"/>
              </a:ext>
            </a:extLst>
          </p:cNvPr>
          <p:cNvSpPr txBox="1"/>
          <p:nvPr/>
        </p:nvSpPr>
        <p:spPr>
          <a:xfrm>
            <a:off x="2008733" y="3834956"/>
            <a:ext cx="909955" cy="250190"/>
          </a:xfrm>
          <a:prstGeom prst="rect">
            <a:avLst/>
          </a:prstGeom>
        </p:spPr>
        <p:txBody>
          <a:bodyPr vert="horz" wrap="square" lIns="0" tIns="15240" rIns="0" bIns="0" rtlCol="0">
            <a:spAutoFit/>
          </a:bodyPr>
          <a:lstStyle/>
          <a:p>
            <a:pPr marL="12700">
              <a:lnSpc>
                <a:spcPct val="100000"/>
              </a:lnSpc>
              <a:spcBef>
                <a:spcPts val="120"/>
              </a:spcBef>
            </a:pPr>
            <a:r>
              <a:rPr sz="1450" b="1" spc="10" dirty="0">
                <a:latin typeface="Arial"/>
                <a:cs typeface="Arial"/>
              </a:rPr>
              <a:t>Timisoara</a:t>
            </a:r>
            <a:endParaRPr sz="1450">
              <a:latin typeface="Arial"/>
              <a:cs typeface="Arial"/>
            </a:endParaRPr>
          </a:p>
        </p:txBody>
      </p:sp>
      <p:sp>
        <p:nvSpPr>
          <p:cNvPr id="11" name="object 11">
            <a:extLst>
              <a:ext uri="{FF2B5EF4-FFF2-40B4-BE49-F238E27FC236}">
                <a16:creationId xmlns:a16="http://schemas.microsoft.com/office/drawing/2014/main" id="{CFD12C02-99CC-EBD6-DCAE-E0D81CB976F8}"/>
              </a:ext>
            </a:extLst>
          </p:cNvPr>
          <p:cNvSpPr txBox="1"/>
          <p:nvPr/>
        </p:nvSpPr>
        <p:spPr>
          <a:xfrm>
            <a:off x="3189321" y="4411521"/>
            <a:ext cx="535305" cy="250190"/>
          </a:xfrm>
          <a:prstGeom prst="rect">
            <a:avLst/>
          </a:prstGeom>
        </p:spPr>
        <p:txBody>
          <a:bodyPr vert="horz" wrap="square" lIns="0" tIns="15240" rIns="0" bIns="0" rtlCol="0">
            <a:spAutoFit/>
          </a:bodyPr>
          <a:lstStyle/>
          <a:p>
            <a:pPr marL="12700">
              <a:lnSpc>
                <a:spcPct val="100000"/>
              </a:lnSpc>
              <a:spcBef>
                <a:spcPts val="120"/>
              </a:spcBef>
            </a:pPr>
            <a:r>
              <a:rPr sz="1450" b="1" spc="10" dirty="0">
                <a:latin typeface="Arial"/>
                <a:cs typeface="Arial"/>
              </a:rPr>
              <a:t>Lugoj</a:t>
            </a:r>
            <a:endParaRPr sz="1450">
              <a:latin typeface="Arial"/>
              <a:cs typeface="Arial"/>
            </a:endParaRPr>
          </a:p>
        </p:txBody>
      </p:sp>
      <p:sp>
        <p:nvSpPr>
          <p:cNvPr id="12" name="object 12">
            <a:extLst>
              <a:ext uri="{FF2B5EF4-FFF2-40B4-BE49-F238E27FC236}">
                <a16:creationId xmlns:a16="http://schemas.microsoft.com/office/drawing/2014/main" id="{8E6E4B67-9692-A69E-1F56-C967E66E64D6}"/>
              </a:ext>
            </a:extLst>
          </p:cNvPr>
          <p:cNvSpPr txBox="1"/>
          <p:nvPr/>
        </p:nvSpPr>
        <p:spPr>
          <a:xfrm>
            <a:off x="3214239" y="5031332"/>
            <a:ext cx="774700" cy="250190"/>
          </a:xfrm>
          <a:prstGeom prst="rect">
            <a:avLst/>
          </a:prstGeom>
        </p:spPr>
        <p:txBody>
          <a:bodyPr vert="horz" wrap="square" lIns="0" tIns="15240" rIns="0" bIns="0" rtlCol="0">
            <a:spAutoFit/>
          </a:bodyPr>
          <a:lstStyle/>
          <a:p>
            <a:pPr marL="12700">
              <a:lnSpc>
                <a:spcPct val="100000"/>
              </a:lnSpc>
              <a:spcBef>
                <a:spcPts val="120"/>
              </a:spcBef>
            </a:pPr>
            <a:r>
              <a:rPr sz="1450" b="1" spc="10" dirty="0">
                <a:latin typeface="Arial"/>
                <a:cs typeface="Arial"/>
              </a:rPr>
              <a:t>Mehadia</a:t>
            </a:r>
            <a:endParaRPr sz="1450">
              <a:latin typeface="Arial"/>
              <a:cs typeface="Arial"/>
            </a:endParaRPr>
          </a:p>
        </p:txBody>
      </p:sp>
      <p:sp>
        <p:nvSpPr>
          <p:cNvPr id="13" name="object 13">
            <a:extLst>
              <a:ext uri="{FF2B5EF4-FFF2-40B4-BE49-F238E27FC236}">
                <a16:creationId xmlns:a16="http://schemas.microsoft.com/office/drawing/2014/main" id="{DA96A4E7-FAB0-C41C-0B53-6FB10C9D36DB}"/>
              </a:ext>
            </a:extLst>
          </p:cNvPr>
          <p:cNvSpPr txBox="1"/>
          <p:nvPr/>
        </p:nvSpPr>
        <p:spPr>
          <a:xfrm>
            <a:off x="4201940" y="6108321"/>
            <a:ext cx="712470" cy="238527"/>
          </a:xfrm>
          <a:prstGeom prst="rect">
            <a:avLst/>
          </a:prstGeom>
        </p:spPr>
        <p:txBody>
          <a:bodyPr vert="horz" wrap="square" lIns="0" tIns="15240" rIns="0" bIns="0" rtlCol="0">
            <a:spAutoFit/>
          </a:bodyPr>
          <a:lstStyle/>
          <a:p>
            <a:pPr marL="12700">
              <a:lnSpc>
                <a:spcPct val="100000"/>
              </a:lnSpc>
              <a:spcBef>
                <a:spcPts val="120"/>
              </a:spcBef>
            </a:pPr>
            <a:r>
              <a:rPr sz="1450" b="1" spc="10" dirty="0">
                <a:solidFill>
                  <a:schemeClr val="bg1"/>
                </a:solidFill>
                <a:latin typeface="Arial"/>
                <a:cs typeface="Arial"/>
              </a:rPr>
              <a:t>Craiova</a:t>
            </a:r>
            <a:endParaRPr sz="1450">
              <a:solidFill>
                <a:schemeClr val="bg1"/>
              </a:solidFill>
              <a:latin typeface="Arial"/>
              <a:cs typeface="Arial"/>
            </a:endParaRPr>
          </a:p>
        </p:txBody>
      </p:sp>
      <p:sp>
        <p:nvSpPr>
          <p:cNvPr id="14" name="object 14">
            <a:extLst>
              <a:ext uri="{FF2B5EF4-FFF2-40B4-BE49-F238E27FC236}">
                <a16:creationId xmlns:a16="http://schemas.microsoft.com/office/drawing/2014/main" id="{7C9723C8-5B63-EFA6-20FC-2ED9342B82EE}"/>
              </a:ext>
            </a:extLst>
          </p:cNvPr>
          <p:cNvSpPr txBox="1"/>
          <p:nvPr/>
        </p:nvSpPr>
        <p:spPr>
          <a:xfrm>
            <a:off x="3811172" y="2998926"/>
            <a:ext cx="483234" cy="250190"/>
          </a:xfrm>
          <a:prstGeom prst="rect">
            <a:avLst/>
          </a:prstGeom>
        </p:spPr>
        <p:txBody>
          <a:bodyPr vert="horz" wrap="square" lIns="0" tIns="15240" rIns="0" bIns="0" rtlCol="0">
            <a:spAutoFit/>
          </a:bodyPr>
          <a:lstStyle/>
          <a:p>
            <a:pPr marL="12700">
              <a:lnSpc>
                <a:spcPct val="100000"/>
              </a:lnSpc>
              <a:spcBef>
                <a:spcPts val="120"/>
              </a:spcBef>
            </a:pPr>
            <a:r>
              <a:rPr sz="1450" b="1" spc="10" dirty="0">
                <a:latin typeface="Arial"/>
                <a:cs typeface="Arial"/>
              </a:rPr>
              <a:t>Sibiu</a:t>
            </a:r>
            <a:endParaRPr sz="1450">
              <a:latin typeface="Arial"/>
              <a:cs typeface="Arial"/>
            </a:endParaRPr>
          </a:p>
        </p:txBody>
      </p:sp>
      <p:sp>
        <p:nvSpPr>
          <p:cNvPr id="15" name="object 15">
            <a:extLst>
              <a:ext uri="{FF2B5EF4-FFF2-40B4-BE49-F238E27FC236}">
                <a16:creationId xmlns:a16="http://schemas.microsoft.com/office/drawing/2014/main" id="{44DACCB9-F912-982D-AC57-7AFB27EA3A03}"/>
              </a:ext>
            </a:extLst>
          </p:cNvPr>
          <p:cNvSpPr txBox="1"/>
          <p:nvPr/>
        </p:nvSpPr>
        <p:spPr>
          <a:xfrm>
            <a:off x="5025271" y="3034963"/>
            <a:ext cx="743585" cy="250190"/>
          </a:xfrm>
          <a:prstGeom prst="rect">
            <a:avLst/>
          </a:prstGeom>
        </p:spPr>
        <p:txBody>
          <a:bodyPr vert="horz" wrap="square" lIns="0" tIns="15240" rIns="0" bIns="0" rtlCol="0">
            <a:spAutoFit/>
          </a:bodyPr>
          <a:lstStyle/>
          <a:p>
            <a:pPr marL="12700">
              <a:lnSpc>
                <a:spcPct val="100000"/>
              </a:lnSpc>
              <a:spcBef>
                <a:spcPts val="120"/>
              </a:spcBef>
            </a:pPr>
            <a:r>
              <a:rPr sz="1450" b="1" spc="10" dirty="0">
                <a:latin typeface="Arial"/>
                <a:cs typeface="Arial"/>
              </a:rPr>
              <a:t>Fagaras</a:t>
            </a:r>
            <a:endParaRPr sz="1450">
              <a:latin typeface="Arial"/>
              <a:cs typeface="Arial"/>
            </a:endParaRPr>
          </a:p>
        </p:txBody>
      </p:sp>
      <p:sp>
        <p:nvSpPr>
          <p:cNvPr id="16" name="object 16">
            <a:extLst>
              <a:ext uri="{FF2B5EF4-FFF2-40B4-BE49-F238E27FC236}">
                <a16:creationId xmlns:a16="http://schemas.microsoft.com/office/drawing/2014/main" id="{0B0AD12B-C81F-4FF8-B1A9-96006E799E48}"/>
              </a:ext>
            </a:extLst>
          </p:cNvPr>
          <p:cNvSpPr txBox="1"/>
          <p:nvPr/>
        </p:nvSpPr>
        <p:spPr>
          <a:xfrm>
            <a:off x="5259965" y="4334246"/>
            <a:ext cx="587375" cy="250190"/>
          </a:xfrm>
          <a:prstGeom prst="rect">
            <a:avLst/>
          </a:prstGeom>
        </p:spPr>
        <p:txBody>
          <a:bodyPr vert="horz" wrap="square" lIns="0" tIns="15240" rIns="0" bIns="0" rtlCol="0">
            <a:spAutoFit/>
          </a:bodyPr>
          <a:lstStyle/>
          <a:p>
            <a:pPr marL="12700">
              <a:lnSpc>
                <a:spcPct val="100000"/>
              </a:lnSpc>
              <a:spcBef>
                <a:spcPts val="120"/>
              </a:spcBef>
            </a:pPr>
            <a:r>
              <a:rPr sz="1450" b="1" spc="10" dirty="0">
                <a:latin typeface="Arial"/>
                <a:cs typeface="Arial"/>
              </a:rPr>
              <a:t>Pitesti</a:t>
            </a:r>
            <a:endParaRPr sz="1450">
              <a:latin typeface="Arial"/>
              <a:cs typeface="Arial"/>
            </a:endParaRPr>
          </a:p>
        </p:txBody>
      </p:sp>
      <p:sp>
        <p:nvSpPr>
          <p:cNvPr id="17" name="object 17">
            <a:extLst>
              <a:ext uri="{FF2B5EF4-FFF2-40B4-BE49-F238E27FC236}">
                <a16:creationId xmlns:a16="http://schemas.microsoft.com/office/drawing/2014/main" id="{7C3CD768-0134-4B05-8334-BDCD91E31824}"/>
              </a:ext>
            </a:extLst>
          </p:cNvPr>
          <p:cNvSpPr txBox="1"/>
          <p:nvPr/>
        </p:nvSpPr>
        <p:spPr>
          <a:xfrm>
            <a:off x="8547343" y="3388130"/>
            <a:ext cx="577215" cy="250190"/>
          </a:xfrm>
          <a:prstGeom prst="rect">
            <a:avLst/>
          </a:prstGeom>
        </p:spPr>
        <p:txBody>
          <a:bodyPr vert="horz" wrap="square" lIns="0" tIns="15240" rIns="0" bIns="0" rtlCol="0">
            <a:spAutoFit/>
          </a:bodyPr>
          <a:lstStyle/>
          <a:p>
            <a:pPr marL="12700">
              <a:lnSpc>
                <a:spcPct val="100000"/>
              </a:lnSpc>
              <a:spcBef>
                <a:spcPts val="120"/>
              </a:spcBef>
            </a:pPr>
            <a:r>
              <a:rPr sz="1450" b="1" spc="10" dirty="0">
                <a:latin typeface="Arial"/>
                <a:cs typeface="Arial"/>
              </a:rPr>
              <a:t>Vaslui</a:t>
            </a:r>
            <a:endParaRPr sz="1450">
              <a:latin typeface="Arial"/>
              <a:cs typeface="Arial"/>
            </a:endParaRPr>
          </a:p>
        </p:txBody>
      </p:sp>
      <p:sp>
        <p:nvSpPr>
          <p:cNvPr id="18" name="object 18">
            <a:extLst>
              <a:ext uri="{FF2B5EF4-FFF2-40B4-BE49-F238E27FC236}">
                <a16:creationId xmlns:a16="http://schemas.microsoft.com/office/drawing/2014/main" id="{610C74CD-753C-6315-477F-98366E2FBB4F}"/>
              </a:ext>
            </a:extLst>
          </p:cNvPr>
          <p:cNvSpPr txBox="1"/>
          <p:nvPr/>
        </p:nvSpPr>
        <p:spPr>
          <a:xfrm>
            <a:off x="8028268" y="2422379"/>
            <a:ext cx="337820" cy="250190"/>
          </a:xfrm>
          <a:prstGeom prst="rect">
            <a:avLst/>
          </a:prstGeom>
        </p:spPr>
        <p:txBody>
          <a:bodyPr vert="horz" wrap="square" lIns="0" tIns="15240" rIns="0" bIns="0" rtlCol="0">
            <a:spAutoFit/>
          </a:bodyPr>
          <a:lstStyle/>
          <a:p>
            <a:pPr marL="12700">
              <a:lnSpc>
                <a:spcPct val="100000"/>
              </a:lnSpc>
              <a:spcBef>
                <a:spcPts val="120"/>
              </a:spcBef>
            </a:pPr>
            <a:r>
              <a:rPr sz="1450" b="1" spc="10" dirty="0">
                <a:latin typeface="Arial"/>
                <a:cs typeface="Arial"/>
              </a:rPr>
              <a:t>Iasi</a:t>
            </a:r>
            <a:endParaRPr sz="1450">
              <a:latin typeface="Arial"/>
              <a:cs typeface="Arial"/>
            </a:endParaRPr>
          </a:p>
        </p:txBody>
      </p:sp>
      <p:grpSp>
        <p:nvGrpSpPr>
          <p:cNvPr id="19" name="object 19">
            <a:extLst>
              <a:ext uri="{FF2B5EF4-FFF2-40B4-BE49-F238E27FC236}">
                <a16:creationId xmlns:a16="http://schemas.microsoft.com/office/drawing/2014/main" id="{1A3EBAF9-D44B-F670-099E-B6E7AEF647FE}"/>
              </a:ext>
            </a:extLst>
          </p:cNvPr>
          <p:cNvGrpSpPr/>
          <p:nvPr/>
        </p:nvGrpSpPr>
        <p:grpSpPr>
          <a:xfrm>
            <a:off x="6762991" y="2107793"/>
            <a:ext cx="2510790" cy="3778885"/>
            <a:chOff x="5647423" y="2199233"/>
            <a:chExt cx="2510790" cy="3778885"/>
          </a:xfrm>
        </p:grpSpPr>
        <p:sp>
          <p:nvSpPr>
            <p:cNvPr id="20" name="object 20">
              <a:extLst>
                <a:ext uri="{FF2B5EF4-FFF2-40B4-BE49-F238E27FC236}">
                  <a16:creationId xmlns:a16="http://schemas.microsoft.com/office/drawing/2014/main" id="{DC9F33F6-BACE-3986-1B86-E324822DDAB3}"/>
                </a:ext>
              </a:extLst>
            </p:cNvPr>
            <p:cNvSpPr/>
            <p:nvPr/>
          </p:nvSpPr>
          <p:spPr>
            <a:xfrm>
              <a:off x="6542163" y="3670528"/>
              <a:ext cx="800100" cy="1419860"/>
            </a:xfrm>
            <a:custGeom>
              <a:avLst/>
              <a:gdLst/>
              <a:ahLst/>
              <a:cxnLst/>
              <a:rect l="l" t="t" r="r" b="b"/>
              <a:pathLst>
                <a:path w="800100" h="1419860">
                  <a:moveTo>
                    <a:pt x="0" y="1419809"/>
                  </a:moveTo>
                  <a:lnTo>
                    <a:pt x="799985" y="0"/>
                  </a:lnTo>
                </a:path>
              </a:pathLst>
            </a:custGeom>
            <a:ln w="16350">
              <a:solidFill>
                <a:srgbClr val="000000"/>
              </a:solidFill>
            </a:ln>
          </p:spPr>
          <p:txBody>
            <a:bodyPr wrap="square" lIns="0" tIns="0" rIns="0" bIns="0" rtlCol="0"/>
            <a:lstStyle/>
            <a:p>
              <a:endParaRPr/>
            </a:p>
          </p:txBody>
        </p:sp>
        <p:sp>
          <p:nvSpPr>
            <p:cNvPr id="21" name="object 21">
              <a:extLst>
                <a:ext uri="{FF2B5EF4-FFF2-40B4-BE49-F238E27FC236}">
                  <a16:creationId xmlns:a16="http://schemas.microsoft.com/office/drawing/2014/main" id="{B5DD83EF-D0D2-88D0-EFE5-41350070454A}"/>
                </a:ext>
              </a:extLst>
            </p:cNvPr>
            <p:cNvSpPr/>
            <p:nvPr/>
          </p:nvSpPr>
          <p:spPr>
            <a:xfrm>
              <a:off x="6589013" y="5133581"/>
              <a:ext cx="1063625" cy="0"/>
            </a:xfrm>
            <a:custGeom>
              <a:avLst/>
              <a:gdLst/>
              <a:ahLst/>
              <a:cxnLst/>
              <a:rect l="l" t="t" r="r" b="b"/>
              <a:pathLst>
                <a:path w="1063625">
                  <a:moveTo>
                    <a:pt x="0" y="0"/>
                  </a:moveTo>
                  <a:lnTo>
                    <a:pt x="1063047" y="0"/>
                  </a:lnTo>
                </a:path>
              </a:pathLst>
            </a:custGeom>
            <a:ln w="16350">
              <a:solidFill>
                <a:srgbClr val="000000"/>
              </a:solidFill>
            </a:ln>
          </p:spPr>
          <p:txBody>
            <a:bodyPr wrap="square" lIns="0" tIns="0" rIns="0" bIns="0" rtlCol="0"/>
            <a:lstStyle/>
            <a:p>
              <a:endParaRPr/>
            </a:p>
          </p:txBody>
        </p:sp>
        <p:sp>
          <p:nvSpPr>
            <p:cNvPr id="22" name="object 22">
              <a:extLst>
                <a:ext uri="{FF2B5EF4-FFF2-40B4-BE49-F238E27FC236}">
                  <a16:creationId xmlns:a16="http://schemas.microsoft.com/office/drawing/2014/main" id="{48FDAA7E-309E-8339-48BE-37A25E65DD40}"/>
                </a:ext>
              </a:extLst>
            </p:cNvPr>
            <p:cNvSpPr/>
            <p:nvPr/>
          </p:nvSpPr>
          <p:spPr>
            <a:xfrm>
              <a:off x="5655678" y="2207488"/>
              <a:ext cx="2494280" cy="3762375"/>
            </a:xfrm>
            <a:custGeom>
              <a:avLst/>
              <a:gdLst/>
              <a:ahLst/>
              <a:cxnLst/>
              <a:rect l="l" t="t" r="r" b="b"/>
              <a:pathLst>
                <a:path w="2494279" h="3762375">
                  <a:moveTo>
                    <a:pt x="2039620" y="2875635"/>
                  </a:moveTo>
                  <a:lnTo>
                    <a:pt x="2493670" y="3762121"/>
                  </a:lnTo>
                </a:path>
                <a:path w="2494279" h="3762375">
                  <a:moveTo>
                    <a:pt x="0" y="3235998"/>
                  </a:moveTo>
                  <a:lnTo>
                    <a:pt x="843229" y="2926092"/>
                  </a:lnTo>
                </a:path>
                <a:path w="2494279" h="3762375">
                  <a:moveTo>
                    <a:pt x="1109903" y="439635"/>
                  </a:moveTo>
                  <a:lnTo>
                    <a:pt x="93700" y="0"/>
                  </a:lnTo>
                </a:path>
                <a:path w="2494279" h="3762375">
                  <a:moveTo>
                    <a:pt x="1686471" y="1369352"/>
                  </a:moveTo>
                  <a:lnTo>
                    <a:pt x="1109903" y="482879"/>
                  </a:lnTo>
                </a:path>
              </a:pathLst>
            </a:custGeom>
            <a:ln w="16350">
              <a:solidFill>
                <a:srgbClr val="000000"/>
              </a:solidFill>
            </a:ln>
          </p:spPr>
          <p:txBody>
            <a:bodyPr wrap="square" lIns="0" tIns="0" rIns="0" bIns="0" rtlCol="0"/>
            <a:lstStyle/>
            <a:p>
              <a:endParaRPr/>
            </a:p>
          </p:txBody>
        </p:sp>
      </p:grpSp>
      <p:sp>
        <p:nvSpPr>
          <p:cNvPr id="23" name="object 23">
            <a:extLst>
              <a:ext uri="{FF2B5EF4-FFF2-40B4-BE49-F238E27FC236}">
                <a16:creationId xmlns:a16="http://schemas.microsoft.com/office/drawing/2014/main" id="{F97D6065-8A39-0431-54C4-2AFB40570E30}"/>
              </a:ext>
            </a:extLst>
          </p:cNvPr>
          <p:cNvSpPr txBox="1"/>
          <p:nvPr/>
        </p:nvSpPr>
        <p:spPr>
          <a:xfrm>
            <a:off x="6812737" y="5451788"/>
            <a:ext cx="941069" cy="250190"/>
          </a:xfrm>
          <a:prstGeom prst="rect">
            <a:avLst/>
          </a:prstGeom>
        </p:spPr>
        <p:txBody>
          <a:bodyPr vert="horz" wrap="square" lIns="0" tIns="15240" rIns="0" bIns="0" rtlCol="0">
            <a:spAutoFit/>
          </a:bodyPr>
          <a:lstStyle/>
          <a:p>
            <a:pPr marL="12700">
              <a:lnSpc>
                <a:spcPct val="100000"/>
              </a:lnSpc>
              <a:spcBef>
                <a:spcPts val="120"/>
              </a:spcBef>
            </a:pPr>
            <a:r>
              <a:rPr sz="1450" b="1" spc="10" dirty="0">
                <a:latin typeface="Arial"/>
                <a:cs typeface="Arial"/>
              </a:rPr>
              <a:t>Bucharest</a:t>
            </a:r>
            <a:endParaRPr sz="1450">
              <a:latin typeface="Arial"/>
              <a:cs typeface="Arial"/>
            </a:endParaRPr>
          </a:p>
        </p:txBody>
      </p:sp>
      <p:grpSp>
        <p:nvGrpSpPr>
          <p:cNvPr id="24" name="object 24">
            <a:extLst>
              <a:ext uri="{FF2B5EF4-FFF2-40B4-BE49-F238E27FC236}">
                <a16:creationId xmlns:a16="http://schemas.microsoft.com/office/drawing/2014/main" id="{F1580BC0-B309-FDA4-08D8-EE8A55856B70}"/>
              </a:ext>
            </a:extLst>
          </p:cNvPr>
          <p:cNvGrpSpPr/>
          <p:nvPr/>
        </p:nvGrpSpPr>
        <p:grpSpPr>
          <a:xfrm>
            <a:off x="1835880" y="1476127"/>
            <a:ext cx="7528559" cy="4866005"/>
            <a:chOff x="720312" y="1567567"/>
            <a:chExt cx="7528559" cy="4866005"/>
          </a:xfrm>
        </p:grpSpPr>
        <p:sp>
          <p:nvSpPr>
            <p:cNvPr id="25" name="object 25">
              <a:extLst>
                <a:ext uri="{FF2B5EF4-FFF2-40B4-BE49-F238E27FC236}">
                  <a16:creationId xmlns:a16="http://schemas.microsoft.com/office/drawing/2014/main" id="{799A68F7-DD0E-5201-D5A9-F4EA595E82BB}"/>
                </a:ext>
              </a:extLst>
            </p:cNvPr>
            <p:cNvSpPr/>
            <p:nvPr/>
          </p:nvSpPr>
          <p:spPr>
            <a:xfrm>
              <a:off x="783666" y="1630921"/>
              <a:ext cx="4872355" cy="4742815"/>
            </a:xfrm>
            <a:custGeom>
              <a:avLst/>
              <a:gdLst/>
              <a:ahLst/>
              <a:cxnLst/>
              <a:rect l="l" t="t" r="r" b="b"/>
              <a:pathLst>
                <a:path w="4872355" h="4742815">
                  <a:moveTo>
                    <a:pt x="4872012" y="3855808"/>
                  </a:moveTo>
                  <a:lnTo>
                    <a:pt x="4432376" y="4742281"/>
                  </a:lnTo>
                </a:path>
                <a:path w="4872355" h="4742815">
                  <a:moveTo>
                    <a:pt x="3632390" y="3185541"/>
                  </a:moveTo>
                  <a:lnTo>
                    <a:pt x="4828768" y="3812565"/>
                  </a:lnTo>
                </a:path>
                <a:path w="4872355" h="4742815">
                  <a:moveTo>
                    <a:pt x="2572943" y="4475619"/>
                  </a:moveTo>
                  <a:lnTo>
                    <a:pt x="3589147" y="3235998"/>
                  </a:lnTo>
                </a:path>
                <a:path w="4872355" h="4742815">
                  <a:moveTo>
                    <a:pt x="2255824" y="2565730"/>
                  </a:moveTo>
                  <a:lnTo>
                    <a:pt x="3545903" y="3185541"/>
                  </a:lnTo>
                </a:path>
                <a:path w="4872355" h="4742815">
                  <a:moveTo>
                    <a:pt x="1866646" y="1816188"/>
                  </a:moveTo>
                  <a:lnTo>
                    <a:pt x="3365728" y="1902675"/>
                  </a:lnTo>
                </a:path>
                <a:path w="4872355" h="4742815">
                  <a:moveTo>
                    <a:pt x="2522499" y="4432376"/>
                  </a:moveTo>
                  <a:lnTo>
                    <a:pt x="2263038" y="2608973"/>
                  </a:lnTo>
                </a:path>
                <a:path w="4872355" h="4742815">
                  <a:moveTo>
                    <a:pt x="1196390" y="4295444"/>
                  </a:moveTo>
                  <a:lnTo>
                    <a:pt x="2522499" y="4432376"/>
                  </a:lnTo>
                </a:path>
                <a:path w="4872355" h="4742815">
                  <a:moveTo>
                    <a:pt x="1196390" y="3675621"/>
                  </a:moveTo>
                  <a:lnTo>
                    <a:pt x="1153147" y="4252201"/>
                  </a:lnTo>
                </a:path>
                <a:path w="4872355" h="4742815">
                  <a:moveTo>
                    <a:pt x="2212594" y="2479243"/>
                  </a:moveTo>
                  <a:lnTo>
                    <a:pt x="1845030" y="1816188"/>
                  </a:lnTo>
                </a:path>
                <a:path w="4872355" h="4742815">
                  <a:moveTo>
                    <a:pt x="43243" y="1239621"/>
                  </a:moveTo>
                  <a:lnTo>
                    <a:pt x="1816201" y="1772945"/>
                  </a:lnTo>
                </a:path>
                <a:path w="4872355" h="4742815">
                  <a:moveTo>
                    <a:pt x="1816201" y="1772945"/>
                  </a:moveTo>
                  <a:lnTo>
                    <a:pt x="663054" y="43243"/>
                  </a:lnTo>
                </a:path>
                <a:path w="4872355" h="4742815">
                  <a:moveTo>
                    <a:pt x="1153134" y="3055810"/>
                  </a:moveTo>
                  <a:lnTo>
                    <a:pt x="1196378" y="3632390"/>
                  </a:lnTo>
                </a:path>
                <a:path w="4872355" h="4742815">
                  <a:moveTo>
                    <a:pt x="86487" y="2565730"/>
                  </a:moveTo>
                  <a:lnTo>
                    <a:pt x="1153134" y="3012567"/>
                  </a:lnTo>
                </a:path>
                <a:path w="4872355" h="4742815">
                  <a:moveTo>
                    <a:pt x="0" y="1282865"/>
                  </a:moveTo>
                  <a:lnTo>
                    <a:pt x="43243" y="2522486"/>
                  </a:lnTo>
                </a:path>
                <a:path w="4872355" h="4742815">
                  <a:moveTo>
                    <a:pt x="266661" y="619810"/>
                  </a:moveTo>
                  <a:lnTo>
                    <a:pt x="0" y="1239621"/>
                  </a:lnTo>
                </a:path>
                <a:path w="4872355" h="4742815">
                  <a:moveTo>
                    <a:pt x="619810" y="0"/>
                  </a:moveTo>
                  <a:lnTo>
                    <a:pt x="266661" y="619810"/>
                  </a:lnTo>
                </a:path>
              </a:pathLst>
            </a:custGeom>
            <a:ln w="16350">
              <a:solidFill>
                <a:srgbClr val="000000"/>
              </a:solidFill>
            </a:ln>
          </p:spPr>
          <p:txBody>
            <a:bodyPr wrap="square" lIns="0" tIns="0" rIns="0" bIns="0" rtlCol="0"/>
            <a:lstStyle/>
            <a:p>
              <a:endParaRPr/>
            </a:p>
          </p:txBody>
        </p:sp>
        <p:sp>
          <p:nvSpPr>
            <p:cNvPr id="26" name="object 26">
              <a:extLst>
                <a:ext uri="{FF2B5EF4-FFF2-40B4-BE49-F238E27FC236}">
                  <a16:creationId xmlns:a16="http://schemas.microsoft.com/office/drawing/2014/main" id="{6AA14E73-E915-C58D-448B-BC610545CF47}"/>
                </a:ext>
              </a:extLst>
            </p:cNvPr>
            <p:cNvSpPr/>
            <p:nvPr/>
          </p:nvSpPr>
          <p:spPr>
            <a:xfrm>
              <a:off x="3259321" y="6020060"/>
              <a:ext cx="133350" cy="133350"/>
            </a:xfrm>
            <a:custGeom>
              <a:avLst/>
              <a:gdLst/>
              <a:ahLst/>
              <a:cxnLst/>
              <a:rect l="l" t="t" r="r" b="b"/>
              <a:pathLst>
                <a:path w="133350" h="133350">
                  <a:moveTo>
                    <a:pt x="0" y="0"/>
                  </a:moveTo>
                  <a:lnTo>
                    <a:pt x="0" y="133330"/>
                  </a:lnTo>
                  <a:lnTo>
                    <a:pt x="133330" y="133330"/>
                  </a:lnTo>
                  <a:lnTo>
                    <a:pt x="133330" y="0"/>
                  </a:lnTo>
                  <a:lnTo>
                    <a:pt x="0" y="0"/>
                  </a:lnTo>
                  <a:close/>
                </a:path>
              </a:pathLst>
            </a:custGeom>
            <a:solidFill>
              <a:srgbClr val="BEBEBE"/>
            </a:solidFill>
          </p:spPr>
          <p:txBody>
            <a:bodyPr wrap="square" lIns="0" tIns="0" rIns="0" bIns="0" rtlCol="0"/>
            <a:lstStyle/>
            <a:p>
              <a:endParaRPr/>
            </a:p>
          </p:txBody>
        </p:sp>
        <p:sp>
          <p:nvSpPr>
            <p:cNvPr id="27" name="object 27">
              <a:extLst>
                <a:ext uri="{FF2B5EF4-FFF2-40B4-BE49-F238E27FC236}">
                  <a16:creationId xmlns:a16="http://schemas.microsoft.com/office/drawing/2014/main" id="{D8B4CAFC-B677-F92B-F75C-B6B237CC12C9}"/>
                </a:ext>
              </a:extLst>
            </p:cNvPr>
            <p:cNvSpPr/>
            <p:nvPr/>
          </p:nvSpPr>
          <p:spPr>
            <a:xfrm>
              <a:off x="3259321" y="6020060"/>
              <a:ext cx="133350" cy="133350"/>
            </a:xfrm>
            <a:custGeom>
              <a:avLst/>
              <a:gdLst/>
              <a:ahLst/>
              <a:cxnLst/>
              <a:rect l="l" t="t" r="r" b="b"/>
              <a:pathLst>
                <a:path w="133350" h="133350">
                  <a:moveTo>
                    <a:pt x="133330" y="133330"/>
                  </a:moveTo>
                  <a:lnTo>
                    <a:pt x="133330" y="0"/>
                  </a:lnTo>
                  <a:lnTo>
                    <a:pt x="0" y="0"/>
                  </a:lnTo>
                  <a:lnTo>
                    <a:pt x="0" y="133330"/>
                  </a:lnTo>
                  <a:lnTo>
                    <a:pt x="133330" y="133330"/>
                  </a:lnTo>
                  <a:close/>
                </a:path>
              </a:pathLst>
            </a:custGeom>
            <a:ln w="32700">
              <a:solidFill>
                <a:srgbClr val="000000"/>
              </a:solidFill>
            </a:ln>
          </p:spPr>
          <p:txBody>
            <a:bodyPr wrap="square" lIns="0" tIns="0" rIns="0" bIns="0" rtlCol="0"/>
            <a:lstStyle/>
            <a:p>
              <a:endParaRPr/>
            </a:p>
          </p:txBody>
        </p:sp>
        <p:sp>
          <p:nvSpPr>
            <p:cNvPr id="28" name="object 28">
              <a:extLst>
                <a:ext uri="{FF2B5EF4-FFF2-40B4-BE49-F238E27FC236}">
                  <a16:creationId xmlns:a16="http://schemas.microsoft.com/office/drawing/2014/main" id="{2702E3D6-4762-1C61-74C7-C2CFCF0F7E0B}"/>
                </a:ext>
              </a:extLst>
            </p:cNvPr>
            <p:cNvSpPr/>
            <p:nvPr/>
          </p:nvSpPr>
          <p:spPr>
            <a:xfrm>
              <a:off x="2953022" y="4106551"/>
              <a:ext cx="133350" cy="133350"/>
            </a:xfrm>
            <a:custGeom>
              <a:avLst/>
              <a:gdLst/>
              <a:ahLst/>
              <a:cxnLst/>
              <a:rect l="l" t="t" r="r" b="b"/>
              <a:pathLst>
                <a:path w="133350" h="133350">
                  <a:moveTo>
                    <a:pt x="0" y="0"/>
                  </a:moveTo>
                  <a:lnTo>
                    <a:pt x="0" y="133330"/>
                  </a:lnTo>
                  <a:lnTo>
                    <a:pt x="133330" y="133330"/>
                  </a:lnTo>
                  <a:lnTo>
                    <a:pt x="133330" y="0"/>
                  </a:lnTo>
                  <a:lnTo>
                    <a:pt x="0" y="0"/>
                  </a:lnTo>
                  <a:close/>
                </a:path>
              </a:pathLst>
            </a:custGeom>
            <a:solidFill>
              <a:srgbClr val="BEBEBE"/>
            </a:solidFill>
          </p:spPr>
          <p:txBody>
            <a:bodyPr wrap="square" lIns="0" tIns="0" rIns="0" bIns="0" rtlCol="0"/>
            <a:lstStyle/>
            <a:p>
              <a:endParaRPr/>
            </a:p>
          </p:txBody>
        </p:sp>
        <p:sp>
          <p:nvSpPr>
            <p:cNvPr id="29" name="object 29">
              <a:extLst>
                <a:ext uri="{FF2B5EF4-FFF2-40B4-BE49-F238E27FC236}">
                  <a16:creationId xmlns:a16="http://schemas.microsoft.com/office/drawing/2014/main" id="{B2E31395-97E0-4603-0451-5F24A30736DB}"/>
                </a:ext>
              </a:extLst>
            </p:cNvPr>
            <p:cNvSpPr/>
            <p:nvPr/>
          </p:nvSpPr>
          <p:spPr>
            <a:xfrm>
              <a:off x="2953022" y="4106551"/>
              <a:ext cx="133350" cy="133350"/>
            </a:xfrm>
            <a:custGeom>
              <a:avLst/>
              <a:gdLst/>
              <a:ahLst/>
              <a:cxnLst/>
              <a:rect l="l" t="t" r="r" b="b"/>
              <a:pathLst>
                <a:path w="133350" h="133350">
                  <a:moveTo>
                    <a:pt x="133330" y="133330"/>
                  </a:moveTo>
                  <a:lnTo>
                    <a:pt x="133330" y="0"/>
                  </a:lnTo>
                  <a:lnTo>
                    <a:pt x="0" y="0"/>
                  </a:lnTo>
                  <a:lnTo>
                    <a:pt x="0" y="133330"/>
                  </a:lnTo>
                  <a:lnTo>
                    <a:pt x="133330" y="133330"/>
                  </a:lnTo>
                  <a:close/>
                </a:path>
              </a:pathLst>
            </a:custGeom>
            <a:ln w="32700">
              <a:solidFill>
                <a:srgbClr val="000000"/>
              </a:solidFill>
            </a:ln>
          </p:spPr>
          <p:txBody>
            <a:bodyPr wrap="square" lIns="0" tIns="0" rIns="0" bIns="0" rtlCol="0"/>
            <a:lstStyle/>
            <a:p>
              <a:endParaRPr/>
            </a:p>
          </p:txBody>
        </p:sp>
        <p:sp>
          <p:nvSpPr>
            <p:cNvPr id="30" name="object 30">
              <a:extLst>
                <a:ext uri="{FF2B5EF4-FFF2-40B4-BE49-F238E27FC236}">
                  <a16:creationId xmlns:a16="http://schemas.microsoft.com/office/drawing/2014/main" id="{D2E82278-C9FA-7780-5457-26ECE30EC882}"/>
                </a:ext>
              </a:extLst>
            </p:cNvPr>
            <p:cNvSpPr/>
            <p:nvPr/>
          </p:nvSpPr>
          <p:spPr>
            <a:xfrm>
              <a:off x="5165604" y="6283128"/>
              <a:ext cx="133350" cy="133350"/>
            </a:xfrm>
            <a:custGeom>
              <a:avLst/>
              <a:gdLst/>
              <a:ahLst/>
              <a:cxnLst/>
              <a:rect l="l" t="t" r="r" b="b"/>
              <a:pathLst>
                <a:path w="133350" h="133350">
                  <a:moveTo>
                    <a:pt x="0" y="0"/>
                  </a:moveTo>
                  <a:lnTo>
                    <a:pt x="0" y="133330"/>
                  </a:lnTo>
                  <a:lnTo>
                    <a:pt x="133330" y="133330"/>
                  </a:lnTo>
                  <a:lnTo>
                    <a:pt x="133330" y="0"/>
                  </a:lnTo>
                  <a:lnTo>
                    <a:pt x="0" y="0"/>
                  </a:lnTo>
                  <a:close/>
                </a:path>
              </a:pathLst>
            </a:custGeom>
            <a:solidFill>
              <a:srgbClr val="BEBEBE"/>
            </a:solidFill>
          </p:spPr>
          <p:txBody>
            <a:bodyPr wrap="square" lIns="0" tIns="0" rIns="0" bIns="0" rtlCol="0"/>
            <a:lstStyle/>
            <a:p>
              <a:endParaRPr/>
            </a:p>
          </p:txBody>
        </p:sp>
        <p:sp>
          <p:nvSpPr>
            <p:cNvPr id="31" name="object 31">
              <a:extLst>
                <a:ext uri="{FF2B5EF4-FFF2-40B4-BE49-F238E27FC236}">
                  <a16:creationId xmlns:a16="http://schemas.microsoft.com/office/drawing/2014/main" id="{43F716EB-7A2C-D63F-F719-DB7C7EC45F19}"/>
                </a:ext>
              </a:extLst>
            </p:cNvPr>
            <p:cNvSpPr/>
            <p:nvPr/>
          </p:nvSpPr>
          <p:spPr>
            <a:xfrm>
              <a:off x="5165604" y="6283128"/>
              <a:ext cx="133350" cy="133350"/>
            </a:xfrm>
            <a:custGeom>
              <a:avLst/>
              <a:gdLst/>
              <a:ahLst/>
              <a:cxnLst/>
              <a:rect l="l" t="t" r="r" b="b"/>
              <a:pathLst>
                <a:path w="133350" h="133350">
                  <a:moveTo>
                    <a:pt x="133330" y="133330"/>
                  </a:moveTo>
                  <a:lnTo>
                    <a:pt x="133330" y="0"/>
                  </a:lnTo>
                  <a:lnTo>
                    <a:pt x="0" y="0"/>
                  </a:lnTo>
                  <a:lnTo>
                    <a:pt x="0" y="133330"/>
                  </a:lnTo>
                  <a:lnTo>
                    <a:pt x="133330" y="133330"/>
                  </a:lnTo>
                  <a:close/>
                </a:path>
              </a:pathLst>
            </a:custGeom>
            <a:ln w="32700">
              <a:solidFill>
                <a:srgbClr val="000000"/>
              </a:solidFill>
            </a:ln>
          </p:spPr>
          <p:txBody>
            <a:bodyPr wrap="square" lIns="0" tIns="0" rIns="0" bIns="0" rtlCol="0"/>
            <a:lstStyle/>
            <a:p>
              <a:endParaRPr/>
            </a:p>
          </p:txBody>
        </p:sp>
        <p:sp>
          <p:nvSpPr>
            <p:cNvPr id="32" name="object 32">
              <a:extLst>
                <a:ext uri="{FF2B5EF4-FFF2-40B4-BE49-F238E27FC236}">
                  <a16:creationId xmlns:a16="http://schemas.microsoft.com/office/drawing/2014/main" id="{5320C9A6-1FED-31ED-B841-6660FFCA8F93}"/>
                </a:ext>
              </a:extLst>
            </p:cNvPr>
            <p:cNvSpPr/>
            <p:nvPr/>
          </p:nvSpPr>
          <p:spPr>
            <a:xfrm>
              <a:off x="6455682" y="5043481"/>
              <a:ext cx="133350" cy="133350"/>
            </a:xfrm>
            <a:custGeom>
              <a:avLst/>
              <a:gdLst/>
              <a:ahLst/>
              <a:cxnLst/>
              <a:rect l="l" t="t" r="r" b="b"/>
              <a:pathLst>
                <a:path w="133350" h="133350">
                  <a:moveTo>
                    <a:pt x="0" y="0"/>
                  </a:moveTo>
                  <a:lnTo>
                    <a:pt x="0" y="133330"/>
                  </a:lnTo>
                  <a:lnTo>
                    <a:pt x="133330" y="133330"/>
                  </a:lnTo>
                  <a:lnTo>
                    <a:pt x="133330" y="0"/>
                  </a:lnTo>
                  <a:lnTo>
                    <a:pt x="0" y="0"/>
                  </a:lnTo>
                  <a:close/>
                </a:path>
              </a:pathLst>
            </a:custGeom>
            <a:solidFill>
              <a:srgbClr val="BEBEBE"/>
            </a:solidFill>
          </p:spPr>
          <p:txBody>
            <a:bodyPr wrap="square" lIns="0" tIns="0" rIns="0" bIns="0" rtlCol="0"/>
            <a:lstStyle/>
            <a:p>
              <a:endParaRPr/>
            </a:p>
          </p:txBody>
        </p:sp>
        <p:sp>
          <p:nvSpPr>
            <p:cNvPr id="33" name="object 33">
              <a:extLst>
                <a:ext uri="{FF2B5EF4-FFF2-40B4-BE49-F238E27FC236}">
                  <a16:creationId xmlns:a16="http://schemas.microsoft.com/office/drawing/2014/main" id="{92644B5D-E957-DB13-8EBF-F686481F01D3}"/>
                </a:ext>
              </a:extLst>
            </p:cNvPr>
            <p:cNvSpPr/>
            <p:nvPr/>
          </p:nvSpPr>
          <p:spPr>
            <a:xfrm>
              <a:off x="6455682" y="5043481"/>
              <a:ext cx="133350" cy="133350"/>
            </a:xfrm>
            <a:custGeom>
              <a:avLst/>
              <a:gdLst/>
              <a:ahLst/>
              <a:cxnLst/>
              <a:rect l="l" t="t" r="r" b="b"/>
              <a:pathLst>
                <a:path w="133350" h="133350">
                  <a:moveTo>
                    <a:pt x="133330" y="133330"/>
                  </a:moveTo>
                  <a:lnTo>
                    <a:pt x="133330" y="0"/>
                  </a:lnTo>
                  <a:lnTo>
                    <a:pt x="0" y="0"/>
                  </a:lnTo>
                  <a:lnTo>
                    <a:pt x="0" y="133330"/>
                  </a:lnTo>
                  <a:lnTo>
                    <a:pt x="133330" y="133330"/>
                  </a:lnTo>
                  <a:close/>
                </a:path>
              </a:pathLst>
            </a:custGeom>
            <a:ln w="32700">
              <a:solidFill>
                <a:srgbClr val="000000"/>
              </a:solidFill>
            </a:ln>
          </p:spPr>
          <p:txBody>
            <a:bodyPr wrap="square" lIns="0" tIns="0" rIns="0" bIns="0" rtlCol="0"/>
            <a:lstStyle/>
            <a:p>
              <a:endParaRPr/>
            </a:p>
          </p:txBody>
        </p:sp>
        <p:sp>
          <p:nvSpPr>
            <p:cNvPr id="34" name="object 34">
              <a:extLst>
                <a:ext uri="{FF2B5EF4-FFF2-40B4-BE49-F238E27FC236}">
                  <a16:creationId xmlns:a16="http://schemas.microsoft.com/office/drawing/2014/main" id="{761EC04E-557F-3614-1544-BCE4D56229B3}"/>
                </a:ext>
              </a:extLst>
            </p:cNvPr>
            <p:cNvSpPr/>
            <p:nvPr/>
          </p:nvSpPr>
          <p:spPr>
            <a:xfrm>
              <a:off x="4325969" y="4776819"/>
              <a:ext cx="133350" cy="133350"/>
            </a:xfrm>
            <a:custGeom>
              <a:avLst/>
              <a:gdLst/>
              <a:ahLst/>
              <a:cxnLst/>
              <a:rect l="l" t="t" r="r" b="b"/>
              <a:pathLst>
                <a:path w="133350" h="133350">
                  <a:moveTo>
                    <a:pt x="0" y="0"/>
                  </a:moveTo>
                  <a:lnTo>
                    <a:pt x="0" y="133330"/>
                  </a:lnTo>
                  <a:lnTo>
                    <a:pt x="133330" y="133330"/>
                  </a:lnTo>
                  <a:lnTo>
                    <a:pt x="133330" y="0"/>
                  </a:lnTo>
                  <a:lnTo>
                    <a:pt x="0" y="0"/>
                  </a:lnTo>
                  <a:close/>
                </a:path>
              </a:pathLst>
            </a:custGeom>
            <a:solidFill>
              <a:srgbClr val="BEBEBE"/>
            </a:solidFill>
          </p:spPr>
          <p:txBody>
            <a:bodyPr wrap="square" lIns="0" tIns="0" rIns="0" bIns="0" rtlCol="0"/>
            <a:lstStyle/>
            <a:p>
              <a:endParaRPr/>
            </a:p>
          </p:txBody>
        </p:sp>
        <p:sp>
          <p:nvSpPr>
            <p:cNvPr id="35" name="object 35">
              <a:extLst>
                <a:ext uri="{FF2B5EF4-FFF2-40B4-BE49-F238E27FC236}">
                  <a16:creationId xmlns:a16="http://schemas.microsoft.com/office/drawing/2014/main" id="{9EB3299A-CA35-3B54-A9CE-8C5BF860C509}"/>
                </a:ext>
              </a:extLst>
            </p:cNvPr>
            <p:cNvSpPr/>
            <p:nvPr/>
          </p:nvSpPr>
          <p:spPr>
            <a:xfrm>
              <a:off x="4325969" y="4776819"/>
              <a:ext cx="133350" cy="133350"/>
            </a:xfrm>
            <a:custGeom>
              <a:avLst/>
              <a:gdLst/>
              <a:ahLst/>
              <a:cxnLst/>
              <a:rect l="l" t="t" r="r" b="b"/>
              <a:pathLst>
                <a:path w="133350" h="133350">
                  <a:moveTo>
                    <a:pt x="133330" y="133330"/>
                  </a:moveTo>
                  <a:lnTo>
                    <a:pt x="133330" y="0"/>
                  </a:lnTo>
                  <a:lnTo>
                    <a:pt x="0" y="0"/>
                  </a:lnTo>
                  <a:lnTo>
                    <a:pt x="0" y="133330"/>
                  </a:lnTo>
                  <a:lnTo>
                    <a:pt x="133330" y="133330"/>
                  </a:lnTo>
                  <a:close/>
                </a:path>
              </a:pathLst>
            </a:custGeom>
            <a:ln w="32700">
              <a:solidFill>
                <a:srgbClr val="000000"/>
              </a:solidFill>
            </a:ln>
          </p:spPr>
          <p:txBody>
            <a:bodyPr wrap="square" lIns="0" tIns="0" rIns="0" bIns="0" rtlCol="0"/>
            <a:lstStyle/>
            <a:p>
              <a:endParaRPr/>
            </a:p>
          </p:txBody>
        </p:sp>
        <p:sp>
          <p:nvSpPr>
            <p:cNvPr id="36" name="object 36">
              <a:extLst>
                <a:ext uri="{FF2B5EF4-FFF2-40B4-BE49-F238E27FC236}">
                  <a16:creationId xmlns:a16="http://schemas.microsoft.com/office/drawing/2014/main" id="{47CEEF96-23E1-E0D3-2944-E7443F82C1D0}"/>
                </a:ext>
              </a:extLst>
            </p:cNvPr>
            <p:cNvSpPr/>
            <p:nvPr/>
          </p:nvSpPr>
          <p:spPr>
            <a:xfrm>
              <a:off x="5655671" y="2121007"/>
              <a:ext cx="133350" cy="133350"/>
            </a:xfrm>
            <a:custGeom>
              <a:avLst/>
              <a:gdLst/>
              <a:ahLst/>
              <a:cxnLst/>
              <a:rect l="l" t="t" r="r" b="b"/>
              <a:pathLst>
                <a:path w="133350" h="133350">
                  <a:moveTo>
                    <a:pt x="0" y="0"/>
                  </a:moveTo>
                  <a:lnTo>
                    <a:pt x="0" y="133330"/>
                  </a:lnTo>
                  <a:lnTo>
                    <a:pt x="133330" y="133330"/>
                  </a:lnTo>
                  <a:lnTo>
                    <a:pt x="133330" y="0"/>
                  </a:lnTo>
                  <a:lnTo>
                    <a:pt x="0" y="0"/>
                  </a:lnTo>
                  <a:close/>
                </a:path>
              </a:pathLst>
            </a:custGeom>
            <a:solidFill>
              <a:srgbClr val="BEBEBE"/>
            </a:solidFill>
          </p:spPr>
          <p:txBody>
            <a:bodyPr wrap="square" lIns="0" tIns="0" rIns="0" bIns="0" rtlCol="0"/>
            <a:lstStyle/>
            <a:p>
              <a:endParaRPr/>
            </a:p>
          </p:txBody>
        </p:sp>
        <p:sp>
          <p:nvSpPr>
            <p:cNvPr id="37" name="object 37">
              <a:extLst>
                <a:ext uri="{FF2B5EF4-FFF2-40B4-BE49-F238E27FC236}">
                  <a16:creationId xmlns:a16="http://schemas.microsoft.com/office/drawing/2014/main" id="{FD01C169-6AAB-2696-5A0E-17A76E6C12F1}"/>
                </a:ext>
              </a:extLst>
            </p:cNvPr>
            <p:cNvSpPr/>
            <p:nvPr/>
          </p:nvSpPr>
          <p:spPr>
            <a:xfrm>
              <a:off x="5655671" y="2121007"/>
              <a:ext cx="133350" cy="133350"/>
            </a:xfrm>
            <a:custGeom>
              <a:avLst/>
              <a:gdLst/>
              <a:ahLst/>
              <a:cxnLst/>
              <a:rect l="l" t="t" r="r" b="b"/>
              <a:pathLst>
                <a:path w="133350" h="133350">
                  <a:moveTo>
                    <a:pt x="133330" y="133330"/>
                  </a:moveTo>
                  <a:lnTo>
                    <a:pt x="133330" y="0"/>
                  </a:lnTo>
                  <a:lnTo>
                    <a:pt x="0" y="0"/>
                  </a:lnTo>
                  <a:lnTo>
                    <a:pt x="0" y="133330"/>
                  </a:lnTo>
                  <a:lnTo>
                    <a:pt x="133330" y="133330"/>
                  </a:lnTo>
                  <a:close/>
                </a:path>
              </a:pathLst>
            </a:custGeom>
            <a:ln w="32700">
              <a:solidFill>
                <a:srgbClr val="000000"/>
              </a:solidFill>
            </a:ln>
          </p:spPr>
          <p:txBody>
            <a:bodyPr wrap="square" lIns="0" tIns="0" rIns="0" bIns="0" rtlCol="0"/>
            <a:lstStyle/>
            <a:p>
              <a:endParaRPr/>
            </a:p>
          </p:txBody>
        </p:sp>
        <p:sp>
          <p:nvSpPr>
            <p:cNvPr id="38" name="object 38">
              <a:extLst>
                <a:ext uri="{FF2B5EF4-FFF2-40B4-BE49-F238E27FC236}">
                  <a16:creationId xmlns:a16="http://schemas.microsoft.com/office/drawing/2014/main" id="{C9339230-4C47-2AA2-A72B-21973B75F388}"/>
                </a:ext>
              </a:extLst>
            </p:cNvPr>
            <p:cNvSpPr/>
            <p:nvPr/>
          </p:nvSpPr>
          <p:spPr>
            <a:xfrm>
              <a:off x="4106144" y="3490360"/>
              <a:ext cx="133350" cy="133350"/>
            </a:xfrm>
            <a:custGeom>
              <a:avLst/>
              <a:gdLst/>
              <a:ahLst/>
              <a:cxnLst/>
              <a:rect l="l" t="t" r="r" b="b"/>
              <a:pathLst>
                <a:path w="133350" h="133350">
                  <a:moveTo>
                    <a:pt x="0" y="0"/>
                  </a:moveTo>
                  <a:lnTo>
                    <a:pt x="0" y="133330"/>
                  </a:lnTo>
                  <a:lnTo>
                    <a:pt x="133330" y="133330"/>
                  </a:lnTo>
                  <a:lnTo>
                    <a:pt x="133330" y="0"/>
                  </a:lnTo>
                  <a:lnTo>
                    <a:pt x="0" y="0"/>
                  </a:lnTo>
                  <a:close/>
                </a:path>
              </a:pathLst>
            </a:custGeom>
            <a:solidFill>
              <a:srgbClr val="BEBEBE"/>
            </a:solidFill>
          </p:spPr>
          <p:txBody>
            <a:bodyPr wrap="square" lIns="0" tIns="0" rIns="0" bIns="0" rtlCol="0"/>
            <a:lstStyle/>
            <a:p>
              <a:endParaRPr/>
            </a:p>
          </p:txBody>
        </p:sp>
        <p:sp>
          <p:nvSpPr>
            <p:cNvPr id="39" name="object 39">
              <a:extLst>
                <a:ext uri="{FF2B5EF4-FFF2-40B4-BE49-F238E27FC236}">
                  <a16:creationId xmlns:a16="http://schemas.microsoft.com/office/drawing/2014/main" id="{44DFDEA8-4B07-489B-5575-A940A00CFC10}"/>
                </a:ext>
              </a:extLst>
            </p:cNvPr>
            <p:cNvSpPr/>
            <p:nvPr/>
          </p:nvSpPr>
          <p:spPr>
            <a:xfrm>
              <a:off x="4106144" y="3490360"/>
              <a:ext cx="133350" cy="133350"/>
            </a:xfrm>
            <a:custGeom>
              <a:avLst/>
              <a:gdLst/>
              <a:ahLst/>
              <a:cxnLst/>
              <a:rect l="l" t="t" r="r" b="b"/>
              <a:pathLst>
                <a:path w="133350" h="133350">
                  <a:moveTo>
                    <a:pt x="133330" y="133330"/>
                  </a:moveTo>
                  <a:lnTo>
                    <a:pt x="133330" y="0"/>
                  </a:lnTo>
                  <a:lnTo>
                    <a:pt x="0" y="0"/>
                  </a:lnTo>
                  <a:lnTo>
                    <a:pt x="0" y="133330"/>
                  </a:lnTo>
                  <a:lnTo>
                    <a:pt x="133330" y="133330"/>
                  </a:lnTo>
                  <a:close/>
                </a:path>
              </a:pathLst>
            </a:custGeom>
            <a:ln w="32700">
              <a:solidFill>
                <a:srgbClr val="000000"/>
              </a:solidFill>
            </a:ln>
          </p:spPr>
          <p:txBody>
            <a:bodyPr wrap="square" lIns="0" tIns="0" rIns="0" bIns="0" rtlCol="0"/>
            <a:lstStyle/>
            <a:p>
              <a:endParaRPr/>
            </a:p>
          </p:txBody>
        </p:sp>
        <p:sp>
          <p:nvSpPr>
            <p:cNvPr id="40" name="object 40">
              <a:extLst>
                <a:ext uri="{FF2B5EF4-FFF2-40B4-BE49-F238E27FC236}">
                  <a16:creationId xmlns:a16="http://schemas.microsoft.com/office/drawing/2014/main" id="{BBAC806D-B4CD-5AD2-0487-F7337D249DBF}"/>
                </a:ext>
              </a:extLst>
            </p:cNvPr>
            <p:cNvSpPr/>
            <p:nvPr/>
          </p:nvSpPr>
          <p:spPr>
            <a:xfrm>
              <a:off x="1936807" y="5212861"/>
              <a:ext cx="133350" cy="133350"/>
            </a:xfrm>
            <a:custGeom>
              <a:avLst/>
              <a:gdLst/>
              <a:ahLst/>
              <a:cxnLst/>
              <a:rect l="l" t="t" r="r" b="b"/>
              <a:pathLst>
                <a:path w="133350" h="133350">
                  <a:moveTo>
                    <a:pt x="0" y="0"/>
                  </a:moveTo>
                  <a:lnTo>
                    <a:pt x="0" y="133330"/>
                  </a:lnTo>
                  <a:lnTo>
                    <a:pt x="133330" y="133330"/>
                  </a:lnTo>
                  <a:lnTo>
                    <a:pt x="133330" y="0"/>
                  </a:lnTo>
                  <a:lnTo>
                    <a:pt x="0" y="0"/>
                  </a:lnTo>
                  <a:close/>
                </a:path>
              </a:pathLst>
            </a:custGeom>
            <a:solidFill>
              <a:srgbClr val="BEBEBE"/>
            </a:solidFill>
          </p:spPr>
          <p:txBody>
            <a:bodyPr wrap="square" lIns="0" tIns="0" rIns="0" bIns="0" rtlCol="0"/>
            <a:lstStyle/>
            <a:p>
              <a:endParaRPr/>
            </a:p>
          </p:txBody>
        </p:sp>
        <p:sp>
          <p:nvSpPr>
            <p:cNvPr id="41" name="object 41">
              <a:extLst>
                <a:ext uri="{FF2B5EF4-FFF2-40B4-BE49-F238E27FC236}">
                  <a16:creationId xmlns:a16="http://schemas.microsoft.com/office/drawing/2014/main" id="{597AF235-AB2D-77AD-7368-9E9A2D173F4C}"/>
                </a:ext>
              </a:extLst>
            </p:cNvPr>
            <p:cNvSpPr/>
            <p:nvPr/>
          </p:nvSpPr>
          <p:spPr>
            <a:xfrm>
              <a:off x="1936807" y="5212861"/>
              <a:ext cx="133350" cy="133350"/>
            </a:xfrm>
            <a:custGeom>
              <a:avLst/>
              <a:gdLst/>
              <a:ahLst/>
              <a:cxnLst/>
              <a:rect l="l" t="t" r="r" b="b"/>
              <a:pathLst>
                <a:path w="133350" h="133350">
                  <a:moveTo>
                    <a:pt x="133330" y="133330"/>
                  </a:moveTo>
                  <a:lnTo>
                    <a:pt x="133330" y="0"/>
                  </a:lnTo>
                  <a:lnTo>
                    <a:pt x="0" y="0"/>
                  </a:lnTo>
                  <a:lnTo>
                    <a:pt x="0" y="133330"/>
                  </a:lnTo>
                  <a:lnTo>
                    <a:pt x="133330" y="133330"/>
                  </a:lnTo>
                  <a:close/>
                </a:path>
              </a:pathLst>
            </a:custGeom>
            <a:ln w="32700">
              <a:solidFill>
                <a:srgbClr val="000000"/>
              </a:solidFill>
            </a:ln>
          </p:spPr>
          <p:txBody>
            <a:bodyPr wrap="square" lIns="0" tIns="0" rIns="0" bIns="0" rtlCol="0"/>
            <a:lstStyle/>
            <a:p>
              <a:endParaRPr/>
            </a:p>
          </p:txBody>
        </p:sp>
        <p:sp>
          <p:nvSpPr>
            <p:cNvPr id="42" name="object 42">
              <a:extLst>
                <a:ext uri="{FF2B5EF4-FFF2-40B4-BE49-F238E27FC236}">
                  <a16:creationId xmlns:a16="http://schemas.microsoft.com/office/drawing/2014/main" id="{C63BF24A-F5BC-F95A-3F41-E733F5E20931}"/>
                </a:ext>
              </a:extLst>
            </p:cNvPr>
            <p:cNvSpPr/>
            <p:nvPr/>
          </p:nvSpPr>
          <p:spPr>
            <a:xfrm>
              <a:off x="1889956" y="5836266"/>
              <a:ext cx="133350" cy="133350"/>
            </a:xfrm>
            <a:custGeom>
              <a:avLst/>
              <a:gdLst/>
              <a:ahLst/>
              <a:cxnLst/>
              <a:rect l="l" t="t" r="r" b="b"/>
              <a:pathLst>
                <a:path w="133350" h="133350">
                  <a:moveTo>
                    <a:pt x="0" y="0"/>
                  </a:moveTo>
                  <a:lnTo>
                    <a:pt x="0" y="133330"/>
                  </a:lnTo>
                  <a:lnTo>
                    <a:pt x="133330" y="133330"/>
                  </a:lnTo>
                  <a:lnTo>
                    <a:pt x="133330" y="0"/>
                  </a:lnTo>
                  <a:lnTo>
                    <a:pt x="0" y="0"/>
                  </a:lnTo>
                  <a:close/>
                </a:path>
              </a:pathLst>
            </a:custGeom>
            <a:solidFill>
              <a:srgbClr val="BEBEBE"/>
            </a:solidFill>
          </p:spPr>
          <p:txBody>
            <a:bodyPr wrap="square" lIns="0" tIns="0" rIns="0" bIns="0" rtlCol="0"/>
            <a:lstStyle/>
            <a:p>
              <a:endParaRPr/>
            </a:p>
          </p:txBody>
        </p:sp>
        <p:sp>
          <p:nvSpPr>
            <p:cNvPr id="43" name="object 43">
              <a:extLst>
                <a:ext uri="{FF2B5EF4-FFF2-40B4-BE49-F238E27FC236}">
                  <a16:creationId xmlns:a16="http://schemas.microsoft.com/office/drawing/2014/main" id="{8FE7C6F2-B609-A48D-B1ED-1B13BDF005E7}"/>
                </a:ext>
              </a:extLst>
            </p:cNvPr>
            <p:cNvSpPr/>
            <p:nvPr/>
          </p:nvSpPr>
          <p:spPr>
            <a:xfrm>
              <a:off x="1889956" y="5836266"/>
              <a:ext cx="133350" cy="133350"/>
            </a:xfrm>
            <a:custGeom>
              <a:avLst/>
              <a:gdLst/>
              <a:ahLst/>
              <a:cxnLst/>
              <a:rect l="l" t="t" r="r" b="b"/>
              <a:pathLst>
                <a:path w="133350" h="133350">
                  <a:moveTo>
                    <a:pt x="133330" y="133330"/>
                  </a:moveTo>
                  <a:lnTo>
                    <a:pt x="133330" y="0"/>
                  </a:lnTo>
                  <a:lnTo>
                    <a:pt x="0" y="0"/>
                  </a:lnTo>
                  <a:lnTo>
                    <a:pt x="0" y="133330"/>
                  </a:lnTo>
                  <a:lnTo>
                    <a:pt x="133330" y="133330"/>
                  </a:lnTo>
                  <a:close/>
                </a:path>
              </a:pathLst>
            </a:custGeom>
            <a:ln w="32700">
              <a:solidFill>
                <a:srgbClr val="000000"/>
              </a:solidFill>
            </a:ln>
          </p:spPr>
          <p:txBody>
            <a:bodyPr wrap="square" lIns="0" tIns="0" rIns="0" bIns="0" rtlCol="0"/>
            <a:lstStyle/>
            <a:p>
              <a:endParaRPr/>
            </a:p>
          </p:txBody>
        </p:sp>
        <p:sp>
          <p:nvSpPr>
            <p:cNvPr id="44" name="object 44">
              <a:extLst>
                <a:ext uri="{FF2B5EF4-FFF2-40B4-BE49-F238E27FC236}">
                  <a16:creationId xmlns:a16="http://schemas.microsoft.com/office/drawing/2014/main" id="{E97A437A-6622-91E8-BBF2-DC86012BF685}"/>
                </a:ext>
              </a:extLst>
            </p:cNvPr>
            <p:cNvSpPr/>
            <p:nvPr/>
          </p:nvSpPr>
          <p:spPr>
            <a:xfrm>
              <a:off x="1889956" y="4600251"/>
              <a:ext cx="133350" cy="133350"/>
            </a:xfrm>
            <a:custGeom>
              <a:avLst/>
              <a:gdLst/>
              <a:ahLst/>
              <a:cxnLst/>
              <a:rect l="l" t="t" r="r" b="b"/>
              <a:pathLst>
                <a:path w="133350" h="133350">
                  <a:moveTo>
                    <a:pt x="0" y="0"/>
                  </a:moveTo>
                  <a:lnTo>
                    <a:pt x="0" y="133330"/>
                  </a:lnTo>
                  <a:lnTo>
                    <a:pt x="133330" y="133330"/>
                  </a:lnTo>
                  <a:lnTo>
                    <a:pt x="133330" y="0"/>
                  </a:lnTo>
                  <a:lnTo>
                    <a:pt x="0" y="0"/>
                  </a:lnTo>
                  <a:close/>
                </a:path>
              </a:pathLst>
            </a:custGeom>
            <a:solidFill>
              <a:srgbClr val="BEBEBE"/>
            </a:solidFill>
          </p:spPr>
          <p:txBody>
            <a:bodyPr wrap="square" lIns="0" tIns="0" rIns="0" bIns="0" rtlCol="0"/>
            <a:lstStyle/>
            <a:p>
              <a:endParaRPr/>
            </a:p>
          </p:txBody>
        </p:sp>
        <p:sp>
          <p:nvSpPr>
            <p:cNvPr id="45" name="object 45">
              <a:extLst>
                <a:ext uri="{FF2B5EF4-FFF2-40B4-BE49-F238E27FC236}">
                  <a16:creationId xmlns:a16="http://schemas.microsoft.com/office/drawing/2014/main" id="{589B17F5-2141-91E5-6B47-FBF5F6084656}"/>
                </a:ext>
              </a:extLst>
            </p:cNvPr>
            <p:cNvSpPr/>
            <p:nvPr/>
          </p:nvSpPr>
          <p:spPr>
            <a:xfrm>
              <a:off x="1889956" y="4600251"/>
              <a:ext cx="133350" cy="133350"/>
            </a:xfrm>
            <a:custGeom>
              <a:avLst/>
              <a:gdLst/>
              <a:ahLst/>
              <a:cxnLst/>
              <a:rect l="l" t="t" r="r" b="b"/>
              <a:pathLst>
                <a:path w="133350" h="133350">
                  <a:moveTo>
                    <a:pt x="133330" y="133330"/>
                  </a:moveTo>
                  <a:lnTo>
                    <a:pt x="133330" y="0"/>
                  </a:lnTo>
                  <a:lnTo>
                    <a:pt x="0" y="0"/>
                  </a:lnTo>
                  <a:lnTo>
                    <a:pt x="0" y="133330"/>
                  </a:lnTo>
                  <a:lnTo>
                    <a:pt x="133330" y="133330"/>
                  </a:lnTo>
                  <a:close/>
                </a:path>
              </a:pathLst>
            </a:custGeom>
            <a:ln w="32700">
              <a:solidFill>
                <a:srgbClr val="000000"/>
              </a:solidFill>
            </a:ln>
          </p:spPr>
          <p:txBody>
            <a:bodyPr wrap="square" lIns="0" tIns="0" rIns="0" bIns="0" rtlCol="0"/>
            <a:lstStyle/>
            <a:p>
              <a:endParaRPr/>
            </a:p>
          </p:txBody>
        </p:sp>
        <p:sp>
          <p:nvSpPr>
            <p:cNvPr id="46" name="object 46">
              <a:extLst>
                <a:ext uri="{FF2B5EF4-FFF2-40B4-BE49-F238E27FC236}">
                  <a16:creationId xmlns:a16="http://schemas.microsoft.com/office/drawing/2014/main" id="{AE8290B2-C685-8299-227C-007080CC7A6E}"/>
                </a:ext>
              </a:extLst>
            </p:cNvPr>
            <p:cNvSpPr/>
            <p:nvPr/>
          </p:nvSpPr>
          <p:spPr>
            <a:xfrm>
              <a:off x="736822" y="2827293"/>
              <a:ext cx="133350" cy="133350"/>
            </a:xfrm>
            <a:custGeom>
              <a:avLst/>
              <a:gdLst/>
              <a:ahLst/>
              <a:cxnLst/>
              <a:rect l="l" t="t" r="r" b="b"/>
              <a:pathLst>
                <a:path w="133350" h="133350">
                  <a:moveTo>
                    <a:pt x="0" y="0"/>
                  </a:moveTo>
                  <a:lnTo>
                    <a:pt x="0" y="133330"/>
                  </a:lnTo>
                  <a:lnTo>
                    <a:pt x="133330" y="133330"/>
                  </a:lnTo>
                  <a:lnTo>
                    <a:pt x="133330" y="0"/>
                  </a:lnTo>
                  <a:lnTo>
                    <a:pt x="0" y="0"/>
                  </a:lnTo>
                  <a:close/>
                </a:path>
              </a:pathLst>
            </a:custGeom>
            <a:solidFill>
              <a:srgbClr val="BEBEBE"/>
            </a:solidFill>
          </p:spPr>
          <p:txBody>
            <a:bodyPr wrap="square" lIns="0" tIns="0" rIns="0" bIns="0" rtlCol="0"/>
            <a:lstStyle/>
            <a:p>
              <a:endParaRPr/>
            </a:p>
          </p:txBody>
        </p:sp>
        <p:sp>
          <p:nvSpPr>
            <p:cNvPr id="47" name="object 47">
              <a:extLst>
                <a:ext uri="{FF2B5EF4-FFF2-40B4-BE49-F238E27FC236}">
                  <a16:creationId xmlns:a16="http://schemas.microsoft.com/office/drawing/2014/main" id="{32858BF0-D407-AE63-A58B-3667F300C924}"/>
                </a:ext>
              </a:extLst>
            </p:cNvPr>
            <p:cNvSpPr/>
            <p:nvPr/>
          </p:nvSpPr>
          <p:spPr>
            <a:xfrm>
              <a:off x="736822" y="2827293"/>
              <a:ext cx="133350" cy="133350"/>
            </a:xfrm>
            <a:custGeom>
              <a:avLst/>
              <a:gdLst/>
              <a:ahLst/>
              <a:cxnLst/>
              <a:rect l="l" t="t" r="r" b="b"/>
              <a:pathLst>
                <a:path w="133350" h="133350">
                  <a:moveTo>
                    <a:pt x="133330" y="133330"/>
                  </a:moveTo>
                  <a:lnTo>
                    <a:pt x="133330" y="0"/>
                  </a:lnTo>
                  <a:lnTo>
                    <a:pt x="0" y="0"/>
                  </a:lnTo>
                  <a:lnTo>
                    <a:pt x="0" y="133330"/>
                  </a:lnTo>
                  <a:lnTo>
                    <a:pt x="133330" y="133330"/>
                  </a:lnTo>
                  <a:close/>
                </a:path>
              </a:pathLst>
            </a:custGeom>
            <a:ln w="32700">
              <a:solidFill>
                <a:srgbClr val="000000"/>
              </a:solidFill>
            </a:ln>
          </p:spPr>
          <p:txBody>
            <a:bodyPr wrap="square" lIns="0" tIns="0" rIns="0" bIns="0" rtlCol="0"/>
            <a:lstStyle/>
            <a:p>
              <a:endParaRPr/>
            </a:p>
          </p:txBody>
        </p:sp>
        <p:sp>
          <p:nvSpPr>
            <p:cNvPr id="48" name="object 48">
              <a:extLst>
                <a:ext uri="{FF2B5EF4-FFF2-40B4-BE49-F238E27FC236}">
                  <a16:creationId xmlns:a16="http://schemas.microsoft.com/office/drawing/2014/main" id="{6EBF9C60-9565-C335-73C6-8C7EC8E46F23}"/>
                </a:ext>
              </a:extLst>
            </p:cNvPr>
            <p:cNvSpPr/>
            <p:nvPr/>
          </p:nvSpPr>
          <p:spPr>
            <a:xfrm>
              <a:off x="780065" y="4106551"/>
              <a:ext cx="133350" cy="133350"/>
            </a:xfrm>
            <a:custGeom>
              <a:avLst/>
              <a:gdLst/>
              <a:ahLst/>
              <a:cxnLst/>
              <a:rect l="l" t="t" r="r" b="b"/>
              <a:pathLst>
                <a:path w="133350" h="133350">
                  <a:moveTo>
                    <a:pt x="0" y="0"/>
                  </a:moveTo>
                  <a:lnTo>
                    <a:pt x="0" y="133330"/>
                  </a:lnTo>
                  <a:lnTo>
                    <a:pt x="133330" y="133330"/>
                  </a:lnTo>
                  <a:lnTo>
                    <a:pt x="133330" y="0"/>
                  </a:lnTo>
                  <a:lnTo>
                    <a:pt x="0" y="0"/>
                  </a:lnTo>
                  <a:close/>
                </a:path>
              </a:pathLst>
            </a:custGeom>
            <a:solidFill>
              <a:srgbClr val="BEBEBE"/>
            </a:solidFill>
          </p:spPr>
          <p:txBody>
            <a:bodyPr wrap="square" lIns="0" tIns="0" rIns="0" bIns="0" rtlCol="0"/>
            <a:lstStyle/>
            <a:p>
              <a:endParaRPr/>
            </a:p>
          </p:txBody>
        </p:sp>
        <p:sp>
          <p:nvSpPr>
            <p:cNvPr id="49" name="object 49">
              <a:extLst>
                <a:ext uri="{FF2B5EF4-FFF2-40B4-BE49-F238E27FC236}">
                  <a16:creationId xmlns:a16="http://schemas.microsoft.com/office/drawing/2014/main" id="{C58CCE91-1E00-73F9-7A19-1DA16B575738}"/>
                </a:ext>
              </a:extLst>
            </p:cNvPr>
            <p:cNvSpPr/>
            <p:nvPr/>
          </p:nvSpPr>
          <p:spPr>
            <a:xfrm>
              <a:off x="780065" y="4106551"/>
              <a:ext cx="133350" cy="133350"/>
            </a:xfrm>
            <a:custGeom>
              <a:avLst/>
              <a:gdLst/>
              <a:ahLst/>
              <a:cxnLst/>
              <a:rect l="l" t="t" r="r" b="b"/>
              <a:pathLst>
                <a:path w="133350" h="133350">
                  <a:moveTo>
                    <a:pt x="133330" y="133330"/>
                  </a:moveTo>
                  <a:lnTo>
                    <a:pt x="133330" y="0"/>
                  </a:lnTo>
                  <a:lnTo>
                    <a:pt x="0" y="0"/>
                  </a:lnTo>
                  <a:lnTo>
                    <a:pt x="0" y="133330"/>
                  </a:lnTo>
                  <a:lnTo>
                    <a:pt x="133330" y="133330"/>
                  </a:lnTo>
                  <a:close/>
                </a:path>
              </a:pathLst>
            </a:custGeom>
            <a:ln w="32700">
              <a:solidFill>
                <a:srgbClr val="000000"/>
              </a:solidFill>
            </a:ln>
          </p:spPr>
          <p:txBody>
            <a:bodyPr wrap="square" lIns="0" tIns="0" rIns="0" bIns="0" rtlCol="0"/>
            <a:lstStyle/>
            <a:p>
              <a:endParaRPr/>
            </a:p>
          </p:txBody>
        </p:sp>
        <p:sp>
          <p:nvSpPr>
            <p:cNvPr id="50" name="object 50">
              <a:extLst>
                <a:ext uri="{FF2B5EF4-FFF2-40B4-BE49-F238E27FC236}">
                  <a16:creationId xmlns:a16="http://schemas.microsoft.com/office/drawing/2014/main" id="{C8D8053D-A8DF-E975-5E85-65FF30226728}"/>
                </a:ext>
              </a:extLst>
            </p:cNvPr>
            <p:cNvSpPr/>
            <p:nvPr/>
          </p:nvSpPr>
          <p:spPr>
            <a:xfrm>
              <a:off x="1007090" y="2203888"/>
              <a:ext cx="133350" cy="133350"/>
            </a:xfrm>
            <a:custGeom>
              <a:avLst/>
              <a:gdLst/>
              <a:ahLst/>
              <a:cxnLst/>
              <a:rect l="l" t="t" r="r" b="b"/>
              <a:pathLst>
                <a:path w="133350" h="133350">
                  <a:moveTo>
                    <a:pt x="0" y="0"/>
                  </a:moveTo>
                  <a:lnTo>
                    <a:pt x="0" y="133330"/>
                  </a:lnTo>
                  <a:lnTo>
                    <a:pt x="133330" y="133330"/>
                  </a:lnTo>
                  <a:lnTo>
                    <a:pt x="133330" y="0"/>
                  </a:lnTo>
                  <a:lnTo>
                    <a:pt x="0" y="0"/>
                  </a:lnTo>
                  <a:close/>
                </a:path>
              </a:pathLst>
            </a:custGeom>
            <a:solidFill>
              <a:srgbClr val="BEBEBE"/>
            </a:solidFill>
          </p:spPr>
          <p:txBody>
            <a:bodyPr wrap="square" lIns="0" tIns="0" rIns="0" bIns="0" rtlCol="0"/>
            <a:lstStyle/>
            <a:p>
              <a:endParaRPr/>
            </a:p>
          </p:txBody>
        </p:sp>
        <p:sp>
          <p:nvSpPr>
            <p:cNvPr id="51" name="object 51">
              <a:extLst>
                <a:ext uri="{FF2B5EF4-FFF2-40B4-BE49-F238E27FC236}">
                  <a16:creationId xmlns:a16="http://schemas.microsoft.com/office/drawing/2014/main" id="{46C78A2A-E355-BCCC-BA22-A9DCB5F7F5CC}"/>
                </a:ext>
              </a:extLst>
            </p:cNvPr>
            <p:cNvSpPr/>
            <p:nvPr/>
          </p:nvSpPr>
          <p:spPr>
            <a:xfrm>
              <a:off x="1007090" y="2203888"/>
              <a:ext cx="133350" cy="133350"/>
            </a:xfrm>
            <a:custGeom>
              <a:avLst/>
              <a:gdLst/>
              <a:ahLst/>
              <a:cxnLst/>
              <a:rect l="l" t="t" r="r" b="b"/>
              <a:pathLst>
                <a:path w="133350" h="133350">
                  <a:moveTo>
                    <a:pt x="133330" y="133330"/>
                  </a:moveTo>
                  <a:lnTo>
                    <a:pt x="133330" y="0"/>
                  </a:lnTo>
                  <a:lnTo>
                    <a:pt x="0" y="0"/>
                  </a:lnTo>
                  <a:lnTo>
                    <a:pt x="0" y="133330"/>
                  </a:lnTo>
                  <a:lnTo>
                    <a:pt x="133330" y="133330"/>
                  </a:lnTo>
                  <a:close/>
                </a:path>
              </a:pathLst>
            </a:custGeom>
            <a:ln w="32700">
              <a:solidFill>
                <a:srgbClr val="000000"/>
              </a:solidFill>
            </a:ln>
          </p:spPr>
          <p:txBody>
            <a:bodyPr wrap="square" lIns="0" tIns="0" rIns="0" bIns="0" rtlCol="0"/>
            <a:lstStyle/>
            <a:p>
              <a:endParaRPr/>
            </a:p>
          </p:txBody>
        </p:sp>
        <p:sp>
          <p:nvSpPr>
            <p:cNvPr id="52" name="object 52">
              <a:extLst>
                <a:ext uri="{FF2B5EF4-FFF2-40B4-BE49-F238E27FC236}">
                  <a16:creationId xmlns:a16="http://schemas.microsoft.com/office/drawing/2014/main" id="{A494FC39-7738-0C2A-F50A-D3158ECAC2D5}"/>
                </a:ext>
              </a:extLst>
            </p:cNvPr>
            <p:cNvSpPr/>
            <p:nvPr/>
          </p:nvSpPr>
          <p:spPr>
            <a:xfrm>
              <a:off x="1356632" y="1584077"/>
              <a:ext cx="133350" cy="133350"/>
            </a:xfrm>
            <a:custGeom>
              <a:avLst/>
              <a:gdLst/>
              <a:ahLst/>
              <a:cxnLst/>
              <a:rect l="l" t="t" r="r" b="b"/>
              <a:pathLst>
                <a:path w="133350" h="133350">
                  <a:moveTo>
                    <a:pt x="0" y="0"/>
                  </a:moveTo>
                  <a:lnTo>
                    <a:pt x="0" y="133330"/>
                  </a:lnTo>
                  <a:lnTo>
                    <a:pt x="133330" y="133330"/>
                  </a:lnTo>
                  <a:lnTo>
                    <a:pt x="133330" y="0"/>
                  </a:lnTo>
                  <a:lnTo>
                    <a:pt x="0" y="0"/>
                  </a:lnTo>
                  <a:close/>
                </a:path>
              </a:pathLst>
            </a:custGeom>
            <a:solidFill>
              <a:srgbClr val="BEBEBE"/>
            </a:solidFill>
          </p:spPr>
          <p:txBody>
            <a:bodyPr wrap="square" lIns="0" tIns="0" rIns="0" bIns="0" rtlCol="0"/>
            <a:lstStyle/>
            <a:p>
              <a:endParaRPr/>
            </a:p>
          </p:txBody>
        </p:sp>
        <p:sp>
          <p:nvSpPr>
            <p:cNvPr id="53" name="object 53">
              <a:extLst>
                <a:ext uri="{FF2B5EF4-FFF2-40B4-BE49-F238E27FC236}">
                  <a16:creationId xmlns:a16="http://schemas.microsoft.com/office/drawing/2014/main" id="{C44D8C1C-8655-74FA-2220-76F8F918570A}"/>
                </a:ext>
              </a:extLst>
            </p:cNvPr>
            <p:cNvSpPr/>
            <p:nvPr/>
          </p:nvSpPr>
          <p:spPr>
            <a:xfrm>
              <a:off x="1356632" y="1584077"/>
              <a:ext cx="133350" cy="133350"/>
            </a:xfrm>
            <a:custGeom>
              <a:avLst/>
              <a:gdLst/>
              <a:ahLst/>
              <a:cxnLst/>
              <a:rect l="l" t="t" r="r" b="b"/>
              <a:pathLst>
                <a:path w="133350" h="133350">
                  <a:moveTo>
                    <a:pt x="133330" y="133330"/>
                  </a:moveTo>
                  <a:lnTo>
                    <a:pt x="133330" y="0"/>
                  </a:lnTo>
                  <a:lnTo>
                    <a:pt x="0" y="0"/>
                  </a:lnTo>
                  <a:lnTo>
                    <a:pt x="0" y="133330"/>
                  </a:lnTo>
                  <a:lnTo>
                    <a:pt x="133330" y="133330"/>
                  </a:lnTo>
                  <a:close/>
                </a:path>
              </a:pathLst>
            </a:custGeom>
            <a:ln w="32700">
              <a:solidFill>
                <a:srgbClr val="000000"/>
              </a:solidFill>
            </a:ln>
          </p:spPr>
          <p:txBody>
            <a:bodyPr wrap="square" lIns="0" tIns="0" rIns="0" bIns="0" rtlCol="0"/>
            <a:lstStyle/>
            <a:p>
              <a:endParaRPr/>
            </a:p>
          </p:txBody>
        </p:sp>
        <p:sp>
          <p:nvSpPr>
            <p:cNvPr id="54" name="object 54">
              <a:extLst>
                <a:ext uri="{FF2B5EF4-FFF2-40B4-BE49-F238E27FC236}">
                  <a16:creationId xmlns:a16="http://schemas.microsoft.com/office/drawing/2014/main" id="{70F0DFEF-5A97-E9FF-C270-7A611B0E8599}"/>
                </a:ext>
              </a:extLst>
            </p:cNvPr>
            <p:cNvSpPr/>
            <p:nvPr/>
          </p:nvSpPr>
          <p:spPr>
            <a:xfrm>
              <a:off x="2556630" y="3360629"/>
              <a:ext cx="133350" cy="133350"/>
            </a:xfrm>
            <a:custGeom>
              <a:avLst/>
              <a:gdLst/>
              <a:ahLst/>
              <a:cxnLst/>
              <a:rect l="l" t="t" r="r" b="b"/>
              <a:pathLst>
                <a:path w="133350" h="133350">
                  <a:moveTo>
                    <a:pt x="0" y="0"/>
                  </a:moveTo>
                  <a:lnTo>
                    <a:pt x="0" y="133330"/>
                  </a:lnTo>
                  <a:lnTo>
                    <a:pt x="133330" y="133330"/>
                  </a:lnTo>
                  <a:lnTo>
                    <a:pt x="133330" y="0"/>
                  </a:lnTo>
                  <a:lnTo>
                    <a:pt x="0" y="0"/>
                  </a:lnTo>
                  <a:close/>
                </a:path>
              </a:pathLst>
            </a:custGeom>
            <a:solidFill>
              <a:srgbClr val="BEBEBE"/>
            </a:solidFill>
          </p:spPr>
          <p:txBody>
            <a:bodyPr wrap="square" lIns="0" tIns="0" rIns="0" bIns="0" rtlCol="0"/>
            <a:lstStyle/>
            <a:p>
              <a:endParaRPr/>
            </a:p>
          </p:txBody>
        </p:sp>
        <p:sp>
          <p:nvSpPr>
            <p:cNvPr id="55" name="object 55">
              <a:extLst>
                <a:ext uri="{FF2B5EF4-FFF2-40B4-BE49-F238E27FC236}">
                  <a16:creationId xmlns:a16="http://schemas.microsoft.com/office/drawing/2014/main" id="{BA71158D-3B56-4F2A-A716-DC41F32D9CAF}"/>
                </a:ext>
              </a:extLst>
            </p:cNvPr>
            <p:cNvSpPr/>
            <p:nvPr/>
          </p:nvSpPr>
          <p:spPr>
            <a:xfrm>
              <a:off x="2556630" y="3360629"/>
              <a:ext cx="133350" cy="133350"/>
            </a:xfrm>
            <a:custGeom>
              <a:avLst/>
              <a:gdLst/>
              <a:ahLst/>
              <a:cxnLst/>
              <a:rect l="l" t="t" r="r" b="b"/>
              <a:pathLst>
                <a:path w="133350" h="133350">
                  <a:moveTo>
                    <a:pt x="133330" y="133330"/>
                  </a:moveTo>
                  <a:lnTo>
                    <a:pt x="133330" y="0"/>
                  </a:lnTo>
                  <a:lnTo>
                    <a:pt x="0" y="0"/>
                  </a:lnTo>
                  <a:lnTo>
                    <a:pt x="0" y="133330"/>
                  </a:lnTo>
                  <a:lnTo>
                    <a:pt x="133330" y="133330"/>
                  </a:lnTo>
                  <a:close/>
                </a:path>
              </a:pathLst>
            </a:custGeom>
            <a:ln w="32700">
              <a:solidFill>
                <a:srgbClr val="000000"/>
              </a:solidFill>
            </a:ln>
          </p:spPr>
          <p:txBody>
            <a:bodyPr wrap="square" lIns="0" tIns="0" rIns="0" bIns="0" rtlCol="0"/>
            <a:lstStyle/>
            <a:p>
              <a:endParaRPr/>
            </a:p>
          </p:txBody>
        </p:sp>
        <p:sp>
          <p:nvSpPr>
            <p:cNvPr id="56" name="object 56">
              <a:extLst>
                <a:ext uri="{FF2B5EF4-FFF2-40B4-BE49-F238E27FC236}">
                  <a16:creationId xmlns:a16="http://schemas.microsoft.com/office/drawing/2014/main" id="{F89D6F41-89E6-AE92-74EC-1159FDBAB194}"/>
                </a:ext>
              </a:extLst>
            </p:cNvPr>
            <p:cNvSpPr/>
            <p:nvPr/>
          </p:nvSpPr>
          <p:spPr>
            <a:xfrm>
              <a:off x="8098884" y="5929966"/>
              <a:ext cx="133350" cy="133350"/>
            </a:xfrm>
            <a:custGeom>
              <a:avLst/>
              <a:gdLst/>
              <a:ahLst/>
              <a:cxnLst/>
              <a:rect l="l" t="t" r="r" b="b"/>
              <a:pathLst>
                <a:path w="133350" h="133350">
                  <a:moveTo>
                    <a:pt x="0" y="0"/>
                  </a:moveTo>
                  <a:lnTo>
                    <a:pt x="0" y="133330"/>
                  </a:lnTo>
                  <a:lnTo>
                    <a:pt x="133330" y="133330"/>
                  </a:lnTo>
                  <a:lnTo>
                    <a:pt x="133330" y="0"/>
                  </a:lnTo>
                  <a:lnTo>
                    <a:pt x="0" y="0"/>
                  </a:lnTo>
                  <a:close/>
                </a:path>
              </a:pathLst>
            </a:custGeom>
            <a:solidFill>
              <a:srgbClr val="BEBEBE"/>
            </a:solidFill>
          </p:spPr>
          <p:txBody>
            <a:bodyPr wrap="square" lIns="0" tIns="0" rIns="0" bIns="0" rtlCol="0"/>
            <a:lstStyle/>
            <a:p>
              <a:endParaRPr/>
            </a:p>
          </p:txBody>
        </p:sp>
        <p:sp>
          <p:nvSpPr>
            <p:cNvPr id="57" name="object 57">
              <a:extLst>
                <a:ext uri="{FF2B5EF4-FFF2-40B4-BE49-F238E27FC236}">
                  <a16:creationId xmlns:a16="http://schemas.microsoft.com/office/drawing/2014/main" id="{D7976620-0337-1632-8783-1CB7D12B9EB0}"/>
                </a:ext>
              </a:extLst>
            </p:cNvPr>
            <p:cNvSpPr/>
            <p:nvPr/>
          </p:nvSpPr>
          <p:spPr>
            <a:xfrm>
              <a:off x="8098884" y="5929966"/>
              <a:ext cx="133350" cy="133350"/>
            </a:xfrm>
            <a:custGeom>
              <a:avLst/>
              <a:gdLst/>
              <a:ahLst/>
              <a:cxnLst/>
              <a:rect l="l" t="t" r="r" b="b"/>
              <a:pathLst>
                <a:path w="133350" h="133350">
                  <a:moveTo>
                    <a:pt x="133330" y="133330"/>
                  </a:moveTo>
                  <a:lnTo>
                    <a:pt x="133330" y="0"/>
                  </a:lnTo>
                  <a:lnTo>
                    <a:pt x="0" y="0"/>
                  </a:lnTo>
                  <a:lnTo>
                    <a:pt x="0" y="133330"/>
                  </a:lnTo>
                  <a:lnTo>
                    <a:pt x="133330" y="133330"/>
                  </a:lnTo>
                  <a:close/>
                </a:path>
              </a:pathLst>
            </a:custGeom>
            <a:ln w="32700">
              <a:solidFill>
                <a:srgbClr val="000000"/>
              </a:solidFill>
            </a:ln>
          </p:spPr>
          <p:txBody>
            <a:bodyPr wrap="square" lIns="0" tIns="0" rIns="0" bIns="0" rtlCol="0"/>
            <a:lstStyle/>
            <a:p>
              <a:endParaRPr/>
            </a:p>
          </p:txBody>
        </p:sp>
        <p:sp>
          <p:nvSpPr>
            <p:cNvPr id="58" name="object 58">
              <a:extLst>
                <a:ext uri="{FF2B5EF4-FFF2-40B4-BE49-F238E27FC236}">
                  <a16:creationId xmlns:a16="http://schemas.microsoft.com/office/drawing/2014/main" id="{04137669-FE7F-A404-1D97-47AC19B6F00A}"/>
                </a:ext>
              </a:extLst>
            </p:cNvPr>
            <p:cNvSpPr/>
            <p:nvPr/>
          </p:nvSpPr>
          <p:spPr>
            <a:xfrm>
              <a:off x="7652061" y="5043481"/>
              <a:ext cx="133350" cy="133350"/>
            </a:xfrm>
            <a:custGeom>
              <a:avLst/>
              <a:gdLst/>
              <a:ahLst/>
              <a:cxnLst/>
              <a:rect l="l" t="t" r="r" b="b"/>
              <a:pathLst>
                <a:path w="133350" h="133350">
                  <a:moveTo>
                    <a:pt x="0" y="0"/>
                  </a:moveTo>
                  <a:lnTo>
                    <a:pt x="0" y="133330"/>
                  </a:lnTo>
                  <a:lnTo>
                    <a:pt x="133330" y="133330"/>
                  </a:lnTo>
                  <a:lnTo>
                    <a:pt x="133330" y="0"/>
                  </a:lnTo>
                  <a:lnTo>
                    <a:pt x="0" y="0"/>
                  </a:lnTo>
                  <a:close/>
                </a:path>
              </a:pathLst>
            </a:custGeom>
            <a:solidFill>
              <a:srgbClr val="BEBEBE"/>
            </a:solidFill>
          </p:spPr>
          <p:txBody>
            <a:bodyPr wrap="square" lIns="0" tIns="0" rIns="0" bIns="0" rtlCol="0"/>
            <a:lstStyle/>
            <a:p>
              <a:endParaRPr/>
            </a:p>
          </p:txBody>
        </p:sp>
        <p:sp>
          <p:nvSpPr>
            <p:cNvPr id="59" name="object 59">
              <a:extLst>
                <a:ext uri="{FF2B5EF4-FFF2-40B4-BE49-F238E27FC236}">
                  <a16:creationId xmlns:a16="http://schemas.microsoft.com/office/drawing/2014/main" id="{41FDAF78-D790-2D51-2EBE-9314CF496D13}"/>
                </a:ext>
              </a:extLst>
            </p:cNvPr>
            <p:cNvSpPr/>
            <p:nvPr/>
          </p:nvSpPr>
          <p:spPr>
            <a:xfrm>
              <a:off x="7652061" y="5043481"/>
              <a:ext cx="133350" cy="133350"/>
            </a:xfrm>
            <a:custGeom>
              <a:avLst/>
              <a:gdLst/>
              <a:ahLst/>
              <a:cxnLst/>
              <a:rect l="l" t="t" r="r" b="b"/>
              <a:pathLst>
                <a:path w="133350" h="133350">
                  <a:moveTo>
                    <a:pt x="133330" y="133330"/>
                  </a:moveTo>
                  <a:lnTo>
                    <a:pt x="133330" y="0"/>
                  </a:lnTo>
                  <a:lnTo>
                    <a:pt x="0" y="0"/>
                  </a:lnTo>
                  <a:lnTo>
                    <a:pt x="0" y="133330"/>
                  </a:lnTo>
                  <a:lnTo>
                    <a:pt x="133330" y="133330"/>
                  </a:lnTo>
                  <a:close/>
                </a:path>
              </a:pathLst>
            </a:custGeom>
            <a:ln w="32700">
              <a:solidFill>
                <a:srgbClr val="000000"/>
              </a:solidFill>
            </a:ln>
          </p:spPr>
          <p:txBody>
            <a:bodyPr wrap="square" lIns="0" tIns="0" rIns="0" bIns="0" rtlCol="0"/>
            <a:lstStyle/>
            <a:p>
              <a:endParaRPr/>
            </a:p>
          </p:txBody>
        </p:sp>
        <p:sp>
          <p:nvSpPr>
            <p:cNvPr id="60" name="object 60">
              <a:extLst>
                <a:ext uri="{FF2B5EF4-FFF2-40B4-BE49-F238E27FC236}">
                  <a16:creationId xmlns:a16="http://schemas.microsoft.com/office/drawing/2014/main" id="{C16C043F-33B0-E414-A6FB-461471BEC66F}"/>
                </a:ext>
              </a:extLst>
            </p:cNvPr>
            <p:cNvSpPr/>
            <p:nvPr/>
          </p:nvSpPr>
          <p:spPr>
            <a:xfrm>
              <a:off x="7271302" y="3564820"/>
              <a:ext cx="133350" cy="133350"/>
            </a:xfrm>
            <a:custGeom>
              <a:avLst/>
              <a:gdLst/>
              <a:ahLst/>
              <a:cxnLst/>
              <a:rect l="l" t="t" r="r" b="b"/>
              <a:pathLst>
                <a:path w="133350" h="133350">
                  <a:moveTo>
                    <a:pt x="0" y="0"/>
                  </a:moveTo>
                  <a:lnTo>
                    <a:pt x="0" y="133330"/>
                  </a:lnTo>
                  <a:lnTo>
                    <a:pt x="133330" y="133330"/>
                  </a:lnTo>
                  <a:lnTo>
                    <a:pt x="133330" y="0"/>
                  </a:lnTo>
                  <a:lnTo>
                    <a:pt x="0" y="0"/>
                  </a:lnTo>
                  <a:close/>
                </a:path>
              </a:pathLst>
            </a:custGeom>
            <a:solidFill>
              <a:srgbClr val="BEBEBE"/>
            </a:solidFill>
          </p:spPr>
          <p:txBody>
            <a:bodyPr wrap="square" lIns="0" tIns="0" rIns="0" bIns="0" rtlCol="0"/>
            <a:lstStyle/>
            <a:p>
              <a:endParaRPr/>
            </a:p>
          </p:txBody>
        </p:sp>
        <p:sp>
          <p:nvSpPr>
            <p:cNvPr id="61" name="object 61">
              <a:extLst>
                <a:ext uri="{FF2B5EF4-FFF2-40B4-BE49-F238E27FC236}">
                  <a16:creationId xmlns:a16="http://schemas.microsoft.com/office/drawing/2014/main" id="{5F4DA292-1D21-E98A-0360-469D59287A71}"/>
                </a:ext>
              </a:extLst>
            </p:cNvPr>
            <p:cNvSpPr/>
            <p:nvPr/>
          </p:nvSpPr>
          <p:spPr>
            <a:xfrm>
              <a:off x="7271302" y="3564820"/>
              <a:ext cx="133350" cy="133350"/>
            </a:xfrm>
            <a:custGeom>
              <a:avLst/>
              <a:gdLst/>
              <a:ahLst/>
              <a:cxnLst/>
              <a:rect l="l" t="t" r="r" b="b"/>
              <a:pathLst>
                <a:path w="133350" h="133350">
                  <a:moveTo>
                    <a:pt x="133330" y="133330"/>
                  </a:moveTo>
                  <a:lnTo>
                    <a:pt x="133330" y="0"/>
                  </a:lnTo>
                  <a:lnTo>
                    <a:pt x="0" y="0"/>
                  </a:lnTo>
                  <a:lnTo>
                    <a:pt x="0" y="133330"/>
                  </a:lnTo>
                  <a:lnTo>
                    <a:pt x="133330" y="133330"/>
                  </a:lnTo>
                  <a:close/>
                </a:path>
              </a:pathLst>
            </a:custGeom>
            <a:ln w="32700">
              <a:solidFill>
                <a:srgbClr val="000000"/>
              </a:solidFill>
            </a:ln>
          </p:spPr>
          <p:txBody>
            <a:bodyPr wrap="square" lIns="0" tIns="0" rIns="0" bIns="0" rtlCol="0"/>
            <a:lstStyle/>
            <a:p>
              <a:endParaRPr/>
            </a:p>
          </p:txBody>
        </p:sp>
        <p:sp>
          <p:nvSpPr>
            <p:cNvPr id="62" name="object 62">
              <a:extLst>
                <a:ext uri="{FF2B5EF4-FFF2-40B4-BE49-F238E27FC236}">
                  <a16:creationId xmlns:a16="http://schemas.microsoft.com/office/drawing/2014/main" id="{F9BC29FC-BD8A-381E-954F-621B7D4AB644}"/>
                </a:ext>
              </a:extLst>
            </p:cNvPr>
            <p:cNvSpPr/>
            <p:nvPr/>
          </p:nvSpPr>
          <p:spPr>
            <a:xfrm>
              <a:off x="6715131" y="2600280"/>
              <a:ext cx="133350" cy="133350"/>
            </a:xfrm>
            <a:custGeom>
              <a:avLst/>
              <a:gdLst/>
              <a:ahLst/>
              <a:cxnLst/>
              <a:rect l="l" t="t" r="r" b="b"/>
              <a:pathLst>
                <a:path w="133350" h="133350">
                  <a:moveTo>
                    <a:pt x="0" y="0"/>
                  </a:moveTo>
                  <a:lnTo>
                    <a:pt x="0" y="133330"/>
                  </a:lnTo>
                  <a:lnTo>
                    <a:pt x="133330" y="133330"/>
                  </a:lnTo>
                  <a:lnTo>
                    <a:pt x="133330" y="0"/>
                  </a:lnTo>
                  <a:lnTo>
                    <a:pt x="0" y="0"/>
                  </a:lnTo>
                  <a:close/>
                </a:path>
              </a:pathLst>
            </a:custGeom>
            <a:solidFill>
              <a:srgbClr val="BEBEBE"/>
            </a:solidFill>
          </p:spPr>
          <p:txBody>
            <a:bodyPr wrap="square" lIns="0" tIns="0" rIns="0" bIns="0" rtlCol="0"/>
            <a:lstStyle/>
            <a:p>
              <a:endParaRPr/>
            </a:p>
          </p:txBody>
        </p:sp>
        <p:sp>
          <p:nvSpPr>
            <p:cNvPr id="63" name="object 63">
              <a:extLst>
                <a:ext uri="{FF2B5EF4-FFF2-40B4-BE49-F238E27FC236}">
                  <a16:creationId xmlns:a16="http://schemas.microsoft.com/office/drawing/2014/main" id="{E7ACE86D-B2A3-EBED-4AA4-B5DF05D73771}"/>
                </a:ext>
              </a:extLst>
            </p:cNvPr>
            <p:cNvSpPr/>
            <p:nvPr/>
          </p:nvSpPr>
          <p:spPr>
            <a:xfrm>
              <a:off x="6715131" y="2600280"/>
              <a:ext cx="133350" cy="133350"/>
            </a:xfrm>
            <a:custGeom>
              <a:avLst/>
              <a:gdLst/>
              <a:ahLst/>
              <a:cxnLst/>
              <a:rect l="l" t="t" r="r" b="b"/>
              <a:pathLst>
                <a:path w="133350" h="133350">
                  <a:moveTo>
                    <a:pt x="133330" y="133330"/>
                  </a:moveTo>
                  <a:lnTo>
                    <a:pt x="133330" y="0"/>
                  </a:lnTo>
                  <a:lnTo>
                    <a:pt x="0" y="0"/>
                  </a:lnTo>
                  <a:lnTo>
                    <a:pt x="0" y="133330"/>
                  </a:lnTo>
                  <a:lnTo>
                    <a:pt x="133330" y="133330"/>
                  </a:lnTo>
                  <a:close/>
                </a:path>
              </a:pathLst>
            </a:custGeom>
            <a:ln w="32700">
              <a:solidFill>
                <a:srgbClr val="000000"/>
              </a:solidFill>
            </a:ln>
          </p:spPr>
          <p:txBody>
            <a:bodyPr wrap="square" lIns="0" tIns="0" rIns="0" bIns="0" rtlCol="0"/>
            <a:lstStyle/>
            <a:p>
              <a:endParaRPr/>
            </a:p>
          </p:txBody>
        </p:sp>
        <p:sp>
          <p:nvSpPr>
            <p:cNvPr id="64" name="object 64">
              <a:extLst>
                <a:ext uri="{FF2B5EF4-FFF2-40B4-BE49-F238E27FC236}">
                  <a16:creationId xmlns:a16="http://schemas.microsoft.com/office/drawing/2014/main" id="{543BBC04-A4CF-460C-E326-D0C7EF42934A}"/>
                </a:ext>
              </a:extLst>
            </p:cNvPr>
            <p:cNvSpPr/>
            <p:nvPr/>
          </p:nvSpPr>
          <p:spPr>
            <a:xfrm>
              <a:off x="5569197" y="5396630"/>
              <a:ext cx="133350" cy="133350"/>
            </a:xfrm>
            <a:custGeom>
              <a:avLst/>
              <a:gdLst/>
              <a:ahLst/>
              <a:cxnLst/>
              <a:rect l="l" t="t" r="r" b="b"/>
              <a:pathLst>
                <a:path w="133350" h="133350">
                  <a:moveTo>
                    <a:pt x="0" y="0"/>
                  </a:moveTo>
                  <a:lnTo>
                    <a:pt x="0" y="133330"/>
                  </a:lnTo>
                  <a:lnTo>
                    <a:pt x="133330" y="133330"/>
                  </a:lnTo>
                  <a:lnTo>
                    <a:pt x="133330" y="0"/>
                  </a:lnTo>
                  <a:lnTo>
                    <a:pt x="0" y="0"/>
                  </a:lnTo>
                  <a:close/>
                </a:path>
              </a:pathLst>
            </a:custGeom>
            <a:solidFill>
              <a:srgbClr val="BEBEBE"/>
            </a:solidFill>
          </p:spPr>
          <p:txBody>
            <a:bodyPr wrap="square" lIns="0" tIns="0" rIns="0" bIns="0" rtlCol="0"/>
            <a:lstStyle/>
            <a:p>
              <a:endParaRPr/>
            </a:p>
          </p:txBody>
        </p:sp>
        <p:sp>
          <p:nvSpPr>
            <p:cNvPr id="65" name="object 65">
              <a:extLst>
                <a:ext uri="{FF2B5EF4-FFF2-40B4-BE49-F238E27FC236}">
                  <a16:creationId xmlns:a16="http://schemas.microsoft.com/office/drawing/2014/main" id="{7BE58E4C-9AF8-5E4E-EAF6-053DE05C1320}"/>
                </a:ext>
              </a:extLst>
            </p:cNvPr>
            <p:cNvSpPr/>
            <p:nvPr/>
          </p:nvSpPr>
          <p:spPr>
            <a:xfrm>
              <a:off x="5569197" y="5396630"/>
              <a:ext cx="133350" cy="133350"/>
            </a:xfrm>
            <a:custGeom>
              <a:avLst/>
              <a:gdLst/>
              <a:ahLst/>
              <a:cxnLst/>
              <a:rect l="l" t="t" r="r" b="b"/>
              <a:pathLst>
                <a:path w="133350" h="133350">
                  <a:moveTo>
                    <a:pt x="133330" y="133330"/>
                  </a:moveTo>
                  <a:lnTo>
                    <a:pt x="133330" y="0"/>
                  </a:lnTo>
                  <a:lnTo>
                    <a:pt x="0" y="0"/>
                  </a:lnTo>
                  <a:lnTo>
                    <a:pt x="0" y="133330"/>
                  </a:lnTo>
                  <a:lnTo>
                    <a:pt x="133330" y="133330"/>
                  </a:lnTo>
                  <a:close/>
                </a:path>
              </a:pathLst>
            </a:custGeom>
            <a:ln w="32700">
              <a:solidFill>
                <a:srgbClr val="000000"/>
              </a:solidFill>
            </a:ln>
          </p:spPr>
          <p:txBody>
            <a:bodyPr wrap="square" lIns="0" tIns="0" rIns="0" bIns="0" rtlCol="0"/>
            <a:lstStyle/>
            <a:p>
              <a:endParaRPr/>
            </a:p>
          </p:txBody>
        </p:sp>
      </p:grpSp>
      <p:sp>
        <p:nvSpPr>
          <p:cNvPr id="66" name="object 66">
            <a:extLst>
              <a:ext uri="{FF2B5EF4-FFF2-40B4-BE49-F238E27FC236}">
                <a16:creationId xmlns:a16="http://schemas.microsoft.com/office/drawing/2014/main" id="{1DF8A059-A3EA-B72B-3EF1-96AC1D936722}"/>
              </a:ext>
            </a:extLst>
          </p:cNvPr>
          <p:cNvSpPr txBox="1"/>
          <p:nvPr/>
        </p:nvSpPr>
        <p:spPr>
          <a:xfrm>
            <a:off x="2124786" y="1600292"/>
            <a:ext cx="212725" cy="250190"/>
          </a:xfrm>
          <a:prstGeom prst="rect">
            <a:avLst/>
          </a:prstGeom>
        </p:spPr>
        <p:txBody>
          <a:bodyPr vert="horz" wrap="square" lIns="0" tIns="15875" rIns="0" bIns="0" rtlCol="0">
            <a:spAutoFit/>
          </a:bodyPr>
          <a:lstStyle/>
          <a:p>
            <a:pPr marL="12700">
              <a:lnSpc>
                <a:spcPct val="100000"/>
              </a:lnSpc>
              <a:spcBef>
                <a:spcPts val="125"/>
              </a:spcBef>
            </a:pPr>
            <a:r>
              <a:rPr sz="1450" spc="10" dirty="0">
                <a:latin typeface="Times New Roman"/>
                <a:cs typeface="Times New Roman"/>
              </a:rPr>
              <a:t>71</a:t>
            </a:r>
            <a:endParaRPr sz="1450">
              <a:latin typeface="Times New Roman"/>
              <a:cs typeface="Times New Roman"/>
            </a:endParaRPr>
          </a:p>
        </p:txBody>
      </p:sp>
      <p:sp>
        <p:nvSpPr>
          <p:cNvPr id="67" name="object 67">
            <a:extLst>
              <a:ext uri="{FF2B5EF4-FFF2-40B4-BE49-F238E27FC236}">
                <a16:creationId xmlns:a16="http://schemas.microsoft.com/office/drawing/2014/main" id="{08D9E792-6709-2C89-4F80-2DD72D0DE57B}"/>
              </a:ext>
            </a:extLst>
          </p:cNvPr>
          <p:cNvSpPr txBox="1"/>
          <p:nvPr/>
        </p:nvSpPr>
        <p:spPr>
          <a:xfrm>
            <a:off x="1371876" y="2270464"/>
            <a:ext cx="633730" cy="618490"/>
          </a:xfrm>
          <a:prstGeom prst="rect">
            <a:avLst/>
          </a:prstGeom>
        </p:spPr>
        <p:txBody>
          <a:bodyPr vert="horz" wrap="square" lIns="0" tIns="15875" rIns="0" bIns="0" rtlCol="0">
            <a:spAutoFit/>
          </a:bodyPr>
          <a:lstStyle/>
          <a:p>
            <a:pPr marR="5080" algn="r">
              <a:lnSpc>
                <a:spcPct val="100000"/>
              </a:lnSpc>
              <a:spcBef>
                <a:spcPts val="125"/>
              </a:spcBef>
            </a:pPr>
            <a:r>
              <a:rPr sz="1450" spc="10" dirty="0">
                <a:latin typeface="Times New Roman"/>
                <a:cs typeface="Times New Roman"/>
              </a:rPr>
              <a:t>75</a:t>
            </a:r>
            <a:endParaRPr sz="1450">
              <a:latin typeface="Times New Roman"/>
              <a:cs typeface="Times New Roman"/>
            </a:endParaRPr>
          </a:p>
          <a:p>
            <a:pPr marL="12700">
              <a:lnSpc>
                <a:spcPct val="100000"/>
              </a:lnSpc>
              <a:spcBef>
                <a:spcPts val="1155"/>
              </a:spcBef>
            </a:pPr>
            <a:r>
              <a:rPr sz="1450" b="1" spc="10" dirty="0">
                <a:latin typeface="Arial"/>
                <a:cs typeface="Arial"/>
              </a:rPr>
              <a:t>Arad</a:t>
            </a:r>
            <a:endParaRPr sz="1450">
              <a:latin typeface="Arial"/>
              <a:cs typeface="Arial"/>
            </a:endParaRPr>
          </a:p>
        </p:txBody>
      </p:sp>
      <p:sp>
        <p:nvSpPr>
          <p:cNvPr id="68" name="object 68">
            <a:extLst>
              <a:ext uri="{FF2B5EF4-FFF2-40B4-BE49-F238E27FC236}">
                <a16:creationId xmlns:a16="http://schemas.microsoft.com/office/drawing/2014/main" id="{172E6760-F02C-4677-9E6F-7708439C9DA6}"/>
              </a:ext>
            </a:extLst>
          </p:cNvPr>
          <p:cNvSpPr txBox="1"/>
          <p:nvPr/>
        </p:nvSpPr>
        <p:spPr>
          <a:xfrm>
            <a:off x="1578725" y="3299349"/>
            <a:ext cx="306705" cy="250190"/>
          </a:xfrm>
          <a:prstGeom prst="rect">
            <a:avLst/>
          </a:prstGeom>
        </p:spPr>
        <p:txBody>
          <a:bodyPr vert="horz" wrap="square" lIns="0" tIns="15875" rIns="0" bIns="0" rtlCol="0">
            <a:spAutoFit/>
          </a:bodyPr>
          <a:lstStyle/>
          <a:p>
            <a:pPr marL="12700">
              <a:lnSpc>
                <a:spcPct val="100000"/>
              </a:lnSpc>
              <a:spcBef>
                <a:spcPts val="125"/>
              </a:spcBef>
            </a:pPr>
            <a:r>
              <a:rPr sz="1450" spc="10" dirty="0">
                <a:latin typeface="Times New Roman"/>
                <a:cs typeface="Times New Roman"/>
              </a:rPr>
              <a:t>118</a:t>
            </a:r>
            <a:endParaRPr sz="1450">
              <a:latin typeface="Times New Roman"/>
              <a:cs typeface="Times New Roman"/>
            </a:endParaRPr>
          </a:p>
        </p:txBody>
      </p:sp>
      <p:sp>
        <p:nvSpPr>
          <p:cNvPr id="69" name="object 69">
            <a:extLst>
              <a:ext uri="{FF2B5EF4-FFF2-40B4-BE49-F238E27FC236}">
                <a16:creationId xmlns:a16="http://schemas.microsoft.com/office/drawing/2014/main" id="{6F709308-0C57-7018-593B-0A7E4D6C3397}"/>
              </a:ext>
            </a:extLst>
          </p:cNvPr>
          <p:cNvSpPr txBox="1"/>
          <p:nvPr/>
        </p:nvSpPr>
        <p:spPr>
          <a:xfrm>
            <a:off x="2260499" y="4304215"/>
            <a:ext cx="306705" cy="250190"/>
          </a:xfrm>
          <a:prstGeom prst="rect">
            <a:avLst/>
          </a:prstGeom>
        </p:spPr>
        <p:txBody>
          <a:bodyPr vert="horz" wrap="square" lIns="0" tIns="15875" rIns="0" bIns="0" rtlCol="0">
            <a:spAutoFit/>
          </a:bodyPr>
          <a:lstStyle/>
          <a:p>
            <a:pPr marL="12700">
              <a:lnSpc>
                <a:spcPct val="100000"/>
              </a:lnSpc>
              <a:spcBef>
                <a:spcPts val="125"/>
              </a:spcBef>
            </a:pPr>
            <a:r>
              <a:rPr sz="1450" spc="10" dirty="0">
                <a:latin typeface="Times New Roman"/>
                <a:cs typeface="Times New Roman"/>
              </a:rPr>
              <a:t>111</a:t>
            </a:r>
            <a:endParaRPr sz="1450" dirty="0">
              <a:latin typeface="Times New Roman"/>
              <a:cs typeface="Times New Roman"/>
            </a:endParaRPr>
          </a:p>
        </p:txBody>
      </p:sp>
      <p:sp>
        <p:nvSpPr>
          <p:cNvPr id="70" name="object 70">
            <a:extLst>
              <a:ext uri="{FF2B5EF4-FFF2-40B4-BE49-F238E27FC236}">
                <a16:creationId xmlns:a16="http://schemas.microsoft.com/office/drawing/2014/main" id="{E66817D5-6858-BC72-31DE-61A4B671C574}"/>
              </a:ext>
            </a:extLst>
          </p:cNvPr>
          <p:cNvSpPr txBox="1"/>
          <p:nvPr/>
        </p:nvSpPr>
        <p:spPr>
          <a:xfrm>
            <a:off x="2827138" y="4724780"/>
            <a:ext cx="212725" cy="250190"/>
          </a:xfrm>
          <a:prstGeom prst="rect">
            <a:avLst/>
          </a:prstGeom>
        </p:spPr>
        <p:txBody>
          <a:bodyPr vert="horz" wrap="square" lIns="0" tIns="15875" rIns="0" bIns="0" rtlCol="0">
            <a:spAutoFit/>
          </a:bodyPr>
          <a:lstStyle/>
          <a:p>
            <a:pPr marL="12700">
              <a:lnSpc>
                <a:spcPct val="100000"/>
              </a:lnSpc>
              <a:spcBef>
                <a:spcPts val="125"/>
              </a:spcBef>
            </a:pPr>
            <a:r>
              <a:rPr sz="1450" spc="10" dirty="0">
                <a:latin typeface="Times New Roman"/>
                <a:cs typeface="Times New Roman"/>
              </a:rPr>
              <a:t>70</a:t>
            </a:r>
            <a:endParaRPr sz="1450">
              <a:latin typeface="Times New Roman"/>
              <a:cs typeface="Times New Roman"/>
            </a:endParaRPr>
          </a:p>
        </p:txBody>
      </p:sp>
      <p:sp>
        <p:nvSpPr>
          <p:cNvPr id="71" name="object 71">
            <a:extLst>
              <a:ext uri="{FF2B5EF4-FFF2-40B4-BE49-F238E27FC236}">
                <a16:creationId xmlns:a16="http://schemas.microsoft.com/office/drawing/2014/main" id="{F5C88FC6-AB1E-921E-AE1C-A73A3E3E64E8}"/>
              </a:ext>
            </a:extLst>
          </p:cNvPr>
          <p:cNvSpPr txBox="1"/>
          <p:nvPr/>
        </p:nvSpPr>
        <p:spPr>
          <a:xfrm>
            <a:off x="2217671" y="5254828"/>
            <a:ext cx="817244" cy="646430"/>
          </a:xfrm>
          <a:prstGeom prst="rect">
            <a:avLst/>
          </a:prstGeom>
        </p:spPr>
        <p:txBody>
          <a:bodyPr vert="horz" wrap="square" lIns="0" tIns="101600" rIns="0" bIns="0" rtlCol="0">
            <a:spAutoFit/>
          </a:bodyPr>
          <a:lstStyle/>
          <a:p>
            <a:pPr marR="5080" algn="r">
              <a:lnSpc>
                <a:spcPct val="100000"/>
              </a:lnSpc>
              <a:spcBef>
                <a:spcPts val="800"/>
              </a:spcBef>
            </a:pPr>
            <a:r>
              <a:rPr sz="1450" spc="10" dirty="0">
                <a:latin typeface="Times New Roman"/>
                <a:cs typeface="Times New Roman"/>
              </a:rPr>
              <a:t>75</a:t>
            </a:r>
            <a:endParaRPr sz="1450">
              <a:latin typeface="Times New Roman"/>
              <a:cs typeface="Times New Roman"/>
            </a:endParaRPr>
          </a:p>
          <a:p>
            <a:pPr marL="12700">
              <a:lnSpc>
                <a:spcPct val="100000"/>
              </a:lnSpc>
              <a:spcBef>
                <a:spcPts val="705"/>
              </a:spcBef>
            </a:pPr>
            <a:r>
              <a:rPr sz="1450" b="1" spc="10" dirty="0">
                <a:latin typeface="Arial"/>
                <a:cs typeface="Arial"/>
              </a:rPr>
              <a:t>Dobreta</a:t>
            </a:r>
            <a:endParaRPr sz="1450">
              <a:latin typeface="Arial"/>
              <a:cs typeface="Arial"/>
            </a:endParaRPr>
          </a:p>
        </p:txBody>
      </p:sp>
      <p:sp>
        <p:nvSpPr>
          <p:cNvPr id="72" name="object 72">
            <a:extLst>
              <a:ext uri="{FF2B5EF4-FFF2-40B4-BE49-F238E27FC236}">
                <a16:creationId xmlns:a16="http://schemas.microsoft.com/office/drawing/2014/main" id="{8CB71C97-E74E-768A-8C16-6D083F2346A0}"/>
              </a:ext>
            </a:extLst>
          </p:cNvPr>
          <p:cNvSpPr txBox="1"/>
          <p:nvPr/>
        </p:nvSpPr>
        <p:spPr>
          <a:xfrm>
            <a:off x="3596530" y="5605577"/>
            <a:ext cx="306705" cy="250190"/>
          </a:xfrm>
          <a:prstGeom prst="rect">
            <a:avLst/>
          </a:prstGeom>
        </p:spPr>
        <p:txBody>
          <a:bodyPr vert="horz" wrap="square" lIns="0" tIns="15875" rIns="0" bIns="0" rtlCol="0">
            <a:spAutoFit/>
          </a:bodyPr>
          <a:lstStyle/>
          <a:p>
            <a:pPr marL="12700">
              <a:lnSpc>
                <a:spcPct val="100000"/>
              </a:lnSpc>
              <a:spcBef>
                <a:spcPts val="125"/>
              </a:spcBef>
            </a:pPr>
            <a:r>
              <a:rPr sz="1450" spc="10" dirty="0">
                <a:latin typeface="Times New Roman"/>
                <a:cs typeface="Times New Roman"/>
              </a:rPr>
              <a:t>120</a:t>
            </a:r>
            <a:endParaRPr sz="1450">
              <a:latin typeface="Times New Roman"/>
              <a:cs typeface="Times New Roman"/>
            </a:endParaRPr>
          </a:p>
        </p:txBody>
      </p:sp>
      <p:sp>
        <p:nvSpPr>
          <p:cNvPr id="73" name="object 73">
            <a:extLst>
              <a:ext uri="{FF2B5EF4-FFF2-40B4-BE49-F238E27FC236}">
                <a16:creationId xmlns:a16="http://schemas.microsoft.com/office/drawing/2014/main" id="{A83E67D0-A0A6-5ED7-FB06-C053779FA8D5}"/>
              </a:ext>
            </a:extLst>
          </p:cNvPr>
          <p:cNvSpPr txBox="1"/>
          <p:nvPr/>
        </p:nvSpPr>
        <p:spPr>
          <a:xfrm>
            <a:off x="3182081" y="2188449"/>
            <a:ext cx="306705" cy="250190"/>
          </a:xfrm>
          <a:prstGeom prst="rect">
            <a:avLst/>
          </a:prstGeom>
        </p:spPr>
        <p:txBody>
          <a:bodyPr vert="horz" wrap="square" lIns="0" tIns="15875" rIns="0" bIns="0" rtlCol="0">
            <a:spAutoFit/>
          </a:bodyPr>
          <a:lstStyle/>
          <a:p>
            <a:pPr marL="12700">
              <a:lnSpc>
                <a:spcPct val="100000"/>
              </a:lnSpc>
              <a:spcBef>
                <a:spcPts val="125"/>
              </a:spcBef>
            </a:pPr>
            <a:r>
              <a:rPr sz="1450" spc="10" dirty="0">
                <a:latin typeface="Times New Roman"/>
                <a:cs typeface="Times New Roman"/>
              </a:rPr>
              <a:t>151</a:t>
            </a:r>
            <a:endParaRPr sz="1450">
              <a:latin typeface="Times New Roman"/>
              <a:cs typeface="Times New Roman"/>
            </a:endParaRPr>
          </a:p>
        </p:txBody>
      </p:sp>
      <p:sp>
        <p:nvSpPr>
          <p:cNvPr id="74" name="object 74">
            <a:extLst>
              <a:ext uri="{FF2B5EF4-FFF2-40B4-BE49-F238E27FC236}">
                <a16:creationId xmlns:a16="http://schemas.microsoft.com/office/drawing/2014/main" id="{DE2B2BE2-B95F-61FA-9BFF-FDA3F07CBB73}"/>
              </a:ext>
            </a:extLst>
          </p:cNvPr>
          <p:cNvSpPr txBox="1"/>
          <p:nvPr/>
        </p:nvSpPr>
        <p:spPr>
          <a:xfrm>
            <a:off x="2663519" y="2728831"/>
            <a:ext cx="306705" cy="250190"/>
          </a:xfrm>
          <a:prstGeom prst="rect">
            <a:avLst/>
          </a:prstGeom>
        </p:spPr>
        <p:txBody>
          <a:bodyPr vert="horz" wrap="square" lIns="0" tIns="15875" rIns="0" bIns="0" rtlCol="0">
            <a:spAutoFit/>
          </a:bodyPr>
          <a:lstStyle/>
          <a:p>
            <a:pPr marL="12700">
              <a:lnSpc>
                <a:spcPct val="100000"/>
              </a:lnSpc>
              <a:spcBef>
                <a:spcPts val="125"/>
              </a:spcBef>
            </a:pPr>
            <a:r>
              <a:rPr sz="1450" spc="10" dirty="0">
                <a:latin typeface="Times New Roman"/>
                <a:cs typeface="Times New Roman"/>
              </a:rPr>
              <a:t>140</a:t>
            </a:r>
            <a:endParaRPr sz="1450">
              <a:latin typeface="Times New Roman"/>
              <a:cs typeface="Times New Roman"/>
            </a:endParaRPr>
          </a:p>
        </p:txBody>
      </p:sp>
      <p:sp>
        <p:nvSpPr>
          <p:cNvPr id="75" name="object 75">
            <a:extLst>
              <a:ext uri="{FF2B5EF4-FFF2-40B4-BE49-F238E27FC236}">
                <a16:creationId xmlns:a16="http://schemas.microsoft.com/office/drawing/2014/main" id="{8933D4DE-DCCC-8659-6D1F-FD90A41D9EE2}"/>
              </a:ext>
            </a:extLst>
          </p:cNvPr>
          <p:cNvSpPr txBox="1"/>
          <p:nvPr/>
        </p:nvSpPr>
        <p:spPr>
          <a:xfrm>
            <a:off x="4507756" y="3115159"/>
            <a:ext cx="212725" cy="250190"/>
          </a:xfrm>
          <a:prstGeom prst="rect">
            <a:avLst/>
          </a:prstGeom>
        </p:spPr>
        <p:txBody>
          <a:bodyPr vert="horz" wrap="square" lIns="0" tIns="15875" rIns="0" bIns="0" rtlCol="0">
            <a:spAutoFit/>
          </a:bodyPr>
          <a:lstStyle/>
          <a:p>
            <a:pPr marL="12700">
              <a:lnSpc>
                <a:spcPct val="100000"/>
              </a:lnSpc>
              <a:spcBef>
                <a:spcPts val="125"/>
              </a:spcBef>
            </a:pPr>
            <a:r>
              <a:rPr sz="1450" spc="10" dirty="0">
                <a:latin typeface="Times New Roman"/>
                <a:cs typeface="Times New Roman"/>
              </a:rPr>
              <a:t>99</a:t>
            </a:r>
            <a:endParaRPr sz="1450">
              <a:latin typeface="Times New Roman"/>
              <a:cs typeface="Times New Roman"/>
            </a:endParaRPr>
          </a:p>
        </p:txBody>
      </p:sp>
      <p:sp>
        <p:nvSpPr>
          <p:cNvPr id="76" name="object 76">
            <a:extLst>
              <a:ext uri="{FF2B5EF4-FFF2-40B4-BE49-F238E27FC236}">
                <a16:creationId xmlns:a16="http://schemas.microsoft.com/office/drawing/2014/main" id="{D3B3878D-DB90-7E2B-F09C-741FDEA129B8}"/>
              </a:ext>
            </a:extLst>
          </p:cNvPr>
          <p:cNvSpPr txBox="1"/>
          <p:nvPr/>
        </p:nvSpPr>
        <p:spPr>
          <a:xfrm>
            <a:off x="3997231" y="3518997"/>
            <a:ext cx="1502410" cy="480059"/>
          </a:xfrm>
          <a:prstGeom prst="rect">
            <a:avLst/>
          </a:prstGeom>
        </p:spPr>
        <p:txBody>
          <a:bodyPr vert="horz" wrap="square" lIns="0" tIns="15875" rIns="0" bIns="0" rtlCol="0">
            <a:spAutoFit/>
          </a:bodyPr>
          <a:lstStyle/>
          <a:p>
            <a:pPr marL="12700">
              <a:lnSpc>
                <a:spcPct val="100000"/>
              </a:lnSpc>
              <a:spcBef>
                <a:spcPts val="125"/>
              </a:spcBef>
            </a:pPr>
            <a:r>
              <a:rPr sz="1450" spc="10" dirty="0">
                <a:latin typeface="Times New Roman"/>
                <a:cs typeface="Times New Roman"/>
              </a:rPr>
              <a:t>80</a:t>
            </a:r>
            <a:endParaRPr sz="1450">
              <a:latin typeface="Times New Roman"/>
              <a:cs typeface="Times New Roman"/>
            </a:endParaRPr>
          </a:p>
          <a:p>
            <a:pPr marL="157480">
              <a:lnSpc>
                <a:spcPct val="100000"/>
              </a:lnSpc>
              <a:spcBef>
                <a:spcPts val="65"/>
              </a:spcBef>
            </a:pPr>
            <a:r>
              <a:rPr sz="1450" b="1" spc="10" dirty="0">
                <a:latin typeface="Arial"/>
                <a:cs typeface="Arial"/>
              </a:rPr>
              <a:t>Rimnicu</a:t>
            </a:r>
            <a:r>
              <a:rPr sz="1450" b="1" spc="-50" dirty="0">
                <a:latin typeface="Arial"/>
                <a:cs typeface="Arial"/>
              </a:rPr>
              <a:t> </a:t>
            </a:r>
            <a:r>
              <a:rPr sz="1450" b="1" spc="10" dirty="0">
                <a:latin typeface="Arial"/>
                <a:cs typeface="Arial"/>
              </a:rPr>
              <a:t>Vilcea</a:t>
            </a:r>
            <a:endParaRPr sz="1450">
              <a:latin typeface="Arial"/>
              <a:cs typeface="Arial"/>
            </a:endParaRPr>
          </a:p>
        </p:txBody>
      </p:sp>
      <p:sp>
        <p:nvSpPr>
          <p:cNvPr id="77" name="object 77">
            <a:extLst>
              <a:ext uri="{FF2B5EF4-FFF2-40B4-BE49-F238E27FC236}">
                <a16:creationId xmlns:a16="http://schemas.microsoft.com/office/drawing/2014/main" id="{CE5F9B13-C4CA-D32E-5AFD-2CA1DE3E6579}"/>
              </a:ext>
            </a:extLst>
          </p:cNvPr>
          <p:cNvSpPr txBox="1"/>
          <p:nvPr/>
        </p:nvSpPr>
        <p:spPr>
          <a:xfrm>
            <a:off x="4631742" y="4429963"/>
            <a:ext cx="212725" cy="250190"/>
          </a:xfrm>
          <a:prstGeom prst="rect">
            <a:avLst/>
          </a:prstGeom>
        </p:spPr>
        <p:txBody>
          <a:bodyPr vert="horz" wrap="square" lIns="0" tIns="15875" rIns="0" bIns="0" rtlCol="0">
            <a:spAutoFit/>
          </a:bodyPr>
          <a:lstStyle/>
          <a:p>
            <a:pPr marL="12700">
              <a:lnSpc>
                <a:spcPct val="100000"/>
              </a:lnSpc>
              <a:spcBef>
                <a:spcPts val="125"/>
              </a:spcBef>
            </a:pPr>
            <a:r>
              <a:rPr sz="1450" spc="10" dirty="0">
                <a:latin typeface="Times New Roman"/>
                <a:cs typeface="Times New Roman"/>
              </a:rPr>
              <a:t>97</a:t>
            </a:r>
            <a:endParaRPr sz="1450">
              <a:latin typeface="Times New Roman"/>
              <a:cs typeface="Times New Roman"/>
            </a:endParaRPr>
          </a:p>
        </p:txBody>
      </p:sp>
      <p:sp>
        <p:nvSpPr>
          <p:cNvPr id="78" name="object 78">
            <a:extLst>
              <a:ext uri="{FF2B5EF4-FFF2-40B4-BE49-F238E27FC236}">
                <a16:creationId xmlns:a16="http://schemas.microsoft.com/office/drawing/2014/main" id="{092C80CB-BAE5-C2EF-A60F-A58A9CB5521C}"/>
              </a:ext>
            </a:extLst>
          </p:cNvPr>
          <p:cNvSpPr txBox="1"/>
          <p:nvPr/>
        </p:nvSpPr>
        <p:spPr>
          <a:xfrm>
            <a:off x="5811393" y="5009947"/>
            <a:ext cx="306705" cy="250190"/>
          </a:xfrm>
          <a:prstGeom prst="rect">
            <a:avLst/>
          </a:prstGeom>
        </p:spPr>
        <p:txBody>
          <a:bodyPr vert="horz" wrap="square" lIns="0" tIns="15875" rIns="0" bIns="0" rtlCol="0">
            <a:spAutoFit/>
          </a:bodyPr>
          <a:lstStyle/>
          <a:p>
            <a:pPr marL="12700">
              <a:lnSpc>
                <a:spcPct val="100000"/>
              </a:lnSpc>
              <a:spcBef>
                <a:spcPts val="125"/>
              </a:spcBef>
            </a:pPr>
            <a:r>
              <a:rPr sz="1450" spc="10" dirty="0">
                <a:latin typeface="Times New Roman"/>
                <a:cs typeface="Times New Roman"/>
              </a:rPr>
              <a:t>101</a:t>
            </a:r>
            <a:endParaRPr sz="1450">
              <a:latin typeface="Times New Roman"/>
              <a:cs typeface="Times New Roman"/>
            </a:endParaRPr>
          </a:p>
        </p:txBody>
      </p:sp>
      <p:sp>
        <p:nvSpPr>
          <p:cNvPr id="79" name="object 79">
            <a:extLst>
              <a:ext uri="{FF2B5EF4-FFF2-40B4-BE49-F238E27FC236}">
                <a16:creationId xmlns:a16="http://schemas.microsoft.com/office/drawing/2014/main" id="{A506EFCE-F679-1961-4685-5AC74A139A2A}"/>
              </a:ext>
            </a:extLst>
          </p:cNvPr>
          <p:cNvSpPr txBox="1"/>
          <p:nvPr/>
        </p:nvSpPr>
        <p:spPr>
          <a:xfrm>
            <a:off x="6125338" y="4259133"/>
            <a:ext cx="306705" cy="250190"/>
          </a:xfrm>
          <a:prstGeom prst="rect">
            <a:avLst/>
          </a:prstGeom>
        </p:spPr>
        <p:txBody>
          <a:bodyPr vert="horz" wrap="square" lIns="0" tIns="15875" rIns="0" bIns="0" rtlCol="0">
            <a:spAutoFit/>
          </a:bodyPr>
          <a:lstStyle/>
          <a:p>
            <a:pPr marL="12700">
              <a:lnSpc>
                <a:spcPct val="100000"/>
              </a:lnSpc>
              <a:spcBef>
                <a:spcPts val="125"/>
              </a:spcBef>
            </a:pPr>
            <a:r>
              <a:rPr sz="1450" spc="10" dirty="0">
                <a:latin typeface="Times New Roman"/>
                <a:cs typeface="Times New Roman"/>
              </a:rPr>
              <a:t>211</a:t>
            </a:r>
            <a:endParaRPr sz="1450">
              <a:latin typeface="Times New Roman"/>
              <a:cs typeface="Times New Roman"/>
            </a:endParaRPr>
          </a:p>
        </p:txBody>
      </p:sp>
      <p:sp>
        <p:nvSpPr>
          <p:cNvPr id="80" name="object 80">
            <a:extLst>
              <a:ext uri="{FF2B5EF4-FFF2-40B4-BE49-F238E27FC236}">
                <a16:creationId xmlns:a16="http://schemas.microsoft.com/office/drawing/2014/main" id="{63BBA978-3567-9DCE-90BB-CA2B3D379EE6}"/>
              </a:ext>
            </a:extLst>
          </p:cNvPr>
          <p:cNvSpPr txBox="1"/>
          <p:nvPr/>
        </p:nvSpPr>
        <p:spPr>
          <a:xfrm>
            <a:off x="4979777" y="5350755"/>
            <a:ext cx="306705" cy="250190"/>
          </a:xfrm>
          <a:prstGeom prst="rect">
            <a:avLst/>
          </a:prstGeom>
        </p:spPr>
        <p:txBody>
          <a:bodyPr vert="horz" wrap="square" lIns="0" tIns="15875" rIns="0" bIns="0" rtlCol="0">
            <a:spAutoFit/>
          </a:bodyPr>
          <a:lstStyle/>
          <a:p>
            <a:pPr marL="12700">
              <a:lnSpc>
                <a:spcPct val="100000"/>
              </a:lnSpc>
              <a:spcBef>
                <a:spcPts val="125"/>
              </a:spcBef>
            </a:pPr>
            <a:r>
              <a:rPr sz="1450" spc="10" dirty="0">
                <a:latin typeface="Times New Roman"/>
                <a:cs typeface="Times New Roman"/>
              </a:rPr>
              <a:t>138</a:t>
            </a:r>
            <a:endParaRPr sz="1450">
              <a:latin typeface="Times New Roman"/>
              <a:cs typeface="Times New Roman"/>
            </a:endParaRPr>
          </a:p>
        </p:txBody>
      </p:sp>
      <p:sp>
        <p:nvSpPr>
          <p:cNvPr id="81" name="object 81">
            <a:extLst>
              <a:ext uri="{FF2B5EF4-FFF2-40B4-BE49-F238E27FC236}">
                <a16:creationId xmlns:a16="http://schemas.microsoft.com/office/drawing/2014/main" id="{5CC43538-4EF7-3A8F-2D4D-F2D72E652A70}"/>
              </a:ext>
            </a:extLst>
          </p:cNvPr>
          <p:cNvSpPr txBox="1"/>
          <p:nvPr/>
        </p:nvSpPr>
        <p:spPr>
          <a:xfrm>
            <a:off x="4350808" y="4951116"/>
            <a:ext cx="306705" cy="250190"/>
          </a:xfrm>
          <a:prstGeom prst="rect">
            <a:avLst/>
          </a:prstGeom>
        </p:spPr>
        <p:txBody>
          <a:bodyPr vert="horz" wrap="square" lIns="0" tIns="15875" rIns="0" bIns="0" rtlCol="0">
            <a:spAutoFit/>
          </a:bodyPr>
          <a:lstStyle/>
          <a:p>
            <a:pPr marL="12700">
              <a:lnSpc>
                <a:spcPct val="100000"/>
              </a:lnSpc>
              <a:spcBef>
                <a:spcPts val="125"/>
              </a:spcBef>
            </a:pPr>
            <a:r>
              <a:rPr sz="1450" spc="10" dirty="0">
                <a:latin typeface="Times New Roman"/>
                <a:cs typeface="Times New Roman"/>
              </a:rPr>
              <a:t>146</a:t>
            </a:r>
            <a:endParaRPr sz="1450">
              <a:latin typeface="Times New Roman"/>
              <a:cs typeface="Times New Roman"/>
            </a:endParaRPr>
          </a:p>
        </p:txBody>
      </p:sp>
      <p:sp>
        <p:nvSpPr>
          <p:cNvPr id="82" name="object 82">
            <a:extLst>
              <a:ext uri="{FF2B5EF4-FFF2-40B4-BE49-F238E27FC236}">
                <a16:creationId xmlns:a16="http://schemas.microsoft.com/office/drawing/2014/main" id="{89F0371E-4102-E253-BD88-AB69ED4C63E0}"/>
              </a:ext>
            </a:extLst>
          </p:cNvPr>
          <p:cNvSpPr txBox="1"/>
          <p:nvPr/>
        </p:nvSpPr>
        <p:spPr>
          <a:xfrm>
            <a:off x="7046929" y="4929648"/>
            <a:ext cx="212725" cy="250190"/>
          </a:xfrm>
          <a:prstGeom prst="rect">
            <a:avLst/>
          </a:prstGeom>
        </p:spPr>
        <p:txBody>
          <a:bodyPr vert="horz" wrap="square" lIns="0" tIns="15875" rIns="0" bIns="0" rtlCol="0">
            <a:spAutoFit/>
          </a:bodyPr>
          <a:lstStyle/>
          <a:p>
            <a:pPr marL="12700">
              <a:lnSpc>
                <a:spcPct val="100000"/>
              </a:lnSpc>
              <a:spcBef>
                <a:spcPts val="125"/>
              </a:spcBef>
            </a:pPr>
            <a:r>
              <a:rPr sz="1450" spc="10" dirty="0">
                <a:latin typeface="Times New Roman"/>
                <a:cs typeface="Times New Roman"/>
              </a:rPr>
              <a:t>85</a:t>
            </a:r>
            <a:endParaRPr sz="1450">
              <a:latin typeface="Times New Roman"/>
              <a:cs typeface="Times New Roman"/>
            </a:endParaRPr>
          </a:p>
        </p:txBody>
      </p:sp>
      <p:sp>
        <p:nvSpPr>
          <p:cNvPr id="83" name="object 83">
            <a:extLst>
              <a:ext uri="{FF2B5EF4-FFF2-40B4-BE49-F238E27FC236}">
                <a16:creationId xmlns:a16="http://schemas.microsoft.com/office/drawing/2014/main" id="{78D43D91-55F5-5151-5792-A429344C2DA6}"/>
              </a:ext>
            </a:extLst>
          </p:cNvPr>
          <p:cNvSpPr txBox="1"/>
          <p:nvPr/>
        </p:nvSpPr>
        <p:spPr>
          <a:xfrm>
            <a:off x="6559335" y="5643490"/>
            <a:ext cx="691515" cy="659130"/>
          </a:xfrm>
          <a:prstGeom prst="rect">
            <a:avLst/>
          </a:prstGeom>
        </p:spPr>
        <p:txBody>
          <a:bodyPr vert="horz" wrap="square" lIns="0" tIns="107950" rIns="0" bIns="0" rtlCol="0">
            <a:spAutoFit/>
          </a:bodyPr>
          <a:lstStyle/>
          <a:p>
            <a:pPr marL="149225">
              <a:lnSpc>
                <a:spcPct val="100000"/>
              </a:lnSpc>
              <a:spcBef>
                <a:spcPts val="850"/>
              </a:spcBef>
            </a:pPr>
            <a:r>
              <a:rPr sz="1450" spc="10" dirty="0">
                <a:latin typeface="Times New Roman"/>
                <a:cs typeface="Times New Roman"/>
              </a:rPr>
              <a:t>90</a:t>
            </a:r>
            <a:endParaRPr sz="1450" dirty="0">
              <a:latin typeface="Times New Roman"/>
              <a:cs typeface="Times New Roman"/>
            </a:endParaRPr>
          </a:p>
          <a:p>
            <a:pPr marL="12700">
              <a:lnSpc>
                <a:spcPct val="100000"/>
              </a:lnSpc>
              <a:spcBef>
                <a:spcPts val="750"/>
              </a:spcBef>
            </a:pPr>
            <a:r>
              <a:rPr sz="1450" b="1" spc="10" dirty="0">
                <a:solidFill>
                  <a:schemeClr val="bg1"/>
                </a:solidFill>
                <a:latin typeface="Arial"/>
                <a:cs typeface="Arial"/>
              </a:rPr>
              <a:t>Giurgiu</a:t>
            </a:r>
            <a:endParaRPr sz="1450" dirty="0">
              <a:solidFill>
                <a:schemeClr val="bg1"/>
              </a:solidFill>
              <a:latin typeface="Arial"/>
              <a:cs typeface="Arial"/>
            </a:endParaRPr>
          </a:p>
        </p:txBody>
      </p:sp>
      <p:sp>
        <p:nvSpPr>
          <p:cNvPr id="84" name="object 84">
            <a:extLst>
              <a:ext uri="{FF2B5EF4-FFF2-40B4-BE49-F238E27FC236}">
                <a16:creationId xmlns:a16="http://schemas.microsoft.com/office/drawing/2014/main" id="{FA5E89FE-EAF8-FAD4-F7D5-58A949C03FF3}"/>
              </a:ext>
            </a:extLst>
          </p:cNvPr>
          <p:cNvSpPr txBox="1"/>
          <p:nvPr/>
        </p:nvSpPr>
        <p:spPr>
          <a:xfrm>
            <a:off x="8182107" y="4747798"/>
            <a:ext cx="212725" cy="250190"/>
          </a:xfrm>
          <a:prstGeom prst="rect">
            <a:avLst/>
          </a:prstGeom>
        </p:spPr>
        <p:txBody>
          <a:bodyPr vert="horz" wrap="square" lIns="0" tIns="15875" rIns="0" bIns="0" rtlCol="0">
            <a:spAutoFit/>
          </a:bodyPr>
          <a:lstStyle/>
          <a:p>
            <a:pPr marL="12700">
              <a:lnSpc>
                <a:spcPct val="100000"/>
              </a:lnSpc>
              <a:spcBef>
                <a:spcPts val="125"/>
              </a:spcBef>
            </a:pPr>
            <a:r>
              <a:rPr sz="1450" spc="10" dirty="0">
                <a:latin typeface="Times New Roman"/>
                <a:cs typeface="Times New Roman"/>
              </a:rPr>
              <a:t>98</a:t>
            </a:r>
            <a:endParaRPr sz="1450">
              <a:latin typeface="Times New Roman"/>
              <a:cs typeface="Times New Roman"/>
            </a:endParaRPr>
          </a:p>
        </p:txBody>
      </p:sp>
      <p:sp>
        <p:nvSpPr>
          <p:cNvPr id="85" name="object 85">
            <a:extLst>
              <a:ext uri="{FF2B5EF4-FFF2-40B4-BE49-F238E27FC236}">
                <a16:creationId xmlns:a16="http://schemas.microsoft.com/office/drawing/2014/main" id="{539EAF30-D39B-7B14-CDD9-A1B5FAC4DCD5}"/>
              </a:ext>
            </a:extLst>
          </p:cNvPr>
          <p:cNvSpPr txBox="1"/>
          <p:nvPr/>
        </p:nvSpPr>
        <p:spPr>
          <a:xfrm>
            <a:off x="8127906" y="4151203"/>
            <a:ext cx="306705" cy="250190"/>
          </a:xfrm>
          <a:prstGeom prst="rect">
            <a:avLst/>
          </a:prstGeom>
        </p:spPr>
        <p:txBody>
          <a:bodyPr vert="horz" wrap="square" lIns="0" tIns="15875" rIns="0" bIns="0" rtlCol="0">
            <a:spAutoFit/>
          </a:bodyPr>
          <a:lstStyle/>
          <a:p>
            <a:pPr marL="12700">
              <a:lnSpc>
                <a:spcPct val="100000"/>
              </a:lnSpc>
              <a:spcBef>
                <a:spcPts val="125"/>
              </a:spcBef>
            </a:pPr>
            <a:r>
              <a:rPr sz="1450" spc="10" dirty="0">
                <a:latin typeface="Times New Roman"/>
                <a:cs typeface="Times New Roman"/>
              </a:rPr>
              <a:t>142</a:t>
            </a:r>
            <a:endParaRPr sz="1450">
              <a:latin typeface="Times New Roman"/>
              <a:cs typeface="Times New Roman"/>
            </a:endParaRPr>
          </a:p>
        </p:txBody>
      </p:sp>
      <p:sp>
        <p:nvSpPr>
          <p:cNvPr id="86" name="object 86">
            <a:extLst>
              <a:ext uri="{FF2B5EF4-FFF2-40B4-BE49-F238E27FC236}">
                <a16:creationId xmlns:a16="http://schemas.microsoft.com/office/drawing/2014/main" id="{1768A5AC-EF7A-1525-7B1C-FED9B3AA8572}"/>
              </a:ext>
            </a:extLst>
          </p:cNvPr>
          <p:cNvSpPr txBox="1"/>
          <p:nvPr/>
        </p:nvSpPr>
        <p:spPr>
          <a:xfrm>
            <a:off x="8252333" y="2856968"/>
            <a:ext cx="212725" cy="250190"/>
          </a:xfrm>
          <a:prstGeom prst="rect">
            <a:avLst/>
          </a:prstGeom>
        </p:spPr>
        <p:txBody>
          <a:bodyPr vert="horz" wrap="square" lIns="0" tIns="15875" rIns="0" bIns="0" rtlCol="0">
            <a:spAutoFit/>
          </a:bodyPr>
          <a:lstStyle/>
          <a:p>
            <a:pPr marL="12700">
              <a:lnSpc>
                <a:spcPct val="100000"/>
              </a:lnSpc>
              <a:spcBef>
                <a:spcPts val="125"/>
              </a:spcBef>
            </a:pPr>
            <a:r>
              <a:rPr sz="1450" spc="10" dirty="0">
                <a:latin typeface="Times New Roman"/>
                <a:cs typeface="Times New Roman"/>
              </a:rPr>
              <a:t>92</a:t>
            </a:r>
            <a:endParaRPr sz="1450">
              <a:latin typeface="Times New Roman"/>
              <a:cs typeface="Times New Roman"/>
            </a:endParaRPr>
          </a:p>
        </p:txBody>
      </p:sp>
      <p:sp>
        <p:nvSpPr>
          <p:cNvPr id="87" name="object 87">
            <a:extLst>
              <a:ext uri="{FF2B5EF4-FFF2-40B4-BE49-F238E27FC236}">
                <a16:creationId xmlns:a16="http://schemas.microsoft.com/office/drawing/2014/main" id="{929FFFC2-4E22-95F9-614A-A998670DC253}"/>
              </a:ext>
            </a:extLst>
          </p:cNvPr>
          <p:cNvSpPr txBox="1"/>
          <p:nvPr/>
        </p:nvSpPr>
        <p:spPr>
          <a:xfrm>
            <a:off x="7370717" y="2059411"/>
            <a:ext cx="212725" cy="250190"/>
          </a:xfrm>
          <a:prstGeom prst="rect">
            <a:avLst/>
          </a:prstGeom>
        </p:spPr>
        <p:txBody>
          <a:bodyPr vert="horz" wrap="square" lIns="0" tIns="15875" rIns="0" bIns="0" rtlCol="0">
            <a:spAutoFit/>
          </a:bodyPr>
          <a:lstStyle/>
          <a:p>
            <a:pPr marL="12700">
              <a:lnSpc>
                <a:spcPct val="100000"/>
              </a:lnSpc>
              <a:spcBef>
                <a:spcPts val="125"/>
              </a:spcBef>
            </a:pPr>
            <a:r>
              <a:rPr sz="1450" spc="10" dirty="0">
                <a:latin typeface="Times New Roman"/>
                <a:cs typeface="Times New Roman"/>
              </a:rPr>
              <a:t>87</a:t>
            </a:r>
            <a:endParaRPr sz="1450">
              <a:latin typeface="Times New Roman"/>
              <a:cs typeface="Times New Roman"/>
            </a:endParaRPr>
          </a:p>
        </p:txBody>
      </p:sp>
      <p:sp>
        <p:nvSpPr>
          <p:cNvPr id="88" name="object 88">
            <a:extLst>
              <a:ext uri="{FF2B5EF4-FFF2-40B4-BE49-F238E27FC236}">
                <a16:creationId xmlns:a16="http://schemas.microsoft.com/office/drawing/2014/main" id="{84335D1A-2B79-90E2-45EC-7BF7A845D5EC}"/>
              </a:ext>
            </a:extLst>
          </p:cNvPr>
          <p:cNvSpPr txBox="1"/>
          <p:nvPr/>
        </p:nvSpPr>
        <p:spPr>
          <a:xfrm>
            <a:off x="9125397" y="5271056"/>
            <a:ext cx="212725" cy="250190"/>
          </a:xfrm>
          <a:prstGeom prst="rect">
            <a:avLst/>
          </a:prstGeom>
        </p:spPr>
        <p:txBody>
          <a:bodyPr vert="horz" wrap="square" lIns="0" tIns="15875" rIns="0" bIns="0" rtlCol="0">
            <a:spAutoFit/>
          </a:bodyPr>
          <a:lstStyle/>
          <a:p>
            <a:pPr marL="12700">
              <a:lnSpc>
                <a:spcPct val="100000"/>
              </a:lnSpc>
              <a:spcBef>
                <a:spcPts val="125"/>
              </a:spcBef>
            </a:pPr>
            <a:r>
              <a:rPr sz="1450" spc="10" dirty="0">
                <a:latin typeface="Times New Roman"/>
                <a:cs typeface="Times New Roman"/>
              </a:rPr>
              <a:t>86</a:t>
            </a:r>
            <a:endParaRPr sz="1450">
              <a:latin typeface="Times New Roman"/>
              <a:cs typeface="Times New Roman"/>
            </a:endParaRPr>
          </a:p>
        </p:txBody>
      </p:sp>
      <p:sp>
        <p:nvSpPr>
          <p:cNvPr id="89" name="object 89">
            <a:extLst>
              <a:ext uri="{FF2B5EF4-FFF2-40B4-BE49-F238E27FC236}">
                <a16:creationId xmlns:a16="http://schemas.microsoft.com/office/drawing/2014/main" id="{7DBE51CC-2F75-F9C8-B155-AE0F8D5D35EE}"/>
              </a:ext>
            </a:extLst>
          </p:cNvPr>
          <p:cNvSpPr/>
          <p:nvPr/>
        </p:nvSpPr>
        <p:spPr>
          <a:xfrm>
            <a:off x="1793011" y="2676474"/>
            <a:ext cx="5125720" cy="2862580"/>
          </a:xfrm>
          <a:custGeom>
            <a:avLst/>
            <a:gdLst/>
            <a:ahLst/>
            <a:cxnLst/>
            <a:rect l="l" t="t" r="r" b="b"/>
            <a:pathLst>
              <a:path w="5125720" h="2862579">
                <a:moveTo>
                  <a:pt x="252082" y="126034"/>
                </a:moveTo>
                <a:lnTo>
                  <a:pt x="242178" y="76975"/>
                </a:lnTo>
                <a:lnTo>
                  <a:pt x="215168" y="36914"/>
                </a:lnTo>
                <a:lnTo>
                  <a:pt x="175106" y="9904"/>
                </a:lnTo>
                <a:lnTo>
                  <a:pt x="126047" y="0"/>
                </a:lnTo>
                <a:lnTo>
                  <a:pt x="76981" y="9904"/>
                </a:lnTo>
                <a:lnTo>
                  <a:pt x="36915" y="36914"/>
                </a:lnTo>
                <a:lnTo>
                  <a:pt x="9904" y="76975"/>
                </a:lnTo>
                <a:lnTo>
                  <a:pt x="0" y="126034"/>
                </a:lnTo>
                <a:lnTo>
                  <a:pt x="9904" y="175101"/>
                </a:lnTo>
                <a:lnTo>
                  <a:pt x="36915" y="215166"/>
                </a:lnTo>
                <a:lnTo>
                  <a:pt x="76981" y="242177"/>
                </a:lnTo>
                <a:lnTo>
                  <a:pt x="126047" y="252082"/>
                </a:lnTo>
                <a:lnTo>
                  <a:pt x="175106" y="242177"/>
                </a:lnTo>
                <a:lnTo>
                  <a:pt x="215168" y="215166"/>
                </a:lnTo>
                <a:lnTo>
                  <a:pt x="242178" y="175101"/>
                </a:lnTo>
                <a:lnTo>
                  <a:pt x="252082" y="126034"/>
                </a:lnTo>
                <a:close/>
              </a:path>
              <a:path w="5125720" h="2862579">
                <a:moveTo>
                  <a:pt x="5084457" y="2695384"/>
                </a:moveTo>
                <a:lnTo>
                  <a:pt x="5074553" y="2646323"/>
                </a:lnTo>
                <a:lnTo>
                  <a:pt x="5047543" y="2606257"/>
                </a:lnTo>
                <a:lnTo>
                  <a:pt x="5007482" y="2579243"/>
                </a:lnTo>
                <a:lnTo>
                  <a:pt x="4958422" y="2569337"/>
                </a:lnTo>
                <a:lnTo>
                  <a:pt x="4909356" y="2579243"/>
                </a:lnTo>
                <a:lnTo>
                  <a:pt x="4869291" y="2606257"/>
                </a:lnTo>
                <a:lnTo>
                  <a:pt x="4842279" y="2646323"/>
                </a:lnTo>
                <a:lnTo>
                  <a:pt x="4832375" y="2695384"/>
                </a:lnTo>
                <a:lnTo>
                  <a:pt x="4842279" y="2744445"/>
                </a:lnTo>
                <a:lnTo>
                  <a:pt x="4869291" y="2784511"/>
                </a:lnTo>
                <a:lnTo>
                  <a:pt x="4909356" y="2811525"/>
                </a:lnTo>
                <a:lnTo>
                  <a:pt x="4958422" y="2821432"/>
                </a:lnTo>
                <a:lnTo>
                  <a:pt x="5007482" y="2811525"/>
                </a:lnTo>
                <a:lnTo>
                  <a:pt x="5047543" y="2784511"/>
                </a:lnTo>
                <a:lnTo>
                  <a:pt x="5074553" y="2744445"/>
                </a:lnTo>
                <a:lnTo>
                  <a:pt x="5084457" y="2695384"/>
                </a:lnTo>
                <a:close/>
              </a:path>
              <a:path w="5125720" h="2862579">
                <a:moveTo>
                  <a:pt x="5125110" y="2695384"/>
                </a:moveTo>
                <a:lnTo>
                  <a:pt x="5119155" y="2651070"/>
                </a:lnTo>
                <a:lnTo>
                  <a:pt x="5102350" y="2611249"/>
                </a:lnTo>
                <a:lnTo>
                  <a:pt x="5076283" y="2577511"/>
                </a:lnTo>
                <a:lnTo>
                  <a:pt x="5042545" y="2551444"/>
                </a:lnTo>
                <a:lnTo>
                  <a:pt x="5002724" y="2534639"/>
                </a:lnTo>
                <a:lnTo>
                  <a:pt x="4958410" y="2528684"/>
                </a:lnTo>
                <a:lnTo>
                  <a:pt x="4914096" y="2534639"/>
                </a:lnTo>
                <a:lnTo>
                  <a:pt x="4874278" y="2551444"/>
                </a:lnTo>
                <a:lnTo>
                  <a:pt x="4840543" y="2577511"/>
                </a:lnTo>
                <a:lnTo>
                  <a:pt x="4814479" y="2611249"/>
                </a:lnTo>
                <a:lnTo>
                  <a:pt x="4797676" y="2651070"/>
                </a:lnTo>
                <a:lnTo>
                  <a:pt x="4791722" y="2695384"/>
                </a:lnTo>
                <a:lnTo>
                  <a:pt x="4797676" y="2739697"/>
                </a:lnTo>
                <a:lnTo>
                  <a:pt x="4814479" y="2779516"/>
                </a:lnTo>
                <a:lnTo>
                  <a:pt x="4840543" y="2813251"/>
                </a:lnTo>
                <a:lnTo>
                  <a:pt x="4874278" y="2839315"/>
                </a:lnTo>
                <a:lnTo>
                  <a:pt x="4914096" y="2856118"/>
                </a:lnTo>
                <a:lnTo>
                  <a:pt x="4958410" y="2862072"/>
                </a:lnTo>
                <a:lnTo>
                  <a:pt x="5002724" y="2856118"/>
                </a:lnTo>
                <a:lnTo>
                  <a:pt x="5042545" y="2839315"/>
                </a:lnTo>
                <a:lnTo>
                  <a:pt x="5076283" y="2813251"/>
                </a:lnTo>
                <a:lnTo>
                  <a:pt x="5102350" y="2779516"/>
                </a:lnTo>
                <a:lnTo>
                  <a:pt x="5119155" y="2739697"/>
                </a:lnTo>
                <a:lnTo>
                  <a:pt x="5125110" y="2695384"/>
                </a:lnTo>
                <a:close/>
              </a:path>
            </a:pathLst>
          </a:custGeom>
          <a:ln w="32700">
            <a:solidFill>
              <a:srgbClr val="000000"/>
            </a:solidFill>
          </a:ln>
        </p:spPr>
        <p:txBody>
          <a:bodyPr wrap="square" lIns="0" tIns="0" rIns="0" bIns="0" rtlCol="0"/>
          <a:lstStyle/>
          <a:p>
            <a:endParaRPr/>
          </a:p>
        </p:txBody>
      </p:sp>
    </p:spTree>
    <p:extLst>
      <p:ext uri="{BB962C8B-B14F-4D97-AF65-F5344CB8AC3E}">
        <p14:creationId xmlns:p14="http://schemas.microsoft.com/office/powerpoint/2010/main" val="251172503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idx="4294967295"/>
          </p:nvPr>
        </p:nvSpPr>
        <p:spPr>
          <a:xfrm>
            <a:off x="1663386" y="523735"/>
            <a:ext cx="6813550" cy="369887"/>
          </a:xfrm>
          <a:prstGeom prst="rect">
            <a:avLst/>
          </a:prstGeom>
          <a:ln w="51816">
            <a:noFill/>
          </a:ln>
        </p:spPr>
        <p:txBody>
          <a:bodyPr vert="horz" wrap="square" lIns="0" tIns="0" rIns="0" bIns="0" rtlCol="0" anchor="ctr">
            <a:spAutoFit/>
          </a:bodyPr>
          <a:lstStyle/>
          <a:p>
            <a:pPr algn="ctr">
              <a:lnSpc>
                <a:spcPts val="2325"/>
              </a:lnSpc>
            </a:pPr>
            <a:r>
              <a:rPr b="1" spc="57" dirty="0">
                <a:solidFill>
                  <a:schemeClr val="bg1"/>
                </a:solidFill>
              </a:rPr>
              <a:t>Tree</a:t>
            </a:r>
            <a:r>
              <a:rPr b="1" spc="212" dirty="0">
                <a:solidFill>
                  <a:schemeClr val="bg1"/>
                </a:solidFill>
              </a:rPr>
              <a:t> </a:t>
            </a:r>
            <a:r>
              <a:rPr b="1" spc="31" dirty="0">
                <a:solidFill>
                  <a:schemeClr val="bg1"/>
                </a:solidFill>
              </a:rPr>
              <a:t>search</a:t>
            </a:r>
            <a:r>
              <a:rPr b="1" spc="229" dirty="0">
                <a:solidFill>
                  <a:schemeClr val="bg1"/>
                </a:solidFill>
              </a:rPr>
              <a:t> </a:t>
            </a:r>
            <a:r>
              <a:rPr b="1" spc="71" dirty="0">
                <a:solidFill>
                  <a:schemeClr val="bg1"/>
                </a:solidFill>
              </a:rPr>
              <a:t>example</a:t>
            </a:r>
          </a:p>
        </p:txBody>
      </p:sp>
      <p:sp>
        <p:nvSpPr>
          <p:cNvPr id="29" name="object 29"/>
          <p:cNvSpPr txBox="1">
            <a:spLocks noGrp="1"/>
          </p:cNvSpPr>
          <p:nvPr>
            <p:ph type="ftr" sz="quarter" idx="4294967295"/>
          </p:nvPr>
        </p:nvSpPr>
        <p:spPr>
          <a:xfrm>
            <a:off x="11824716" y="7872449"/>
            <a:ext cx="495300" cy="127000"/>
          </a:xfrm>
          <a:prstGeom prst="rect">
            <a:avLst/>
          </a:prstGeom>
        </p:spPr>
        <p:txBody>
          <a:bodyPr vert="horz" wrap="square" lIns="0" tIns="0" rIns="0" bIns="0" rtlCol="0">
            <a:spAutoFit/>
          </a:bodyPr>
          <a:lstStyle>
            <a:defPPr>
              <a:defRPr lang="en-US"/>
            </a:defPPr>
            <a:lvl1pPr marL="0" algn="l" defTabSz="914400" rtl="0" eaLnBrk="1" latinLnBrk="0" hangingPunct="1">
              <a:defRPr sz="800" b="0" i="0" kern="1200">
                <a:solidFill>
                  <a:schemeClr val="tx1"/>
                </a:solidFill>
                <a:latin typeface="Palatino Linotype"/>
                <a:ea typeface="+mn-ea"/>
                <a:cs typeface="Palatino Linotype"/>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1206">
              <a:lnSpc>
                <a:spcPts val="781"/>
              </a:lnSpc>
            </a:pPr>
            <a:r>
              <a:rPr lang="en-US" spc="15"/>
              <a:t>Chapter</a:t>
            </a:r>
            <a:r>
              <a:rPr lang="en-US" spc="20"/>
              <a:t> 3</a:t>
            </a:r>
            <a:endParaRPr spc="18" dirty="0"/>
          </a:p>
        </p:txBody>
      </p:sp>
      <p:sp>
        <p:nvSpPr>
          <p:cNvPr id="30" name="object 30"/>
          <p:cNvSpPr txBox="1">
            <a:spLocks noGrp="1"/>
          </p:cNvSpPr>
          <p:nvPr>
            <p:ph type="sldNum" sz="quarter" idx="4294967295"/>
          </p:nvPr>
        </p:nvSpPr>
        <p:spPr>
          <a:xfrm>
            <a:off x="12123166" y="7872449"/>
            <a:ext cx="196850" cy="127000"/>
          </a:xfrm>
          <a:prstGeom prst="rect">
            <a:avLst/>
          </a:prstGeom>
        </p:spPr>
        <p:txBody>
          <a:bodyPr vert="horz" wrap="square" lIns="0" tIns="0" rIns="0" bIns="0" rtlCol="0">
            <a:spAutoFit/>
          </a:bodyPr>
          <a:lstStyle>
            <a:defPPr>
              <a:defRPr lang="en-US"/>
            </a:defPPr>
            <a:lvl1pPr marL="0" algn="l" defTabSz="914400" rtl="0" eaLnBrk="1" latinLnBrk="0" hangingPunct="1">
              <a:defRPr sz="800" b="0" i="0" kern="1200">
                <a:solidFill>
                  <a:schemeClr val="tx1"/>
                </a:solidFill>
                <a:latin typeface="Palatino Linotype"/>
                <a:ea typeface="+mn-ea"/>
                <a:cs typeface="Palatino Linotype"/>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885"/>
              </a:lnSpc>
            </a:pPr>
            <a:fld id="{81D60167-4931-47E6-BA6A-407CBD079E47}" type="slidenum">
              <a:rPr lang="en-US" spc="20" smtClean="0"/>
              <a:pPr marL="38100">
                <a:lnSpc>
                  <a:spcPts val="885"/>
                </a:lnSpc>
              </a:pPr>
              <a:t>5</a:t>
            </a:fld>
            <a:endParaRPr spc="18" dirty="0"/>
          </a:p>
        </p:txBody>
      </p:sp>
      <p:sp>
        <p:nvSpPr>
          <p:cNvPr id="3" name="object 3"/>
          <p:cNvSpPr/>
          <p:nvPr/>
        </p:nvSpPr>
        <p:spPr>
          <a:xfrm>
            <a:off x="4807682" y="3532616"/>
            <a:ext cx="679637" cy="197224"/>
          </a:xfrm>
          <a:custGeom>
            <a:avLst/>
            <a:gdLst/>
            <a:ahLst/>
            <a:cxnLst/>
            <a:rect l="l" t="t" r="r" b="b"/>
            <a:pathLst>
              <a:path w="770254" h="223520">
                <a:moveTo>
                  <a:pt x="769874" y="111760"/>
                </a:moveTo>
                <a:lnTo>
                  <a:pt x="745791" y="72763"/>
                </a:lnTo>
                <a:lnTo>
                  <a:pt x="679342" y="39755"/>
                </a:lnTo>
                <a:lnTo>
                  <a:pt x="632948" y="26284"/>
                </a:lnTo>
                <a:lnTo>
                  <a:pt x="579223" y="15258"/>
                </a:lnTo>
                <a:lnTo>
                  <a:pt x="519255" y="6992"/>
                </a:lnTo>
                <a:lnTo>
                  <a:pt x="454130" y="1800"/>
                </a:lnTo>
                <a:lnTo>
                  <a:pt x="384937" y="0"/>
                </a:lnTo>
                <a:lnTo>
                  <a:pt x="315743" y="1800"/>
                </a:lnTo>
                <a:lnTo>
                  <a:pt x="250618" y="6992"/>
                </a:lnTo>
                <a:lnTo>
                  <a:pt x="190650" y="15258"/>
                </a:lnTo>
                <a:lnTo>
                  <a:pt x="136925" y="26284"/>
                </a:lnTo>
                <a:lnTo>
                  <a:pt x="90531" y="39755"/>
                </a:lnTo>
                <a:lnTo>
                  <a:pt x="52554" y="55353"/>
                </a:lnTo>
                <a:lnTo>
                  <a:pt x="6201" y="91671"/>
                </a:lnTo>
                <a:lnTo>
                  <a:pt x="0" y="111760"/>
                </a:lnTo>
                <a:lnTo>
                  <a:pt x="6201" y="131848"/>
                </a:lnTo>
                <a:lnTo>
                  <a:pt x="52554" y="168166"/>
                </a:lnTo>
                <a:lnTo>
                  <a:pt x="90531" y="183764"/>
                </a:lnTo>
                <a:lnTo>
                  <a:pt x="136925" y="197235"/>
                </a:lnTo>
                <a:lnTo>
                  <a:pt x="190650" y="208261"/>
                </a:lnTo>
                <a:lnTo>
                  <a:pt x="250618" y="216527"/>
                </a:lnTo>
                <a:lnTo>
                  <a:pt x="315743" y="221719"/>
                </a:lnTo>
                <a:lnTo>
                  <a:pt x="384937" y="223520"/>
                </a:lnTo>
                <a:lnTo>
                  <a:pt x="454130" y="221719"/>
                </a:lnTo>
                <a:lnTo>
                  <a:pt x="519255" y="216527"/>
                </a:lnTo>
                <a:lnTo>
                  <a:pt x="579223" y="208261"/>
                </a:lnTo>
                <a:lnTo>
                  <a:pt x="632948" y="197235"/>
                </a:lnTo>
                <a:lnTo>
                  <a:pt x="679342" y="183764"/>
                </a:lnTo>
                <a:lnTo>
                  <a:pt x="717319" y="168166"/>
                </a:lnTo>
                <a:lnTo>
                  <a:pt x="763672" y="131848"/>
                </a:lnTo>
                <a:lnTo>
                  <a:pt x="769874" y="111760"/>
                </a:lnTo>
                <a:close/>
              </a:path>
            </a:pathLst>
          </a:custGeom>
          <a:ln w="11255">
            <a:solidFill>
              <a:srgbClr val="00FF00"/>
            </a:solidFill>
            <a:prstDash val="lgDash"/>
          </a:ln>
        </p:spPr>
        <p:txBody>
          <a:bodyPr wrap="square" lIns="0" tIns="0" rIns="0" bIns="0" rtlCol="0"/>
          <a:lstStyle/>
          <a:p>
            <a:endParaRPr sz="1588"/>
          </a:p>
        </p:txBody>
      </p:sp>
      <p:sp>
        <p:nvSpPr>
          <p:cNvPr id="4" name="object 4"/>
          <p:cNvSpPr txBox="1"/>
          <p:nvPr/>
        </p:nvSpPr>
        <p:spPr>
          <a:xfrm>
            <a:off x="4839372" y="3544763"/>
            <a:ext cx="589990" cy="140827"/>
          </a:xfrm>
          <a:prstGeom prst="rect">
            <a:avLst/>
          </a:prstGeom>
        </p:spPr>
        <p:txBody>
          <a:bodyPr vert="horz" wrap="square" lIns="0" tIns="11766" rIns="0" bIns="0" rtlCol="0">
            <a:spAutoFit/>
          </a:bodyPr>
          <a:lstStyle/>
          <a:p>
            <a:pPr marL="11206">
              <a:spcBef>
                <a:spcPts val="93"/>
              </a:spcBef>
            </a:pPr>
            <a:r>
              <a:rPr sz="838" spc="-88" dirty="0">
                <a:solidFill>
                  <a:srgbClr val="00FF00"/>
                </a:solidFill>
                <a:latin typeface="Arial"/>
                <a:cs typeface="Arial"/>
              </a:rPr>
              <a:t>Rimnicu</a:t>
            </a:r>
            <a:r>
              <a:rPr sz="838" spc="-49" dirty="0">
                <a:solidFill>
                  <a:srgbClr val="00FF00"/>
                </a:solidFill>
                <a:latin typeface="Arial"/>
                <a:cs typeface="Arial"/>
              </a:rPr>
              <a:t> </a:t>
            </a:r>
            <a:r>
              <a:rPr sz="838" spc="-75" dirty="0">
                <a:solidFill>
                  <a:srgbClr val="00FF00"/>
                </a:solidFill>
                <a:latin typeface="Arial"/>
                <a:cs typeface="Arial"/>
              </a:rPr>
              <a:t>Vilcea</a:t>
            </a:r>
            <a:endParaRPr sz="838">
              <a:latin typeface="Arial"/>
              <a:cs typeface="Arial"/>
            </a:endParaRPr>
          </a:p>
        </p:txBody>
      </p:sp>
      <p:sp>
        <p:nvSpPr>
          <p:cNvPr id="5" name="object 5"/>
          <p:cNvSpPr/>
          <p:nvPr/>
        </p:nvSpPr>
        <p:spPr>
          <a:xfrm>
            <a:off x="6577293" y="3525668"/>
            <a:ext cx="679637" cy="197224"/>
          </a:xfrm>
          <a:custGeom>
            <a:avLst/>
            <a:gdLst/>
            <a:ahLst/>
            <a:cxnLst/>
            <a:rect l="l" t="t" r="r" b="b"/>
            <a:pathLst>
              <a:path w="770254" h="223520">
                <a:moveTo>
                  <a:pt x="769886" y="111760"/>
                </a:moveTo>
                <a:lnTo>
                  <a:pt x="745802" y="72763"/>
                </a:lnTo>
                <a:lnTo>
                  <a:pt x="679350" y="39755"/>
                </a:lnTo>
                <a:lnTo>
                  <a:pt x="632953" y="26284"/>
                </a:lnTo>
                <a:lnTo>
                  <a:pt x="579226" y="15258"/>
                </a:lnTo>
                <a:lnTo>
                  <a:pt x="519256" y="6992"/>
                </a:lnTo>
                <a:lnTo>
                  <a:pt x="454131" y="1800"/>
                </a:lnTo>
                <a:lnTo>
                  <a:pt x="384937" y="0"/>
                </a:lnTo>
                <a:lnTo>
                  <a:pt x="315746" y="1800"/>
                </a:lnTo>
                <a:lnTo>
                  <a:pt x="250623" y="6992"/>
                </a:lnTo>
                <a:lnTo>
                  <a:pt x="190656" y="15258"/>
                </a:lnTo>
                <a:lnTo>
                  <a:pt x="136930" y="26284"/>
                </a:lnTo>
                <a:lnTo>
                  <a:pt x="90535" y="39755"/>
                </a:lnTo>
                <a:lnTo>
                  <a:pt x="52557" y="55353"/>
                </a:lnTo>
                <a:lnTo>
                  <a:pt x="6202" y="91671"/>
                </a:lnTo>
                <a:lnTo>
                  <a:pt x="0" y="111760"/>
                </a:lnTo>
                <a:lnTo>
                  <a:pt x="6202" y="131848"/>
                </a:lnTo>
                <a:lnTo>
                  <a:pt x="52557" y="168163"/>
                </a:lnTo>
                <a:lnTo>
                  <a:pt x="90535" y="183759"/>
                </a:lnTo>
                <a:lnTo>
                  <a:pt x="136930" y="197227"/>
                </a:lnTo>
                <a:lnTo>
                  <a:pt x="190656" y="208251"/>
                </a:lnTo>
                <a:lnTo>
                  <a:pt x="250623" y="216516"/>
                </a:lnTo>
                <a:lnTo>
                  <a:pt x="315746" y="221707"/>
                </a:lnTo>
                <a:lnTo>
                  <a:pt x="384937" y="223507"/>
                </a:lnTo>
                <a:lnTo>
                  <a:pt x="454131" y="221707"/>
                </a:lnTo>
                <a:lnTo>
                  <a:pt x="519256" y="216516"/>
                </a:lnTo>
                <a:lnTo>
                  <a:pt x="579226" y="208251"/>
                </a:lnTo>
                <a:lnTo>
                  <a:pt x="632953" y="197227"/>
                </a:lnTo>
                <a:lnTo>
                  <a:pt x="679350" y="183759"/>
                </a:lnTo>
                <a:lnTo>
                  <a:pt x="717328" y="168163"/>
                </a:lnTo>
                <a:lnTo>
                  <a:pt x="763684" y="131848"/>
                </a:lnTo>
                <a:lnTo>
                  <a:pt x="769886" y="111760"/>
                </a:lnTo>
                <a:close/>
              </a:path>
            </a:pathLst>
          </a:custGeom>
          <a:ln w="11255">
            <a:solidFill>
              <a:srgbClr val="00FF00"/>
            </a:solidFill>
            <a:prstDash val="lgDash"/>
          </a:ln>
        </p:spPr>
        <p:txBody>
          <a:bodyPr wrap="square" lIns="0" tIns="0" rIns="0" bIns="0" rtlCol="0"/>
          <a:lstStyle/>
          <a:p>
            <a:endParaRPr sz="1588"/>
          </a:p>
        </p:txBody>
      </p:sp>
      <p:sp>
        <p:nvSpPr>
          <p:cNvPr id="6" name="object 6"/>
          <p:cNvSpPr txBox="1"/>
          <p:nvPr/>
        </p:nvSpPr>
        <p:spPr>
          <a:xfrm>
            <a:off x="6756766" y="3529449"/>
            <a:ext cx="314325" cy="155114"/>
          </a:xfrm>
          <a:prstGeom prst="rect">
            <a:avLst/>
          </a:prstGeom>
        </p:spPr>
        <p:txBody>
          <a:bodyPr vert="horz" wrap="square" lIns="0" tIns="12326" rIns="0" bIns="0" rtlCol="0">
            <a:spAutoFit/>
          </a:bodyPr>
          <a:lstStyle/>
          <a:p>
            <a:pPr marL="11206">
              <a:spcBef>
                <a:spcPts val="97"/>
              </a:spcBef>
            </a:pPr>
            <a:r>
              <a:rPr sz="927" spc="4" dirty="0">
                <a:solidFill>
                  <a:srgbClr val="00FF00"/>
                </a:solidFill>
                <a:latin typeface="Arial"/>
                <a:cs typeface="Arial"/>
              </a:rPr>
              <a:t>Lugoj</a:t>
            </a:r>
            <a:endParaRPr sz="927">
              <a:latin typeface="Arial"/>
              <a:cs typeface="Arial"/>
            </a:endParaRPr>
          </a:p>
        </p:txBody>
      </p:sp>
      <p:sp>
        <p:nvSpPr>
          <p:cNvPr id="7" name="object 7"/>
          <p:cNvSpPr/>
          <p:nvPr/>
        </p:nvSpPr>
        <p:spPr>
          <a:xfrm>
            <a:off x="7921875" y="2884713"/>
            <a:ext cx="679637" cy="197224"/>
          </a:xfrm>
          <a:custGeom>
            <a:avLst/>
            <a:gdLst/>
            <a:ahLst/>
            <a:cxnLst/>
            <a:rect l="l" t="t" r="r" b="b"/>
            <a:pathLst>
              <a:path w="770254" h="223519">
                <a:moveTo>
                  <a:pt x="769874" y="111760"/>
                </a:moveTo>
                <a:lnTo>
                  <a:pt x="745791" y="72763"/>
                </a:lnTo>
                <a:lnTo>
                  <a:pt x="679342" y="39755"/>
                </a:lnTo>
                <a:lnTo>
                  <a:pt x="632948" y="26284"/>
                </a:lnTo>
                <a:lnTo>
                  <a:pt x="579223" y="15258"/>
                </a:lnTo>
                <a:lnTo>
                  <a:pt x="519255" y="6992"/>
                </a:lnTo>
                <a:lnTo>
                  <a:pt x="454130" y="1800"/>
                </a:lnTo>
                <a:lnTo>
                  <a:pt x="384937" y="0"/>
                </a:lnTo>
                <a:lnTo>
                  <a:pt x="315743" y="1800"/>
                </a:lnTo>
                <a:lnTo>
                  <a:pt x="250618" y="6992"/>
                </a:lnTo>
                <a:lnTo>
                  <a:pt x="190650" y="15258"/>
                </a:lnTo>
                <a:lnTo>
                  <a:pt x="136925" y="26284"/>
                </a:lnTo>
                <a:lnTo>
                  <a:pt x="90531" y="39755"/>
                </a:lnTo>
                <a:lnTo>
                  <a:pt x="52554" y="55353"/>
                </a:lnTo>
                <a:lnTo>
                  <a:pt x="6201" y="91671"/>
                </a:lnTo>
                <a:lnTo>
                  <a:pt x="0" y="111760"/>
                </a:lnTo>
                <a:lnTo>
                  <a:pt x="6201" y="131848"/>
                </a:lnTo>
                <a:lnTo>
                  <a:pt x="52554" y="168163"/>
                </a:lnTo>
                <a:lnTo>
                  <a:pt x="90531" y="183759"/>
                </a:lnTo>
                <a:lnTo>
                  <a:pt x="136925" y="197227"/>
                </a:lnTo>
                <a:lnTo>
                  <a:pt x="190650" y="208251"/>
                </a:lnTo>
                <a:lnTo>
                  <a:pt x="250618" y="216516"/>
                </a:lnTo>
                <a:lnTo>
                  <a:pt x="315743" y="221707"/>
                </a:lnTo>
                <a:lnTo>
                  <a:pt x="384937" y="223507"/>
                </a:lnTo>
                <a:lnTo>
                  <a:pt x="454130" y="221707"/>
                </a:lnTo>
                <a:lnTo>
                  <a:pt x="519255" y="216516"/>
                </a:lnTo>
                <a:lnTo>
                  <a:pt x="579223" y="208251"/>
                </a:lnTo>
                <a:lnTo>
                  <a:pt x="632948" y="197227"/>
                </a:lnTo>
                <a:lnTo>
                  <a:pt x="679342" y="183759"/>
                </a:lnTo>
                <a:lnTo>
                  <a:pt x="717319" y="168163"/>
                </a:lnTo>
                <a:lnTo>
                  <a:pt x="763672" y="131848"/>
                </a:lnTo>
                <a:lnTo>
                  <a:pt x="769874" y="111760"/>
                </a:lnTo>
                <a:close/>
              </a:path>
            </a:pathLst>
          </a:custGeom>
          <a:ln w="11255">
            <a:solidFill>
              <a:srgbClr val="00FF00"/>
            </a:solidFill>
            <a:prstDash val="lgDash"/>
          </a:ln>
        </p:spPr>
        <p:txBody>
          <a:bodyPr wrap="square" lIns="0" tIns="0" rIns="0" bIns="0" rtlCol="0"/>
          <a:lstStyle/>
          <a:p>
            <a:endParaRPr sz="1588"/>
          </a:p>
        </p:txBody>
      </p:sp>
      <p:sp>
        <p:nvSpPr>
          <p:cNvPr id="8" name="object 8"/>
          <p:cNvSpPr txBox="1"/>
          <p:nvPr/>
        </p:nvSpPr>
        <p:spPr>
          <a:xfrm>
            <a:off x="8071541" y="2888484"/>
            <a:ext cx="360269" cy="155114"/>
          </a:xfrm>
          <a:prstGeom prst="rect">
            <a:avLst/>
          </a:prstGeom>
        </p:spPr>
        <p:txBody>
          <a:bodyPr vert="horz" wrap="square" lIns="0" tIns="12326" rIns="0" bIns="0" rtlCol="0">
            <a:spAutoFit/>
          </a:bodyPr>
          <a:lstStyle/>
          <a:p>
            <a:pPr marL="11206">
              <a:spcBef>
                <a:spcPts val="97"/>
              </a:spcBef>
            </a:pPr>
            <a:r>
              <a:rPr sz="927" spc="4" dirty="0">
                <a:solidFill>
                  <a:srgbClr val="00FF00"/>
                </a:solidFill>
                <a:latin typeface="Arial"/>
                <a:cs typeface="Arial"/>
              </a:rPr>
              <a:t>Zerind</a:t>
            </a:r>
            <a:endParaRPr sz="927">
              <a:latin typeface="Arial"/>
              <a:cs typeface="Arial"/>
            </a:endParaRPr>
          </a:p>
        </p:txBody>
      </p:sp>
      <p:sp>
        <p:nvSpPr>
          <p:cNvPr id="9" name="object 9"/>
          <p:cNvSpPr/>
          <p:nvPr/>
        </p:nvSpPr>
        <p:spPr>
          <a:xfrm>
            <a:off x="3565779" y="2884713"/>
            <a:ext cx="679637" cy="197224"/>
          </a:xfrm>
          <a:custGeom>
            <a:avLst/>
            <a:gdLst/>
            <a:ahLst/>
            <a:cxnLst/>
            <a:rect l="l" t="t" r="r" b="b"/>
            <a:pathLst>
              <a:path w="770255" h="223519">
                <a:moveTo>
                  <a:pt x="769886" y="111760"/>
                </a:moveTo>
                <a:lnTo>
                  <a:pt x="745802" y="72763"/>
                </a:lnTo>
                <a:lnTo>
                  <a:pt x="679351" y="39755"/>
                </a:lnTo>
                <a:lnTo>
                  <a:pt x="632955" y="26284"/>
                </a:lnTo>
                <a:lnTo>
                  <a:pt x="579230" y="15258"/>
                </a:lnTo>
                <a:lnTo>
                  <a:pt x="519262" y="6992"/>
                </a:lnTo>
                <a:lnTo>
                  <a:pt x="454140" y="1800"/>
                </a:lnTo>
                <a:lnTo>
                  <a:pt x="384949" y="0"/>
                </a:lnTo>
                <a:lnTo>
                  <a:pt x="315755" y="1800"/>
                </a:lnTo>
                <a:lnTo>
                  <a:pt x="250629" y="6992"/>
                </a:lnTo>
                <a:lnTo>
                  <a:pt x="190659" y="15258"/>
                </a:lnTo>
                <a:lnTo>
                  <a:pt x="136933" y="26284"/>
                </a:lnTo>
                <a:lnTo>
                  <a:pt x="90536" y="39755"/>
                </a:lnTo>
                <a:lnTo>
                  <a:pt x="52557" y="55353"/>
                </a:lnTo>
                <a:lnTo>
                  <a:pt x="6202" y="91671"/>
                </a:lnTo>
                <a:lnTo>
                  <a:pt x="0" y="111760"/>
                </a:lnTo>
                <a:lnTo>
                  <a:pt x="6202" y="131848"/>
                </a:lnTo>
                <a:lnTo>
                  <a:pt x="52557" y="168163"/>
                </a:lnTo>
                <a:lnTo>
                  <a:pt x="90536" y="183759"/>
                </a:lnTo>
                <a:lnTo>
                  <a:pt x="136933" y="197227"/>
                </a:lnTo>
                <a:lnTo>
                  <a:pt x="190659" y="208251"/>
                </a:lnTo>
                <a:lnTo>
                  <a:pt x="250629" y="216516"/>
                </a:lnTo>
                <a:lnTo>
                  <a:pt x="315755" y="221707"/>
                </a:lnTo>
                <a:lnTo>
                  <a:pt x="384949" y="223507"/>
                </a:lnTo>
                <a:lnTo>
                  <a:pt x="454140" y="221707"/>
                </a:lnTo>
                <a:lnTo>
                  <a:pt x="519262" y="216516"/>
                </a:lnTo>
                <a:lnTo>
                  <a:pt x="579230" y="208251"/>
                </a:lnTo>
                <a:lnTo>
                  <a:pt x="632955" y="197227"/>
                </a:lnTo>
                <a:lnTo>
                  <a:pt x="679351" y="183759"/>
                </a:lnTo>
                <a:lnTo>
                  <a:pt x="717329" y="168163"/>
                </a:lnTo>
                <a:lnTo>
                  <a:pt x="763684" y="131848"/>
                </a:lnTo>
                <a:lnTo>
                  <a:pt x="769886" y="111760"/>
                </a:lnTo>
                <a:close/>
              </a:path>
            </a:pathLst>
          </a:custGeom>
          <a:ln w="11255">
            <a:solidFill>
              <a:srgbClr val="00FF00"/>
            </a:solidFill>
            <a:prstDash val="lgDash"/>
          </a:ln>
        </p:spPr>
        <p:txBody>
          <a:bodyPr wrap="square" lIns="0" tIns="0" rIns="0" bIns="0" rtlCol="0"/>
          <a:lstStyle/>
          <a:p>
            <a:endParaRPr sz="1588"/>
          </a:p>
        </p:txBody>
      </p:sp>
      <p:sp>
        <p:nvSpPr>
          <p:cNvPr id="10" name="object 10"/>
          <p:cNvSpPr txBox="1"/>
          <p:nvPr/>
        </p:nvSpPr>
        <p:spPr>
          <a:xfrm>
            <a:off x="3760145" y="2888495"/>
            <a:ext cx="287431" cy="155114"/>
          </a:xfrm>
          <a:prstGeom prst="rect">
            <a:avLst/>
          </a:prstGeom>
        </p:spPr>
        <p:txBody>
          <a:bodyPr vert="horz" wrap="square" lIns="0" tIns="12326" rIns="0" bIns="0" rtlCol="0">
            <a:spAutoFit/>
          </a:bodyPr>
          <a:lstStyle/>
          <a:p>
            <a:pPr marL="11206">
              <a:spcBef>
                <a:spcPts val="97"/>
              </a:spcBef>
            </a:pPr>
            <a:r>
              <a:rPr sz="927" spc="4" dirty="0">
                <a:solidFill>
                  <a:srgbClr val="00FF00"/>
                </a:solidFill>
                <a:latin typeface="Arial"/>
                <a:cs typeface="Arial"/>
              </a:rPr>
              <a:t>Sibiu</a:t>
            </a:r>
            <a:endParaRPr sz="927">
              <a:latin typeface="Arial"/>
              <a:cs typeface="Arial"/>
            </a:endParaRPr>
          </a:p>
        </p:txBody>
      </p:sp>
      <p:sp>
        <p:nvSpPr>
          <p:cNvPr id="11" name="object 11"/>
          <p:cNvSpPr/>
          <p:nvPr/>
        </p:nvSpPr>
        <p:spPr>
          <a:xfrm>
            <a:off x="2311774" y="3525668"/>
            <a:ext cx="679637" cy="197224"/>
          </a:xfrm>
          <a:custGeom>
            <a:avLst/>
            <a:gdLst/>
            <a:ahLst/>
            <a:cxnLst/>
            <a:rect l="l" t="t" r="r" b="b"/>
            <a:pathLst>
              <a:path w="770255" h="223520">
                <a:moveTo>
                  <a:pt x="769874" y="111760"/>
                </a:moveTo>
                <a:lnTo>
                  <a:pt x="745791" y="72763"/>
                </a:lnTo>
                <a:lnTo>
                  <a:pt x="679342" y="39755"/>
                </a:lnTo>
                <a:lnTo>
                  <a:pt x="632948" y="26284"/>
                </a:lnTo>
                <a:lnTo>
                  <a:pt x="579223" y="15258"/>
                </a:lnTo>
                <a:lnTo>
                  <a:pt x="519255" y="6992"/>
                </a:lnTo>
                <a:lnTo>
                  <a:pt x="454130" y="1800"/>
                </a:lnTo>
                <a:lnTo>
                  <a:pt x="384937" y="0"/>
                </a:lnTo>
                <a:lnTo>
                  <a:pt x="315743" y="1800"/>
                </a:lnTo>
                <a:lnTo>
                  <a:pt x="250618" y="6992"/>
                </a:lnTo>
                <a:lnTo>
                  <a:pt x="190650" y="15258"/>
                </a:lnTo>
                <a:lnTo>
                  <a:pt x="136925" y="26284"/>
                </a:lnTo>
                <a:lnTo>
                  <a:pt x="90531" y="39755"/>
                </a:lnTo>
                <a:lnTo>
                  <a:pt x="52554" y="55353"/>
                </a:lnTo>
                <a:lnTo>
                  <a:pt x="6201" y="91671"/>
                </a:lnTo>
                <a:lnTo>
                  <a:pt x="0" y="111760"/>
                </a:lnTo>
                <a:lnTo>
                  <a:pt x="6201" y="131848"/>
                </a:lnTo>
                <a:lnTo>
                  <a:pt x="52554" y="168163"/>
                </a:lnTo>
                <a:lnTo>
                  <a:pt x="90531" y="183759"/>
                </a:lnTo>
                <a:lnTo>
                  <a:pt x="136925" y="197227"/>
                </a:lnTo>
                <a:lnTo>
                  <a:pt x="190650" y="208251"/>
                </a:lnTo>
                <a:lnTo>
                  <a:pt x="250618" y="216516"/>
                </a:lnTo>
                <a:lnTo>
                  <a:pt x="315743" y="221707"/>
                </a:lnTo>
                <a:lnTo>
                  <a:pt x="384937" y="223507"/>
                </a:lnTo>
                <a:lnTo>
                  <a:pt x="454130" y="221707"/>
                </a:lnTo>
                <a:lnTo>
                  <a:pt x="519255" y="216516"/>
                </a:lnTo>
                <a:lnTo>
                  <a:pt x="579223" y="208251"/>
                </a:lnTo>
                <a:lnTo>
                  <a:pt x="632948" y="197227"/>
                </a:lnTo>
                <a:lnTo>
                  <a:pt x="679342" y="183759"/>
                </a:lnTo>
                <a:lnTo>
                  <a:pt x="717319" y="168163"/>
                </a:lnTo>
                <a:lnTo>
                  <a:pt x="763672" y="131848"/>
                </a:lnTo>
                <a:lnTo>
                  <a:pt x="769874" y="111760"/>
                </a:lnTo>
                <a:close/>
              </a:path>
            </a:pathLst>
          </a:custGeom>
          <a:ln w="11255">
            <a:solidFill>
              <a:srgbClr val="00FF00"/>
            </a:solidFill>
            <a:prstDash val="lgDash"/>
          </a:ln>
        </p:spPr>
        <p:txBody>
          <a:bodyPr wrap="square" lIns="0" tIns="0" rIns="0" bIns="0" rtlCol="0"/>
          <a:lstStyle/>
          <a:p>
            <a:endParaRPr sz="1588"/>
          </a:p>
        </p:txBody>
      </p:sp>
      <p:sp>
        <p:nvSpPr>
          <p:cNvPr id="12" name="object 12"/>
          <p:cNvSpPr txBox="1"/>
          <p:nvPr/>
        </p:nvSpPr>
        <p:spPr>
          <a:xfrm>
            <a:off x="2511103" y="3529449"/>
            <a:ext cx="274544" cy="155114"/>
          </a:xfrm>
          <a:prstGeom prst="rect">
            <a:avLst/>
          </a:prstGeom>
        </p:spPr>
        <p:txBody>
          <a:bodyPr vert="horz" wrap="square" lIns="0" tIns="12326" rIns="0" bIns="0" rtlCol="0">
            <a:spAutoFit/>
          </a:bodyPr>
          <a:lstStyle/>
          <a:p>
            <a:pPr marL="11206">
              <a:spcBef>
                <a:spcPts val="97"/>
              </a:spcBef>
            </a:pPr>
            <a:r>
              <a:rPr sz="927" spc="4" dirty="0">
                <a:solidFill>
                  <a:srgbClr val="00FF00"/>
                </a:solidFill>
                <a:latin typeface="Arial"/>
                <a:cs typeface="Arial"/>
              </a:rPr>
              <a:t>Arad</a:t>
            </a:r>
            <a:endParaRPr sz="927">
              <a:latin typeface="Arial"/>
              <a:cs typeface="Arial"/>
            </a:endParaRPr>
          </a:p>
        </p:txBody>
      </p:sp>
      <p:sp>
        <p:nvSpPr>
          <p:cNvPr id="13" name="object 13"/>
          <p:cNvSpPr/>
          <p:nvPr/>
        </p:nvSpPr>
        <p:spPr>
          <a:xfrm>
            <a:off x="3151161" y="3525668"/>
            <a:ext cx="679637" cy="197224"/>
          </a:xfrm>
          <a:custGeom>
            <a:avLst/>
            <a:gdLst/>
            <a:ahLst/>
            <a:cxnLst/>
            <a:rect l="l" t="t" r="r" b="b"/>
            <a:pathLst>
              <a:path w="770255" h="223520">
                <a:moveTo>
                  <a:pt x="769886" y="111760"/>
                </a:moveTo>
                <a:lnTo>
                  <a:pt x="745802" y="72763"/>
                </a:lnTo>
                <a:lnTo>
                  <a:pt x="679350" y="39755"/>
                </a:lnTo>
                <a:lnTo>
                  <a:pt x="632953" y="26284"/>
                </a:lnTo>
                <a:lnTo>
                  <a:pt x="579226" y="15258"/>
                </a:lnTo>
                <a:lnTo>
                  <a:pt x="519256" y="6992"/>
                </a:lnTo>
                <a:lnTo>
                  <a:pt x="454131" y="1800"/>
                </a:lnTo>
                <a:lnTo>
                  <a:pt x="384937" y="0"/>
                </a:lnTo>
                <a:lnTo>
                  <a:pt x="315746" y="1800"/>
                </a:lnTo>
                <a:lnTo>
                  <a:pt x="250623" y="6992"/>
                </a:lnTo>
                <a:lnTo>
                  <a:pt x="190656" y="15258"/>
                </a:lnTo>
                <a:lnTo>
                  <a:pt x="136930" y="26284"/>
                </a:lnTo>
                <a:lnTo>
                  <a:pt x="90535" y="39755"/>
                </a:lnTo>
                <a:lnTo>
                  <a:pt x="52557" y="55353"/>
                </a:lnTo>
                <a:lnTo>
                  <a:pt x="6202" y="91671"/>
                </a:lnTo>
                <a:lnTo>
                  <a:pt x="0" y="111760"/>
                </a:lnTo>
                <a:lnTo>
                  <a:pt x="6202" y="131848"/>
                </a:lnTo>
                <a:lnTo>
                  <a:pt x="52557" y="168163"/>
                </a:lnTo>
                <a:lnTo>
                  <a:pt x="90535" y="183759"/>
                </a:lnTo>
                <a:lnTo>
                  <a:pt x="136930" y="197227"/>
                </a:lnTo>
                <a:lnTo>
                  <a:pt x="190656" y="208251"/>
                </a:lnTo>
                <a:lnTo>
                  <a:pt x="250623" y="216516"/>
                </a:lnTo>
                <a:lnTo>
                  <a:pt x="315746" y="221707"/>
                </a:lnTo>
                <a:lnTo>
                  <a:pt x="384937" y="223507"/>
                </a:lnTo>
                <a:lnTo>
                  <a:pt x="454131" y="221707"/>
                </a:lnTo>
                <a:lnTo>
                  <a:pt x="519256" y="216516"/>
                </a:lnTo>
                <a:lnTo>
                  <a:pt x="579226" y="208251"/>
                </a:lnTo>
                <a:lnTo>
                  <a:pt x="632953" y="197227"/>
                </a:lnTo>
                <a:lnTo>
                  <a:pt x="679350" y="183759"/>
                </a:lnTo>
                <a:lnTo>
                  <a:pt x="717328" y="168163"/>
                </a:lnTo>
                <a:lnTo>
                  <a:pt x="763684" y="131848"/>
                </a:lnTo>
                <a:lnTo>
                  <a:pt x="769886" y="111760"/>
                </a:lnTo>
                <a:close/>
              </a:path>
            </a:pathLst>
          </a:custGeom>
          <a:ln w="11255">
            <a:solidFill>
              <a:srgbClr val="00FF00"/>
            </a:solidFill>
            <a:prstDash val="lgDash"/>
          </a:ln>
        </p:spPr>
        <p:txBody>
          <a:bodyPr wrap="square" lIns="0" tIns="0" rIns="0" bIns="0" rtlCol="0"/>
          <a:lstStyle/>
          <a:p>
            <a:endParaRPr sz="1588"/>
          </a:p>
        </p:txBody>
      </p:sp>
      <p:sp>
        <p:nvSpPr>
          <p:cNvPr id="14" name="object 14"/>
          <p:cNvSpPr txBox="1"/>
          <p:nvPr/>
        </p:nvSpPr>
        <p:spPr>
          <a:xfrm>
            <a:off x="3256148" y="3529449"/>
            <a:ext cx="460001" cy="155114"/>
          </a:xfrm>
          <a:prstGeom prst="rect">
            <a:avLst/>
          </a:prstGeom>
        </p:spPr>
        <p:txBody>
          <a:bodyPr vert="horz" wrap="square" lIns="0" tIns="12326" rIns="0" bIns="0" rtlCol="0">
            <a:spAutoFit/>
          </a:bodyPr>
          <a:lstStyle/>
          <a:p>
            <a:pPr marL="11206">
              <a:spcBef>
                <a:spcPts val="97"/>
              </a:spcBef>
            </a:pPr>
            <a:r>
              <a:rPr sz="927" spc="4" dirty="0">
                <a:solidFill>
                  <a:srgbClr val="00FF00"/>
                </a:solidFill>
                <a:latin typeface="Arial"/>
                <a:cs typeface="Arial"/>
              </a:rPr>
              <a:t>Fagaras</a:t>
            </a:r>
            <a:endParaRPr sz="927">
              <a:latin typeface="Arial"/>
              <a:cs typeface="Arial"/>
            </a:endParaRPr>
          </a:p>
        </p:txBody>
      </p:sp>
      <p:sp>
        <p:nvSpPr>
          <p:cNvPr id="15" name="object 15"/>
          <p:cNvSpPr/>
          <p:nvPr/>
        </p:nvSpPr>
        <p:spPr>
          <a:xfrm>
            <a:off x="3969482" y="3525668"/>
            <a:ext cx="679637" cy="197224"/>
          </a:xfrm>
          <a:custGeom>
            <a:avLst/>
            <a:gdLst/>
            <a:ahLst/>
            <a:cxnLst/>
            <a:rect l="l" t="t" r="r" b="b"/>
            <a:pathLst>
              <a:path w="770255" h="223520">
                <a:moveTo>
                  <a:pt x="769874" y="111760"/>
                </a:moveTo>
                <a:lnTo>
                  <a:pt x="745791" y="72763"/>
                </a:lnTo>
                <a:lnTo>
                  <a:pt x="679342" y="39755"/>
                </a:lnTo>
                <a:lnTo>
                  <a:pt x="632948" y="26284"/>
                </a:lnTo>
                <a:lnTo>
                  <a:pt x="579223" y="15258"/>
                </a:lnTo>
                <a:lnTo>
                  <a:pt x="519255" y="6992"/>
                </a:lnTo>
                <a:lnTo>
                  <a:pt x="454130" y="1800"/>
                </a:lnTo>
                <a:lnTo>
                  <a:pt x="384937" y="0"/>
                </a:lnTo>
                <a:lnTo>
                  <a:pt x="315743" y="1800"/>
                </a:lnTo>
                <a:lnTo>
                  <a:pt x="250618" y="6992"/>
                </a:lnTo>
                <a:lnTo>
                  <a:pt x="190650" y="15258"/>
                </a:lnTo>
                <a:lnTo>
                  <a:pt x="136925" y="26284"/>
                </a:lnTo>
                <a:lnTo>
                  <a:pt x="90531" y="39755"/>
                </a:lnTo>
                <a:lnTo>
                  <a:pt x="52554" y="55353"/>
                </a:lnTo>
                <a:lnTo>
                  <a:pt x="6201" y="91671"/>
                </a:lnTo>
                <a:lnTo>
                  <a:pt x="0" y="111760"/>
                </a:lnTo>
                <a:lnTo>
                  <a:pt x="6201" y="131848"/>
                </a:lnTo>
                <a:lnTo>
                  <a:pt x="52554" y="168163"/>
                </a:lnTo>
                <a:lnTo>
                  <a:pt x="90531" y="183759"/>
                </a:lnTo>
                <a:lnTo>
                  <a:pt x="136925" y="197227"/>
                </a:lnTo>
                <a:lnTo>
                  <a:pt x="190650" y="208251"/>
                </a:lnTo>
                <a:lnTo>
                  <a:pt x="250618" y="216516"/>
                </a:lnTo>
                <a:lnTo>
                  <a:pt x="315743" y="221707"/>
                </a:lnTo>
                <a:lnTo>
                  <a:pt x="384937" y="223507"/>
                </a:lnTo>
                <a:lnTo>
                  <a:pt x="454130" y="221707"/>
                </a:lnTo>
                <a:lnTo>
                  <a:pt x="519255" y="216516"/>
                </a:lnTo>
                <a:lnTo>
                  <a:pt x="579223" y="208251"/>
                </a:lnTo>
                <a:lnTo>
                  <a:pt x="632948" y="197227"/>
                </a:lnTo>
                <a:lnTo>
                  <a:pt x="679342" y="183759"/>
                </a:lnTo>
                <a:lnTo>
                  <a:pt x="717319" y="168163"/>
                </a:lnTo>
                <a:lnTo>
                  <a:pt x="763672" y="131848"/>
                </a:lnTo>
                <a:lnTo>
                  <a:pt x="769874" y="111760"/>
                </a:lnTo>
                <a:close/>
              </a:path>
            </a:pathLst>
          </a:custGeom>
          <a:ln w="11255">
            <a:solidFill>
              <a:srgbClr val="00FF00"/>
            </a:solidFill>
            <a:prstDash val="lgDash"/>
          </a:ln>
        </p:spPr>
        <p:txBody>
          <a:bodyPr wrap="square" lIns="0" tIns="0" rIns="0" bIns="0" rtlCol="0"/>
          <a:lstStyle/>
          <a:p>
            <a:endParaRPr sz="1588"/>
          </a:p>
        </p:txBody>
      </p:sp>
      <p:sp>
        <p:nvSpPr>
          <p:cNvPr id="16" name="object 16"/>
          <p:cNvSpPr txBox="1"/>
          <p:nvPr/>
        </p:nvSpPr>
        <p:spPr>
          <a:xfrm>
            <a:off x="4094326" y="3529449"/>
            <a:ext cx="420221" cy="155114"/>
          </a:xfrm>
          <a:prstGeom prst="rect">
            <a:avLst/>
          </a:prstGeom>
        </p:spPr>
        <p:txBody>
          <a:bodyPr vert="horz" wrap="square" lIns="0" tIns="12326" rIns="0" bIns="0" rtlCol="0">
            <a:spAutoFit/>
          </a:bodyPr>
          <a:lstStyle/>
          <a:p>
            <a:pPr marL="11206">
              <a:spcBef>
                <a:spcPts val="97"/>
              </a:spcBef>
            </a:pPr>
            <a:r>
              <a:rPr sz="927" spc="4" dirty="0">
                <a:solidFill>
                  <a:srgbClr val="00FF00"/>
                </a:solidFill>
                <a:latin typeface="Arial"/>
                <a:cs typeface="Arial"/>
              </a:rPr>
              <a:t>Oradea</a:t>
            </a:r>
            <a:endParaRPr sz="927">
              <a:latin typeface="Arial"/>
              <a:cs typeface="Arial"/>
            </a:endParaRPr>
          </a:p>
        </p:txBody>
      </p:sp>
      <p:sp>
        <p:nvSpPr>
          <p:cNvPr id="17" name="object 17"/>
          <p:cNvSpPr/>
          <p:nvPr/>
        </p:nvSpPr>
        <p:spPr>
          <a:xfrm>
            <a:off x="6149676" y="2884713"/>
            <a:ext cx="679637" cy="197224"/>
          </a:xfrm>
          <a:custGeom>
            <a:avLst/>
            <a:gdLst/>
            <a:ahLst/>
            <a:cxnLst/>
            <a:rect l="l" t="t" r="r" b="b"/>
            <a:pathLst>
              <a:path w="770254" h="223519">
                <a:moveTo>
                  <a:pt x="769874" y="111760"/>
                </a:moveTo>
                <a:lnTo>
                  <a:pt x="745791" y="72763"/>
                </a:lnTo>
                <a:lnTo>
                  <a:pt x="679342" y="39755"/>
                </a:lnTo>
                <a:lnTo>
                  <a:pt x="632948" y="26284"/>
                </a:lnTo>
                <a:lnTo>
                  <a:pt x="579223" y="15258"/>
                </a:lnTo>
                <a:lnTo>
                  <a:pt x="519255" y="6992"/>
                </a:lnTo>
                <a:lnTo>
                  <a:pt x="454130" y="1800"/>
                </a:lnTo>
                <a:lnTo>
                  <a:pt x="384937" y="0"/>
                </a:lnTo>
                <a:lnTo>
                  <a:pt x="315743" y="1800"/>
                </a:lnTo>
                <a:lnTo>
                  <a:pt x="250618" y="6992"/>
                </a:lnTo>
                <a:lnTo>
                  <a:pt x="190650" y="15258"/>
                </a:lnTo>
                <a:lnTo>
                  <a:pt x="136925" y="26284"/>
                </a:lnTo>
                <a:lnTo>
                  <a:pt x="90531" y="39755"/>
                </a:lnTo>
                <a:lnTo>
                  <a:pt x="52554" y="55353"/>
                </a:lnTo>
                <a:lnTo>
                  <a:pt x="6201" y="91671"/>
                </a:lnTo>
                <a:lnTo>
                  <a:pt x="0" y="111760"/>
                </a:lnTo>
                <a:lnTo>
                  <a:pt x="6201" y="131848"/>
                </a:lnTo>
                <a:lnTo>
                  <a:pt x="52554" y="168163"/>
                </a:lnTo>
                <a:lnTo>
                  <a:pt x="90531" y="183759"/>
                </a:lnTo>
                <a:lnTo>
                  <a:pt x="136925" y="197227"/>
                </a:lnTo>
                <a:lnTo>
                  <a:pt x="190650" y="208251"/>
                </a:lnTo>
                <a:lnTo>
                  <a:pt x="250618" y="216516"/>
                </a:lnTo>
                <a:lnTo>
                  <a:pt x="315743" y="221707"/>
                </a:lnTo>
                <a:lnTo>
                  <a:pt x="384937" y="223507"/>
                </a:lnTo>
                <a:lnTo>
                  <a:pt x="454130" y="221707"/>
                </a:lnTo>
                <a:lnTo>
                  <a:pt x="519255" y="216516"/>
                </a:lnTo>
                <a:lnTo>
                  <a:pt x="579223" y="208251"/>
                </a:lnTo>
                <a:lnTo>
                  <a:pt x="632948" y="197227"/>
                </a:lnTo>
                <a:lnTo>
                  <a:pt x="679342" y="183759"/>
                </a:lnTo>
                <a:lnTo>
                  <a:pt x="717319" y="168163"/>
                </a:lnTo>
                <a:lnTo>
                  <a:pt x="763672" y="131848"/>
                </a:lnTo>
                <a:lnTo>
                  <a:pt x="769874" y="111760"/>
                </a:lnTo>
                <a:close/>
              </a:path>
            </a:pathLst>
          </a:custGeom>
          <a:ln w="11255">
            <a:solidFill>
              <a:srgbClr val="00FF00"/>
            </a:solidFill>
            <a:prstDash val="lgDash"/>
          </a:ln>
        </p:spPr>
        <p:txBody>
          <a:bodyPr wrap="square" lIns="0" tIns="0" rIns="0" bIns="0" rtlCol="0"/>
          <a:lstStyle/>
          <a:p>
            <a:endParaRPr sz="1588"/>
          </a:p>
        </p:txBody>
      </p:sp>
      <p:sp>
        <p:nvSpPr>
          <p:cNvPr id="18" name="object 18"/>
          <p:cNvSpPr txBox="1"/>
          <p:nvPr/>
        </p:nvSpPr>
        <p:spPr>
          <a:xfrm>
            <a:off x="6219892" y="2888484"/>
            <a:ext cx="545726" cy="155114"/>
          </a:xfrm>
          <a:prstGeom prst="rect">
            <a:avLst/>
          </a:prstGeom>
        </p:spPr>
        <p:txBody>
          <a:bodyPr vert="horz" wrap="square" lIns="0" tIns="12326" rIns="0" bIns="0" rtlCol="0">
            <a:spAutoFit/>
          </a:bodyPr>
          <a:lstStyle/>
          <a:p>
            <a:pPr marL="11206">
              <a:spcBef>
                <a:spcPts val="97"/>
              </a:spcBef>
            </a:pPr>
            <a:r>
              <a:rPr sz="927" spc="4" dirty="0">
                <a:solidFill>
                  <a:srgbClr val="00FF00"/>
                </a:solidFill>
                <a:latin typeface="Arial"/>
                <a:cs typeface="Arial"/>
              </a:rPr>
              <a:t>Timisoara</a:t>
            </a:r>
            <a:endParaRPr sz="927">
              <a:latin typeface="Arial"/>
              <a:cs typeface="Arial"/>
            </a:endParaRPr>
          </a:p>
        </p:txBody>
      </p:sp>
      <p:sp>
        <p:nvSpPr>
          <p:cNvPr id="19" name="object 19"/>
          <p:cNvSpPr/>
          <p:nvPr/>
        </p:nvSpPr>
        <p:spPr>
          <a:xfrm>
            <a:off x="7538040" y="3525668"/>
            <a:ext cx="679637" cy="197224"/>
          </a:xfrm>
          <a:custGeom>
            <a:avLst/>
            <a:gdLst/>
            <a:ahLst/>
            <a:cxnLst/>
            <a:rect l="l" t="t" r="r" b="b"/>
            <a:pathLst>
              <a:path w="770254" h="223520">
                <a:moveTo>
                  <a:pt x="769874" y="111760"/>
                </a:moveTo>
                <a:lnTo>
                  <a:pt x="745791" y="72763"/>
                </a:lnTo>
                <a:lnTo>
                  <a:pt x="679342" y="39755"/>
                </a:lnTo>
                <a:lnTo>
                  <a:pt x="632948" y="26284"/>
                </a:lnTo>
                <a:lnTo>
                  <a:pt x="579223" y="15258"/>
                </a:lnTo>
                <a:lnTo>
                  <a:pt x="519255" y="6992"/>
                </a:lnTo>
                <a:lnTo>
                  <a:pt x="454130" y="1800"/>
                </a:lnTo>
                <a:lnTo>
                  <a:pt x="384937" y="0"/>
                </a:lnTo>
                <a:lnTo>
                  <a:pt x="315743" y="1800"/>
                </a:lnTo>
                <a:lnTo>
                  <a:pt x="250618" y="6992"/>
                </a:lnTo>
                <a:lnTo>
                  <a:pt x="190650" y="15258"/>
                </a:lnTo>
                <a:lnTo>
                  <a:pt x="136925" y="26284"/>
                </a:lnTo>
                <a:lnTo>
                  <a:pt x="90531" y="39755"/>
                </a:lnTo>
                <a:lnTo>
                  <a:pt x="52554" y="55353"/>
                </a:lnTo>
                <a:lnTo>
                  <a:pt x="6201" y="91671"/>
                </a:lnTo>
                <a:lnTo>
                  <a:pt x="0" y="111760"/>
                </a:lnTo>
                <a:lnTo>
                  <a:pt x="6201" y="131848"/>
                </a:lnTo>
                <a:lnTo>
                  <a:pt x="52554" y="168163"/>
                </a:lnTo>
                <a:lnTo>
                  <a:pt x="90531" y="183759"/>
                </a:lnTo>
                <a:lnTo>
                  <a:pt x="136925" y="197227"/>
                </a:lnTo>
                <a:lnTo>
                  <a:pt x="190650" y="208251"/>
                </a:lnTo>
                <a:lnTo>
                  <a:pt x="250618" y="216516"/>
                </a:lnTo>
                <a:lnTo>
                  <a:pt x="315743" y="221707"/>
                </a:lnTo>
                <a:lnTo>
                  <a:pt x="384937" y="223507"/>
                </a:lnTo>
                <a:lnTo>
                  <a:pt x="454130" y="221707"/>
                </a:lnTo>
                <a:lnTo>
                  <a:pt x="519255" y="216516"/>
                </a:lnTo>
                <a:lnTo>
                  <a:pt x="579223" y="208251"/>
                </a:lnTo>
                <a:lnTo>
                  <a:pt x="632948" y="197227"/>
                </a:lnTo>
                <a:lnTo>
                  <a:pt x="679342" y="183759"/>
                </a:lnTo>
                <a:lnTo>
                  <a:pt x="717319" y="168163"/>
                </a:lnTo>
                <a:lnTo>
                  <a:pt x="763672" y="131848"/>
                </a:lnTo>
                <a:lnTo>
                  <a:pt x="769874" y="111760"/>
                </a:lnTo>
                <a:close/>
              </a:path>
            </a:pathLst>
          </a:custGeom>
          <a:ln w="11255">
            <a:solidFill>
              <a:srgbClr val="00FF00"/>
            </a:solidFill>
            <a:prstDash val="lgDash"/>
          </a:ln>
        </p:spPr>
        <p:txBody>
          <a:bodyPr wrap="square" lIns="0" tIns="0" rIns="0" bIns="0" rtlCol="0"/>
          <a:lstStyle/>
          <a:p>
            <a:endParaRPr sz="1588"/>
          </a:p>
        </p:txBody>
      </p:sp>
      <p:sp>
        <p:nvSpPr>
          <p:cNvPr id="20" name="object 20"/>
          <p:cNvSpPr txBox="1"/>
          <p:nvPr/>
        </p:nvSpPr>
        <p:spPr>
          <a:xfrm>
            <a:off x="7737370" y="3529449"/>
            <a:ext cx="274544" cy="155114"/>
          </a:xfrm>
          <a:prstGeom prst="rect">
            <a:avLst/>
          </a:prstGeom>
        </p:spPr>
        <p:txBody>
          <a:bodyPr vert="horz" wrap="square" lIns="0" tIns="12326" rIns="0" bIns="0" rtlCol="0">
            <a:spAutoFit/>
          </a:bodyPr>
          <a:lstStyle/>
          <a:p>
            <a:pPr marL="11206">
              <a:spcBef>
                <a:spcPts val="97"/>
              </a:spcBef>
            </a:pPr>
            <a:r>
              <a:rPr sz="927" spc="4" dirty="0">
                <a:solidFill>
                  <a:srgbClr val="00FF00"/>
                </a:solidFill>
                <a:latin typeface="Arial"/>
                <a:cs typeface="Arial"/>
              </a:rPr>
              <a:t>Arad</a:t>
            </a:r>
            <a:endParaRPr sz="927">
              <a:latin typeface="Arial"/>
              <a:cs typeface="Arial"/>
            </a:endParaRPr>
          </a:p>
        </p:txBody>
      </p:sp>
      <p:sp>
        <p:nvSpPr>
          <p:cNvPr id="21" name="object 21"/>
          <p:cNvSpPr/>
          <p:nvPr/>
        </p:nvSpPr>
        <p:spPr>
          <a:xfrm>
            <a:off x="5752125" y="3525668"/>
            <a:ext cx="679637" cy="197224"/>
          </a:xfrm>
          <a:custGeom>
            <a:avLst/>
            <a:gdLst/>
            <a:ahLst/>
            <a:cxnLst/>
            <a:rect l="l" t="t" r="r" b="b"/>
            <a:pathLst>
              <a:path w="770254" h="223520">
                <a:moveTo>
                  <a:pt x="769874" y="111760"/>
                </a:moveTo>
                <a:lnTo>
                  <a:pt x="745791" y="72763"/>
                </a:lnTo>
                <a:lnTo>
                  <a:pt x="679342" y="39755"/>
                </a:lnTo>
                <a:lnTo>
                  <a:pt x="632948" y="26284"/>
                </a:lnTo>
                <a:lnTo>
                  <a:pt x="579223" y="15258"/>
                </a:lnTo>
                <a:lnTo>
                  <a:pt x="519255" y="6992"/>
                </a:lnTo>
                <a:lnTo>
                  <a:pt x="454130" y="1800"/>
                </a:lnTo>
                <a:lnTo>
                  <a:pt x="384937" y="0"/>
                </a:lnTo>
                <a:lnTo>
                  <a:pt x="315743" y="1800"/>
                </a:lnTo>
                <a:lnTo>
                  <a:pt x="250618" y="6992"/>
                </a:lnTo>
                <a:lnTo>
                  <a:pt x="190650" y="15258"/>
                </a:lnTo>
                <a:lnTo>
                  <a:pt x="136925" y="26284"/>
                </a:lnTo>
                <a:lnTo>
                  <a:pt x="90531" y="39755"/>
                </a:lnTo>
                <a:lnTo>
                  <a:pt x="52554" y="55353"/>
                </a:lnTo>
                <a:lnTo>
                  <a:pt x="6201" y="91671"/>
                </a:lnTo>
                <a:lnTo>
                  <a:pt x="0" y="111760"/>
                </a:lnTo>
                <a:lnTo>
                  <a:pt x="6201" y="131848"/>
                </a:lnTo>
                <a:lnTo>
                  <a:pt x="52554" y="168163"/>
                </a:lnTo>
                <a:lnTo>
                  <a:pt x="90531" y="183759"/>
                </a:lnTo>
                <a:lnTo>
                  <a:pt x="136925" y="197227"/>
                </a:lnTo>
                <a:lnTo>
                  <a:pt x="190650" y="208251"/>
                </a:lnTo>
                <a:lnTo>
                  <a:pt x="250618" y="216516"/>
                </a:lnTo>
                <a:lnTo>
                  <a:pt x="315743" y="221707"/>
                </a:lnTo>
                <a:lnTo>
                  <a:pt x="384937" y="223507"/>
                </a:lnTo>
                <a:lnTo>
                  <a:pt x="454130" y="221707"/>
                </a:lnTo>
                <a:lnTo>
                  <a:pt x="519255" y="216516"/>
                </a:lnTo>
                <a:lnTo>
                  <a:pt x="579223" y="208251"/>
                </a:lnTo>
                <a:lnTo>
                  <a:pt x="632948" y="197227"/>
                </a:lnTo>
                <a:lnTo>
                  <a:pt x="679342" y="183759"/>
                </a:lnTo>
                <a:lnTo>
                  <a:pt x="717319" y="168163"/>
                </a:lnTo>
                <a:lnTo>
                  <a:pt x="763672" y="131848"/>
                </a:lnTo>
                <a:lnTo>
                  <a:pt x="769874" y="111760"/>
                </a:lnTo>
                <a:close/>
              </a:path>
            </a:pathLst>
          </a:custGeom>
          <a:ln w="11255">
            <a:solidFill>
              <a:srgbClr val="00FF00"/>
            </a:solidFill>
            <a:prstDash val="lgDash"/>
          </a:ln>
        </p:spPr>
        <p:txBody>
          <a:bodyPr wrap="square" lIns="0" tIns="0" rIns="0" bIns="0" rtlCol="0"/>
          <a:lstStyle/>
          <a:p>
            <a:endParaRPr sz="1588"/>
          </a:p>
        </p:txBody>
      </p:sp>
      <p:sp>
        <p:nvSpPr>
          <p:cNvPr id="22" name="object 22"/>
          <p:cNvSpPr txBox="1"/>
          <p:nvPr/>
        </p:nvSpPr>
        <p:spPr>
          <a:xfrm>
            <a:off x="5951455" y="3529449"/>
            <a:ext cx="274544" cy="155114"/>
          </a:xfrm>
          <a:prstGeom prst="rect">
            <a:avLst/>
          </a:prstGeom>
        </p:spPr>
        <p:txBody>
          <a:bodyPr vert="horz" wrap="square" lIns="0" tIns="12326" rIns="0" bIns="0" rtlCol="0">
            <a:spAutoFit/>
          </a:bodyPr>
          <a:lstStyle/>
          <a:p>
            <a:pPr marL="11206">
              <a:spcBef>
                <a:spcPts val="97"/>
              </a:spcBef>
            </a:pPr>
            <a:r>
              <a:rPr sz="927" spc="4" dirty="0">
                <a:solidFill>
                  <a:srgbClr val="00FF00"/>
                </a:solidFill>
                <a:latin typeface="Arial"/>
                <a:cs typeface="Arial"/>
              </a:rPr>
              <a:t>Arad</a:t>
            </a:r>
            <a:endParaRPr sz="927">
              <a:latin typeface="Arial"/>
              <a:cs typeface="Arial"/>
            </a:endParaRPr>
          </a:p>
        </p:txBody>
      </p:sp>
      <p:sp>
        <p:nvSpPr>
          <p:cNvPr id="23" name="object 23"/>
          <p:cNvSpPr/>
          <p:nvPr/>
        </p:nvSpPr>
        <p:spPr>
          <a:xfrm>
            <a:off x="8352091" y="3525668"/>
            <a:ext cx="679637" cy="197224"/>
          </a:xfrm>
          <a:custGeom>
            <a:avLst/>
            <a:gdLst/>
            <a:ahLst/>
            <a:cxnLst/>
            <a:rect l="l" t="t" r="r" b="b"/>
            <a:pathLst>
              <a:path w="770254" h="223520">
                <a:moveTo>
                  <a:pt x="769886" y="111760"/>
                </a:moveTo>
                <a:lnTo>
                  <a:pt x="745802" y="72763"/>
                </a:lnTo>
                <a:lnTo>
                  <a:pt x="679351" y="39755"/>
                </a:lnTo>
                <a:lnTo>
                  <a:pt x="632955" y="26284"/>
                </a:lnTo>
                <a:lnTo>
                  <a:pt x="579230" y="15258"/>
                </a:lnTo>
                <a:lnTo>
                  <a:pt x="519262" y="6992"/>
                </a:lnTo>
                <a:lnTo>
                  <a:pt x="454140" y="1800"/>
                </a:lnTo>
                <a:lnTo>
                  <a:pt x="384949" y="0"/>
                </a:lnTo>
                <a:lnTo>
                  <a:pt x="315755" y="1800"/>
                </a:lnTo>
                <a:lnTo>
                  <a:pt x="250629" y="6992"/>
                </a:lnTo>
                <a:lnTo>
                  <a:pt x="190659" y="15258"/>
                </a:lnTo>
                <a:lnTo>
                  <a:pt x="136933" y="26284"/>
                </a:lnTo>
                <a:lnTo>
                  <a:pt x="90536" y="39755"/>
                </a:lnTo>
                <a:lnTo>
                  <a:pt x="52557" y="55353"/>
                </a:lnTo>
                <a:lnTo>
                  <a:pt x="6202" y="91671"/>
                </a:lnTo>
                <a:lnTo>
                  <a:pt x="0" y="111760"/>
                </a:lnTo>
                <a:lnTo>
                  <a:pt x="6202" y="131848"/>
                </a:lnTo>
                <a:lnTo>
                  <a:pt x="52557" y="168163"/>
                </a:lnTo>
                <a:lnTo>
                  <a:pt x="90536" y="183759"/>
                </a:lnTo>
                <a:lnTo>
                  <a:pt x="136933" y="197227"/>
                </a:lnTo>
                <a:lnTo>
                  <a:pt x="190659" y="208251"/>
                </a:lnTo>
                <a:lnTo>
                  <a:pt x="250629" y="216516"/>
                </a:lnTo>
                <a:lnTo>
                  <a:pt x="315755" y="221707"/>
                </a:lnTo>
                <a:lnTo>
                  <a:pt x="384949" y="223507"/>
                </a:lnTo>
                <a:lnTo>
                  <a:pt x="454140" y="221707"/>
                </a:lnTo>
                <a:lnTo>
                  <a:pt x="519262" y="216516"/>
                </a:lnTo>
                <a:lnTo>
                  <a:pt x="579230" y="208251"/>
                </a:lnTo>
                <a:lnTo>
                  <a:pt x="632955" y="197227"/>
                </a:lnTo>
                <a:lnTo>
                  <a:pt x="679351" y="183759"/>
                </a:lnTo>
                <a:lnTo>
                  <a:pt x="717329" y="168163"/>
                </a:lnTo>
                <a:lnTo>
                  <a:pt x="763684" y="131848"/>
                </a:lnTo>
                <a:lnTo>
                  <a:pt x="769886" y="111760"/>
                </a:lnTo>
                <a:close/>
              </a:path>
            </a:pathLst>
          </a:custGeom>
          <a:ln w="11255">
            <a:solidFill>
              <a:srgbClr val="00FF00"/>
            </a:solidFill>
            <a:prstDash val="lgDash"/>
          </a:ln>
        </p:spPr>
        <p:txBody>
          <a:bodyPr wrap="square" lIns="0" tIns="0" rIns="0" bIns="0" rtlCol="0"/>
          <a:lstStyle/>
          <a:p>
            <a:endParaRPr sz="1588"/>
          </a:p>
        </p:txBody>
      </p:sp>
      <p:sp>
        <p:nvSpPr>
          <p:cNvPr id="24" name="object 24"/>
          <p:cNvSpPr txBox="1"/>
          <p:nvPr/>
        </p:nvSpPr>
        <p:spPr>
          <a:xfrm>
            <a:off x="8476936" y="3529449"/>
            <a:ext cx="420221" cy="155114"/>
          </a:xfrm>
          <a:prstGeom prst="rect">
            <a:avLst/>
          </a:prstGeom>
        </p:spPr>
        <p:txBody>
          <a:bodyPr vert="horz" wrap="square" lIns="0" tIns="12326" rIns="0" bIns="0" rtlCol="0">
            <a:spAutoFit/>
          </a:bodyPr>
          <a:lstStyle/>
          <a:p>
            <a:pPr marL="11206">
              <a:spcBef>
                <a:spcPts val="97"/>
              </a:spcBef>
            </a:pPr>
            <a:r>
              <a:rPr sz="927" spc="4" dirty="0">
                <a:solidFill>
                  <a:srgbClr val="00FF00"/>
                </a:solidFill>
                <a:latin typeface="Arial"/>
                <a:cs typeface="Arial"/>
              </a:rPr>
              <a:t>Oradea</a:t>
            </a:r>
            <a:endParaRPr sz="927">
              <a:latin typeface="Arial"/>
              <a:cs typeface="Arial"/>
            </a:endParaRPr>
          </a:p>
        </p:txBody>
      </p:sp>
      <p:grpSp>
        <p:nvGrpSpPr>
          <p:cNvPr id="25" name="object 25"/>
          <p:cNvGrpSpPr/>
          <p:nvPr/>
        </p:nvGrpSpPr>
        <p:grpSpPr>
          <a:xfrm>
            <a:off x="2318745" y="2247530"/>
            <a:ext cx="6578412" cy="1667996"/>
            <a:chOff x="642046" y="1788575"/>
            <a:chExt cx="7455534" cy="1890395"/>
          </a:xfrm>
        </p:grpSpPr>
        <p:sp>
          <p:nvSpPr>
            <p:cNvPr id="26" name="object 26"/>
            <p:cNvSpPr/>
            <p:nvPr/>
          </p:nvSpPr>
          <p:spPr>
            <a:xfrm>
              <a:off x="647674" y="2027618"/>
              <a:ext cx="7444740" cy="1645920"/>
            </a:xfrm>
            <a:custGeom>
              <a:avLst/>
              <a:gdLst/>
              <a:ahLst/>
              <a:cxnLst/>
              <a:rect l="l" t="t" r="r" b="b"/>
              <a:pathLst>
                <a:path w="7444740" h="1645920">
                  <a:moveTo>
                    <a:pt x="1757057" y="496697"/>
                  </a:moveTo>
                  <a:lnTo>
                    <a:pt x="4048074" y="0"/>
                  </a:lnTo>
                </a:path>
                <a:path w="7444740" h="1645920">
                  <a:moveTo>
                    <a:pt x="4048074" y="0"/>
                  </a:moveTo>
                  <a:lnTo>
                    <a:pt x="4693780" y="496697"/>
                  </a:lnTo>
                </a:path>
                <a:path w="7444740" h="1645920">
                  <a:moveTo>
                    <a:pt x="4048074" y="0"/>
                  </a:moveTo>
                  <a:lnTo>
                    <a:pt x="6680555" y="496697"/>
                  </a:lnTo>
                </a:path>
                <a:path w="7444740" h="1645920">
                  <a:moveTo>
                    <a:pt x="1757057" y="726427"/>
                  </a:moveTo>
                  <a:lnTo>
                    <a:pt x="341477" y="1223124"/>
                  </a:lnTo>
                </a:path>
                <a:path w="7444740" h="1645920">
                  <a:moveTo>
                    <a:pt x="1757057" y="726427"/>
                  </a:moveTo>
                  <a:lnTo>
                    <a:pt x="1297622" y="1223124"/>
                  </a:lnTo>
                </a:path>
                <a:path w="7444740" h="1645920">
                  <a:moveTo>
                    <a:pt x="1757057" y="726427"/>
                  </a:moveTo>
                  <a:lnTo>
                    <a:pt x="2210295" y="1223124"/>
                  </a:lnTo>
                </a:path>
                <a:path w="7444740" h="1645920">
                  <a:moveTo>
                    <a:pt x="1757057" y="726427"/>
                  </a:moveTo>
                  <a:lnTo>
                    <a:pt x="3166440" y="1223124"/>
                  </a:lnTo>
                </a:path>
                <a:path w="7444740" h="1645920">
                  <a:moveTo>
                    <a:pt x="4693767" y="726427"/>
                  </a:moveTo>
                  <a:lnTo>
                    <a:pt x="4234332" y="1223124"/>
                  </a:lnTo>
                </a:path>
                <a:path w="7444740" h="1645920">
                  <a:moveTo>
                    <a:pt x="4693767" y="726427"/>
                  </a:moveTo>
                  <a:lnTo>
                    <a:pt x="5153215" y="1223124"/>
                  </a:lnTo>
                </a:path>
                <a:path w="7444740" h="1645920">
                  <a:moveTo>
                    <a:pt x="6680555" y="726427"/>
                  </a:moveTo>
                  <a:lnTo>
                    <a:pt x="6258369" y="1223124"/>
                  </a:lnTo>
                </a:path>
                <a:path w="7444740" h="1645920">
                  <a:moveTo>
                    <a:pt x="6680555" y="726427"/>
                  </a:moveTo>
                  <a:lnTo>
                    <a:pt x="7177252" y="1223124"/>
                  </a:lnTo>
                </a:path>
                <a:path w="7444740" h="1645920">
                  <a:moveTo>
                    <a:pt x="341477" y="1452841"/>
                  </a:moveTo>
                  <a:lnTo>
                    <a:pt x="0" y="1645310"/>
                  </a:lnTo>
                </a:path>
                <a:path w="7444740" h="1645920">
                  <a:moveTo>
                    <a:pt x="341477" y="1452841"/>
                  </a:moveTo>
                  <a:lnTo>
                    <a:pt x="341477" y="1645310"/>
                  </a:lnTo>
                </a:path>
                <a:path w="7444740" h="1645920">
                  <a:moveTo>
                    <a:pt x="341477" y="1452841"/>
                  </a:moveTo>
                  <a:lnTo>
                    <a:pt x="682955" y="1645310"/>
                  </a:lnTo>
                </a:path>
                <a:path w="7444740" h="1645920">
                  <a:moveTo>
                    <a:pt x="6252159" y="1452841"/>
                  </a:moveTo>
                  <a:lnTo>
                    <a:pt x="5910681" y="1645310"/>
                  </a:lnTo>
                </a:path>
                <a:path w="7444740" h="1645920">
                  <a:moveTo>
                    <a:pt x="6252159" y="1452841"/>
                  </a:moveTo>
                  <a:lnTo>
                    <a:pt x="6252159" y="1645310"/>
                  </a:lnTo>
                </a:path>
                <a:path w="7444740" h="1645920">
                  <a:moveTo>
                    <a:pt x="6252159" y="1452841"/>
                  </a:moveTo>
                  <a:lnTo>
                    <a:pt x="6593636" y="1645310"/>
                  </a:lnTo>
                </a:path>
                <a:path w="7444740" h="1645920">
                  <a:moveTo>
                    <a:pt x="4234319" y="1452841"/>
                  </a:moveTo>
                  <a:lnTo>
                    <a:pt x="3892842" y="1645310"/>
                  </a:lnTo>
                </a:path>
                <a:path w="7444740" h="1645920">
                  <a:moveTo>
                    <a:pt x="4234319" y="1452841"/>
                  </a:moveTo>
                  <a:lnTo>
                    <a:pt x="4234319" y="1645310"/>
                  </a:lnTo>
                </a:path>
                <a:path w="7444740" h="1645920">
                  <a:moveTo>
                    <a:pt x="4234319" y="1452841"/>
                  </a:moveTo>
                  <a:lnTo>
                    <a:pt x="4575810" y="1645310"/>
                  </a:lnTo>
                </a:path>
                <a:path w="7444740" h="1645920">
                  <a:moveTo>
                    <a:pt x="3166440" y="1452841"/>
                  </a:moveTo>
                  <a:lnTo>
                    <a:pt x="2824962" y="1645310"/>
                  </a:lnTo>
                </a:path>
                <a:path w="7444740" h="1645920">
                  <a:moveTo>
                    <a:pt x="3166440" y="1452841"/>
                  </a:moveTo>
                  <a:lnTo>
                    <a:pt x="3166440" y="1645310"/>
                  </a:lnTo>
                </a:path>
                <a:path w="7444740" h="1645920">
                  <a:moveTo>
                    <a:pt x="3166440" y="1452841"/>
                  </a:moveTo>
                  <a:lnTo>
                    <a:pt x="3507917" y="1645310"/>
                  </a:lnTo>
                </a:path>
                <a:path w="7444740" h="1645920">
                  <a:moveTo>
                    <a:pt x="5153228" y="1452841"/>
                  </a:moveTo>
                  <a:lnTo>
                    <a:pt x="5420194" y="1645310"/>
                  </a:lnTo>
                </a:path>
                <a:path w="7444740" h="1645920">
                  <a:moveTo>
                    <a:pt x="5153228" y="1452841"/>
                  </a:moveTo>
                  <a:lnTo>
                    <a:pt x="4886248" y="1645310"/>
                  </a:lnTo>
                </a:path>
                <a:path w="7444740" h="1645920">
                  <a:moveTo>
                    <a:pt x="2216505" y="1452841"/>
                  </a:moveTo>
                  <a:lnTo>
                    <a:pt x="2483485" y="1645310"/>
                  </a:lnTo>
                </a:path>
                <a:path w="7444740" h="1645920">
                  <a:moveTo>
                    <a:pt x="2216505" y="1452841"/>
                  </a:moveTo>
                  <a:lnTo>
                    <a:pt x="1949526" y="1645310"/>
                  </a:lnTo>
                </a:path>
                <a:path w="7444740" h="1645920">
                  <a:moveTo>
                    <a:pt x="1303832" y="1452841"/>
                  </a:moveTo>
                  <a:lnTo>
                    <a:pt x="1570799" y="1645310"/>
                  </a:lnTo>
                </a:path>
                <a:path w="7444740" h="1645920">
                  <a:moveTo>
                    <a:pt x="1303832" y="1452841"/>
                  </a:moveTo>
                  <a:lnTo>
                    <a:pt x="1036853" y="1645310"/>
                  </a:lnTo>
                </a:path>
                <a:path w="7444740" h="1645920">
                  <a:moveTo>
                    <a:pt x="7177252" y="1452841"/>
                  </a:moveTo>
                  <a:lnTo>
                    <a:pt x="7444232" y="1645310"/>
                  </a:lnTo>
                </a:path>
                <a:path w="7444740" h="1645920">
                  <a:moveTo>
                    <a:pt x="7177252" y="1452841"/>
                  </a:moveTo>
                  <a:lnTo>
                    <a:pt x="6910286" y="1645310"/>
                  </a:lnTo>
                </a:path>
              </a:pathLst>
            </a:custGeom>
            <a:ln w="11255">
              <a:solidFill>
                <a:srgbClr val="00FF00"/>
              </a:solidFill>
              <a:prstDash val="lgDash"/>
            </a:ln>
          </p:spPr>
          <p:txBody>
            <a:bodyPr wrap="square" lIns="0" tIns="0" rIns="0" bIns="0" rtlCol="0"/>
            <a:lstStyle/>
            <a:p>
              <a:endParaRPr sz="1588"/>
            </a:p>
          </p:txBody>
        </p:sp>
        <p:sp>
          <p:nvSpPr>
            <p:cNvPr id="27" name="object 27"/>
            <p:cNvSpPr/>
            <p:nvPr/>
          </p:nvSpPr>
          <p:spPr>
            <a:xfrm>
              <a:off x="4263961" y="1799831"/>
              <a:ext cx="770255" cy="223520"/>
            </a:xfrm>
            <a:custGeom>
              <a:avLst/>
              <a:gdLst/>
              <a:ahLst/>
              <a:cxnLst/>
              <a:rect l="l" t="t" r="r" b="b"/>
              <a:pathLst>
                <a:path w="770254" h="223519">
                  <a:moveTo>
                    <a:pt x="769886" y="111760"/>
                  </a:moveTo>
                  <a:lnTo>
                    <a:pt x="745802" y="72763"/>
                  </a:lnTo>
                  <a:lnTo>
                    <a:pt x="679350" y="39755"/>
                  </a:lnTo>
                  <a:lnTo>
                    <a:pt x="632953" y="26284"/>
                  </a:lnTo>
                  <a:lnTo>
                    <a:pt x="579226" y="15258"/>
                  </a:lnTo>
                  <a:lnTo>
                    <a:pt x="519256" y="6992"/>
                  </a:lnTo>
                  <a:lnTo>
                    <a:pt x="454131" y="1800"/>
                  </a:lnTo>
                  <a:lnTo>
                    <a:pt x="384937" y="0"/>
                  </a:lnTo>
                  <a:lnTo>
                    <a:pt x="315746" y="1800"/>
                  </a:lnTo>
                  <a:lnTo>
                    <a:pt x="250623" y="6992"/>
                  </a:lnTo>
                  <a:lnTo>
                    <a:pt x="190656" y="15258"/>
                  </a:lnTo>
                  <a:lnTo>
                    <a:pt x="136930" y="26284"/>
                  </a:lnTo>
                  <a:lnTo>
                    <a:pt x="90535" y="39755"/>
                  </a:lnTo>
                  <a:lnTo>
                    <a:pt x="52557" y="55353"/>
                  </a:lnTo>
                  <a:lnTo>
                    <a:pt x="6202" y="91671"/>
                  </a:lnTo>
                  <a:lnTo>
                    <a:pt x="0" y="111760"/>
                  </a:lnTo>
                  <a:lnTo>
                    <a:pt x="6202" y="131844"/>
                  </a:lnTo>
                  <a:lnTo>
                    <a:pt x="52557" y="168157"/>
                  </a:lnTo>
                  <a:lnTo>
                    <a:pt x="90535" y="183754"/>
                  </a:lnTo>
                  <a:lnTo>
                    <a:pt x="136930" y="197223"/>
                  </a:lnTo>
                  <a:lnTo>
                    <a:pt x="190656" y="208248"/>
                  </a:lnTo>
                  <a:lnTo>
                    <a:pt x="250623" y="216515"/>
                  </a:lnTo>
                  <a:lnTo>
                    <a:pt x="315746" y="221706"/>
                  </a:lnTo>
                  <a:lnTo>
                    <a:pt x="384937" y="223507"/>
                  </a:lnTo>
                  <a:lnTo>
                    <a:pt x="454131" y="221706"/>
                  </a:lnTo>
                  <a:lnTo>
                    <a:pt x="519256" y="216515"/>
                  </a:lnTo>
                  <a:lnTo>
                    <a:pt x="579226" y="208248"/>
                  </a:lnTo>
                  <a:lnTo>
                    <a:pt x="632953" y="197223"/>
                  </a:lnTo>
                  <a:lnTo>
                    <a:pt x="679350" y="183754"/>
                  </a:lnTo>
                  <a:lnTo>
                    <a:pt x="717328" y="168157"/>
                  </a:lnTo>
                  <a:lnTo>
                    <a:pt x="763684" y="131844"/>
                  </a:lnTo>
                  <a:lnTo>
                    <a:pt x="769886" y="111760"/>
                  </a:lnTo>
                  <a:close/>
                </a:path>
              </a:pathLst>
            </a:custGeom>
            <a:ln w="22511">
              <a:solidFill>
                <a:srgbClr val="000000"/>
              </a:solidFill>
            </a:ln>
          </p:spPr>
          <p:txBody>
            <a:bodyPr wrap="square" lIns="0" tIns="0" rIns="0" bIns="0" rtlCol="0"/>
            <a:lstStyle/>
            <a:p>
              <a:endParaRPr sz="1588"/>
            </a:p>
          </p:txBody>
        </p:sp>
      </p:grpSp>
      <p:sp>
        <p:nvSpPr>
          <p:cNvPr id="28" name="object 28"/>
          <p:cNvSpPr txBox="1"/>
          <p:nvPr/>
        </p:nvSpPr>
        <p:spPr>
          <a:xfrm>
            <a:off x="5748146" y="2247530"/>
            <a:ext cx="274544" cy="155114"/>
          </a:xfrm>
          <a:prstGeom prst="rect">
            <a:avLst/>
          </a:prstGeom>
        </p:spPr>
        <p:txBody>
          <a:bodyPr vert="horz" wrap="square" lIns="0" tIns="12326" rIns="0" bIns="0" rtlCol="0">
            <a:spAutoFit/>
          </a:bodyPr>
          <a:lstStyle/>
          <a:p>
            <a:pPr marL="11206">
              <a:spcBef>
                <a:spcPts val="97"/>
              </a:spcBef>
            </a:pPr>
            <a:r>
              <a:rPr sz="927" spc="4" dirty="0">
                <a:latin typeface="Arial"/>
                <a:cs typeface="Arial"/>
              </a:rPr>
              <a:t>Arad</a:t>
            </a:r>
            <a:endParaRPr sz="927">
              <a:latin typeface="Arial"/>
              <a:cs typeface="Arial"/>
            </a:endParaRPr>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idx="4294967295"/>
          </p:nvPr>
        </p:nvSpPr>
        <p:spPr>
          <a:xfrm>
            <a:off x="1630317" y="476488"/>
            <a:ext cx="6813550" cy="369887"/>
          </a:xfrm>
          <a:prstGeom prst="rect">
            <a:avLst/>
          </a:prstGeom>
          <a:ln w="51816">
            <a:solidFill>
              <a:srgbClr val="000000"/>
            </a:solidFill>
          </a:ln>
        </p:spPr>
        <p:txBody>
          <a:bodyPr vert="horz" wrap="square" lIns="0" tIns="0" rIns="0" bIns="0" rtlCol="0" anchor="ctr">
            <a:spAutoFit/>
          </a:bodyPr>
          <a:lstStyle/>
          <a:p>
            <a:pPr algn="ctr">
              <a:lnSpc>
                <a:spcPts val="2325"/>
              </a:lnSpc>
            </a:pPr>
            <a:r>
              <a:rPr b="1" spc="57" dirty="0">
                <a:solidFill>
                  <a:schemeClr val="bg1"/>
                </a:solidFill>
              </a:rPr>
              <a:t>Tree</a:t>
            </a:r>
            <a:r>
              <a:rPr b="1" spc="212" dirty="0">
                <a:solidFill>
                  <a:schemeClr val="bg1"/>
                </a:solidFill>
              </a:rPr>
              <a:t> </a:t>
            </a:r>
            <a:r>
              <a:rPr b="1" spc="31" dirty="0">
                <a:solidFill>
                  <a:schemeClr val="bg1"/>
                </a:solidFill>
              </a:rPr>
              <a:t>search</a:t>
            </a:r>
            <a:r>
              <a:rPr b="1" spc="229" dirty="0">
                <a:solidFill>
                  <a:schemeClr val="bg1"/>
                </a:solidFill>
              </a:rPr>
              <a:t> </a:t>
            </a:r>
            <a:r>
              <a:rPr b="1" spc="71" dirty="0">
                <a:solidFill>
                  <a:schemeClr val="bg1"/>
                </a:solidFill>
              </a:rPr>
              <a:t>example</a:t>
            </a:r>
          </a:p>
        </p:txBody>
      </p:sp>
      <p:sp>
        <p:nvSpPr>
          <p:cNvPr id="32" name="object 32"/>
          <p:cNvSpPr txBox="1">
            <a:spLocks noGrp="1"/>
          </p:cNvSpPr>
          <p:nvPr>
            <p:ph type="ftr" sz="quarter" idx="4294967295"/>
          </p:nvPr>
        </p:nvSpPr>
        <p:spPr>
          <a:xfrm>
            <a:off x="11696700" y="7216775"/>
            <a:ext cx="495300" cy="127000"/>
          </a:xfrm>
          <a:prstGeom prst="rect">
            <a:avLst/>
          </a:prstGeom>
        </p:spPr>
        <p:txBody>
          <a:bodyPr vert="horz" wrap="square" lIns="0" tIns="0" rIns="0" bIns="0" rtlCol="0">
            <a:spAutoFit/>
          </a:bodyPr>
          <a:lstStyle>
            <a:defPPr>
              <a:defRPr lang="en-US"/>
            </a:defPPr>
            <a:lvl1pPr marL="0" algn="l" defTabSz="914400" rtl="0" eaLnBrk="1" latinLnBrk="0" hangingPunct="1">
              <a:defRPr sz="800" b="0" i="0" kern="1200">
                <a:solidFill>
                  <a:schemeClr val="tx1"/>
                </a:solidFill>
                <a:latin typeface="Palatino Linotype"/>
                <a:ea typeface="+mn-ea"/>
                <a:cs typeface="Palatino Linotype"/>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1206">
              <a:lnSpc>
                <a:spcPts val="781"/>
              </a:lnSpc>
            </a:pPr>
            <a:r>
              <a:rPr lang="en-US" spc="15"/>
              <a:t>Chapter</a:t>
            </a:r>
            <a:r>
              <a:rPr lang="en-US" spc="20"/>
              <a:t> 3</a:t>
            </a:r>
            <a:endParaRPr spc="18" dirty="0"/>
          </a:p>
        </p:txBody>
      </p:sp>
      <p:sp>
        <p:nvSpPr>
          <p:cNvPr id="33" name="object 33"/>
          <p:cNvSpPr txBox="1">
            <a:spLocks noGrp="1"/>
          </p:cNvSpPr>
          <p:nvPr>
            <p:ph type="sldNum" sz="quarter" idx="4294967295"/>
          </p:nvPr>
        </p:nvSpPr>
        <p:spPr>
          <a:xfrm>
            <a:off x="11995150" y="7216775"/>
            <a:ext cx="196850" cy="127000"/>
          </a:xfrm>
          <a:prstGeom prst="rect">
            <a:avLst/>
          </a:prstGeom>
        </p:spPr>
        <p:txBody>
          <a:bodyPr vert="horz" wrap="square" lIns="0" tIns="0" rIns="0" bIns="0" rtlCol="0">
            <a:spAutoFit/>
          </a:bodyPr>
          <a:lstStyle>
            <a:defPPr>
              <a:defRPr lang="en-US"/>
            </a:defPPr>
            <a:lvl1pPr marL="0" algn="l" defTabSz="914400" rtl="0" eaLnBrk="1" latinLnBrk="0" hangingPunct="1">
              <a:defRPr sz="800" b="0" i="0" kern="1200">
                <a:solidFill>
                  <a:schemeClr val="tx1"/>
                </a:solidFill>
                <a:latin typeface="Palatino Linotype"/>
                <a:ea typeface="+mn-ea"/>
                <a:cs typeface="Palatino Linotype"/>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885"/>
              </a:lnSpc>
            </a:pPr>
            <a:fld id="{81D60167-4931-47E6-BA6A-407CBD079E47}" type="slidenum">
              <a:rPr lang="en-US" spc="20" smtClean="0"/>
              <a:pPr marL="38100">
                <a:lnSpc>
                  <a:spcPts val="885"/>
                </a:lnSpc>
              </a:pPr>
              <a:t>6</a:t>
            </a:fld>
            <a:endParaRPr spc="18" dirty="0"/>
          </a:p>
        </p:txBody>
      </p:sp>
      <p:sp>
        <p:nvSpPr>
          <p:cNvPr id="3" name="object 3"/>
          <p:cNvSpPr/>
          <p:nvPr/>
        </p:nvSpPr>
        <p:spPr>
          <a:xfrm>
            <a:off x="4681481" y="2880998"/>
            <a:ext cx="680197" cy="197783"/>
          </a:xfrm>
          <a:custGeom>
            <a:avLst/>
            <a:gdLst/>
            <a:ahLst/>
            <a:cxnLst/>
            <a:rect l="l" t="t" r="r" b="b"/>
            <a:pathLst>
              <a:path w="770889" h="224154">
                <a:moveTo>
                  <a:pt x="770648" y="111874"/>
                </a:moveTo>
                <a:lnTo>
                  <a:pt x="746541" y="72838"/>
                </a:lnTo>
                <a:lnTo>
                  <a:pt x="680024" y="39795"/>
                </a:lnTo>
                <a:lnTo>
                  <a:pt x="633582" y="26311"/>
                </a:lnTo>
                <a:lnTo>
                  <a:pt x="579802" y="15274"/>
                </a:lnTo>
                <a:lnTo>
                  <a:pt x="519773" y="6999"/>
                </a:lnTo>
                <a:lnTo>
                  <a:pt x="454582" y="1802"/>
                </a:lnTo>
                <a:lnTo>
                  <a:pt x="385318" y="0"/>
                </a:lnTo>
                <a:lnTo>
                  <a:pt x="316057" y="1802"/>
                </a:lnTo>
                <a:lnTo>
                  <a:pt x="250869" y="6999"/>
                </a:lnTo>
                <a:lnTo>
                  <a:pt x="190842" y="15274"/>
                </a:lnTo>
                <a:lnTo>
                  <a:pt x="137064" y="26311"/>
                </a:lnTo>
                <a:lnTo>
                  <a:pt x="90623" y="39795"/>
                </a:lnTo>
                <a:lnTo>
                  <a:pt x="52608" y="55409"/>
                </a:lnTo>
                <a:lnTo>
                  <a:pt x="6208" y="91765"/>
                </a:lnTo>
                <a:lnTo>
                  <a:pt x="0" y="111874"/>
                </a:lnTo>
                <a:lnTo>
                  <a:pt x="6208" y="131979"/>
                </a:lnTo>
                <a:lnTo>
                  <a:pt x="52608" y="168330"/>
                </a:lnTo>
                <a:lnTo>
                  <a:pt x="90623" y="183942"/>
                </a:lnTo>
                <a:lnTo>
                  <a:pt x="137064" y="197425"/>
                </a:lnTo>
                <a:lnTo>
                  <a:pt x="190842" y="208462"/>
                </a:lnTo>
                <a:lnTo>
                  <a:pt x="250869" y="216736"/>
                </a:lnTo>
                <a:lnTo>
                  <a:pt x="316057" y="221933"/>
                </a:lnTo>
                <a:lnTo>
                  <a:pt x="385318" y="223735"/>
                </a:lnTo>
                <a:lnTo>
                  <a:pt x="454582" y="221933"/>
                </a:lnTo>
                <a:lnTo>
                  <a:pt x="519773" y="216736"/>
                </a:lnTo>
                <a:lnTo>
                  <a:pt x="579802" y="208462"/>
                </a:lnTo>
                <a:lnTo>
                  <a:pt x="633582" y="197425"/>
                </a:lnTo>
                <a:lnTo>
                  <a:pt x="680024" y="183942"/>
                </a:lnTo>
                <a:lnTo>
                  <a:pt x="718040" y="168330"/>
                </a:lnTo>
                <a:lnTo>
                  <a:pt x="764440" y="131979"/>
                </a:lnTo>
                <a:lnTo>
                  <a:pt x="770648" y="111874"/>
                </a:lnTo>
                <a:close/>
              </a:path>
            </a:pathLst>
          </a:custGeom>
          <a:ln w="11267">
            <a:solidFill>
              <a:srgbClr val="00FF00"/>
            </a:solidFill>
            <a:prstDash val="lgDash"/>
          </a:ln>
        </p:spPr>
        <p:txBody>
          <a:bodyPr wrap="square" lIns="0" tIns="0" rIns="0" bIns="0" rtlCol="0"/>
          <a:lstStyle/>
          <a:p>
            <a:endParaRPr sz="1588"/>
          </a:p>
        </p:txBody>
      </p:sp>
      <p:sp>
        <p:nvSpPr>
          <p:cNvPr id="4" name="object 4"/>
          <p:cNvSpPr txBox="1"/>
          <p:nvPr/>
        </p:nvSpPr>
        <p:spPr>
          <a:xfrm>
            <a:off x="4713205" y="2893161"/>
            <a:ext cx="590550" cy="140827"/>
          </a:xfrm>
          <a:prstGeom prst="rect">
            <a:avLst/>
          </a:prstGeom>
        </p:spPr>
        <p:txBody>
          <a:bodyPr vert="horz" wrap="square" lIns="0" tIns="11766" rIns="0" bIns="0" rtlCol="0">
            <a:spAutoFit/>
          </a:bodyPr>
          <a:lstStyle/>
          <a:p>
            <a:pPr marL="11206">
              <a:spcBef>
                <a:spcPts val="93"/>
              </a:spcBef>
            </a:pPr>
            <a:r>
              <a:rPr sz="838" spc="-84" dirty="0">
                <a:solidFill>
                  <a:srgbClr val="00FF00"/>
                </a:solidFill>
                <a:latin typeface="Arial"/>
                <a:cs typeface="Arial"/>
              </a:rPr>
              <a:t>Rimnicu</a:t>
            </a:r>
            <a:r>
              <a:rPr sz="838" spc="-49" dirty="0">
                <a:solidFill>
                  <a:srgbClr val="00FF00"/>
                </a:solidFill>
                <a:latin typeface="Arial"/>
                <a:cs typeface="Arial"/>
              </a:rPr>
              <a:t> </a:t>
            </a:r>
            <a:r>
              <a:rPr sz="838" spc="-75" dirty="0">
                <a:solidFill>
                  <a:srgbClr val="00FF00"/>
                </a:solidFill>
                <a:latin typeface="Arial"/>
                <a:cs typeface="Arial"/>
              </a:rPr>
              <a:t>Vilcea</a:t>
            </a:r>
            <a:endParaRPr sz="838">
              <a:latin typeface="Arial"/>
              <a:cs typeface="Arial"/>
            </a:endParaRPr>
          </a:p>
        </p:txBody>
      </p:sp>
      <p:sp>
        <p:nvSpPr>
          <p:cNvPr id="5" name="object 5"/>
          <p:cNvSpPr/>
          <p:nvPr/>
        </p:nvSpPr>
        <p:spPr>
          <a:xfrm>
            <a:off x="6452873" y="2874039"/>
            <a:ext cx="680197" cy="197783"/>
          </a:xfrm>
          <a:custGeom>
            <a:avLst/>
            <a:gdLst/>
            <a:ahLst/>
            <a:cxnLst/>
            <a:rect l="l" t="t" r="r" b="b"/>
            <a:pathLst>
              <a:path w="770889" h="224154">
                <a:moveTo>
                  <a:pt x="770661" y="111861"/>
                </a:moveTo>
                <a:lnTo>
                  <a:pt x="746554" y="72832"/>
                </a:lnTo>
                <a:lnTo>
                  <a:pt x="680036" y="39793"/>
                </a:lnTo>
                <a:lnTo>
                  <a:pt x="633595" y="26310"/>
                </a:lnTo>
                <a:lnTo>
                  <a:pt x="579815" y="15273"/>
                </a:lnTo>
                <a:lnTo>
                  <a:pt x="519785" y="6999"/>
                </a:lnTo>
                <a:lnTo>
                  <a:pt x="454594" y="1802"/>
                </a:lnTo>
                <a:lnTo>
                  <a:pt x="385330" y="0"/>
                </a:lnTo>
                <a:lnTo>
                  <a:pt x="316066" y="1802"/>
                </a:lnTo>
                <a:lnTo>
                  <a:pt x="250875" y="6999"/>
                </a:lnTo>
                <a:lnTo>
                  <a:pt x="190846" y="15273"/>
                </a:lnTo>
                <a:lnTo>
                  <a:pt x="137066" y="26310"/>
                </a:lnTo>
                <a:lnTo>
                  <a:pt x="90624" y="39793"/>
                </a:lnTo>
                <a:lnTo>
                  <a:pt x="52608" y="55405"/>
                </a:lnTo>
                <a:lnTo>
                  <a:pt x="6208" y="91756"/>
                </a:lnTo>
                <a:lnTo>
                  <a:pt x="0" y="111861"/>
                </a:lnTo>
                <a:lnTo>
                  <a:pt x="6208" y="131970"/>
                </a:lnTo>
                <a:lnTo>
                  <a:pt x="52608" y="168326"/>
                </a:lnTo>
                <a:lnTo>
                  <a:pt x="90624" y="183940"/>
                </a:lnTo>
                <a:lnTo>
                  <a:pt x="137066" y="197424"/>
                </a:lnTo>
                <a:lnTo>
                  <a:pt x="190846" y="208461"/>
                </a:lnTo>
                <a:lnTo>
                  <a:pt x="250875" y="216736"/>
                </a:lnTo>
                <a:lnTo>
                  <a:pt x="316066" y="221933"/>
                </a:lnTo>
                <a:lnTo>
                  <a:pt x="385330" y="223735"/>
                </a:lnTo>
                <a:lnTo>
                  <a:pt x="454594" y="221933"/>
                </a:lnTo>
                <a:lnTo>
                  <a:pt x="519785" y="216736"/>
                </a:lnTo>
                <a:lnTo>
                  <a:pt x="579815" y="208461"/>
                </a:lnTo>
                <a:lnTo>
                  <a:pt x="633595" y="197424"/>
                </a:lnTo>
                <a:lnTo>
                  <a:pt x="680036" y="183940"/>
                </a:lnTo>
                <a:lnTo>
                  <a:pt x="718052" y="168326"/>
                </a:lnTo>
                <a:lnTo>
                  <a:pt x="764453" y="131970"/>
                </a:lnTo>
                <a:lnTo>
                  <a:pt x="770661" y="111861"/>
                </a:lnTo>
                <a:close/>
              </a:path>
            </a:pathLst>
          </a:custGeom>
          <a:ln w="11267">
            <a:solidFill>
              <a:srgbClr val="00FF00"/>
            </a:solidFill>
            <a:prstDash val="lgDash"/>
          </a:ln>
        </p:spPr>
        <p:txBody>
          <a:bodyPr wrap="square" lIns="0" tIns="0" rIns="0" bIns="0" rtlCol="0"/>
          <a:lstStyle/>
          <a:p>
            <a:endParaRPr sz="1588"/>
          </a:p>
        </p:txBody>
      </p:sp>
      <p:sp>
        <p:nvSpPr>
          <p:cNvPr id="6" name="object 6"/>
          <p:cNvSpPr txBox="1"/>
          <p:nvPr/>
        </p:nvSpPr>
        <p:spPr>
          <a:xfrm>
            <a:off x="6632538" y="2877835"/>
            <a:ext cx="314325" cy="155681"/>
          </a:xfrm>
          <a:prstGeom prst="rect">
            <a:avLst/>
          </a:prstGeom>
        </p:spPr>
        <p:txBody>
          <a:bodyPr vert="horz" wrap="square" lIns="0" tIns="12887" rIns="0" bIns="0" rtlCol="0">
            <a:spAutoFit/>
          </a:bodyPr>
          <a:lstStyle/>
          <a:p>
            <a:pPr marL="11206">
              <a:spcBef>
                <a:spcPts val="101"/>
              </a:spcBef>
            </a:pPr>
            <a:r>
              <a:rPr sz="927" spc="4" dirty="0">
                <a:solidFill>
                  <a:srgbClr val="00FF00"/>
                </a:solidFill>
                <a:latin typeface="Arial"/>
                <a:cs typeface="Arial"/>
              </a:rPr>
              <a:t>Lugoj</a:t>
            </a:r>
            <a:endParaRPr sz="927">
              <a:latin typeface="Arial"/>
              <a:cs typeface="Arial"/>
            </a:endParaRPr>
          </a:p>
        </p:txBody>
      </p:sp>
      <p:sp>
        <p:nvSpPr>
          <p:cNvPr id="7" name="object 7"/>
          <p:cNvSpPr/>
          <p:nvPr/>
        </p:nvSpPr>
        <p:spPr>
          <a:xfrm>
            <a:off x="2183051" y="2874039"/>
            <a:ext cx="680197" cy="197783"/>
          </a:xfrm>
          <a:custGeom>
            <a:avLst/>
            <a:gdLst/>
            <a:ahLst/>
            <a:cxnLst/>
            <a:rect l="l" t="t" r="r" b="b"/>
            <a:pathLst>
              <a:path w="770890" h="224154">
                <a:moveTo>
                  <a:pt x="770648" y="111861"/>
                </a:moveTo>
                <a:lnTo>
                  <a:pt x="746541" y="72832"/>
                </a:lnTo>
                <a:lnTo>
                  <a:pt x="680025" y="39793"/>
                </a:lnTo>
                <a:lnTo>
                  <a:pt x="633584" y="26310"/>
                </a:lnTo>
                <a:lnTo>
                  <a:pt x="579806" y="15273"/>
                </a:lnTo>
                <a:lnTo>
                  <a:pt x="519779" y="6999"/>
                </a:lnTo>
                <a:lnTo>
                  <a:pt x="454591" y="1802"/>
                </a:lnTo>
                <a:lnTo>
                  <a:pt x="385330" y="0"/>
                </a:lnTo>
                <a:lnTo>
                  <a:pt x="316066" y="1802"/>
                </a:lnTo>
                <a:lnTo>
                  <a:pt x="250875" y="6999"/>
                </a:lnTo>
                <a:lnTo>
                  <a:pt x="190846" y="15273"/>
                </a:lnTo>
                <a:lnTo>
                  <a:pt x="137066" y="26310"/>
                </a:lnTo>
                <a:lnTo>
                  <a:pt x="90624" y="39793"/>
                </a:lnTo>
                <a:lnTo>
                  <a:pt x="52608" y="55405"/>
                </a:lnTo>
                <a:lnTo>
                  <a:pt x="6208" y="91756"/>
                </a:lnTo>
                <a:lnTo>
                  <a:pt x="0" y="111861"/>
                </a:lnTo>
                <a:lnTo>
                  <a:pt x="6208" y="131970"/>
                </a:lnTo>
                <a:lnTo>
                  <a:pt x="52608" y="168326"/>
                </a:lnTo>
                <a:lnTo>
                  <a:pt x="90624" y="183940"/>
                </a:lnTo>
                <a:lnTo>
                  <a:pt x="137066" y="197424"/>
                </a:lnTo>
                <a:lnTo>
                  <a:pt x="190846" y="208461"/>
                </a:lnTo>
                <a:lnTo>
                  <a:pt x="250875" y="216736"/>
                </a:lnTo>
                <a:lnTo>
                  <a:pt x="316066" y="221933"/>
                </a:lnTo>
                <a:lnTo>
                  <a:pt x="385330" y="223735"/>
                </a:lnTo>
                <a:lnTo>
                  <a:pt x="454591" y="221933"/>
                </a:lnTo>
                <a:lnTo>
                  <a:pt x="519779" y="216736"/>
                </a:lnTo>
                <a:lnTo>
                  <a:pt x="579806" y="208461"/>
                </a:lnTo>
                <a:lnTo>
                  <a:pt x="633584" y="197424"/>
                </a:lnTo>
                <a:lnTo>
                  <a:pt x="680025" y="183940"/>
                </a:lnTo>
                <a:lnTo>
                  <a:pt x="718040" y="168326"/>
                </a:lnTo>
                <a:lnTo>
                  <a:pt x="764440" y="131970"/>
                </a:lnTo>
                <a:lnTo>
                  <a:pt x="770648" y="111861"/>
                </a:lnTo>
                <a:close/>
              </a:path>
            </a:pathLst>
          </a:custGeom>
          <a:ln w="11267">
            <a:solidFill>
              <a:srgbClr val="00FF00"/>
            </a:solidFill>
            <a:prstDash val="lgDash"/>
          </a:ln>
        </p:spPr>
        <p:txBody>
          <a:bodyPr wrap="square" lIns="0" tIns="0" rIns="0" bIns="0" rtlCol="0"/>
          <a:lstStyle/>
          <a:p>
            <a:endParaRPr sz="1588"/>
          </a:p>
        </p:txBody>
      </p:sp>
      <p:sp>
        <p:nvSpPr>
          <p:cNvPr id="8" name="object 8"/>
          <p:cNvSpPr txBox="1"/>
          <p:nvPr/>
        </p:nvSpPr>
        <p:spPr>
          <a:xfrm>
            <a:off x="2382595" y="2877835"/>
            <a:ext cx="274544" cy="155681"/>
          </a:xfrm>
          <a:prstGeom prst="rect">
            <a:avLst/>
          </a:prstGeom>
        </p:spPr>
        <p:txBody>
          <a:bodyPr vert="horz" wrap="square" lIns="0" tIns="12887" rIns="0" bIns="0" rtlCol="0">
            <a:spAutoFit/>
          </a:bodyPr>
          <a:lstStyle/>
          <a:p>
            <a:pPr marL="11206">
              <a:spcBef>
                <a:spcPts val="101"/>
              </a:spcBef>
            </a:pPr>
            <a:r>
              <a:rPr sz="927" spc="4" dirty="0">
                <a:solidFill>
                  <a:srgbClr val="00FF00"/>
                </a:solidFill>
                <a:latin typeface="Arial"/>
                <a:cs typeface="Arial"/>
              </a:rPr>
              <a:t>Arad</a:t>
            </a:r>
            <a:endParaRPr sz="927">
              <a:latin typeface="Arial"/>
              <a:cs typeface="Arial"/>
            </a:endParaRPr>
          </a:p>
        </p:txBody>
      </p:sp>
      <p:sp>
        <p:nvSpPr>
          <p:cNvPr id="9" name="object 9"/>
          <p:cNvSpPr/>
          <p:nvPr/>
        </p:nvSpPr>
        <p:spPr>
          <a:xfrm>
            <a:off x="3023291" y="2874039"/>
            <a:ext cx="680197" cy="197783"/>
          </a:xfrm>
          <a:custGeom>
            <a:avLst/>
            <a:gdLst/>
            <a:ahLst/>
            <a:cxnLst/>
            <a:rect l="l" t="t" r="r" b="b"/>
            <a:pathLst>
              <a:path w="770889" h="224154">
                <a:moveTo>
                  <a:pt x="770648" y="111861"/>
                </a:moveTo>
                <a:lnTo>
                  <a:pt x="746541" y="72832"/>
                </a:lnTo>
                <a:lnTo>
                  <a:pt x="680024" y="39793"/>
                </a:lnTo>
                <a:lnTo>
                  <a:pt x="633582" y="26310"/>
                </a:lnTo>
                <a:lnTo>
                  <a:pt x="579802" y="15273"/>
                </a:lnTo>
                <a:lnTo>
                  <a:pt x="519773" y="6999"/>
                </a:lnTo>
                <a:lnTo>
                  <a:pt x="454582" y="1802"/>
                </a:lnTo>
                <a:lnTo>
                  <a:pt x="385318" y="0"/>
                </a:lnTo>
                <a:lnTo>
                  <a:pt x="316057" y="1802"/>
                </a:lnTo>
                <a:lnTo>
                  <a:pt x="250869" y="6999"/>
                </a:lnTo>
                <a:lnTo>
                  <a:pt x="190842" y="15273"/>
                </a:lnTo>
                <a:lnTo>
                  <a:pt x="137064" y="26310"/>
                </a:lnTo>
                <a:lnTo>
                  <a:pt x="90623" y="39793"/>
                </a:lnTo>
                <a:lnTo>
                  <a:pt x="52608" y="55405"/>
                </a:lnTo>
                <a:lnTo>
                  <a:pt x="6208" y="91756"/>
                </a:lnTo>
                <a:lnTo>
                  <a:pt x="0" y="111861"/>
                </a:lnTo>
                <a:lnTo>
                  <a:pt x="6208" y="131970"/>
                </a:lnTo>
                <a:lnTo>
                  <a:pt x="52608" y="168326"/>
                </a:lnTo>
                <a:lnTo>
                  <a:pt x="90623" y="183940"/>
                </a:lnTo>
                <a:lnTo>
                  <a:pt x="137064" y="197424"/>
                </a:lnTo>
                <a:lnTo>
                  <a:pt x="190842" y="208461"/>
                </a:lnTo>
                <a:lnTo>
                  <a:pt x="250869" y="216736"/>
                </a:lnTo>
                <a:lnTo>
                  <a:pt x="316057" y="221933"/>
                </a:lnTo>
                <a:lnTo>
                  <a:pt x="385318" y="223735"/>
                </a:lnTo>
                <a:lnTo>
                  <a:pt x="454582" y="221933"/>
                </a:lnTo>
                <a:lnTo>
                  <a:pt x="519773" y="216736"/>
                </a:lnTo>
                <a:lnTo>
                  <a:pt x="579802" y="208461"/>
                </a:lnTo>
                <a:lnTo>
                  <a:pt x="633582" y="197424"/>
                </a:lnTo>
                <a:lnTo>
                  <a:pt x="680024" y="183940"/>
                </a:lnTo>
                <a:lnTo>
                  <a:pt x="718040" y="168326"/>
                </a:lnTo>
                <a:lnTo>
                  <a:pt x="764440" y="131970"/>
                </a:lnTo>
                <a:lnTo>
                  <a:pt x="770648" y="111861"/>
                </a:lnTo>
                <a:close/>
              </a:path>
            </a:pathLst>
          </a:custGeom>
          <a:ln w="11267">
            <a:solidFill>
              <a:srgbClr val="00FF00"/>
            </a:solidFill>
            <a:prstDash val="lgDash"/>
          </a:ln>
        </p:spPr>
        <p:txBody>
          <a:bodyPr wrap="square" lIns="0" tIns="0" rIns="0" bIns="0" rtlCol="0"/>
          <a:lstStyle/>
          <a:p>
            <a:endParaRPr sz="1588"/>
          </a:p>
        </p:txBody>
      </p:sp>
      <p:sp>
        <p:nvSpPr>
          <p:cNvPr id="10" name="object 10"/>
          <p:cNvSpPr txBox="1"/>
          <p:nvPr/>
        </p:nvSpPr>
        <p:spPr>
          <a:xfrm>
            <a:off x="3128390" y="2877835"/>
            <a:ext cx="460562" cy="155681"/>
          </a:xfrm>
          <a:prstGeom prst="rect">
            <a:avLst/>
          </a:prstGeom>
        </p:spPr>
        <p:txBody>
          <a:bodyPr vert="horz" wrap="square" lIns="0" tIns="12887" rIns="0" bIns="0" rtlCol="0">
            <a:spAutoFit/>
          </a:bodyPr>
          <a:lstStyle/>
          <a:p>
            <a:pPr marL="11206">
              <a:spcBef>
                <a:spcPts val="101"/>
              </a:spcBef>
            </a:pPr>
            <a:r>
              <a:rPr sz="927" spc="4" dirty="0">
                <a:solidFill>
                  <a:srgbClr val="00FF00"/>
                </a:solidFill>
                <a:latin typeface="Arial"/>
                <a:cs typeface="Arial"/>
              </a:rPr>
              <a:t>Fagaras</a:t>
            </a:r>
            <a:endParaRPr sz="927">
              <a:latin typeface="Arial"/>
              <a:cs typeface="Arial"/>
            </a:endParaRPr>
          </a:p>
        </p:txBody>
      </p:sp>
      <p:sp>
        <p:nvSpPr>
          <p:cNvPr id="11" name="object 11"/>
          <p:cNvSpPr/>
          <p:nvPr/>
        </p:nvSpPr>
        <p:spPr>
          <a:xfrm>
            <a:off x="3842429" y="2874039"/>
            <a:ext cx="680197" cy="197783"/>
          </a:xfrm>
          <a:custGeom>
            <a:avLst/>
            <a:gdLst/>
            <a:ahLst/>
            <a:cxnLst/>
            <a:rect l="l" t="t" r="r" b="b"/>
            <a:pathLst>
              <a:path w="770889" h="224154">
                <a:moveTo>
                  <a:pt x="770648" y="111861"/>
                </a:moveTo>
                <a:lnTo>
                  <a:pt x="746541" y="72832"/>
                </a:lnTo>
                <a:lnTo>
                  <a:pt x="680024" y="39793"/>
                </a:lnTo>
                <a:lnTo>
                  <a:pt x="633582" y="26310"/>
                </a:lnTo>
                <a:lnTo>
                  <a:pt x="579802" y="15273"/>
                </a:lnTo>
                <a:lnTo>
                  <a:pt x="519773" y="6999"/>
                </a:lnTo>
                <a:lnTo>
                  <a:pt x="454582" y="1802"/>
                </a:lnTo>
                <a:lnTo>
                  <a:pt x="385318" y="0"/>
                </a:lnTo>
                <a:lnTo>
                  <a:pt x="316057" y="1802"/>
                </a:lnTo>
                <a:lnTo>
                  <a:pt x="250869" y="6999"/>
                </a:lnTo>
                <a:lnTo>
                  <a:pt x="190842" y="15273"/>
                </a:lnTo>
                <a:lnTo>
                  <a:pt x="137064" y="26310"/>
                </a:lnTo>
                <a:lnTo>
                  <a:pt x="90623" y="39793"/>
                </a:lnTo>
                <a:lnTo>
                  <a:pt x="52608" y="55405"/>
                </a:lnTo>
                <a:lnTo>
                  <a:pt x="6208" y="91756"/>
                </a:lnTo>
                <a:lnTo>
                  <a:pt x="0" y="111861"/>
                </a:lnTo>
                <a:lnTo>
                  <a:pt x="6208" y="131970"/>
                </a:lnTo>
                <a:lnTo>
                  <a:pt x="52608" y="168326"/>
                </a:lnTo>
                <a:lnTo>
                  <a:pt x="90623" y="183940"/>
                </a:lnTo>
                <a:lnTo>
                  <a:pt x="137064" y="197424"/>
                </a:lnTo>
                <a:lnTo>
                  <a:pt x="190842" y="208461"/>
                </a:lnTo>
                <a:lnTo>
                  <a:pt x="250869" y="216736"/>
                </a:lnTo>
                <a:lnTo>
                  <a:pt x="316057" y="221933"/>
                </a:lnTo>
                <a:lnTo>
                  <a:pt x="385318" y="223735"/>
                </a:lnTo>
                <a:lnTo>
                  <a:pt x="454582" y="221933"/>
                </a:lnTo>
                <a:lnTo>
                  <a:pt x="519773" y="216736"/>
                </a:lnTo>
                <a:lnTo>
                  <a:pt x="579802" y="208461"/>
                </a:lnTo>
                <a:lnTo>
                  <a:pt x="633582" y="197424"/>
                </a:lnTo>
                <a:lnTo>
                  <a:pt x="680024" y="183940"/>
                </a:lnTo>
                <a:lnTo>
                  <a:pt x="718040" y="168326"/>
                </a:lnTo>
                <a:lnTo>
                  <a:pt x="764440" y="131970"/>
                </a:lnTo>
                <a:lnTo>
                  <a:pt x="770648" y="111861"/>
                </a:lnTo>
                <a:close/>
              </a:path>
            </a:pathLst>
          </a:custGeom>
          <a:ln w="11267">
            <a:solidFill>
              <a:srgbClr val="00FF00"/>
            </a:solidFill>
            <a:prstDash val="lgDash"/>
          </a:ln>
        </p:spPr>
        <p:txBody>
          <a:bodyPr wrap="square" lIns="0" tIns="0" rIns="0" bIns="0" rtlCol="0"/>
          <a:lstStyle/>
          <a:p>
            <a:endParaRPr sz="1588"/>
          </a:p>
        </p:txBody>
      </p:sp>
      <p:sp>
        <p:nvSpPr>
          <p:cNvPr id="12" name="object 12"/>
          <p:cNvSpPr txBox="1"/>
          <p:nvPr/>
        </p:nvSpPr>
        <p:spPr>
          <a:xfrm>
            <a:off x="3967408" y="2877835"/>
            <a:ext cx="420780" cy="155681"/>
          </a:xfrm>
          <a:prstGeom prst="rect">
            <a:avLst/>
          </a:prstGeom>
        </p:spPr>
        <p:txBody>
          <a:bodyPr vert="horz" wrap="square" lIns="0" tIns="12887" rIns="0" bIns="0" rtlCol="0">
            <a:spAutoFit/>
          </a:bodyPr>
          <a:lstStyle/>
          <a:p>
            <a:pPr marL="11206">
              <a:spcBef>
                <a:spcPts val="101"/>
              </a:spcBef>
            </a:pPr>
            <a:r>
              <a:rPr sz="927" spc="4" dirty="0">
                <a:solidFill>
                  <a:srgbClr val="00FF00"/>
                </a:solidFill>
                <a:latin typeface="Arial"/>
                <a:cs typeface="Arial"/>
              </a:rPr>
              <a:t>Oradea</a:t>
            </a:r>
            <a:endParaRPr sz="927">
              <a:latin typeface="Arial"/>
              <a:cs typeface="Arial"/>
            </a:endParaRPr>
          </a:p>
        </p:txBody>
      </p:sp>
      <p:sp>
        <p:nvSpPr>
          <p:cNvPr id="13" name="object 13"/>
          <p:cNvSpPr/>
          <p:nvPr/>
        </p:nvSpPr>
        <p:spPr>
          <a:xfrm>
            <a:off x="7414595" y="2874039"/>
            <a:ext cx="680197" cy="197783"/>
          </a:xfrm>
          <a:custGeom>
            <a:avLst/>
            <a:gdLst/>
            <a:ahLst/>
            <a:cxnLst/>
            <a:rect l="l" t="t" r="r" b="b"/>
            <a:pathLst>
              <a:path w="770890" h="224154">
                <a:moveTo>
                  <a:pt x="770648" y="111861"/>
                </a:moveTo>
                <a:lnTo>
                  <a:pt x="746541" y="72832"/>
                </a:lnTo>
                <a:lnTo>
                  <a:pt x="680024" y="39793"/>
                </a:lnTo>
                <a:lnTo>
                  <a:pt x="633582" y="26310"/>
                </a:lnTo>
                <a:lnTo>
                  <a:pt x="579802" y="15273"/>
                </a:lnTo>
                <a:lnTo>
                  <a:pt x="519773" y="6999"/>
                </a:lnTo>
                <a:lnTo>
                  <a:pt x="454582" y="1802"/>
                </a:lnTo>
                <a:lnTo>
                  <a:pt x="385318" y="0"/>
                </a:lnTo>
                <a:lnTo>
                  <a:pt x="316057" y="1802"/>
                </a:lnTo>
                <a:lnTo>
                  <a:pt x="250869" y="6999"/>
                </a:lnTo>
                <a:lnTo>
                  <a:pt x="190842" y="15273"/>
                </a:lnTo>
                <a:lnTo>
                  <a:pt x="137064" y="26310"/>
                </a:lnTo>
                <a:lnTo>
                  <a:pt x="90623" y="39793"/>
                </a:lnTo>
                <a:lnTo>
                  <a:pt x="52608" y="55405"/>
                </a:lnTo>
                <a:lnTo>
                  <a:pt x="6208" y="91756"/>
                </a:lnTo>
                <a:lnTo>
                  <a:pt x="0" y="111861"/>
                </a:lnTo>
                <a:lnTo>
                  <a:pt x="6208" y="131970"/>
                </a:lnTo>
                <a:lnTo>
                  <a:pt x="52608" y="168326"/>
                </a:lnTo>
                <a:lnTo>
                  <a:pt x="90623" y="183940"/>
                </a:lnTo>
                <a:lnTo>
                  <a:pt x="137064" y="197424"/>
                </a:lnTo>
                <a:lnTo>
                  <a:pt x="190842" y="208461"/>
                </a:lnTo>
                <a:lnTo>
                  <a:pt x="250869" y="216736"/>
                </a:lnTo>
                <a:lnTo>
                  <a:pt x="316057" y="221933"/>
                </a:lnTo>
                <a:lnTo>
                  <a:pt x="385318" y="223735"/>
                </a:lnTo>
                <a:lnTo>
                  <a:pt x="454582" y="221933"/>
                </a:lnTo>
                <a:lnTo>
                  <a:pt x="519773" y="216736"/>
                </a:lnTo>
                <a:lnTo>
                  <a:pt x="579802" y="208461"/>
                </a:lnTo>
                <a:lnTo>
                  <a:pt x="633582" y="197424"/>
                </a:lnTo>
                <a:lnTo>
                  <a:pt x="680024" y="183940"/>
                </a:lnTo>
                <a:lnTo>
                  <a:pt x="718040" y="168326"/>
                </a:lnTo>
                <a:lnTo>
                  <a:pt x="764440" y="131970"/>
                </a:lnTo>
                <a:lnTo>
                  <a:pt x="770648" y="111861"/>
                </a:lnTo>
                <a:close/>
              </a:path>
            </a:pathLst>
          </a:custGeom>
          <a:ln w="11267">
            <a:solidFill>
              <a:srgbClr val="00FF00"/>
            </a:solidFill>
            <a:prstDash val="lgDash"/>
          </a:ln>
        </p:spPr>
        <p:txBody>
          <a:bodyPr wrap="square" lIns="0" tIns="0" rIns="0" bIns="0" rtlCol="0"/>
          <a:lstStyle/>
          <a:p>
            <a:endParaRPr sz="1588"/>
          </a:p>
        </p:txBody>
      </p:sp>
      <p:sp>
        <p:nvSpPr>
          <p:cNvPr id="14" name="object 14"/>
          <p:cNvSpPr txBox="1"/>
          <p:nvPr/>
        </p:nvSpPr>
        <p:spPr>
          <a:xfrm>
            <a:off x="7614139" y="2877835"/>
            <a:ext cx="274544" cy="155681"/>
          </a:xfrm>
          <a:prstGeom prst="rect">
            <a:avLst/>
          </a:prstGeom>
        </p:spPr>
        <p:txBody>
          <a:bodyPr vert="horz" wrap="square" lIns="0" tIns="12887" rIns="0" bIns="0" rtlCol="0">
            <a:spAutoFit/>
          </a:bodyPr>
          <a:lstStyle/>
          <a:p>
            <a:pPr marL="11206">
              <a:spcBef>
                <a:spcPts val="101"/>
              </a:spcBef>
            </a:pPr>
            <a:r>
              <a:rPr sz="927" spc="4" dirty="0">
                <a:solidFill>
                  <a:srgbClr val="00FF00"/>
                </a:solidFill>
                <a:latin typeface="Arial"/>
                <a:cs typeface="Arial"/>
              </a:rPr>
              <a:t>Arad</a:t>
            </a:r>
            <a:endParaRPr sz="927">
              <a:latin typeface="Arial"/>
              <a:cs typeface="Arial"/>
            </a:endParaRPr>
          </a:p>
        </p:txBody>
      </p:sp>
      <p:sp>
        <p:nvSpPr>
          <p:cNvPr id="15" name="object 15"/>
          <p:cNvSpPr/>
          <p:nvPr/>
        </p:nvSpPr>
        <p:spPr>
          <a:xfrm>
            <a:off x="5626865" y="2874039"/>
            <a:ext cx="680197" cy="197783"/>
          </a:xfrm>
          <a:custGeom>
            <a:avLst/>
            <a:gdLst/>
            <a:ahLst/>
            <a:cxnLst/>
            <a:rect l="l" t="t" r="r" b="b"/>
            <a:pathLst>
              <a:path w="770889" h="224154">
                <a:moveTo>
                  <a:pt x="770661" y="111861"/>
                </a:moveTo>
                <a:lnTo>
                  <a:pt x="746554" y="72832"/>
                </a:lnTo>
                <a:lnTo>
                  <a:pt x="680036" y="39793"/>
                </a:lnTo>
                <a:lnTo>
                  <a:pt x="633595" y="26310"/>
                </a:lnTo>
                <a:lnTo>
                  <a:pt x="579815" y="15273"/>
                </a:lnTo>
                <a:lnTo>
                  <a:pt x="519785" y="6999"/>
                </a:lnTo>
                <a:lnTo>
                  <a:pt x="454594" y="1802"/>
                </a:lnTo>
                <a:lnTo>
                  <a:pt x="385330" y="0"/>
                </a:lnTo>
                <a:lnTo>
                  <a:pt x="316066" y="1802"/>
                </a:lnTo>
                <a:lnTo>
                  <a:pt x="250875" y="6999"/>
                </a:lnTo>
                <a:lnTo>
                  <a:pt x="190846" y="15273"/>
                </a:lnTo>
                <a:lnTo>
                  <a:pt x="137066" y="26310"/>
                </a:lnTo>
                <a:lnTo>
                  <a:pt x="90624" y="39793"/>
                </a:lnTo>
                <a:lnTo>
                  <a:pt x="52608" y="55405"/>
                </a:lnTo>
                <a:lnTo>
                  <a:pt x="6208" y="91756"/>
                </a:lnTo>
                <a:lnTo>
                  <a:pt x="0" y="111861"/>
                </a:lnTo>
                <a:lnTo>
                  <a:pt x="6208" y="131970"/>
                </a:lnTo>
                <a:lnTo>
                  <a:pt x="52608" y="168326"/>
                </a:lnTo>
                <a:lnTo>
                  <a:pt x="90624" y="183940"/>
                </a:lnTo>
                <a:lnTo>
                  <a:pt x="137066" y="197424"/>
                </a:lnTo>
                <a:lnTo>
                  <a:pt x="190846" y="208461"/>
                </a:lnTo>
                <a:lnTo>
                  <a:pt x="250875" y="216736"/>
                </a:lnTo>
                <a:lnTo>
                  <a:pt x="316066" y="221933"/>
                </a:lnTo>
                <a:lnTo>
                  <a:pt x="385330" y="223735"/>
                </a:lnTo>
                <a:lnTo>
                  <a:pt x="454594" y="221933"/>
                </a:lnTo>
                <a:lnTo>
                  <a:pt x="519785" y="216736"/>
                </a:lnTo>
                <a:lnTo>
                  <a:pt x="579815" y="208461"/>
                </a:lnTo>
                <a:lnTo>
                  <a:pt x="633595" y="197424"/>
                </a:lnTo>
                <a:lnTo>
                  <a:pt x="680036" y="183940"/>
                </a:lnTo>
                <a:lnTo>
                  <a:pt x="718052" y="168326"/>
                </a:lnTo>
                <a:lnTo>
                  <a:pt x="764453" y="131970"/>
                </a:lnTo>
                <a:lnTo>
                  <a:pt x="770661" y="111861"/>
                </a:lnTo>
                <a:close/>
              </a:path>
            </a:pathLst>
          </a:custGeom>
          <a:ln w="11267">
            <a:solidFill>
              <a:srgbClr val="00FF00"/>
            </a:solidFill>
            <a:prstDash val="lgDash"/>
          </a:ln>
        </p:spPr>
        <p:txBody>
          <a:bodyPr wrap="square" lIns="0" tIns="0" rIns="0" bIns="0" rtlCol="0"/>
          <a:lstStyle/>
          <a:p>
            <a:endParaRPr sz="1588"/>
          </a:p>
        </p:txBody>
      </p:sp>
      <p:sp>
        <p:nvSpPr>
          <p:cNvPr id="16" name="object 16"/>
          <p:cNvSpPr txBox="1"/>
          <p:nvPr/>
        </p:nvSpPr>
        <p:spPr>
          <a:xfrm>
            <a:off x="5826420" y="2877835"/>
            <a:ext cx="274544" cy="155681"/>
          </a:xfrm>
          <a:prstGeom prst="rect">
            <a:avLst/>
          </a:prstGeom>
        </p:spPr>
        <p:txBody>
          <a:bodyPr vert="horz" wrap="square" lIns="0" tIns="12887" rIns="0" bIns="0" rtlCol="0">
            <a:spAutoFit/>
          </a:bodyPr>
          <a:lstStyle/>
          <a:p>
            <a:pPr marL="11206">
              <a:spcBef>
                <a:spcPts val="101"/>
              </a:spcBef>
            </a:pPr>
            <a:r>
              <a:rPr sz="927" spc="4" dirty="0">
                <a:solidFill>
                  <a:srgbClr val="00FF00"/>
                </a:solidFill>
                <a:latin typeface="Arial"/>
                <a:cs typeface="Arial"/>
              </a:rPr>
              <a:t>Arad</a:t>
            </a:r>
            <a:endParaRPr sz="927">
              <a:latin typeface="Arial"/>
              <a:cs typeface="Arial"/>
            </a:endParaRPr>
          </a:p>
        </p:txBody>
      </p:sp>
      <p:sp>
        <p:nvSpPr>
          <p:cNvPr id="17" name="object 17"/>
          <p:cNvSpPr/>
          <p:nvPr/>
        </p:nvSpPr>
        <p:spPr>
          <a:xfrm>
            <a:off x="8229465" y="2874039"/>
            <a:ext cx="680197" cy="197783"/>
          </a:xfrm>
          <a:custGeom>
            <a:avLst/>
            <a:gdLst/>
            <a:ahLst/>
            <a:cxnLst/>
            <a:rect l="l" t="t" r="r" b="b"/>
            <a:pathLst>
              <a:path w="770890" h="224154">
                <a:moveTo>
                  <a:pt x="770661" y="111861"/>
                </a:moveTo>
                <a:lnTo>
                  <a:pt x="746554" y="72832"/>
                </a:lnTo>
                <a:lnTo>
                  <a:pt x="680036" y="39793"/>
                </a:lnTo>
                <a:lnTo>
                  <a:pt x="633595" y="26310"/>
                </a:lnTo>
                <a:lnTo>
                  <a:pt x="579815" y="15273"/>
                </a:lnTo>
                <a:lnTo>
                  <a:pt x="519785" y="6999"/>
                </a:lnTo>
                <a:lnTo>
                  <a:pt x="454594" y="1802"/>
                </a:lnTo>
                <a:lnTo>
                  <a:pt x="385330" y="0"/>
                </a:lnTo>
                <a:lnTo>
                  <a:pt x="316066" y="1802"/>
                </a:lnTo>
                <a:lnTo>
                  <a:pt x="250875" y="6999"/>
                </a:lnTo>
                <a:lnTo>
                  <a:pt x="190846" y="15273"/>
                </a:lnTo>
                <a:lnTo>
                  <a:pt x="137066" y="26310"/>
                </a:lnTo>
                <a:lnTo>
                  <a:pt x="90624" y="39793"/>
                </a:lnTo>
                <a:lnTo>
                  <a:pt x="52608" y="55405"/>
                </a:lnTo>
                <a:lnTo>
                  <a:pt x="6208" y="91756"/>
                </a:lnTo>
                <a:lnTo>
                  <a:pt x="0" y="111861"/>
                </a:lnTo>
                <a:lnTo>
                  <a:pt x="6208" y="131970"/>
                </a:lnTo>
                <a:lnTo>
                  <a:pt x="52608" y="168326"/>
                </a:lnTo>
                <a:lnTo>
                  <a:pt x="90624" y="183940"/>
                </a:lnTo>
                <a:lnTo>
                  <a:pt x="137066" y="197424"/>
                </a:lnTo>
                <a:lnTo>
                  <a:pt x="190846" y="208461"/>
                </a:lnTo>
                <a:lnTo>
                  <a:pt x="250875" y="216736"/>
                </a:lnTo>
                <a:lnTo>
                  <a:pt x="316066" y="221933"/>
                </a:lnTo>
                <a:lnTo>
                  <a:pt x="385330" y="223735"/>
                </a:lnTo>
                <a:lnTo>
                  <a:pt x="454594" y="221933"/>
                </a:lnTo>
                <a:lnTo>
                  <a:pt x="519785" y="216736"/>
                </a:lnTo>
                <a:lnTo>
                  <a:pt x="579815" y="208461"/>
                </a:lnTo>
                <a:lnTo>
                  <a:pt x="633595" y="197424"/>
                </a:lnTo>
                <a:lnTo>
                  <a:pt x="680036" y="183940"/>
                </a:lnTo>
                <a:lnTo>
                  <a:pt x="718052" y="168326"/>
                </a:lnTo>
                <a:lnTo>
                  <a:pt x="764453" y="131970"/>
                </a:lnTo>
                <a:lnTo>
                  <a:pt x="770661" y="111861"/>
                </a:lnTo>
                <a:close/>
              </a:path>
            </a:pathLst>
          </a:custGeom>
          <a:ln w="11267">
            <a:solidFill>
              <a:srgbClr val="00FF00"/>
            </a:solidFill>
            <a:prstDash val="lgDash"/>
          </a:ln>
        </p:spPr>
        <p:txBody>
          <a:bodyPr wrap="square" lIns="0" tIns="0" rIns="0" bIns="0" rtlCol="0"/>
          <a:lstStyle/>
          <a:p>
            <a:endParaRPr sz="1588"/>
          </a:p>
        </p:txBody>
      </p:sp>
      <p:sp>
        <p:nvSpPr>
          <p:cNvPr id="18" name="object 18"/>
          <p:cNvSpPr txBox="1"/>
          <p:nvPr/>
        </p:nvSpPr>
        <p:spPr>
          <a:xfrm>
            <a:off x="8354444" y="2877835"/>
            <a:ext cx="420780" cy="155681"/>
          </a:xfrm>
          <a:prstGeom prst="rect">
            <a:avLst/>
          </a:prstGeom>
        </p:spPr>
        <p:txBody>
          <a:bodyPr vert="horz" wrap="square" lIns="0" tIns="12887" rIns="0" bIns="0" rtlCol="0">
            <a:spAutoFit/>
          </a:bodyPr>
          <a:lstStyle/>
          <a:p>
            <a:pPr marL="11206">
              <a:spcBef>
                <a:spcPts val="101"/>
              </a:spcBef>
            </a:pPr>
            <a:r>
              <a:rPr sz="927" spc="4" dirty="0">
                <a:solidFill>
                  <a:srgbClr val="00FF00"/>
                </a:solidFill>
                <a:latin typeface="Arial"/>
                <a:cs typeface="Arial"/>
              </a:rPr>
              <a:t>Oradea</a:t>
            </a:r>
            <a:endParaRPr sz="927">
              <a:latin typeface="Arial"/>
              <a:cs typeface="Arial"/>
            </a:endParaRPr>
          </a:p>
        </p:txBody>
      </p:sp>
      <p:grpSp>
        <p:nvGrpSpPr>
          <p:cNvPr id="19" name="object 19"/>
          <p:cNvGrpSpPr/>
          <p:nvPr/>
        </p:nvGrpSpPr>
        <p:grpSpPr>
          <a:xfrm>
            <a:off x="2224244" y="1781948"/>
            <a:ext cx="6585697" cy="1468531"/>
            <a:chOff x="641210" y="2019541"/>
            <a:chExt cx="7463790" cy="1664335"/>
          </a:xfrm>
        </p:grpSpPr>
        <p:sp>
          <p:nvSpPr>
            <p:cNvPr id="20" name="object 20"/>
            <p:cNvSpPr/>
            <p:nvPr/>
          </p:nvSpPr>
          <p:spPr>
            <a:xfrm>
              <a:off x="646925" y="2758122"/>
              <a:ext cx="7452359" cy="920115"/>
            </a:xfrm>
            <a:custGeom>
              <a:avLst/>
              <a:gdLst/>
              <a:ahLst/>
              <a:cxnLst/>
              <a:rect l="l" t="t" r="r" b="b"/>
              <a:pathLst>
                <a:path w="7452359" h="920114">
                  <a:moveTo>
                    <a:pt x="1758835" y="0"/>
                  </a:moveTo>
                  <a:lnTo>
                    <a:pt x="341820" y="497205"/>
                  </a:lnTo>
                </a:path>
                <a:path w="7452359" h="920114">
                  <a:moveTo>
                    <a:pt x="1758835" y="0"/>
                  </a:moveTo>
                  <a:lnTo>
                    <a:pt x="1298930" y="497205"/>
                  </a:lnTo>
                </a:path>
                <a:path w="7452359" h="920114">
                  <a:moveTo>
                    <a:pt x="1758835" y="0"/>
                  </a:moveTo>
                  <a:lnTo>
                    <a:pt x="2212530" y="497205"/>
                  </a:lnTo>
                </a:path>
                <a:path w="7452359" h="920114">
                  <a:moveTo>
                    <a:pt x="1758835" y="0"/>
                  </a:moveTo>
                  <a:lnTo>
                    <a:pt x="3169627" y="497205"/>
                  </a:lnTo>
                </a:path>
                <a:path w="7452359" h="920114">
                  <a:moveTo>
                    <a:pt x="341820" y="727151"/>
                  </a:moveTo>
                  <a:lnTo>
                    <a:pt x="0" y="919822"/>
                  </a:lnTo>
                </a:path>
                <a:path w="7452359" h="920114">
                  <a:moveTo>
                    <a:pt x="341820" y="727151"/>
                  </a:moveTo>
                  <a:lnTo>
                    <a:pt x="341820" y="919822"/>
                  </a:lnTo>
                </a:path>
                <a:path w="7452359" h="920114">
                  <a:moveTo>
                    <a:pt x="341820" y="727151"/>
                  </a:moveTo>
                  <a:lnTo>
                    <a:pt x="683641" y="919822"/>
                  </a:lnTo>
                </a:path>
                <a:path w="7452359" h="920114">
                  <a:moveTo>
                    <a:pt x="3169627" y="727151"/>
                  </a:moveTo>
                  <a:lnTo>
                    <a:pt x="2827807" y="919822"/>
                  </a:lnTo>
                </a:path>
                <a:path w="7452359" h="920114">
                  <a:moveTo>
                    <a:pt x="3169627" y="727151"/>
                  </a:moveTo>
                  <a:lnTo>
                    <a:pt x="3169627" y="919822"/>
                  </a:lnTo>
                </a:path>
                <a:path w="7452359" h="920114">
                  <a:moveTo>
                    <a:pt x="3169627" y="727151"/>
                  </a:moveTo>
                  <a:lnTo>
                    <a:pt x="3511448" y="919822"/>
                  </a:lnTo>
                </a:path>
                <a:path w="7452359" h="920114">
                  <a:moveTo>
                    <a:pt x="2218753" y="727151"/>
                  </a:moveTo>
                  <a:lnTo>
                    <a:pt x="2485986" y="919822"/>
                  </a:lnTo>
                </a:path>
                <a:path w="7452359" h="920114">
                  <a:moveTo>
                    <a:pt x="2218753" y="727151"/>
                  </a:moveTo>
                  <a:lnTo>
                    <a:pt x="1951507" y="919822"/>
                  </a:lnTo>
                </a:path>
                <a:path w="7452359" h="920114">
                  <a:moveTo>
                    <a:pt x="1305153" y="727151"/>
                  </a:moveTo>
                  <a:lnTo>
                    <a:pt x="1572399" y="919822"/>
                  </a:lnTo>
                </a:path>
                <a:path w="7452359" h="920114">
                  <a:moveTo>
                    <a:pt x="1305153" y="727151"/>
                  </a:moveTo>
                  <a:lnTo>
                    <a:pt x="1037907" y="919822"/>
                  </a:lnTo>
                </a:path>
                <a:path w="7452359" h="920114">
                  <a:moveTo>
                    <a:pt x="6687299" y="0"/>
                  </a:moveTo>
                  <a:lnTo>
                    <a:pt x="6264681" y="497205"/>
                  </a:lnTo>
                </a:path>
                <a:path w="7452359" h="920114">
                  <a:moveTo>
                    <a:pt x="6687299" y="0"/>
                  </a:moveTo>
                  <a:lnTo>
                    <a:pt x="7184504" y="497205"/>
                  </a:lnTo>
                </a:path>
                <a:path w="7452359" h="920114">
                  <a:moveTo>
                    <a:pt x="6258471" y="727151"/>
                  </a:moveTo>
                  <a:lnTo>
                    <a:pt x="5916650" y="919822"/>
                  </a:lnTo>
                </a:path>
                <a:path w="7452359" h="920114">
                  <a:moveTo>
                    <a:pt x="6258471" y="727151"/>
                  </a:moveTo>
                  <a:lnTo>
                    <a:pt x="6258471" y="919822"/>
                  </a:lnTo>
                </a:path>
                <a:path w="7452359" h="920114">
                  <a:moveTo>
                    <a:pt x="6258471" y="727151"/>
                  </a:moveTo>
                  <a:lnTo>
                    <a:pt x="6600304" y="919822"/>
                  </a:lnTo>
                </a:path>
                <a:path w="7452359" h="920114">
                  <a:moveTo>
                    <a:pt x="7184504" y="727151"/>
                  </a:moveTo>
                  <a:lnTo>
                    <a:pt x="7451750" y="919822"/>
                  </a:lnTo>
                </a:path>
                <a:path w="7452359" h="920114">
                  <a:moveTo>
                    <a:pt x="7184504" y="727151"/>
                  </a:moveTo>
                  <a:lnTo>
                    <a:pt x="6917271" y="919822"/>
                  </a:lnTo>
                </a:path>
              </a:pathLst>
            </a:custGeom>
            <a:ln w="11267">
              <a:solidFill>
                <a:srgbClr val="00FF00"/>
              </a:solidFill>
              <a:prstDash val="lgDash"/>
            </a:ln>
          </p:spPr>
          <p:txBody>
            <a:bodyPr wrap="square" lIns="0" tIns="0" rIns="0" bIns="0" rtlCol="0"/>
            <a:lstStyle/>
            <a:p>
              <a:endParaRPr sz="1588"/>
            </a:p>
          </p:txBody>
        </p:sp>
        <p:sp>
          <p:nvSpPr>
            <p:cNvPr id="21" name="object 21"/>
            <p:cNvSpPr/>
            <p:nvPr/>
          </p:nvSpPr>
          <p:spPr>
            <a:xfrm>
              <a:off x="2405761" y="2030971"/>
              <a:ext cx="5324475" cy="723265"/>
            </a:xfrm>
            <a:custGeom>
              <a:avLst/>
              <a:gdLst/>
              <a:ahLst/>
              <a:cxnLst/>
              <a:rect l="l" t="t" r="r" b="b"/>
              <a:pathLst>
                <a:path w="5324475" h="723264">
                  <a:moveTo>
                    <a:pt x="0" y="497205"/>
                  </a:moveTo>
                  <a:lnTo>
                    <a:pt x="2293327" y="0"/>
                  </a:lnTo>
                </a:path>
                <a:path w="5324475" h="723264">
                  <a:moveTo>
                    <a:pt x="2293327" y="0"/>
                  </a:moveTo>
                  <a:lnTo>
                    <a:pt x="2939681" y="497205"/>
                  </a:lnTo>
                </a:path>
                <a:path w="5324475" h="723264">
                  <a:moveTo>
                    <a:pt x="2293327" y="0"/>
                  </a:moveTo>
                  <a:lnTo>
                    <a:pt x="4928476" y="497205"/>
                  </a:lnTo>
                </a:path>
                <a:path w="5324475" h="723264">
                  <a:moveTo>
                    <a:pt x="5323941" y="610997"/>
                  </a:moveTo>
                  <a:lnTo>
                    <a:pt x="5299834" y="571960"/>
                  </a:lnTo>
                  <a:lnTo>
                    <a:pt x="5233318" y="538918"/>
                  </a:lnTo>
                  <a:lnTo>
                    <a:pt x="5186877" y="525434"/>
                  </a:lnTo>
                  <a:lnTo>
                    <a:pt x="5133099" y="514397"/>
                  </a:lnTo>
                  <a:lnTo>
                    <a:pt x="5073071" y="506121"/>
                  </a:lnTo>
                  <a:lnTo>
                    <a:pt x="5007884" y="500925"/>
                  </a:lnTo>
                  <a:lnTo>
                    <a:pt x="4938623" y="499122"/>
                  </a:lnTo>
                  <a:lnTo>
                    <a:pt x="4869359" y="500925"/>
                  </a:lnTo>
                  <a:lnTo>
                    <a:pt x="4804168" y="506121"/>
                  </a:lnTo>
                  <a:lnTo>
                    <a:pt x="4744139" y="514397"/>
                  </a:lnTo>
                  <a:lnTo>
                    <a:pt x="4690359" y="525434"/>
                  </a:lnTo>
                  <a:lnTo>
                    <a:pt x="4643917" y="538918"/>
                  </a:lnTo>
                  <a:lnTo>
                    <a:pt x="4605901" y="554532"/>
                  </a:lnTo>
                  <a:lnTo>
                    <a:pt x="4559501" y="590887"/>
                  </a:lnTo>
                  <a:lnTo>
                    <a:pt x="4553292" y="610997"/>
                  </a:lnTo>
                  <a:lnTo>
                    <a:pt x="4559501" y="631105"/>
                  </a:lnTo>
                  <a:lnTo>
                    <a:pt x="4605901" y="667458"/>
                  </a:lnTo>
                  <a:lnTo>
                    <a:pt x="4643917" y="683070"/>
                  </a:lnTo>
                  <a:lnTo>
                    <a:pt x="4690359" y="696552"/>
                  </a:lnTo>
                  <a:lnTo>
                    <a:pt x="4744139" y="707587"/>
                  </a:lnTo>
                  <a:lnTo>
                    <a:pt x="4804168" y="715860"/>
                  </a:lnTo>
                  <a:lnTo>
                    <a:pt x="4869359" y="721056"/>
                  </a:lnTo>
                  <a:lnTo>
                    <a:pt x="4938623" y="722858"/>
                  </a:lnTo>
                  <a:lnTo>
                    <a:pt x="5007884" y="721056"/>
                  </a:lnTo>
                  <a:lnTo>
                    <a:pt x="5073071" y="715860"/>
                  </a:lnTo>
                  <a:lnTo>
                    <a:pt x="5133099" y="707587"/>
                  </a:lnTo>
                  <a:lnTo>
                    <a:pt x="5186877" y="696552"/>
                  </a:lnTo>
                  <a:lnTo>
                    <a:pt x="5233318" y="683070"/>
                  </a:lnTo>
                  <a:lnTo>
                    <a:pt x="5271333" y="667458"/>
                  </a:lnTo>
                  <a:lnTo>
                    <a:pt x="5317733" y="631105"/>
                  </a:lnTo>
                  <a:lnTo>
                    <a:pt x="5323941" y="610997"/>
                  </a:lnTo>
                  <a:close/>
                </a:path>
              </a:pathLst>
            </a:custGeom>
            <a:ln w="22534">
              <a:solidFill>
                <a:srgbClr val="000000"/>
              </a:solidFill>
            </a:ln>
          </p:spPr>
          <p:txBody>
            <a:bodyPr wrap="square" lIns="0" tIns="0" rIns="0" bIns="0" rtlCol="0"/>
            <a:lstStyle/>
            <a:p>
              <a:endParaRPr sz="1588"/>
            </a:p>
          </p:txBody>
        </p:sp>
        <p:sp>
          <p:nvSpPr>
            <p:cNvPr id="22" name="object 22"/>
            <p:cNvSpPr/>
            <p:nvPr/>
          </p:nvSpPr>
          <p:spPr>
            <a:xfrm>
              <a:off x="4543704" y="2758122"/>
              <a:ext cx="1529080" cy="920115"/>
            </a:xfrm>
            <a:custGeom>
              <a:avLst/>
              <a:gdLst/>
              <a:ahLst/>
              <a:cxnLst/>
              <a:rect l="l" t="t" r="r" b="b"/>
              <a:pathLst>
                <a:path w="1529079" h="920114">
                  <a:moveTo>
                    <a:pt x="801738" y="0"/>
                  </a:moveTo>
                  <a:lnTo>
                    <a:pt x="341833" y="497205"/>
                  </a:lnTo>
                </a:path>
                <a:path w="1529079" h="920114">
                  <a:moveTo>
                    <a:pt x="801738" y="0"/>
                  </a:moveTo>
                  <a:lnTo>
                    <a:pt x="1261643" y="497205"/>
                  </a:lnTo>
                </a:path>
                <a:path w="1529079" h="920114">
                  <a:moveTo>
                    <a:pt x="341833" y="727151"/>
                  </a:moveTo>
                  <a:lnTo>
                    <a:pt x="0" y="919822"/>
                  </a:lnTo>
                </a:path>
                <a:path w="1529079" h="920114">
                  <a:moveTo>
                    <a:pt x="341833" y="727151"/>
                  </a:moveTo>
                  <a:lnTo>
                    <a:pt x="341833" y="919822"/>
                  </a:lnTo>
                </a:path>
                <a:path w="1529079" h="920114">
                  <a:moveTo>
                    <a:pt x="341833" y="727151"/>
                  </a:moveTo>
                  <a:lnTo>
                    <a:pt x="683653" y="919822"/>
                  </a:lnTo>
                </a:path>
                <a:path w="1529079" h="920114">
                  <a:moveTo>
                    <a:pt x="1261643" y="727151"/>
                  </a:moveTo>
                  <a:lnTo>
                    <a:pt x="1528889" y="919822"/>
                  </a:lnTo>
                </a:path>
                <a:path w="1529079" h="920114">
                  <a:moveTo>
                    <a:pt x="1261643" y="727151"/>
                  </a:moveTo>
                  <a:lnTo>
                    <a:pt x="994410" y="919822"/>
                  </a:lnTo>
                </a:path>
              </a:pathLst>
            </a:custGeom>
            <a:ln w="11267">
              <a:solidFill>
                <a:srgbClr val="00FF00"/>
              </a:solidFill>
              <a:prstDash val="lgDash"/>
            </a:ln>
          </p:spPr>
          <p:txBody>
            <a:bodyPr wrap="square" lIns="0" tIns="0" rIns="0" bIns="0" rtlCol="0"/>
            <a:lstStyle/>
            <a:p>
              <a:endParaRPr sz="1588"/>
            </a:p>
          </p:txBody>
        </p:sp>
      </p:grpSp>
      <p:sp>
        <p:nvSpPr>
          <p:cNvPr id="23" name="object 23"/>
          <p:cNvSpPr txBox="1"/>
          <p:nvPr/>
        </p:nvSpPr>
        <p:spPr>
          <a:xfrm>
            <a:off x="7948646" y="2236220"/>
            <a:ext cx="360829" cy="155681"/>
          </a:xfrm>
          <a:prstGeom prst="rect">
            <a:avLst/>
          </a:prstGeom>
        </p:spPr>
        <p:txBody>
          <a:bodyPr vert="horz" wrap="square" lIns="0" tIns="12887" rIns="0" bIns="0" rtlCol="0">
            <a:spAutoFit/>
          </a:bodyPr>
          <a:lstStyle/>
          <a:p>
            <a:pPr marL="11206">
              <a:spcBef>
                <a:spcPts val="101"/>
              </a:spcBef>
            </a:pPr>
            <a:r>
              <a:rPr sz="927" spc="4" dirty="0">
                <a:latin typeface="Arial"/>
                <a:cs typeface="Arial"/>
              </a:rPr>
              <a:t>Zerind</a:t>
            </a:r>
            <a:endParaRPr sz="927">
              <a:latin typeface="Arial"/>
              <a:cs typeface="Arial"/>
            </a:endParaRPr>
          </a:p>
        </p:txBody>
      </p:sp>
      <p:grpSp>
        <p:nvGrpSpPr>
          <p:cNvPr id="24" name="object 24"/>
          <p:cNvGrpSpPr/>
          <p:nvPr/>
        </p:nvGrpSpPr>
        <p:grpSpPr>
          <a:xfrm>
            <a:off x="5445902" y="1590831"/>
            <a:ext cx="680197" cy="197783"/>
            <a:chOff x="4292422" y="1802942"/>
            <a:chExt cx="770890" cy="224154"/>
          </a:xfrm>
        </p:grpSpPr>
        <p:sp>
          <p:nvSpPr>
            <p:cNvPr id="25" name="object 25"/>
            <p:cNvSpPr/>
            <p:nvPr/>
          </p:nvSpPr>
          <p:spPr>
            <a:xfrm>
              <a:off x="4292422" y="1802942"/>
              <a:ext cx="770890" cy="224154"/>
            </a:xfrm>
            <a:custGeom>
              <a:avLst/>
              <a:gdLst/>
              <a:ahLst/>
              <a:cxnLst/>
              <a:rect l="l" t="t" r="r" b="b"/>
              <a:pathLst>
                <a:path w="770889" h="224155">
                  <a:moveTo>
                    <a:pt x="0" y="111874"/>
                  </a:moveTo>
                  <a:lnTo>
                    <a:pt x="24107" y="150910"/>
                  </a:lnTo>
                  <a:lnTo>
                    <a:pt x="90624" y="183953"/>
                  </a:lnTo>
                  <a:lnTo>
                    <a:pt x="137066" y="197436"/>
                  </a:lnTo>
                  <a:lnTo>
                    <a:pt x="190846" y="208474"/>
                  </a:lnTo>
                  <a:lnTo>
                    <a:pt x="250875" y="216749"/>
                  </a:lnTo>
                  <a:lnTo>
                    <a:pt x="316066" y="221946"/>
                  </a:lnTo>
                  <a:lnTo>
                    <a:pt x="385330" y="223748"/>
                  </a:lnTo>
                  <a:lnTo>
                    <a:pt x="454594" y="221946"/>
                  </a:lnTo>
                  <a:lnTo>
                    <a:pt x="519785" y="216749"/>
                  </a:lnTo>
                  <a:lnTo>
                    <a:pt x="579815" y="208474"/>
                  </a:lnTo>
                  <a:lnTo>
                    <a:pt x="633595" y="197436"/>
                  </a:lnTo>
                  <a:lnTo>
                    <a:pt x="680036" y="183953"/>
                  </a:lnTo>
                  <a:lnTo>
                    <a:pt x="718052" y="168338"/>
                  </a:lnTo>
                  <a:lnTo>
                    <a:pt x="764453" y="131983"/>
                  </a:lnTo>
                  <a:lnTo>
                    <a:pt x="770661" y="111874"/>
                  </a:lnTo>
                  <a:lnTo>
                    <a:pt x="764453" y="91765"/>
                  </a:lnTo>
                  <a:lnTo>
                    <a:pt x="718052" y="55409"/>
                  </a:lnTo>
                  <a:lnTo>
                    <a:pt x="680036" y="39795"/>
                  </a:lnTo>
                  <a:lnTo>
                    <a:pt x="633595" y="26311"/>
                  </a:lnTo>
                  <a:lnTo>
                    <a:pt x="579815" y="15274"/>
                  </a:lnTo>
                  <a:lnTo>
                    <a:pt x="519785" y="6999"/>
                  </a:lnTo>
                  <a:lnTo>
                    <a:pt x="454594" y="1802"/>
                  </a:lnTo>
                  <a:lnTo>
                    <a:pt x="385330" y="0"/>
                  </a:lnTo>
                  <a:lnTo>
                    <a:pt x="316066" y="1802"/>
                  </a:lnTo>
                  <a:lnTo>
                    <a:pt x="250875" y="6999"/>
                  </a:lnTo>
                  <a:lnTo>
                    <a:pt x="190846" y="15274"/>
                  </a:lnTo>
                  <a:lnTo>
                    <a:pt x="137066" y="26311"/>
                  </a:lnTo>
                  <a:lnTo>
                    <a:pt x="90624" y="39795"/>
                  </a:lnTo>
                  <a:lnTo>
                    <a:pt x="52608" y="55409"/>
                  </a:lnTo>
                  <a:lnTo>
                    <a:pt x="6208" y="91765"/>
                  </a:lnTo>
                  <a:lnTo>
                    <a:pt x="0" y="111874"/>
                  </a:lnTo>
                  <a:close/>
                </a:path>
              </a:pathLst>
            </a:custGeom>
            <a:solidFill>
              <a:srgbClr val="BEBEBE"/>
            </a:solidFill>
          </p:spPr>
          <p:txBody>
            <a:bodyPr wrap="square" lIns="0" tIns="0" rIns="0" bIns="0" rtlCol="0"/>
            <a:lstStyle/>
            <a:p>
              <a:endParaRPr sz="1588"/>
            </a:p>
          </p:txBody>
        </p:sp>
        <p:sp>
          <p:nvSpPr>
            <p:cNvPr id="26" name="object 26"/>
            <p:cNvSpPr/>
            <p:nvPr/>
          </p:nvSpPr>
          <p:spPr>
            <a:xfrm>
              <a:off x="4292422" y="1802942"/>
              <a:ext cx="770890" cy="224154"/>
            </a:xfrm>
            <a:custGeom>
              <a:avLst/>
              <a:gdLst/>
              <a:ahLst/>
              <a:cxnLst/>
              <a:rect l="l" t="t" r="r" b="b"/>
              <a:pathLst>
                <a:path w="770889" h="224155">
                  <a:moveTo>
                    <a:pt x="770661" y="111874"/>
                  </a:moveTo>
                  <a:lnTo>
                    <a:pt x="746554" y="72838"/>
                  </a:lnTo>
                  <a:lnTo>
                    <a:pt x="680036" y="39795"/>
                  </a:lnTo>
                  <a:lnTo>
                    <a:pt x="633595" y="26311"/>
                  </a:lnTo>
                  <a:lnTo>
                    <a:pt x="579815" y="15274"/>
                  </a:lnTo>
                  <a:lnTo>
                    <a:pt x="519785" y="6999"/>
                  </a:lnTo>
                  <a:lnTo>
                    <a:pt x="454594" y="1802"/>
                  </a:lnTo>
                  <a:lnTo>
                    <a:pt x="385330" y="0"/>
                  </a:lnTo>
                  <a:lnTo>
                    <a:pt x="316066" y="1802"/>
                  </a:lnTo>
                  <a:lnTo>
                    <a:pt x="250875" y="6999"/>
                  </a:lnTo>
                  <a:lnTo>
                    <a:pt x="190846" y="15274"/>
                  </a:lnTo>
                  <a:lnTo>
                    <a:pt x="137066" y="26311"/>
                  </a:lnTo>
                  <a:lnTo>
                    <a:pt x="90624" y="39795"/>
                  </a:lnTo>
                  <a:lnTo>
                    <a:pt x="52608" y="55409"/>
                  </a:lnTo>
                  <a:lnTo>
                    <a:pt x="6208" y="91765"/>
                  </a:lnTo>
                  <a:lnTo>
                    <a:pt x="0" y="111874"/>
                  </a:lnTo>
                  <a:lnTo>
                    <a:pt x="6208" y="131983"/>
                  </a:lnTo>
                  <a:lnTo>
                    <a:pt x="52608" y="168338"/>
                  </a:lnTo>
                  <a:lnTo>
                    <a:pt x="90624" y="183953"/>
                  </a:lnTo>
                  <a:lnTo>
                    <a:pt x="137066" y="197436"/>
                  </a:lnTo>
                  <a:lnTo>
                    <a:pt x="190846" y="208474"/>
                  </a:lnTo>
                  <a:lnTo>
                    <a:pt x="250875" y="216749"/>
                  </a:lnTo>
                  <a:lnTo>
                    <a:pt x="316066" y="221946"/>
                  </a:lnTo>
                  <a:lnTo>
                    <a:pt x="385330" y="223748"/>
                  </a:lnTo>
                  <a:lnTo>
                    <a:pt x="454594" y="221946"/>
                  </a:lnTo>
                  <a:lnTo>
                    <a:pt x="519785" y="216749"/>
                  </a:lnTo>
                  <a:lnTo>
                    <a:pt x="579815" y="208474"/>
                  </a:lnTo>
                  <a:lnTo>
                    <a:pt x="633595" y="197436"/>
                  </a:lnTo>
                  <a:lnTo>
                    <a:pt x="680036" y="183953"/>
                  </a:lnTo>
                  <a:lnTo>
                    <a:pt x="718052" y="168338"/>
                  </a:lnTo>
                  <a:lnTo>
                    <a:pt x="764453" y="131983"/>
                  </a:lnTo>
                  <a:lnTo>
                    <a:pt x="770661" y="111874"/>
                  </a:lnTo>
                  <a:close/>
                </a:path>
              </a:pathLst>
            </a:custGeom>
            <a:ln w="3175">
              <a:solidFill>
                <a:srgbClr val="000000"/>
              </a:solidFill>
            </a:ln>
          </p:spPr>
          <p:txBody>
            <a:bodyPr wrap="square" lIns="0" tIns="0" rIns="0" bIns="0" rtlCol="0"/>
            <a:lstStyle/>
            <a:p>
              <a:endParaRPr sz="1588"/>
            </a:p>
          </p:txBody>
        </p:sp>
      </p:grpSp>
      <p:sp>
        <p:nvSpPr>
          <p:cNvPr id="27" name="object 27"/>
          <p:cNvSpPr txBox="1"/>
          <p:nvPr/>
        </p:nvSpPr>
        <p:spPr>
          <a:xfrm>
            <a:off x="5645456" y="1594616"/>
            <a:ext cx="274544" cy="155681"/>
          </a:xfrm>
          <a:prstGeom prst="rect">
            <a:avLst/>
          </a:prstGeom>
        </p:spPr>
        <p:txBody>
          <a:bodyPr vert="horz" wrap="square" lIns="0" tIns="12887" rIns="0" bIns="0" rtlCol="0">
            <a:spAutoFit/>
          </a:bodyPr>
          <a:lstStyle/>
          <a:p>
            <a:pPr marL="11206">
              <a:spcBef>
                <a:spcPts val="101"/>
              </a:spcBef>
            </a:pPr>
            <a:r>
              <a:rPr sz="927" spc="4" dirty="0">
                <a:latin typeface="Arial"/>
                <a:cs typeface="Arial"/>
              </a:rPr>
              <a:t>Arad</a:t>
            </a:r>
            <a:endParaRPr sz="927" dirty="0">
              <a:latin typeface="Arial"/>
              <a:cs typeface="Arial"/>
            </a:endParaRPr>
          </a:p>
        </p:txBody>
      </p:sp>
      <p:sp>
        <p:nvSpPr>
          <p:cNvPr id="28" name="object 28"/>
          <p:cNvSpPr/>
          <p:nvPr/>
        </p:nvSpPr>
        <p:spPr>
          <a:xfrm>
            <a:off x="3438323" y="2232436"/>
            <a:ext cx="680197" cy="197783"/>
          </a:xfrm>
          <a:custGeom>
            <a:avLst/>
            <a:gdLst/>
            <a:ahLst/>
            <a:cxnLst/>
            <a:rect l="l" t="t" r="r" b="b"/>
            <a:pathLst>
              <a:path w="770889" h="224155">
                <a:moveTo>
                  <a:pt x="770661" y="111874"/>
                </a:moveTo>
                <a:lnTo>
                  <a:pt x="746554" y="72838"/>
                </a:lnTo>
                <a:lnTo>
                  <a:pt x="680036" y="39795"/>
                </a:lnTo>
                <a:lnTo>
                  <a:pt x="633595" y="26311"/>
                </a:lnTo>
                <a:lnTo>
                  <a:pt x="579815" y="15274"/>
                </a:lnTo>
                <a:lnTo>
                  <a:pt x="519785" y="6999"/>
                </a:lnTo>
                <a:lnTo>
                  <a:pt x="454594" y="1802"/>
                </a:lnTo>
                <a:lnTo>
                  <a:pt x="385330" y="0"/>
                </a:lnTo>
                <a:lnTo>
                  <a:pt x="316066" y="1802"/>
                </a:lnTo>
                <a:lnTo>
                  <a:pt x="250875" y="6999"/>
                </a:lnTo>
                <a:lnTo>
                  <a:pt x="190846" y="15274"/>
                </a:lnTo>
                <a:lnTo>
                  <a:pt x="137066" y="26311"/>
                </a:lnTo>
                <a:lnTo>
                  <a:pt x="90624" y="39795"/>
                </a:lnTo>
                <a:lnTo>
                  <a:pt x="52608" y="55409"/>
                </a:lnTo>
                <a:lnTo>
                  <a:pt x="6208" y="91765"/>
                </a:lnTo>
                <a:lnTo>
                  <a:pt x="0" y="111874"/>
                </a:lnTo>
                <a:lnTo>
                  <a:pt x="6208" y="131983"/>
                </a:lnTo>
                <a:lnTo>
                  <a:pt x="52608" y="168335"/>
                </a:lnTo>
                <a:lnTo>
                  <a:pt x="90624" y="183947"/>
                </a:lnTo>
                <a:lnTo>
                  <a:pt x="137066" y="197429"/>
                </a:lnTo>
                <a:lnTo>
                  <a:pt x="190846" y="208464"/>
                </a:lnTo>
                <a:lnTo>
                  <a:pt x="250875" y="216738"/>
                </a:lnTo>
                <a:lnTo>
                  <a:pt x="316066" y="221933"/>
                </a:lnTo>
                <a:lnTo>
                  <a:pt x="385330" y="223735"/>
                </a:lnTo>
                <a:lnTo>
                  <a:pt x="454594" y="221933"/>
                </a:lnTo>
                <a:lnTo>
                  <a:pt x="519785" y="216738"/>
                </a:lnTo>
                <a:lnTo>
                  <a:pt x="579815" y="208464"/>
                </a:lnTo>
                <a:lnTo>
                  <a:pt x="633595" y="197429"/>
                </a:lnTo>
                <a:lnTo>
                  <a:pt x="680036" y="183947"/>
                </a:lnTo>
                <a:lnTo>
                  <a:pt x="718052" y="168335"/>
                </a:lnTo>
                <a:lnTo>
                  <a:pt x="764453" y="131983"/>
                </a:lnTo>
                <a:lnTo>
                  <a:pt x="770661" y="111874"/>
                </a:lnTo>
                <a:close/>
              </a:path>
            </a:pathLst>
          </a:custGeom>
          <a:ln w="22534">
            <a:solidFill>
              <a:srgbClr val="000000"/>
            </a:solidFill>
          </a:ln>
        </p:spPr>
        <p:txBody>
          <a:bodyPr wrap="square" lIns="0" tIns="0" rIns="0" bIns="0" rtlCol="0"/>
          <a:lstStyle/>
          <a:p>
            <a:endParaRPr sz="1588"/>
          </a:p>
        </p:txBody>
      </p:sp>
      <p:sp>
        <p:nvSpPr>
          <p:cNvPr id="29" name="object 29"/>
          <p:cNvSpPr txBox="1"/>
          <p:nvPr/>
        </p:nvSpPr>
        <p:spPr>
          <a:xfrm>
            <a:off x="3632902" y="2236231"/>
            <a:ext cx="287991" cy="155681"/>
          </a:xfrm>
          <a:prstGeom prst="rect">
            <a:avLst/>
          </a:prstGeom>
        </p:spPr>
        <p:txBody>
          <a:bodyPr vert="horz" wrap="square" lIns="0" tIns="12887" rIns="0" bIns="0" rtlCol="0">
            <a:spAutoFit/>
          </a:bodyPr>
          <a:lstStyle/>
          <a:p>
            <a:pPr marL="11206">
              <a:spcBef>
                <a:spcPts val="101"/>
              </a:spcBef>
            </a:pPr>
            <a:r>
              <a:rPr sz="927" spc="4" dirty="0">
                <a:latin typeface="Arial"/>
                <a:cs typeface="Arial"/>
              </a:rPr>
              <a:t>Sibiu</a:t>
            </a:r>
            <a:endParaRPr sz="927">
              <a:latin typeface="Arial"/>
              <a:cs typeface="Arial"/>
            </a:endParaRPr>
          </a:p>
        </p:txBody>
      </p:sp>
      <p:sp>
        <p:nvSpPr>
          <p:cNvPr id="30" name="object 30"/>
          <p:cNvSpPr/>
          <p:nvPr/>
        </p:nvSpPr>
        <p:spPr>
          <a:xfrm>
            <a:off x="6024820" y="2232436"/>
            <a:ext cx="680197" cy="197783"/>
          </a:xfrm>
          <a:custGeom>
            <a:avLst/>
            <a:gdLst/>
            <a:ahLst/>
            <a:cxnLst/>
            <a:rect l="l" t="t" r="r" b="b"/>
            <a:pathLst>
              <a:path w="770889" h="224155">
                <a:moveTo>
                  <a:pt x="770661" y="111874"/>
                </a:moveTo>
                <a:lnTo>
                  <a:pt x="746554" y="72838"/>
                </a:lnTo>
                <a:lnTo>
                  <a:pt x="680036" y="39795"/>
                </a:lnTo>
                <a:lnTo>
                  <a:pt x="633595" y="26311"/>
                </a:lnTo>
                <a:lnTo>
                  <a:pt x="579815" y="15274"/>
                </a:lnTo>
                <a:lnTo>
                  <a:pt x="519785" y="6999"/>
                </a:lnTo>
                <a:lnTo>
                  <a:pt x="454594" y="1802"/>
                </a:lnTo>
                <a:lnTo>
                  <a:pt x="385330" y="0"/>
                </a:lnTo>
                <a:lnTo>
                  <a:pt x="316066" y="1802"/>
                </a:lnTo>
                <a:lnTo>
                  <a:pt x="250875" y="6999"/>
                </a:lnTo>
                <a:lnTo>
                  <a:pt x="190846" y="15274"/>
                </a:lnTo>
                <a:lnTo>
                  <a:pt x="137066" y="26311"/>
                </a:lnTo>
                <a:lnTo>
                  <a:pt x="90624" y="39795"/>
                </a:lnTo>
                <a:lnTo>
                  <a:pt x="52608" y="55409"/>
                </a:lnTo>
                <a:lnTo>
                  <a:pt x="6208" y="91765"/>
                </a:lnTo>
                <a:lnTo>
                  <a:pt x="0" y="111874"/>
                </a:lnTo>
                <a:lnTo>
                  <a:pt x="6208" y="131983"/>
                </a:lnTo>
                <a:lnTo>
                  <a:pt x="52608" y="168335"/>
                </a:lnTo>
                <a:lnTo>
                  <a:pt x="90624" y="183947"/>
                </a:lnTo>
                <a:lnTo>
                  <a:pt x="137066" y="197429"/>
                </a:lnTo>
                <a:lnTo>
                  <a:pt x="190846" y="208464"/>
                </a:lnTo>
                <a:lnTo>
                  <a:pt x="250875" y="216738"/>
                </a:lnTo>
                <a:lnTo>
                  <a:pt x="316066" y="221933"/>
                </a:lnTo>
                <a:lnTo>
                  <a:pt x="385330" y="223735"/>
                </a:lnTo>
                <a:lnTo>
                  <a:pt x="454594" y="221933"/>
                </a:lnTo>
                <a:lnTo>
                  <a:pt x="519785" y="216738"/>
                </a:lnTo>
                <a:lnTo>
                  <a:pt x="579815" y="208464"/>
                </a:lnTo>
                <a:lnTo>
                  <a:pt x="633595" y="197429"/>
                </a:lnTo>
                <a:lnTo>
                  <a:pt x="680036" y="183947"/>
                </a:lnTo>
                <a:lnTo>
                  <a:pt x="718052" y="168335"/>
                </a:lnTo>
                <a:lnTo>
                  <a:pt x="764453" y="131983"/>
                </a:lnTo>
                <a:lnTo>
                  <a:pt x="770661" y="111874"/>
                </a:lnTo>
                <a:close/>
              </a:path>
            </a:pathLst>
          </a:custGeom>
          <a:ln w="22534">
            <a:solidFill>
              <a:srgbClr val="000000"/>
            </a:solidFill>
          </a:ln>
        </p:spPr>
        <p:txBody>
          <a:bodyPr wrap="square" lIns="0" tIns="0" rIns="0" bIns="0" rtlCol="0"/>
          <a:lstStyle/>
          <a:p>
            <a:endParaRPr sz="1588"/>
          </a:p>
        </p:txBody>
      </p:sp>
      <p:sp>
        <p:nvSpPr>
          <p:cNvPr id="31" name="object 31"/>
          <p:cNvSpPr txBox="1"/>
          <p:nvPr/>
        </p:nvSpPr>
        <p:spPr>
          <a:xfrm>
            <a:off x="6095126" y="2236220"/>
            <a:ext cx="546287" cy="155681"/>
          </a:xfrm>
          <a:prstGeom prst="rect">
            <a:avLst/>
          </a:prstGeom>
        </p:spPr>
        <p:txBody>
          <a:bodyPr vert="horz" wrap="square" lIns="0" tIns="12887" rIns="0" bIns="0" rtlCol="0">
            <a:spAutoFit/>
          </a:bodyPr>
          <a:lstStyle/>
          <a:p>
            <a:pPr marL="11206">
              <a:spcBef>
                <a:spcPts val="101"/>
              </a:spcBef>
            </a:pPr>
            <a:r>
              <a:rPr sz="927" spc="4" dirty="0">
                <a:latin typeface="Arial"/>
                <a:cs typeface="Arial"/>
              </a:rPr>
              <a:t>Timisoara</a:t>
            </a:r>
            <a:endParaRPr sz="927">
              <a:latin typeface="Arial"/>
              <a:cs typeface="Arial"/>
            </a:endParaRPr>
          </a:p>
        </p:txBody>
      </p:sp>
      <p:sp>
        <p:nvSpPr>
          <p:cNvPr id="34" name="TextBox 33">
            <a:extLst>
              <a:ext uri="{FF2B5EF4-FFF2-40B4-BE49-F238E27FC236}">
                <a16:creationId xmlns:a16="http://schemas.microsoft.com/office/drawing/2014/main" id="{0F15253E-4273-4709-BF75-C87529FD0795}"/>
              </a:ext>
            </a:extLst>
          </p:cNvPr>
          <p:cNvSpPr txBox="1"/>
          <p:nvPr/>
        </p:nvSpPr>
        <p:spPr>
          <a:xfrm>
            <a:off x="5008480" y="6303750"/>
            <a:ext cx="3025588" cy="363818"/>
          </a:xfrm>
          <a:prstGeom prst="rect">
            <a:avLst/>
          </a:prstGeom>
          <a:noFill/>
        </p:spPr>
        <p:txBody>
          <a:bodyPr wrap="square" rtlCol="0">
            <a:spAutoFit/>
          </a:bodyPr>
          <a:lstStyle/>
          <a:p>
            <a:pPr defTabSz="806867">
              <a:defRPr/>
            </a:pPr>
            <a:r>
              <a:rPr lang="en-US" sz="882" spc="18" dirty="0"/>
              <a:t>© 2021 Pearson Education Ltd.</a:t>
            </a:r>
          </a:p>
          <a:p>
            <a:endParaRPr lang="en-US" sz="882" dirty="0">
              <a:latin typeface="Palatino Linotype" panose="02040502050505030304" pitchFamily="18" charset="0"/>
            </a:endParaRPr>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idx="4294967295"/>
          </p:nvPr>
        </p:nvSpPr>
        <p:spPr>
          <a:xfrm>
            <a:off x="2004336" y="317017"/>
            <a:ext cx="6813550" cy="369887"/>
          </a:xfrm>
          <a:prstGeom prst="rect">
            <a:avLst/>
          </a:prstGeom>
          <a:ln w="51816">
            <a:noFill/>
          </a:ln>
        </p:spPr>
        <p:txBody>
          <a:bodyPr vert="horz" wrap="square" lIns="0" tIns="0" rIns="0" bIns="0" rtlCol="0" anchor="ctr">
            <a:spAutoFit/>
          </a:bodyPr>
          <a:lstStyle/>
          <a:p>
            <a:pPr algn="ctr">
              <a:lnSpc>
                <a:spcPts val="2325"/>
              </a:lnSpc>
            </a:pPr>
            <a:r>
              <a:rPr b="1" spc="57" dirty="0">
                <a:solidFill>
                  <a:schemeClr val="bg1"/>
                </a:solidFill>
              </a:rPr>
              <a:t>Tree</a:t>
            </a:r>
            <a:r>
              <a:rPr b="1" spc="212" dirty="0">
                <a:solidFill>
                  <a:schemeClr val="bg1"/>
                </a:solidFill>
              </a:rPr>
              <a:t> </a:t>
            </a:r>
            <a:r>
              <a:rPr b="1" spc="31" dirty="0">
                <a:solidFill>
                  <a:schemeClr val="bg1"/>
                </a:solidFill>
              </a:rPr>
              <a:t>search</a:t>
            </a:r>
            <a:r>
              <a:rPr b="1" spc="229" dirty="0">
                <a:solidFill>
                  <a:schemeClr val="bg1"/>
                </a:solidFill>
              </a:rPr>
              <a:t> </a:t>
            </a:r>
            <a:r>
              <a:rPr b="1" spc="71" dirty="0">
                <a:solidFill>
                  <a:schemeClr val="bg1"/>
                </a:solidFill>
              </a:rPr>
              <a:t>example</a:t>
            </a:r>
          </a:p>
        </p:txBody>
      </p:sp>
      <p:sp>
        <p:nvSpPr>
          <p:cNvPr id="36" name="object 36"/>
          <p:cNvSpPr txBox="1">
            <a:spLocks noGrp="1"/>
          </p:cNvSpPr>
          <p:nvPr>
            <p:ph type="ftr" sz="quarter" idx="4294967295"/>
          </p:nvPr>
        </p:nvSpPr>
        <p:spPr>
          <a:xfrm>
            <a:off x="11696700" y="7216775"/>
            <a:ext cx="495300" cy="127000"/>
          </a:xfrm>
          <a:prstGeom prst="rect">
            <a:avLst/>
          </a:prstGeom>
        </p:spPr>
        <p:txBody>
          <a:bodyPr vert="horz" wrap="square" lIns="0" tIns="0" rIns="0" bIns="0" rtlCol="0">
            <a:spAutoFit/>
          </a:bodyPr>
          <a:lstStyle>
            <a:defPPr>
              <a:defRPr lang="en-US"/>
            </a:defPPr>
            <a:lvl1pPr marL="0" algn="l" defTabSz="914400" rtl="0" eaLnBrk="1" latinLnBrk="0" hangingPunct="1">
              <a:defRPr sz="800" b="0" i="0" kern="1200">
                <a:solidFill>
                  <a:schemeClr val="tx1"/>
                </a:solidFill>
                <a:latin typeface="Palatino Linotype"/>
                <a:ea typeface="+mn-ea"/>
                <a:cs typeface="Palatino Linotype"/>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1206">
              <a:lnSpc>
                <a:spcPts val="781"/>
              </a:lnSpc>
            </a:pPr>
            <a:r>
              <a:rPr lang="en-US" spc="15"/>
              <a:t>Chapter</a:t>
            </a:r>
            <a:r>
              <a:rPr lang="en-US" spc="20"/>
              <a:t> 3</a:t>
            </a:r>
            <a:endParaRPr spc="18" dirty="0"/>
          </a:p>
        </p:txBody>
      </p:sp>
      <p:sp>
        <p:nvSpPr>
          <p:cNvPr id="37" name="object 37"/>
          <p:cNvSpPr txBox="1">
            <a:spLocks noGrp="1"/>
          </p:cNvSpPr>
          <p:nvPr>
            <p:ph type="sldNum" sz="quarter" idx="4294967295"/>
          </p:nvPr>
        </p:nvSpPr>
        <p:spPr>
          <a:xfrm>
            <a:off x="11995150" y="7216775"/>
            <a:ext cx="196850" cy="127000"/>
          </a:xfrm>
          <a:prstGeom prst="rect">
            <a:avLst/>
          </a:prstGeom>
        </p:spPr>
        <p:txBody>
          <a:bodyPr vert="horz" wrap="square" lIns="0" tIns="0" rIns="0" bIns="0" rtlCol="0">
            <a:spAutoFit/>
          </a:bodyPr>
          <a:lstStyle>
            <a:defPPr>
              <a:defRPr lang="en-US"/>
            </a:defPPr>
            <a:lvl1pPr marL="0" algn="l" defTabSz="914400" rtl="0" eaLnBrk="1" latinLnBrk="0" hangingPunct="1">
              <a:defRPr sz="800" b="0" i="0" kern="1200">
                <a:solidFill>
                  <a:schemeClr val="tx1"/>
                </a:solidFill>
                <a:latin typeface="Palatino Linotype"/>
                <a:ea typeface="+mn-ea"/>
                <a:cs typeface="Palatino Linotype"/>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885"/>
              </a:lnSpc>
            </a:pPr>
            <a:fld id="{81D60167-4931-47E6-BA6A-407CBD079E47}" type="slidenum">
              <a:rPr lang="en-US" spc="20" smtClean="0"/>
              <a:pPr marL="38100">
                <a:lnSpc>
                  <a:spcPts val="885"/>
                </a:lnSpc>
              </a:pPr>
              <a:t>7</a:t>
            </a:fld>
            <a:endParaRPr spc="18" dirty="0"/>
          </a:p>
        </p:txBody>
      </p:sp>
      <p:sp>
        <p:nvSpPr>
          <p:cNvPr id="3" name="object 3"/>
          <p:cNvSpPr/>
          <p:nvPr/>
        </p:nvSpPr>
        <p:spPr>
          <a:xfrm>
            <a:off x="6452873" y="2873748"/>
            <a:ext cx="680197" cy="197783"/>
          </a:xfrm>
          <a:custGeom>
            <a:avLst/>
            <a:gdLst/>
            <a:ahLst/>
            <a:cxnLst/>
            <a:rect l="l" t="t" r="r" b="b"/>
            <a:pathLst>
              <a:path w="770889" h="224154">
                <a:moveTo>
                  <a:pt x="770648" y="111861"/>
                </a:moveTo>
                <a:lnTo>
                  <a:pt x="746541" y="72827"/>
                </a:lnTo>
                <a:lnTo>
                  <a:pt x="680025" y="39788"/>
                </a:lnTo>
                <a:lnTo>
                  <a:pt x="633584" y="26306"/>
                </a:lnTo>
                <a:lnTo>
                  <a:pt x="579806" y="15271"/>
                </a:lnTo>
                <a:lnTo>
                  <a:pt x="519779" y="6997"/>
                </a:lnTo>
                <a:lnTo>
                  <a:pt x="454591" y="1802"/>
                </a:lnTo>
                <a:lnTo>
                  <a:pt x="385330" y="0"/>
                </a:lnTo>
                <a:lnTo>
                  <a:pt x="316066" y="1802"/>
                </a:lnTo>
                <a:lnTo>
                  <a:pt x="250875" y="6997"/>
                </a:lnTo>
                <a:lnTo>
                  <a:pt x="190846" y="15271"/>
                </a:lnTo>
                <a:lnTo>
                  <a:pt x="137066" y="26306"/>
                </a:lnTo>
                <a:lnTo>
                  <a:pt x="90624" y="39788"/>
                </a:lnTo>
                <a:lnTo>
                  <a:pt x="52608" y="55400"/>
                </a:lnTo>
                <a:lnTo>
                  <a:pt x="6208" y="91752"/>
                </a:lnTo>
                <a:lnTo>
                  <a:pt x="0" y="111861"/>
                </a:lnTo>
                <a:lnTo>
                  <a:pt x="6208" y="131970"/>
                </a:lnTo>
                <a:lnTo>
                  <a:pt x="52608" y="168326"/>
                </a:lnTo>
                <a:lnTo>
                  <a:pt x="90624" y="183940"/>
                </a:lnTo>
                <a:lnTo>
                  <a:pt x="137066" y="197424"/>
                </a:lnTo>
                <a:lnTo>
                  <a:pt x="190846" y="208461"/>
                </a:lnTo>
                <a:lnTo>
                  <a:pt x="250875" y="216736"/>
                </a:lnTo>
                <a:lnTo>
                  <a:pt x="316066" y="221933"/>
                </a:lnTo>
                <a:lnTo>
                  <a:pt x="385330" y="223735"/>
                </a:lnTo>
                <a:lnTo>
                  <a:pt x="454591" y="221933"/>
                </a:lnTo>
                <a:lnTo>
                  <a:pt x="519779" y="216736"/>
                </a:lnTo>
                <a:lnTo>
                  <a:pt x="579806" y="208461"/>
                </a:lnTo>
                <a:lnTo>
                  <a:pt x="633584" y="197424"/>
                </a:lnTo>
                <a:lnTo>
                  <a:pt x="680025" y="183940"/>
                </a:lnTo>
                <a:lnTo>
                  <a:pt x="718040" y="168326"/>
                </a:lnTo>
                <a:lnTo>
                  <a:pt x="764440" y="131970"/>
                </a:lnTo>
                <a:lnTo>
                  <a:pt x="770648" y="111861"/>
                </a:lnTo>
                <a:close/>
              </a:path>
            </a:pathLst>
          </a:custGeom>
          <a:ln w="11267">
            <a:solidFill>
              <a:srgbClr val="00FF00"/>
            </a:solidFill>
            <a:prstDash val="lgDash"/>
          </a:ln>
        </p:spPr>
        <p:txBody>
          <a:bodyPr wrap="square" lIns="0" tIns="0" rIns="0" bIns="0" rtlCol="0"/>
          <a:lstStyle/>
          <a:p>
            <a:endParaRPr sz="1588"/>
          </a:p>
        </p:txBody>
      </p:sp>
      <p:sp>
        <p:nvSpPr>
          <p:cNvPr id="4" name="object 4"/>
          <p:cNvSpPr txBox="1"/>
          <p:nvPr/>
        </p:nvSpPr>
        <p:spPr>
          <a:xfrm>
            <a:off x="6632527" y="2877532"/>
            <a:ext cx="314325" cy="155681"/>
          </a:xfrm>
          <a:prstGeom prst="rect">
            <a:avLst/>
          </a:prstGeom>
        </p:spPr>
        <p:txBody>
          <a:bodyPr vert="horz" wrap="square" lIns="0" tIns="12887" rIns="0" bIns="0" rtlCol="0">
            <a:spAutoFit/>
          </a:bodyPr>
          <a:lstStyle/>
          <a:p>
            <a:pPr marL="11206">
              <a:spcBef>
                <a:spcPts val="101"/>
              </a:spcBef>
            </a:pPr>
            <a:r>
              <a:rPr sz="927" spc="4" dirty="0">
                <a:solidFill>
                  <a:srgbClr val="00FF00"/>
                </a:solidFill>
                <a:latin typeface="Arial"/>
                <a:cs typeface="Arial"/>
              </a:rPr>
              <a:t>Lugoj</a:t>
            </a:r>
            <a:endParaRPr sz="927">
              <a:latin typeface="Arial"/>
              <a:cs typeface="Arial"/>
            </a:endParaRPr>
          </a:p>
        </p:txBody>
      </p:sp>
      <p:sp>
        <p:nvSpPr>
          <p:cNvPr id="5" name="object 5"/>
          <p:cNvSpPr/>
          <p:nvPr/>
        </p:nvSpPr>
        <p:spPr>
          <a:xfrm>
            <a:off x="7414585" y="2873748"/>
            <a:ext cx="680197" cy="197783"/>
          </a:xfrm>
          <a:custGeom>
            <a:avLst/>
            <a:gdLst/>
            <a:ahLst/>
            <a:cxnLst/>
            <a:rect l="l" t="t" r="r" b="b"/>
            <a:pathLst>
              <a:path w="770890" h="224154">
                <a:moveTo>
                  <a:pt x="770661" y="111861"/>
                </a:moveTo>
                <a:lnTo>
                  <a:pt x="746554" y="72827"/>
                </a:lnTo>
                <a:lnTo>
                  <a:pt x="680036" y="39788"/>
                </a:lnTo>
                <a:lnTo>
                  <a:pt x="633595" y="26306"/>
                </a:lnTo>
                <a:lnTo>
                  <a:pt x="579815" y="15271"/>
                </a:lnTo>
                <a:lnTo>
                  <a:pt x="519785" y="6997"/>
                </a:lnTo>
                <a:lnTo>
                  <a:pt x="454594" y="1802"/>
                </a:lnTo>
                <a:lnTo>
                  <a:pt x="385330" y="0"/>
                </a:lnTo>
                <a:lnTo>
                  <a:pt x="316066" y="1802"/>
                </a:lnTo>
                <a:lnTo>
                  <a:pt x="250875" y="6997"/>
                </a:lnTo>
                <a:lnTo>
                  <a:pt x="190846" y="15271"/>
                </a:lnTo>
                <a:lnTo>
                  <a:pt x="137066" y="26306"/>
                </a:lnTo>
                <a:lnTo>
                  <a:pt x="90624" y="39788"/>
                </a:lnTo>
                <a:lnTo>
                  <a:pt x="52608" y="55400"/>
                </a:lnTo>
                <a:lnTo>
                  <a:pt x="6208" y="91752"/>
                </a:lnTo>
                <a:lnTo>
                  <a:pt x="0" y="111861"/>
                </a:lnTo>
                <a:lnTo>
                  <a:pt x="6208" y="131970"/>
                </a:lnTo>
                <a:lnTo>
                  <a:pt x="52608" y="168326"/>
                </a:lnTo>
                <a:lnTo>
                  <a:pt x="90624" y="183940"/>
                </a:lnTo>
                <a:lnTo>
                  <a:pt x="137066" y="197424"/>
                </a:lnTo>
                <a:lnTo>
                  <a:pt x="190846" y="208461"/>
                </a:lnTo>
                <a:lnTo>
                  <a:pt x="250875" y="216736"/>
                </a:lnTo>
                <a:lnTo>
                  <a:pt x="316066" y="221933"/>
                </a:lnTo>
                <a:lnTo>
                  <a:pt x="385330" y="223735"/>
                </a:lnTo>
                <a:lnTo>
                  <a:pt x="454594" y="221933"/>
                </a:lnTo>
                <a:lnTo>
                  <a:pt x="519785" y="216736"/>
                </a:lnTo>
                <a:lnTo>
                  <a:pt x="579815" y="208461"/>
                </a:lnTo>
                <a:lnTo>
                  <a:pt x="633595" y="197424"/>
                </a:lnTo>
                <a:lnTo>
                  <a:pt x="680036" y="183940"/>
                </a:lnTo>
                <a:lnTo>
                  <a:pt x="718052" y="168326"/>
                </a:lnTo>
                <a:lnTo>
                  <a:pt x="764453" y="131970"/>
                </a:lnTo>
                <a:lnTo>
                  <a:pt x="770661" y="111861"/>
                </a:lnTo>
                <a:close/>
              </a:path>
            </a:pathLst>
          </a:custGeom>
          <a:ln w="11267">
            <a:solidFill>
              <a:srgbClr val="00FF00"/>
            </a:solidFill>
            <a:prstDash val="lgDash"/>
          </a:ln>
        </p:spPr>
        <p:txBody>
          <a:bodyPr wrap="square" lIns="0" tIns="0" rIns="0" bIns="0" rtlCol="0"/>
          <a:lstStyle/>
          <a:p>
            <a:endParaRPr sz="1588"/>
          </a:p>
        </p:txBody>
      </p:sp>
      <p:sp>
        <p:nvSpPr>
          <p:cNvPr id="6" name="object 6"/>
          <p:cNvSpPr txBox="1"/>
          <p:nvPr/>
        </p:nvSpPr>
        <p:spPr>
          <a:xfrm>
            <a:off x="7614128" y="2877532"/>
            <a:ext cx="274544" cy="155681"/>
          </a:xfrm>
          <a:prstGeom prst="rect">
            <a:avLst/>
          </a:prstGeom>
        </p:spPr>
        <p:txBody>
          <a:bodyPr vert="horz" wrap="square" lIns="0" tIns="12887" rIns="0" bIns="0" rtlCol="0">
            <a:spAutoFit/>
          </a:bodyPr>
          <a:lstStyle/>
          <a:p>
            <a:pPr marL="11206">
              <a:spcBef>
                <a:spcPts val="101"/>
              </a:spcBef>
            </a:pPr>
            <a:r>
              <a:rPr sz="927" spc="4" dirty="0">
                <a:solidFill>
                  <a:srgbClr val="00FF00"/>
                </a:solidFill>
                <a:latin typeface="Arial"/>
                <a:cs typeface="Arial"/>
              </a:rPr>
              <a:t>Arad</a:t>
            </a:r>
            <a:endParaRPr sz="927">
              <a:latin typeface="Arial"/>
              <a:cs typeface="Arial"/>
            </a:endParaRPr>
          </a:p>
        </p:txBody>
      </p:sp>
      <p:sp>
        <p:nvSpPr>
          <p:cNvPr id="7" name="object 7"/>
          <p:cNvSpPr/>
          <p:nvPr/>
        </p:nvSpPr>
        <p:spPr>
          <a:xfrm>
            <a:off x="5626865" y="2873748"/>
            <a:ext cx="680197" cy="197783"/>
          </a:xfrm>
          <a:custGeom>
            <a:avLst/>
            <a:gdLst/>
            <a:ahLst/>
            <a:cxnLst/>
            <a:rect l="l" t="t" r="r" b="b"/>
            <a:pathLst>
              <a:path w="770889" h="224154">
                <a:moveTo>
                  <a:pt x="770661" y="111861"/>
                </a:moveTo>
                <a:lnTo>
                  <a:pt x="746554" y="72827"/>
                </a:lnTo>
                <a:lnTo>
                  <a:pt x="680036" y="39788"/>
                </a:lnTo>
                <a:lnTo>
                  <a:pt x="633595" y="26306"/>
                </a:lnTo>
                <a:lnTo>
                  <a:pt x="579815" y="15271"/>
                </a:lnTo>
                <a:lnTo>
                  <a:pt x="519785" y="6997"/>
                </a:lnTo>
                <a:lnTo>
                  <a:pt x="454594" y="1802"/>
                </a:lnTo>
                <a:lnTo>
                  <a:pt x="385330" y="0"/>
                </a:lnTo>
                <a:lnTo>
                  <a:pt x="316066" y="1802"/>
                </a:lnTo>
                <a:lnTo>
                  <a:pt x="250875" y="6997"/>
                </a:lnTo>
                <a:lnTo>
                  <a:pt x="190846" y="15271"/>
                </a:lnTo>
                <a:lnTo>
                  <a:pt x="137066" y="26306"/>
                </a:lnTo>
                <a:lnTo>
                  <a:pt x="90624" y="39788"/>
                </a:lnTo>
                <a:lnTo>
                  <a:pt x="52608" y="55400"/>
                </a:lnTo>
                <a:lnTo>
                  <a:pt x="6208" y="91752"/>
                </a:lnTo>
                <a:lnTo>
                  <a:pt x="0" y="111861"/>
                </a:lnTo>
                <a:lnTo>
                  <a:pt x="6208" y="131970"/>
                </a:lnTo>
                <a:lnTo>
                  <a:pt x="52608" y="168326"/>
                </a:lnTo>
                <a:lnTo>
                  <a:pt x="90624" y="183940"/>
                </a:lnTo>
                <a:lnTo>
                  <a:pt x="137066" y="197424"/>
                </a:lnTo>
                <a:lnTo>
                  <a:pt x="190846" y="208461"/>
                </a:lnTo>
                <a:lnTo>
                  <a:pt x="250875" y="216736"/>
                </a:lnTo>
                <a:lnTo>
                  <a:pt x="316066" y="221933"/>
                </a:lnTo>
                <a:lnTo>
                  <a:pt x="385330" y="223735"/>
                </a:lnTo>
                <a:lnTo>
                  <a:pt x="454594" y="221933"/>
                </a:lnTo>
                <a:lnTo>
                  <a:pt x="519785" y="216736"/>
                </a:lnTo>
                <a:lnTo>
                  <a:pt x="579815" y="208461"/>
                </a:lnTo>
                <a:lnTo>
                  <a:pt x="633595" y="197424"/>
                </a:lnTo>
                <a:lnTo>
                  <a:pt x="680036" y="183940"/>
                </a:lnTo>
                <a:lnTo>
                  <a:pt x="718052" y="168326"/>
                </a:lnTo>
                <a:lnTo>
                  <a:pt x="764453" y="131970"/>
                </a:lnTo>
                <a:lnTo>
                  <a:pt x="770661" y="111861"/>
                </a:lnTo>
                <a:close/>
              </a:path>
            </a:pathLst>
          </a:custGeom>
          <a:ln w="11267">
            <a:solidFill>
              <a:srgbClr val="00FF00"/>
            </a:solidFill>
            <a:prstDash val="lgDash"/>
          </a:ln>
        </p:spPr>
        <p:txBody>
          <a:bodyPr wrap="square" lIns="0" tIns="0" rIns="0" bIns="0" rtlCol="0"/>
          <a:lstStyle/>
          <a:p>
            <a:endParaRPr sz="1588"/>
          </a:p>
        </p:txBody>
      </p:sp>
      <p:sp>
        <p:nvSpPr>
          <p:cNvPr id="8" name="object 8"/>
          <p:cNvSpPr txBox="1"/>
          <p:nvPr/>
        </p:nvSpPr>
        <p:spPr>
          <a:xfrm>
            <a:off x="5826409" y="2877532"/>
            <a:ext cx="274544" cy="155681"/>
          </a:xfrm>
          <a:prstGeom prst="rect">
            <a:avLst/>
          </a:prstGeom>
        </p:spPr>
        <p:txBody>
          <a:bodyPr vert="horz" wrap="square" lIns="0" tIns="12887" rIns="0" bIns="0" rtlCol="0">
            <a:spAutoFit/>
          </a:bodyPr>
          <a:lstStyle/>
          <a:p>
            <a:pPr marL="11206">
              <a:spcBef>
                <a:spcPts val="101"/>
              </a:spcBef>
            </a:pPr>
            <a:r>
              <a:rPr sz="927" spc="4" dirty="0">
                <a:solidFill>
                  <a:srgbClr val="00FF00"/>
                </a:solidFill>
                <a:latin typeface="Arial"/>
                <a:cs typeface="Arial"/>
              </a:rPr>
              <a:t>Arad</a:t>
            </a:r>
            <a:endParaRPr sz="927">
              <a:latin typeface="Arial"/>
              <a:cs typeface="Arial"/>
            </a:endParaRPr>
          </a:p>
        </p:txBody>
      </p:sp>
      <p:sp>
        <p:nvSpPr>
          <p:cNvPr id="9" name="object 9"/>
          <p:cNvSpPr/>
          <p:nvPr/>
        </p:nvSpPr>
        <p:spPr>
          <a:xfrm>
            <a:off x="8229465" y="2873748"/>
            <a:ext cx="680197" cy="197783"/>
          </a:xfrm>
          <a:custGeom>
            <a:avLst/>
            <a:gdLst/>
            <a:ahLst/>
            <a:cxnLst/>
            <a:rect l="l" t="t" r="r" b="b"/>
            <a:pathLst>
              <a:path w="770890" h="224154">
                <a:moveTo>
                  <a:pt x="770648" y="111861"/>
                </a:moveTo>
                <a:lnTo>
                  <a:pt x="746541" y="72827"/>
                </a:lnTo>
                <a:lnTo>
                  <a:pt x="680025" y="39788"/>
                </a:lnTo>
                <a:lnTo>
                  <a:pt x="633584" y="26306"/>
                </a:lnTo>
                <a:lnTo>
                  <a:pt x="579806" y="15271"/>
                </a:lnTo>
                <a:lnTo>
                  <a:pt x="519779" y="6997"/>
                </a:lnTo>
                <a:lnTo>
                  <a:pt x="454591" y="1802"/>
                </a:lnTo>
                <a:lnTo>
                  <a:pt x="385330" y="0"/>
                </a:lnTo>
                <a:lnTo>
                  <a:pt x="316066" y="1802"/>
                </a:lnTo>
                <a:lnTo>
                  <a:pt x="250875" y="6997"/>
                </a:lnTo>
                <a:lnTo>
                  <a:pt x="190846" y="15271"/>
                </a:lnTo>
                <a:lnTo>
                  <a:pt x="137066" y="26306"/>
                </a:lnTo>
                <a:lnTo>
                  <a:pt x="90624" y="39788"/>
                </a:lnTo>
                <a:lnTo>
                  <a:pt x="52608" y="55400"/>
                </a:lnTo>
                <a:lnTo>
                  <a:pt x="6208" y="91752"/>
                </a:lnTo>
                <a:lnTo>
                  <a:pt x="0" y="111861"/>
                </a:lnTo>
                <a:lnTo>
                  <a:pt x="6208" y="131970"/>
                </a:lnTo>
                <a:lnTo>
                  <a:pt x="52608" y="168326"/>
                </a:lnTo>
                <a:lnTo>
                  <a:pt x="90624" y="183940"/>
                </a:lnTo>
                <a:lnTo>
                  <a:pt x="137066" y="197424"/>
                </a:lnTo>
                <a:lnTo>
                  <a:pt x="190846" y="208461"/>
                </a:lnTo>
                <a:lnTo>
                  <a:pt x="250875" y="216736"/>
                </a:lnTo>
                <a:lnTo>
                  <a:pt x="316066" y="221933"/>
                </a:lnTo>
                <a:lnTo>
                  <a:pt x="385330" y="223735"/>
                </a:lnTo>
                <a:lnTo>
                  <a:pt x="454591" y="221933"/>
                </a:lnTo>
                <a:lnTo>
                  <a:pt x="519779" y="216736"/>
                </a:lnTo>
                <a:lnTo>
                  <a:pt x="579806" y="208461"/>
                </a:lnTo>
                <a:lnTo>
                  <a:pt x="633584" y="197424"/>
                </a:lnTo>
                <a:lnTo>
                  <a:pt x="680025" y="183940"/>
                </a:lnTo>
                <a:lnTo>
                  <a:pt x="718040" y="168326"/>
                </a:lnTo>
                <a:lnTo>
                  <a:pt x="764440" y="131970"/>
                </a:lnTo>
                <a:lnTo>
                  <a:pt x="770648" y="111861"/>
                </a:lnTo>
                <a:close/>
              </a:path>
            </a:pathLst>
          </a:custGeom>
          <a:ln w="11267">
            <a:solidFill>
              <a:srgbClr val="00FF00"/>
            </a:solidFill>
            <a:prstDash val="lgDash"/>
          </a:ln>
        </p:spPr>
        <p:txBody>
          <a:bodyPr wrap="square" lIns="0" tIns="0" rIns="0" bIns="0" rtlCol="0"/>
          <a:lstStyle/>
          <a:p>
            <a:endParaRPr sz="1588"/>
          </a:p>
        </p:txBody>
      </p:sp>
      <p:sp>
        <p:nvSpPr>
          <p:cNvPr id="10" name="object 10"/>
          <p:cNvSpPr txBox="1"/>
          <p:nvPr/>
        </p:nvSpPr>
        <p:spPr>
          <a:xfrm>
            <a:off x="8354444" y="2877532"/>
            <a:ext cx="420780" cy="155681"/>
          </a:xfrm>
          <a:prstGeom prst="rect">
            <a:avLst/>
          </a:prstGeom>
        </p:spPr>
        <p:txBody>
          <a:bodyPr vert="horz" wrap="square" lIns="0" tIns="12887" rIns="0" bIns="0" rtlCol="0">
            <a:spAutoFit/>
          </a:bodyPr>
          <a:lstStyle/>
          <a:p>
            <a:pPr marL="11206">
              <a:spcBef>
                <a:spcPts val="101"/>
              </a:spcBef>
            </a:pPr>
            <a:r>
              <a:rPr sz="927" spc="4" dirty="0">
                <a:solidFill>
                  <a:srgbClr val="00FF00"/>
                </a:solidFill>
                <a:latin typeface="Arial"/>
                <a:cs typeface="Arial"/>
              </a:rPr>
              <a:t>Oradea</a:t>
            </a:r>
            <a:endParaRPr sz="927">
              <a:latin typeface="Arial"/>
              <a:cs typeface="Arial"/>
            </a:endParaRPr>
          </a:p>
        </p:txBody>
      </p:sp>
      <p:grpSp>
        <p:nvGrpSpPr>
          <p:cNvPr id="11" name="object 11"/>
          <p:cNvGrpSpPr/>
          <p:nvPr/>
        </p:nvGrpSpPr>
        <p:grpSpPr>
          <a:xfrm>
            <a:off x="2224244" y="1781657"/>
            <a:ext cx="6585697" cy="1468531"/>
            <a:chOff x="641210" y="2019211"/>
            <a:chExt cx="7463790" cy="1664335"/>
          </a:xfrm>
        </p:grpSpPr>
        <p:sp>
          <p:nvSpPr>
            <p:cNvPr id="12" name="object 12"/>
            <p:cNvSpPr/>
            <p:nvPr/>
          </p:nvSpPr>
          <p:spPr>
            <a:xfrm>
              <a:off x="4543691" y="2757792"/>
              <a:ext cx="3555365" cy="920115"/>
            </a:xfrm>
            <a:custGeom>
              <a:avLst/>
              <a:gdLst/>
              <a:ahLst/>
              <a:cxnLst/>
              <a:rect l="l" t="t" r="r" b="b"/>
              <a:pathLst>
                <a:path w="3555365" h="920114">
                  <a:moveTo>
                    <a:pt x="801738" y="0"/>
                  </a:moveTo>
                  <a:lnTo>
                    <a:pt x="341833" y="497192"/>
                  </a:lnTo>
                </a:path>
                <a:path w="3555365" h="920114">
                  <a:moveTo>
                    <a:pt x="801738" y="0"/>
                  </a:moveTo>
                  <a:lnTo>
                    <a:pt x="1261643" y="497192"/>
                  </a:lnTo>
                </a:path>
                <a:path w="3555365" h="920114">
                  <a:moveTo>
                    <a:pt x="341833" y="727151"/>
                  </a:moveTo>
                  <a:lnTo>
                    <a:pt x="0" y="919810"/>
                  </a:lnTo>
                </a:path>
                <a:path w="3555365" h="920114">
                  <a:moveTo>
                    <a:pt x="341833" y="727151"/>
                  </a:moveTo>
                  <a:lnTo>
                    <a:pt x="341833" y="919810"/>
                  </a:lnTo>
                </a:path>
                <a:path w="3555365" h="920114">
                  <a:moveTo>
                    <a:pt x="341833" y="727151"/>
                  </a:moveTo>
                  <a:lnTo>
                    <a:pt x="683653" y="919810"/>
                  </a:lnTo>
                </a:path>
                <a:path w="3555365" h="920114">
                  <a:moveTo>
                    <a:pt x="1261656" y="727151"/>
                  </a:moveTo>
                  <a:lnTo>
                    <a:pt x="1528902" y="919810"/>
                  </a:lnTo>
                </a:path>
                <a:path w="3555365" h="920114">
                  <a:moveTo>
                    <a:pt x="1261656" y="727151"/>
                  </a:moveTo>
                  <a:lnTo>
                    <a:pt x="994410" y="919810"/>
                  </a:lnTo>
                </a:path>
                <a:path w="3555365" h="920114">
                  <a:moveTo>
                    <a:pt x="2790520" y="0"/>
                  </a:moveTo>
                  <a:lnTo>
                    <a:pt x="2367915" y="497192"/>
                  </a:lnTo>
                </a:path>
                <a:path w="3555365" h="920114">
                  <a:moveTo>
                    <a:pt x="2790520" y="0"/>
                  </a:moveTo>
                  <a:lnTo>
                    <a:pt x="3287725" y="497192"/>
                  </a:lnTo>
                </a:path>
                <a:path w="3555365" h="920114">
                  <a:moveTo>
                    <a:pt x="2361704" y="727151"/>
                  </a:moveTo>
                  <a:lnTo>
                    <a:pt x="2019871" y="919810"/>
                  </a:lnTo>
                </a:path>
                <a:path w="3555365" h="920114">
                  <a:moveTo>
                    <a:pt x="2361704" y="727151"/>
                  </a:moveTo>
                  <a:lnTo>
                    <a:pt x="2361704" y="919810"/>
                  </a:lnTo>
                </a:path>
                <a:path w="3555365" h="920114">
                  <a:moveTo>
                    <a:pt x="2361704" y="727151"/>
                  </a:moveTo>
                  <a:lnTo>
                    <a:pt x="2703525" y="919810"/>
                  </a:lnTo>
                </a:path>
                <a:path w="3555365" h="920114">
                  <a:moveTo>
                    <a:pt x="3287725" y="727151"/>
                  </a:moveTo>
                  <a:lnTo>
                    <a:pt x="3554971" y="919810"/>
                  </a:lnTo>
                </a:path>
                <a:path w="3555365" h="920114">
                  <a:moveTo>
                    <a:pt x="3287725" y="727151"/>
                  </a:moveTo>
                  <a:lnTo>
                    <a:pt x="3020491" y="919810"/>
                  </a:lnTo>
                </a:path>
              </a:pathLst>
            </a:custGeom>
            <a:ln w="11267">
              <a:solidFill>
                <a:srgbClr val="00FF00"/>
              </a:solidFill>
              <a:prstDash val="lgDash"/>
            </a:ln>
          </p:spPr>
          <p:txBody>
            <a:bodyPr wrap="square" lIns="0" tIns="0" rIns="0" bIns="0" rtlCol="0"/>
            <a:lstStyle/>
            <a:p>
              <a:endParaRPr sz="1588"/>
            </a:p>
          </p:txBody>
        </p:sp>
        <p:sp>
          <p:nvSpPr>
            <p:cNvPr id="13" name="object 13"/>
            <p:cNvSpPr/>
            <p:nvPr/>
          </p:nvSpPr>
          <p:spPr>
            <a:xfrm>
              <a:off x="988745" y="2030641"/>
              <a:ext cx="6345555" cy="1224915"/>
            </a:xfrm>
            <a:custGeom>
              <a:avLst/>
              <a:gdLst/>
              <a:ahLst/>
              <a:cxnLst/>
              <a:rect l="l" t="t" r="r" b="b"/>
              <a:pathLst>
                <a:path w="6345555" h="1224914">
                  <a:moveTo>
                    <a:pt x="1417015" y="497192"/>
                  </a:moveTo>
                  <a:lnTo>
                    <a:pt x="3710330" y="0"/>
                  </a:lnTo>
                </a:path>
                <a:path w="6345555" h="1224914">
                  <a:moveTo>
                    <a:pt x="3710330" y="0"/>
                  </a:moveTo>
                  <a:lnTo>
                    <a:pt x="4356684" y="497192"/>
                  </a:lnTo>
                </a:path>
                <a:path w="6345555" h="1224914">
                  <a:moveTo>
                    <a:pt x="3710330" y="0"/>
                  </a:moveTo>
                  <a:lnTo>
                    <a:pt x="6345478" y="497192"/>
                  </a:lnTo>
                </a:path>
                <a:path w="6345555" h="1224914">
                  <a:moveTo>
                    <a:pt x="1417002" y="727151"/>
                  </a:moveTo>
                  <a:lnTo>
                    <a:pt x="0" y="1224343"/>
                  </a:lnTo>
                </a:path>
                <a:path w="6345555" h="1224914">
                  <a:moveTo>
                    <a:pt x="1417002" y="727151"/>
                  </a:moveTo>
                  <a:lnTo>
                    <a:pt x="957097" y="1224343"/>
                  </a:lnTo>
                </a:path>
                <a:path w="6345555" h="1224914">
                  <a:moveTo>
                    <a:pt x="1417002" y="727151"/>
                  </a:moveTo>
                  <a:lnTo>
                    <a:pt x="1870697" y="1224343"/>
                  </a:lnTo>
                </a:path>
                <a:path w="6345555" h="1224914">
                  <a:moveTo>
                    <a:pt x="1417002" y="727151"/>
                  </a:moveTo>
                  <a:lnTo>
                    <a:pt x="2827807" y="1224343"/>
                  </a:lnTo>
                </a:path>
              </a:pathLst>
            </a:custGeom>
            <a:ln w="22534">
              <a:solidFill>
                <a:srgbClr val="000000"/>
              </a:solidFill>
            </a:ln>
          </p:spPr>
          <p:txBody>
            <a:bodyPr wrap="square" lIns="0" tIns="0" rIns="0" bIns="0" rtlCol="0"/>
            <a:lstStyle/>
            <a:p>
              <a:endParaRPr sz="1588"/>
            </a:p>
          </p:txBody>
        </p:sp>
        <p:sp>
          <p:nvSpPr>
            <p:cNvPr id="14" name="object 14"/>
            <p:cNvSpPr/>
            <p:nvPr/>
          </p:nvSpPr>
          <p:spPr>
            <a:xfrm>
              <a:off x="3474732" y="3484943"/>
              <a:ext cx="683895" cy="193040"/>
            </a:xfrm>
            <a:custGeom>
              <a:avLst/>
              <a:gdLst/>
              <a:ahLst/>
              <a:cxnLst/>
              <a:rect l="l" t="t" r="r" b="b"/>
              <a:pathLst>
                <a:path w="683895" h="193039">
                  <a:moveTo>
                    <a:pt x="341820" y="0"/>
                  </a:moveTo>
                  <a:lnTo>
                    <a:pt x="0" y="192659"/>
                  </a:lnTo>
                </a:path>
                <a:path w="683895" h="193039">
                  <a:moveTo>
                    <a:pt x="341820" y="0"/>
                  </a:moveTo>
                  <a:lnTo>
                    <a:pt x="341820" y="192659"/>
                  </a:lnTo>
                </a:path>
                <a:path w="683895" h="193039">
                  <a:moveTo>
                    <a:pt x="341820" y="0"/>
                  </a:moveTo>
                  <a:lnTo>
                    <a:pt x="683641" y="192659"/>
                  </a:lnTo>
                </a:path>
              </a:pathLst>
            </a:custGeom>
            <a:ln w="11267">
              <a:solidFill>
                <a:srgbClr val="00FF00"/>
              </a:solidFill>
              <a:prstDash val="lgDash"/>
            </a:ln>
          </p:spPr>
          <p:txBody>
            <a:bodyPr wrap="square" lIns="0" tIns="0" rIns="0" bIns="0" rtlCol="0"/>
            <a:lstStyle/>
            <a:p>
              <a:endParaRPr sz="1588"/>
            </a:p>
          </p:txBody>
        </p:sp>
        <p:sp>
          <p:nvSpPr>
            <p:cNvPr id="15" name="object 15"/>
            <p:cNvSpPr/>
            <p:nvPr/>
          </p:nvSpPr>
          <p:spPr>
            <a:xfrm>
              <a:off x="3426066" y="3264801"/>
              <a:ext cx="770890" cy="224154"/>
            </a:xfrm>
            <a:custGeom>
              <a:avLst/>
              <a:gdLst/>
              <a:ahLst/>
              <a:cxnLst/>
              <a:rect l="l" t="t" r="r" b="b"/>
              <a:pathLst>
                <a:path w="770889" h="224154">
                  <a:moveTo>
                    <a:pt x="770661" y="111861"/>
                  </a:moveTo>
                  <a:lnTo>
                    <a:pt x="746554" y="72827"/>
                  </a:lnTo>
                  <a:lnTo>
                    <a:pt x="680036" y="39788"/>
                  </a:lnTo>
                  <a:lnTo>
                    <a:pt x="633595" y="26306"/>
                  </a:lnTo>
                  <a:lnTo>
                    <a:pt x="579815" y="15271"/>
                  </a:lnTo>
                  <a:lnTo>
                    <a:pt x="519785" y="6997"/>
                  </a:lnTo>
                  <a:lnTo>
                    <a:pt x="454594" y="1802"/>
                  </a:lnTo>
                  <a:lnTo>
                    <a:pt x="385330" y="0"/>
                  </a:lnTo>
                  <a:lnTo>
                    <a:pt x="316066" y="1802"/>
                  </a:lnTo>
                  <a:lnTo>
                    <a:pt x="250875" y="6997"/>
                  </a:lnTo>
                  <a:lnTo>
                    <a:pt x="190846" y="15271"/>
                  </a:lnTo>
                  <a:lnTo>
                    <a:pt x="137066" y="26306"/>
                  </a:lnTo>
                  <a:lnTo>
                    <a:pt x="90624" y="39788"/>
                  </a:lnTo>
                  <a:lnTo>
                    <a:pt x="52608" y="55400"/>
                  </a:lnTo>
                  <a:lnTo>
                    <a:pt x="6208" y="91752"/>
                  </a:lnTo>
                  <a:lnTo>
                    <a:pt x="0" y="111861"/>
                  </a:lnTo>
                  <a:lnTo>
                    <a:pt x="6208" y="131970"/>
                  </a:lnTo>
                  <a:lnTo>
                    <a:pt x="52608" y="168326"/>
                  </a:lnTo>
                  <a:lnTo>
                    <a:pt x="90624" y="183940"/>
                  </a:lnTo>
                  <a:lnTo>
                    <a:pt x="137066" y="197424"/>
                  </a:lnTo>
                  <a:lnTo>
                    <a:pt x="190846" y="208461"/>
                  </a:lnTo>
                  <a:lnTo>
                    <a:pt x="250875" y="216736"/>
                  </a:lnTo>
                  <a:lnTo>
                    <a:pt x="316066" y="221933"/>
                  </a:lnTo>
                  <a:lnTo>
                    <a:pt x="385330" y="223735"/>
                  </a:lnTo>
                  <a:lnTo>
                    <a:pt x="454594" y="221933"/>
                  </a:lnTo>
                  <a:lnTo>
                    <a:pt x="519785" y="216736"/>
                  </a:lnTo>
                  <a:lnTo>
                    <a:pt x="579815" y="208461"/>
                  </a:lnTo>
                  <a:lnTo>
                    <a:pt x="633595" y="197424"/>
                  </a:lnTo>
                  <a:lnTo>
                    <a:pt x="680036" y="183940"/>
                  </a:lnTo>
                  <a:lnTo>
                    <a:pt x="718052" y="168326"/>
                  </a:lnTo>
                  <a:lnTo>
                    <a:pt x="764453" y="131970"/>
                  </a:lnTo>
                  <a:lnTo>
                    <a:pt x="770661" y="111861"/>
                  </a:lnTo>
                  <a:close/>
                </a:path>
              </a:pathLst>
            </a:custGeom>
            <a:ln w="22534">
              <a:solidFill>
                <a:srgbClr val="000000"/>
              </a:solidFill>
            </a:ln>
          </p:spPr>
          <p:txBody>
            <a:bodyPr wrap="square" lIns="0" tIns="0" rIns="0" bIns="0" rtlCol="0"/>
            <a:lstStyle/>
            <a:p>
              <a:endParaRPr sz="1588"/>
            </a:p>
          </p:txBody>
        </p:sp>
        <p:sp>
          <p:nvSpPr>
            <p:cNvPr id="16" name="object 16"/>
            <p:cNvSpPr/>
            <p:nvPr/>
          </p:nvSpPr>
          <p:spPr>
            <a:xfrm>
              <a:off x="646925" y="3484943"/>
              <a:ext cx="2486025" cy="193040"/>
            </a:xfrm>
            <a:custGeom>
              <a:avLst/>
              <a:gdLst/>
              <a:ahLst/>
              <a:cxnLst/>
              <a:rect l="l" t="t" r="r" b="b"/>
              <a:pathLst>
                <a:path w="2486025" h="193039">
                  <a:moveTo>
                    <a:pt x="341820" y="0"/>
                  </a:moveTo>
                  <a:lnTo>
                    <a:pt x="0" y="192659"/>
                  </a:lnTo>
                </a:path>
                <a:path w="2486025" h="193039">
                  <a:moveTo>
                    <a:pt x="341820" y="0"/>
                  </a:moveTo>
                  <a:lnTo>
                    <a:pt x="341820" y="192659"/>
                  </a:lnTo>
                </a:path>
                <a:path w="2486025" h="193039">
                  <a:moveTo>
                    <a:pt x="341820" y="0"/>
                  </a:moveTo>
                  <a:lnTo>
                    <a:pt x="683641" y="192659"/>
                  </a:lnTo>
                </a:path>
                <a:path w="2486025" h="193039">
                  <a:moveTo>
                    <a:pt x="1305140" y="0"/>
                  </a:moveTo>
                  <a:lnTo>
                    <a:pt x="1572387" y="192659"/>
                  </a:lnTo>
                </a:path>
                <a:path w="2486025" h="193039">
                  <a:moveTo>
                    <a:pt x="1305140" y="0"/>
                  </a:moveTo>
                  <a:lnTo>
                    <a:pt x="1037894" y="192659"/>
                  </a:lnTo>
                </a:path>
                <a:path w="2486025" h="193039">
                  <a:moveTo>
                    <a:pt x="2218740" y="0"/>
                  </a:moveTo>
                  <a:lnTo>
                    <a:pt x="2485986" y="192659"/>
                  </a:lnTo>
                </a:path>
                <a:path w="2486025" h="193039">
                  <a:moveTo>
                    <a:pt x="2218740" y="0"/>
                  </a:moveTo>
                  <a:lnTo>
                    <a:pt x="1951494" y="192659"/>
                  </a:lnTo>
                </a:path>
              </a:pathLst>
            </a:custGeom>
            <a:ln w="11267">
              <a:solidFill>
                <a:srgbClr val="00FF00"/>
              </a:solidFill>
              <a:prstDash val="lgDash"/>
            </a:ln>
          </p:spPr>
          <p:txBody>
            <a:bodyPr wrap="square" lIns="0" tIns="0" rIns="0" bIns="0" rtlCol="0"/>
            <a:lstStyle/>
            <a:p>
              <a:endParaRPr sz="1588"/>
            </a:p>
          </p:txBody>
        </p:sp>
      </p:grpSp>
      <p:sp>
        <p:nvSpPr>
          <p:cNvPr id="17" name="object 17"/>
          <p:cNvSpPr txBox="1"/>
          <p:nvPr/>
        </p:nvSpPr>
        <p:spPr>
          <a:xfrm>
            <a:off x="4713205" y="2892869"/>
            <a:ext cx="590550" cy="140827"/>
          </a:xfrm>
          <a:prstGeom prst="rect">
            <a:avLst/>
          </a:prstGeom>
        </p:spPr>
        <p:txBody>
          <a:bodyPr vert="horz" wrap="square" lIns="0" tIns="11766" rIns="0" bIns="0" rtlCol="0">
            <a:spAutoFit/>
          </a:bodyPr>
          <a:lstStyle/>
          <a:p>
            <a:pPr marL="11206">
              <a:spcBef>
                <a:spcPts val="93"/>
              </a:spcBef>
            </a:pPr>
            <a:r>
              <a:rPr sz="838" spc="-84" dirty="0">
                <a:latin typeface="Arial"/>
                <a:cs typeface="Arial"/>
              </a:rPr>
              <a:t>Rimnicu</a:t>
            </a:r>
            <a:r>
              <a:rPr sz="838" spc="-49" dirty="0">
                <a:latin typeface="Arial"/>
                <a:cs typeface="Arial"/>
              </a:rPr>
              <a:t> </a:t>
            </a:r>
            <a:r>
              <a:rPr sz="838" spc="-75" dirty="0">
                <a:latin typeface="Arial"/>
                <a:cs typeface="Arial"/>
              </a:rPr>
              <a:t>Vilcea</a:t>
            </a:r>
            <a:endParaRPr sz="838">
              <a:latin typeface="Arial"/>
              <a:cs typeface="Arial"/>
            </a:endParaRPr>
          </a:p>
        </p:txBody>
      </p:sp>
      <p:sp>
        <p:nvSpPr>
          <p:cNvPr id="18" name="object 18"/>
          <p:cNvSpPr/>
          <p:nvPr/>
        </p:nvSpPr>
        <p:spPr>
          <a:xfrm>
            <a:off x="7798801" y="2232144"/>
            <a:ext cx="680197" cy="197783"/>
          </a:xfrm>
          <a:custGeom>
            <a:avLst/>
            <a:gdLst/>
            <a:ahLst/>
            <a:cxnLst/>
            <a:rect l="l" t="t" r="r" b="b"/>
            <a:pathLst>
              <a:path w="770890" h="224155">
                <a:moveTo>
                  <a:pt x="770661" y="111861"/>
                </a:moveTo>
                <a:lnTo>
                  <a:pt x="746554" y="72832"/>
                </a:lnTo>
                <a:lnTo>
                  <a:pt x="680036" y="39793"/>
                </a:lnTo>
                <a:lnTo>
                  <a:pt x="633595" y="26310"/>
                </a:lnTo>
                <a:lnTo>
                  <a:pt x="579815" y="15273"/>
                </a:lnTo>
                <a:lnTo>
                  <a:pt x="519785" y="6999"/>
                </a:lnTo>
                <a:lnTo>
                  <a:pt x="454594" y="1802"/>
                </a:lnTo>
                <a:lnTo>
                  <a:pt x="385330" y="0"/>
                </a:lnTo>
                <a:lnTo>
                  <a:pt x="316066" y="1802"/>
                </a:lnTo>
                <a:lnTo>
                  <a:pt x="250875" y="6999"/>
                </a:lnTo>
                <a:lnTo>
                  <a:pt x="190846" y="15273"/>
                </a:lnTo>
                <a:lnTo>
                  <a:pt x="137066" y="26310"/>
                </a:lnTo>
                <a:lnTo>
                  <a:pt x="90624" y="39793"/>
                </a:lnTo>
                <a:lnTo>
                  <a:pt x="52608" y="55405"/>
                </a:lnTo>
                <a:lnTo>
                  <a:pt x="6208" y="91756"/>
                </a:lnTo>
                <a:lnTo>
                  <a:pt x="0" y="111861"/>
                </a:lnTo>
                <a:lnTo>
                  <a:pt x="6208" y="131970"/>
                </a:lnTo>
                <a:lnTo>
                  <a:pt x="52608" y="168326"/>
                </a:lnTo>
                <a:lnTo>
                  <a:pt x="90624" y="183940"/>
                </a:lnTo>
                <a:lnTo>
                  <a:pt x="137066" y="197424"/>
                </a:lnTo>
                <a:lnTo>
                  <a:pt x="190846" y="208461"/>
                </a:lnTo>
                <a:lnTo>
                  <a:pt x="250875" y="216736"/>
                </a:lnTo>
                <a:lnTo>
                  <a:pt x="316066" y="221933"/>
                </a:lnTo>
                <a:lnTo>
                  <a:pt x="385330" y="223735"/>
                </a:lnTo>
                <a:lnTo>
                  <a:pt x="454594" y="221933"/>
                </a:lnTo>
                <a:lnTo>
                  <a:pt x="519785" y="216736"/>
                </a:lnTo>
                <a:lnTo>
                  <a:pt x="579815" y="208461"/>
                </a:lnTo>
                <a:lnTo>
                  <a:pt x="633595" y="197424"/>
                </a:lnTo>
                <a:lnTo>
                  <a:pt x="680036" y="183940"/>
                </a:lnTo>
                <a:lnTo>
                  <a:pt x="718052" y="168326"/>
                </a:lnTo>
                <a:lnTo>
                  <a:pt x="764453" y="131970"/>
                </a:lnTo>
                <a:lnTo>
                  <a:pt x="770661" y="111861"/>
                </a:lnTo>
                <a:close/>
              </a:path>
            </a:pathLst>
          </a:custGeom>
          <a:ln w="22534">
            <a:solidFill>
              <a:srgbClr val="000000"/>
            </a:solidFill>
          </a:ln>
        </p:spPr>
        <p:txBody>
          <a:bodyPr wrap="square" lIns="0" tIns="0" rIns="0" bIns="0" rtlCol="0"/>
          <a:lstStyle/>
          <a:p>
            <a:endParaRPr sz="1588"/>
          </a:p>
        </p:txBody>
      </p:sp>
      <p:sp>
        <p:nvSpPr>
          <p:cNvPr id="19" name="object 19"/>
          <p:cNvSpPr txBox="1"/>
          <p:nvPr/>
        </p:nvSpPr>
        <p:spPr>
          <a:xfrm>
            <a:off x="7948646" y="2235928"/>
            <a:ext cx="360829" cy="155681"/>
          </a:xfrm>
          <a:prstGeom prst="rect">
            <a:avLst/>
          </a:prstGeom>
        </p:spPr>
        <p:txBody>
          <a:bodyPr vert="horz" wrap="square" lIns="0" tIns="12887" rIns="0" bIns="0" rtlCol="0">
            <a:spAutoFit/>
          </a:bodyPr>
          <a:lstStyle/>
          <a:p>
            <a:pPr marL="11206">
              <a:spcBef>
                <a:spcPts val="101"/>
              </a:spcBef>
            </a:pPr>
            <a:r>
              <a:rPr sz="927" spc="4" dirty="0">
                <a:latin typeface="Arial"/>
                <a:cs typeface="Arial"/>
              </a:rPr>
              <a:t>Zerind</a:t>
            </a:r>
            <a:endParaRPr sz="927">
              <a:latin typeface="Arial"/>
              <a:cs typeface="Arial"/>
            </a:endParaRPr>
          </a:p>
        </p:txBody>
      </p:sp>
      <p:grpSp>
        <p:nvGrpSpPr>
          <p:cNvPr id="20" name="object 20"/>
          <p:cNvGrpSpPr/>
          <p:nvPr/>
        </p:nvGrpSpPr>
        <p:grpSpPr>
          <a:xfrm>
            <a:off x="5445902" y="1590540"/>
            <a:ext cx="680197" cy="197783"/>
            <a:chOff x="4292422" y="1802612"/>
            <a:chExt cx="770890" cy="224154"/>
          </a:xfrm>
        </p:grpSpPr>
        <p:sp>
          <p:nvSpPr>
            <p:cNvPr id="21" name="object 21"/>
            <p:cNvSpPr/>
            <p:nvPr/>
          </p:nvSpPr>
          <p:spPr>
            <a:xfrm>
              <a:off x="4292422" y="1802612"/>
              <a:ext cx="770890" cy="224154"/>
            </a:xfrm>
            <a:custGeom>
              <a:avLst/>
              <a:gdLst/>
              <a:ahLst/>
              <a:cxnLst/>
              <a:rect l="l" t="t" r="r" b="b"/>
              <a:pathLst>
                <a:path w="770889" h="224155">
                  <a:moveTo>
                    <a:pt x="0" y="111874"/>
                  </a:moveTo>
                  <a:lnTo>
                    <a:pt x="24107" y="150903"/>
                  </a:lnTo>
                  <a:lnTo>
                    <a:pt x="90624" y="183942"/>
                  </a:lnTo>
                  <a:lnTo>
                    <a:pt x="137066" y="197425"/>
                  </a:lnTo>
                  <a:lnTo>
                    <a:pt x="190846" y="208462"/>
                  </a:lnTo>
                  <a:lnTo>
                    <a:pt x="250875" y="216736"/>
                  </a:lnTo>
                  <a:lnTo>
                    <a:pt x="316066" y="221933"/>
                  </a:lnTo>
                  <a:lnTo>
                    <a:pt x="385330" y="223735"/>
                  </a:lnTo>
                  <a:lnTo>
                    <a:pt x="454591" y="221933"/>
                  </a:lnTo>
                  <a:lnTo>
                    <a:pt x="519779" y="216736"/>
                  </a:lnTo>
                  <a:lnTo>
                    <a:pt x="579806" y="208462"/>
                  </a:lnTo>
                  <a:lnTo>
                    <a:pt x="633584" y="197425"/>
                  </a:lnTo>
                  <a:lnTo>
                    <a:pt x="680025" y="183942"/>
                  </a:lnTo>
                  <a:lnTo>
                    <a:pt x="718040" y="168330"/>
                  </a:lnTo>
                  <a:lnTo>
                    <a:pt x="764440" y="131979"/>
                  </a:lnTo>
                  <a:lnTo>
                    <a:pt x="770648" y="111874"/>
                  </a:lnTo>
                  <a:lnTo>
                    <a:pt x="764440" y="91765"/>
                  </a:lnTo>
                  <a:lnTo>
                    <a:pt x="718040" y="55409"/>
                  </a:lnTo>
                  <a:lnTo>
                    <a:pt x="680025" y="39795"/>
                  </a:lnTo>
                  <a:lnTo>
                    <a:pt x="633584" y="26311"/>
                  </a:lnTo>
                  <a:lnTo>
                    <a:pt x="579806" y="15274"/>
                  </a:lnTo>
                  <a:lnTo>
                    <a:pt x="519779" y="6999"/>
                  </a:lnTo>
                  <a:lnTo>
                    <a:pt x="454591" y="1802"/>
                  </a:lnTo>
                  <a:lnTo>
                    <a:pt x="385330" y="0"/>
                  </a:lnTo>
                  <a:lnTo>
                    <a:pt x="316066" y="1802"/>
                  </a:lnTo>
                  <a:lnTo>
                    <a:pt x="250875" y="6999"/>
                  </a:lnTo>
                  <a:lnTo>
                    <a:pt x="190846" y="15274"/>
                  </a:lnTo>
                  <a:lnTo>
                    <a:pt x="137066" y="26311"/>
                  </a:lnTo>
                  <a:lnTo>
                    <a:pt x="90624" y="39795"/>
                  </a:lnTo>
                  <a:lnTo>
                    <a:pt x="52608" y="55409"/>
                  </a:lnTo>
                  <a:lnTo>
                    <a:pt x="6208" y="91765"/>
                  </a:lnTo>
                  <a:lnTo>
                    <a:pt x="0" y="111874"/>
                  </a:lnTo>
                  <a:close/>
                </a:path>
              </a:pathLst>
            </a:custGeom>
            <a:solidFill>
              <a:srgbClr val="BEBEBE"/>
            </a:solidFill>
          </p:spPr>
          <p:txBody>
            <a:bodyPr wrap="square" lIns="0" tIns="0" rIns="0" bIns="0" rtlCol="0"/>
            <a:lstStyle/>
            <a:p>
              <a:endParaRPr sz="1588"/>
            </a:p>
          </p:txBody>
        </p:sp>
        <p:sp>
          <p:nvSpPr>
            <p:cNvPr id="22" name="object 22"/>
            <p:cNvSpPr/>
            <p:nvPr/>
          </p:nvSpPr>
          <p:spPr>
            <a:xfrm>
              <a:off x="4292422" y="1802612"/>
              <a:ext cx="770890" cy="224154"/>
            </a:xfrm>
            <a:custGeom>
              <a:avLst/>
              <a:gdLst/>
              <a:ahLst/>
              <a:cxnLst/>
              <a:rect l="l" t="t" r="r" b="b"/>
              <a:pathLst>
                <a:path w="770889" h="224155">
                  <a:moveTo>
                    <a:pt x="770648" y="111874"/>
                  </a:moveTo>
                  <a:lnTo>
                    <a:pt x="746541" y="72838"/>
                  </a:lnTo>
                  <a:lnTo>
                    <a:pt x="680025" y="39795"/>
                  </a:lnTo>
                  <a:lnTo>
                    <a:pt x="633584" y="26311"/>
                  </a:lnTo>
                  <a:lnTo>
                    <a:pt x="579806" y="15274"/>
                  </a:lnTo>
                  <a:lnTo>
                    <a:pt x="519779" y="6999"/>
                  </a:lnTo>
                  <a:lnTo>
                    <a:pt x="454591" y="1802"/>
                  </a:lnTo>
                  <a:lnTo>
                    <a:pt x="385330" y="0"/>
                  </a:lnTo>
                  <a:lnTo>
                    <a:pt x="316066" y="1802"/>
                  </a:lnTo>
                  <a:lnTo>
                    <a:pt x="250875" y="6999"/>
                  </a:lnTo>
                  <a:lnTo>
                    <a:pt x="190846" y="15274"/>
                  </a:lnTo>
                  <a:lnTo>
                    <a:pt x="137066" y="26311"/>
                  </a:lnTo>
                  <a:lnTo>
                    <a:pt x="90624" y="39795"/>
                  </a:lnTo>
                  <a:lnTo>
                    <a:pt x="52608" y="55409"/>
                  </a:lnTo>
                  <a:lnTo>
                    <a:pt x="6208" y="91765"/>
                  </a:lnTo>
                  <a:lnTo>
                    <a:pt x="0" y="111874"/>
                  </a:lnTo>
                  <a:lnTo>
                    <a:pt x="6208" y="131979"/>
                  </a:lnTo>
                  <a:lnTo>
                    <a:pt x="52608" y="168330"/>
                  </a:lnTo>
                  <a:lnTo>
                    <a:pt x="90624" y="183942"/>
                  </a:lnTo>
                  <a:lnTo>
                    <a:pt x="137066" y="197425"/>
                  </a:lnTo>
                  <a:lnTo>
                    <a:pt x="190846" y="208462"/>
                  </a:lnTo>
                  <a:lnTo>
                    <a:pt x="250875" y="216736"/>
                  </a:lnTo>
                  <a:lnTo>
                    <a:pt x="316066" y="221933"/>
                  </a:lnTo>
                  <a:lnTo>
                    <a:pt x="385330" y="223735"/>
                  </a:lnTo>
                  <a:lnTo>
                    <a:pt x="454591" y="221933"/>
                  </a:lnTo>
                  <a:lnTo>
                    <a:pt x="519779" y="216736"/>
                  </a:lnTo>
                  <a:lnTo>
                    <a:pt x="579806" y="208462"/>
                  </a:lnTo>
                  <a:lnTo>
                    <a:pt x="633584" y="197425"/>
                  </a:lnTo>
                  <a:lnTo>
                    <a:pt x="680025" y="183942"/>
                  </a:lnTo>
                  <a:lnTo>
                    <a:pt x="718040" y="168330"/>
                  </a:lnTo>
                  <a:lnTo>
                    <a:pt x="764440" y="131979"/>
                  </a:lnTo>
                  <a:lnTo>
                    <a:pt x="770648" y="111874"/>
                  </a:lnTo>
                  <a:close/>
                </a:path>
              </a:pathLst>
            </a:custGeom>
            <a:ln w="3175">
              <a:solidFill>
                <a:srgbClr val="000000"/>
              </a:solidFill>
            </a:ln>
          </p:spPr>
          <p:txBody>
            <a:bodyPr wrap="square" lIns="0" tIns="0" rIns="0" bIns="0" rtlCol="0"/>
            <a:lstStyle/>
            <a:p>
              <a:endParaRPr sz="1588"/>
            </a:p>
          </p:txBody>
        </p:sp>
      </p:grpSp>
      <p:sp>
        <p:nvSpPr>
          <p:cNvPr id="23" name="object 23"/>
          <p:cNvSpPr txBox="1"/>
          <p:nvPr/>
        </p:nvSpPr>
        <p:spPr>
          <a:xfrm>
            <a:off x="5645456" y="1594325"/>
            <a:ext cx="274544" cy="155681"/>
          </a:xfrm>
          <a:prstGeom prst="rect">
            <a:avLst/>
          </a:prstGeom>
        </p:spPr>
        <p:txBody>
          <a:bodyPr vert="horz" wrap="square" lIns="0" tIns="12887" rIns="0" bIns="0" rtlCol="0">
            <a:spAutoFit/>
          </a:bodyPr>
          <a:lstStyle/>
          <a:p>
            <a:pPr marL="11206">
              <a:spcBef>
                <a:spcPts val="101"/>
              </a:spcBef>
            </a:pPr>
            <a:r>
              <a:rPr sz="927" spc="4" dirty="0">
                <a:latin typeface="Arial"/>
                <a:cs typeface="Arial"/>
              </a:rPr>
              <a:t>Arad</a:t>
            </a:r>
            <a:endParaRPr sz="927" dirty="0">
              <a:latin typeface="Arial"/>
              <a:cs typeface="Arial"/>
            </a:endParaRPr>
          </a:p>
        </p:txBody>
      </p:sp>
      <p:grpSp>
        <p:nvGrpSpPr>
          <p:cNvPr id="24" name="object 24"/>
          <p:cNvGrpSpPr/>
          <p:nvPr/>
        </p:nvGrpSpPr>
        <p:grpSpPr>
          <a:xfrm>
            <a:off x="3438323" y="2232144"/>
            <a:ext cx="680197" cy="197783"/>
            <a:chOff x="2017166" y="2529763"/>
            <a:chExt cx="770890" cy="224154"/>
          </a:xfrm>
        </p:grpSpPr>
        <p:sp>
          <p:nvSpPr>
            <p:cNvPr id="25" name="object 25"/>
            <p:cNvSpPr/>
            <p:nvPr/>
          </p:nvSpPr>
          <p:spPr>
            <a:xfrm>
              <a:off x="2017166" y="2529763"/>
              <a:ext cx="770890" cy="224154"/>
            </a:xfrm>
            <a:custGeom>
              <a:avLst/>
              <a:gdLst/>
              <a:ahLst/>
              <a:cxnLst/>
              <a:rect l="l" t="t" r="r" b="b"/>
              <a:pathLst>
                <a:path w="770889" h="224155">
                  <a:moveTo>
                    <a:pt x="0" y="111861"/>
                  </a:moveTo>
                  <a:lnTo>
                    <a:pt x="24107" y="150897"/>
                  </a:lnTo>
                  <a:lnTo>
                    <a:pt x="90624" y="183940"/>
                  </a:lnTo>
                  <a:lnTo>
                    <a:pt x="137066" y="197424"/>
                  </a:lnTo>
                  <a:lnTo>
                    <a:pt x="190846" y="208461"/>
                  </a:lnTo>
                  <a:lnTo>
                    <a:pt x="250875" y="216736"/>
                  </a:lnTo>
                  <a:lnTo>
                    <a:pt x="316066" y="221933"/>
                  </a:lnTo>
                  <a:lnTo>
                    <a:pt x="385330" y="223735"/>
                  </a:lnTo>
                  <a:lnTo>
                    <a:pt x="454591" y="221933"/>
                  </a:lnTo>
                  <a:lnTo>
                    <a:pt x="519779" y="216736"/>
                  </a:lnTo>
                  <a:lnTo>
                    <a:pt x="579806" y="208461"/>
                  </a:lnTo>
                  <a:lnTo>
                    <a:pt x="633584" y="197424"/>
                  </a:lnTo>
                  <a:lnTo>
                    <a:pt x="680025" y="183940"/>
                  </a:lnTo>
                  <a:lnTo>
                    <a:pt x="718040" y="168326"/>
                  </a:lnTo>
                  <a:lnTo>
                    <a:pt x="764440" y="131970"/>
                  </a:lnTo>
                  <a:lnTo>
                    <a:pt x="770648" y="111861"/>
                  </a:lnTo>
                  <a:lnTo>
                    <a:pt x="764440" y="91756"/>
                  </a:lnTo>
                  <a:lnTo>
                    <a:pt x="718040" y="55405"/>
                  </a:lnTo>
                  <a:lnTo>
                    <a:pt x="680025" y="39793"/>
                  </a:lnTo>
                  <a:lnTo>
                    <a:pt x="633584" y="26310"/>
                  </a:lnTo>
                  <a:lnTo>
                    <a:pt x="579806" y="15273"/>
                  </a:lnTo>
                  <a:lnTo>
                    <a:pt x="519779" y="6999"/>
                  </a:lnTo>
                  <a:lnTo>
                    <a:pt x="454591" y="1802"/>
                  </a:lnTo>
                  <a:lnTo>
                    <a:pt x="385330" y="0"/>
                  </a:lnTo>
                  <a:lnTo>
                    <a:pt x="316066" y="1802"/>
                  </a:lnTo>
                  <a:lnTo>
                    <a:pt x="250875" y="6999"/>
                  </a:lnTo>
                  <a:lnTo>
                    <a:pt x="190846" y="15273"/>
                  </a:lnTo>
                  <a:lnTo>
                    <a:pt x="137066" y="26310"/>
                  </a:lnTo>
                  <a:lnTo>
                    <a:pt x="90624" y="39793"/>
                  </a:lnTo>
                  <a:lnTo>
                    <a:pt x="52608" y="55405"/>
                  </a:lnTo>
                  <a:lnTo>
                    <a:pt x="6208" y="91756"/>
                  </a:lnTo>
                  <a:lnTo>
                    <a:pt x="0" y="111861"/>
                  </a:lnTo>
                  <a:close/>
                </a:path>
              </a:pathLst>
            </a:custGeom>
            <a:solidFill>
              <a:srgbClr val="BEBEBE"/>
            </a:solidFill>
          </p:spPr>
          <p:txBody>
            <a:bodyPr wrap="square" lIns="0" tIns="0" rIns="0" bIns="0" rtlCol="0"/>
            <a:lstStyle/>
            <a:p>
              <a:endParaRPr sz="1588"/>
            </a:p>
          </p:txBody>
        </p:sp>
        <p:sp>
          <p:nvSpPr>
            <p:cNvPr id="26" name="object 26"/>
            <p:cNvSpPr/>
            <p:nvPr/>
          </p:nvSpPr>
          <p:spPr>
            <a:xfrm>
              <a:off x="2017166" y="2529763"/>
              <a:ext cx="770890" cy="224154"/>
            </a:xfrm>
            <a:custGeom>
              <a:avLst/>
              <a:gdLst/>
              <a:ahLst/>
              <a:cxnLst/>
              <a:rect l="l" t="t" r="r" b="b"/>
              <a:pathLst>
                <a:path w="770889" h="224155">
                  <a:moveTo>
                    <a:pt x="770648" y="111861"/>
                  </a:moveTo>
                  <a:lnTo>
                    <a:pt x="746541" y="72832"/>
                  </a:lnTo>
                  <a:lnTo>
                    <a:pt x="680025" y="39793"/>
                  </a:lnTo>
                  <a:lnTo>
                    <a:pt x="633584" y="26310"/>
                  </a:lnTo>
                  <a:lnTo>
                    <a:pt x="579806" y="15273"/>
                  </a:lnTo>
                  <a:lnTo>
                    <a:pt x="519779" y="6999"/>
                  </a:lnTo>
                  <a:lnTo>
                    <a:pt x="454591" y="1802"/>
                  </a:lnTo>
                  <a:lnTo>
                    <a:pt x="385330" y="0"/>
                  </a:lnTo>
                  <a:lnTo>
                    <a:pt x="316066" y="1802"/>
                  </a:lnTo>
                  <a:lnTo>
                    <a:pt x="250875" y="6999"/>
                  </a:lnTo>
                  <a:lnTo>
                    <a:pt x="190846" y="15273"/>
                  </a:lnTo>
                  <a:lnTo>
                    <a:pt x="137066" y="26310"/>
                  </a:lnTo>
                  <a:lnTo>
                    <a:pt x="90624" y="39793"/>
                  </a:lnTo>
                  <a:lnTo>
                    <a:pt x="52608" y="55405"/>
                  </a:lnTo>
                  <a:lnTo>
                    <a:pt x="6208" y="91756"/>
                  </a:lnTo>
                  <a:lnTo>
                    <a:pt x="0" y="111861"/>
                  </a:lnTo>
                  <a:lnTo>
                    <a:pt x="6208" y="131970"/>
                  </a:lnTo>
                  <a:lnTo>
                    <a:pt x="52608" y="168326"/>
                  </a:lnTo>
                  <a:lnTo>
                    <a:pt x="90624" y="183940"/>
                  </a:lnTo>
                  <a:lnTo>
                    <a:pt x="137066" y="197424"/>
                  </a:lnTo>
                  <a:lnTo>
                    <a:pt x="190846" y="208461"/>
                  </a:lnTo>
                  <a:lnTo>
                    <a:pt x="250875" y="216736"/>
                  </a:lnTo>
                  <a:lnTo>
                    <a:pt x="316066" y="221933"/>
                  </a:lnTo>
                  <a:lnTo>
                    <a:pt x="385330" y="223735"/>
                  </a:lnTo>
                  <a:lnTo>
                    <a:pt x="454591" y="221933"/>
                  </a:lnTo>
                  <a:lnTo>
                    <a:pt x="519779" y="216736"/>
                  </a:lnTo>
                  <a:lnTo>
                    <a:pt x="579806" y="208461"/>
                  </a:lnTo>
                  <a:lnTo>
                    <a:pt x="633584" y="197424"/>
                  </a:lnTo>
                  <a:lnTo>
                    <a:pt x="680025" y="183940"/>
                  </a:lnTo>
                  <a:lnTo>
                    <a:pt x="718040" y="168326"/>
                  </a:lnTo>
                  <a:lnTo>
                    <a:pt x="764440" y="131970"/>
                  </a:lnTo>
                  <a:lnTo>
                    <a:pt x="770648" y="111861"/>
                  </a:lnTo>
                  <a:close/>
                </a:path>
              </a:pathLst>
            </a:custGeom>
            <a:ln w="3175">
              <a:solidFill>
                <a:srgbClr val="000000"/>
              </a:solidFill>
            </a:ln>
          </p:spPr>
          <p:txBody>
            <a:bodyPr wrap="square" lIns="0" tIns="0" rIns="0" bIns="0" rtlCol="0"/>
            <a:lstStyle/>
            <a:p>
              <a:endParaRPr sz="1588"/>
            </a:p>
          </p:txBody>
        </p:sp>
      </p:grpSp>
      <p:sp>
        <p:nvSpPr>
          <p:cNvPr id="27" name="object 27"/>
          <p:cNvSpPr txBox="1"/>
          <p:nvPr/>
        </p:nvSpPr>
        <p:spPr>
          <a:xfrm>
            <a:off x="3632891" y="2235940"/>
            <a:ext cx="287991" cy="155681"/>
          </a:xfrm>
          <a:prstGeom prst="rect">
            <a:avLst/>
          </a:prstGeom>
        </p:spPr>
        <p:txBody>
          <a:bodyPr vert="horz" wrap="square" lIns="0" tIns="12887" rIns="0" bIns="0" rtlCol="0">
            <a:spAutoFit/>
          </a:bodyPr>
          <a:lstStyle/>
          <a:p>
            <a:pPr marL="11206">
              <a:spcBef>
                <a:spcPts val="101"/>
              </a:spcBef>
            </a:pPr>
            <a:r>
              <a:rPr sz="927" spc="4" dirty="0">
                <a:latin typeface="Arial"/>
                <a:cs typeface="Arial"/>
              </a:rPr>
              <a:t>Sibiu</a:t>
            </a:r>
            <a:endParaRPr sz="927">
              <a:latin typeface="Arial"/>
              <a:cs typeface="Arial"/>
            </a:endParaRPr>
          </a:p>
        </p:txBody>
      </p:sp>
      <p:sp>
        <p:nvSpPr>
          <p:cNvPr id="28" name="object 28"/>
          <p:cNvSpPr/>
          <p:nvPr/>
        </p:nvSpPr>
        <p:spPr>
          <a:xfrm>
            <a:off x="2183040" y="2873748"/>
            <a:ext cx="680197" cy="197783"/>
          </a:xfrm>
          <a:custGeom>
            <a:avLst/>
            <a:gdLst/>
            <a:ahLst/>
            <a:cxnLst/>
            <a:rect l="l" t="t" r="r" b="b"/>
            <a:pathLst>
              <a:path w="770890" h="224154">
                <a:moveTo>
                  <a:pt x="770661" y="111861"/>
                </a:moveTo>
                <a:lnTo>
                  <a:pt x="746554" y="72827"/>
                </a:lnTo>
                <a:lnTo>
                  <a:pt x="680036" y="39788"/>
                </a:lnTo>
                <a:lnTo>
                  <a:pt x="633595" y="26306"/>
                </a:lnTo>
                <a:lnTo>
                  <a:pt x="579815" y="15271"/>
                </a:lnTo>
                <a:lnTo>
                  <a:pt x="519785" y="6997"/>
                </a:lnTo>
                <a:lnTo>
                  <a:pt x="454594" y="1802"/>
                </a:lnTo>
                <a:lnTo>
                  <a:pt x="385330" y="0"/>
                </a:lnTo>
                <a:lnTo>
                  <a:pt x="316066" y="1802"/>
                </a:lnTo>
                <a:lnTo>
                  <a:pt x="250875" y="6997"/>
                </a:lnTo>
                <a:lnTo>
                  <a:pt x="190846" y="15271"/>
                </a:lnTo>
                <a:lnTo>
                  <a:pt x="137066" y="26306"/>
                </a:lnTo>
                <a:lnTo>
                  <a:pt x="90624" y="39788"/>
                </a:lnTo>
                <a:lnTo>
                  <a:pt x="52608" y="55400"/>
                </a:lnTo>
                <a:lnTo>
                  <a:pt x="6208" y="91752"/>
                </a:lnTo>
                <a:lnTo>
                  <a:pt x="0" y="111861"/>
                </a:lnTo>
                <a:lnTo>
                  <a:pt x="6208" y="131970"/>
                </a:lnTo>
                <a:lnTo>
                  <a:pt x="52608" y="168326"/>
                </a:lnTo>
                <a:lnTo>
                  <a:pt x="90624" y="183940"/>
                </a:lnTo>
                <a:lnTo>
                  <a:pt x="137066" y="197424"/>
                </a:lnTo>
                <a:lnTo>
                  <a:pt x="190846" y="208461"/>
                </a:lnTo>
                <a:lnTo>
                  <a:pt x="250875" y="216736"/>
                </a:lnTo>
                <a:lnTo>
                  <a:pt x="316066" y="221933"/>
                </a:lnTo>
                <a:lnTo>
                  <a:pt x="385330" y="223735"/>
                </a:lnTo>
                <a:lnTo>
                  <a:pt x="454594" y="221933"/>
                </a:lnTo>
                <a:lnTo>
                  <a:pt x="519785" y="216736"/>
                </a:lnTo>
                <a:lnTo>
                  <a:pt x="579815" y="208461"/>
                </a:lnTo>
                <a:lnTo>
                  <a:pt x="633595" y="197424"/>
                </a:lnTo>
                <a:lnTo>
                  <a:pt x="680036" y="183940"/>
                </a:lnTo>
                <a:lnTo>
                  <a:pt x="718052" y="168326"/>
                </a:lnTo>
                <a:lnTo>
                  <a:pt x="764453" y="131970"/>
                </a:lnTo>
                <a:lnTo>
                  <a:pt x="770661" y="111861"/>
                </a:lnTo>
                <a:close/>
              </a:path>
            </a:pathLst>
          </a:custGeom>
          <a:ln w="22534">
            <a:solidFill>
              <a:srgbClr val="000000"/>
            </a:solidFill>
          </a:ln>
        </p:spPr>
        <p:txBody>
          <a:bodyPr wrap="square" lIns="0" tIns="0" rIns="0" bIns="0" rtlCol="0"/>
          <a:lstStyle/>
          <a:p>
            <a:endParaRPr sz="1588"/>
          </a:p>
        </p:txBody>
      </p:sp>
      <p:sp>
        <p:nvSpPr>
          <p:cNvPr id="29" name="object 29"/>
          <p:cNvSpPr txBox="1"/>
          <p:nvPr/>
        </p:nvSpPr>
        <p:spPr>
          <a:xfrm>
            <a:off x="2382595" y="2877532"/>
            <a:ext cx="274544" cy="155681"/>
          </a:xfrm>
          <a:prstGeom prst="rect">
            <a:avLst/>
          </a:prstGeom>
        </p:spPr>
        <p:txBody>
          <a:bodyPr vert="horz" wrap="square" lIns="0" tIns="12887" rIns="0" bIns="0" rtlCol="0">
            <a:spAutoFit/>
          </a:bodyPr>
          <a:lstStyle/>
          <a:p>
            <a:pPr marL="11206">
              <a:spcBef>
                <a:spcPts val="101"/>
              </a:spcBef>
            </a:pPr>
            <a:r>
              <a:rPr sz="927" spc="4" dirty="0">
                <a:latin typeface="Arial"/>
                <a:cs typeface="Arial"/>
              </a:rPr>
              <a:t>Arad</a:t>
            </a:r>
            <a:endParaRPr sz="927">
              <a:latin typeface="Arial"/>
              <a:cs typeface="Arial"/>
            </a:endParaRPr>
          </a:p>
        </p:txBody>
      </p:sp>
      <p:sp>
        <p:nvSpPr>
          <p:cNvPr id="30" name="object 30"/>
          <p:cNvSpPr/>
          <p:nvPr/>
        </p:nvSpPr>
        <p:spPr>
          <a:xfrm>
            <a:off x="3023279" y="2873748"/>
            <a:ext cx="680197" cy="197783"/>
          </a:xfrm>
          <a:custGeom>
            <a:avLst/>
            <a:gdLst/>
            <a:ahLst/>
            <a:cxnLst/>
            <a:rect l="l" t="t" r="r" b="b"/>
            <a:pathLst>
              <a:path w="770889" h="224154">
                <a:moveTo>
                  <a:pt x="770661" y="111861"/>
                </a:moveTo>
                <a:lnTo>
                  <a:pt x="746554" y="72827"/>
                </a:lnTo>
                <a:lnTo>
                  <a:pt x="680036" y="39788"/>
                </a:lnTo>
                <a:lnTo>
                  <a:pt x="633595" y="26306"/>
                </a:lnTo>
                <a:lnTo>
                  <a:pt x="579815" y="15271"/>
                </a:lnTo>
                <a:lnTo>
                  <a:pt x="519785" y="6997"/>
                </a:lnTo>
                <a:lnTo>
                  <a:pt x="454594" y="1802"/>
                </a:lnTo>
                <a:lnTo>
                  <a:pt x="385330" y="0"/>
                </a:lnTo>
                <a:lnTo>
                  <a:pt x="316066" y="1802"/>
                </a:lnTo>
                <a:lnTo>
                  <a:pt x="250875" y="6997"/>
                </a:lnTo>
                <a:lnTo>
                  <a:pt x="190846" y="15271"/>
                </a:lnTo>
                <a:lnTo>
                  <a:pt x="137066" y="26306"/>
                </a:lnTo>
                <a:lnTo>
                  <a:pt x="90624" y="39788"/>
                </a:lnTo>
                <a:lnTo>
                  <a:pt x="52608" y="55400"/>
                </a:lnTo>
                <a:lnTo>
                  <a:pt x="6208" y="91752"/>
                </a:lnTo>
                <a:lnTo>
                  <a:pt x="0" y="111861"/>
                </a:lnTo>
                <a:lnTo>
                  <a:pt x="6208" y="131970"/>
                </a:lnTo>
                <a:lnTo>
                  <a:pt x="52608" y="168326"/>
                </a:lnTo>
                <a:lnTo>
                  <a:pt x="90624" y="183940"/>
                </a:lnTo>
                <a:lnTo>
                  <a:pt x="137066" y="197424"/>
                </a:lnTo>
                <a:lnTo>
                  <a:pt x="190846" y="208461"/>
                </a:lnTo>
                <a:lnTo>
                  <a:pt x="250875" y="216736"/>
                </a:lnTo>
                <a:lnTo>
                  <a:pt x="316066" y="221933"/>
                </a:lnTo>
                <a:lnTo>
                  <a:pt x="385330" y="223735"/>
                </a:lnTo>
                <a:lnTo>
                  <a:pt x="454594" y="221933"/>
                </a:lnTo>
                <a:lnTo>
                  <a:pt x="519785" y="216736"/>
                </a:lnTo>
                <a:lnTo>
                  <a:pt x="579815" y="208461"/>
                </a:lnTo>
                <a:lnTo>
                  <a:pt x="633595" y="197424"/>
                </a:lnTo>
                <a:lnTo>
                  <a:pt x="680036" y="183940"/>
                </a:lnTo>
                <a:lnTo>
                  <a:pt x="718052" y="168326"/>
                </a:lnTo>
                <a:lnTo>
                  <a:pt x="764453" y="131970"/>
                </a:lnTo>
                <a:lnTo>
                  <a:pt x="770661" y="111861"/>
                </a:lnTo>
                <a:close/>
              </a:path>
            </a:pathLst>
          </a:custGeom>
          <a:ln w="22534">
            <a:solidFill>
              <a:srgbClr val="000000"/>
            </a:solidFill>
          </a:ln>
        </p:spPr>
        <p:txBody>
          <a:bodyPr wrap="square" lIns="0" tIns="0" rIns="0" bIns="0" rtlCol="0"/>
          <a:lstStyle/>
          <a:p>
            <a:endParaRPr sz="1588"/>
          </a:p>
        </p:txBody>
      </p:sp>
      <p:sp>
        <p:nvSpPr>
          <p:cNvPr id="31" name="object 31"/>
          <p:cNvSpPr txBox="1"/>
          <p:nvPr/>
        </p:nvSpPr>
        <p:spPr>
          <a:xfrm>
            <a:off x="3128390" y="2877532"/>
            <a:ext cx="460562" cy="155681"/>
          </a:xfrm>
          <a:prstGeom prst="rect">
            <a:avLst/>
          </a:prstGeom>
        </p:spPr>
        <p:txBody>
          <a:bodyPr vert="horz" wrap="square" lIns="0" tIns="12887" rIns="0" bIns="0" rtlCol="0">
            <a:spAutoFit/>
          </a:bodyPr>
          <a:lstStyle/>
          <a:p>
            <a:pPr marL="11206">
              <a:spcBef>
                <a:spcPts val="101"/>
              </a:spcBef>
            </a:pPr>
            <a:r>
              <a:rPr sz="927" spc="4" dirty="0">
                <a:latin typeface="Arial"/>
                <a:cs typeface="Arial"/>
              </a:rPr>
              <a:t>Fagaras</a:t>
            </a:r>
            <a:endParaRPr sz="927">
              <a:latin typeface="Arial"/>
              <a:cs typeface="Arial"/>
            </a:endParaRPr>
          </a:p>
        </p:txBody>
      </p:sp>
      <p:sp>
        <p:nvSpPr>
          <p:cNvPr id="32" name="object 32"/>
          <p:cNvSpPr/>
          <p:nvPr/>
        </p:nvSpPr>
        <p:spPr>
          <a:xfrm>
            <a:off x="3842418" y="2873748"/>
            <a:ext cx="680197" cy="197783"/>
          </a:xfrm>
          <a:custGeom>
            <a:avLst/>
            <a:gdLst/>
            <a:ahLst/>
            <a:cxnLst/>
            <a:rect l="l" t="t" r="r" b="b"/>
            <a:pathLst>
              <a:path w="770889" h="224154">
                <a:moveTo>
                  <a:pt x="770661" y="111861"/>
                </a:moveTo>
                <a:lnTo>
                  <a:pt x="746554" y="72827"/>
                </a:lnTo>
                <a:lnTo>
                  <a:pt x="680036" y="39788"/>
                </a:lnTo>
                <a:lnTo>
                  <a:pt x="633595" y="26306"/>
                </a:lnTo>
                <a:lnTo>
                  <a:pt x="579815" y="15271"/>
                </a:lnTo>
                <a:lnTo>
                  <a:pt x="519785" y="6997"/>
                </a:lnTo>
                <a:lnTo>
                  <a:pt x="454594" y="1802"/>
                </a:lnTo>
                <a:lnTo>
                  <a:pt x="385330" y="0"/>
                </a:lnTo>
                <a:lnTo>
                  <a:pt x="316066" y="1802"/>
                </a:lnTo>
                <a:lnTo>
                  <a:pt x="250875" y="6997"/>
                </a:lnTo>
                <a:lnTo>
                  <a:pt x="190846" y="15271"/>
                </a:lnTo>
                <a:lnTo>
                  <a:pt x="137066" y="26306"/>
                </a:lnTo>
                <a:lnTo>
                  <a:pt x="90624" y="39788"/>
                </a:lnTo>
                <a:lnTo>
                  <a:pt x="52608" y="55400"/>
                </a:lnTo>
                <a:lnTo>
                  <a:pt x="6208" y="91752"/>
                </a:lnTo>
                <a:lnTo>
                  <a:pt x="0" y="111861"/>
                </a:lnTo>
                <a:lnTo>
                  <a:pt x="6208" y="131970"/>
                </a:lnTo>
                <a:lnTo>
                  <a:pt x="52608" y="168326"/>
                </a:lnTo>
                <a:lnTo>
                  <a:pt x="90624" y="183940"/>
                </a:lnTo>
                <a:lnTo>
                  <a:pt x="137066" y="197424"/>
                </a:lnTo>
                <a:lnTo>
                  <a:pt x="190846" y="208461"/>
                </a:lnTo>
                <a:lnTo>
                  <a:pt x="250875" y="216736"/>
                </a:lnTo>
                <a:lnTo>
                  <a:pt x="316066" y="221933"/>
                </a:lnTo>
                <a:lnTo>
                  <a:pt x="385330" y="223735"/>
                </a:lnTo>
                <a:lnTo>
                  <a:pt x="454594" y="221933"/>
                </a:lnTo>
                <a:lnTo>
                  <a:pt x="519785" y="216736"/>
                </a:lnTo>
                <a:lnTo>
                  <a:pt x="579815" y="208461"/>
                </a:lnTo>
                <a:lnTo>
                  <a:pt x="633595" y="197424"/>
                </a:lnTo>
                <a:lnTo>
                  <a:pt x="680036" y="183940"/>
                </a:lnTo>
                <a:lnTo>
                  <a:pt x="718052" y="168326"/>
                </a:lnTo>
                <a:lnTo>
                  <a:pt x="764453" y="131970"/>
                </a:lnTo>
                <a:lnTo>
                  <a:pt x="770661" y="111861"/>
                </a:lnTo>
                <a:close/>
              </a:path>
            </a:pathLst>
          </a:custGeom>
          <a:ln w="22534">
            <a:solidFill>
              <a:srgbClr val="000000"/>
            </a:solidFill>
          </a:ln>
        </p:spPr>
        <p:txBody>
          <a:bodyPr wrap="square" lIns="0" tIns="0" rIns="0" bIns="0" rtlCol="0"/>
          <a:lstStyle/>
          <a:p>
            <a:endParaRPr sz="1588"/>
          </a:p>
        </p:txBody>
      </p:sp>
      <p:sp>
        <p:nvSpPr>
          <p:cNvPr id="33" name="object 33"/>
          <p:cNvSpPr txBox="1"/>
          <p:nvPr/>
        </p:nvSpPr>
        <p:spPr>
          <a:xfrm>
            <a:off x="3967408" y="2877532"/>
            <a:ext cx="420780" cy="155681"/>
          </a:xfrm>
          <a:prstGeom prst="rect">
            <a:avLst/>
          </a:prstGeom>
        </p:spPr>
        <p:txBody>
          <a:bodyPr vert="horz" wrap="square" lIns="0" tIns="12887" rIns="0" bIns="0" rtlCol="0">
            <a:spAutoFit/>
          </a:bodyPr>
          <a:lstStyle/>
          <a:p>
            <a:pPr marL="11206">
              <a:spcBef>
                <a:spcPts val="101"/>
              </a:spcBef>
            </a:pPr>
            <a:r>
              <a:rPr sz="927" spc="4" dirty="0">
                <a:latin typeface="Arial"/>
                <a:cs typeface="Arial"/>
              </a:rPr>
              <a:t>Oradea</a:t>
            </a:r>
            <a:endParaRPr sz="927">
              <a:latin typeface="Arial"/>
              <a:cs typeface="Arial"/>
            </a:endParaRPr>
          </a:p>
        </p:txBody>
      </p:sp>
      <p:sp>
        <p:nvSpPr>
          <p:cNvPr id="34" name="object 34"/>
          <p:cNvSpPr/>
          <p:nvPr/>
        </p:nvSpPr>
        <p:spPr>
          <a:xfrm>
            <a:off x="6024820" y="2232144"/>
            <a:ext cx="680197" cy="197783"/>
          </a:xfrm>
          <a:custGeom>
            <a:avLst/>
            <a:gdLst/>
            <a:ahLst/>
            <a:cxnLst/>
            <a:rect l="l" t="t" r="r" b="b"/>
            <a:pathLst>
              <a:path w="770889" h="224155">
                <a:moveTo>
                  <a:pt x="770648" y="111861"/>
                </a:moveTo>
                <a:lnTo>
                  <a:pt x="746541" y="72832"/>
                </a:lnTo>
                <a:lnTo>
                  <a:pt x="680025" y="39793"/>
                </a:lnTo>
                <a:lnTo>
                  <a:pt x="633584" y="26310"/>
                </a:lnTo>
                <a:lnTo>
                  <a:pt x="579806" y="15273"/>
                </a:lnTo>
                <a:lnTo>
                  <a:pt x="519779" y="6999"/>
                </a:lnTo>
                <a:lnTo>
                  <a:pt x="454591" y="1802"/>
                </a:lnTo>
                <a:lnTo>
                  <a:pt x="385330" y="0"/>
                </a:lnTo>
                <a:lnTo>
                  <a:pt x="316066" y="1802"/>
                </a:lnTo>
                <a:lnTo>
                  <a:pt x="250875" y="6999"/>
                </a:lnTo>
                <a:lnTo>
                  <a:pt x="190846" y="15273"/>
                </a:lnTo>
                <a:lnTo>
                  <a:pt x="137066" y="26310"/>
                </a:lnTo>
                <a:lnTo>
                  <a:pt x="90624" y="39793"/>
                </a:lnTo>
                <a:lnTo>
                  <a:pt x="52608" y="55405"/>
                </a:lnTo>
                <a:lnTo>
                  <a:pt x="6208" y="91756"/>
                </a:lnTo>
                <a:lnTo>
                  <a:pt x="0" y="111861"/>
                </a:lnTo>
                <a:lnTo>
                  <a:pt x="6208" y="131970"/>
                </a:lnTo>
                <a:lnTo>
                  <a:pt x="52608" y="168326"/>
                </a:lnTo>
                <a:lnTo>
                  <a:pt x="90624" y="183940"/>
                </a:lnTo>
                <a:lnTo>
                  <a:pt x="137066" y="197424"/>
                </a:lnTo>
                <a:lnTo>
                  <a:pt x="190846" y="208461"/>
                </a:lnTo>
                <a:lnTo>
                  <a:pt x="250875" y="216736"/>
                </a:lnTo>
                <a:lnTo>
                  <a:pt x="316066" y="221933"/>
                </a:lnTo>
                <a:lnTo>
                  <a:pt x="385330" y="223735"/>
                </a:lnTo>
                <a:lnTo>
                  <a:pt x="454591" y="221933"/>
                </a:lnTo>
                <a:lnTo>
                  <a:pt x="519779" y="216736"/>
                </a:lnTo>
                <a:lnTo>
                  <a:pt x="579806" y="208461"/>
                </a:lnTo>
                <a:lnTo>
                  <a:pt x="633584" y="197424"/>
                </a:lnTo>
                <a:lnTo>
                  <a:pt x="680025" y="183940"/>
                </a:lnTo>
                <a:lnTo>
                  <a:pt x="718040" y="168326"/>
                </a:lnTo>
                <a:lnTo>
                  <a:pt x="764440" y="131970"/>
                </a:lnTo>
                <a:lnTo>
                  <a:pt x="770648" y="111861"/>
                </a:lnTo>
                <a:close/>
              </a:path>
            </a:pathLst>
          </a:custGeom>
          <a:ln w="22534">
            <a:solidFill>
              <a:srgbClr val="000000"/>
            </a:solidFill>
          </a:ln>
        </p:spPr>
        <p:txBody>
          <a:bodyPr wrap="square" lIns="0" tIns="0" rIns="0" bIns="0" rtlCol="0"/>
          <a:lstStyle/>
          <a:p>
            <a:endParaRPr sz="1588"/>
          </a:p>
        </p:txBody>
      </p:sp>
      <p:sp>
        <p:nvSpPr>
          <p:cNvPr id="35" name="object 35"/>
          <p:cNvSpPr txBox="1"/>
          <p:nvPr/>
        </p:nvSpPr>
        <p:spPr>
          <a:xfrm>
            <a:off x="6095114" y="2235928"/>
            <a:ext cx="546287" cy="155681"/>
          </a:xfrm>
          <a:prstGeom prst="rect">
            <a:avLst/>
          </a:prstGeom>
        </p:spPr>
        <p:txBody>
          <a:bodyPr vert="horz" wrap="square" lIns="0" tIns="12887" rIns="0" bIns="0" rtlCol="0">
            <a:spAutoFit/>
          </a:bodyPr>
          <a:lstStyle/>
          <a:p>
            <a:pPr marL="11206">
              <a:spcBef>
                <a:spcPts val="101"/>
              </a:spcBef>
            </a:pPr>
            <a:r>
              <a:rPr sz="927" spc="4" dirty="0">
                <a:latin typeface="Arial"/>
                <a:cs typeface="Arial"/>
              </a:rPr>
              <a:t>Timisoara</a:t>
            </a:r>
            <a:endParaRPr sz="927">
              <a:latin typeface="Arial"/>
              <a:cs typeface="Arial"/>
            </a:endParaRPr>
          </a:p>
        </p:txBody>
      </p:sp>
      <p:sp>
        <p:nvSpPr>
          <p:cNvPr id="38" name="TextBox 37">
            <a:extLst>
              <a:ext uri="{FF2B5EF4-FFF2-40B4-BE49-F238E27FC236}">
                <a16:creationId xmlns:a16="http://schemas.microsoft.com/office/drawing/2014/main" id="{EF2F99A1-1736-4AB0-84DD-38A19941E2AA}"/>
              </a:ext>
            </a:extLst>
          </p:cNvPr>
          <p:cNvSpPr txBox="1"/>
          <p:nvPr/>
        </p:nvSpPr>
        <p:spPr>
          <a:xfrm>
            <a:off x="5021569" y="6368210"/>
            <a:ext cx="3025588" cy="363818"/>
          </a:xfrm>
          <a:prstGeom prst="rect">
            <a:avLst/>
          </a:prstGeom>
          <a:noFill/>
        </p:spPr>
        <p:txBody>
          <a:bodyPr wrap="square" rtlCol="0">
            <a:spAutoFit/>
          </a:bodyPr>
          <a:lstStyle/>
          <a:p>
            <a:pPr defTabSz="806867">
              <a:defRPr/>
            </a:pPr>
            <a:r>
              <a:rPr lang="en-US" sz="882" spc="18" dirty="0"/>
              <a:t>© 2021 Pearson Education Ltd.</a:t>
            </a:r>
          </a:p>
          <a:p>
            <a:endParaRPr lang="en-US" sz="882" dirty="0">
              <a:latin typeface="Palatino Linotype" panose="02040502050505030304" pitchFamily="18" charset="0"/>
            </a:endParaRPr>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2">
            <a:extLst>
              <a:ext uri="{FF2B5EF4-FFF2-40B4-BE49-F238E27FC236}">
                <a16:creationId xmlns:a16="http://schemas.microsoft.com/office/drawing/2014/main" id="{B58B4397-E18C-5F42-F52A-539BE4B3380F}"/>
              </a:ext>
            </a:extLst>
          </p:cNvPr>
          <p:cNvSpPr txBox="1">
            <a:spLocks noChangeArrowheads="1"/>
          </p:cNvSpPr>
          <p:nvPr/>
        </p:nvSpPr>
        <p:spPr bwMode="auto">
          <a:xfrm>
            <a:off x="4724400" y="6572250"/>
            <a:ext cx="55626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1200"/>
              <a:t>Luger: Artificial Intelligence, 5</a:t>
            </a:r>
            <a:r>
              <a:rPr lang="en-GB" altLang="en-US" sz="1200" baseline="30000"/>
              <a:t>th</a:t>
            </a:r>
            <a:r>
              <a:rPr lang="en-GB" altLang="en-US" sz="1200"/>
              <a:t> edition. © Pearson Education Limited, 2005</a:t>
            </a:r>
          </a:p>
        </p:txBody>
      </p:sp>
      <p:pic>
        <p:nvPicPr>
          <p:cNvPr id="21507" name="Picture 3">
            <a:extLst>
              <a:ext uri="{FF2B5EF4-FFF2-40B4-BE49-F238E27FC236}">
                <a16:creationId xmlns:a16="http://schemas.microsoft.com/office/drawing/2014/main" id="{08D94F3C-7F28-36A4-BD46-BF20B07811F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85127" y="2279496"/>
            <a:ext cx="5398655" cy="37730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508" name="Text Box 4">
            <a:extLst>
              <a:ext uri="{FF2B5EF4-FFF2-40B4-BE49-F238E27FC236}">
                <a16:creationId xmlns:a16="http://schemas.microsoft.com/office/drawing/2014/main" id="{DFF1048C-F905-3096-85A9-9D769DA1148E}"/>
              </a:ext>
            </a:extLst>
          </p:cNvPr>
          <p:cNvSpPr txBox="1">
            <a:spLocks noChangeArrowheads="1"/>
          </p:cNvSpPr>
          <p:nvPr/>
        </p:nvSpPr>
        <p:spPr bwMode="auto">
          <a:xfrm>
            <a:off x="1828800" y="381001"/>
            <a:ext cx="88392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2000" b="1" dirty="0">
                <a:solidFill>
                  <a:schemeClr val="bg1"/>
                </a:solidFill>
              </a:rPr>
              <a:t>Fig 3.15	Graph for breadth - and depth - first search examples.</a:t>
            </a:r>
          </a:p>
        </p:txBody>
      </p:sp>
      <p:sp>
        <p:nvSpPr>
          <p:cNvPr id="21509" name="Text Box 5">
            <a:extLst>
              <a:ext uri="{FF2B5EF4-FFF2-40B4-BE49-F238E27FC236}">
                <a16:creationId xmlns:a16="http://schemas.microsoft.com/office/drawing/2014/main" id="{58A384F7-5C30-488C-9D95-A3D45B60AD78}"/>
              </a:ext>
            </a:extLst>
          </p:cNvPr>
          <p:cNvSpPr txBox="1">
            <a:spLocks noChangeArrowheads="1"/>
          </p:cNvSpPr>
          <p:nvPr/>
        </p:nvSpPr>
        <p:spPr bwMode="auto">
          <a:xfrm>
            <a:off x="9906000" y="6583364"/>
            <a:ext cx="7620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1200"/>
              <a:t>19</a:t>
            </a:r>
          </a:p>
        </p:txBody>
      </p:sp>
      <p:sp>
        <p:nvSpPr>
          <p:cNvPr id="21510" name="Text Box 6">
            <a:extLst>
              <a:ext uri="{FF2B5EF4-FFF2-40B4-BE49-F238E27FC236}">
                <a16:creationId xmlns:a16="http://schemas.microsoft.com/office/drawing/2014/main" id="{81089932-76AC-046B-FF47-98925741DBCF}"/>
              </a:ext>
            </a:extLst>
          </p:cNvPr>
          <p:cNvSpPr txBox="1">
            <a:spLocks noChangeArrowheads="1"/>
          </p:cNvSpPr>
          <p:nvPr/>
        </p:nvSpPr>
        <p:spPr bwMode="auto">
          <a:xfrm>
            <a:off x="2469139" y="1838831"/>
            <a:ext cx="8281988" cy="1158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dirty="0"/>
              <a:t>A </a:t>
            </a:r>
            <a:r>
              <a:rPr lang="en-US" altLang="en-US" sz="2000" b="1" dirty="0"/>
              <a:t>breadth first search</a:t>
            </a:r>
            <a:r>
              <a:rPr lang="en-US" altLang="en-US" sz="2000" dirty="0"/>
              <a:t> of the graph considers the states in the order:</a:t>
            </a:r>
          </a:p>
          <a:p>
            <a:r>
              <a:rPr lang="en-US" altLang="en-US" sz="2000" dirty="0"/>
              <a:t> A, B, C, D, E, F, G, H, I, J, K, L, M, N, O, P, Q, R, S, T, U.</a:t>
            </a:r>
          </a:p>
          <a:p>
            <a:pPr>
              <a:spcBef>
                <a:spcPct val="50000"/>
              </a:spcBef>
            </a:pPr>
            <a:endParaRPr lang="en-US" altLang="en-US" sz="2000" dirty="0"/>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a:extLst>
              <a:ext uri="{FF2B5EF4-FFF2-40B4-BE49-F238E27FC236}">
                <a16:creationId xmlns:a16="http://schemas.microsoft.com/office/drawing/2014/main" id="{41C415F9-ABA2-3299-8FCD-D722A1D7CA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27926" y="1728790"/>
            <a:ext cx="7517823" cy="4273142"/>
          </a:xfrm>
          <a:prstGeom prst="rect">
            <a:avLst/>
          </a:prstGeom>
          <a:noFill/>
          <a:extLst>
            <a:ext uri="{909E8E84-426E-40DD-AFC4-6F175D3DCCD1}">
              <a14:hiddenFill xmlns:a14="http://schemas.microsoft.com/office/drawing/2010/main">
                <a:solidFill>
                  <a:srgbClr val="FFFFFF"/>
                </a:solidFill>
              </a14:hiddenFill>
            </a:ext>
          </a:extLst>
        </p:spPr>
      </p:pic>
      <p:sp>
        <p:nvSpPr>
          <p:cNvPr id="22531" name="Text Box 3">
            <a:extLst>
              <a:ext uri="{FF2B5EF4-FFF2-40B4-BE49-F238E27FC236}">
                <a16:creationId xmlns:a16="http://schemas.microsoft.com/office/drawing/2014/main" id="{092C23D6-4041-7567-F7CC-302F11070D1E}"/>
              </a:ext>
            </a:extLst>
          </p:cNvPr>
          <p:cNvSpPr txBox="1">
            <a:spLocks noChangeArrowheads="1"/>
          </p:cNvSpPr>
          <p:nvPr/>
        </p:nvSpPr>
        <p:spPr bwMode="auto">
          <a:xfrm>
            <a:off x="2927926" y="1019897"/>
            <a:ext cx="90678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435100" indent="-1435100">
              <a:defRPr sz="2400">
                <a:solidFill>
                  <a:schemeClr val="tx1"/>
                </a:solidFill>
                <a:latin typeface="Times New Roman" panose="02020603050405020304" pitchFamily="18" charset="0"/>
              </a:defRPr>
            </a:lvl1pPr>
            <a:lvl2pPr marL="1549400">
              <a:defRPr sz="2400">
                <a:solidFill>
                  <a:schemeClr val="tx1"/>
                </a:solidFill>
                <a:latin typeface="Times New Roman" panose="02020603050405020304" pitchFamily="18" charset="0"/>
              </a:defRPr>
            </a:lvl2pPr>
            <a:lvl3pPr marL="1663700">
              <a:defRPr sz="2400">
                <a:solidFill>
                  <a:schemeClr val="tx1"/>
                </a:solidFill>
                <a:latin typeface="Times New Roman" panose="02020603050405020304" pitchFamily="18" charset="0"/>
              </a:defRPr>
            </a:lvl3pPr>
            <a:lvl4pPr marL="1778000">
              <a:defRPr sz="2400">
                <a:solidFill>
                  <a:schemeClr val="tx1"/>
                </a:solidFill>
                <a:latin typeface="Times New Roman" panose="02020603050405020304" pitchFamily="18" charset="0"/>
              </a:defRPr>
            </a:lvl4pPr>
            <a:lvl5pPr marL="1892300">
              <a:defRPr sz="2400">
                <a:solidFill>
                  <a:schemeClr val="tx1"/>
                </a:solidFill>
                <a:latin typeface="Times New Roman" panose="02020603050405020304" pitchFamily="18" charset="0"/>
              </a:defRPr>
            </a:lvl5pPr>
            <a:lvl6pPr marL="2349500" fontAlgn="base">
              <a:spcBef>
                <a:spcPct val="0"/>
              </a:spcBef>
              <a:spcAft>
                <a:spcPct val="0"/>
              </a:spcAft>
              <a:defRPr sz="2400">
                <a:solidFill>
                  <a:schemeClr val="tx1"/>
                </a:solidFill>
                <a:latin typeface="Times New Roman" panose="02020603050405020304" pitchFamily="18" charset="0"/>
              </a:defRPr>
            </a:lvl6pPr>
            <a:lvl7pPr marL="2806700" fontAlgn="base">
              <a:spcBef>
                <a:spcPct val="0"/>
              </a:spcBef>
              <a:spcAft>
                <a:spcPct val="0"/>
              </a:spcAft>
              <a:defRPr sz="2400">
                <a:solidFill>
                  <a:schemeClr val="tx1"/>
                </a:solidFill>
                <a:latin typeface="Times New Roman" panose="02020603050405020304" pitchFamily="18" charset="0"/>
              </a:defRPr>
            </a:lvl7pPr>
            <a:lvl8pPr marL="3263900" fontAlgn="base">
              <a:spcBef>
                <a:spcPct val="0"/>
              </a:spcBef>
              <a:spcAft>
                <a:spcPct val="0"/>
              </a:spcAft>
              <a:defRPr sz="2400">
                <a:solidFill>
                  <a:schemeClr val="tx1"/>
                </a:solidFill>
                <a:latin typeface="Times New Roman" panose="02020603050405020304" pitchFamily="18" charset="0"/>
              </a:defRPr>
            </a:lvl8pPr>
            <a:lvl9pPr marL="3721100" fontAlgn="base">
              <a:spcBef>
                <a:spcPct val="0"/>
              </a:spcBef>
              <a:spcAft>
                <a:spcPct val="0"/>
              </a:spcAft>
              <a:defRPr sz="2400">
                <a:solidFill>
                  <a:schemeClr val="tx1"/>
                </a:solidFill>
                <a:latin typeface="Times New Roman" panose="02020603050405020304" pitchFamily="18" charset="0"/>
              </a:defRPr>
            </a:lvl9pPr>
          </a:lstStyle>
          <a:p>
            <a:pPr eaLnBrk="0" hangingPunct="0"/>
            <a:r>
              <a:rPr lang="en-US" altLang="en-US" sz="2200" b="1" dirty="0">
                <a:solidFill>
                  <a:schemeClr val="bg1"/>
                </a:solidFill>
              </a:rPr>
              <a:t>Function Breadth-First search algorithm</a:t>
            </a:r>
          </a:p>
        </p:txBody>
      </p:sp>
      <p:sp>
        <p:nvSpPr>
          <p:cNvPr id="22532" name="Text Box 4">
            <a:extLst>
              <a:ext uri="{FF2B5EF4-FFF2-40B4-BE49-F238E27FC236}">
                <a16:creationId xmlns:a16="http://schemas.microsoft.com/office/drawing/2014/main" id="{35199A44-3296-9D0F-DE4E-5DA6C6BEB366}"/>
              </a:ext>
            </a:extLst>
          </p:cNvPr>
          <p:cNvSpPr txBox="1">
            <a:spLocks noChangeArrowheads="1"/>
          </p:cNvSpPr>
          <p:nvPr/>
        </p:nvSpPr>
        <p:spPr bwMode="auto">
          <a:xfrm>
            <a:off x="4724400" y="6572250"/>
            <a:ext cx="55626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1200"/>
              <a:t>Luger: Artificial Intelligence, 5</a:t>
            </a:r>
            <a:r>
              <a:rPr lang="en-GB" altLang="en-US" sz="1200" baseline="30000"/>
              <a:t>th</a:t>
            </a:r>
            <a:r>
              <a:rPr lang="en-GB" altLang="en-US" sz="1200"/>
              <a:t> edition. © Pearson Education Limited, 2005</a:t>
            </a:r>
          </a:p>
        </p:txBody>
      </p:sp>
      <p:sp>
        <p:nvSpPr>
          <p:cNvPr id="22534" name="Text Box 6">
            <a:extLst>
              <a:ext uri="{FF2B5EF4-FFF2-40B4-BE49-F238E27FC236}">
                <a16:creationId xmlns:a16="http://schemas.microsoft.com/office/drawing/2014/main" id="{3DA52DCA-AD59-DD9E-62CE-BD5E344FD618}"/>
              </a:ext>
            </a:extLst>
          </p:cNvPr>
          <p:cNvSpPr txBox="1">
            <a:spLocks noChangeArrowheads="1"/>
          </p:cNvSpPr>
          <p:nvPr/>
        </p:nvSpPr>
        <p:spPr bwMode="auto">
          <a:xfrm>
            <a:off x="9906000" y="6583364"/>
            <a:ext cx="7620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1200"/>
              <a:t>20</a:t>
            </a:r>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1" name="Rectangle 3">
            <a:extLst>
              <a:ext uri="{FF2B5EF4-FFF2-40B4-BE49-F238E27FC236}">
                <a16:creationId xmlns:a16="http://schemas.microsoft.com/office/drawing/2014/main" id="{7E66F596-E323-A9B6-5193-C3F50B12AF6A}"/>
              </a:ext>
            </a:extLst>
          </p:cNvPr>
          <p:cNvSpPr>
            <a:spLocks noGrp="1" noChangeArrowheads="1"/>
          </p:cNvSpPr>
          <p:nvPr>
            <p:ph type="body" idx="4294967295"/>
          </p:nvPr>
        </p:nvSpPr>
        <p:spPr>
          <a:xfrm>
            <a:off x="1802014" y="1689875"/>
            <a:ext cx="9319491" cy="4308590"/>
          </a:xfrm>
        </p:spPr>
        <p:txBody>
          <a:bodyPr>
            <a:normAutofit/>
          </a:bodyPr>
          <a:lstStyle/>
          <a:p>
            <a:pPr marL="284163" indent="-284163" algn="just"/>
            <a:r>
              <a:rPr lang="en-US" altLang="en-US" sz="2000" dirty="0"/>
              <a:t>Child states are generated by any transition operator (such as legal moves of a game).</a:t>
            </a:r>
          </a:p>
          <a:p>
            <a:pPr marL="284163" indent="-284163"/>
            <a:r>
              <a:rPr lang="en-US" altLang="en-US" sz="2000" dirty="0"/>
              <a:t>Each iteration produce all children of state (X) and adds them to (open). </a:t>
            </a:r>
          </a:p>
          <a:p>
            <a:pPr marL="284163" indent="-284163"/>
            <a:r>
              <a:rPr lang="en-US" altLang="en-US" sz="2000" dirty="0"/>
              <a:t>States (children) are added to the right of the list and removed from the left.</a:t>
            </a:r>
          </a:p>
          <a:p>
            <a:pPr marL="284163" indent="-284163"/>
            <a:r>
              <a:rPr lang="en-US" altLang="en-US" sz="2000" dirty="0"/>
              <a:t>Examined states, removed from (open), are added to (closed) from the left.</a:t>
            </a:r>
          </a:p>
          <a:p>
            <a:pPr marL="284163" indent="-284163" algn="just"/>
            <a:r>
              <a:rPr lang="en-US" altLang="en-US" sz="2000" dirty="0"/>
              <a:t>The order in which states are removed from (open) and added to (closed) determines the order of the search.</a:t>
            </a:r>
          </a:p>
          <a:p>
            <a:pPr marL="284163" indent="-284163" algn="just"/>
            <a:r>
              <a:rPr lang="en-US" altLang="en-US" sz="2000" dirty="0"/>
              <a:t>It is necessary to detect multiple occurrences of any state so that it will not be reentered to </a:t>
            </a:r>
            <a:r>
              <a:rPr lang="en-US" altLang="en-US" sz="2000" dirty="0">
                <a:solidFill>
                  <a:srgbClr val="FF0000"/>
                </a:solidFill>
              </a:rPr>
              <a:t>avoid loops</a:t>
            </a:r>
            <a:r>
              <a:rPr lang="en-US" altLang="en-US" sz="2000" dirty="0"/>
              <a:t>. This can be done by testing each newly generated state for membership in any of the two lists (open) and (closed). If a new state belongs to any  of these lists, then it has already been visited and may be ignored</a:t>
            </a:r>
          </a:p>
          <a:p>
            <a:pPr marL="284163" indent="-284163" algn="just"/>
            <a:r>
              <a:rPr lang="en-US" altLang="en-US" sz="2000" dirty="0"/>
              <a:t>The algorithm terminates either because the goal state is found or the list (open) becomes empty (open=[]). </a:t>
            </a:r>
            <a:endParaRPr lang="en-US" altLang="en-US" dirty="0"/>
          </a:p>
        </p:txBody>
      </p:sp>
      <p:sp>
        <p:nvSpPr>
          <p:cNvPr id="2" name="TextBox 1">
            <a:extLst>
              <a:ext uri="{FF2B5EF4-FFF2-40B4-BE49-F238E27FC236}">
                <a16:creationId xmlns:a16="http://schemas.microsoft.com/office/drawing/2014/main" id="{A7AB4184-71A3-7E3E-0F2C-336FCBB87ED4}"/>
              </a:ext>
            </a:extLst>
          </p:cNvPr>
          <p:cNvSpPr txBox="1"/>
          <p:nvPr/>
        </p:nvSpPr>
        <p:spPr>
          <a:xfrm>
            <a:off x="2835564" y="1016000"/>
            <a:ext cx="1764145" cy="584775"/>
          </a:xfrm>
          <a:prstGeom prst="rect">
            <a:avLst/>
          </a:prstGeom>
          <a:noFill/>
        </p:spPr>
        <p:txBody>
          <a:bodyPr wrap="square" rtlCol="0">
            <a:spAutoFit/>
          </a:bodyPr>
          <a:lstStyle/>
          <a:p>
            <a:r>
              <a:rPr lang="en-US" altLang="en-US" sz="3200" b="1" dirty="0">
                <a:solidFill>
                  <a:schemeClr val="bg1"/>
                </a:solidFill>
              </a:rPr>
              <a:t>Notes:</a:t>
            </a:r>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F217657-4E41-95E4-EDDD-8B6E497CE656}"/>
              </a:ext>
            </a:extLst>
          </p:cNvPr>
          <p:cNvSpPr txBox="1"/>
          <p:nvPr/>
        </p:nvSpPr>
        <p:spPr>
          <a:xfrm>
            <a:off x="1581912" y="1728216"/>
            <a:ext cx="9317736" cy="4401205"/>
          </a:xfrm>
          <a:prstGeom prst="rect">
            <a:avLst/>
          </a:prstGeom>
          <a:noFill/>
        </p:spPr>
        <p:txBody>
          <a:bodyPr wrap="square" rtlCol="0">
            <a:spAutoFit/>
          </a:bodyPr>
          <a:lstStyle/>
          <a:p>
            <a:pPr marL="285750" indent="-285750">
              <a:buFont typeface="Arial" panose="020B0604020202020204" pitchFamily="34" charset="0"/>
              <a:buChar char="•"/>
            </a:pPr>
            <a:r>
              <a:rPr lang="en-US" sz="2800" dirty="0"/>
              <a:t>Child states are generated by inference rules, legal moves of a game, or other state transition operators.</a:t>
            </a:r>
          </a:p>
          <a:p>
            <a:pPr marL="285750" indent="-285750">
              <a:buFont typeface="Arial" panose="020B0604020202020204" pitchFamily="34" charset="0"/>
              <a:buChar char="•"/>
            </a:pPr>
            <a:r>
              <a:rPr lang="en-US" sz="2800" b="1" dirty="0"/>
              <a:t>Open </a:t>
            </a:r>
            <a:r>
              <a:rPr lang="en-US" sz="2800" dirty="0"/>
              <a:t>is maintained as a queue, first-in-first-out (FIFO) data structure.</a:t>
            </a:r>
          </a:p>
          <a:p>
            <a:pPr marL="285750" indent="-285750">
              <a:buFont typeface="Arial" panose="020B0604020202020204" pitchFamily="34" charset="0"/>
              <a:buChar char="•"/>
            </a:pPr>
            <a:r>
              <a:rPr lang="en-US" sz="2800" b="1" dirty="0"/>
              <a:t>Open </a:t>
            </a:r>
            <a:r>
              <a:rPr lang="en-US" sz="2800" dirty="0"/>
              <a:t>records the states on the “frontier” of the search at any state and </a:t>
            </a:r>
            <a:r>
              <a:rPr lang="en-US" sz="2800" b="1" dirty="0"/>
              <a:t>closed </a:t>
            </a:r>
            <a:r>
              <a:rPr lang="en-US" sz="2800" dirty="0"/>
              <a:t>records states already visited.</a:t>
            </a:r>
          </a:p>
          <a:p>
            <a:pPr marL="285750" indent="-285750">
              <a:buFont typeface="Arial" panose="020B0604020202020204" pitchFamily="34" charset="0"/>
              <a:buChar char="•"/>
            </a:pPr>
            <a:r>
              <a:rPr lang="en-US" sz="2800" b="1" dirty="0"/>
              <a:t>Breadth-first</a:t>
            </a:r>
            <a:r>
              <a:rPr lang="en-US" sz="2800" dirty="0"/>
              <a:t> search is guaranteed to find the shortest path from the start state to the goal because search considers every node at each level of the graph before going deeper into space.</a:t>
            </a:r>
            <a:endParaRPr lang="en-US" sz="2800" b="1" dirty="0"/>
          </a:p>
        </p:txBody>
      </p:sp>
    </p:spTree>
    <p:extLst>
      <p:ext uri="{BB962C8B-B14F-4D97-AF65-F5344CB8AC3E}">
        <p14:creationId xmlns:p14="http://schemas.microsoft.com/office/powerpoint/2010/main" val="98281284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a:extLst>
              <a:ext uri="{FF2B5EF4-FFF2-40B4-BE49-F238E27FC236}">
                <a16:creationId xmlns:a16="http://schemas.microsoft.com/office/drawing/2014/main" id="{4E53E207-081D-2E4A-C206-CB0491EAB25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8557" y="2614803"/>
            <a:ext cx="8732837" cy="2762250"/>
          </a:xfrm>
          <a:prstGeom prst="rect">
            <a:avLst/>
          </a:prstGeom>
          <a:noFill/>
          <a:extLst>
            <a:ext uri="{909E8E84-426E-40DD-AFC4-6F175D3DCCD1}">
              <a14:hiddenFill xmlns:a14="http://schemas.microsoft.com/office/drawing/2010/main">
                <a:solidFill>
                  <a:srgbClr val="FFFFFF"/>
                </a:solidFill>
              </a14:hiddenFill>
            </a:ext>
          </a:extLst>
        </p:spPr>
      </p:pic>
      <p:sp>
        <p:nvSpPr>
          <p:cNvPr id="23555" name="Text Box 3">
            <a:extLst>
              <a:ext uri="{FF2B5EF4-FFF2-40B4-BE49-F238E27FC236}">
                <a16:creationId xmlns:a16="http://schemas.microsoft.com/office/drawing/2014/main" id="{0930EE74-B80F-8C6D-FBE9-C6EFA1907F79}"/>
              </a:ext>
            </a:extLst>
          </p:cNvPr>
          <p:cNvSpPr txBox="1">
            <a:spLocks noChangeArrowheads="1"/>
          </p:cNvSpPr>
          <p:nvPr/>
        </p:nvSpPr>
        <p:spPr bwMode="auto">
          <a:xfrm>
            <a:off x="2688336" y="1053909"/>
            <a:ext cx="90678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435100" indent="-1435100">
              <a:defRPr sz="2400">
                <a:solidFill>
                  <a:schemeClr val="tx1"/>
                </a:solidFill>
                <a:latin typeface="Times New Roman" panose="02020603050405020304" pitchFamily="18" charset="0"/>
              </a:defRPr>
            </a:lvl1pPr>
            <a:lvl2pPr marL="1549400">
              <a:defRPr sz="2400">
                <a:solidFill>
                  <a:schemeClr val="tx1"/>
                </a:solidFill>
                <a:latin typeface="Times New Roman" panose="02020603050405020304" pitchFamily="18" charset="0"/>
              </a:defRPr>
            </a:lvl2pPr>
            <a:lvl3pPr marL="1663700">
              <a:defRPr sz="2400">
                <a:solidFill>
                  <a:schemeClr val="tx1"/>
                </a:solidFill>
                <a:latin typeface="Times New Roman" panose="02020603050405020304" pitchFamily="18" charset="0"/>
              </a:defRPr>
            </a:lvl3pPr>
            <a:lvl4pPr marL="1778000">
              <a:defRPr sz="2400">
                <a:solidFill>
                  <a:schemeClr val="tx1"/>
                </a:solidFill>
                <a:latin typeface="Times New Roman" panose="02020603050405020304" pitchFamily="18" charset="0"/>
              </a:defRPr>
            </a:lvl4pPr>
            <a:lvl5pPr marL="1892300">
              <a:defRPr sz="2400">
                <a:solidFill>
                  <a:schemeClr val="tx1"/>
                </a:solidFill>
                <a:latin typeface="Times New Roman" panose="02020603050405020304" pitchFamily="18" charset="0"/>
              </a:defRPr>
            </a:lvl5pPr>
            <a:lvl6pPr marL="2349500" fontAlgn="base">
              <a:spcBef>
                <a:spcPct val="0"/>
              </a:spcBef>
              <a:spcAft>
                <a:spcPct val="0"/>
              </a:spcAft>
              <a:defRPr sz="2400">
                <a:solidFill>
                  <a:schemeClr val="tx1"/>
                </a:solidFill>
                <a:latin typeface="Times New Roman" panose="02020603050405020304" pitchFamily="18" charset="0"/>
              </a:defRPr>
            </a:lvl6pPr>
            <a:lvl7pPr marL="2806700" fontAlgn="base">
              <a:spcBef>
                <a:spcPct val="0"/>
              </a:spcBef>
              <a:spcAft>
                <a:spcPct val="0"/>
              </a:spcAft>
              <a:defRPr sz="2400">
                <a:solidFill>
                  <a:schemeClr val="tx1"/>
                </a:solidFill>
                <a:latin typeface="Times New Roman" panose="02020603050405020304" pitchFamily="18" charset="0"/>
              </a:defRPr>
            </a:lvl7pPr>
            <a:lvl8pPr marL="3263900" fontAlgn="base">
              <a:spcBef>
                <a:spcPct val="0"/>
              </a:spcBef>
              <a:spcAft>
                <a:spcPct val="0"/>
              </a:spcAft>
              <a:defRPr sz="2400">
                <a:solidFill>
                  <a:schemeClr val="tx1"/>
                </a:solidFill>
                <a:latin typeface="Times New Roman" panose="02020603050405020304" pitchFamily="18" charset="0"/>
              </a:defRPr>
            </a:lvl8pPr>
            <a:lvl9pPr marL="3721100" fontAlgn="base">
              <a:spcBef>
                <a:spcPct val="0"/>
              </a:spcBef>
              <a:spcAft>
                <a:spcPct val="0"/>
              </a:spcAft>
              <a:defRPr sz="2400">
                <a:solidFill>
                  <a:schemeClr val="tx1"/>
                </a:solidFill>
                <a:latin typeface="Times New Roman" panose="02020603050405020304" pitchFamily="18" charset="0"/>
              </a:defRPr>
            </a:lvl9pPr>
          </a:lstStyle>
          <a:p>
            <a:pPr eaLnBrk="0" hangingPunct="0"/>
            <a:r>
              <a:rPr lang="en-US" altLang="en-US" sz="2200" b="1" dirty="0">
                <a:solidFill>
                  <a:schemeClr val="bg1"/>
                </a:solidFill>
              </a:rPr>
              <a:t>A trace of </a:t>
            </a:r>
            <a:r>
              <a:rPr lang="en-US" altLang="en-US" sz="2200" b="1" dirty="0" err="1">
                <a:solidFill>
                  <a:schemeClr val="bg1"/>
                </a:solidFill>
              </a:rPr>
              <a:t>breadth_first_search</a:t>
            </a:r>
            <a:r>
              <a:rPr lang="en-US" altLang="en-US" sz="2200" b="1" dirty="0">
                <a:solidFill>
                  <a:schemeClr val="bg1"/>
                </a:solidFill>
              </a:rPr>
              <a:t> on the graph of Figure 3.13</a:t>
            </a:r>
          </a:p>
        </p:txBody>
      </p:sp>
      <p:sp>
        <p:nvSpPr>
          <p:cNvPr id="23556" name="Text Box 4">
            <a:extLst>
              <a:ext uri="{FF2B5EF4-FFF2-40B4-BE49-F238E27FC236}">
                <a16:creationId xmlns:a16="http://schemas.microsoft.com/office/drawing/2014/main" id="{D5FFA1FF-FE03-2432-9574-69AAD5B613AC}"/>
              </a:ext>
            </a:extLst>
          </p:cNvPr>
          <p:cNvSpPr txBox="1">
            <a:spLocks noChangeArrowheads="1"/>
          </p:cNvSpPr>
          <p:nvPr/>
        </p:nvSpPr>
        <p:spPr bwMode="auto">
          <a:xfrm>
            <a:off x="4724400" y="6572250"/>
            <a:ext cx="55626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1200"/>
              <a:t>Luger: Artificial Intelligence, 5</a:t>
            </a:r>
            <a:r>
              <a:rPr lang="en-GB" altLang="en-US" sz="1200" baseline="30000"/>
              <a:t>th</a:t>
            </a:r>
            <a:r>
              <a:rPr lang="en-GB" altLang="en-US" sz="1200"/>
              <a:t> edition. © Pearson Education Limited, 2005</a:t>
            </a:r>
          </a:p>
        </p:txBody>
      </p:sp>
      <p:sp>
        <p:nvSpPr>
          <p:cNvPr id="23557" name="Text Box 5">
            <a:extLst>
              <a:ext uri="{FF2B5EF4-FFF2-40B4-BE49-F238E27FC236}">
                <a16:creationId xmlns:a16="http://schemas.microsoft.com/office/drawing/2014/main" id="{54824204-B050-FBA2-5EBF-E5AE3818DDF7}"/>
              </a:ext>
            </a:extLst>
          </p:cNvPr>
          <p:cNvSpPr txBox="1">
            <a:spLocks noChangeArrowheads="1"/>
          </p:cNvSpPr>
          <p:nvPr/>
        </p:nvSpPr>
        <p:spPr bwMode="auto">
          <a:xfrm>
            <a:off x="9906000" y="6583364"/>
            <a:ext cx="7620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1200"/>
              <a:t>21</a:t>
            </a:r>
          </a:p>
        </p:txBody>
      </p:sp>
      <p:pic>
        <p:nvPicPr>
          <p:cNvPr id="3" name="Picture 3">
            <a:extLst>
              <a:ext uri="{FF2B5EF4-FFF2-40B4-BE49-F238E27FC236}">
                <a16:creationId xmlns:a16="http://schemas.microsoft.com/office/drawing/2014/main" id="{648FF68A-5E8D-BF6C-5C06-9FFFD42FE7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76889" y="1817820"/>
            <a:ext cx="2814505" cy="24158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7" name="Group 6">
            <a:extLst>
              <a:ext uri="{FF2B5EF4-FFF2-40B4-BE49-F238E27FC236}">
                <a16:creationId xmlns:a16="http://schemas.microsoft.com/office/drawing/2014/main" id="{DDD65D4D-755B-14A2-1861-F9545DA5B318}"/>
              </a:ext>
            </a:extLst>
          </p:cNvPr>
          <p:cNvGrpSpPr/>
          <p:nvPr/>
        </p:nvGrpSpPr>
        <p:grpSpPr>
          <a:xfrm>
            <a:off x="4015944" y="1494000"/>
            <a:ext cx="567360" cy="112320"/>
            <a:chOff x="4015944" y="1494000"/>
            <a:chExt cx="567360" cy="112320"/>
          </a:xfrm>
        </p:grpSpPr>
        <mc:AlternateContent xmlns:mc="http://schemas.openxmlformats.org/markup-compatibility/2006">
          <mc:Choice xmlns:p14="http://schemas.microsoft.com/office/powerpoint/2010/main" Requires="p14">
            <p:contentPart p14:bwMode="auto" r:id="rId4">
              <p14:nvContentPartPr>
                <p14:cNvPr id="4" name="Ink 3">
                  <a:extLst>
                    <a:ext uri="{FF2B5EF4-FFF2-40B4-BE49-F238E27FC236}">
                      <a16:creationId xmlns:a16="http://schemas.microsoft.com/office/drawing/2014/main" id="{4E60E349-B257-585B-0BCE-C740AD8DC23C}"/>
                    </a:ext>
                  </a:extLst>
                </p14:cNvPr>
                <p14:cNvContentPartPr/>
                <p14:nvPr/>
              </p14:nvContentPartPr>
              <p14:xfrm>
                <a:off x="4024584" y="1516320"/>
                <a:ext cx="471240" cy="73440"/>
              </p14:xfrm>
            </p:contentPart>
          </mc:Choice>
          <mc:Fallback>
            <p:pic>
              <p:nvPicPr>
                <p:cNvPr id="4" name="Ink 3">
                  <a:extLst>
                    <a:ext uri="{FF2B5EF4-FFF2-40B4-BE49-F238E27FC236}">
                      <a16:creationId xmlns:a16="http://schemas.microsoft.com/office/drawing/2014/main" id="{4E60E349-B257-585B-0BCE-C740AD8DC23C}"/>
                    </a:ext>
                  </a:extLst>
                </p:cNvPr>
                <p:cNvPicPr/>
                <p:nvPr/>
              </p:nvPicPr>
              <p:blipFill>
                <a:blip r:embed="rId5"/>
                <a:stretch>
                  <a:fillRect/>
                </a:stretch>
              </p:blipFill>
              <p:spPr>
                <a:xfrm>
                  <a:off x="4015584" y="1507680"/>
                  <a:ext cx="488880" cy="91080"/>
                </a:xfrm>
                <a:prstGeom prst="rect">
                  <a:avLst/>
                </a:prstGeom>
              </p:spPr>
            </p:pic>
          </mc:Fallback>
        </mc:AlternateContent>
        <mc:AlternateContent xmlns:mc="http://schemas.openxmlformats.org/markup-compatibility/2006">
          <mc:Choice xmlns:p14="http://schemas.microsoft.com/office/powerpoint/2010/main" Requires="p14">
            <p:contentPart p14:bwMode="auto" r:id="rId6">
              <p14:nvContentPartPr>
                <p14:cNvPr id="5" name="Ink 4">
                  <a:extLst>
                    <a:ext uri="{FF2B5EF4-FFF2-40B4-BE49-F238E27FC236}">
                      <a16:creationId xmlns:a16="http://schemas.microsoft.com/office/drawing/2014/main" id="{AAAC2D52-070B-7CFB-6E00-650D477C3B92}"/>
                    </a:ext>
                  </a:extLst>
                </p14:cNvPr>
                <p14:cNvContentPartPr/>
                <p14:nvPr/>
              </p14:nvContentPartPr>
              <p14:xfrm>
                <a:off x="4015944" y="1494000"/>
                <a:ext cx="567360" cy="112320"/>
              </p14:xfrm>
            </p:contentPart>
          </mc:Choice>
          <mc:Fallback>
            <p:pic>
              <p:nvPicPr>
                <p:cNvPr id="5" name="Ink 4">
                  <a:extLst>
                    <a:ext uri="{FF2B5EF4-FFF2-40B4-BE49-F238E27FC236}">
                      <a16:creationId xmlns:a16="http://schemas.microsoft.com/office/drawing/2014/main" id="{AAAC2D52-070B-7CFB-6E00-650D477C3B92}"/>
                    </a:ext>
                  </a:extLst>
                </p:cNvPr>
                <p:cNvPicPr/>
                <p:nvPr/>
              </p:nvPicPr>
              <p:blipFill>
                <a:blip r:embed="rId7"/>
                <a:stretch>
                  <a:fillRect/>
                </a:stretch>
              </p:blipFill>
              <p:spPr>
                <a:xfrm>
                  <a:off x="4006944" y="1485000"/>
                  <a:ext cx="585000" cy="129960"/>
                </a:xfrm>
                <a:prstGeom prst="rect">
                  <a:avLst/>
                </a:prstGeom>
              </p:spPr>
            </p:pic>
          </mc:Fallback>
        </mc:AlternateContent>
      </p:gr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a:extLst>
              <a:ext uri="{FF2B5EF4-FFF2-40B4-BE49-F238E27FC236}">
                <a16:creationId xmlns:a16="http://schemas.microsoft.com/office/drawing/2014/main" id="{02B00477-C6B7-93DD-7333-86D5D43541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49880" y="1816609"/>
            <a:ext cx="6229350" cy="3660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1987" name="Text Box 3">
            <a:extLst>
              <a:ext uri="{FF2B5EF4-FFF2-40B4-BE49-F238E27FC236}">
                <a16:creationId xmlns:a16="http://schemas.microsoft.com/office/drawing/2014/main" id="{72A18881-DC73-D826-98F1-4A5FF5209016}"/>
              </a:ext>
            </a:extLst>
          </p:cNvPr>
          <p:cNvSpPr txBox="1">
            <a:spLocks noChangeArrowheads="1"/>
          </p:cNvSpPr>
          <p:nvPr/>
        </p:nvSpPr>
        <p:spPr bwMode="auto">
          <a:xfrm>
            <a:off x="1554480" y="298705"/>
            <a:ext cx="81534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2000" b="1" dirty="0">
                <a:solidFill>
                  <a:schemeClr val="bg1"/>
                </a:solidFill>
              </a:rPr>
              <a:t>Fig 3.16	Graph of Fig 3.15 at iteration 6 of breadth-first search. States on 	open and closed are highlighted.</a:t>
            </a:r>
          </a:p>
        </p:txBody>
      </p:sp>
      <p:sp>
        <p:nvSpPr>
          <p:cNvPr id="41988" name="Text Box 4">
            <a:extLst>
              <a:ext uri="{FF2B5EF4-FFF2-40B4-BE49-F238E27FC236}">
                <a16:creationId xmlns:a16="http://schemas.microsoft.com/office/drawing/2014/main" id="{4D526BDB-D2F9-5624-9B4A-AEA1CE24B9DA}"/>
              </a:ext>
            </a:extLst>
          </p:cNvPr>
          <p:cNvSpPr txBox="1">
            <a:spLocks noChangeArrowheads="1"/>
          </p:cNvSpPr>
          <p:nvPr/>
        </p:nvSpPr>
        <p:spPr bwMode="auto">
          <a:xfrm>
            <a:off x="4724400" y="6572250"/>
            <a:ext cx="55626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1200"/>
              <a:t>Luger: Artificial Intelligence, 5</a:t>
            </a:r>
            <a:r>
              <a:rPr lang="en-GB" altLang="en-US" sz="1200" baseline="30000"/>
              <a:t>th</a:t>
            </a:r>
            <a:r>
              <a:rPr lang="en-GB" altLang="en-US" sz="1200"/>
              <a:t> edition. © Pearson Education Limited, 2005</a:t>
            </a:r>
          </a:p>
        </p:txBody>
      </p:sp>
      <p:sp>
        <p:nvSpPr>
          <p:cNvPr id="41989" name="Text Box 5">
            <a:extLst>
              <a:ext uri="{FF2B5EF4-FFF2-40B4-BE49-F238E27FC236}">
                <a16:creationId xmlns:a16="http://schemas.microsoft.com/office/drawing/2014/main" id="{F7AA3B18-058D-EF01-7346-60EDF8E68553}"/>
              </a:ext>
            </a:extLst>
          </p:cNvPr>
          <p:cNvSpPr txBox="1">
            <a:spLocks noChangeArrowheads="1"/>
          </p:cNvSpPr>
          <p:nvPr/>
        </p:nvSpPr>
        <p:spPr bwMode="auto">
          <a:xfrm>
            <a:off x="9906000" y="6583364"/>
            <a:ext cx="7620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fld id="{08CAAC5E-E96E-4F2B-A4D3-8C90971F05BB}" type="slidenum">
              <a:rPr lang="ar-SA" altLang="en-US" sz="1200">
                <a:cs typeface="Times New Roman" panose="02020603050405020304" pitchFamily="18" charset="0"/>
              </a:rPr>
              <a:pPr>
                <a:spcBef>
                  <a:spcPct val="50000"/>
                </a:spcBef>
              </a:pPr>
              <a:t>13</a:t>
            </a:fld>
            <a:endParaRPr lang="en-GB" altLang="en-US" sz="1200"/>
          </a:p>
        </p:txBody>
      </p:sp>
      <p:pic>
        <p:nvPicPr>
          <p:cNvPr id="5" name="Picture 4">
            <a:extLst>
              <a:ext uri="{FF2B5EF4-FFF2-40B4-BE49-F238E27FC236}">
                <a16:creationId xmlns:a16="http://schemas.microsoft.com/office/drawing/2014/main" id="{890DF681-267B-3A72-46F7-CD74D6731DE7}"/>
              </a:ext>
            </a:extLst>
          </p:cNvPr>
          <p:cNvPicPr>
            <a:picLocks noChangeAspect="1"/>
          </p:cNvPicPr>
          <p:nvPr/>
        </p:nvPicPr>
        <p:blipFill>
          <a:blip r:embed="rId4"/>
          <a:stretch>
            <a:fillRect/>
          </a:stretch>
        </p:blipFill>
        <p:spPr>
          <a:xfrm>
            <a:off x="2811780" y="5524754"/>
            <a:ext cx="6267450" cy="333375"/>
          </a:xfrm>
          <a:prstGeom prst="rect">
            <a:avLst/>
          </a:prstGeom>
        </p:spPr>
      </p:pic>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 Box 2">
            <a:extLst>
              <a:ext uri="{FF2B5EF4-FFF2-40B4-BE49-F238E27FC236}">
                <a16:creationId xmlns:a16="http://schemas.microsoft.com/office/drawing/2014/main" id="{3AD2D2C4-FAF3-4B03-C246-E4CD78788175}"/>
              </a:ext>
            </a:extLst>
          </p:cNvPr>
          <p:cNvSpPr txBox="1">
            <a:spLocks noChangeArrowheads="1"/>
          </p:cNvSpPr>
          <p:nvPr/>
        </p:nvSpPr>
        <p:spPr bwMode="auto">
          <a:xfrm>
            <a:off x="4724400" y="6572250"/>
            <a:ext cx="55626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1200"/>
              <a:t>Luger: Artificial Intelligence, 5</a:t>
            </a:r>
            <a:r>
              <a:rPr lang="en-GB" altLang="en-US" sz="1200" baseline="30000"/>
              <a:t>th</a:t>
            </a:r>
            <a:r>
              <a:rPr lang="en-GB" altLang="en-US" sz="1200"/>
              <a:t> edition. © Pearson Education Limited, 2005</a:t>
            </a:r>
          </a:p>
        </p:txBody>
      </p:sp>
      <p:pic>
        <p:nvPicPr>
          <p:cNvPr id="46083" name="Picture 3">
            <a:extLst>
              <a:ext uri="{FF2B5EF4-FFF2-40B4-BE49-F238E27FC236}">
                <a16:creationId xmlns:a16="http://schemas.microsoft.com/office/drawing/2014/main" id="{8B9CA908-7F0B-315F-2B0C-E1F53DCA73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1740543"/>
            <a:ext cx="7656576" cy="42471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6084" name="Text Box 4">
            <a:extLst>
              <a:ext uri="{FF2B5EF4-FFF2-40B4-BE49-F238E27FC236}">
                <a16:creationId xmlns:a16="http://schemas.microsoft.com/office/drawing/2014/main" id="{D0EC1344-70E5-9823-43CC-FBA14D8651E4}"/>
              </a:ext>
            </a:extLst>
          </p:cNvPr>
          <p:cNvSpPr txBox="1">
            <a:spLocks noChangeArrowheads="1"/>
          </p:cNvSpPr>
          <p:nvPr/>
        </p:nvSpPr>
        <p:spPr bwMode="auto">
          <a:xfrm>
            <a:off x="1828800" y="258762"/>
            <a:ext cx="80772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2000" b="1">
                <a:solidFill>
                  <a:schemeClr val="bg1"/>
                </a:solidFill>
              </a:rPr>
              <a:t>Fig 3.17	Breadth-first search of the 8-puzzle, showing order in which states 	were removed from open.</a:t>
            </a:r>
          </a:p>
        </p:txBody>
      </p:sp>
      <p:sp>
        <p:nvSpPr>
          <p:cNvPr id="46085" name="Text Box 5">
            <a:extLst>
              <a:ext uri="{FF2B5EF4-FFF2-40B4-BE49-F238E27FC236}">
                <a16:creationId xmlns:a16="http://schemas.microsoft.com/office/drawing/2014/main" id="{5A5B2E9F-4263-E28A-0B37-97B468706CF4}"/>
              </a:ext>
            </a:extLst>
          </p:cNvPr>
          <p:cNvSpPr txBox="1">
            <a:spLocks noChangeArrowheads="1"/>
          </p:cNvSpPr>
          <p:nvPr/>
        </p:nvSpPr>
        <p:spPr bwMode="auto">
          <a:xfrm>
            <a:off x="9906000" y="6583364"/>
            <a:ext cx="7620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fld id="{783FB0DD-025D-4F92-9F84-CA0B3C6BD6DE}" type="slidenum">
              <a:rPr lang="ar-SA" altLang="en-US" sz="1200">
                <a:cs typeface="Times New Roman" panose="02020603050405020304" pitchFamily="18" charset="0"/>
              </a:rPr>
              <a:pPr>
                <a:spcBef>
                  <a:spcPct val="50000"/>
                </a:spcBef>
              </a:pPr>
              <a:t>14</a:t>
            </a:fld>
            <a:endParaRPr lang="en-GB" altLang="en-US" sz="1200"/>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900" name="Rectangle 4">
            <a:extLst>
              <a:ext uri="{FF2B5EF4-FFF2-40B4-BE49-F238E27FC236}">
                <a16:creationId xmlns:a16="http://schemas.microsoft.com/office/drawing/2014/main" id="{4154849E-CF97-4D2E-0E64-14A3B4F2EDD3}"/>
              </a:ext>
            </a:extLst>
          </p:cNvPr>
          <p:cNvSpPr>
            <a:spLocks noChangeArrowheads="1"/>
          </p:cNvSpPr>
          <p:nvPr/>
        </p:nvSpPr>
        <p:spPr bwMode="auto">
          <a:xfrm>
            <a:off x="2360326" y="71686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defRPr sz="4400">
                <a:solidFill>
                  <a:schemeClr val="tx2"/>
                </a:solidFill>
                <a:latin typeface="Times New Roman" panose="02020603050405020304" pitchFamily="18" charset="0"/>
              </a:defRPr>
            </a:lvl1pPr>
            <a:lvl2pPr algn="ctr">
              <a:defRPr sz="4400">
                <a:solidFill>
                  <a:schemeClr val="tx2"/>
                </a:solidFill>
                <a:latin typeface="Times New Roman" panose="02020603050405020304" pitchFamily="18" charset="0"/>
              </a:defRPr>
            </a:lvl2pPr>
            <a:lvl3pPr algn="ctr">
              <a:defRPr sz="4400">
                <a:solidFill>
                  <a:schemeClr val="tx2"/>
                </a:solidFill>
                <a:latin typeface="Times New Roman" panose="02020603050405020304" pitchFamily="18" charset="0"/>
              </a:defRPr>
            </a:lvl3pPr>
            <a:lvl4pPr algn="ctr">
              <a:defRPr sz="4400">
                <a:solidFill>
                  <a:schemeClr val="tx2"/>
                </a:solidFill>
                <a:latin typeface="Times New Roman" panose="02020603050405020304" pitchFamily="18" charset="0"/>
              </a:defRPr>
            </a:lvl4pPr>
            <a:lvl5pPr algn="ctr">
              <a:defRPr sz="4400">
                <a:solidFill>
                  <a:schemeClr val="tx2"/>
                </a:solidFill>
                <a:latin typeface="Times New Roman" panose="02020603050405020304" pitchFamily="18" charset="0"/>
              </a:defRPr>
            </a:lvl5pPr>
            <a:lvl6pPr marL="457200" algn="ctr" fontAlgn="base">
              <a:spcBef>
                <a:spcPct val="0"/>
              </a:spcBef>
              <a:spcAft>
                <a:spcPct val="0"/>
              </a:spcAft>
              <a:defRPr sz="4400">
                <a:solidFill>
                  <a:schemeClr val="tx2"/>
                </a:solidFill>
                <a:latin typeface="Times New Roman" panose="02020603050405020304" pitchFamily="18" charset="0"/>
              </a:defRPr>
            </a:lvl6pPr>
            <a:lvl7pPr marL="914400" algn="ctr" fontAlgn="base">
              <a:spcBef>
                <a:spcPct val="0"/>
              </a:spcBef>
              <a:spcAft>
                <a:spcPct val="0"/>
              </a:spcAft>
              <a:defRPr sz="4400">
                <a:solidFill>
                  <a:schemeClr val="tx2"/>
                </a:solidFill>
                <a:latin typeface="Times New Roman" panose="02020603050405020304" pitchFamily="18" charset="0"/>
              </a:defRPr>
            </a:lvl7pPr>
            <a:lvl8pPr marL="1371600" algn="ctr" fontAlgn="base">
              <a:spcBef>
                <a:spcPct val="0"/>
              </a:spcBef>
              <a:spcAft>
                <a:spcPct val="0"/>
              </a:spcAft>
              <a:defRPr sz="4400">
                <a:solidFill>
                  <a:schemeClr val="tx2"/>
                </a:solidFill>
                <a:latin typeface="Times New Roman" panose="02020603050405020304" pitchFamily="18" charset="0"/>
              </a:defRPr>
            </a:lvl8pPr>
            <a:lvl9pPr marL="1828800" algn="ctr" fontAlgn="base">
              <a:spcBef>
                <a:spcPct val="0"/>
              </a:spcBef>
              <a:spcAft>
                <a:spcPct val="0"/>
              </a:spcAft>
              <a:defRPr sz="4400">
                <a:solidFill>
                  <a:schemeClr val="tx2"/>
                </a:solidFill>
                <a:latin typeface="Times New Roman" panose="02020603050405020304" pitchFamily="18" charset="0"/>
              </a:defRPr>
            </a:lvl9pPr>
          </a:lstStyle>
          <a:p>
            <a:pPr algn="l">
              <a:lnSpc>
                <a:spcPct val="80000"/>
              </a:lnSpc>
            </a:pPr>
            <a:r>
              <a:rPr lang="en-GB" altLang="en-US" sz="2400" b="1" dirty="0">
                <a:solidFill>
                  <a:schemeClr val="bg1"/>
                </a:solidFill>
              </a:rPr>
              <a:t>Graph for depth-first search examples</a:t>
            </a:r>
            <a:br>
              <a:rPr lang="en-GB" altLang="en-US" sz="4000" b="1" dirty="0">
                <a:solidFill>
                  <a:schemeClr val="bg1"/>
                </a:solidFill>
              </a:rPr>
            </a:br>
            <a:endParaRPr lang="en-US" altLang="en-US" sz="4000" b="1" dirty="0">
              <a:solidFill>
                <a:schemeClr val="bg1"/>
              </a:solidFill>
            </a:endParaRPr>
          </a:p>
        </p:txBody>
      </p:sp>
      <p:pic>
        <p:nvPicPr>
          <p:cNvPr id="80901" name="Picture 5">
            <a:extLst>
              <a:ext uri="{FF2B5EF4-FFF2-40B4-BE49-F238E27FC236}">
                <a16:creationId xmlns:a16="http://schemas.microsoft.com/office/drawing/2014/main" id="{13CC95C0-A64E-9FF2-D437-7B7819A2EAA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38564" y="2390775"/>
            <a:ext cx="4714875" cy="3295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0902" name="Text Box 6">
            <a:extLst>
              <a:ext uri="{FF2B5EF4-FFF2-40B4-BE49-F238E27FC236}">
                <a16:creationId xmlns:a16="http://schemas.microsoft.com/office/drawing/2014/main" id="{8C161055-6C84-BF47-4B83-6F19F7CB7768}"/>
              </a:ext>
            </a:extLst>
          </p:cNvPr>
          <p:cNvSpPr txBox="1">
            <a:spLocks noChangeArrowheads="1"/>
          </p:cNvSpPr>
          <p:nvPr/>
        </p:nvSpPr>
        <p:spPr bwMode="auto">
          <a:xfrm>
            <a:off x="2360326" y="1859860"/>
            <a:ext cx="7921625" cy="10618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dirty="0"/>
              <a:t>A Depth first search of the graph considers the states in the order: A,B,E,K,S,L,T,F,M,C,G,N,H,O,P,U,D,I,Q,J,R</a:t>
            </a:r>
          </a:p>
          <a:p>
            <a:pPr>
              <a:spcBef>
                <a:spcPct val="50000"/>
              </a:spcBef>
            </a:pPr>
            <a:endParaRPr lang="en-US" altLang="en-US" dirty="0"/>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a:extLst>
              <a:ext uri="{FF2B5EF4-FFF2-40B4-BE49-F238E27FC236}">
                <a16:creationId xmlns:a16="http://schemas.microsoft.com/office/drawing/2014/main" id="{AF5B966F-6847-6DE6-75B9-7CE3A7F4FAC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7320" y="1665288"/>
            <a:ext cx="9628632" cy="4443412"/>
          </a:xfrm>
          <a:prstGeom prst="rect">
            <a:avLst/>
          </a:prstGeom>
          <a:noFill/>
          <a:extLst>
            <a:ext uri="{909E8E84-426E-40DD-AFC4-6F175D3DCCD1}">
              <a14:hiddenFill xmlns:a14="http://schemas.microsoft.com/office/drawing/2010/main">
                <a:solidFill>
                  <a:srgbClr val="FFFFFF"/>
                </a:solidFill>
              </a14:hiddenFill>
            </a:ext>
          </a:extLst>
        </p:spPr>
      </p:pic>
      <p:sp>
        <p:nvSpPr>
          <p:cNvPr id="44035" name="Text Box 3">
            <a:extLst>
              <a:ext uri="{FF2B5EF4-FFF2-40B4-BE49-F238E27FC236}">
                <a16:creationId xmlns:a16="http://schemas.microsoft.com/office/drawing/2014/main" id="{87DA9B7A-9D81-F71B-A936-EABD8A245C8D}"/>
              </a:ext>
            </a:extLst>
          </p:cNvPr>
          <p:cNvSpPr txBox="1">
            <a:spLocks noChangeArrowheads="1"/>
          </p:cNvSpPr>
          <p:nvPr/>
        </p:nvSpPr>
        <p:spPr bwMode="auto">
          <a:xfrm>
            <a:off x="3249168" y="749300"/>
            <a:ext cx="568452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1435100" indent="-1435100">
              <a:defRPr sz="2400">
                <a:solidFill>
                  <a:schemeClr val="tx1"/>
                </a:solidFill>
                <a:latin typeface="Times New Roman" panose="02020603050405020304" pitchFamily="18" charset="0"/>
              </a:defRPr>
            </a:lvl1pPr>
            <a:lvl2pPr marL="1600200">
              <a:defRPr sz="2400">
                <a:solidFill>
                  <a:schemeClr val="tx1"/>
                </a:solidFill>
                <a:latin typeface="Times New Roman" panose="02020603050405020304" pitchFamily="18" charset="0"/>
              </a:defRPr>
            </a:lvl2pPr>
            <a:lvl3pPr marL="1714500">
              <a:defRPr sz="2400">
                <a:solidFill>
                  <a:schemeClr val="tx1"/>
                </a:solidFill>
                <a:latin typeface="Times New Roman" panose="02020603050405020304" pitchFamily="18" charset="0"/>
              </a:defRPr>
            </a:lvl3pPr>
            <a:lvl4pPr marL="1828800">
              <a:defRPr sz="2400">
                <a:solidFill>
                  <a:schemeClr val="tx1"/>
                </a:solidFill>
                <a:latin typeface="Times New Roman" panose="02020603050405020304" pitchFamily="18" charset="0"/>
              </a:defRPr>
            </a:lvl4pPr>
            <a:lvl5pPr marL="1943100">
              <a:defRPr sz="2400">
                <a:solidFill>
                  <a:schemeClr val="tx1"/>
                </a:solidFill>
                <a:latin typeface="Times New Roman" panose="02020603050405020304" pitchFamily="18" charset="0"/>
              </a:defRPr>
            </a:lvl5pPr>
            <a:lvl6pPr marL="2400300" fontAlgn="base">
              <a:spcBef>
                <a:spcPct val="0"/>
              </a:spcBef>
              <a:spcAft>
                <a:spcPct val="0"/>
              </a:spcAft>
              <a:defRPr sz="2400">
                <a:solidFill>
                  <a:schemeClr val="tx1"/>
                </a:solidFill>
                <a:latin typeface="Times New Roman" panose="02020603050405020304" pitchFamily="18" charset="0"/>
              </a:defRPr>
            </a:lvl6pPr>
            <a:lvl7pPr marL="2857500" fontAlgn="base">
              <a:spcBef>
                <a:spcPct val="0"/>
              </a:spcBef>
              <a:spcAft>
                <a:spcPct val="0"/>
              </a:spcAft>
              <a:defRPr sz="2400">
                <a:solidFill>
                  <a:schemeClr val="tx1"/>
                </a:solidFill>
                <a:latin typeface="Times New Roman" panose="02020603050405020304" pitchFamily="18" charset="0"/>
              </a:defRPr>
            </a:lvl7pPr>
            <a:lvl8pPr marL="3314700" fontAlgn="base">
              <a:spcBef>
                <a:spcPct val="0"/>
              </a:spcBef>
              <a:spcAft>
                <a:spcPct val="0"/>
              </a:spcAft>
              <a:defRPr sz="2400">
                <a:solidFill>
                  <a:schemeClr val="tx1"/>
                </a:solidFill>
                <a:latin typeface="Times New Roman" panose="02020603050405020304" pitchFamily="18" charset="0"/>
              </a:defRPr>
            </a:lvl8pPr>
            <a:lvl9pPr marL="3771900" fontAlgn="base">
              <a:spcBef>
                <a:spcPct val="0"/>
              </a:spcBef>
              <a:spcAft>
                <a:spcPct val="0"/>
              </a:spcAft>
              <a:defRPr sz="2400">
                <a:solidFill>
                  <a:schemeClr val="tx1"/>
                </a:solidFill>
                <a:latin typeface="Times New Roman" panose="02020603050405020304" pitchFamily="18" charset="0"/>
              </a:defRPr>
            </a:lvl9pPr>
          </a:lstStyle>
          <a:p>
            <a:pPr eaLnBrk="0" hangingPunct="0"/>
            <a:r>
              <a:rPr lang="en-US" altLang="en-US" sz="2200" b="1" dirty="0">
                <a:solidFill>
                  <a:schemeClr val="bg1"/>
                </a:solidFill>
              </a:rPr>
              <a:t>Function Depth-First-Search algorithm</a:t>
            </a:r>
          </a:p>
        </p:txBody>
      </p:sp>
      <p:sp>
        <p:nvSpPr>
          <p:cNvPr id="44036" name="Text Box 4">
            <a:extLst>
              <a:ext uri="{FF2B5EF4-FFF2-40B4-BE49-F238E27FC236}">
                <a16:creationId xmlns:a16="http://schemas.microsoft.com/office/drawing/2014/main" id="{815B381A-26CC-2E41-F42D-ED2486B53B29}"/>
              </a:ext>
            </a:extLst>
          </p:cNvPr>
          <p:cNvSpPr txBox="1">
            <a:spLocks noChangeArrowheads="1"/>
          </p:cNvSpPr>
          <p:nvPr/>
        </p:nvSpPr>
        <p:spPr bwMode="auto">
          <a:xfrm>
            <a:off x="4724400" y="6572250"/>
            <a:ext cx="55626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1200"/>
              <a:t>Luger: Artificial Intelligence, 5</a:t>
            </a:r>
            <a:r>
              <a:rPr lang="en-GB" altLang="en-US" sz="1200" baseline="30000"/>
              <a:t>th</a:t>
            </a:r>
            <a:r>
              <a:rPr lang="en-GB" altLang="en-US" sz="1200"/>
              <a:t> edition. © Pearson Education Limited, 2005</a:t>
            </a:r>
          </a:p>
        </p:txBody>
      </p:sp>
      <p:sp>
        <p:nvSpPr>
          <p:cNvPr id="44037" name="Text Box 5">
            <a:extLst>
              <a:ext uri="{FF2B5EF4-FFF2-40B4-BE49-F238E27FC236}">
                <a16:creationId xmlns:a16="http://schemas.microsoft.com/office/drawing/2014/main" id="{99FF2B8D-C225-78C9-F939-81B112201672}"/>
              </a:ext>
            </a:extLst>
          </p:cNvPr>
          <p:cNvSpPr txBox="1">
            <a:spLocks noChangeArrowheads="1"/>
          </p:cNvSpPr>
          <p:nvPr/>
        </p:nvSpPr>
        <p:spPr bwMode="auto">
          <a:xfrm>
            <a:off x="9906000" y="6583364"/>
            <a:ext cx="7620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fld id="{3CE964E1-8BE1-4472-9A5A-95BAA8C412CE}" type="slidenum">
              <a:rPr lang="ar-SA" altLang="en-US" sz="1200">
                <a:cs typeface="Times New Roman" panose="02020603050405020304" pitchFamily="18" charset="0"/>
              </a:rPr>
              <a:pPr>
                <a:spcBef>
                  <a:spcPct val="50000"/>
                </a:spcBef>
              </a:pPr>
              <a:t>16</a:t>
            </a:fld>
            <a:endParaRPr lang="en-GB" altLang="en-US" sz="1200"/>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a:extLst>
              <a:ext uri="{FF2B5EF4-FFF2-40B4-BE49-F238E27FC236}">
                <a16:creationId xmlns:a16="http://schemas.microsoft.com/office/drawing/2014/main" id="{D4F3F78F-86C8-3559-1774-232F55FAFF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3401" y="1725614"/>
            <a:ext cx="8526463" cy="3405187"/>
          </a:xfrm>
          <a:prstGeom prst="rect">
            <a:avLst/>
          </a:prstGeom>
          <a:noFill/>
          <a:extLst>
            <a:ext uri="{909E8E84-426E-40DD-AFC4-6F175D3DCCD1}">
              <a14:hiddenFill xmlns:a14="http://schemas.microsoft.com/office/drawing/2010/main">
                <a:solidFill>
                  <a:srgbClr val="FFFFFF"/>
                </a:solidFill>
              </a14:hiddenFill>
            </a:ext>
          </a:extLst>
        </p:spPr>
      </p:pic>
      <p:sp>
        <p:nvSpPr>
          <p:cNvPr id="45059" name="Text Box 3">
            <a:extLst>
              <a:ext uri="{FF2B5EF4-FFF2-40B4-BE49-F238E27FC236}">
                <a16:creationId xmlns:a16="http://schemas.microsoft.com/office/drawing/2014/main" id="{1888D22E-D299-4308-0138-AAEA6C51BE9A}"/>
              </a:ext>
            </a:extLst>
          </p:cNvPr>
          <p:cNvSpPr txBox="1">
            <a:spLocks noChangeArrowheads="1"/>
          </p:cNvSpPr>
          <p:nvPr/>
        </p:nvSpPr>
        <p:spPr bwMode="auto">
          <a:xfrm>
            <a:off x="1600200" y="50800"/>
            <a:ext cx="906780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435100" indent="-1435100">
              <a:defRPr sz="2400">
                <a:solidFill>
                  <a:schemeClr val="tx1"/>
                </a:solidFill>
                <a:latin typeface="Times New Roman" panose="02020603050405020304" pitchFamily="18" charset="0"/>
              </a:defRPr>
            </a:lvl1pPr>
            <a:lvl2pPr marL="1600200">
              <a:defRPr sz="2400">
                <a:solidFill>
                  <a:schemeClr val="tx1"/>
                </a:solidFill>
                <a:latin typeface="Times New Roman" panose="02020603050405020304" pitchFamily="18" charset="0"/>
              </a:defRPr>
            </a:lvl2pPr>
            <a:lvl3pPr marL="1714500">
              <a:defRPr sz="2400">
                <a:solidFill>
                  <a:schemeClr val="tx1"/>
                </a:solidFill>
                <a:latin typeface="Times New Roman" panose="02020603050405020304" pitchFamily="18" charset="0"/>
              </a:defRPr>
            </a:lvl3pPr>
            <a:lvl4pPr marL="1828800">
              <a:defRPr sz="2400">
                <a:solidFill>
                  <a:schemeClr val="tx1"/>
                </a:solidFill>
                <a:latin typeface="Times New Roman" panose="02020603050405020304" pitchFamily="18" charset="0"/>
              </a:defRPr>
            </a:lvl4pPr>
            <a:lvl5pPr marL="1943100">
              <a:defRPr sz="2400">
                <a:solidFill>
                  <a:schemeClr val="tx1"/>
                </a:solidFill>
                <a:latin typeface="Times New Roman" panose="02020603050405020304" pitchFamily="18" charset="0"/>
              </a:defRPr>
            </a:lvl5pPr>
            <a:lvl6pPr marL="2400300" fontAlgn="base">
              <a:spcBef>
                <a:spcPct val="0"/>
              </a:spcBef>
              <a:spcAft>
                <a:spcPct val="0"/>
              </a:spcAft>
              <a:defRPr sz="2400">
                <a:solidFill>
                  <a:schemeClr val="tx1"/>
                </a:solidFill>
                <a:latin typeface="Times New Roman" panose="02020603050405020304" pitchFamily="18" charset="0"/>
              </a:defRPr>
            </a:lvl6pPr>
            <a:lvl7pPr marL="2857500" fontAlgn="base">
              <a:spcBef>
                <a:spcPct val="0"/>
              </a:spcBef>
              <a:spcAft>
                <a:spcPct val="0"/>
              </a:spcAft>
              <a:defRPr sz="2400">
                <a:solidFill>
                  <a:schemeClr val="tx1"/>
                </a:solidFill>
                <a:latin typeface="Times New Roman" panose="02020603050405020304" pitchFamily="18" charset="0"/>
              </a:defRPr>
            </a:lvl7pPr>
            <a:lvl8pPr marL="3314700" fontAlgn="base">
              <a:spcBef>
                <a:spcPct val="0"/>
              </a:spcBef>
              <a:spcAft>
                <a:spcPct val="0"/>
              </a:spcAft>
              <a:defRPr sz="2400">
                <a:solidFill>
                  <a:schemeClr val="tx1"/>
                </a:solidFill>
                <a:latin typeface="Times New Roman" panose="02020603050405020304" pitchFamily="18" charset="0"/>
              </a:defRPr>
            </a:lvl8pPr>
            <a:lvl9pPr marL="3771900" fontAlgn="base">
              <a:spcBef>
                <a:spcPct val="0"/>
              </a:spcBef>
              <a:spcAft>
                <a:spcPct val="0"/>
              </a:spcAft>
              <a:defRPr sz="2400">
                <a:solidFill>
                  <a:schemeClr val="tx1"/>
                </a:solidFill>
                <a:latin typeface="Times New Roman" panose="02020603050405020304" pitchFamily="18" charset="0"/>
              </a:defRPr>
            </a:lvl9pPr>
          </a:lstStyle>
          <a:p>
            <a:pPr eaLnBrk="0" hangingPunct="0"/>
            <a:r>
              <a:rPr lang="en-US" altLang="en-US" sz="2200" b="1" dirty="0">
                <a:solidFill>
                  <a:schemeClr val="bg1"/>
                </a:solidFill>
              </a:rPr>
              <a:t>A trace of Depth-First-Search </a:t>
            </a:r>
          </a:p>
          <a:p>
            <a:pPr eaLnBrk="0" hangingPunct="0"/>
            <a:r>
              <a:rPr lang="en-US" altLang="en-US" sz="2200" b="1" dirty="0">
                <a:solidFill>
                  <a:schemeClr val="bg1"/>
                </a:solidFill>
              </a:rPr>
              <a:t>on the graph of Figure 3.13</a:t>
            </a:r>
          </a:p>
        </p:txBody>
      </p:sp>
      <p:sp>
        <p:nvSpPr>
          <p:cNvPr id="45060" name="Text Box 4">
            <a:extLst>
              <a:ext uri="{FF2B5EF4-FFF2-40B4-BE49-F238E27FC236}">
                <a16:creationId xmlns:a16="http://schemas.microsoft.com/office/drawing/2014/main" id="{F2FCF063-0B8A-10C7-A090-3ED17AEB2699}"/>
              </a:ext>
            </a:extLst>
          </p:cNvPr>
          <p:cNvSpPr txBox="1">
            <a:spLocks noChangeArrowheads="1"/>
          </p:cNvSpPr>
          <p:nvPr/>
        </p:nvSpPr>
        <p:spPr bwMode="auto">
          <a:xfrm>
            <a:off x="4724400" y="6572250"/>
            <a:ext cx="55626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1200"/>
              <a:t>Luger: Artificial Intelligence, 5</a:t>
            </a:r>
            <a:r>
              <a:rPr lang="en-GB" altLang="en-US" sz="1200" baseline="30000"/>
              <a:t>th</a:t>
            </a:r>
            <a:r>
              <a:rPr lang="en-GB" altLang="en-US" sz="1200"/>
              <a:t> edition. © Pearson Education Limited, 2005</a:t>
            </a:r>
          </a:p>
        </p:txBody>
      </p:sp>
      <p:sp>
        <p:nvSpPr>
          <p:cNvPr id="45061" name="Text Box 5">
            <a:extLst>
              <a:ext uri="{FF2B5EF4-FFF2-40B4-BE49-F238E27FC236}">
                <a16:creationId xmlns:a16="http://schemas.microsoft.com/office/drawing/2014/main" id="{FE1EEF67-C627-05F7-A9B4-5850FBB0E516}"/>
              </a:ext>
            </a:extLst>
          </p:cNvPr>
          <p:cNvSpPr txBox="1">
            <a:spLocks noChangeArrowheads="1"/>
          </p:cNvSpPr>
          <p:nvPr/>
        </p:nvSpPr>
        <p:spPr bwMode="auto">
          <a:xfrm>
            <a:off x="9906000" y="6583364"/>
            <a:ext cx="7620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fld id="{81A1D2F3-7538-43A8-8138-614C072CA6E0}" type="slidenum">
              <a:rPr lang="ar-SA" altLang="en-US" sz="1200">
                <a:cs typeface="Times New Roman" panose="02020603050405020304" pitchFamily="18" charset="0"/>
              </a:rPr>
              <a:pPr>
                <a:spcBef>
                  <a:spcPct val="50000"/>
                </a:spcBef>
              </a:pPr>
              <a:t>17</a:t>
            </a:fld>
            <a:endParaRPr lang="en-GB" altLang="en-US" sz="1200"/>
          </a:p>
        </p:txBody>
      </p:sp>
      <p:pic>
        <p:nvPicPr>
          <p:cNvPr id="45062" name="Picture 6">
            <a:extLst>
              <a:ext uri="{FF2B5EF4-FFF2-40B4-BE49-F238E27FC236}">
                <a16:creationId xmlns:a16="http://schemas.microsoft.com/office/drawing/2014/main" id="{45B04744-3A28-613A-3618-5E9E6309FF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49148" y="812800"/>
            <a:ext cx="3348037" cy="3295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57A3343-F27D-292D-1B53-D89AA77F8C08}"/>
              </a:ext>
            </a:extLst>
          </p:cNvPr>
          <p:cNvSpPr txBox="1"/>
          <p:nvPr/>
        </p:nvSpPr>
        <p:spPr>
          <a:xfrm>
            <a:off x="1234440" y="2286000"/>
            <a:ext cx="9646920" cy="1384995"/>
          </a:xfrm>
          <a:prstGeom prst="rect">
            <a:avLst/>
          </a:prstGeom>
          <a:noFill/>
        </p:spPr>
        <p:txBody>
          <a:bodyPr wrap="square" rtlCol="0">
            <a:spAutoFit/>
          </a:bodyPr>
          <a:lstStyle/>
          <a:p>
            <a:r>
              <a:rPr lang="en-US" sz="2800" dirty="0"/>
              <a:t>In depth-first search algorithm, the descendant states are added and removed from the left end of open.</a:t>
            </a:r>
          </a:p>
          <a:p>
            <a:r>
              <a:rPr lang="en-US" sz="2800" dirty="0"/>
              <a:t>Open is maintained as a </a:t>
            </a:r>
            <a:r>
              <a:rPr lang="en-US" sz="2800" b="1" dirty="0">
                <a:solidFill>
                  <a:srgbClr val="FF0000"/>
                </a:solidFill>
              </a:rPr>
              <a:t>stack</a:t>
            </a:r>
            <a:r>
              <a:rPr lang="en-US" sz="2800" dirty="0"/>
              <a:t>, last-in-first-out LIFO structure. </a:t>
            </a:r>
          </a:p>
        </p:txBody>
      </p:sp>
      <p:pic>
        <p:nvPicPr>
          <p:cNvPr id="4" name="Picture 3">
            <a:extLst>
              <a:ext uri="{FF2B5EF4-FFF2-40B4-BE49-F238E27FC236}">
                <a16:creationId xmlns:a16="http://schemas.microsoft.com/office/drawing/2014/main" id="{3B2EA847-8859-3E31-3BFD-777E9455DC59}"/>
              </a:ext>
            </a:extLst>
          </p:cNvPr>
          <p:cNvPicPr>
            <a:picLocks noChangeAspect="1"/>
          </p:cNvPicPr>
          <p:nvPr/>
        </p:nvPicPr>
        <p:blipFill>
          <a:blip r:embed="rId2"/>
          <a:stretch>
            <a:fillRect/>
          </a:stretch>
        </p:blipFill>
        <p:spPr>
          <a:xfrm>
            <a:off x="2305050" y="3676650"/>
            <a:ext cx="7505700" cy="2330958"/>
          </a:xfrm>
          <a:prstGeom prst="rect">
            <a:avLst/>
          </a:prstGeom>
        </p:spPr>
      </p:pic>
    </p:spTree>
    <p:extLst>
      <p:ext uri="{BB962C8B-B14F-4D97-AF65-F5344CB8AC3E}">
        <p14:creationId xmlns:p14="http://schemas.microsoft.com/office/powerpoint/2010/main" val="162037931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8" name="Text Box 8">
            <a:extLst>
              <a:ext uri="{FF2B5EF4-FFF2-40B4-BE49-F238E27FC236}">
                <a16:creationId xmlns:a16="http://schemas.microsoft.com/office/drawing/2014/main" id="{F4D5896F-84F1-77C4-7526-3BDBBF426F92}"/>
              </a:ext>
            </a:extLst>
          </p:cNvPr>
          <p:cNvSpPr txBox="1">
            <a:spLocks noChangeArrowheads="1"/>
          </p:cNvSpPr>
          <p:nvPr/>
        </p:nvSpPr>
        <p:spPr bwMode="auto">
          <a:xfrm>
            <a:off x="4724400" y="6572250"/>
            <a:ext cx="55626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1200"/>
              <a:t>Luger: Artificial Intelligence, 5</a:t>
            </a:r>
            <a:r>
              <a:rPr lang="en-GB" altLang="en-US" sz="1200" baseline="30000"/>
              <a:t>th</a:t>
            </a:r>
            <a:r>
              <a:rPr lang="en-GB" altLang="en-US" sz="1200"/>
              <a:t> edition. © Pearson Education Limited, 2005</a:t>
            </a:r>
          </a:p>
        </p:txBody>
      </p:sp>
      <p:pic>
        <p:nvPicPr>
          <p:cNvPr id="81929" name="Picture 9">
            <a:extLst>
              <a:ext uri="{FF2B5EF4-FFF2-40B4-BE49-F238E27FC236}">
                <a16:creationId xmlns:a16="http://schemas.microsoft.com/office/drawing/2014/main" id="{6B4252FD-2E79-A62F-06B8-44F525B480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6600" y="1702037"/>
            <a:ext cx="5209032" cy="43238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1930" name="Text Box 10">
            <a:extLst>
              <a:ext uri="{FF2B5EF4-FFF2-40B4-BE49-F238E27FC236}">
                <a16:creationId xmlns:a16="http://schemas.microsoft.com/office/drawing/2014/main" id="{23CFA456-925A-82DF-8295-4CE9220AE82E}"/>
              </a:ext>
            </a:extLst>
          </p:cNvPr>
          <p:cNvSpPr txBox="1">
            <a:spLocks noChangeArrowheads="1"/>
          </p:cNvSpPr>
          <p:nvPr/>
        </p:nvSpPr>
        <p:spPr bwMode="auto">
          <a:xfrm>
            <a:off x="1994916" y="481265"/>
            <a:ext cx="77724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2000" b="1" dirty="0">
                <a:solidFill>
                  <a:schemeClr val="bg1"/>
                </a:solidFill>
              </a:rPr>
              <a:t>Fig 3.18	Graph of fig 3.15 at iteration 6 of depth-first search. States on	 	open and closed are highlighted.</a:t>
            </a:r>
          </a:p>
        </p:txBody>
      </p:sp>
      <p:sp>
        <p:nvSpPr>
          <p:cNvPr id="81931" name="Text Box 11">
            <a:extLst>
              <a:ext uri="{FF2B5EF4-FFF2-40B4-BE49-F238E27FC236}">
                <a16:creationId xmlns:a16="http://schemas.microsoft.com/office/drawing/2014/main" id="{68D82611-C249-A523-8CD7-BEF1170AAAA5}"/>
              </a:ext>
            </a:extLst>
          </p:cNvPr>
          <p:cNvSpPr txBox="1">
            <a:spLocks noChangeArrowheads="1"/>
          </p:cNvSpPr>
          <p:nvPr/>
        </p:nvSpPr>
        <p:spPr bwMode="auto">
          <a:xfrm>
            <a:off x="9906000" y="6583364"/>
            <a:ext cx="7620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fld id="{1CFB06F3-FC2F-4B53-80D8-5418494A3905}" type="slidenum">
              <a:rPr lang="ar-SA" altLang="en-US" sz="1200">
                <a:cs typeface="Times New Roman" panose="02020603050405020304" pitchFamily="18" charset="0"/>
              </a:rPr>
              <a:pPr>
                <a:spcBef>
                  <a:spcPct val="50000"/>
                </a:spcBef>
              </a:pPr>
              <a:t>19</a:t>
            </a:fld>
            <a:endParaRPr lang="en-GB" altLang="en-US" sz="1200"/>
          </a:p>
        </p:txBody>
      </p:sp>
      <p:sp>
        <p:nvSpPr>
          <p:cNvPr id="2" name="TextBox 1">
            <a:extLst>
              <a:ext uri="{FF2B5EF4-FFF2-40B4-BE49-F238E27FC236}">
                <a16:creationId xmlns:a16="http://schemas.microsoft.com/office/drawing/2014/main" id="{ACB9A5DD-B671-8BFB-F4EA-54EEE716569E}"/>
              </a:ext>
            </a:extLst>
          </p:cNvPr>
          <p:cNvSpPr txBox="1"/>
          <p:nvPr/>
        </p:nvSpPr>
        <p:spPr>
          <a:xfrm>
            <a:off x="1033272" y="2706624"/>
            <a:ext cx="2779776" cy="646331"/>
          </a:xfrm>
          <a:prstGeom prst="rect">
            <a:avLst/>
          </a:prstGeom>
          <a:noFill/>
        </p:spPr>
        <p:txBody>
          <a:bodyPr wrap="square" rtlCol="0">
            <a:spAutoFit/>
          </a:bodyPr>
          <a:lstStyle/>
          <a:p>
            <a:r>
              <a:rPr lang="en-US" dirty="0"/>
              <a:t>Open=[L, F, C, D]; </a:t>
            </a:r>
          </a:p>
          <a:p>
            <a:r>
              <a:rPr lang="en-US" dirty="0"/>
              <a:t>Closed = [S, K, E, B, A]</a:t>
            </a:r>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ext Box 2">
            <a:extLst>
              <a:ext uri="{FF2B5EF4-FFF2-40B4-BE49-F238E27FC236}">
                <a16:creationId xmlns:a16="http://schemas.microsoft.com/office/drawing/2014/main" id="{3EF95017-C173-4A9A-F44F-6574CA3838AB}"/>
              </a:ext>
            </a:extLst>
          </p:cNvPr>
          <p:cNvSpPr txBox="1">
            <a:spLocks noChangeArrowheads="1"/>
          </p:cNvSpPr>
          <p:nvPr/>
        </p:nvSpPr>
        <p:spPr bwMode="auto">
          <a:xfrm>
            <a:off x="4724400" y="6572250"/>
            <a:ext cx="55626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1200"/>
              <a:t>Luger: Artificial Intelligence, 5</a:t>
            </a:r>
            <a:r>
              <a:rPr lang="en-GB" altLang="en-US" sz="1200" baseline="30000"/>
              <a:t>th</a:t>
            </a:r>
            <a:r>
              <a:rPr lang="en-GB" altLang="en-US" sz="1200"/>
              <a:t> edition. © Pearson Education Limited, 2005</a:t>
            </a:r>
          </a:p>
        </p:txBody>
      </p:sp>
      <p:pic>
        <p:nvPicPr>
          <p:cNvPr id="50179" name="Picture 3">
            <a:extLst>
              <a:ext uri="{FF2B5EF4-FFF2-40B4-BE49-F238E27FC236}">
                <a16:creationId xmlns:a16="http://schemas.microsoft.com/office/drawing/2014/main" id="{6FAD02D4-D70A-4F49-19A9-0C3FC6AE45B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19400" y="1647726"/>
            <a:ext cx="7239000" cy="4448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0180" name="Text Box 4">
            <a:extLst>
              <a:ext uri="{FF2B5EF4-FFF2-40B4-BE49-F238E27FC236}">
                <a16:creationId xmlns:a16="http://schemas.microsoft.com/office/drawing/2014/main" id="{38A47C4D-1A94-2B15-12D2-FF3DA36BA6BF}"/>
              </a:ext>
            </a:extLst>
          </p:cNvPr>
          <p:cNvSpPr txBox="1">
            <a:spLocks noChangeArrowheads="1"/>
          </p:cNvSpPr>
          <p:nvPr/>
        </p:nvSpPr>
        <p:spPr bwMode="auto">
          <a:xfrm>
            <a:off x="2097024" y="274321"/>
            <a:ext cx="74676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2000" b="1" dirty="0">
                <a:solidFill>
                  <a:schemeClr val="bg1"/>
                </a:solidFill>
              </a:rPr>
              <a:t>Fig 3.19	Depth-first search of the 8-puzzle with a depth bound of 5.</a:t>
            </a:r>
          </a:p>
        </p:txBody>
      </p:sp>
      <p:sp>
        <p:nvSpPr>
          <p:cNvPr id="50181" name="Text Box 5">
            <a:extLst>
              <a:ext uri="{FF2B5EF4-FFF2-40B4-BE49-F238E27FC236}">
                <a16:creationId xmlns:a16="http://schemas.microsoft.com/office/drawing/2014/main" id="{470A5D9D-E014-D907-889E-F562CCE1200D}"/>
              </a:ext>
            </a:extLst>
          </p:cNvPr>
          <p:cNvSpPr txBox="1">
            <a:spLocks noChangeArrowheads="1"/>
          </p:cNvSpPr>
          <p:nvPr/>
        </p:nvSpPr>
        <p:spPr bwMode="auto">
          <a:xfrm>
            <a:off x="9906000" y="6583364"/>
            <a:ext cx="7620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fld id="{9FF85DB0-5B87-4EEF-9387-2025FF271818}" type="slidenum">
              <a:rPr lang="ar-SA" altLang="en-US" sz="1200">
                <a:cs typeface="Times New Roman" panose="02020603050405020304" pitchFamily="18" charset="0"/>
              </a:rPr>
              <a:pPr>
                <a:spcBef>
                  <a:spcPct val="50000"/>
                </a:spcBef>
              </a:pPr>
              <a:t>20</a:t>
            </a:fld>
            <a:endParaRPr lang="en-GB" altLang="en-US" sz="1200"/>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8CB6000-BB73-A641-F74B-8B1E42A44554}"/>
              </a:ext>
            </a:extLst>
          </p:cNvPr>
          <p:cNvPicPr>
            <a:picLocks noChangeAspect="1"/>
          </p:cNvPicPr>
          <p:nvPr/>
        </p:nvPicPr>
        <p:blipFill>
          <a:blip r:embed="rId2"/>
          <a:stretch>
            <a:fillRect/>
          </a:stretch>
        </p:blipFill>
        <p:spPr>
          <a:xfrm>
            <a:off x="1509331" y="1666286"/>
            <a:ext cx="9390317" cy="4341322"/>
          </a:xfrm>
          <a:prstGeom prst="rect">
            <a:avLst/>
          </a:prstGeom>
        </p:spPr>
      </p:pic>
    </p:spTree>
    <p:extLst>
      <p:ext uri="{BB962C8B-B14F-4D97-AF65-F5344CB8AC3E}">
        <p14:creationId xmlns:p14="http://schemas.microsoft.com/office/powerpoint/2010/main" val="224499471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902D82D-EF38-85D0-1FDD-E2F18862C6A5}"/>
              </a:ext>
            </a:extLst>
          </p:cNvPr>
          <p:cNvSpPr txBox="1"/>
          <p:nvPr/>
        </p:nvSpPr>
        <p:spPr>
          <a:xfrm>
            <a:off x="1380744" y="1883664"/>
            <a:ext cx="9290304" cy="3539430"/>
          </a:xfrm>
          <a:prstGeom prst="rect">
            <a:avLst/>
          </a:prstGeom>
          <a:noFill/>
        </p:spPr>
        <p:txBody>
          <a:bodyPr wrap="square" rtlCol="0">
            <a:spAutoFit/>
          </a:bodyPr>
          <a:lstStyle/>
          <a:p>
            <a:pPr marL="457200" indent="-457200" algn="l">
              <a:buFont typeface="Arial" panose="020B0604020202020204" pitchFamily="34" charset="0"/>
              <a:buChar char="•"/>
            </a:pPr>
            <a:r>
              <a:rPr lang="en-US" sz="2800" b="0" i="0" u="none" strike="noStrike" baseline="0" dirty="0">
                <a:latin typeface="Times-Roman"/>
              </a:rPr>
              <a:t>The embarrassing failure of depth-first search in infinite state spaces can be alleviated by supplying depth-first search with a predetermined depth limit </a:t>
            </a:r>
            <a:r>
              <a:rPr lang="en-US" sz="2800" b="0" i="0" u="none" strike="noStrike" baseline="0" dirty="0">
                <a:latin typeface="CMMI10"/>
              </a:rPr>
              <a:t>ℓ</a:t>
            </a:r>
            <a:r>
              <a:rPr lang="en-US" sz="2800" b="0" i="0" u="none" strike="noStrike" baseline="0" dirty="0">
                <a:latin typeface="Times-Roman"/>
              </a:rPr>
              <a:t>. </a:t>
            </a:r>
          </a:p>
          <a:p>
            <a:pPr marL="457200" indent="-457200" algn="l">
              <a:buFont typeface="Arial" panose="020B0604020202020204" pitchFamily="34" charset="0"/>
              <a:buChar char="•"/>
            </a:pPr>
            <a:r>
              <a:rPr lang="en-US" sz="2800" b="0" i="0" u="none" strike="noStrike" baseline="0" dirty="0">
                <a:latin typeface="Times-Roman"/>
              </a:rPr>
              <a:t>That is, nodes at depth </a:t>
            </a:r>
            <a:r>
              <a:rPr lang="en-US" sz="2800" b="0" i="0" u="none" strike="noStrike" baseline="0" dirty="0">
                <a:latin typeface="CMMI10"/>
              </a:rPr>
              <a:t>ℓ </a:t>
            </a:r>
            <a:r>
              <a:rPr lang="en-US" sz="2800" b="0" i="0" u="none" strike="noStrike" baseline="0" dirty="0">
                <a:latin typeface="Times-Roman"/>
              </a:rPr>
              <a:t>are treated as if they have no successors.</a:t>
            </a:r>
          </a:p>
          <a:p>
            <a:pPr marL="457200" indent="-457200" algn="l">
              <a:buFont typeface="Arial" panose="020B0604020202020204" pitchFamily="34" charset="0"/>
              <a:buChar char="•"/>
            </a:pPr>
            <a:r>
              <a:rPr lang="en-US" sz="2800" dirty="0">
                <a:latin typeface="Times-Roman"/>
              </a:rPr>
              <a:t>The depth limit solves the infinite-path problem.</a:t>
            </a:r>
          </a:p>
          <a:p>
            <a:pPr marL="457200" indent="-457200" algn="l">
              <a:buFont typeface="Arial" panose="020B0604020202020204" pitchFamily="34" charset="0"/>
              <a:buChar char="•"/>
            </a:pPr>
            <a:r>
              <a:rPr lang="en-US" sz="2800" dirty="0">
                <a:latin typeface="Times-Roman"/>
              </a:rPr>
              <a:t>Depth-first search can be viewed as a special case of depth-limited search with ℓ=∞.</a:t>
            </a:r>
          </a:p>
        </p:txBody>
      </p:sp>
      <p:sp>
        <p:nvSpPr>
          <p:cNvPr id="3" name="TextBox 2">
            <a:extLst>
              <a:ext uri="{FF2B5EF4-FFF2-40B4-BE49-F238E27FC236}">
                <a16:creationId xmlns:a16="http://schemas.microsoft.com/office/drawing/2014/main" id="{980311E8-2C22-193B-5E96-0C6F45A9CC8A}"/>
              </a:ext>
            </a:extLst>
          </p:cNvPr>
          <p:cNvSpPr txBox="1"/>
          <p:nvPr/>
        </p:nvSpPr>
        <p:spPr>
          <a:xfrm>
            <a:off x="2706624" y="978408"/>
            <a:ext cx="5559552" cy="707886"/>
          </a:xfrm>
          <a:prstGeom prst="rect">
            <a:avLst/>
          </a:prstGeom>
          <a:noFill/>
        </p:spPr>
        <p:txBody>
          <a:bodyPr wrap="square" rtlCol="0">
            <a:spAutoFit/>
          </a:bodyPr>
          <a:lstStyle/>
          <a:p>
            <a:r>
              <a:rPr lang="en-US" sz="4000" b="1" dirty="0">
                <a:solidFill>
                  <a:schemeClr val="bg1"/>
                </a:solidFill>
              </a:rPr>
              <a:t>Depth- Limited Search</a:t>
            </a:r>
          </a:p>
        </p:txBody>
      </p:sp>
    </p:spTree>
    <p:extLst>
      <p:ext uri="{BB962C8B-B14F-4D97-AF65-F5344CB8AC3E}">
        <p14:creationId xmlns:p14="http://schemas.microsoft.com/office/powerpoint/2010/main" val="185088229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8DA4D4-9905-0839-DC08-58E88165B228}"/>
              </a:ext>
            </a:extLst>
          </p:cNvPr>
          <p:cNvSpPr txBox="1"/>
          <p:nvPr/>
        </p:nvSpPr>
        <p:spPr>
          <a:xfrm>
            <a:off x="1152144" y="1865376"/>
            <a:ext cx="9679305" cy="3539430"/>
          </a:xfrm>
          <a:prstGeom prst="rect">
            <a:avLst/>
          </a:prstGeom>
          <a:noFill/>
        </p:spPr>
        <p:txBody>
          <a:bodyPr wrap="square" rtlCol="0">
            <a:spAutoFit/>
          </a:bodyPr>
          <a:lstStyle/>
          <a:p>
            <a:pPr algn="l"/>
            <a:r>
              <a:rPr lang="en-US" sz="3200" b="0" i="0" u="none" strike="noStrike" baseline="0" dirty="0">
                <a:latin typeface="Times-Roman"/>
              </a:rPr>
              <a:t>Depth-first with depth cutoff k (maximal depth below which nodes are not expanded)</a:t>
            </a:r>
          </a:p>
          <a:p>
            <a:pPr algn="l"/>
            <a:r>
              <a:rPr lang="en-US" sz="3200" b="0" i="0" u="none" strike="noStrike" baseline="0" dirty="0">
                <a:latin typeface="Times-Roman"/>
              </a:rPr>
              <a:t>Notice that depth-limited search can terminate with two kinds of failure: </a:t>
            </a:r>
          </a:p>
          <a:p>
            <a:pPr marL="285750" indent="-285750" algn="l">
              <a:buFont typeface="Arial" panose="020B0604020202020204" pitchFamily="34" charset="0"/>
              <a:buChar char="•"/>
            </a:pPr>
            <a:r>
              <a:rPr lang="en-US" sz="3200" b="0" i="0" u="none" strike="noStrike" baseline="0" dirty="0">
                <a:latin typeface="Times-Roman"/>
              </a:rPr>
              <a:t>the standard </a:t>
            </a:r>
            <a:r>
              <a:rPr lang="en-US" sz="3200" b="0" i="0" u="none" strike="noStrike" baseline="0" dirty="0">
                <a:latin typeface="CMTI10"/>
              </a:rPr>
              <a:t>failure </a:t>
            </a:r>
            <a:r>
              <a:rPr lang="en-US" sz="3200" b="0" i="0" u="none" strike="noStrike" baseline="0" dirty="0">
                <a:latin typeface="Times-Roman"/>
              </a:rPr>
              <a:t>value indicates no solution. </a:t>
            </a:r>
          </a:p>
          <a:p>
            <a:pPr marL="285750" indent="-285750" algn="l">
              <a:buFont typeface="Arial" panose="020B0604020202020204" pitchFamily="34" charset="0"/>
              <a:buChar char="•"/>
            </a:pPr>
            <a:r>
              <a:rPr lang="en-US" sz="3200" b="0" i="0" u="none" strike="noStrike" baseline="0" dirty="0">
                <a:latin typeface="Times-Roman"/>
              </a:rPr>
              <a:t>the </a:t>
            </a:r>
            <a:r>
              <a:rPr lang="en-US" sz="3200" b="0" i="0" u="none" strike="noStrike" baseline="0" dirty="0">
                <a:latin typeface="CMTI10"/>
              </a:rPr>
              <a:t>cutoff </a:t>
            </a:r>
            <a:r>
              <a:rPr lang="en-US" sz="3200" b="0" i="0" u="none" strike="noStrike" baseline="0" dirty="0">
                <a:latin typeface="Times-Roman"/>
              </a:rPr>
              <a:t>value indicates no solution within the depth limit.</a:t>
            </a:r>
            <a:endParaRPr lang="en-US" sz="3200" dirty="0"/>
          </a:p>
        </p:txBody>
      </p:sp>
      <p:sp>
        <p:nvSpPr>
          <p:cNvPr id="6" name="TextBox 5">
            <a:extLst>
              <a:ext uri="{FF2B5EF4-FFF2-40B4-BE49-F238E27FC236}">
                <a16:creationId xmlns:a16="http://schemas.microsoft.com/office/drawing/2014/main" id="{54511844-10E9-E715-B17F-61BF6A88B1AA}"/>
              </a:ext>
            </a:extLst>
          </p:cNvPr>
          <p:cNvSpPr txBox="1"/>
          <p:nvPr/>
        </p:nvSpPr>
        <p:spPr>
          <a:xfrm>
            <a:off x="2706624" y="978408"/>
            <a:ext cx="5559552" cy="707886"/>
          </a:xfrm>
          <a:prstGeom prst="rect">
            <a:avLst/>
          </a:prstGeom>
          <a:noFill/>
        </p:spPr>
        <p:txBody>
          <a:bodyPr wrap="square" rtlCol="0">
            <a:spAutoFit/>
          </a:bodyPr>
          <a:lstStyle/>
          <a:p>
            <a:r>
              <a:rPr lang="en-US" sz="4000" b="1" dirty="0">
                <a:solidFill>
                  <a:schemeClr val="bg1"/>
                </a:solidFill>
              </a:rPr>
              <a:t>Depth- Limited Search</a:t>
            </a:r>
          </a:p>
        </p:txBody>
      </p:sp>
    </p:spTree>
    <p:extLst>
      <p:ext uri="{BB962C8B-B14F-4D97-AF65-F5344CB8AC3E}">
        <p14:creationId xmlns:p14="http://schemas.microsoft.com/office/powerpoint/2010/main" val="109422303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AA9E5A0-A272-D8CA-D69D-4961E46D1BBC}"/>
              </a:ext>
            </a:extLst>
          </p:cNvPr>
          <p:cNvSpPr txBox="1"/>
          <p:nvPr/>
        </p:nvSpPr>
        <p:spPr>
          <a:xfrm>
            <a:off x="2706624" y="978408"/>
            <a:ext cx="7150608" cy="707886"/>
          </a:xfrm>
          <a:prstGeom prst="rect">
            <a:avLst/>
          </a:prstGeom>
          <a:noFill/>
        </p:spPr>
        <p:txBody>
          <a:bodyPr wrap="square" rtlCol="0">
            <a:spAutoFit/>
          </a:bodyPr>
          <a:lstStyle/>
          <a:p>
            <a:r>
              <a:rPr lang="en-US" sz="4000" b="1" dirty="0">
                <a:solidFill>
                  <a:schemeClr val="bg1"/>
                </a:solidFill>
              </a:rPr>
              <a:t>Iterative – Deepening  Search</a:t>
            </a:r>
          </a:p>
        </p:txBody>
      </p:sp>
      <p:sp>
        <p:nvSpPr>
          <p:cNvPr id="4" name="TextBox 3">
            <a:extLst>
              <a:ext uri="{FF2B5EF4-FFF2-40B4-BE49-F238E27FC236}">
                <a16:creationId xmlns:a16="http://schemas.microsoft.com/office/drawing/2014/main" id="{CF2DDD66-9977-9BAE-AFD9-36F822C5A1FD}"/>
              </a:ext>
            </a:extLst>
          </p:cNvPr>
          <p:cNvSpPr txBox="1"/>
          <p:nvPr/>
        </p:nvSpPr>
        <p:spPr>
          <a:xfrm>
            <a:off x="2514600" y="1984248"/>
            <a:ext cx="7772400" cy="1077218"/>
          </a:xfrm>
          <a:prstGeom prst="rect">
            <a:avLst/>
          </a:prstGeom>
          <a:noFill/>
        </p:spPr>
        <p:txBody>
          <a:bodyPr wrap="square" rtlCol="0">
            <a:spAutoFit/>
          </a:bodyPr>
          <a:lstStyle/>
          <a:p>
            <a:r>
              <a:rPr lang="en-US" sz="3200" dirty="0"/>
              <a:t>Repeat for k= 0, 1, 2, ……: </a:t>
            </a:r>
          </a:p>
          <a:p>
            <a:r>
              <a:rPr lang="en-US" sz="3200" dirty="0"/>
              <a:t>        Perform depth-first with depth cutoff k</a:t>
            </a:r>
          </a:p>
        </p:txBody>
      </p:sp>
    </p:spTree>
    <p:extLst>
      <p:ext uri="{BB962C8B-B14F-4D97-AF65-F5344CB8AC3E}">
        <p14:creationId xmlns:p14="http://schemas.microsoft.com/office/powerpoint/2010/main" val="1179247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F776BD3-C7A0-1270-0D45-72E9B80B9296}"/>
              </a:ext>
            </a:extLst>
          </p:cNvPr>
          <p:cNvPicPr>
            <a:picLocks noChangeAspect="1"/>
          </p:cNvPicPr>
          <p:nvPr/>
        </p:nvPicPr>
        <p:blipFill>
          <a:blip r:embed="rId2"/>
          <a:stretch>
            <a:fillRect/>
          </a:stretch>
        </p:blipFill>
        <p:spPr>
          <a:xfrm>
            <a:off x="2447925" y="1704975"/>
            <a:ext cx="7296150" cy="3448050"/>
          </a:xfrm>
          <a:prstGeom prst="rect">
            <a:avLst/>
          </a:prstGeom>
        </p:spPr>
      </p:pic>
      <p:sp>
        <p:nvSpPr>
          <p:cNvPr id="4" name="TextBox 3">
            <a:extLst>
              <a:ext uri="{FF2B5EF4-FFF2-40B4-BE49-F238E27FC236}">
                <a16:creationId xmlns:a16="http://schemas.microsoft.com/office/drawing/2014/main" id="{66F95912-C1E4-ADC3-2E1B-677E832CE42E}"/>
              </a:ext>
            </a:extLst>
          </p:cNvPr>
          <p:cNvSpPr txBox="1"/>
          <p:nvPr/>
        </p:nvSpPr>
        <p:spPr>
          <a:xfrm>
            <a:off x="2706624" y="978408"/>
            <a:ext cx="7150608" cy="707886"/>
          </a:xfrm>
          <a:prstGeom prst="rect">
            <a:avLst/>
          </a:prstGeom>
          <a:noFill/>
        </p:spPr>
        <p:txBody>
          <a:bodyPr wrap="square" rtlCol="0">
            <a:spAutoFit/>
          </a:bodyPr>
          <a:lstStyle/>
          <a:p>
            <a:r>
              <a:rPr lang="en-US" sz="4000" b="1" dirty="0">
                <a:solidFill>
                  <a:schemeClr val="bg1"/>
                </a:solidFill>
              </a:rPr>
              <a:t>Iterative – Deepening  Search</a:t>
            </a:r>
          </a:p>
        </p:txBody>
      </p:sp>
    </p:spTree>
    <p:extLst>
      <p:ext uri="{BB962C8B-B14F-4D97-AF65-F5344CB8AC3E}">
        <p14:creationId xmlns:p14="http://schemas.microsoft.com/office/powerpoint/2010/main" val="362394424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8F47BCF-F24D-F993-A377-F82275E00F8E}"/>
              </a:ext>
            </a:extLst>
          </p:cNvPr>
          <p:cNvPicPr>
            <a:picLocks noChangeAspect="1"/>
          </p:cNvPicPr>
          <p:nvPr/>
        </p:nvPicPr>
        <p:blipFill>
          <a:blip r:embed="rId2"/>
          <a:stretch>
            <a:fillRect/>
          </a:stretch>
        </p:blipFill>
        <p:spPr>
          <a:xfrm>
            <a:off x="1673352" y="2084070"/>
            <a:ext cx="8567928" cy="3695700"/>
          </a:xfrm>
          <a:prstGeom prst="rect">
            <a:avLst/>
          </a:prstGeom>
        </p:spPr>
      </p:pic>
      <p:sp>
        <p:nvSpPr>
          <p:cNvPr id="4" name="TextBox 3">
            <a:extLst>
              <a:ext uri="{FF2B5EF4-FFF2-40B4-BE49-F238E27FC236}">
                <a16:creationId xmlns:a16="http://schemas.microsoft.com/office/drawing/2014/main" id="{EFF6C59B-1630-123B-0201-9384F840D992}"/>
              </a:ext>
            </a:extLst>
          </p:cNvPr>
          <p:cNvSpPr txBox="1"/>
          <p:nvPr/>
        </p:nvSpPr>
        <p:spPr>
          <a:xfrm>
            <a:off x="2706624" y="978408"/>
            <a:ext cx="7150608" cy="707886"/>
          </a:xfrm>
          <a:prstGeom prst="rect">
            <a:avLst/>
          </a:prstGeom>
          <a:noFill/>
        </p:spPr>
        <p:txBody>
          <a:bodyPr wrap="square" rtlCol="0">
            <a:spAutoFit/>
          </a:bodyPr>
          <a:lstStyle/>
          <a:p>
            <a:r>
              <a:rPr lang="en-US" sz="4000" b="1" dirty="0">
                <a:solidFill>
                  <a:schemeClr val="bg1"/>
                </a:solidFill>
              </a:rPr>
              <a:t>Iterative – Deepening  Search</a:t>
            </a:r>
          </a:p>
        </p:txBody>
      </p:sp>
    </p:spTree>
    <p:extLst>
      <p:ext uri="{BB962C8B-B14F-4D97-AF65-F5344CB8AC3E}">
        <p14:creationId xmlns:p14="http://schemas.microsoft.com/office/powerpoint/2010/main" val="32683211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739FF41-AB83-6B20-17D4-FE199231E4B5}"/>
              </a:ext>
            </a:extLst>
          </p:cNvPr>
          <p:cNvPicPr>
            <a:picLocks noChangeAspect="1"/>
          </p:cNvPicPr>
          <p:nvPr/>
        </p:nvPicPr>
        <p:blipFill>
          <a:blip r:embed="rId2"/>
          <a:stretch>
            <a:fillRect/>
          </a:stretch>
        </p:blipFill>
        <p:spPr>
          <a:xfrm>
            <a:off x="1681162" y="1289304"/>
            <a:ext cx="8829675" cy="4700016"/>
          </a:xfrm>
          <a:prstGeom prst="rect">
            <a:avLst/>
          </a:prstGeom>
        </p:spPr>
      </p:pic>
    </p:spTree>
    <p:extLst>
      <p:ext uri="{BB962C8B-B14F-4D97-AF65-F5344CB8AC3E}">
        <p14:creationId xmlns:p14="http://schemas.microsoft.com/office/powerpoint/2010/main" val="57121966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2238692" y="0"/>
            <a:ext cx="7714615" cy="2048510"/>
            <a:chOff x="798576" y="0"/>
            <a:chExt cx="7714615" cy="2048510"/>
          </a:xfrm>
        </p:grpSpPr>
        <p:pic>
          <p:nvPicPr>
            <p:cNvPr id="3" name="object 3"/>
            <p:cNvPicPr/>
            <p:nvPr/>
          </p:nvPicPr>
          <p:blipFill>
            <a:blip r:embed="rId2" cstate="print"/>
            <a:stretch>
              <a:fillRect/>
            </a:stretch>
          </p:blipFill>
          <p:spPr>
            <a:xfrm>
              <a:off x="798576" y="0"/>
              <a:ext cx="3639312" cy="1313688"/>
            </a:xfrm>
            <a:prstGeom prst="rect">
              <a:avLst/>
            </a:prstGeom>
          </p:spPr>
        </p:pic>
        <p:pic>
          <p:nvPicPr>
            <p:cNvPr id="4" name="object 4"/>
            <p:cNvPicPr/>
            <p:nvPr/>
          </p:nvPicPr>
          <p:blipFill>
            <a:blip r:embed="rId3" cstate="print"/>
            <a:stretch>
              <a:fillRect/>
            </a:stretch>
          </p:blipFill>
          <p:spPr>
            <a:xfrm>
              <a:off x="3505199" y="0"/>
              <a:ext cx="1161288" cy="1313688"/>
            </a:xfrm>
            <a:prstGeom prst="rect">
              <a:avLst/>
            </a:prstGeom>
          </p:spPr>
        </p:pic>
        <p:pic>
          <p:nvPicPr>
            <p:cNvPr id="5" name="object 5"/>
            <p:cNvPicPr/>
            <p:nvPr/>
          </p:nvPicPr>
          <p:blipFill>
            <a:blip r:embed="rId4" cstate="print"/>
            <a:stretch>
              <a:fillRect/>
            </a:stretch>
          </p:blipFill>
          <p:spPr>
            <a:xfrm>
              <a:off x="3733799" y="0"/>
              <a:ext cx="4779263" cy="1313688"/>
            </a:xfrm>
            <a:prstGeom prst="rect">
              <a:avLst/>
            </a:prstGeom>
          </p:spPr>
        </p:pic>
        <p:pic>
          <p:nvPicPr>
            <p:cNvPr id="6" name="object 6"/>
            <p:cNvPicPr/>
            <p:nvPr/>
          </p:nvPicPr>
          <p:blipFill>
            <a:blip r:embed="rId5" cstate="print"/>
            <a:stretch>
              <a:fillRect/>
            </a:stretch>
          </p:blipFill>
          <p:spPr>
            <a:xfrm>
              <a:off x="3154680" y="499872"/>
              <a:ext cx="2834640" cy="1548384"/>
            </a:xfrm>
            <a:prstGeom prst="rect">
              <a:avLst/>
            </a:prstGeom>
          </p:spPr>
        </p:pic>
      </p:grpSp>
      <p:sp>
        <p:nvSpPr>
          <p:cNvPr id="7" name="object 7"/>
          <p:cNvSpPr txBox="1">
            <a:spLocks noGrp="1"/>
          </p:cNvSpPr>
          <p:nvPr>
            <p:ph type="title" idx="4294967295"/>
          </p:nvPr>
        </p:nvSpPr>
        <p:spPr>
          <a:xfrm>
            <a:off x="1676400" y="617538"/>
            <a:ext cx="10515600" cy="820737"/>
          </a:xfrm>
          <a:prstGeom prst="rect">
            <a:avLst/>
          </a:prstGeom>
        </p:spPr>
        <p:txBody>
          <a:bodyPr vert="horz" wrap="square" lIns="0" tIns="110489" rIns="0" bIns="0" rtlCol="0" anchor="ctr">
            <a:spAutoFit/>
          </a:bodyPr>
          <a:lstStyle/>
          <a:p>
            <a:pPr marL="3006090" marR="5080" indent="-2357120">
              <a:lnSpc>
                <a:spcPts val="5790"/>
              </a:lnSpc>
              <a:spcBef>
                <a:spcPts val="869"/>
              </a:spcBef>
            </a:pPr>
            <a:r>
              <a:rPr b="1" spc="-10" dirty="0">
                <a:solidFill>
                  <a:schemeClr val="bg1"/>
                </a:solidFill>
                <a:latin typeface="Palatino Linotype"/>
                <a:cs typeface="Palatino Linotype"/>
              </a:rPr>
              <a:t>Uniform-</a:t>
            </a:r>
            <a:r>
              <a:rPr b="1" dirty="0">
                <a:solidFill>
                  <a:schemeClr val="bg1"/>
                </a:solidFill>
                <a:latin typeface="Palatino Linotype"/>
                <a:cs typeface="Palatino Linotype"/>
              </a:rPr>
              <a:t>Cost</a:t>
            </a:r>
            <a:r>
              <a:rPr b="1" spc="40" dirty="0">
                <a:solidFill>
                  <a:schemeClr val="bg1"/>
                </a:solidFill>
                <a:latin typeface="Palatino Linotype"/>
                <a:cs typeface="Palatino Linotype"/>
              </a:rPr>
              <a:t> </a:t>
            </a:r>
            <a:r>
              <a:rPr b="1" spc="-10" dirty="0">
                <a:solidFill>
                  <a:schemeClr val="bg1"/>
                </a:solidFill>
                <a:latin typeface="Palatino Linotype"/>
                <a:cs typeface="Palatino Linotype"/>
              </a:rPr>
              <a:t>Search (UCS)</a:t>
            </a:r>
          </a:p>
        </p:txBody>
      </p:sp>
      <p:sp>
        <p:nvSpPr>
          <p:cNvPr id="8" name="object 8"/>
          <p:cNvSpPr txBox="1">
            <a:spLocks noGrp="1"/>
          </p:cNvSpPr>
          <p:nvPr>
            <p:ph type="body" idx="4294967295"/>
          </p:nvPr>
        </p:nvSpPr>
        <p:spPr>
          <a:xfrm>
            <a:off x="754316" y="2822575"/>
            <a:ext cx="10515600" cy="1212850"/>
          </a:xfrm>
          <a:prstGeom prst="rect">
            <a:avLst/>
          </a:prstGeom>
        </p:spPr>
        <p:txBody>
          <a:bodyPr vert="horz" wrap="square" lIns="0" tIns="49530" rIns="0" bIns="0" rtlCol="0">
            <a:spAutoFit/>
          </a:bodyPr>
          <a:lstStyle/>
          <a:p>
            <a:pPr marL="177165" marR="5080" indent="0">
              <a:spcBef>
                <a:spcPts val="390"/>
              </a:spcBef>
              <a:buNone/>
              <a:tabLst>
                <a:tab pos="521970" algn="l"/>
                <a:tab pos="522605" algn="l"/>
              </a:tabLst>
            </a:pPr>
            <a:r>
              <a:rPr dirty="0"/>
              <a:t>Uniform</a:t>
            </a:r>
            <a:r>
              <a:rPr spc="-5" dirty="0"/>
              <a:t> </a:t>
            </a:r>
            <a:r>
              <a:rPr spc="-10" dirty="0"/>
              <a:t>-</a:t>
            </a:r>
            <a:r>
              <a:rPr dirty="0"/>
              <a:t>Cost Search</a:t>
            </a:r>
            <a:r>
              <a:rPr spc="-45" dirty="0"/>
              <a:t> </a:t>
            </a:r>
            <a:r>
              <a:rPr dirty="0"/>
              <a:t>(UCS)</a:t>
            </a:r>
            <a:r>
              <a:rPr spc="65" dirty="0"/>
              <a:t> </a:t>
            </a:r>
            <a:r>
              <a:rPr dirty="0"/>
              <a:t>can</a:t>
            </a:r>
            <a:r>
              <a:rPr spc="-55" dirty="0"/>
              <a:t> </a:t>
            </a:r>
            <a:r>
              <a:rPr dirty="0"/>
              <a:t>be</a:t>
            </a:r>
            <a:r>
              <a:rPr spc="-25" dirty="0"/>
              <a:t> </a:t>
            </a:r>
            <a:r>
              <a:rPr dirty="0"/>
              <a:t>applied</a:t>
            </a:r>
            <a:r>
              <a:rPr spc="-70" dirty="0"/>
              <a:t> </a:t>
            </a:r>
            <a:r>
              <a:rPr dirty="0"/>
              <a:t>to</a:t>
            </a:r>
            <a:r>
              <a:rPr spc="15" dirty="0"/>
              <a:t> </a:t>
            </a:r>
            <a:r>
              <a:rPr spc="-20" dirty="0"/>
              <a:t>find </a:t>
            </a:r>
            <a:r>
              <a:rPr dirty="0"/>
              <a:t>the</a:t>
            </a:r>
            <a:r>
              <a:rPr spc="20" dirty="0"/>
              <a:t> </a:t>
            </a:r>
            <a:r>
              <a:rPr spc="-10" dirty="0"/>
              <a:t>least-</a:t>
            </a:r>
            <a:r>
              <a:rPr dirty="0"/>
              <a:t>cost</a:t>
            </a:r>
            <a:r>
              <a:rPr spc="-20" dirty="0"/>
              <a:t> </a:t>
            </a:r>
            <a:r>
              <a:rPr dirty="0"/>
              <a:t>path through</a:t>
            </a:r>
            <a:r>
              <a:rPr spc="45" dirty="0"/>
              <a:t> </a:t>
            </a:r>
            <a:r>
              <a:rPr dirty="0"/>
              <a:t>a</a:t>
            </a:r>
            <a:r>
              <a:rPr spc="-35" dirty="0"/>
              <a:t> </a:t>
            </a:r>
            <a:r>
              <a:rPr dirty="0"/>
              <a:t>graph</a:t>
            </a:r>
            <a:r>
              <a:rPr spc="-30" dirty="0"/>
              <a:t> </a:t>
            </a:r>
            <a:r>
              <a:rPr spc="-25" dirty="0"/>
              <a:t>by </a:t>
            </a:r>
            <a:r>
              <a:rPr dirty="0"/>
              <a:t>maintaining</a:t>
            </a:r>
            <a:r>
              <a:rPr spc="-10" dirty="0"/>
              <a:t> </a:t>
            </a:r>
            <a:r>
              <a:rPr dirty="0"/>
              <a:t>an</a:t>
            </a:r>
            <a:r>
              <a:rPr spc="-15" dirty="0"/>
              <a:t> </a:t>
            </a:r>
            <a:r>
              <a:rPr dirty="0"/>
              <a:t>ordered</a:t>
            </a:r>
            <a:r>
              <a:rPr spc="5" dirty="0"/>
              <a:t> </a:t>
            </a:r>
            <a:r>
              <a:rPr dirty="0"/>
              <a:t>list</a:t>
            </a:r>
            <a:r>
              <a:rPr spc="-70" dirty="0"/>
              <a:t> </a:t>
            </a:r>
            <a:r>
              <a:rPr dirty="0"/>
              <a:t>of</a:t>
            </a:r>
            <a:r>
              <a:rPr spc="5" dirty="0"/>
              <a:t> </a:t>
            </a:r>
            <a:r>
              <a:rPr dirty="0"/>
              <a:t>nodes</a:t>
            </a:r>
            <a:r>
              <a:rPr spc="-5" dirty="0"/>
              <a:t> </a:t>
            </a:r>
            <a:r>
              <a:rPr dirty="0"/>
              <a:t>in</a:t>
            </a:r>
            <a:r>
              <a:rPr spc="-35" dirty="0"/>
              <a:t> </a:t>
            </a:r>
            <a:r>
              <a:rPr dirty="0"/>
              <a:t>order</a:t>
            </a:r>
            <a:r>
              <a:rPr spc="15" dirty="0"/>
              <a:t> </a:t>
            </a:r>
            <a:r>
              <a:rPr spc="-25" dirty="0"/>
              <a:t>of </a:t>
            </a:r>
            <a:r>
              <a:rPr dirty="0"/>
              <a:t>descending</a:t>
            </a:r>
            <a:r>
              <a:rPr spc="-40" dirty="0"/>
              <a:t> </a:t>
            </a:r>
            <a:r>
              <a:rPr dirty="0"/>
              <a:t>cost.</a:t>
            </a:r>
            <a:r>
              <a:rPr spc="20" dirty="0"/>
              <a:t> </a:t>
            </a:r>
            <a:r>
              <a:rPr dirty="0"/>
              <a:t>This</a:t>
            </a:r>
            <a:r>
              <a:rPr spc="-5" dirty="0"/>
              <a:t> </a:t>
            </a:r>
            <a:r>
              <a:rPr dirty="0"/>
              <a:t>allows</a:t>
            </a:r>
            <a:r>
              <a:rPr spc="-75" dirty="0"/>
              <a:t> </a:t>
            </a:r>
            <a:r>
              <a:rPr dirty="0"/>
              <a:t>us</a:t>
            </a:r>
            <a:r>
              <a:rPr spc="-25" dirty="0"/>
              <a:t> </a:t>
            </a:r>
            <a:r>
              <a:rPr dirty="0"/>
              <a:t>to</a:t>
            </a:r>
            <a:r>
              <a:rPr spc="65" dirty="0"/>
              <a:t> </a:t>
            </a:r>
            <a:r>
              <a:rPr dirty="0"/>
              <a:t>evaluate</a:t>
            </a:r>
            <a:r>
              <a:rPr spc="-5" dirty="0"/>
              <a:t> </a:t>
            </a:r>
            <a:r>
              <a:rPr spc="-25" dirty="0"/>
              <a:t>the </a:t>
            </a:r>
            <a:r>
              <a:rPr dirty="0"/>
              <a:t>least</a:t>
            </a:r>
            <a:r>
              <a:rPr spc="-75" dirty="0"/>
              <a:t> </a:t>
            </a:r>
            <a:r>
              <a:rPr dirty="0"/>
              <a:t>cost</a:t>
            </a:r>
            <a:r>
              <a:rPr spc="-30" dirty="0"/>
              <a:t> </a:t>
            </a:r>
            <a:r>
              <a:rPr dirty="0"/>
              <a:t>path</a:t>
            </a:r>
            <a:r>
              <a:rPr spc="45" dirty="0"/>
              <a:t> </a:t>
            </a:r>
            <a:r>
              <a:rPr spc="-10" dirty="0"/>
              <a:t>first.</a:t>
            </a:r>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301D781A-E6B4-6B1D-DD6F-9DF62A85BD22}"/>
              </a:ext>
            </a:extLst>
          </p:cNvPr>
          <p:cNvGrpSpPr/>
          <p:nvPr/>
        </p:nvGrpSpPr>
        <p:grpSpPr>
          <a:xfrm>
            <a:off x="3108959" y="2185415"/>
            <a:ext cx="6938807" cy="3602737"/>
            <a:chOff x="3108959" y="2185415"/>
            <a:chExt cx="6938807" cy="3602737"/>
          </a:xfrm>
        </p:grpSpPr>
        <p:pic>
          <p:nvPicPr>
            <p:cNvPr id="3" name="Picture 2">
              <a:extLst>
                <a:ext uri="{FF2B5EF4-FFF2-40B4-BE49-F238E27FC236}">
                  <a16:creationId xmlns:a16="http://schemas.microsoft.com/office/drawing/2014/main" id="{05B52076-7E4C-FB4C-6AC7-AC92BF65AB6E}"/>
                </a:ext>
              </a:extLst>
            </p:cNvPr>
            <p:cNvPicPr>
              <a:picLocks noChangeAspect="1"/>
            </p:cNvPicPr>
            <p:nvPr/>
          </p:nvPicPr>
          <p:blipFill rotWithShape="1">
            <a:blip r:embed="rId2"/>
            <a:srcRect l="17011" t="58557" r="51546" b="10515"/>
            <a:stretch/>
          </p:blipFill>
          <p:spPr>
            <a:xfrm>
              <a:off x="3108959" y="2185415"/>
              <a:ext cx="6938807" cy="3396677"/>
            </a:xfrm>
            <a:prstGeom prst="rect">
              <a:avLst/>
            </a:prstGeom>
          </p:spPr>
        </p:pic>
        <p:sp>
          <p:nvSpPr>
            <p:cNvPr id="4" name="Rectangle 3">
              <a:extLst>
                <a:ext uri="{FF2B5EF4-FFF2-40B4-BE49-F238E27FC236}">
                  <a16:creationId xmlns:a16="http://schemas.microsoft.com/office/drawing/2014/main" id="{2E71929A-E184-6176-A919-54C1CF941DE6}"/>
                </a:ext>
              </a:extLst>
            </p:cNvPr>
            <p:cNvSpPr/>
            <p:nvPr/>
          </p:nvSpPr>
          <p:spPr>
            <a:xfrm>
              <a:off x="7991856" y="5404104"/>
              <a:ext cx="1783080" cy="38404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pSp>
      <p:sp>
        <p:nvSpPr>
          <p:cNvPr id="7" name="TextBox 6">
            <a:extLst>
              <a:ext uri="{FF2B5EF4-FFF2-40B4-BE49-F238E27FC236}">
                <a16:creationId xmlns:a16="http://schemas.microsoft.com/office/drawing/2014/main" id="{F91BAE01-5729-9F1F-003D-3CA70C74DC4E}"/>
              </a:ext>
            </a:extLst>
          </p:cNvPr>
          <p:cNvSpPr txBox="1"/>
          <p:nvPr/>
        </p:nvSpPr>
        <p:spPr>
          <a:xfrm>
            <a:off x="2916936" y="859536"/>
            <a:ext cx="3483864" cy="584775"/>
          </a:xfrm>
          <a:prstGeom prst="rect">
            <a:avLst/>
          </a:prstGeom>
          <a:noFill/>
        </p:spPr>
        <p:txBody>
          <a:bodyPr wrap="square" rtlCol="0">
            <a:spAutoFit/>
          </a:bodyPr>
          <a:lstStyle/>
          <a:p>
            <a:r>
              <a:rPr lang="en-US" sz="3200" b="1" dirty="0">
                <a:solidFill>
                  <a:schemeClr val="bg1"/>
                </a:solidFill>
              </a:rPr>
              <a:t>EXAMPLE 1</a:t>
            </a:r>
          </a:p>
        </p:txBody>
      </p:sp>
    </p:spTree>
    <p:extLst>
      <p:ext uri="{BB962C8B-B14F-4D97-AF65-F5344CB8AC3E}">
        <p14:creationId xmlns:p14="http://schemas.microsoft.com/office/powerpoint/2010/main" val="48996436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FA0947A-C373-39C9-C049-976D13D83284}"/>
              </a:ext>
            </a:extLst>
          </p:cNvPr>
          <p:cNvSpPr txBox="1"/>
          <p:nvPr/>
        </p:nvSpPr>
        <p:spPr>
          <a:xfrm>
            <a:off x="9125712" y="2523744"/>
            <a:ext cx="1563624" cy="369332"/>
          </a:xfrm>
          <a:prstGeom prst="rect">
            <a:avLst/>
          </a:prstGeom>
          <a:noFill/>
        </p:spPr>
        <p:txBody>
          <a:bodyPr wrap="square" rtlCol="0">
            <a:spAutoFit/>
          </a:bodyPr>
          <a:lstStyle/>
          <a:p>
            <a:r>
              <a:rPr lang="en-US" dirty="0"/>
              <a:t>Visit node: S</a:t>
            </a:r>
          </a:p>
        </p:txBody>
      </p:sp>
      <p:sp>
        <p:nvSpPr>
          <p:cNvPr id="7" name="TextBox 6">
            <a:extLst>
              <a:ext uri="{FF2B5EF4-FFF2-40B4-BE49-F238E27FC236}">
                <a16:creationId xmlns:a16="http://schemas.microsoft.com/office/drawing/2014/main" id="{3AEF5754-8F7B-40FD-439C-DF464DA83940}"/>
              </a:ext>
            </a:extLst>
          </p:cNvPr>
          <p:cNvSpPr txBox="1"/>
          <p:nvPr/>
        </p:nvSpPr>
        <p:spPr>
          <a:xfrm>
            <a:off x="8930640" y="4295894"/>
            <a:ext cx="2042160" cy="369332"/>
          </a:xfrm>
          <a:prstGeom prst="rect">
            <a:avLst/>
          </a:prstGeom>
          <a:noFill/>
        </p:spPr>
        <p:txBody>
          <a:bodyPr wrap="square" rtlCol="0">
            <a:spAutoFit/>
          </a:bodyPr>
          <a:lstStyle/>
          <a:p>
            <a:r>
              <a:rPr lang="en-US" dirty="0"/>
              <a:t>Visit node: S, A</a:t>
            </a:r>
          </a:p>
        </p:txBody>
      </p:sp>
      <p:grpSp>
        <p:nvGrpSpPr>
          <p:cNvPr id="28" name="Group 27">
            <a:extLst>
              <a:ext uri="{FF2B5EF4-FFF2-40B4-BE49-F238E27FC236}">
                <a16:creationId xmlns:a16="http://schemas.microsoft.com/office/drawing/2014/main" id="{60EE0D75-3260-7C8A-9C23-CC9B8AD7E096}"/>
              </a:ext>
            </a:extLst>
          </p:cNvPr>
          <p:cNvGrpSpPr/>
          <p:nvPr/>
        </p:nvGrpSpPr>
        <p:grpSpPr>
          <a:xfrm>
            <a:off x="4893564" y="2139696"/>
            <a:ext cx="2876838" cy="1399032"/>
            <a:chOff x="4893564" y="2139696"/>
            <a:chExt cx="2876838" cy="1399032"/>
          </a:xfrm>
        </p:grpSpPr>
        <p:sp>
          <p:nvSpPr>
            <p:cNvPr id="9" name="Oval 8">
              <a:extLst>
                <a:ext uri="{FF2B5EF4-FFF2-40B4-BE49-F238E27FC236}">
                  <a16:creationId xmlns:a16="http://schemas.microsoft.com/office/drawing/2014/main" id="{9AC6E622-2108-B300-7AB1-F2C00AC4225A}"/>
                </a:ext>
              </a:extLst>
            </p:cNvPr>
            <p:cNvSpPr/>
            <p:nvPr/>
          </p:nvSpPr>
          <p:spPr>
            <a:xfrm>
              <a:off x="5788152" y="2139696"/>
              <a:ext cx="411480" cy="557784"/>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S</a:t>
              </a:r>
            </a:p>
          </p:txBody>
        </p:sp>
        <p:sp>
          <p:nvSpPr>
            <p:cNvPr id="10" name="Oval 9">
              <a:extLst>
                <a:ext uri="{FF2B5EF4-FFF2-40B4-BE49-F238E27FC236}">
                  <a16:creationId xmlns:a16="http://schemas.microsoft.com/office/drawing/2014/main" id="{455EEB2E-09CE-89D7-98EE-2E3B194FFF3C}"/>
                </a:ext>
              </a:extLst>
            </p:cNvPr>
            <p:cNvSpPr/>
            <p:nvPr/>
          </p:nvSpPr>
          <p:spPr>
            <a:xfrm>
              <a:off x="4893564" y="2889504"/>
              <a:ext cx="411480" cy="557784"/>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dirty="0"/>
                <a:t>A</a:t>
              </a:r>
            </a:p>
          </p:txBody>
        </p:sp>
        <p:sp>
          <p:nvSpPr>
            <p:cNvPr id="11" name="Oval 10">
              <a:extLst>
                <a:ext uri="{FF2B5EF4-FFF2-40B4-BE49-F238E27FC236}">
                  <a16:creationId xmlns:a16="http://schemas.microsoft.com/office/drawing/2014/main" id="{6020D378-9D23-78DC-91A0-D7DC40D489C9}"/>
                </a:ext>
              </a:extLst>
            </p:cNvPr>
            <p:cNvSpPr/>
            <p:nvPr/>
          </p:nvSpPr>
          <p:spPr>
            <a:xfrm>
              <a:off x="5704332" y="2980944"/>
              <a:ext cx="411480" cy="557784"/>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dirty="0"/>
                <a:t>B</a:t>
              </a:r>
            </a:p>
          </p:txBody>
        </p:sp>
        <p:sp>
          <p:nvSpPr>
            <p:cNvPr id="12" name="Oval 11">
              <a:extLst>
                <a:ext uri="{FF2B5EF4-FFF2-40B4-BE49-F238E27FC236}">
                  <a16:creationId xmlns:a16="http://schemas.microsoft.com/office/drawing/2014/main" id="{DBE3FD07-A095-1515-A342-68744D877458}"/>
                </a:ext>
              </a:extLst>
            </p:cNvPr>
            <p:cNvSpPr/>
            <p:nvPr/>
          </p:nvSpPr>
          <p:spPr>
            <a:xfrm>
              <a:off x="7358922" y="2898038"/>
              <a:ext cx="411480" cy="557784"/>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dirty="0"/>
                <a:t>D</a:t>
              </a:r>
            </a:p>
          </p:txBody>
        </p:sp>
        <p:cxnSp>
          <p:nvCxnSpPr>
            <p:cNvPr id="15" name="Straight Arrow Connector 14">
              <a:extLst>
                <a:ext uri="{FF2B5EF4-FFF2-40B4-BE49-F238E27FC236}">
                  <a16:creationId xmlns:a16="http://schemas.microsoft.com/office/drawing/2014/main" id="{82EA6D4F-8695-C516-AEA8-261C314C2CC2}"/>
                </a:ext>
              </a:extLst>
            </p:cNvPr>
            <p:cNvCxnSpPr>
              <a:stCxn id="9" idx="3"/>
              <a:endCxn id="10" idx="7"/>
            </p:cNvCxnSpPr>
            <p:nvPr/>
          </p:nvCxnSpPr>
          <p:spPr>
            <a:xfrm flipH="1">
              <a:off x="5244784" y="2615794"/>
              <a:ext cx="603628" cy="35539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109B7230-86D3-14FB-8989-69CA80A70EE9}"/>
                </a:ext>
              </a:extLst>
            </p:cNvPr>
            <p:cNvCxnSpPr>
              <a:stCxn id="9" idx="4"/>
              <a:endCxn id="11" idx="0"/>
            </p:cNvCxnSpPr>
            <p:nvPr/>
          </p:nvCxnSpPr>
          <p:spPr>
            <a:xfrm flipH="1">
              <a:off x="5910072" y="2697480"/>
              <a:ext cx="83820" cy="2834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D9EAB1C4-A824-1B3A-D77A-5897720BCCDD}"/>
                </a:ext>
              </a:extLst>
            </p:cNvPr>
            <p:cNvCxnSpPr>
              <a:cxnSpLocks/>
            </p:cNvCxnSpPr>
            <p:nvPr/>
          </p:nvCxnSpPr>
          <p:spPr>
            <a:xfrm>
              <a:off x="6175722" y="2451202"/>
              <a:ext cx="1233740" cy="4925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E8564854-AC00-653A-CE43-48FA71D3E948}"/>
                </a:ext>
              </a:extLst>
            </p:cNvPr>
            <p:cNvSpPr txBox="1"/>
            <p:nvPr/>
          </p:nvSpPr>
          <p:spPr>
            <a:xfrm>
              <a:off x="5277962" y="2418588"/>
              <a:ext cx="219230" cy="369332"/>
            </a:xfrm>
            <a:prstGeom prst="rect">
              <a:avLst/>
            </a:prstGeom>
            <a:noFill/>
          </p:spPr>
          <p:txBody>
            <a:bodyPr wrap="square" rtlCol="0">
              <a:spAutoFit/>
            </a:bodyPr>
            <a:lstStyle/>
            <a:p>
              <a:r>
                <a:rPr lang="en-US" dirty="0"/>
                <a:t>5</a:t>
              </a:r>
            </a:p>
          </p:txBody>
        </p:sp>
        <p:sp>
          <p:nvSpPr>
            <p:cNvPr id="25" name="TextBox 24">
              <a:extLst>
                <a:ext uri="{FF2B5EF4-FFF2-40B4-BE49-F238E27FC236}">
                  <a16:creationId xmlns:a16="http://schemas.microsoft.com/office/drawing/2014/main" id="{0DFEE78F-F77D-F207-DF36-24B305A89B25}"/>
                </a:ext>
              </a:extLst>
            </p:cNvPr>
            <p:cNvSpPr txBox="1"/>
            <p:nvPr/>
          </p:nvSpPr>
          <p:spPr>
            <a:xfrm>
              <a:off x="5665532" y="2689250"/>
              <a:ext cx="219230" cy="369332"/>
            </a:xfrm>
            <a:prstGeom prst="rect">
              <a:avLst/>
            </a:prstGeom>
            <a:noFill/>
          </p:spPr>
          <p:txBody>
            <a:bodyPr wrap="square" rtlCol="0">
              <a:spAutoFit/>
            </a:bodyPr>
            <a:lstStyle/>
            <a:p>
              <a:r>
                <a:rPr lang="en-US" dirty="0"/>
                <a:t>9</a:t>
              </a:r>
            </a:p>
          </p:txBody>
        </p:sp>
        <p:sp>
          <p:nvSpPr>
            <p:cNvPr id="27" name="TextBox 26">
              <a:extLst>
                <a:ext uri="{FF2B5EF4-FFF2-40B4-BE49-F238E27FC236}">
                  <a16:creationId xmlns:a16="http://schemas.microsoft.com/office/drawing/2014/main" id="{97FF5335-39EE-9A12-9678-FF2BA67C3587}"/>
                </a:ext>
              </a:extLst>
            </p:cNvPr>
            <p:cNvSpPr txBox="1"/>
            <p:nvPr/>
          </p:nvSpPr>
          <p:spPr>
            <a:xfrm>
              <a:off x="6688362" y="2377440"/>
              <a:ext cx="303750" cy="369332"/>
            </a:xfrm>
            <a:prstGeom prst="rect">
              <a:avLst/>
            </a:prstGeom>
            <a:noFill/>
          </p:spPr>
          <p:txBody>
            <a:bodyPr wrap="square" rtlCol="0">
              <a:spAutoFit/>
            </a:bodyPr>
            <a:lstStyle/>
            <a:p>
              <a:r>
                <a:rPr lang="en-US" dirty="0"/>
                <a:t>6</a:t>
              </a:r>
            </a:p>
          </p:txBody>
        </p:sp>
      </p:grpSp>
      <p:grpSp>
        <p:nvGrpSpPr>
          <p:cNvPr id="53" name="Group 52">
            <a:extLst>
              <a:ext uri="{FF2B5EF4-FFF2-40B4-BE49-F238E27FC236}">
                <a16:creationId xmlns:a16="http://schemas.microsoft.com/office/drawing/2014/main" id="{DA108CE7-F9B7-50D6-8531-3304B92380ED}"/>
              </a:ext>
            </a:extLst>
          </p:cNvPr>
          <p:cNvGrpSpPr/>
          <p:nvPr/>
        </p:nvGrpSpPr>
        <p:grpSpPr>
          <a:xfrm>
            <a:off x="3529584" y="3952909"/>
            <a:ext cx="4240818" cy="2047320"/>
            <a:chOff x="3529584" y="3952909"/>
            <a:chExt cx="4240818" cy="2047320"/>
          </a:xfrm>
        </p:grpSpPr>
        <p:grpSp>
          <p:nvGrpSpPr>
            <p:cNvPr id="52" name="Group 51">
              <a:extLst>
                <a:ext uri="{FF2B5EF4-FFF2-40B4-BE49-F238E27FC236}">
                  <a16:creationId xmlns:a16="http://schemas.microsoft.com/office/drawing/2014/main" id="{886ED7A7-FD7D-85B5-A13A-2F1FD3488262}"/>
                </a:ext>
              </a:extLst>
            </p:cNvPr>
            <p:cNvGrpSpPr/>
            <p:nvPr/>
          </p:nvGrpSpPr>
          <p:grpSpPr>
            <a:xfrm>
              <a:off x="3529584" y="3952909"/>
              <a:ext cx="4240818" cy="2047320"/>
              <a:chOff x="3529584" y="3952909"/>
              <a:chExt cx="4240818" cy="2047320"/>
            </a:xfrm>
          </p:grpSpPr>
          <p:grpSp>
            <p:nvGrpSpPr>
              <p:cNvPr id="29" name="Group 28">
                <a:extLst>
                  <a:ext uri="{FF2B5EF4-FFF2-40B4-BE49-F238E27FC236}">
                    <a16:creationId xmlns:a16="http://schemas.microsoft.com/office/drawing/2014/main" id="{6E701F35-E2F4-53E7-11E9-5BF7175147D4}"/>
                  </a:ext>
                </a:extLst>
              </p:cNvPr>
              <p:cNvGrpSpPr/>
              <p:nvPr/>
            </p:nvGrpSpPr>
            <p:grpSpPr>
              <a:xfrm>
                <a:off x="4893564" y="3952909"/>
                <a:ext cx="2876838" cy="1399032"/>
                <a:chOff x="4893564" y="2139696"/>
                <a:chExt cx="2876838" cy="1399032"/>
              </a:xfrm>
            </p:grpSpPr>
            <p:sp>
              <p:nvSpPr>
                <p:cNvPr id="30" name="Oval 29">
                  <a:extLst>
                    <a:ext uri="{FF2B5EF4-FFF2-40B4-BE49-F238E27FC236}">
                      <a16:creationId xmlns:a16="http://schemas.microsoft.com/office/drawing/2014/main" id="{B0915148-3D7C-7979-6375-E3F1A980D9CA}"/>
                    </a:ext>
                  </a:extLst>
                </p:cNvPr>
                <p:cNvSpPr/>
                <p:nvPr/>
              </p:nvSpPr>
              <p:spPr>
                <a:xfrm>
                  <a:off x="5788152" y="2139696"/>
                  <a:ext cx="411480" cy="557784"/>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S</a:t>
                  </a:r>
                </a:p>
              </p:txBody>
            </p:sp>
            <p:sp>
              <p:nvSpPr>
                <p:cNvPr id="31" name="Oval 30">
                  <a:extLst>
                    <a:ext uri="{FF2B5EF4-FFF2-40B4-BE49-F238E27FC236}">
                      <a16:creationId xmlns:a16="http://schemas.microsoft.com/office/drawing/2014/main" id="{242A8982-A132-EE14-FCBE-C1FC461B7760}"/>
                    </a:ext>
                  </a:extLst>
                </p:cNvPr>
                <p:cNvSpPr/>
                <p:nvPr/>
              </p:nvSpPr>
              <p:spPr>
                <a:xfrm>
                  <a:off x="4893564" y="2889504"/>
                  <a:ext cx="411480" cy="557784"/>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dirty="0"/>
                    <a:t>A</a:t>
                  </a:r>
                </a:p>
              </p:txBody>
            </p:sp>
            <p:sp>
              <p:nvSpPr>
                <p:cNvPr id="32" name="Oval 31">
                  <a:extLst>
                    <a:ext uri="{FF2B5EF4-FFF2-40B4-BE49-F238E27FC236}">
                      <a16:creationId xmlns:a16="http://schemas.microsoft.com/office/drawing/2014/main" id="{CD9DDA13-F4E8-08A6-2CA6-8931C7CC5113}"/>
                    </a:ext>
                  </a:extLst>
                </p:cNvPr>
                <p:cNvSpPr/>
                <p:nvPr/>
              </p:nvSpPr>
              <p:spPr>
                <a:xfrm>
                  <a:off x="5704332" y="2980944"/>
                  <a:ext cx="411480" cy="557784"/>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dirty="0"/>
                    <a:t>B</a:t>
                  </a:r>
                </a:p>
              </p:txBody>
            </p:sp>
            <p:sp>
              <p:nvSpPr>
                <p:cNvPr id="33" name="Oval 32">
                  <a:extLst>
                    <a:ext uri="{FF2B5EF4-FFF2-40B4-BE49-F238E27FC236}">
                      <a16:creationId xmlns:a16="http://schemas.microsoft.com/office/drawing/2014/main" id="{13430FB9-BF72-E983-724D-81F7EFB47B08}"/>
                    </a:ext>
                  </a:extLst>
                </p:cNvPr>
                <p:cNvSpPr/>
                <p:nvPr/>
              </p:nvSpPr>
              <p:spPr>
                <a:xfrm>
                  <a:off x="7358922" y="2898038"/>
                  <a:ext cx="411480" cy="557784"/>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dirty="0"/>
                    <a:t>D</a:t>
                  </a:r>
                </a:p>
              </p:txBody>
            </p:sp>
            <p:cxnSp>
              <p:nvCxnSpPr>
                <p:cNvPr id="35" name="Straight Arrow Connector 34">
                  <a:extLst>
                    <a:ext uri="{FF2B5EF4-FFF2-40B4-BE49-F238E27FC236}">
                      <a16:creationId xmlns:a16="http://schemas.microsoft.com/office/drawing/2014/main" id="{54A98EAF-9465-899F-B1A8-4DF4B0BC4746}"/>
                    </a:ext>
                  </a:extLst>
                </p:cNvPr>
                <p:cNvCxnSpPr>
                  <a:stCxn id="30" idx="3"/>
                  <a:endCxn id="31" idx="7"/>
                </p:cNvCxnSpPr>
                <p:nvPr/>
              </p:nvCxnSpPr>
              <p:spPr>
                <a:xfrm flipH="1">
                  <a:off x="5244784" y="2615794"/>
                  <a:ext cx="603628" cy="35539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AD793EE1-D4E5-8BC4-C4C6-07B075C26050}"/>
                    </a:ext>
                  </a:extLst>
                </p:cNvPr>
                <p:cNvCxnSpPr>
                  <a:stCxn id="30" idx="4"/>
                  <a:endCxn id="32" idx="0"/>
                </p:cNvCxnSpPr>
                <p:nvPr/>
              </p:nvCxnSpPr>
              <p:spPr>
                <a:xfrm flipH="1">
                  <a:off x="5910072" y="2697480"/>
                  <a:ext cx="83820" cy="2834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F0F45678-24FF-1DA0-BD1C-49AD02CB20DE}"/>
                    </a:ext>
                  </a:extLst>
                </p:cNvPr>
                <p:cNvCxnSpPr>
                  <a:cxnSpLocks/>
                </p:cNvCxnSpPr>
                <p:nvPr/>
              </p:nvCxnSpPr>
              <p:spPr>
                <a:xfrm>
                  <a:off x="6175722" y="2451202"/>
                  <a:ext cx="1233740" cy="4925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9" name="TextBox 38">
                  <a:extLst>
                    <a:ext uri="{FF2B5EF4-FFF2-40B4-BE49-F238E27FC236}">
                      <a16:creationId xmlns:a16="http://schemas.microsoft.com/office/drawing/2014/main" id="{505BAA05-9B17-D40C-84AE-6DC1ACE0B25C}"/>
                    </a:ext>
                  </a:extLst>
                </p:cNvPr>
                <p:cNvSpPr txBox="1"/>
                <p:nvPr/>
              </p:nvSpPr>
              <p:spPr>
                <a:xfrm>
                  <a:off x="5277962" y="2418588"/>
                  <a:ext cx="219230" cy="369332"/>
                </a:xfrm>
                <a:prstGeom prst="rect">
                  <a:avLst/>
                </a:prstGeom>
                <a:noFill/>
              </p:spPr>
              <p:txBody>
                <a:bodyPr wrap="square" rtlCol="0">
                  <a:spAutoFit/>
                </a:bodyPr>
                <a:lstStyle/>
                <a:p>
                  <a:r>
                    <a:rPr lang="en-US" dirty="0"/>
                    <a:t>5</a:t>
                  </a:r>
                </a:p>
              </p:txBody>
            </p:sp>
            <p:sp>
              <p:nvSpPr>
                <p:cNvPr id="40" name="TextBox 39">
                  <a:extLst>
                    <a:ext uri="{FF2B5EF4-FFF2-40B4-BE49-F238E27FC236}">
                      <a16:creationId xmlns:a16="http://schemas.microsoft.com/office/drawing/2014/main" id="{645E8352-BF03-BE75-D6A4-74DB6B500842}"/>
                    </a:ext>
                  </a:extLst>
                </p:cNvPr>
                <p:cNvSpPr txBox="1"/>
                <p:nvPr/>
              </p:nvSpPr>
              <p:spPr>
                <a:xfrm>
                  <a:off x="5665532" y="2689250"/>
                  <a:ext cx="219230" cy="369332"/>
                </a:xfrm>
                <a:prstGeom prst="rect">
                  <a:avLst/>
                </a:prstGeom>
                <a:noFill/>
              </p:spPr>
              <p:txBody>
                <a:bodyPr wrap="square" rtlCol="0">
                  <a:spAutoFit/>
                </a:bodyPr>
                <a:lstStyle/>
                <a:p>
                  <a:r>
                    <a:rPr lang="en-US" dirty="0"/>
                    <a:t>9</a:t>
                  </a:r>
                </a:p>
              </p:txBody>
            </p:sp>
            <p:sp>
              <p:nvSpPr>
                <p:cNvPr id="41" name="TextBox 40">
                  <a:extLst>
                    <a:ext uri="{FF2B5EF4-FFF2-40B4-BE49-F238E27FC236}">
                      <a16:creationId xmlns:a16="http://schemas.microsoft.com/office/drawing/2014/main" id="{4E88EFF9-14DF-B298-0C4D-ABB396667307}"/>
                    </a:ext>
                  </a:extLst>
                </p:cNvPr>
                <p:cNvSpPr txBox="1"/>
                <p:nvPr/>
              </p:nvSpPr>
              <p:spPr>
                <a:xfrm>
                  <a:off x="6245250" y="2787920"/>
                  <a:ext cx="212062" cy="369332"/>
                </a:xfrm>
                <a:prstGeom prst="rect">
                  <a:avLst/>
                </a:prstGeom>
                <a:noFill/>
              </p:spPr>
              <p:txBody>
                <a:bodyPr wrap="square" rtlCol="0">
                  <a:spAutoFit/>
                </a:bodyPr>
                <a:lstStyle/>
                <a:p>
                  <a:endParaRPr lang="en-US" dirty="0"/>
                </a:p>
              </p:txBody>
            </p:sp>
            <p:sp>
              <p:nvSpPr>
                <p:cNvPr id="42" name="TextBox 41">
                  <a:extLst>
                    <a:ext uri="{FF2B5EF4-FFF2-40B4-BE49-F238E27FC236}">
                      <a16:creationId xmlns:a16="http://schemas.microsoft.com/office/drawing/2014/main" id="{81544A81-E033-4074-A8FA-7DA0D07D9D33}"/>
                    </a:ext>
                  </a:extLst>
                </p:cNvPr>
                <p:cNvSpPr txBox="1"/>
                <p:nvPr/>
              </p:nvSpPr>
              <p:spPr>
                <a:xfrm>
                  <a:off x="6688362" y="2377440"/>
                  <a:ext cx="303750" cy="369332"/>
                </a:xfrm>
                <a:prstGeom prst="rect">
                  <a:avLst/>
                </a:prstGeom>
                <a:noFill/>
              </p:spPr>
              <p:txBody>
                <a:bodyPr wrap="square" rtlCol="0">
                  <a:spAutoFit/>
                </a:bodyPr>
                <a:lstStyle/>
                <a:p>
                  <a:r>
                    <a:rPr lang="en-US" dirty="0"/>
                    <a:t>6</a:t>
                  </a:r>
                </a:p>
              </p:txBody>
            </p:sp>
          </p:grpSp>
          <p:cxnSp>
            <p:nvCxnSpPr>
              <p:cNvPr id="44" name="Straight Arrow Connector 43">
                <a:extLst>
                  <a:ext uri="{FF2B5EF4-FFF2-40B4-BE49-F238E27FC236}">
                    <a16:creationId xmlns:a16="http://schemas.microsoft.com/office/drawing/2014/main" id="{C8D2510F-9523-59A7-7773-9FAC0E243D5C}"/>
                  </a:ext>
                </a:extLst>
              </p:cNvPr>
              <p:cNvCxnSpPr>
                <a:cxnSpLocks/>
              </p:cNvCxnSpPr>
              <p:nvPr/>
            </p:nvCxnSpPr>
            <p:spPr>
              <a:xfrm flipH="1">
                <a:off x="3941013" y="5026861"/>
                <a:ext cx="952500" cy="3703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5" name="Oval 44">
                <a:extLst>
                  <a:ext uri="{FF2B5EF4-FFF2-40B4-BE49-F238E27FC236}">
                    <a16:creationId xmlns:a16="http://schemas.microsoft.com/office/drawing/2014/main" id="{92C20C57-F302-1586-0D93-46BD0A5B141F}"/>
                  </a:ext>
                </a:extLst>
              </p:cNvPr>
              <p:cNvSpPr/>
              <p:nvPr/>
            </p:nvSpPr>
            <p:spPr>
              <a:xfrm>
                <a:off x="3529584" y="5166775"/>
                <a:ext cx="411480" cy="557785"/>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dirty="0"/>
                  <a:t>B</a:t>
                </a:r>
              </a:p>
            </p:txBody>
          </p:sp>
          <p:cxnSp>
            <p:nvCxnSpPr>
              <p:cNvPr id="48" name="Straight Arrow Connector 47">
                <a:extLst>
                  <a:ext uri="{FF2B5EF4-FFF2-40B4-BE49-F238E27FC236}">
                    <a16:creationId xmlns:a16="http://schemas.microsoft.com/office/drawing/2014/main" id="{CA86AE7B-7A53-E961-9A0F-55A734C1440A}"/>
                  </a:ext>
                </a:extLst>
              </p:cNvPr>
              <p:cNvCxnSpPr>
                <a:stCxn id="31" idx="4"/>
              </p:cNvCxnSpPr>
              <p:nvPr/>
            </p:nvCxnSpPr>
            <p:spPr>
              <a:xfrm flipH="1">
                <a:off x="4627339" y="5260501"/>
                <a:ext cx="471965" cy="38538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9" name="Oval 48">
                <a:extLst>
                  <a:ext uri="{FF2B5EF4-FFF2-40B4-BE49-F238E27FC236}">
                    <a16:creationId xmlns:a16="http://schemas.microsoft.com/office/drawing/2014/main" id="{9E9CC7CA-3C76-E635-CA5E-480D645F70FF}"/>
                  </a:ext>
                </a:extLst>
              </p:cNvPr>
              <p:cNvSpPr/>
              <p:nvPr/>
            </p:nvSpPr>
            <p:spPr>
              <a:xfrm>
                <a:off x="4217649" y="5442444"/>
                <a:ext cx="567002" cy="557785"/>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sz="1400" dirty="0"/>
                  <a:t>G1</a:t>
                </a:r>
              </a:p>
            </p:txBody>
          </p:sp>
          <p:sp>
            <p:nvSpPr>
              <p:cNvPr id="50" name="TextBox 49">
                <a:extLst>
                  <a:ext uri="{FF2B5EF4-FFF2-40B4-BE49-F238E27FC236}">
                    <a16:creationId xmlns:a16="http://schemas.microsoft.com/office/drawing/2014/main" id="{89BD811C-66EB-9980-3179-3806533130B2}"/>
                  </a:ext>
                </a:extLst>
              </p:cNvPr>
              <p:cNvSpPr txBox="1"/>
              <p:nvPr/>
            </p:nvSpPr>
            <p:spPr>
              <a:xfrm>
                <a:off x="4217649" y="4830733"/>
                <a:ext cx="276627" cy="369332"/>
              </a:xfrm>
              <a:prstGeom prst="rect">
                <a:avLst/>
              </a:prstGeom>
              <a:noFill/>
            </p:spPr>
            <p:txBody>
              <a:bodyPr wrap="square" rtlCol="0">
                <a:spAutoFit/>
              </a:bodyPr>
              <a:lstStyle/>
              <a:p>
                <a:r>
                  <a:rPr lang="en-US" dirty="0"/>
                  <a:t>3</a:t>
                </a:r>
              </a:p>
            </p:txBody>
          </p:sp>
        </p:grpSp>
        <p:sp>
          <p:nvSpPr>
            <p:cNvPr id="51" name="TextBox 50">
              <a:extLst>
                <a:ext uri="{FF2B5EF4-FFF2-40B4-BE49-F238E27FC236}">
                  <a16:creationId xmlns:a16="http://schemas.microsoft.com/office/drawing/2014/main" id="{9CF366E2-4917-B471-C2BE-DAC1FB5A9EA1}"/>
                </a:ext>
              </a:extLst>
            </p:cNvPr>
            <p:cNvSpPr txBox="1"/>
            <p:nvPr/>
          </p:nvSpPr>
          <p:spPr>
            <a:xfrm>
              <a:off x="4990391" y="5442444"/>
              <a:ext cx="314653" cy="375841"/>
            </a:xfrm>
            <a:prstGeom prst="rect">
              <a:avLst/>
            </a:prstGeom>
            <a:noFill/>
          </p:spPr>
          <p:txBody>
            <a:bodyPr wrap="square" rtlCol="0">
              <a:spAutoFit/>
            </a:bodyPr>
            <a:lstStyle/>
            <a:p>
              <a:r>
                <a:rPr lang="en-US" dirty="0"/>
                <a:t>9</a:t>
              </a:r>
            </a:p>
          </p:txBody>
        </p:sp>
      </p:grpSp>
      <p:grpSp>
        <p:nvGrpSpPr>
          <p:cNvPr id="54" name="Group 53">
            <a:extLst>
              <a:ext uri="{FF2B5EF4-FFF2-40B4-BE49-F238E27FC236}">
                <a16:creationId xmlns:a16="http://schemas.microsoft.com/office/drawing/2014/main" id="{30B4ACCF-1B57-B8FD-B312-DEDE1CD7831F}"/>
              </a:ext>
            </a:extLst>
          </p:cNvPr>
          <p:cNvGrpSpPr/>
          <p:nvPr/>
        </p:nvGrpSpPr>
        <p:grpSpPr>
          <a:xfrm>
            <a:off x="986588" y="1831139"/>
            <a:ext cx="3185336" cy="3139326"/>
            <a:chOff x="3108959" y="2185415"/>
            <a:chExt cx="6938807" cy="3602737"/>
          </a:xfrm>
        </p:grpSpPr>
        <p:pic>
          <p:nvPicPr>
            <p:cNvPr id="55" name="Picture 54">
              <a:extLst>
                <a:ext uri="{FF2B5EF4-FFF2-40B4-BE49-F238E27FC236}">
                  <a16:creationId xmlns:a16="http://schemas.microsoft.com/office/drawing/2014/main" id="{0CD6A624-E4EB-A202-B441-BEC5C011FDC4}"/>
                </a:ext>
              </a:extLst>
            </p:cNvPr>
            <p:cNvPicPr>
              <a:picLocks noChangeAspect="1"/>
            </p:cNvPicPr>
            <p:nvPr/>
          </p:nvPicPr>
          <p:blipFill rotWithShape="1">
            <a:blip r:embed="rId2"/>
            <a:srcRect l="17011" t="58557" r="51546" b="10515"/>
            <a:stretch/>
          </p:blipFill>
          <p:spPr>
            <a:xfrm>
              <a:off x="3108959" y="2185415"/>
              <a:ext cx="6938807" cy="3396677"/>
            </a:xfrm>
            <a:prstGeom prst="rect">
              <a:avLst/>
            </a:prstGeom>
          </p:spPr>
        </p:pic>
        <p:sp>
          <p:nvSpPr>
            <p:cNvPr id="56" name="Rectangle 55">
              <a:extLst>
                <a:ext uri="{FF2B5EF4-FFF2-40B4-BE49-F238E27FC236}">
                  <a16:creationId xmlns:a16="http://schemas.microsoft.com/office/drawing/2014/main" id="{26C9C585-4B20-5068-B9C8-ECCA39905C77}"/>
                </a:ext>
              </a:extLst>
            </p:cNvPr>
            <p:cNvSpPr/>
            <p:nvPr/>
          </p:nvSpPr>
          <p:spPr>
            <a:xfrm>
              <a:off x="7991856" y="5404104"/>
              <a:ext cx="1783080" cy="38404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pSp>
      <p:sp>
        <p:nvSpPr>
          <p:cNvPr id="58" name="TextBox 57">
            <a:extLst>
              <a:ext uri="{FF2B5EF4-FFF2-40B4-BE49-F238E27FC236}">
                <a16:creationId xmlns:a16="http://schemas.microsoft.com/office/drawing/2014/main" id="{3E0ED631-33DA-51C5-7B29-F737EC66041E}"/>
              </a:ext>
            </a:extLst>
          </p:cNvPr>
          <p:cNvSpPr txBox="1"/>
          <p:nvPr/>
        </p:nvSpPr>
        <p:spPr>
          <a:xfrm>
            <a:off x="2916936" y="859536"/>
            <a:ext cx="3483864" cy="584775"/>
          </a:xfrm>
          <a:prstGeom prst="rect">
            <a:avLst/>
          </a:prstGeom>
          <a:noFill/>
        </p:spPr>
        <p:txBody>
          <a:bodyPr wrap="square" rtlCol="0">
            <a:spAutoFit/>
          </a:bodyPr>
          <a:lstStyle/>
          <a:p>
            <a:r>
              <a:rPr lang="en-US" sz="3200" b="1" dirty="0">
                <a:solidFill>
                  <a:schemeClr val="bg1"/>
                </a:solidFill>
              </a:rPr>
              <a:t>EXAMPLE 1</a:t>
            </a:r>
          </a:p>
        </p:txBody>
      </p:sp>
    </p:spTree>
    <p:extLst>
      <p:ext uri="{BB962C8B-B14F-4D97-AF65-F5344CB8AC3E}">
        <p14:creationId xmlns:p14="http://schemas.microsoft.com/office/powerpoint/2010/main" val="360634888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 name="Group 57">
            <a:extLst>
              <a:ext uri="{FF2B5EF4-FFF2-40B4-BE49-F238E27FC236}">
                <a16:creationId xmlns:a16="http://schemas.microsoft.com/office/drawing/2014/main" id="{AB4D4A2B-CFCE-2B51-C45A-2F1488BCD56C}"/>
              </a:ext>
            </a:extLst>
          </p:cNvPr>
          <p:cNvGrpSpPr/>
          <p:nvPr/>
        </p:nvGrpSpPr>
        <p:grpSpPr>
          <a:xfrm>
            <a:off x="4518411" y="1843409"/>
            <a:ext cx="4903155" cy="2304626"/>
            <a:chOff x="4518411" y="1843409"/>
            <a:chExt cx="4903155" cy="2304626"/>
          </a:xfrm>
        </p:grpSpPr>
        <p:grpSp>
          <p:nvGrpSpPr>
            <p:cNvPr id="26" name="Group 25">
              <a:extLst>
                <a:ext uri="{FF2B5EF4-FFF2-40B4-BE49-F238E27FC236}">
                  <a16:creationId xmlns:a16="http://schemas.microsoft.com/office/drawing/2014/main" id="{B76A235F-C70E-1581-9C54-95D2ED7CCD17}"/>
                </a:ext>
              </a:extLst>
            </p:cNvPr>
            <p:cNvGrpSpPr/>
            <p:nvPr/>
          </p:nvGrpSpPr>
          <p:grpSpPr>
            <a:xfrm>
              <a:off x="4518411" y="1843409"/>
              <a:ext cx="4240818" cy="2047320"/>
              <a:chOff x="3529584" y="3952909"/>
              <a:chExt cx="4240818" cy="2047320"/>
            </a:xfrm>
          </p:grpSpPr>
          <p:grpSp>
            <p:nvGrpSpPr>
              <p:cNvPr id="27" name="Group 26">
                <a:extLst>
                  <a:ext uri="{FF2B5EF4-FFF2-40B4-BE49-F238E27FC236}">
                    <a16:creationId xmlns:a16="http://schemas.microsoft.com/office/drawing/2014/main" id="{3D787E5B-5C8E-E042-62D1-E46805345B8D}"/>
                  </a:ext>
                </a:extLst>
              </p:cNvPr>
              <p:cNvGrpSpPr/>
              <p:nvPr/>
            </p:nvGrpSpPr>
            <p:grpSpPr>
              <a:xfrm>
                <a:off x="3529584" y="3952909"/>
                <a:ext cx="4240818" cy="2047320"/>
                <a:chOff x="3529584" y="3952909"/>
                <a:chExt cx="4240818" cy="2047320"/>
              </a:xfrm>
            </p:grpSpPr>
            <p:grpSp>
              <p:nvGrpSpPr>
                <p:cNvPr id="29" name="Group 28">
                  <a:extLst>
                    <a:ext uri="{FF2B5EF4-FFF2-40B4-BE49-F238E27FC236}">
                      <a16:creationId xmlns:a16="http://schemas.microsoft.com/office/drawing/2014/main" id="{2E0D90EB-C3E7-6F93-7826-66D8430E51E7}"/>
                    </a:ext>
                  </a:extLst>
                </p:cNvPr>
                <p:cNvGrpSpPr/>
                <p:nvPr/>
              </p:nvGrpSpPr>
              <p:grpSpPr>
                <a:xfrm>
                  <a:off x="4893564" y="3952909"/>
                  <a:ext cx="2876838" cy="1399032"/>
                  <a:chOff x="4893564" y="2139696"/>
                  <a:chExt cx="2876838" cy="1399032"/>
                </a:xfrm>
              </p:grpSpPr>
              <p:sp>
                <p:nvSpPr>
                  <p:cNvPr id="35" name="Oval 34">
                    <a:extLst>
                      <a:ext uri="{FF2B5EF4-FFF2-40B4-BE49-F238E27FC236}">
                        <a16:creationId xmlns:a16="http://schemas.microsoft.com/office/drawing/2014/main" id="{914CB1BD-8D47-67CA-D582-EC742FC22FC4}"/>
                      </a:ext>
                    </a:extLst>
                  </p:cNvPr>
                  <p:cNvSpPr/>
                  <p:nvPr/>
                </p:nvSpPr>
                <p:spPr>
                  <a:xfrm>
                    <a:off x="5788152" y="2139696"/>
                    <a:ext cx="411480" cy="557784"/>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S</a:t>
                    </a:r>
                  </a:p>
                </p:txBody>
              </p:sp>
              <p:sp>
                <p:nvSpPr>
                  <p:cNvPr id="36" name="Oval 35">
                    <a:extLst>
                      <a:ext uri="{FF2B5EF4-FFF2-40B4-BE49-F238E27FC236}">
                        <a16:creationId xmlns:a16="http://schemas.microsoft.com/office/drawing/2014/main" id="{121B92D3-1B9D-46C2-4864-EC238ED65127}"/>
                      </a:ext>
                    </a:extLst>
                  </p:cNvPr>
                  <p:cNvSpPr/>
                  <p:nvPr/>
                </p:nvSpPr>
                <p:spPr>
                  <a:xfrm>
                    <a:off x="4893564" y="2889504"/>
                    <a:ext cx="411480" cy="557784"/>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dirty="0"/>
                      <a:t>A</a:t>
                    </a:r>
                  </a:p>
                </p:txBody>
              </p:sp>
              <p:sp>
                <p:nvSpPr>
                  <p:cNvPr id="37" name="Oval 36">
                    <a:extLst>
                      <a:ext uri="{FF2B5EF4-FFF2-40B4-BE49-F238E27FC236}">
                        <a16:creationId xmlns:a16="http://schemas.microsoft.com/office/drawing/2014/main" id="{A3882304-7372-1371-D57F-EA5528B4ABF6}"/>
                      </a:ext>
                    </a:extLst>
                  </p:cNvPr>
                  <p:cNvSpPr/>
                  <p:nvPr/>
                </p:nvSpPr>
                <p:spPr>
                  <a:xfrm>
                    <a:off x="5704332" y="2980944"/>
                    <a:ext cx="411480" cy="557784"/>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dirty="0"/>
                      <a:t>B</a:t>
                    </a:r>
                  </a:p>
                </p:txBody>
              </p:sp>
              <p:sp>
                <p:nvSpPr>
                  <p:cNvPr id="38" name="Oval 37">
                    <a:extLst>
                      <a:ext uri="{FF2B5EF4-FFF2-40B4-BE49-F238E27FC236}">
                        <a16:creationId xmlns:a16="http://schemas.microsoft.com/office/drawing/2014/main" id="{8107BB48-2150-52B3-EF2D-F7F58FF16809}"/>
                      </a:ext>
                    </a:extLst>
                  </p:cNvPr>
                  <p:cNvSpPr/>
                  <p:nvPr/>
                </p:nvSpPr>
                <p:spPr>
                  <a:xfrm>
                    <a:off x="7358922" y="2898038"/>
                    <a:ext cx="411480" cy="557784"/>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dirty="0"/>
                      <a:t>D</a:t>
                    </a:r>
                  </a:p>
                </p:txBody>
              </p:sp>
              <p:cxnSp>
                <p:nvCxnSpPr>
                  <p:cNvPr id="40" name="Straight Arrow Connector 39">
                    <a:extLst>
                      <a:ext uri="{FF2B5EF4-FFF2-40B4-BE49-F238E27FC236}">
                        <a16:creationId xmlns:a16="http://schemas.microsoft.com/office/drawing/2014/main" id="{3A2D404A-90A8-0404-D306-D0F375A632B1}"/>
                      </a:ext>
                    </a:extLst>
                  </p:cNvPr>
                  <p:cNvCxnSpPr>
                    <a:stCxn id="35" idx="3"/>
                    <a:endCxn id="36" idx="7"/>
                  </p:cNvCxnSpPr>
                  <p:nvPr/>
                </p:nvCxnSpPr>
                <p:spPr>
                  <a:xfrm flipH="1">
                    <a:off x="5244784" y="2615794"/>
                    <a:ext cx="603628" cy="35539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a:extLst>
                      <a:ext uri="{FF2B5EF4-FFF2-40B4-BE49-F238E27FC236}">
                        <a16:creationId xmlns:a16="http://schemas.microsoft.com/office/drawing/2014/main" id="{69788834-AB52-CF0E-5E5F-F81DA87A6259}"/>
                      </a:ext>
                    </a:extLst>
                  </p:cNvPr>
                  <p:cNvCxnSpPr>
                    <a:stCxn id="35" idx="4"/>
                    <a:endCxn id="37" idx="0"/>
                  </p:cNvCxnSpPr>
                  <p:nvPr/>
                </p:nvCxnSpPr>
                <p:spPr>
                  <a:xfrm flipH="1">
                    <a:off x="5910072" y="2697480"/>
                    <a:ext cx="83820" cy="2834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a:extLst>
                      <a:ext uri="{FF2B5EF4-FFF2-40B4-BE49-F238E27FC236}">
                        <a16:creationId xmlns:a16="http://schemas.microsoft.com/office/drawing/2014/main" id="{ED7491C0-C9E2-5237-B9CE-0203402AD914}"/>
                      </a:ext>
                    </a:extLst>
                  </p:cNvPr>
                  <p:cNvCxnSpPr>
                    <a:cxnSpLocks/>
                  </p:cNvCxnSpPr>
                  <p:nvPr/>
                </p:nvCxnSpPr>
                <p:spPr>
                  <a:xfrm>
                    <a:off x="6175722" y="2451202"/>
                    <a:ext cx="1233740" cy="4925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4" name="TextBox 43">
                    <a:extLst>
                      <a:ext uri="{FF2B5EF4-FFF2-40B4-BE49-F238E27FC236}">
                        <a16:creationId xmlns:a16="http://schemas.microsoft.com/office/drawing/2014/main" id="{888B194D-6B3D-C41A-6DD1-B374C866D23E}"/>
                      </a:ext>
                    </a:extLst>
                  </p:cNvPr>
                  <p:cNvSpPr txBox="1"/>
                  <p:nvPr/>
                </p:nvSpPr>
                <p:spPr>
                  <a:xfrm>
                    <a:off x="5277962" y="2418588"/>
                    <a:ext cx="219230" cy="369332"/>
                  </a:xfrm>
                  <a:prstGeom prst="rect">
                    <a:avLst/>
                  </a:prstGeom>
                  <a:noFill/>
                </p:spPr>
                <p:txBody>
                  <a:bodyPr wrap="square" rtlCol="0">
                    <a:spAutoFit/>
                  </a:bodyPr>
                  <a:lstStyle/>
                  <a:p>
                    <a:r>
                      <a:rPr lang="en-US" dirty="0"/>
                      <a:t>5</a:t>
                    </a:r>
                  </a:p>
                </p:txBody>
              </p:sp>
              <p:sp>
                <p:nvSpPr>
                  <p:cNvPr id="45" name="TextBox 44">
                    <a:extLst>
                      <a:ext uri="{FF2B5EF4-FFF2-40B4-BE49-F238E27FC236}">
                        <a16:creationId xmlns:a16="http://schemas.microsoft.com/office/drawing/2014/main" id="{6DC93619-E2D0-5494-B92D-B7E5568EE3AE}"/>
                      </a:ext>
                    </a:extLst>
                  </p:cNvPr>
                  <p:cNvSpPr txBox="1"/>
                  <p:nvPr/>
                </p:nvSpPr>
                <p:spPr>
                  <a:xfrm>
                    <a:off x="5665532" y="2689250"/>
                    <a:ext cx="219230" cy="369332"/>
                  </a:xfrm>
                  <a:prstGeom prst="rect">
                    <a:avLst/>
                  </a:prstGeom>
                  <a:noFill/>
                </p:spPr>
                <p:txBody>
                  <a:bodyPr wrap="square" rtlCol="0">
                    <a:spAutoFit/>
                  </a:bodyPr>
                  <a:lstStyle/>
                  <a:p>
                    <a:r>
                      <a:rPr lang="en-US" dirty="0"/>
                      <a:t>9</a:t>
                    </a:r>
                  </a:p>
                </p:txBody>
              </p:sp>
              <p:sp>
                <p:nvSpPr>
                  <p:cNvPr id="47" name="TextBox 46">
                    <a:extLst>
                      <a:ext uri="{FF2B5EF4-FFF2-40B4-BE49-F238E27FC236}">
                        <a16:creationId xmlns:a16="http://schemas.microsoft.com/office/drawing/2014/main" id="{522BC6CF-BBB2-7554-499B-DD696299E14D}"/>
                      </a:ext>
                    </a:extLst>
                  </p:cNvPr>
                  <p:cNvSpPr txBox="1"/>
                  <p:nvPr/>
                </p:nvSpPr>
                <p:spPr>
                  <a:xfrm>
                    <a:off x="6688362" y="2377440"/>
                    <a:ext cx="303750" cy="369332"/>
                  </a:xfrm>
                  <a:prstGeom prst="rect">
                    <a:avLst/>
                  </a:prstGeom>
                  <a:noFill/>
                </p:spPr>
                <p:txBody>
                  <a:bodyPr wrap="square" rtlCol="0">
                    <a:spAutoFit/>
                  </a:bodyPr>
                  <a:lstStyle/>
                  <a:p>
                    <a:r>
                      <a:rPr lang="en-US" dirty="0"/>
                      <a:t>6</a:t>
                    </a:r>
                  </a:p>
                </p:txBody>
              </p:sp>
            </p:grpSp>
            <p:cxnSp>
              <p:nvCxnSpPr>
                <p:cNvPr id="30" name="Straight Arrow Connector 29">
                  <a:extLst>
                    <a:ext uri="{FF2B5EF4-FFF2-40B4-BE49-F238E27FC236}">
                      <a16:creationId xmlns:a16="http://schemas.microsoft.com/office/drawing/2014/main" id="{1580BA4C-2574-2AAF-64F7-636D53F1865B}"/>
                    </a:ext>
                  </a:extLst>
                </p:cNvPr>
                <p:cNvCxnSpPr>
                  <a:cxnSpLocks/>
                </p:cNvCxnSpPr>
                <p:nvPr/>
              </p:nvCxnSpPr>
              <p:spPr>
                <a:xfrm flipH="1">
                  <a:off x="3941013" y="5026861"/>
                  <a:ext cx="952500" cy="3703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1" name="Oval 30">
                  <a:extLst>
                    <a:ext uri="{FF2B5EF4-FFF2-40B4-BE49-F238E27FC236}">
                      <a16:creationId xmlns:a16="http://schemas.microsoft.com/office/drawing/2014/main" id="{94E0AEB8-8250-67E5-4D08-5416C7522DAF}"/>
                    </a:ext>
                  </a:extLst>
                </p:cNvPr>
                <p:cNvSpPr/>
                <p:nvPr/>
              </p:nvSpPr>
              <p:spPr>
                <a:xfrm>
                  <a:off x="3529584" y="5166775"/>
                  <a:ext cx="411480" cy="557785"/>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dirty="0"/>
                    <a:t>B</a:t>
                  </a:r>
                </a:p>
              </p:txBody>
            </p:sp>
            <p:cxnSp>
              <p:nvCxnSpPr>
                <p:cNvPr id="32" name="Straight Arrow Connector 31">
                  <a:extLst>
                    <a:ext uri="{FF2B5EF4-FFF2-40B4-BE49-F238E27FC236}">
                      <a16:creationId xmlns:a16="http://schemas.microsoft.com/office/drawing/2014/main" id="{F5C42402-BBC8-8D57-DADD-C5931A3AFF68}"/>
                    </a:ext>
                  </a:extLst>
                </p:cNvPr>
                <p:cNvCxnSpPr>
                  <a:stCxn id="36" idx="4"/>
                </p:cNvCxnSpPr>
                <p:nvPr/>
              </p:nvCxnSpPr>
              <p:spPr>
                <a:xfrm flipH="1">
                  <a:off x="4627339" y="5260501"/>
                  <a:ext cx="471965" cy="38538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6288127F-DE32-5B8C-61E7-6567834F3BC5}"/>
                    </a:ext>
                  </a:extLst>
                </p:cNvPr>
                <p:cNvSpPr/>
                <p:nvPr/>
              </p:nvSpPr>
              <p:spPr>
                <a:xfrm>
                  <a:off x="4217649" y="5442444"/>
                  <a:ext cx="567002" cy="557785"/>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sz="1400" dirty="0"/>
                    <a:t>G1</a:t>
                  </a:r>
                </a:p>
              </p:txBody>
            </p:sp>
            <p:sp>
              <p:nvSpPr>
                <p:cNvPr id="34" name="TextBox 33">
                  <a:extLst>
                    <a:ext uri="{FF2B5EF4-FFF2-40B4-BE49-F238E27FC236}">
                      <a16:creationId xmlns:a16="http://schemas.microsoft.com/office/drawing/2014/main" id="{3A4CD23B-0B48-02B1-421F-67DA8294EAA3}"/>
                    </a:ext>
                  </a:extLst>
                </p:cNvPr>
                <p:cNvSpPr txBox="1"/>
                <p:nvPr/>
              </p:nvSpPr>
              <p:spPr>
                <a:xfrm>
                  <a:off x="4217649" y="4830733"/>
                  <a:ext cx="276627" cy="369332"/>
                </a:xfrm>
                <a:prstGeom prst="rect">
                  <a:avLst/>
                </a:prstGeom>
                <a:noFill/>
              </p:spPr>
              <p:txBody>
                <a:bodyPr wrap="square" rtlCol="0">
                  <a:spAutoFit/>
                </a:bodyPr>
                <a:lstStyle/>
                <a:p>
                  <a:r>
                    <a:rPr lang="en-US" dirty="0"/>
                    <a:t>3</a:t>
                  </a:r>
                </a:p>
              </p:txBody>
            </p:sp>
          </p:grpSp>
          <p:sp>
            <p:nvSpPr>
              <p:cNvPr id="28" name="TextBox 27">
                <a:extLst>
                  <a:ext uri="{FF2B5EF4-FFF2-40B4-BE49-F238E27FC236}">
                    <a16:creationId xmlns:a16="http://schemas.microsoft.com/office/drawing/2014/main" id="{83E0EBC8-E20D-8F84-D80F-17E8B39D3FCC}"/>
                  </a:ext>
                </a:extLst>
              </p:cNvPr>
              <p:cNvSpPr txBox="1"/>
              <p:nvPr/>
            </p:nvSpPr>
            <p:spPr>
              <a:xfrm>
                <a:off x="4990391" y="5442444"/>
                <a:ext cx="314653" cy="375841"/>
              </a:xfrm>
              <a:prstGeom prst="rect">
                <a:avLst/>
              </a:prstGeom>
              <a:noFill/>
            </p:spPr>
            <p:txBody>
              <a:bodyPr wrap="square" rtlCol="0">
                <a:spAutoFit/>
              </a:bodyPr>
              <a:lstStyle/>
              <a:p>
                <a:r>
                  <a:rPr lang="en-US" dirty="0"/>
                  <a:t>9</a:t>
                </a:r>
              </a:p>
            </p:txBody>
          </p:sp>
        </p:grpSp>
        <p:cxnSp>
          <p:nvCxnSpPr>
            <p:cNvPr id="50" name="Straight Arrow Connector 49">
              <a:extLst>
                <a:ext uri="{FF2B5EF4-FFF2-40B4-BE49-F238E27FC236}">
                  <a16:creationId xmlns:a16="http://schemas.microsoft.com/office/drawing/2014/main" id="{E9EC88CE-6D30-0FA0-7651-A4F599AD4661}"/>
                </a:ext>
              </a:extLst>
            </p:cNvPr>
            <p:cNvCxnSpPr>
              <a:stCxn id="38" idx="5"/>
            </p:cNvCxnSpPr>
            <p:nvPr/>
          </p:nvCxnSpPr>
          <p:spPr>
            <a:xfrm>
              <a:off x="8698969" y="3077849"/>
              <a:ext cx="402501" cy="5372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2" name="Straight Arrow Connector 51">
              <a:extLst>
                <a:ext uri="{FF2B5EF4-FFF2-40B4-BE49-F238E27FC236}">
                  <a16:creationId xmlns:a16="http://schemas.microsoft.com/office/drawing/2014/main" id="{65F10309-A800-8844-E60B-9EC1C21F800F}"/>
                </a:ext>
              </a:extLst>
            </p:cNvPr>
            <p:cNvCxnSpPr>
              <a:stCxn id="38" idx="3"/>
            </p:cNvCxnSpPr>
            <p:nvPr/>
          </p:nvCxnSpPr>
          <p:spPr>
            <a:xfrm flipH="1">
              <a:off x="8091377" y="3077849"/>
              <a:ext cx="316632" cy="5372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7A82D793-5DAB-A86A-A227-9FBFEBC500A5}"/>
                </a:ext>
              </a:extLst>
            </p:cNvPr>
            <p:cNvSpPr/>
            <p:nvPr/>
          </p:nvSpPr>
          <p:spPr>
            <a:xfrm>
              <a:off x="8879307" y="3589463"/>
              <a:ext cx="542259" cy="557785"/>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dirty="0"/>
                <a:t>E</a:t>
              </a:r>
            </a:p>
          </p:txBody>
        </p:sp>
        <p:sp>
          <p:nvSpPr>
            <p:cNvPr id="54" name="Oval 53">
              <a:extLst>
                <a:ext uri="{FF2B5EF4-FFF2-40B4-BE49-F238E27FC236}">
                  <a16:creationId xmlns:a16="http://schemas.microsoft.com/office/drawing/2014/main" id="{57F336B6-2526-AC62-7F5D-E4ED3737579E}"/>
                </a:ext>
              </a:extLst>
            </p:cNvPr>
            <p:cNvSpPr/>
            <p:nvPr/>
          </p:nvSpPr>
          <p:spPr>
            <a:xfrm>
              <a:off x="7853790" y="3590250"/>
              <a:ext cx="410235" cy="557785"/>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dirty="0"/>
                <a:t>C</a:t>
              </a:r>
            </a:p>
          </p:txBody>
        </p:sp>
        <p:sp>
          <p:nvSpPr>
            <p:cNvPr id="55" name="TextBox 54">
              <a:extLst>
                <a:ext uri="{FF2B5EF4-FFF2-40B4-BE49-F238E27FC236}">
                  <a16:creationId xmlns:a16="http://schemas.microsoft.com/office/drawing/2014/main" id="{6A32EA8C-0F50-8C61-2485-749F6983A544}"/>
                </a:ext>
              </a:extLst>
            </p:cNvPr>
            <p:cNvSpPr txBox="1"/>
            <p:nvPr/>
          </p:nvSpPr>
          <p:spPr>
            <a:xfrm>
              <a:off x="7980939" y="3057275"/>
              <a:ext cx="254259" cy="369332"/>
            </a:xfrm>
            <a:prstGeom prst="rect">
              <a:avLst/>
            </a:prstGeom>
            <a:noFill/>
          </p:spPr>
          <p:txBody>
            <a:bodyPr wrap="square" rtlCol="0">
              <a:spAutoFit/>
            </a:bodyPr>
            <a:lstStyle/>
            <a:p>
              <a:r>
                <a:rPr lang="en-US" dirty="0"/>
                <a:t>2</a:t>
              </a:r>
            </a:p>
          </p:txBody>
        </p:sp>
        <p:sp>
          <p:nvSpPr>
            <p:cNvPr id="56" name="TextBox 55">
              <a:extLst>
                <a:ext uri="{FF2B5EF4-FFF2-40B4-BE49-F238E27FC236}">
                  <a16:creationId xmlns:a16="http://schemas.microsoft.com/office/drawing/2014/main" id="{629FA9C5-5379-CD0F-A91A-239F19EB92CA}"/>
                </a:ext>
              </a:extLst>
            </p:cNvPr>
            <p:cNvSpPr txBox="1"/>
            <p:nvPr/>
          </p:nvSpPr>
          <p:spPr>
            <a:xfrm>
              <a:off x="8963247" y="3057275"/>
              <a:ext cx="361860" cy="369332"/>
            </a:xfrm>
            <a:prstGeom prst="rect">
              <a:avLst/>
            </a:prstGeom>
            <a:noFill/>
          </p:spPr>
          <p:txBody>
            <a:bodyPr wrap="square" rtlCol="0">
              <a:spAutoFit/>
            </a:bodyPr>
            <a:lstStyle/>
            <a:p>
              <a:r>
                <a:rPr lang="en-US" dirty="0"/>
                <a:t>2</a:t>
              </a:r>
            </a:p>
          </p:txBody>
        </p:sp>
      </p:grpSp>
      <p:sp>
        <p:nvSpPr>
          <p:cNvPr id="57" name="TextBox 56">
            <a:extLst>
              <a:ext uri="{FF2B5EF4-FFF2-40B4-BE49-F238E27FC236}">
                <a16:creationId xmlns:a16="http://schemas.microsoft.com/office/drawing/2014/main" id="{707EC90E-0CCD-A195-4052-5428941E2E95}"/>
              </a:ext>
            </a:extLst>
          </p:cNvPr>
          <p:cNvSpPr txBox="1"/>
          <p:nvPr/>
        </p:nvSpPr>
        <p:spPr>
          <a:xfrm>
            <a:off x="9164139" y="2462805"/>
            <a:ext cx="2042160" cy="369332"/>
          </a:xfrm>
          <a:prstGeom prst="rect">
            <a:avLst/>
          </a:prstGeom>
          <a:noFill/>
        </p:spPr>
        <p:txBody>
          <a:bodyPr wrap="square" rtlCol="0">
            <a:spAutoFit/>
          </a:bodyPr>
          <a:lstStyle/>
          <a:p>
            <a:r>
              <a:rPr lang="en-US" dirty="0"/>
              <a:t>Visit node: S, A, D</a:t>
            </a:r>
          </a:p>
        </p:txBody>
      </p:sp>
      <p:grpSp>
        <p:nvGrpSpPr>
          <p:cNvPr id="59" name="Group 58">
            <a:extLst>
              <a:ext uri="{FF2B5EF4-FFF2-40B4-BE49-F238E27FC236}">
                <a16:creationId xmlns:a16="http://schemas.microsoft.com/office/drawing/2014/main" id="{B95B6531-5ADD-CBA5-3F3B-6957FF62B00E}"/>
              </a:ext>
            </a:extLst>
          </p:cNvPr>
          <p:cNvGrpSpPr/>
          <p:nvPr/>
        </p:nvGrpSpPr>
        <p:grpSpPr>
          <a:xfrm>
            <a:off x="986588" y="1831139"/>
            <a:ext cx="3185336" cy="3139326"/>
            <a:chOff x="3108959" y="2185415"/>
            <a:chExt cx="6938807" cy="3602737"/>
          </a:xfrm>
        </p:grpSpPr>
        <p:pic>
          <p:nvPicPr>
            <p:cNvPr id="60" name="Picture 59">
              <a:extLst>
                <a:ext uri="{FF2B5EF4-FFF2-40B4-BE49-F238E27FC236}">
                  <a16:creationId xmlns:a16="http://schemas.microsoft.com/office/drawing/2014/main" id="{DDD1238D-A8B5-C0E5-B01B-FB952C3FEA6C}"/>
                </a:ext>
              </a:extLst>
            </p:cNvPr>
            <p:cNvPicPr>
              <a:picLocks noChangeAspect="1"/>
            </p:cNvPicPr>
            <p:nvPr/>
          </p:nvPicPr>
          <p:blipFill rotWithShape="1">
            <a:blip r:embed="rId2"/>
            <a:srcRect l="17011" t="58557" r="51546" b="10515"/>
            <a:stretch/>
          </p:blipFill>
          <p:spPr>
            <a:xfrm>
              <a:off x="3108959" y="2185415"/>
              <a:ext cx="6938807" cy="3396677"/>
            </a:xfrm>
            <a:prstGeom prst="rect">
              <a:avLst/>
            </a:prstGeom>
          </p:spPr>
        </p:pic>
        <p:sp>
          <p:nvSpPr>
            <p:cNvPr id="61" name="Rectangle 60">
              <a:extLst>
                <a:ext uri="{FF2B5EF4-FFF2-40B4-BE49-F238E27FC236}">
                  <a16:creationId xmlns:a16="http://schemas.microsoft.com/office/drawing/2014/main" id="{178606E9-C6F8-92B9-8427-3DD617620A12}"/>
                </a:ext>
              </a:extLst>
            </p:cNvPr>
            <p:cNvSpPr/>
            <p:nvPr/>
          </p:nvSpPr>
          <p:spPr>
            <a:xfrm>
              <a:off x="7991856" y="5404104"/>
              <a:ext cx="1783080" cy="38404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pSp>
      <p:sp>
        <p:nvSpPr>
          <p:cNvPr id="63" name="TextBox 62">
            <a:extLst>
              <a:ext uri="{FF2B5EF4-FFF2-40B4-BE49-F238E27FC236}">
                <a16:creationId xmlns:a16="http://schemas.microsoft.com/office/drawing/2014/main" id="{F7CEC7A0-31E4-9760-4BFE-49F11F39937A}"/>
              </a:ext>
            </a:extLst>
          </p:cNvPr>
          <p:cNvSpPr txBox="1"/>
          <p:nvPr/>
        </p:nvSpPr>
        <p:spPr>
          <a:xfrm>
            <a:off x="2916936" y="859536"/>
            <a:ext cx="3483864" cy="584775"/>
          </a:xfrm>
          <a:prstGeom prst="rect">
            <a:avLst/>
          </a:prstGeom>
          <a:noFill/>
        </p:spPr>
        <p:txBody>
          <a:bodyPr wrap="square" rtlCol="0">
            <a:spAutoFit/>
          </a:bodyPr>
          <a:lstStyle/>
          <a:p>
            <a:r>
              <a:rPr lang="en-US" sz="3200" b="1" dirty="0">
                <a:solidFill>
                  <a:schemeClr val="bg1"/>
                </a:solidFill>
              </a:rPr>
              <a:t>EXAMPLE 1</a:t>
            </a:r>
          </a:p>
        </p:txBody>
      </p:sp>
    </p:spTree>
    <p:extLst>
      <p:ext uri="{BB962C8B-B14F-4D97-AF65-F5344CB8AC3E}">
        <p14:creationId xmlns:p14="http://schemas.microsoft.com/office/powerpoint/2010/main" val="229424855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Group 33">
            <a:extLst>
              <a:ext uri="{FF2B5EF4-FFF2-40B4-BE49-F238E27FC236}">
                <a16:creationId xmlns:a16="http://schemas.microsoft.com/office/drawing/2014/main" id="{680EA6B8-5BA2-8274-0662-7179B10F0DC6}"/>
              </a:ext>
            </a:extLst>
          </p:cNvPr>
          <p:cNvGrpSpPr/>
          <p:nvPr/>
        </p:nvGrpSpPr>
        <p:grpSpPr>
          <a:xfrm>
            <a:off x="3968650" y="2077325"/>
            <a:ext cx="5399753" cy="2580753"/>
            <a:chOff x="3968650" y="2077325"/>
            <a:chExt cx="5399753" cy="2580753"/>
          </a:xfrm>
        </p:grpSpPr>
        <p:grpSp>
          <p:nvGrpSpPr>
            <p:cNvPr id="2" name="Group 1">
              <a:extLst>
                <a:ext uri="{FF2B5EF4-FFF2-40B4-BE49-F238E27FC236}">
                  <a16:creationId xmlns:a16="http://schemas.microsoft.com/office/drawing/2014/main" id="{386BE061-7F69-E036-7D04-F5B180F4F016}"/>
                </a:ext>
              </a:extLst>
            </p:cNvPr>
            <p:cNvGrpSpPr/>
            <p:nvPr/>
          </p:nvGrpSpPr>
          <p:grpSpPr>
            <a:xfrm>
              <a:off x="4465248" y="2077325"/>
              <a:ext cx="4903155" cy="2304626"/>
              <a:chOff x="4518411" y="1843409"/>
              <a:chExt cx="4903155" cy="2304626"/>
            </a:xfrm>
          </p:grpSpPr>
          <p:grpSp>
            <p:nvGrpSpPr>
              <p:cNvPr id="3" name="Group 2">
                <a:extLst>
                  <a:ext uri="{FF2B5EF4-FFF2-40B4-BE49-F238E27FC236}">
                    <a16:creationId xmlns:a16="http://schemas.microsoft.com/office/drawing/2014/main" id="{C5DA725B-14A9-1F1C-4F27-4C28123BB48C}"/>
                  </a:ext>
                </a:extLst>
              </p:cNvPr>
              <p:cNvGrpSpPr/>
              <p:nvPr/>
            </p:nvGrpSpPr>
            <p:grpSpPr>
              <a:xfrm>
                <a:off x="4518411" y="1843409"/>
                <a:ext cx="4240818" cy="2047320"/>
                <a:chOff x="3529584" y="3952909"/>
                <a:chExt cx="4240818" cy="2047320"/>
              </a:xfrm>
            </p:grpSpPr>
            <p:grpSp>
              <p:nvGrpSpPr>
                <p:cNvPr id="10" name="Group 9">
                  <a:extLst>
                    <a:ext uri="{FF2B5EF4-FFF2-40B4-BE49-F238E27FC236}">
                      <a16:creationId xmlns:a16="http://schemas.microsoft.com/office/drawing/2014/main" id="{1B254631-9532-AF5E-4015-6132C415F0AE}"/>
                    </a:ext>
                  </a:extLst>
                </p:cNvPr>
                <p:cNvGrpSpPr/>
                <p:nvPr/>
              </p:nvGrpSpPr>
              <p:grpSpPr>
                <a:xfrm>
                  <a:off x="3529584" y="3952909"/>
                  <a:ext cx="4240818" cy="2047320"/>
                  <a:chOff x="3529584" y="3952909"/>
                  <a:chExt cx="4240818" cy="2047320"/>
                </a:xfrm>
              </p:grpSpPr>
              <p:grpSp>
                <p:nvGrpSpPr>
                  <p:cNvPr id="12" name="Group 11">
                    <a:extLst>
                      <a:ext uri="{FF2B5EF4-FFF2-40B4-BE49-F238E27FC236}">
                        <a16:creationId xmlns:a16="http://schemas.microsoft.com/office/drawing/2014/main" id="{8D2D1FA1-979D-0CC0-D3AB-8AE0D1103F60}"/>
                      </a:ext>
                    </a:extLst>
                  </p:cNvPr>
                  <p:cNvGrpSpPr/>
                  <p:nvPr/>
                </p:nvGrpSpPr>
                <p:grpSpPr>
                  <a:xfrm>
                    <a:off x="4893564" y="3952909"/>
                    <a:ext cx="2876838" cy="1399032"/>
                    <a:chOff x="4893564" y="2139696"/>
                    <a:chExt cx="2876838" cy="1399032"/>
                  </a:xfrm>
                </p:grpSpPr>
                <p:sp>
                  <p:nvSpPr>
                    <p:cNvPr id="18" name="Oval 17">
                      <a:extLst>
                        <a:ext uri="{FF2B5EF4-FFF2-40B4-BE49-F238E27FC236}">
                          <a16:creationId xmlns:a16="http://schemas.microsoft.com/office/drawing/2014/main" id="{CE2BAA41-8615-165E-BE27-AF11F244B376}"/>
                        </a:ext>
                      </a:extLst>
                    </p:cNvPr>
                    <p:cNvSpPr/>
                    <p:nvPr/>
                  </p:nvSpPr>
                  <p:spPr>
                    <a:xfrm>
                      <a:off x="5788152" y="2139696"/>
                      <a:ext cx="411480" cy="557784"/>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S</a:t>
                      </a:r>
                    </a:p>
                  </p:txBody>
                </p:sp>
                <p:sp>
                  <p:nvSpPr>
                    <p:cNvPr id="19" name="Oval 18">
                      <a:extLst>
                        <a:ext uri="{FF2B5EF4-FFF2-40B4-BE49-F238E27FC236}">
                          <a16:creationId xmlns:a16="http://schemas.microsoft.com/office/drawing/2014/main" id="{38FAECA5-6DFB-7FBD-6460-C48425579B35}"/>
                        </a:ext>
                      </a:extLst>
                    </p:cNvPr>
                    <p:cNvSpPr/>
                    <p:nvPr/>
                  </p:nvSpPr>
                  <p:spPr>
                    <a:xfrm>
                      <a:off x="4893564" y="2889504"/>
                      <a:ext cx="411480" cy="557784"/>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dirty="0"/>
                        <a:t>A</a:t>
                      </a:r>
                    </a:p>
                  </p:txBody>
                </p:sp>
                <p:sp>
                  <p:nvSpPr>
                    <p:cNvPr id="20" name="Oval 19">
                      <a:extLst>
                        <a:ext uri="{FF2B5EF4-FFF2-40B4-BE49-F238E27FC236}">
                          <a16:creationId xmlns:a16="http://schemas.microsoft.com/office/drawing/2014/main" id="{3E7CCA6D-7BEA-B5F1-9658-F1A27FE4AB2E}"/>
                        </a:ext>
                      </a:extLst>
                    </p:cNvPr>
                    <p:cNvSpPr/>
                    <p:nvPr/>
                  </p:nvSpPr>
                  <p:spPr>
                    <a:xfrm>
                      <a:off x="5704332" y="2980944"/>
                      <a:ext cx="411480" cy="557784"/>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dirty="0"/>
                        <a:t>B</a:t>
                      </a:r>
                    </a:p>
                  </p:txBody>
                </p:sp>
                <p:sp>
                  <p:nvSpPr>
                    <p:cNvPr id="21" name="Oval 20">
                      <a:extLst>
                        <a:ext uri="{FF2B5EF4-FFF2-40B4-BE49-F238E27FC236}">
                          <a16:creationId xmlns:a16="http://schemas.microsoft.com/office/drawing/2014/main" id="{537385FB-9918-5474-C807-8D1EE1DA3F08}"/>
                        </a:ext>
                      </a:extLst>
                    </p:cNvPr>
                    <p:cNvSpPr/>
                    <p:nvPr/>
                  </p:nvSpPr>
                  <p:spPr>
                    <a:xfrm>
                      <a:off x="7358922" y="2898038"/>
                      <a:ext cx="411480" cy="557784"/>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dirty="0"/>
                        <a:t>D</a:t>
                      </a:r>
                    </a:p>
                  </p:txBody>
                </p:sp>
                <p:cxnSp>
                  <p:nvCxnSpPr>
                    <p:cNvPr id="22" name="Straight Arrow Connector 21">
                      <a:extLst>
                        <a:ext uri="{FF2B5EF4-FFF2-40B4-BE49-F238E27FC236}">
                          <a16:creationId xmlns:a16="http://schemas.microsoft.com/office/drawing/2014/main" id="{72264423-A338-EC43-C5E6-E9E22344E201}"/>
                        </a:ext>
                      </a:extLst>
                    </p:cNvPr>
                    <p:cNvCxnSpPr>
                      <a:stCxn id="18" idx="3"/>
                      <a:endCxn id="19" idx="7"/>
                    </p:cNvCxnSpPr>
                    <p:nvPr/>
                  </p:nvCxnSpPr>
                  <p:spPr>
                    <a:xfrm flipH="1">
                      <a:off x="5244784" y="2615794"/>
                      <a:ext cx="603628" cy="35539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32C6DB98-E965-2D40-FB7E-CF4944C453BD}"/>
                        </a:ext>
                      </a:extLst>
                    </p:cNvPr>
                    <p:cNvCxnSpPr>
                      <a:stCxn id="18" idx="4"/>
                      <a:endCxn id="20" idx="0"/>
                    </p:cNvCxnSpPr>
                    <p:nvPr/>
                  </p:nvCxnSpPr>
                  <p:spPr>
                    <a:xfrm flipH="1">
                      <a:off x="5910072" y="2697480"/>
                      <a:ext cx="83820" cy="2834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A1E73885-2F6B-DD8D-E34B-6C8EF97BC5B4}"/>
                        </a:ext>
                      </a:extLst>
                    </p:cNvPr>
                    <p:cNvCxnSpPr>
                      <a:cxnSpLocks/>
                    </p:cNvCxnSpPr>
                    <p:nvPr/>
                  </p:nvCxnSpPr>
                  <p:spPr>
                    <a:xfrm>
                      <a:off x="6175722" y="2451202"/>
                      <a:ext cx="1233740" cy="4925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id="{B40659FA-AD6D-2D73-C323-7C41CA0C39C7}"/>
                        </a:ext>
                      </a:extLst>
                    </p:cNvPr>
                    <p:cNvSpPr txBox="1"/>
                    <p:nvPr/>
                  </p:nvSpPr>
                  <p:spPr>
                    <a:xfrm>
                      <a:off x="5277962" y="2418588"/>
                      <a:ext cx="219230" cy="369332"/>
                    </a:xfrm>
                    <a:prstGeom prst="rect">
                      <a:avLst/>
                    </a:prstGeom>
                    <a:noFill/>
                  </p:spPr>
                  <p:txBody>
                    <a:bodyPr wrap="square" rtlCol="0">
                      <a:spAutoFit/>
                    </a:bodyPr>
                    <a:lstStyle/>
                    <a:p>
                      <a:r>
                        <a:rPr lang="en-US" dirty="0"/>
                        <a:t>5</a:t>
                      </a:r>
                    </a:p>
                  </p:txBody>
                </p:sp>
                <p:sp>
                  <p:nvSpPr>
                    <p:cNvPr id="26" name="TextBox 25">
                      <a:extLst>
                        <a:ext uri="{FF2B5EF4-FFF2-40B4-BE49-F238E27FC236}">
                          <a16:creationId xmlns:a16="http://schemas.microsoft.com/office/drawing/2014/main" id="{AF93B31C-B924-480D-A43E-7D9DA5888B22}"/>
                        </a:ext>
                      </a:extLst>
                    </p:cNvPr>
                    <p:cNvSpPr txBox="1"/>
                    <p:nvPr/>
                  </p:nvSpPr>
                  <p:spPr>
                    <a:xfrm>
                      <a:off x="5665532" y="2689250"/>
                      <a:ext cx="219230" cy="369332"/>
                    </a:xfrm>
                    <a:prstGeom prst="rect">
                      <a:avLst/>
                    </a:prstGeom>
                    <a:noFill/>
                  </p:spPr>
                  <p:txBody>
                    <a:bodyPr wrap="square" rtlCol="0">
                      <a:spAutoFit/>
                    </a:bodyPr>
                    <a:lstStyle/>
                    <a:p>
                      <a:r>
                        <a:rPr lang="en-US" dirty="0"/>
                        <a:t>9</a:t>
                      </a:r>
                    </a:p>
                  </p:txBody>
                </p:sp>
                <p:sp>
                  <p:nvSpPr>
                    <p:cNvPr id="27" name="TextBox 26">
                      <a:extLst>
                        <a:ext uri="{FF2B5EF4-FFF2-40B4-BE49-F238E27FC236}">
                          <a16:creationId xmlns:a16="http://schemas.microsoft.com/office/drawing/2014/main" id="{D9E5076E-F410-0872-21FB-3B45B78EA6A5}"/>
                        </a:ext>
                      </a:extLst>
                    </p:cNvPr>
                    <p:cNvSpPr txBox="1"/>
                    <p:nvPr/>
                  </p:nvSpPr>
                  <p:spPr>
                    <a:xfrm>
                      <a:off x="6688362" y="2377440"/>
                      <a:ext cx="303750" cy="369332"/>
                    </a:xfrm>
                    <a:prstGeom prst="rect">
                      <a:avLst/>
                    </a:prstGeom>
                    <a:noFill/>
                  </p:spPr>
                  <p:txBody>
                    <a:bodyPr wrap="square" rtlCol="0">
                      <a:spAutoFit/>
                    </a:bodyPr>
                    <a:lstStyle/>
                    <a:p>
                      <a:r>
                        <a:rPr lang="en-US" dirty="0"/>
                        <a:t>6</a:t>
                      </a:r>
                    </a:p>
                  </p:txBody>
                </p:sp>
              </p:grpSp>
              <p:cxnSp>
                <p:nvCxnSpPr>
                  <p:cNvPr id="13" name="Straight Arrow Connector 12">
                    <a:extLst>
                      <a:ext uri="{FF2B5EF4-FFF2-40B4-BE49-F238E27FC236}">
                        <a16:creationId xmlns:a16="http://schemas.microsoft.com/office/drawing/2014/main" id="{B017DFED-4B34-8788-F245-D8D84F3D991A}"/>
                      </a:ext>
                    </a:extLst>
                  </p:cNvPr>
                  <p:cNvCxnSpPr>
                    <a:cxnSpLocks/>
                  </p:cNvCxnSpPr>
                  <p:nvPr/>
                </p:nvCxnSpPr>
                <p:spPr>
                  <a:xfrm flipH="1">
                    <a:off x="3941013" y="5026861"/>
                    <a:ext cx="952500" cy="3703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4" name="Oval 13">
                    <a:extLst>
                      <a:ext uri="{FF2B5EF4-FFF2-40B4-BE49-F238E27FC236}">
                        <a16:creationId xmlns:a16="http://schemas.microsoft.com/office/drawing/2014/main" id="{348B4F7A-10DF-52B6-4AFF-3113F6987D3A}"/>
                      </a:ext>
                    </a:extLst>
                  </p:cNvPr>
                  <p:cNvSpPr/>
                  <p:nvPr/>
                </p:nvSpPr>
                <p:spPr>
                  <a:xfrm>
                    <a:off x="3529584" y="5166775"/>
                    <a:ext cx="411480" cy="557785"/>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dirty="0"/>
                      <a:t>B</a:t>
                    </a:r>
                  </a:p>
                </p:txBody>
              </p:sp>
              <p:cxnSp>
                <p:nvCxnSpPr>
                  <p:cNvPr id="15" name="Straight Arrow Connector 14">
                    <a:extLst>
                      <a:ext uri="{FF2B5EF4-FFF2-40B4-BE49-F238E27FC236}">
                        <a16:creationId xmlns:a16="http://schemas.microsoft.com/office/drawing/2014/main" id="{49904A32-F85B-2C1E-40D6-6AC729446529}"/>
                      </a:ext>
                    </a:extLst>
                  </p:cNvPr>
                  <p:cNvCxnSpPr>
                    <a:stCxn id="19" idx="4"/>
                  </p:cNvCxnSpPr>
                  <p:nvPr/>
                </p:nvCxnSpPr>
                <p:spPr>
                  <a:xfrm flipH="1">
                    <a:off x="4627339" y="5260501"/>
                    <a:ext cx="471965" cy="38538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Oval 15">
                    <a:extLst>
                      <a:ext uri="{FF2B5EF4-FFF2-40B4-BE49-F238E27FC236}">
                        <a16:creationId xmlns:a16="http://schemas.microsoft.com/office/drawing/2014/main" id="{D79BE015-307B-17EB-E43A-1E1DE674F70C}"/>
                      </a:ext>
                    </a:extLst>
                  </p:cNvPr>
                  <p:cNvSpPr/>
                  <p:nvPr/>
                </p:nvSpPr>
                <p:spPr>
                  <a:xfrm>
                    <a:off x="4217649" y="5442444"/>
                    <a:ext cx="567002" cy="557785"/>
                  </a:xfrm>
                  <a:prstGeom prst="ellipse">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en-US" sz="1400" dirty="0"/>
                      <a:t>G1</a:t>
                    </a:r>
                  </a:p>
                </p:txBody>
              </p:sp>
              <p:sp>
                <p:nvSpPr>
                  <p:cNvPr id="17" name="TextBox 16">
                    <a:extLst>
                      <a:ext uri="{FF2B5EF4-FFF2-40B4-BE49-F238E27FC236}">
                        <a16:creationId xmlns:a16="http://schemas.microsoft.com/office/drawing/2014/main" id="{86A41950-7722-506D-DBF2-F2905597E10C}"/>
                      </a:ext>
                    </a:extLst>
                  </p:cNvPr>
                  <p:cNvSpPr txBox="1"/>
                  <p:nvPr/>
                </p:nvSpPr>
                <p:spPr>
                  <a:xfrm>
                    <a:off x="4217649" y="4830733"/>
                    <a:ext cx="276627" cy="369332"/>
                  </a:xfrm>
                  <a:prstGeom prst="rect">
                    <a:avLst/>
                  </a:prstGeom>
                  <a:noFill/>
                </p:spPr>
                <p:txBody>
                  <a:bodyPr wrap="square" rtlCol="0">
                    <a:spAutoFit/>
                  </a:bodyPr>
                  <a:lstStyle/>
                  <a:p>
                    <a:r>
                      <a:rPr lang="en-US" dirty="0"/>
                      <a:t>3</a:t>
                    </a:r>
                  </a:p>
                </p:txBody>
              </p:sp>
            </p:grpSp>
            <p:sp>
              <p:nvSpPr>
                <p:cNvPr id="11" name="TextBox 10">
                  <a:extLst>
                    <a:ext uri="{FF2B5EF4-FFF2-40B4-BE49-F238E27FC236}">
                      <a16:creationId xmlns:a16="http://schemas.microsoft.com/office/drawing/2014/main" id="{414356B7-5CA5-8E83-98B0-011339577865}"/>
                    </a:ext>
                  </a:extLst>
                </p:cNvPr>
                <p:cNvSpPr txBox="1"/>
                <p:nvPr/>
              </p:nvSpPr>
              <p:spPr>
                <a:xfrm>
                  <a:off x="4990391" y="5442444"/>
                  <a:ext cx="314653" cy="375841"/>
                </a:xfrm>
                <a:prstGeom prst="rect">
                  <a:avLst/>
                </a:prstGeom>
                <a:noFill/>
              </p:spPr>
              <p:txBody>
                <a:bodyPr wrap="square" rtlCol="0">
                  <a:spAutoFit/>
                </a:bodyPr>
                <a:lstStyle/>
                <a:p>
                  <a:r>
                    <a:rPr lang="en-US" dirty="0"/>
                    <a:t>9</a:t>
                  </a:r>
                </a:p>
              </p:txBody>
            </p:sp>
          </p:grpSp>
          <p:cxnSp>
            <p:nvCxnSpPr>
              <p:cNvPr id="4" name="Straight Arrow Connector 3">
                <a:extLst>
                  <a:ext uri="{FF2B5EF4-FFF2-40B4-BE49-F238E27FC236}">
                    <a16:creationId xmlns:a16="http://schemas.microsoft.com/office/drawing/2014/main" id="{95B5458F-278E-12C1-F089-C1EA2A145CFD}"/>
                  </a:ext>
                </a:extLst>
              </p:cNvPr>
              <p:cNvCxnSpPr>
                <a:stCxn id="21" idx="5"/>
              </p:cNvCxnSpPr>
              <p:nvPr/>
            </p:nvCxnSpPr>
            <p:spPr>
              <a:xfrm>
                <a:off x="8698969" y="3077849"/>
                <a:ext cx="402501" cy="5372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 name="Straight Arrow Connector 4">
                <a:extLst>
                  <a:ext uri="{FF2B5EF4-FFF2-40B4-BE49-F238E27FC236}">
                    <a16:creationId xmlns:a16="http://schemas.microsoft.com/office/drawing/2014/main" id="{8E55A605-2441-8349-367A-9B9C3E479AD0}"/>
                  </a:ext>
                </a:extLst>
              </p:cNvPr>
              <p:cNvCxnSpPr>
                <a:stCxn id="21" idx="3"/>
              </p:cNvCxnSpPr>
              <p:nvPr/>
            </p:nvCxnSpPr>
            <p:spPr>
              <a:xfrm flipH="1">
                <a:off x="8091377" y="3077849"/>
                <a:ext cx="316632" cy="5372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 name="Oval 5">
                <a:extLst>
                  <a:ext uri="{FF2B5EF4-FFF2-40B4-BE49-F238E27FC236}">
                    <a16:creationId xmlns:a16="http://schemas.microsoft.com/office/drawing/2014/main" id="{6A462126-F22C-177E-2365-8933C316F39B}"/>
                  </a:ext>
                </a:extLst>
              </p:cNvPr>
              <p:cNvSpPr/>
              <p:nvPr/>
            </p:nvSpPr>
            <p:spPr>
              <a:xfrm>
                <a:off x="8879307" y="3589463"/>
                <a:ext cx="542259" cy="557785"/>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dirty="0"/>
                  <a:t>E</a:t>
                </a:r>
              </a:p>
            </p:txBody>
          </p:sp>
          <p:sp>
            <p:nvSpPr>
              <p:cNvPr id="7" name="Oval 6">
                <a:extLst>
                  <a:ext uri="{FF2B5EF4-FFF2-40B4-BE49-F238E27FC236}">
                    <a16:creationId xmlns:a16="http://schemas.microsoft.com/office/drawing/2014/main" id="{7D370453-975E-4875-1800-DD0B26FB4228}"/>
                  </a:ext>
                </a:extLst>
              </p:cNvPr>
              <p:cNvSpPr/>
              <p:nvPr/>
            </p:nvSpPr>
            <p:spPr>
              <a:xfrm>
                <a:off x="7853790" y="3590250"/>
                <a:ext cx="410235" cy="557785"/>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dirty="0"/>
                  <a:t>C</a:t>
                </a:r>
              </a:p>
            </p:txBody>
          </p:sp>
          <p:sp>
            <p:nvSpPr>
              <p:cNvPr id="8" name="TextBox 7">
                <a:extLst>
                  <a:ext uri="{FF2B5EF4-FFF2-40B4-BE49-F238E27FC236}">
                    <a16:creationId xmlns:a16="http://schemas.microsoft.com/office/drawing/2014/main" id="{CFF58E79-6544-B390-E998-7699930973ED}"/>
                  </a:ext>
                </a:extLst>
              </p:cNvPr>
              <p:cNvSpPr txBox="1"/>
              <p:nvPr/>
            </p:nvSpPr>
            <p:spPr>
              <a:xfrm>
                <a:off x="7980939" y="3057275"/>
                <a:ext cx="254259" cy="369332"/>
              </a:xfrm>
              <a:prstGeom prst="rect">
                <a:avLst/>
              </a:prstGeom>
              <a:noFill/>
            </p:spPr>
            <p:txBody>
              <a:bodyPr wrap="square" rtlCol="0">
                <a:spAutoFit/>
              </a:bodyPr>
              <a:lstStyle/>
              <a:p>
                <a:r>
                  <a:rPr lang="en-US" dirty="0"/>
                  <a:t>2</a:t>
                </a:r>
              </a:p>
            </p:txBody>
          </p:sp>
          <p:sp>
            <p:nvSpPr>
              <p:cNvPr id="9" name="TextBox 8">
                <a:extLst>
                  <a:ext uri="{FF2B5EF4-FFF2-40B4-BE49-F238E27FC236}">
                    <a16:creationId xmlns:a16="http://schemas.microsoft.com/office/drawing/2014/main" id="{BB76EB0B-7D2C-639F-A692-0DFBC55E80FC}"/>
                  </a:ext>
                </a:extLst>
              </p:cNvPr>
              <p:cNvSpPr txBox="1"/>
              <p:nvPr/>
            </p:nvSpPr>
            <p:spPr>
              <a:xfrm>
                <a:off x="8963247" y="3057275"/>
                <a:ext cx="361860" cy="369332"/>
              </a:xfrm>
              <a:prstGeom prst="rect">
                <a:avLst/>
              </a:prstGeom>
              <a:noFill/>
            </p:spPr>
            <p:txBody>
              <a:bodyPr wrap="square" rtlCol="0">
                <a:spAutoFit/>
              </a:bodyPr>
              <a:lstStyle/>
              <a:p>
                <a:r>
                  <a:rPr lang="en-US" dirty="0"/>
                  <a:t>2</a:t>
                </a:r>
              </a:p>
            </p:txBody>
          </p:sp>
        </p:grpSp>
        <p:grpSp>
          <p:nvGrpSpPr>
            <p:cNvPr id="33" name="Group 32">
              <a:extLst>
                <a:ext uri="{FF2B5EF4-FFF2-40B4-BE49-F238E27FC236}">
                  <a16:creationId xmlns:a16="http://schemas.microsoft.com/office/drawing/2014/main" id="{C94EDAFB-77CD-2D64-6620-C103D419968E}"/>
                </a:ext>
              </a:extLst>
            </p:cNvPr>
            <p:cNvGrpSpPr/>
            <p:nvPr/>
          </p:nvGrpSpPr>
          <p:grpSpPr>
            <a:xfrm>
              <a:off x="3968650" y="3577610"/>
              <a:ext cx="556858" cy="1080468"/>
              <a:chOff x="3968650" y="3577610"/>
              <a:chExt cx="556858" cy="1080468"/>
            </a:xfrm>
          </p:grpSpPr>
          <p:sp>
            <p:nvSpPr>
              <p:cNvPr id="28" name="Oval 27">
                <a:extLst>
                  <a:ext uri="{FF2B5EF4-FFF2-40B4-BE49-F238E27FC236}">
                    <a16:creationId xmlns:a16="http://schemas.microsoft.com/office/drawing/2014/main" id="{1C0C0592-EAFA-8BF5-C7F7-F89F04BC02D2}"/>
                  </a:ext>
                </a:extLst>
              </p:cNvPr>
              <p:cNvSpPr/>
              <p:nvPr/>
            </p:nvSpPr>
            <p:spPr>
              <a:xfrm>
                <a:off x="3974755" y="4100293"/>
                <a:ext cx="410235" cy="557785"/>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dirty="0"/>
                  <a:t>C</a:t>
                </a:r>
              </a:p>
            </p:txBody>
          </p:sp>
          <p:cxnSp>
            <p:nvCxnSpPr>
              <p:cNvPr id="30" name="Straight Arrow Connector 29">
                <a:extLst>
                  <a:ext uri="{FF2B5EF4-FFF2-40B4-BE49-F238E27FC236}">
                    <a16:creationId xmlns:a16="http://schemas.microsoft.com/office/drawing/2014/main" id="{57217DCE-935D-892E-6F47-DD3C4DF66D5E}"/>
                  </a:ext>
                </a:extLst>
              </p:cNvPr>
              <p:cNvCxnSpPr>
                <a:stCxn id="14" idx="3"/>
                <a:endCxn id="28" idx="0"/>
              </p:cNvCxnSpPr>
              <p:nvPr/>
            </p:nvCxnSpPr>
            <p:spPr>
              <a:xfrm flipH="1">
                <a:off x="4179873" y="3767290"/>
                <a:ext cx="345635" cy="33300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38F2EADC-508F-B7C4-BD0F-A5988F342642}"/>
                  </a:ext>
                </a:extLst>
              </p:cNvPr>
              <p:cNvSpPr txBox="1"/>
              <p:nvPr/>
            </p:nvSpPr>
            <p:spPr>
              <a:xfrm>
                <a:off x="3968650" y="3577610"/>
                <a:ext cx="227766" cy="369332"/>
              </a:xfrm>
              <a:prstGeom prst="rect">
                <a:avLst/>
              </a:prstGeom>
              <a:noFill/>
            </p:spPr>
            <p:txBody>
              <a:bodyPr wrap="square" rtlCol="0">
                <a:spAutoFit/>
              </a:bodyPr>
              <a:lstStyle/>
              <a:p>
                <a:r>
                  <a:rPr lang="en-US" dirty="0"/>
                  <a:t>1</a:t>
                </a:r>
              </a:p>
            </p:txBody>
          </p:sp>
        </p:grpSp>
      </p:grpSp>
      <p:sp>
        <p:nvSpPr>
          <p:cNvPr id="35" name="TextBox 34">
            <a:extLst>
              <a:ext uri="{FF2B5EF4-FFF2-40B4-BE49-F238E27FC236}">
                <a16:creationId xmlns:a16="http://schemas.microsoft.com/office/drawing/2014/main" id="{01B62DE3-0075-9CFC-F9E1-066FEE3C32C3}"/>
              </a:ext>
            </a:extLst>
          </p:cNvPr>
          <p:cNvSpPr txBox="1"/>
          <p:nvPr/>
        </p:nvSpPr>
        <p:spPr>
          <a:xfrm>
            <a:off x="8973639" y="2462805"/>
            <a:ext cx="2232660" cy="369332"/>
          </a:xfrm>
          <a:prstGeom prst="rect">
            <a:avLst/>
          </a:prstGeom>
          <a:noFill/>
        </p:spPr>
        <p:txBody>
          <a:bodyPr wrap="square" rtlCol="0">
            <a:spAutoFit/>
          </a:bodyPr>
          <a:lstStyle/>
          <a:p>
            <a:r>
              <a:rPr lang="en-US" dirty="0"/>
              <a:t>Visit node: S, A, D, B</a:t>
            </a:r>
          </a:p>
        </p:txBody>
      </p:sp>
      <p:grpSp>
        <p:nvGrpSpPr>
          <p:cNvPr id="36" name="Group 35">
            <a:extLst>
              <a:ext uri="{FF2B5EF4-FFF2-40B4-BE49-F238E27FC236}">
                <a16:creationId xmlns:a16="http://schemas.microsoft.com/office/drawing/2014/main" id="{7469F244-8228-D447-1B0D-2FA96F14246C}"/>
              </a:ext>
            </a:extLst>
          </p:cNvPr>
          <p:cNvGrpSpPr/>
          <p:nvPr/>
        </p:nvGrpSpPr>
        <p:grpSpPr>
          <a:xfrm>
            <a:off x="986588" y="1831139"/>
            <a:ext cx="2479657" cy="3139326"/>
            <a:chOff x="3108959" y="2185415"/>
            <a:chExt cx="6938807" cy="3602737"/>
          </a:xfrm>
        </p:grpSpPr>
        <p:pic>
          <p:nvPicPr>
            <p:cNvPr id="37" name="Picture 36">
              <a:extLst>
                <a:ext uri="{FF2B5EF4-FFF2-40B4-BE49-F238E27FC236}">
                  <a16:creationId xmlns:a16="http://schemas.microsoft.com/office/drawing/2014/main" id="{25DC39E8-2696-4323-2F38-17F10D79A499}"/>
                </a:ext>
              </a:extLst>
            </p:cNvPr>
            <p:cNvPicPr>
              <a:picLocks noChangeAspect="1"/>
            </p:cNvPicPr>
            <p:nvPr/>
          </p:nvPicPr>
          <p:blipFill rotWithShape="1">
            <a:blip r:embed="rId2"/>
            <a:srcRect l="17011" t="58557" r="51546" b="10515"/>
            <a:stretch/>
          </p:blipFill>
          <p:spPr>
            <a:xfrm>
              <a:off x="3108959" y="2185415"/>
              <a:ext cx="6938807" cy="3396677"/>
            </a:xfrm>
            <a:prstGeom prst="rect">
              <a:avLst/>
            </a:prstGeom>
          </p:spPr>
        </p:pic>
        <p:sp>
          <p:nvSpPr>
            <p:cNvPr id="38" name="Rectangle 37">
              <a:extLst>
                <a:ext uri="{FF2B5EF4-FFF2-40B4-BE49-F238E27FC236}">
                  <a16:creationId xmlns:a16="http://schemas.microsoft.com/office/drawing/2014/main" id="{E5405C7A-299F-F6D6-A64A-893BB2AFE48E}"/>
                </a:ext>
              </a:extLst>
            </p:cNvPr>
            <p:cNvSpPr/>
            <p:nvPr/>
          </p:nvSpPr>
          <p:spPr>
            <a:xfrm>
              <a:off x="7991856" y="5404104"/>
              <a:ext cx="1783080" cy="38404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pSp>
      <p:sp>
        <p:nvSpPr>
          <p:cNvPr id="40" name="TextBox 39">
            <a:extLst>
              <a:ext uri="{FF2B5EF4-FFF2-40B4-BE49-F238E27FC236}">
                <a16:creationId xmlns:a16="http://schemas.microsoft.com/office/drawing/2014/main" id="{CCF4B651-78BA-66C0-575D-B5466AA94A41}"/>
              </a:ext>
            </a:extLst>
          </p:cNvPr>
          <p:cNvSpPr txBox="1"/>
          <p:nvPr/>
        </p:nvSpPr>
        <p:spPr>
          <a:xfrm>
            <a:off x="2916936" y="859536"/>
            <a:ext cx="3483864" cy="584775"/>
          </a:xfrm>
          <a:prstGeom prst="rect">
            <a:avLst/>
          </a:prstGeom>
          <a:noFill/>
        </p:spPr>
        <p:txBody>
          <a:bodyPr wrap="square" rtlCol="0">
            <a:spAutoFit/>
          </a:bodyPr>
          <a:lstStyle/>
          <a:p>
            <a:r>
              <a:rPr lang="en-US" sz="3200" b="1" dirty="0">
                <a:solidFill>
                  <a:schemeClr val="bg1"/>
                </a:solidFill>
              </a:rPr>
              <a:t>EXAMPLE 1</a:t>
            </a:r>
          </a:p>
        </p:txBody>
      </p:sp>
    </p:spTree>
    <p:extLst>
      <p:ext uri="{BB962C8B-B14F-4D97-AF65-F5344CB8AC3E}">
        <p14:creationId xmlns:p14="http://schemas.microsoft.com/office/powerpoint/2010/main" val="151298731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TextBox 44">
            <a:extLst>
              <a:ext uri="{FF2B5EF4-FFF2-40B4-BE49-F238E27FC236}">
                <a16:creationId xmlns:a16="http://schemas.microsoft.com/office/drawing/2014/main" id="{30D0C501-FC63-CD7F-36FB-2CFE5744BA46}"/>
              </a:ext>
            </a:extLst>
          </p:cNvPr>
          <p:cNvSpPr txBox="1"/>
          <p:nvPr/>
        </p:nvSpPr>
        <p:spPr>
          <a:xfrm>
            <a:off x="8386409" y="4040377"/>
            <a:ext cx="236679" cy="369332"/>
          </a:xfrm>
          <a:prstGeom prst="rect">
            <a:avLst/>
          </a:prstGeom>
          <a:noFill/>
        </p:spPr>
        <p:txBody>
          <a:bodyPr wrap="square" rtlCol="0">
            <a:spAutoFit/>
          </a:bodyPr>
          <a:lstStyle/>
          <a:p>
            <a:r>
              <a:rPr lang="en-US" dirty="0"/>
              <a:t>5</a:t>
            </a:r>
          </a:p>
        </p:txBody>
      </p:sp>
      <p:grpSp>
        <p:nvGrpSpPr>
          <p:cNvPr id="48" name="Group 47">
            <a:extLst>
              <a:ext uri="{FF2B5EF4-FFF2-40B4-BE49-F238E27FC236}">
                <a16:creationId xmlns:a16="http://schemas.microsoft.com/office/drawing/2014/main" id="{D0F5EDE0-3706-CBE3-F750-FEC1F5049795}"/>
              </a:ext>
            </a:extLst>
          </p:cNvPr>
          <p:cNvGrpSpPr/>
          <p:nvPr/>
        </p:nvGrpSpPr>
        <p:grpSpPr>
          <a:xfrm>
            <a:off x="4989376" y="1907204"/>
            <a:ext cx="5399753" cy="3269287"/>
            <a:chOff x="4989376" y="1907204"/>
            <a:chExt cx="5399753" cy="3269287"/>
          </a:xfrm>
        </p:grpSpPr>
        <p:grpSp>
          <p:nvGrpSpPr>
            <p:cNvPr id="6" name="Group 5">
              <a:extLst>
                <a:ext uri="{FF2B5EF4-FFF2-40B4-BE49-F238E27FC236}">
                  <a16:creationId xmlns:a16="http://schemas.microsoft.com/office/drawing/2014/main" id="{185B876F-F114-4957-4EC4-32AEC2210E8B}"/>
                </a:ext>
              </a:extLst>
            </p:cNvPr>
            <p:cNvGrpSpPr/>
            <p:nvPr/>
          </p:nvGrpSpPr>
          <p:grpSpPr>
            <a:xfrm>
              <a:off x="4989376" y="1907204"/>
              <a:ext cx="5399753" cy="2580753"/>
              <a:chOff x="3968650" y="2077325"/>
              <a:chExt cx="5399753" cy="2580753"/>
            </a:xfrm>
          </p:grpSpPr>
          <p:grpSp>
            <p:nvGrpSpPr>
              <p:cNvPr id="7" name="Group 6">
                <a:extLst>
                  <a:ext uri="{FF2B5EF4-FFF2-40B4-BE49-F238E27FC236}">
                    <a16:creationId xmlns:a16="http://schemas.microsoft.com/office/drawing/2014/main" id="{F6224D05-9C37-920B-DB38-B917EC8263D4}"/>
                  </a:ext>
                </a:extLst>
              </p:cNvPr>
              <p:cNvGrpSpPr/>
              <p:nvPr/>
            </p:nvGrpSpPr>
            <p:grpSpPr>
              <a:xfrm>
                <a:off x="4465248" y="2077325"/>
                <a:ext cx="4903155" cy="2304626"/>
                <a:chOff x="4518411" y="1843409"/>
                <a:chExt cx="4903155" cy="2304626"/>
              </a:xfrm>
            </p:grpSpPr>
            <p:grpSp>
              <p:nvGrpSpPr>
                <p:cNvPr id="12" name="Group 11">
                  <a:extLst>
                    <a:ext uri="{FF2B5EF4-FFF2-40B4-BE49-F238E27FC236}">
                      <a16:creationId xmlns:a16="http://schemas.microsoft.com/office/drawing/2014/main" id="{AD96EE05-B6F3-06BA-B367-F15797733C9C}"/>
                    </a:ext>
                  </a:extLst>
                </p:cNvPr>
                <p:cNvGrpSpPr/>
                <p:nvPr/>
              </p:nvGrpSpPr>
              <p:grpSpPr>
                <a:xfrm>
                  <a:off x="4518411" y="1843409"/>
                  <a:ext cx="4240818" cy="2047320"/>
                  <a:chOff x="3529584" y="3952909"/>
                  <a:chExt cx="4240818" cy="2047320"/>
                </a:xfrm>
              </p:grpSpPr>
              <p:grpSp>
                <p:nvGrpSpPr>
                  <p:cNvPr id="19" name="Group 18">
                    <a:extLst>
                      <a:ext uri="{FF2B5EF4-FFF2-40B4-BE49-F238E27FC236}">
                        <a16:creationId xmlns:a16="http://schemas.microsoft.com/office/drawing/2014/main" id="{DB11E8D6-36EE-785C-75F3-62C286FE6A4E}"/>
                      </a:ext>
                    </a:extLst>
                  </p:cNvPr>
                  <p:cNvGrpSpPr/>
                  <p:nvPr/>
                </p:nvGrpSpPr>
                <p:grpSpPr>
                  <a:xfrm>
                    <a:off x="3529584" y="3952909"/>
                    <a:ext cx="4240818" cy="2047320"/>
                    <a:chOff x="3529584" y="3952909"/>
                    <a:chExt cx="4240818" cy="2047320"/>
                  </a:xfrm>
                </p:grpSpPr>
                <p:grpSp>
                  <p:nvGrpSpPr>
                    <p:cNvPr id="21" name="Group 20">
                      <a:extLst>
                        <a:ext uri="{FF2B5EF4-FFF2-40B4-BE49-F238E27FC236}">
                          <a16:creationId xmlns:a16="http://schemas.microsoft.com/office/drawing/2014/main" id="{35D3E089-EE58-949E-54AB-D1896F6AB661}"/>
                        </a:ext>
                      </a:extLst>
                    </p:cNvPr>
                    <p:cNvGrpSpPr/>
                    <p:nvPr/>
                  </p:nvGrpSpPr>
                  <p:grpSpPr>
                    <a:xfrm>
                      <a:off x="4893564" y="3952909"/>
                      <a:ext cx="2876838" cy="1399032"/>
                      <a:chOff x="4893564" y="2139696"/>
                      <a:chExt cx="2876838" cy="1399032"/>
                    </a:xfrm>
                  </p:grpSpPr>
                  <p:sp>
                    <p:nvSpPr>
                      <p:cNvPr id="27" name="Oval 26">
                        <a:extLst>
                          <a:ext uri="{FF2B5EF4-FFF2-40B4-BE49-F238E27FC236}">
                            <a16:creationId xmlns:a16="http://schemas.microsoft.com/office/drawing/2014/main" id="{9F034A48-11A9-3376-362C-41A953B0349E}"/>
                          </a:ext>
                        </a:extLst>
                      </p:cNvPr>
                      <p:cNvSpPr/>
                      <p:nvPr/>
                    </p:nvSpPr>
                    <p:spPr>
                      <a:xfrm>
                        <a:off x="5788152" y="2139696"/>
                        <a:ext cx="411480" cy="557784"/>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S</a:t>
                        </a:r>
                      </a:p>
                    </p:txBody>
                  </p:sp>
                  <p:sp>
                    <p:nvSpPr>
                      <p:cNvPr id="28" name="Oval 27">
                        <a:extLst>
                          <a:ext uri="{FF2B5EF4-FFF2-40B4-BE49-F238E27FC236}">
                            <a16:creationId xmlns:a16="http://schemas.microsoft.com/office/drawing/2014/main" id="{6F053CE6-477E-8273-6EAC-7CF665DF62EC}"/>
                          </a:ext>
                        </a:extLst>
                      </p:cNvPr>
                      <p:cNvSpPr/>
                      <p:nvPr/>
                    </p:nvSpPr>
                    <p:spPr>
                      <a:xfrm>
                        <a:off x="4893564" y="2889504"/>
                        <a:ext cx="411480" cy="557784"/>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dirty="0"/>
                          <a:t>A</a:t>
                        </a:r>
                      </a:p>
                    </p:txBody>
                  </p:sp>
                  <p:sp>
                    <p:nvSpPr>
                      <p:cNvPr id="29" name="Oval 28">
                        <a:extLst>
                          <a:ext uri="{FF2B5EF4-FFF2-40B4-BE49-F238E27FC236}">
                            <a16:creationId xmlns:a16="http://schemas.microsoft.com/office/drawing/2014/main" id="{A1E61CF9-0175-E1BA-EBC0-9FEFB3B30CD7}"/>
                          </a:ext>
                        </a:extLst>
                      </p:cNvPr>
                      <p:cNvSpPr/>
                      <p:nvPr/>
                    </p:nvSpPr>
                    <p:spPr>
                      <a:xfrm>
                        <a:off x="5704332" y="2980944"/>
                        <a:ext cx="411480" cy="557784"/>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dirty="0"/>
                          <a:t>B</a:t>
                        </a:r>
                      </a:p>
                    </p:txBody>
                  </p:sp>
                  <p:sp>
                    <p:nvSpPr>
                      <p:cNvPr id="30" name="Oval 29">
                        <a:extLst>
                          <a:ext uri="{FF2B5EF4-FFF2-40B4-BE49-F238E27FC236}">
                            <a16:creationId xmlns:a16="http://schemas.microsoft.com/office/drawing/2014/main" id="{80162C98-3B79-F3C5-C887-195A2DC9CCFF}"/>
                          </a:ext>
                        </a:extLst>
                      </p:cNvPr>
                      <p:cNvSpPr/>
                      <p:nvPr/>
                    </p:nvSpPr>
                    <p:spPr>
                      <a:xfrm>
                        <a:off x="7358922" y="2898038"/>
                        <a:ext cx="411480" cy="557784"/>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dirty="0"/>
                          <a:t>D</a:t>
                        </a:r>
                      </a:p>
                    </p:txBody>
                  </p:sp>
                  <p:cxnSp>
                    <p:nvCxnSpPr>
                      <p:cNvPr id="31" name="Straight Arrow Connector 30">
                        <a:extLst>
                          <a:ext uri="{FF2B5EF4-FFF2-40B4-BE49-F238E27FC236}">
                            <a16:creationId xmlns:a16="http://schemas.microsoft.com/office/drawing/2014/main" id="{07D9C5A1-0C76-6EB8-1939-A24033E0824E}"/>
                          </a:ext>
                        </a:extLst>
                      </p:cNvPr>
                      <p:cNvCxnSpPr>
                        <a:stCxn id="27" idx="3"/>
                        <a:endCxn id="28" idx="7"/>
                      </p:cNvCxnSpPr>
                      <p:nvPr/>
                    </p:nvCxnSpPr>
                    <p:spPr>
                      <a:xfrm flipH="1">
                        <a:off x="5244784" y="2615794"/>
                        <a:ext cx="603628" cy="35539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0C789B59-B844-3E33-F4B0-598E768F86A7}"/>
                          </a:ext>
                        </a:extLst>
                      </p:cNvPr>
                      <p:cNvCxnSpPr>
                        <a:stCxn id="27" idx="4"/>
                        <a:endCxn id="29" idx="0"/>
                      </p:cNvCxnSpPr>
                      <p:nvPr/>
                    </p:nvCxnSpPr>
                    <p:spPr>
                      <a:xfrm flipH="1">
                        <a:off x="5910072" y="2697480"/>
                        <a:ext cx="83820" cy="2834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369879AC-5476-7D04-ECB9-84BF10FD4DF4}"/>
                          </a:ext>
                        </a:extLst>
                      </p:cNvPr>
                      <p:cNvCxnSpPr>
                        <a:cxnSpLocks/>
                      </p:cNvCxnSpPr>
                      <p:nvPr/>
                    </p:nvCxnSpPr>
                    <p:spPr>
                      <a:xfrm>
                        <a:off x="6175722" y="2451202"/>
                        <a:ext cx="1233740" cy="4925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C3C1BF38-0B7A-459A-504C-F033A219AEF9}"/>
                          </a:ext>
                        </a:extLst>
                      </p:cNvPr>
                      <p:cNvSpPr txBox="1"/>
                      <p:nvPr/>
                    </p:nvSpPr>
                    <p:spPr>
                      <a:xfrm>
                        <a:off x="5277962" y="2418588"/>
                        <a:ext cx="219230" cy="369332"/>
                      </a:xfrm>
                      <a:prstGeom prst="rect">
                        <a:avLst/>
                      </a:prstGeom>
                      <a:noFill/>
                    </p:spPr>
                    <p:txBody>
                      <a:bodyPr wrap="square" rtlCol="0">
                        <a:spAutoFit/>
                      </a:bodyPr>
                      <a:lstStyle/>
                      <a:p>
                        <a:r>
                          <a:rPr lang="en-US" dirty="0"/>
                          <a:t>5</a:t>
                        </a:r>
                      </a:p>
                    </p:txBody>
                  </p:sp>
                  <p:sp>
                    <p:nvSpPr>
                      <p:cNvPr id="35" name="TextBox 34">
                        <a:extLst>
                          <a:ext uri="{FF2B5EF4-FFF2-40B4-BE49-F238E27FC236}">
                            <a16:creationId xmlns:a16="http://schemas.microsoft.com/office/drawing/2014/main" id="{D64DFE34-D358-9609-7218-F72E0FC8417E}"/>
                          </a:ext>
                        </a:extLst>
                      </p:cNvPr>
                      <p:cNvSpPr txBox="1"/>
                      <p:nvPr/>
                    </p:nvSpPr>
                    <p:spPr>
                      <a:xfrm>
                        <a:off x="5665532" y="2689250"/>
                        <a:ext cx="219230" cy="369332"/>
                      </a:xfrm>
                      <a:prstGeom prst="rect">
                        <a:avLst/>
                      </a:prstGeom>
                      <a:noFill/>
                    </p:spPr>
                    <p:txBody>
                      <a:bodyPr wrap="square" rtlCol="0">
                        <a:spAutoFit/>
                      </a:bodyPr>
                      <a:lstStyle/>
                      <a:p>
                        <a:r>
                          <a:rPr lang="en-US" dirty="0"/>
                          <a:t>9</a:t>
                        </a:r>
                      </a:p>
                    </p:txBody>
                  </p:sp>
                  <p:sp>
                    <p:nvSpPr>
                      <p:cNvPr id="36" name="TextBox 35">
                        <a:extLst>
                          <a:ext uri="{FF2B5EF4-FFF2-40B4-BE49-F238E27FC236}">
                            <a16:creationId xmlns:a16="http://schemas.microsoft.com/office/drawing/2014/main" id="{01ECF476-0546-52E4-4A75-557F8001D568}"/>
                          </a:ext>
                        </a:extLst>
                      </p:cNvPr>
                      <p:cNvSpPr txBox="1"/>
                      <p:nvPr/>
                    </p:nvSpPr>
                    <p:spPr>
                      <a:xfrm>
                        <a:off x="6688362" y="2377440"/>
                        <a:ext cx="303750" cy="369332"/>
                      </a:xfrm>
                      <a:prstGeom prst="rect">
                        <a:avLst/>
                      </a:prstGeom>
                      <a:noFill/>
                    </p:spPr>
                    <p:txBody>
                      <a:bodyPr wrap="square" rtlCol="0">
                        <a:spAutoFit/>
                      </a:bodyPr>
                      <a:lstStyle/>
                      <a:p>
                        <a:r>
                          <a:rPr lang="en-US" dirty="0"/>
                          <a:t>6</a:t>
                        </a:r>
                      </a:p>
                    </p:txBody>
                  </p:sp>
                </p:grpSp>
                <p:cxnSp>
                  <p:nvCxnSpPr>
                    <p:cNvPr id="22" name="Straight Arrow Connector 21">
                      <a:extLst>
                        <a:ext uri="{FF2B5EF4-FFF2-40B4-BE49-F238E27FC236}">
                          <a16:creationId xmlns:a16="http://schemas.microsoft.com/office/drawing/2014/main" id="{A48D9B04-FE11-A60A-DA7D-10025E0C8FF7}"/>
                        </a:ext>
                      </a:extLst>
                    </p:cNvPr>
                    <p:cNvCxnSpPr>
                      <a:cxnSpLocks/>
                    </p:cNvCxnSpPr>
                    <p:nvPr/>
                  </p:nvCxnSpPr>
                  <p:spPr>
                    <a:xfrm flipH="1">
                      <a:off x="3941013" y="5026861"/>
                      <a:ext cx="952500" cy="3703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3" name="Oval 22">
                      <a:extLst>
                        <a:ext uri="{FF2B5EF4-FFF2-40B4-BE49-F238E27FC236}">
                          <a16:creationId xmlns:a16="http://schemas.microsoft.com/office/drawing/2014/main" id="{2CE2D2C9-2DFC-1AC5-DEF3-EB6C715F7066}"/>
                        </a:ext>
                      </a:extLst>
                    </p:cNvPr>
                    <p:cNvSpPr/>
                    <p:nvPr/>
                  </p:nvSpPr>
                  <p:spPr>
                    <a:xfrm>
                      <a:off x="3529584" y="5166775"/>
                      <a:ext cx="411480" cy="557785"/>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dirty="0"/>
                        <a:t>B</a:t>
                      </a:r>
                    </a:p>
                  </p:txBody>
                </p:sp>
                <p:cxnSp>
                  <p:nvCxnSpPr>
                    <p:cNvPr id="24" name="Straight Arrow Connector 23">
                      <a:extLst>
                        <a:ext uri="{FF2B5EF4-FFF2-40B4-BE49-F238E27FC236}">
                          <a16:creationId xmlns:a16="http://schemas.microsoft.com/office/drawing/2014/main" id="{5B3FF923-1934-696E-F856-9DF12FF2C840}"/>
                        </a:ext>
                      </a:extLst>
                    </p:cNvPr>
                    <p:cNvCxnSpPr>
                      <a:cxnSpLocks/>
                      <a:stCxn id="28" idx="4"/>
                      <a:endCxn id="25" idx="7"/>
                    </p:cNvCxnSpPr>
                    <p:nvPr/>
                  </p:nvCxnSpPr>
                  <p:spPr>
                    <a:xfrm flipH="1">
                      <a:off x="4701615" y="5260501"/>
                      <a:ext cx="397689" cy="26362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5" name="Oval 24">
                      <a:extLst>
                        <a:ext uri="{FF2B5EF4-FFF2-40B4-BE49-F238E27FC236}">
                          <a16:creationId xmlns:a16="http://schemas.microsoft.com/office/drawing/2014/main" id="{4FFA3D8C-DA06-81F4-8C20-398DA5C9A711}"/>
                        </a:ext>
                      </a:extLst>
                    </p:cNvPr>
                    <p:cNvSpPr/>
                    <p:nvPr/>
                  </p:nvSpPr>
                  <p:spPr>
                    <a:xfrm>
                      <a:off x="4217649" y="5442444"/>
                      <a:ext cx="567002" cy="557785"/>
                    </a:xfrm>
                    <a:prstGeom prst="ellipse">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en-US" sz="1400" dirty="0"/>
                        <a:t>G1</a:t>
                      </a:r>
                    </a:p>
                  </p:txBody>
                </p:sp>
                <p:sp>
                  <p:nvSpPr>
                    <p:cNvPr id="26" name="TextBox 25">
                      <a:extLst>
                        <a:ext uri="{FF2B5EF4-FFF2-40B4-BE49-F238E27FC236}">
                          <a16:creationId xmlns:a16="http://schemas.microsoft.com/office/drawing/2014/main" id="{5AD4744E-D4B3-CBDF-AFC1-B01FCF7A325B}"/>
                        </a:ext>
                      </a:extLst>
                    </p:cNvPr>
                    <p:cNvSpPr txBox="1"/>
                    <p:nvPr/>
                  </p:nvSpPr>
                  <p:spPr>
                    <a:xfrm>
                      <a:off x="4217649" y="4830733"/>
                      <a:ext cx="276627" cy="369332"/>
                    </a:xfrm>
                    <a:prstGeom prst="rect">
                      <a:avLst/>
                    </a:prstGeom>
                    <a:noFill/>
                  </p:spPr>
                  <p:txBody>
                    <a:bodyPr wrap="square" rtlCol="0">
                      <a:spAutoFit/>
                    </a:bodyPr>
                    <a:lstStyle/>
                    <a:p>
                      <a:r>
                        <a:rPr lang="en-US" dirty="0"/>
                        <a:t>3</a:t>
                      </a:r>
                    </a:p>
                  </p:txBody>
                </p:sp>
              </p:grpSp>
              <p:sp>
                <p:nvSpPr>
                  <p:cNvPr id="20" name="TextBox 19">
                    <a:extLst>
                      <a:ext uri="{FF2B5EF4-FFF2-40B4-BE49-F238E27FC236}">
                        <a16:creationId xmlns:a16="http://schemas.microsoft.com/office/drawing/2014/main" id="{6EC2E653-835C-546C-ACD5-8C0BFB52D486}"/>
                      </a:ext>
                    </a:extLst>
                  </p:cNvPr>
                  <p:cNvSpPr txBox="1"/>
                  <p:nvPr/>
                </p:nvSpPr>
                <p:spPr>
                  <a:xfrm>
                    <a:off x="4990391" y="5442444"/>
                    <a:ext cx="314653" cy="375841"/>
                  </a:xfrm>
                  <a:prstGeom prst="rect">
                    <a:avLst/>
                  </a:prstGeom>
                  <a:noFill/>
                </p:spPr>
                <p:txBody>
                  <a:bodyPr wrap="square" rtlCol="0">
                    <a:spAutoFit/>
                  </a:bodyPr>
                  <a:lstStyle/>
                  <a:p>
                    <a:r>
                      <a:rPr lang="en-US" dirty="0"/>
                      <a:t>9</a:t>
                    </a:r>
                  </a:p>
                </p:txBody>
              </p:sp>
            </p:grpSp>
            <p:cxnSp>
              <p:nvCxnSpPr>
                <p:cNvPr id="13" name="Straight Arrow Connector 12">
                  <a:extLst>
                    <a:ext uri="{FF2B5EF4-FFF2-40B4-BE49-F238E27FC236}">
                      <a16:creationId xmlns:a16="http://schemas.microsoft.com/office/drawing/2014/main" id="{745C4900-DEC5-0FF5-8904-A82096530047}"/>
                    </a:ext>
                  </a:extLst>
                </p:cNvPr>
                <p:cNvCxnSpPr>
                  <a:stCxn id="30" idx="5"/>
                </p:cNvCxnSpPr>
                <p:nvPr/>
              </p:nvCxnSpPr>
              <p:spPr>
                <a:xfrm>
                  <a:off x="8698969" y="3077849"/>
                  <a:ext cx="402501" cy="5372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5944636F-F335-D08D-947C-4449E088ECA5}"/>
                    </a:ext>
                  </a:extLst>
                </p:cNvPr>
                <p:cNvCxnSpPr>
                  <a:stCxn id="30" idx="3"/>
                </p:cNvCxnSpPr>
                <p:nvPr/>
              </p:nvCxnSpPr>
              <p:spPr>
                <a:xfrm flipH="1">
                  <a:off x="8091377" y="3077849"/>
                  <a:ext cx="316632" cy="5372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5" name="Oval 14">
                  <a:extLst>
                    <a:ext uri="{FF2B5EF4-FFF2-40B4-BE49-F238E27FC236}">
                      <a16:creationId xmlns:a16="http://schemas.microsoft.com/office/drawing/2014/main" id="{6C296222-B70D-C3CC-16C6-FD83BD446C79}"/>
                    </a:ext>
                  </a:extLst>
                </p:cNvPr>
                <p:cNvSpPr/>
                <p:nvPr/>
              </p:nvSpPr>
              <p:spPr>
                <a:xfrm>
                  <a:off x="8879307" y="3589463"/>
                  <a:ext cx="542259" cy="557785"/>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dirty="0"/>
                    <a:t>E</a:t>
                  </a:r>
                </a:p>
              </p:txBody>
            </p:sp>
            <p:sp>
              <p:nvSpPr>
                <p:cNvPr id="16" name="Oval 15">
                  <a:extLst>
                    <a:ext uri="{FF2B5EF4-FFF2-40B4-BE49-F238E27FC236}">
                      <a16:creationId xmlns:a16="http://schemas.microsoft.com/office/drawing/2014/main" id="{B3843E94-0EA2-6BE2-E0ED-D899CCBF61B7}"/>
                    </a:ext>
                  </a:extLst>
                </p:cNvPr>
                <p:cNvSpPr/>
                <p:nvPr/>
              </p:nvSpPr>
              <p:spPr>
                <a:xfrm>
                  <a:off x="7853790" y="3590250"/>
                  <a:ext cx="410235" cy="557785"/>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dirty="0"/>
                    <a:t>C</a:t>
                  </a:r>
                </a:p>
              </p:txBody>
            </p:sp>
            <p:sp>
              <p:nvSpPr>
                <p:cNvPr id="17" name="TextBox 16">
                  <a:extLst>
                    <a:ext uri="{FF2B5EF4-FFF2-40B4-BE49-F238E27FC236}">
                      <a16:creationId xmlns:a16="http://schemas.microsoft.com/office/drawing/2014/main" id="{AFB2377F-6647-68E3-A019-55E0D3650639}"/>
                    </a:ext>
                  </a:extLst>
                </p:cNvPr>
                <p:cNvSpPr txBox="1"/>
                <p:nvPr/>
              </p:nvSpPr>
              <p:spPr>
                <a:xfrm>
                  <a:off x="7980939" y="3057275"/>
                  <a:ext cx="254259" cy="369332"/>
                </a:xfrm>
                <a:prstGeom prst="rect">
                  <a:avLst/>
                </a:prstGeom>
                <a:noFill/>
              </p:spPr>
              <p:txBody>
                <a:bodyPr wrap="square" rtlCol="0">
                  <a:spAutoFit/>
                </a:bodyPr>
                <a:lstStyle/>
                <a:p>
                  <a:r>
                    <a:rPr lang="en-US" dirty="0"/>
                    <a:t>2</a:t>
                  </a:r>
                </a:p>
              </p:txBody>
            </p:sp>
            <p:sp>
              <p:nvSpPr>
                <p:cNvPr id="18" name="TextBox 17">
                  <a:extLst>
                    <a:ext uri="{FF2B5EF4-FFF2-40B4-BE49-F238E27FC236}">
                      <a16:creationId xmlns:a16="http://schemas.microsoft.com/office/drawing/2014/main" id="{C020480C-DF91-C00F-8FC5-EF0A361C5EF7}"/>
                    </a:ext>
                  </a:extLst>
                </p:cNvPr>
                <p:cNvSpPr txBox="1"/>
                <p:nvPr/>
              </p:nvSpPr>
              <p:spPr>
                <a:xfrm>
                  <a:off x="8963247" y="3057275"/>
                  <a:ext cx="361860" cy="369332"/>
                </a:xfrm>
                <a:prstGeom prst="rect">
                  <a:avLst/>
                </a:prstGeom>
                <a:noFill/>
              </p:spPr>
              <p:txBody>
                <a:bodyPr wrap="square" rtlCol="0">
                  <a:spAutoFit/>
                </a:bodyPr>
                <a:lstStyle/>
                <a:p>
                  <a:r>
                    <a:rPr lang="en-US" dirty="0"/>
                    <a:t>2</a:t>
                  </a:r>
                </a:p>
              </p:txBody>
            </p:sp>
          </p:grpSp>
          <p:grpSp>
            <p:nvGrpSpPr>
              <p:cNvPr id="8" name="Group 7">
                <a:extLst>
                  <a:ext uri="{FF2B5EF4-FFF2-40B4-BE49-F238E27FC236}">
                    <a16:creationId xmlns:a16="http://schemas.microsoft.com/office/drawing/2014/main" id="{87FD9CC0-AEA6-079B-4D2E-B2758D9E3AC8}"/>
                  </a:ext>
                </a:extLst>
              </p:cNvPr>
              <p:cNvGrpSpPr/>
              <p:nvPr/>
            </p:nvGrpSpPr>
            <p:grpSpPr>
              <a:xfrm>
                <a:off x="3968650" y="3577610"/>
                <a:ext cx="556858" cy="1080468"/>
                <a:chOff x="3968650" y="3577610"/>
                <a:chExt cx="556858" cy="1080468"/>
              </a:xfrm>
            </p:grpSpPr>
            <p:sp>
              <p:nvSpPr>
                <p:cNvPr id="9" name="Oval 8">
                  <a:extLst>
                    <a:ext uri="{FF2B5EF4-FFF2-40B4-BE49-F238E27FC236}">
                      <a16:creationId xmlns:a16="http://schemas.microsoft.com/office/drawing/2014/main" id="{472FB7ED-7854-5C25-652D-4AED9776FE89}"/>
                    </a:ext>
                  </a:extLst>
                </p:cNvPr>
                <p:cNvSpPr/>
                <p:nvPr/>
              </p:nvSpPr>
              <p:spPr>
                <a:xfrm>
                  <a:off x="3974755" y="4100293"/>
                  <a:ext cx="410235" cy="557785"/>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dirty="0"/>
                    <a:t>C</a:t>
                  </a:r>
                </a:p>
              </p:txBody>
            </p:sp>
            <p:cxnSp>
              <p:nvCxnSpPr>
                <p:cNvPr id="10" name="Straight Arrow Connector 9">
                  <a:extLst>
                    <a:ext uri="{FF2B5EF4-FFF2-40B4-BE49-F238E27FC236}">
                      <a16:creationId xmlns:a16="http://schemas.microsoft.com/office/drawing/2014/main" id="{456E7084-6BC4-D439-3C75-90C126E81207}"/>
                    </a:ext>
                  </a:extLst>
                </p:cNvPr>
                <p:cNvCxnSpPr>
                  <a:stCxn id="23" idx="3"/>
                  <a:endCxn id="9" idx="0"/>
                </p:cNvCxnSpPr>
                <p:nvPr/>
              </p:nvCxnSpPr>
              <p:spPr>
                <a:xfrm flipH="1">
                  <a:off x="4179873" y="3767290"/>
                  <a:ext cx="345635" cy="33300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49E9B754-9865-E4E5-DDE4-7456F04B1671}"/>
                    </a:ext>
                  </a:extLst>
                </p:cNvPr>
                <p:cNvSpPr txBox="1"/>
                <p:nvPr/>
              </p:nvSpPr>
              <p:spPr>
                <a:xfrm>
                  <a:off x="3968650" y="3577610"/>
                  <a:ext cx="227766" cy="369332"/>
                </a:xfrm>
                <a:prstGeom prst="rect">
                  <a:avLst/>
                </a:prstGeom>
                <a:noFill/>
              </p:spPr>
              <p:txBody>
                <a:bodyPr wrap="square" rtlCol="0">
                  <a:spAutoFit/>
                </a:bodyPr>
                <a:lstStyle/>
                <a:p>
                  <a:r>
                    <a:rPr lang="en-US" dirty="0"/>
                    <a:t>1</a:t>
                  </a:r>
                </a:p>
              </p:txBody>
            </p:sp>
          </p:grpSp>
        </p:grpSp>
        <p:sp>
          <p:nvSpPr>
            <p:cNvPr id="39" name="Oval 38">
              <a:extLst>
                <a:ext uri="{FF2B5EF4-FFF2-40B4-BE49-F238E27FC236}">
                  <a16:creationId xmlns:a16="http://schemas.microsoft.com/office/drawing/2014/main" id="{D2DF4A1F-F2CC-7196-6E11-8DE23C4C3064}"/>
                </a:ext>
              </a:extLst>
            </p:cNvPr>
            <p:cNvSpPr/>
            <p:nvPr/>
          </p:nvSpPr>
          <p:spPr>
            <a:xfrm>
              <a:off x="8174646" y="4582633"/>
              <a:ext cx="660204" cy="568057"/>
            </a:xfrm>
            <a:prstGeom prst="ellipse">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en-US" sz="1400" dirty="0"/>
                <a:t>G2</a:t>
              </a:r>
            </a:p>
          </p:txBody>
        </p:sp>
        <p:sp>
          <p:nvSpPr>
            <p:cNvPr id="40" name="Oval 39">
              <a:extLst>
                <a:ext uri="{FF2B5EF4-FFF2-40B4-BE49-F238E27FC236}">
                  <a16:creationId xmlns:a16="http://schemas.microsoft.com/office/drawing/2014/main" id="{C5BF822C-D4CF-38E1-0E8D-E7DC74CB6C0A}"/>
                </a:ext>
              </a:extLst>
            </p:cNvPr>
            <p:cNvSpPr/>
            <p:nvPr/>
          </p:nvSpPr>
          <p:spPr>
            <a:xfrm>
              <a:off x="9058940" y="4608434"/>
              <a:ext cx="485427" cy="568057"/>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dirty="0"/>
                <a:t>F</a:t>
              </a:r>
            </a:p>
          </p:txBody>
        </p:sp>
        <p:cxnSp>
          <p:nvCxnSpPr>
            <p:cNvPr id="42" name="Straight Arrow Connector 41">
              <a:extLst>
                <a:ext uri="{FF2B5EF4-FFF2-40B4-BE49-F238E27FC236}">
                  <a16:creationId xmlns:a16="http://schemas.microsoft.com/office/drawing/2014/main" id="{7290CFF4-C5B0-FB32-17B0-27D2FD2EC4D8}"/>
                </a:ext>
              </a:extLst>
            </p:cNvPr>
            <p:cNvCxnSpPr>
              <a:stCxn id="16" idx="3"/>
            </p:cNvCxnSpPr>
            <p:nvPr/>
          </p:nvCxnSpPr>
          <p:spPr>
            <a:xfrm flipH="1">
              <a:off x="8644752" y="4130144"/>
              <a:ext cx="236679" cy="45248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FE8A8FB0-7344-AC05-A1F1-21592F89E7B0}"/>
                </a:ext>
              </a:extLst>
            </p:cNvPr>
            <p:cNvCxnSpPr>
              <a:stCxn id="16" idx="5"/>
              <a:endCxn id="40" idx="0"/>
            </p:cNvCxnSpPr>
            <p:nvPr/>
          </p:nvCxnSpPr>
          <p:spPr>
            <a:xfrm>
              <a:off x="9171510" y="4130144"/>
              <a:ext cx="130144" cy="4782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6" name="TextBox 45">
              <a:extLst>
                <a:ext uri="{FF2B5EF4-FFF2-40B4-BE49-F238E27FC236}">
                  <a16:creationId xmlns:a16="http://schemas.microsoft.com/office/drawing/2014/main" id="{A00B9EE2-72BD-36BD-72F5-99A6DB7B4C77}"/>
                </a:ext>
              </a:extLst>
            </p:cNvPr>
            <p:cNvSpPr txBox="1"/>
            <p:nvPr/>
          </p:nvSpPr>
          <p:spPr>
            <a:xfrm>
              <a:off x="9344158" y="4146735"/>
              <a:ext cx="237587" cy="370727"/>
            </a:xfrm>
            <a:prstGeom prst="rect">
              <a:avLst/>
            </a:prstGeom>
            <a:noFill/>
          </p:spPr>
          <p:txBody>
            <a:bodyPr wrap="square" rtlCol="0">
              <a:spAutoFit/>
            </a:bodyPr>
            <a:lstStyle/>
            <a:p>
              <a:r>
                <a:rPr lang="en-US" dirty="0"/>
                <a:t>7</a:t>
              </a:r>
            </a:p>
          </p:txBody>
        </p:sp>
      </p:grpSp>
      <p:sp>
        <p:nvSpPr>
          <p:cNvPr id="47" name="TextBox 46">
            <a:extLst>
              <a:ext uri="{FF2B5EF4-FFF2-40B4-BE49-F238E27FC236}">
                <a16:creationId xmlns:a16="http://schemas.microsoft.com/office/drawing/2014/main" id="{8C24F81D-7B4B-DB6D-A24D-EC9E3FD7084C}"/>
              </a:ext>
            </a:extLst>
          </p:cNvPr>
          <p:cNvSpPr txBox="1"/>
          <p:nvPr/>
        </p:nvSpPr>
        <p:spPr>
          <a:xfrm>
            <a:off x="5196022" y="4892462"/>
            <a:ext cx="2425900" cy="369332"/>
          </a:xfrm>
          <a:prstGeom prst="rect">
            <a:avLst/>
          </a:prstGeom>
          <a:noFill/>
        </p:spPr>
        <p:txBody>
          <a:bodyPr wrap="square" rtlCol="0">
            <a:spAutoFit/>
          </a:bodyPr>
          <a:lstStyle/>
          <a:p>
            <a:r>
              <a:rPr lang="en-US" dirty="0"/>
              <a:t>Visit node: S, A, D, B, C</a:t>
            </a:r>
          </a:p>
        </p:txBody>
      </p:sp>
      <p:grpSp>
        <p:nvGrpSpPr>
          <p:cNvPr id="49" name="Group 48">
            <a:extLst>
              <a:ext uri="{FF2B5EF4-FFF2-40B4-BE49-F238E27FC236}">
                <a16:creationId xmlns:a16="http://schemas.microsoft.com/office/drawing/2014/main" id="{69957978-9578-15CC-9125-2793D5C5BE5E}"/>
              </a:ext>
            </a:extLst>
          </p:cNvPr>
          <p:cNvGrpSpPr/>
          <p:nvPr/>
        </p:nvGrpSpPr>
        <p:grpSpPr>
          <a:xfrm>
            <a:off x="986588" y="1831139"/>
            <a:ext cx="3185336" cy="3139326"/>
            <a:chOff x="3108959" y="2185415"/>
            <a:chExt cx="6938807" cy="3602737"/>
          </a:xfrm>
        </p:grpSpPr>
        <p:pic>
          <p:nvPicPr>
            <p:cNvPr id="50" name="Picture 49">
              <a:extLst>
                <a:ext uri="{FF2B5EF4-FFF2-40B4-BE49-F238E27FC236}">
                  <a16:creationId xmlns:a16="http://schemas.microsoft.com/office/drawing/2014/main" id="{D781E523-AD80-E008-6D39-A6DF9585A4D0}"/>
                </a:ext>
              </a:extLst>
            </p:cNvPr>
            <p:cNvPicPr>
              <a:picLocks noChangeAspect="1"/>
            </p:cNvPicPr>
            <p:nvPr/>
          </p:nvPicPr>
          <p:blipFill rotWithShape="1">
            <a:blip r:embed="rId2"/>
            <a:srcRect l="17011" t="58557" r="51546" b="10515"/>
            <a:stretch/>
          </p:blipFill>
          <p:spPr>
            <a:xfrm>
              <a:off x="3108959" y="2185415"/>
              <a:ext cx="6938807" cy="3396677"/>
            </a:xfrm>
            <a:prstGeom prst="rect">
              <a:avLst/>
            </a:prstGeom>
          </p:spPr>
        </p:pic>
        <p:sp>
          <p:nvSpPr>
            <p:cNvPr id="51" name="Rectangle 50">
              <a:extLst>
                <a:ext uri="{FF2B5EF4-FFF2-40B4-BE49-F238E27FC236}">
                  <a16:creationId xmlns:a16="http://schemas.microsoft.com/office/drawing/2014/main" id="{8B9A6E6E-C7F1-1166-8140-810E78B1BD48}"/>
                </a:ext>
              </a:extLst>
            </p:cNvPr>
            <p:cNvSpPr/>
            <p:nvPr/>
          </p:nvSpPr>
          <p:spPr>
            <a:xfrm>
              <a:off x="7991856" y="5404104"/>
              <a:ext cx="1783080" cy="38404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pSp>
      <p:sp>
        <p:nvSpPr>
          <p:cNvPr id="53" name="TextBox 52">
            <a:extLst>
              <a:ext uri="{FF2B5EF4-FFF2-40B4-BE49-F238E27FC236}">
                <a16:creationId xmlns:a16="http://schemas.microsoft.com/office/drawing/2014/main" id="{CA8D22B0-481E-C912-803E-8338E9D6EE03}"/>
              </a:ext>
            </a:extLst>
          </p:cNvPr>
          <p:cNvSpPr txBox="1"/>
          <p:nvPr/>
        </p:nvSpPr>
        <p:spPr>
          <a:xfrm>
            <a:off x="2916936" y="859536"/>
            <a:ext cx="3483864" cy="584775"/>
          </a:xfrm>
          <a:prstGeom prst="rect">
            <a:avLst/>
          </a:prstGeom>
          <a:noFill/>
        </p:spPr>
        <p:txBody>
          <a:bodyPr wrap="square" rtlCol="0">
            <a:spAutoFit/>
          </a:bodyPr>
          <a:lstStyle/>
          <a:p>
            <a:r>
              <a:rPr lang="en-US" sz="3200" b="1" dirty="0">
                <a:solidFill>
                  <a:schemeClr val="bg1"/>
                </a:solidFill>
              </a:rPr>
              <a:t>EXAMPLE 1</a:t>
            </a:r>
          </a:p>
        </p:txBody>
      </p:sp>
    </p:spTree>
    <p:extLst>
      <p:ext uri="{BB962C8B-B14F-4D97-AF65-F5344CB8AC3E}">
        <p14:creationId xmlns:p14="http://schemas.microsoft.com/office/powerpoint/2010/main" val="45028464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 name="Group 46">
            <a:extLst>
              <a:ext uri="{FF2B5EF4-FFF2-40B4-BE49-F238E27FC236}">
                <a16:creationId xmlns:a16="http://schemas.microsoft.com/office/drawing/2014/main" id="{E8C4F3E9-B332-5DDE-631C-86E82BAE3591}"/>
              </a:ext>
            </a:extLst>
          </p:cNvPr>
          <p:cNvGrpSpPr/>
          <p:nvPr/>
        </p:nvGrpSpPr>
        <p:grpSpPr>
          <a:xfrm>
            <a:off x="4989376" y="1907204"/>
            <a:ext cx="5818832" cy="3269287"/>
            <a:chOff x="4989376" y="1907204"/>
            <a:chExt cx="5818832" cy="3269287"/>
          </a:xfrm>
        </p:grpSpPr>
        <p:grpSp>
          <p:nvGrpSpPr>
            <p:cNvPr id="45" name="Group 44">
              <a:extLst>
                <a:ext uri="{FF2B5EF4-FFF2-40B4-BE49-F238E27FC236}">
                  <a16:creationId xmlns:a16="http://schemas.microsoft.com/office/drawing/2014/main" id="{4109F794-8791-1249-59AE-5D8EB6F8A63C}"/>
                </a:ext>
              </a:extLst>
            </p:cNvPr>
            <p:cNvGrpSpPr/>
            <p:nvPr/>
          </p:nvGrpSpPr>
          <p:grpSpPr>
            <a:xfrm>
              <a:off x="4989376" y="1907204"/>
              <a:ext cx="5818832" cy="3269287"/>
              <a:chOff x="4989376" y="1907204"/>
              <a:chExt cx="5818832" cy="3269287"/>
            </a:xfrm>
          </p:grpSpPr>
          <p:grpSp>
            <p:nvGrpSpPr>
              <p:cNvPr id="4" name="Group 3">
                <a:extLst>
                  <a:ext uri="{FF2B5EF4-FFF2-40B4-BE49-F238E27FC236}">
                    <a16:creationId xmlns:a16="http://schemas.microsoft.com/office/drawing/2014/main" id="{F819D7E5-CC27-93C5-ABDD-FDEC93D06CAC}"/>
                  </a:ext>
                </a:extLst>
              </p:cNvPr>
              <p:cNvGrpSpPr/>
              <p:nvPr/>
            </p:nvGrpSpPr>
            <p:grpSpPr>
              <a:xfrm>
                <a:off x="4989376" y="1907204"/>
                <a:ext cx="5399753" cy="3269287"/>
                <a:chOff x="4989376" y="1907204"/>
                <a:chExt cx="5399753" cy="3269287"/>
              </a:xfrm>
            </p:grpSpPr>
            <p:grpSp>
              <p:nvGrpSpPr>
                <p:cNvPr id="5" name="Group 4">
                  <a:extLst>
                    <a:ext uri="{FF2B5EF4-FFF2-40B4-BE49-F238E27FC236}">
                      <a16:creationId xmlns:a16="http://schemas.microsoft.com/office/drawing/2014/main" id="{C30FE378-3052-E2DD-A59F-E20A17A43037}"/>
                    </a:ext>
                  </a:extLst>
                </p:cNvPr>
                <p:cNvGrpSpPr/>
                <p:nvPr/>
              </p:nvGrpSpPr>
              <p:grpSpPr>
                <a:xfrm>
                  <a:off x="4989376" y="1907204"/>
                  <a:ext cx="5399753" cy="2580753"/>
                  <a:chOff x="3968650" y="2077325"/>
                  <a:chExt cx="5399753" cy="2580753"/>
                </a:xfrm>
              </p:grpSpPr>
              <p:grpSp>
                <p:nvGrpSpPr>
                  <p:cNvPr id="11" name="Group 10">
                    <a:extLst>
                      <a:ext uri="{FF2B5EF4-FFF2-40B4-BE49-F238E27FC236}">
                        <a16:creationId xmlns:a16="http://schemas.microsoft.com/office/drawing/2014/main" id="{22CF2177-5E1D-2896-CF4C-D36DBA5DABD8}"/>
                      </a:ext>
                    </a:extLst>
                  </p:cNvPr>
                  <p:cNvGrpSpPr/>
                  <p:nvPr/>
                </p:nvGrpSpPr>
                <p:grpSpPr>
                  <a:xfrm>
                    <a:off x="4465248" y="2077325"/>
                    <a:ext cx="4903155" cy="2304626"/>
                    <a:chOff x="4518411" y="1843409"/>
                    <a:chExt cx="4903155" cy="2304626"/>
                  </a:xfrm>
                </p:grpSpPr>
                <p:grpSp>
                  <p:nvGrpSpPr>
                    <p:cNvPr id="16" name="Group 15">
                      <a:extLst>
                        <a:ext uri="{FF2B5EF4-FFF2-40B4-BE49-F238E27FC236}">
                          <a16:creationId xmlns:a16="http://schemas.microsoft.com/office/drawing/2014/main" id="{7A6CDC49-E43F-A987-0967-05EADD09132F}"/>
                        </a:ext>
                      </a:extLst>
                    </p:cNvPr>
                    <p:cNvGrpSpPr/>
                    <p:nvPr/>
                  </p:nvGrpSpPr>
                  <p:grpSpPr>
                    <a:xfrm>
                      <a:off x="4518411" y="1843409"/>
                      <a:ext cx="4240818" cy="2047320"/>
                      <a:chOff x="3529584" y="3952909"/>
                      <a:chExt cx="4240818" cy="2047320"/>
                    </a:xfrm>
                  </p:grpSpPr>
                  <p:grpSp>
                    <p:nvGrpSpPr>
                      <p:cNvPr id="23" name="Group 22">
                        <a:extLst>
                          <a:ext uri="{FF2B5EF4-FFF2-40B4-BE49-F238E27FC236}">
                            <a16:creationId xmlns:a16="http://schemas.microsoft.com/office/drawing/2014/main" id="{F5AF7302-D430-F3CB-20E2-04986E9C951C}"/>
                          </a:ext>
                        </a:extLst>
                      </p:cNvPr>
                      <p:cNvGrpSpPr/>
                      <p:nvPr/>
                    </p:nvGrpSpPr>
                    <p:grpSpPr>
                      <a:xfrm>
                        <a:off x="3529584" y="3952909"/>
                        <a:ext cx="4240818" cy="2047320"/>
                        <a:chOff x="3529584" y="3952909"/>
                        <a:chExt cx="4240818" cy="2047320"/>
                      </a:xfrm>
                    </p:grpSpPr>
                    <p:grpSp>
                      <p:nvGrpSpPr>
                        <p:cNvPr id="25" name="Group 24">
                          <a:extLst>
                            <a:ext uri="{FF2B5EF4-FFF2-40B4-BE49-F238E27FC236}">
                              <a16:creationId xmlns:a16="http://schemas.microsoft.com/office/drawing/2014/main" id="{32D86BA1-D7F6-BCE1-C837-AA182E68F47B}"/>
                            </a:ext>
                          </a:extLst>
                        </p:cNvPr>
                        <p:cNvGrpSpPr/>
                        <p:nvPr/>
                      </p:nvGrpSpPr>
                      <p:grpSpPr>
                        <a:xfrm>
                          <a:off x="4893564" y="3952909"/>
                          <a:ext cx="2876838" cy="1399032"/>
                          <a:chOff x="4893564" y="2139696"/>
                          <a:chExt cx="2876838" cy="1399032"/>
                        </a:xfrm>
                      </p:grpSpPr>
                      <p:sp>
                        <p:nvSpPr>
                          <p:cNvPr id="31" name="Oval 30">
                            <a:extLst>
                              <a:ext uri="{FF2B5EF4-FFF2-40B4-BE49-F238E27FC236}">
                                <a16:creationId xmlns:a16="http://schemas.microsoft.com/office/drawing/2014/main" id="{8C73C4D3-435A-AD29-DF46-CE5DAEAAD06A}"/>
                              </a:ext>
                            </a:extLst>
                          </p:cNvPr>
                          <p:cNvSpPr/>
                          <p:nvPr/>
                        </p:nvSpPr>
                        <p:spPr>
                          <a:xfrm>
                            <a:off x="5788152" y="2139696"/>
                            <a:ext cx="411480" cy="557784"/>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S</a:t>
                            </a:r>
                          </a:p>
                        </p:txBody>
                      </p:sp>
                      <p:sp>
                        <p:nvSpPr>
                          <p:cNvPr id="32" name="Oval 31">
                            <a:extLst>
                              <a:ext uri="{FF2B5EF4-FFF2-40B4-BE49-F238E27FC236}">
                                <a16:creationId xmlns:a16="http://schemas.microsoft.com/office/drawing/2014/main" id="{A62D7437-205D-C0BF-2F6D-0DDC24CE7D95}"/>
                              </a:ext>
                            </a:extLst>
                          </p:cNvPr>
                          <p:cNvSpPr/>
                          <p:nvPr/>
                        </p:nvSpPr>
                        <p:spPr>
                          <a:xfrm>
                            <a:off x="4893564" y="2889504"/>
                            <a:ext cx="411480" cy="557784"/>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dirty="0"/>
                              <a:t>A</a:t>
                            </a:r>
                          </a:p>
                        </p:txBody>
                      </p:sp>
                      <p:sp>
                        <p:nvSpPr>
                          <p:cNvPr id="33" name="Oval 32">
                            <a:extLst>
                              <a:ext uri="{FF2B5EF4-FFF2-40B4-BE49-F238E27FC236}">
                                <a16:creationId xmlns:a16="http://schemas.microsoft.com/office/drawing/2014/main" id="{E85A0A25-DCD0-84C7-6BE7-D7B05510A71C}"/>
                              </a:ext>
                            </a:extLst>
                          </p:cNvPr>
                          <p:cNvSpPr/>
                          <p:nvPr/>
                        </p:nvSpPr>
                        <p:spPr>
                          <a:xfrm>
                            <a:off x="5704332" y="2980944"/>
                            <a:ext cx="411480" cy="557784"/>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dirty="0"/>
                              <a:t>B</a:t>
                            </a:r>
                          </a:p>
                        </p:txBody>
                      </p:sp>
                      <p:sp>
                        <p:nvSpPr>
                          <p:cNvPr id="34" name="Oval 33">
                            <a:extLst>
                              <a:ext uri="{FF2B5EF4-FFF2-40B4-BE49-F238E27FC236}">
                                <a16:creationId xmlns:a16="http://schemas.microsoft.com/office/drawing/2014/main" id="{EDFCB60B-86B5-9866-969D-0ACA35EBD3FE}"/>
                              </a:ext>
                            </a:extLst>
                          </p:cNvPr>
                          <p:cNvSpPr/>
                          <p:nvPr/>
                        </p:nvSpPr>
                        <p:spPr>
                          <a:xfrm>
                            <a:off x="7358922" y="2898038"/>
                            <a:ext cx="411480" cy="557784"/>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dirty="0"/>
                              <a:t>D</a:t>
                            </a:r>
                          </a:p>
                        </p:txBody>
                      </p:sp>
                      <p:cxnSp>
                        <p:nvCxnSpPr>
                          <p:cNvPr id="35" name="Straight Arrow Connector 34">
                            <a:extLst>
                              <a:ext uri="{FF2B5EF4-FFF2-40B4-BE49-F238E27FC236}">
                                <a16:creationId xmlns:a16="http://schemas.microsoft.com/office/drawing/2014/main" id="{7998B51B-4AF9-6913-D454-6BB0CDDC7BDF}"/>
                              </a:ext>
                            </a:extLst>
                          </p:cNvPr>
                          <p:cNvCxnSpPr>
                            <a:stCxn id="31" idx="3"/>
                            <a:endCxn id="32" idx="7"/>
                          </p:cNvCxnSpPr>
                          <p:nvPr/>
                        </p:nvCxnSpPr>
                        <p:spPr>
                          <a:xfrm flipH="1">
                            <a:off x="5244784" y="2615794"/>
                            <a:ext cx="603628" cy="35539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CF6CF1BD-2925-CB09-CB62-56E2FE0AAB29}"/>
                              </a:ext>
                            </a:extLst>
                          </p:cNvPr>
                          <p:cNvCxnSpPr>
                            <a:stCxn id="31" idx="4"/>
                            <a:endCxn id="33" idx="0"/>
                          </p:cNvCxnSpPr>
                          <p:nvPr/>
                        </p:nvCxnSpPr>
                        <p:spPr>
                          <a:xfrm flipH="1">
                            <a:off x="5910072" y="2697480"/>
                            <a:ext cx="83820" cy="2834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F7067F6C-7D82-BFD6-7865-2F6493761BB8}"/>
                              </a:ext>
                            </a:extLst>
                          </p:cNvPr>
                          <p:cNvCxnSpPr>
                            <a:cxnSpLocks/>
                          </p:cNvCxnSpPr>
                          <p:nvPr/>
                        </p:nvCxnSpPr>
                        <p:spPr>
                          <a:xfrm>
                            <a:off x="6175722" y="2451202"/>
                            <a:ext cx="1233740" cy="4925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A950ACAB-6B98-5DF1-984F-9A3E2394154C}"/>
                              </a:ext>
                            </a:extLst>
                          </p:cNvPr>
                          <p:cNvSpPr txBox="1"/>
                          <p:nvPr/>
                        </p:nvSpPr>
                        <p:spPr>
                          <a:xfrm>
                            <a:off x="5277962" y="2418588"/>
                            <a:ext cx="219230" cy="369332"/>
                          </a:xfrm>
                          <a:prstGeom prst="rect">
                            <a:avLst/>
                          </a:prstGeom>
                          <a:noFill/>
                        </p:spPr>
                        <p:txBody>
                          <a:bodyPr wrap="square" rtlCol="0">
                            <a:spAutoFit/>
                          </a:bodyPr>
                          <a:lstStyle/>
                          <a:p>
                            <a:r>
                              <a:rPr lang="en-US" dirty="0"/>
                              <a:t>5</a:t>
                            </a:r>
                          </a:p>
                        </p:txBody>
                      </p:sp>
                      <p:sp>
                        <p:nvSpPr>
                          <p:cNvPr id="39" name="TextBox 38">
                            <a:extLst>
                              <a:ext uri="{FF2B5EF4-FFF2-40B4-BE49-F238E27FC236}">
                                <a16:creationId xmlns:a16="http://schemas.microsoft.com/office/drawing/2014/main" id="{F2C3B323-0F55-8ED1-813E-E95AED344A79}"/>
                              </a:ext>
                            </a:extLst>
                          </p:cNvPr>
                          <p:cNvSpPr txBox="1"/>
                          <p:nvPr/>
                        </p:nvSpPr>
                        <p:spPr>
                          <a:xfrm>
                            <a:off x="5665532" y="2689250"/>
                            <a:ext cx="219230" cy="369332"/>
                          </a:xfrm>
                          <a:prstGeom prst="rect">
                            <a:avLst/>
                          </a:prstGeom>
                          <a:noFill/>
                        </p:spPr>
                        <p:txBody>
                          <a:bodyPr wrap="square" rtlCol="0">
                            <a:spAutoFit/>
                          </a:bodyPr>
                          <a:lstStyle/>
                          <a:p>
                            <a:r>
                              <a:rPr lang="en-US" dirty="0"/>
                              <a:t>9</a:t>
                            </a:r>
                          </a:p>
                        </p:txBody>
                      </p:sp>
                      <p:sp>
                        <p:nvSpPr>
                          <p:cNvPr id="40" name="TextBox 39">
                            <a:extLst>
                              <a:ext uri="{FF2B5EF4-FFF2-40B4-BE49-F238E27FC236}">
                                <a16:creationId xmlns:a16="http://schemas.microsoft.com/office/drawing/2014/main" id="{FC34C042-953E-E8A5-E28A-511246557D57}"/>
                              </a:ext>
                            </a:extLst>
                          </p:cNvPr>
                          <p:cNvSpPr txBox="1"/>
                          <p:nvPr/>
                        </p:nvSpPr>
                        <p:spPr>
                          <a:xfrm>
                            <a:off x="6688362" y="2377440"/>
                            <a:ext cx="303750" cy="369332"/>
                          </a:xfrm>
                          <a:prstGeom prst="rect">
                            <a:avLst/>
                          </a:prstGeom>
                          <a:noFill/>
                        </p:spPr>
                        <p:txBody>
                          <a:bodyPr wrap="square" rtlCol="0">
                            <a:spAutoFit/>
                          </a:bodyPr>
                          <a:lstStyle/>
                          <a:p>
                            <a:r>
                              <a:rPr lang="en-US" dirty="0"/>
                              <a:t>6</a:t>
                            </a:r>
                          </a:p>
                        </p:txBody>
                      </p:sp>
                    </p:grpSp>
                    <p:cxnSp>
                      <p:nvCxnSpPr>
                        <p:cNvPr id="26" name="Straight Arrow Connector 25">
                          <a:extLst>
                            <a:ext uri="{FF2B5EF4-FFF2-40B4-BE49-F238E27FC236}">
                              <a16:creationId xmlns:a16="http://schemas.microsoft.com/office/drawing/2014/main" id="{70087347-563E-F0A7-EA69-297E69B1427C}"/>
                            </a:ext>
                          </a:extLst>
                        </p:cNvPr>
                        <p:cNvCxnSpPr>
                          <a:cxnSpLocks/>
                        </p:cNvCxnSpPr>
                        <p:nvPr/>
                      </p:nvCxnSpPr>
                      <p:spPr>
                        <a:xfrm flipH="1">
                          <a:off x="3941013" y="5026861"/>
                          <a:ext cx="952500" cy="3703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7" name="Oval 26">
                          <a:extLst>
                            <a:ext uri="{FF2B5EF4-FFF2-40B4-BE49-F238E27FC236}">
                              <a16:creationId xmlns:a16="http://schemas.microsoft.com/office/drawing/2014/main" id="{778C7BBE-DFC9-7633-4E45-6E7CB86D435C}"/>
                            </a:ext>
                          </a:extLst>
                        </p:cNvPr>
                        <p:cNvSpPr/>
                        <p:nvPr/>
                      </p:nvSpPr>
                      <p:spPr>
                        <a:xfrm>
                          <a:off x="3529584" y="5166775"/>
                          <a:ext cx="411480" cy="557785"/>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dirty="0"/>
                            <a:t>B</a:t>
                          </a:r>
                        </a:p>
                      </p:txBody>
                    </p:sp>
                    <p:cxnSp>
                      <p:nvCxnSpPr>
                        <p:cNvPr id="28" name="Straight Arrow Connector 27">
                          <a:extLst>
                            <a:ext uri="{FF2B5EF4-FFF2-40B4-BE49-F238E27FC236}">
                              <a16:creationId xmlns:a16="http://schemas.microsoft.com/office/drawing/2014/main" id="{89BC0674-1815-DD68-2C70-494FACD3BF99}"/>
                            </a:ext>
                          </a:extLst>
                        </p:cNvPr>
                        <p:cNvCxnSpPr>
                          <a:cxnSpLocks/>
                          <a:stCxn id="32" idx="4"/>
                          <a:endCxn id="29" idx="7"/>
                        </p:cNvCxnSpPr>
                        <p:nvPr/>
                      </p:nvCxnSpPr>
                      <p:spPr>
                        <a:xfrm flipH="1">
                          <a:off x="4701615" y="5260501"/>
                          <a:ext cx="397689" cy="26362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9" name="Oval 28">
                          <a:extLst>
                            <a:ext uri="{FF2B5EF4-FFF2-40B4-BE49-F238E27FC236}">
                              <a16:creationId xmlns:a16="http://schemas.microsoft.com/office/drawing/2014/main" id="{B8AB2642-76B8-1142-12F0-F16D93AF1259}"/>
                            </a:ext>
                          </a:extLst>
                        </p:cNvPr>
                        <p:cNvSpPr/>
                        <p:nvPr/>
                      </p:nvSpPr>
                      <p:spPr>
                        <a:xfrm>
                          <a:off x="4217649" y="5442444"/>
                          <a:ext cx="567002" cy="557785"/>
                        </a:xfrm>
                        <a:prstGeom prst="ellipse">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en-US" sz="1400" dirty="0"/>
                            <a:t>G1</a:t>
                          </a:r>
                        </a:p>
                      </p:txBody>
                    </p:sp>
                    <p:sp>
                      <p:nvSpPr>
                        <p:cNvPr id="30" name="TextBox 29">
                          <a:extLst>
                            <a:ext uri="{FF2B5EF4-FFF2-40B4-BE49-F238E27FC236}">
                              <a16:creationId xmlns:a16="http://schemas.microsoft.com/office/drawing/2014/main" id="{2BB4EA15-80DB-254B-8999-A87AA7B2B431}"/>
                            </a:ext>
                          </a:extLst>
                        </p:cNvPr>
                        <p:cNvSpPr txBox="1"/>
                        <p:nvPr/>
                      </p:nvSpPr>
                      <p:spPr>
                        <a:xfrm>
                          <a:off x="4217649" y="4830733"/>
                          <a:ext cx="276627" cy="369332"/>
                        </a:xfrm>
                        <a:prstGeom prst="rect">
                          <a:avLst/>
                        </a:prstGeom>
                        <a:noFill/>
                      </p:spPr>
                      <p:txBody>
                        <a:bodyPr wrap="square" rtlCol="0">
                          <a:spAutoFit/>
                        </a:bodyPr>
                        <a:lstStyle/>
                        <a:p>
                          <a:r>
                            <a:rPr lang="en-US" dirty="0"/>
                            <a:t>3</a:t>
                          </a:r>
                        </a:p>
                      </p:txBody>
                    </p:sp>
                  </p:grpSp>
                  <p:sp>
                    <p:nvSpPr>
                      <p:cNvPr id="24" name="TextBox 23">
                        <a:extLst>
                          <a:ext uri="{FF2B5EF4-FFF2-40B4-BE49-F238E27FC236}">
                            <a16:creationId xmlns:a16="http://schemas.microsoft.com/office/drawing/2014/main" id="{05CB3659-DE32-1B55-8829-93888DE70D7D}"/>
                          </a:ext>
                        </a:extLst>
                      </p:cNvPr>
                      <p:cNvSpPr txBox="1"/>
                      <p:nvPr/>
                    </p:nvSpPr>
                    <p:spPr>
                      <a:xfrm>
                        <a:off x="4990391" y="5442444"/>
                        <a:ext cx="314653" cy="375841"/>
                      </a:xfrm>
                      <a:prstGeom prst="rect">
                        <a:avLst/>
                      </a:prstGeom>
                      <a:noFill/>
                    </p:spPr>
                    <p:txBody>
                      <a:bodyPr wrap="square" rtlCol="0">
                        <a:spAutoFit/>
                      </a:bodyPr>
                      <a:lstStyle/>
                      <a:p>
                        <a:r>
                          <a:rPr lang="en-US" dirty="0"/>
                          <a:t>9</a:t>
                        </a:r>
                      </a:p>
                    </p:txBody>
                  </p:sp>
                </p:grpSp>
                <p:cxnSp>
                  <p:nvCxnSpPr>
                    <p:cNvPr id="17" name="Straight Arrow Connector 16">
                      <a:extLst>
                        <a:ext uri="{FF2B5EF4-FFF2-40B4-BE49-F238E27FC236}">
                          <a16:creationId xmlns:a16="http://schemas.microsoft.com/office/drawing/2014/main" id="{DC18AE31-9985-B956-4CD6-FCB7574581FF}"/>
                        </a:ext>
                      </a:extLst>
                    </p:cNvPr>
                    <p:cNvCxnSpPr>
                      <a:stCxn id="34" idx="5"/>
                    </p:cNvCxnSpPr>
                    <p:nvPr/>
                  </p:nvCxnSpPr>
                  <p:spPr>
                    <a:xfrm>
                      <a:off x="8698969" y="3077849"/>
                      <a:ext cx="402501" cy="5372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D2C8ACC8-3FCE-414B-8A63-BF18331EFE58}"/>
                        </a:ext>
                      </a:extLst>
                    </p:cNvPr>
                    <p:cNvCxnSpPr>
                      <a:stCxn id="34" idx="3"/>
                    </p:cNvCxnSpPr>
                    <p:nvPr/>
                  </p:nvCxnSpPr>
                  <p:spPr>
                    <a:xfrm flipH="1">
                      <a:off x="8091377" y="3077849"/>
                      <a:ext cx="316632" cy="5372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9" name="Oval 18">
                      <a:extLst>
                        <a:ext uri="{FF2B5EF4-FFF2-40B4-BE49-F238E27FC236}">
                          <a16:creationId xmlns:a16="http://schemas.microsoft.com/office/drawing/2014/main" id="{0DE13376-5F5A-A84F-12E6-94FCF208B3DD}"/>
                        </a:ext>
                      </a:extLst>
                    </p:cNvPr>
                    <p:cNvSpPr/>
                    <p:nvPr/>
                  </p:nvSpPr>
                  <p:spPr>
                    <a:xfrm>
                      <a:off x="8879307" y="3589463"/>
                      <a:ext cx="542259" cy="557785"/>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dirty="0"/>
                        <a:t>E</a:t>
                      </a:r>
                    </a:p>
                  </p:txBody>
                </p:sp>
                <p:sp>
                  <p:nvSpPr>
                    <p:cNvPr id="20" name="Oval 19">
                      <a:extLst>
                        <a:ext uri="{FF2B5EF4-FFF2-40B4-BE49-F238E27FC236}">
                          <a16:creationId xmlns:a16="http://schemas.microsoft.com/office/drawing/2014/main" id="{E0E8A7DC-0C6F-9C03-43EF-AA04DB3B9BAF}"/>
                        </a:ext>
                      </a:extLst>
                    </p:cNvPr>
                    <p:cNvSpPr/>
                    <p:nvPr/>
                  </p:nvSpPr>
                  <p:spPr>
                    <a:xfrm>
                      <a:off x="7853790" y="3590250"/>
                      <a:ext cx="410235" cy="557785"/>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dirty="0"/>
                        <a:t>C</a:t>
                      </a:r>
                    </a:p>
                  </p:txBody>
                </p:sp>
                <p:sp>
                  <p:nvSpPr>
                    <p:cNvPr id="21" name="TextBox 20">
                      <a:extLst>
                        <a:ext uri="{FF2B5EF4-FFF2-40B4-BE49-F238E27FC236}">
                          <a16:creationId xmlns:a16="http://schemas.microsoft.com/office/drawing/2014/main" id="{CA328C96-D0F6-A84E-1FAF-F9FB8CD12354}"/>
                        </a:ext>
                      </a:extLst>
                    </p:cNvPr>
                    <p:cNvSpPr txBox="1"/>
                    <p:nvPr/>
                  </p:nvSpPr>
                  <p:spPr>
                    <a:xfrm>
                      <a:off x="7980939" y="3057275"/>
                      <a:ext cx="254259" cy="369332"/>
                    </a:xfrm>
                    <a:prstGeom prst="rect">
                      <a:avLst/>
                    </a:prstGeom>
                    <a:noFill/>
                  </p:spPr>
                  <p:txBody>
                    <a:bodyPr wrap="square" rtlCol="0">
                      <a:spAutoFit/>
                    </a:bodyPr>
                    <a:lstStyle/>
                    <a:p>
                      <a:r>
                        <a:rPr lang="en-US" dirty="0"/>
                        <a:t>2</a:t>
                      </a:r>
                    </a:p>
                  </p:txBody>
                </p:sp>
                <p:sp>
                  <p:nvSpPr>
                    <p:cNvPr id="22" name="TextBox 21">
                      <a:extLst>
                        <a:ext uri="{FF2B5EF4-FFF2-40B4-BE49-F238E27FC236}">
                          <a16:creationId xmlns:a16="http://schemas.microsoft.com/office/drawing/2014/main" id="{C898F9F0-C7AE-D87E-E6E5-C6622E9299AA}"/>
                        </a:ext>
                      </a:extLst>
                    </p:cNvPr>
                    <p:cNvSpPr txBox="1"/>
                    <p:nvPr/>
                  </p:nvSpPr>
                  <p:spPr>
                    <a:xfrm>
                      <a:off x="8963247" y="3057275"/>
                      <a:ext cx="361860" cy="369332"/>
                    </a:xfrm>
                    <a:prstGeom prst="rect">
                      <a:avLst/>
                    </a:prstGeom>
                    <a:noFill/>
                  </p:spPr>
                  <p:txBody>
                    <a:bodyPr wrap="square" rtlCol="0">
                      <a:spAutoFit/>
                    </a:bodyPr>
                    <a:lstStyle/>
                    <a:p>
                      <a:r>
                        <a:rPr lang="en-US" dirty="0"/>
                        <a:t>2</a:t>
                      </a:r>
                    </a:p>
                  </p:txBody>
                </p:sp>
              </p:grpSp>
              <p:grpSp>
                <p:nvGrpSpPr>
                  <p:cNvPr id="12" name="Group 11">
                    <a:extLst>
                      <a:ext uri="{FF2B5EF4-FFF2-40B4-BE49-F238E27FC236}">
                        <a16:creationId xmlns:a16="http://schemas.microsoft.com/office/drawing/2014/main" id="{2E81B1DE-0BE2-3D8B-E65F-C461E50EAAE9}"/>
                      </a:ext>
                    </a:extLst>
                  </p:cNvPr>
                  <p:cNvGrpSpPr/>
                  <p:nvPr/>
                </p:nvGrpSpPr>
                <p:grpSpPr>
                  <a:xfrm>
                    <a:off x="3968650" y="3577610"/>
                    <a:ext cx="556858" cy="1080468"/>
                    <a:chOff x="3968650" y="3577610"/>
                    <a:chExt cx="556858" cy="1080468"/>
                  </a:xfrm>
                </p:grpSpPr>
                <p:sp>
                  <p:nvSpPr>
                    <p:cNvPr id="13" name="Oval 12">
                      <a:extLst>
                        <a:ext uri="{FF2B5EF4-FFF2-40B4-BE49-F238E27FC236}">
                          <a16:creationId xmlns:a16="http://schemas.microsoft.com/office/drawing/2014/main" id="{CFCA22D9-152C-E805-19DD-148B6CFBA7B3}"/>
                        </a:ext>
                      </a:extLst>
                    </p:cNvPr>
                    <p:cNvSpPr/>
                    <p:nvPr/>
                  </p:nvSpPr>
                  <p:spPr>
                    <a:xfrm>
                      <a:off x="3974755" y="4100293"/>
                      <a:ext cx="410235" cy="557785"/>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dirty="0"/>
                        <a:t>C</a:t>
                      </a:r>
                    </a:p>
                  </p:txBody>
                </p:sp>
                <p:cxnSp>
                  <p:nvCxnSpPr>
                    <p:cNvPr id="14" name="Straight Arrow Connector 13">
                      <a:extLst>
                        <a:ext uri="{FF2B5EF4-FFF2-40B4-BE49-F238E27FC236}">
                          <a16:creationId xmlns:a16="http://schemas.microsoft.com/office/drawing/2014/main" id="{9095E66A-2653-410A-53D8-F598FF7896F6}"/>
                        </a:ext>
                      </a:extLst>
                    </p:cNvPr>
                    <p:cNvCxnSpPr>
                      <a:stCxn id="27" idx="3"/>
                      <a:endCxn id="13" idx="0"/>
                    </p:cNvCxnSpPr>
                    <p:nvPr/>
                  </p:nvCxnSpPr>
                  <p:spPr>
                    <a:xfrm flipH="1">
                      <a:off x="4179873" y="3767290"/>
                      <a:ext cx="345635" cy="33300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E34B0402-2CDF-F5EB-2C26-FEFCD3CB3A45}"/>
                        </a:ext>
                      </a:extLst>
                    </p:cNvPr>
                    <p:cNvSpPr txBox="1"/>
                    <p:nvPr/>
                  </p:nvSpPr>
                  <p:spPr>
                    <a:xfrm>
                      <a:off x="3968650" y="3577610"/>
                      <a:ext cx="227766" cy="369332"/>
                    </a:xfrm>
                    <a:prstGeom prst="rect">
                      <a:avLst/>
                    </a:prstGeom>
                    <a:noFill/>
                  </p:spPr>
                  <p:txBody>
                    <a:bodyPr wrap="square" rtlCol="0">
                      <a:spAutoFit/>
                    </a:bodyPr>
                    <a:lstStyle/>
                    <a:p>
                      <a:r>
                        <a:rPr lang="en-US" dirty="0"/>
                        <a:t>1</a:t>
                      </a:r>
                    </a:p>
                  </p:txBody>
                </p:sp>
              </p:grpSp>
            </p:grpSp>
            <p:sp>
              <p:nvSpPr>
                <p:cNvPr id="6" name="Oval 5">
                  <a:extLst>
                    <a:ext uri="{FF2B5EF4-FFF2-40B4-BE49-F238E27FC236}">
                      <a16:creationId xmlns:a16="http://schemas.microsoft.com/office/drawing/2014/main" id="{BA6D0F0D-EC27-BCED-AD04-94E43985D531}"/>
                    </a:ext>
                  </a:extLst>
                </p:cNvPr>
                <p:cNvSpPr/>
                <p:nvPr/>
              </p:nvSpPr>
              <p:spPr>
                <a:xfrm>
                  <a:off x="8174646" y="4582633"/>
                  <a:ext cx="660204" cy="568057"/>
                </a:xfrm>
                <a:prstGeom prst="ellipse">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en-US" sz="1400" dirty="0"/>
                    <a:t>G2</a:t>
                  </a:r>
                </a:p>
              </p:txBody>
            </p:sp>
            <p:sp>
              <p:nvSpPr>
                <p:cNvPr id="7" name="Oval 6">
                  <a:extLst>
                    <a:ext uri="{FF2B5EF4-FFF2-40B4-BE49-F238E27FC236}">
                      <a16:creationId xmlns:a16="http://schemas.microsoft.com/office/drawing/2014/main" id="{0262A079-6D7A-CA06-F3B5-CE6D18C111F8}"/>
                    </a:ext>
                  </a:extLst>
                </p:cNvPr>
                <p:cNvSpPr/>
                <p:nvPr/>
              </p:nvSpPr>
              <p:spPr>
                <a:xfrm>
                  <a:off x="9058940" y="4608434"/>
                  <a:ext cx="485427" cy="568057"/>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dirty="0"/>
                    <a:t>F</a:t>
                  </a:r>
                </a:p>
              </p:txBody>
            </p:sp>
            <p:cxnSp>
              <p:nvCxnSpPr>
                <p:cNvPr id="8" name="Straight Arrow Connector 7">
                  <a:extLst>
                    <a:ext uri="{FF2B5EF4-FFF2-40B4-BE49-F238E27FC236}">
                      <a16:creationId xmlns:a16="http://schemas.microsoft.com/office/drawing/2014/main" id="{6CF87910-50DE-5FEA-81AC-375EA304EB9E}"/>
                    </a:ext>
                  </a:extLst>
                </p:cNvPr>
                <p:cNvCxnSpPr>
                  <a:stCxn id="20" idx="3"/>
                </p:cNvCxnSpPr>
                <p:nvPr/>
              </p:nvCxnSpPr>
              <p:spPr>
                <a:xfrm flipH="1">
                  <a:off x="8644752" y="4130144"/>
                  <a:ext cx="236679" cy="45248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7C0980A5-9B95-364D-682A-EB39F91FA2F1}"/>
                    </a:ext>
                  </a:extLst>
                </p:cNvPr>
                <p:cNvCxnSpPr>
                  <a:stCxn id="20" idx="5"/>
                  <a:endCxn id="7" idx="0"/>
                </p:cNvCxnSpPr>
                <p:nvPr/>
              </p:nvCxnSpPr>
              <p:spPr>
                <a:xfrm>
                  <a:off x="9171510" y="4130144"/>
                  <a:ext cx="130144" cy="4782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3E4F1279-9621-F712-F73E-0E4F30C7B3F8}"/>
                    </a:ext>
                  </a:extLst>
                </p:cNvPr>
                <p:cNvSpPr txBox="1"/>
                <p:nvPr/>
              </p:nvSpPr>
              <p:spPr>
                <a:xfrm>
                  <a:off x="9344158" y="4146735"/>
                  <a:ext cx="237587" cy="370727"/>
                </a:xfrm>
                <a:prstGeom prst="rect">
                  <a:avLst/>
                </a:prstGeom>
                <a:noFill/>
              </p:spPr>
              <p:txBody>
                <a:bodyPr wrap="square" rtlCol="0">
                  <a:spAutoFit/>
                </a:bodyPr>
                <a:lstStyle/>
                <a:p>
                  <a:r>
                    <a:rPr lang="en-US" dirty="0"/>
                    <a:t>7</a:t>
                  </a:r>
                </a:p>
              </p:txBody>
            </p:sp>
          </p:grpSp>
          <p:sp>
            <p:nvSpPr>
              <p:cNvPr id="41" name="Oval 40">
                <a:extLst>
                  <a:ext uri="{FF2B5EF4-FFF2-40B4-BE49-F238E27FC236}">
                    <a16:creationId xmlns:a16="http://schemas.microsoft.com/office/drawing/2014/main" id="{7E4C3517-AC2E-3FB1-2507-B831152F1BFD}"/>
                  </a:ext>
                </a:extLst>
              </p:cNvPr>
              <p:cNvSpPr/>
              <p:nvPr/>
            </p:nvSpPr>
            <p:spPr>
              <a:xfrm>
                <a:off x="10259568" y="4636008"/>
                <a:ext cx="548640" cy="402336"/>
              </a:xfrm>
              <a:prstGeom prst="ellipse">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en-US" sz="1400" dirty="0"/>
                  <a:t>G3</a:t>
                </a:r>
              </a:p>
            </p:txBody>
          </p:sp>
          <p:cxnSp>
            <p:nvCxnSpPr>
              <p:cNvPr id="43" name="Straight Arrow Connector 42">
                <a:extLst>
                  <a:ext uri="{FF2B5EF4-FFF2-40B4-BE49-F238E27FC236}">
                    <a16:creationId xmlns:a16="http://schemas.microsoft.com/office/drawing/2014/main" id="{F85B3D3A-E08E-176E-3A2F-62717182154C}"/>
                  </a:ext>
                </a:extLst>
              </p:cNvPr>
              <p:cNvCxnSpPr>
                <a:stCxn id="19" idx="5"/>
                <a:endCxn id="41" idx="0"/>
              </p:cNvCxnSpPr>
              <p:nvPr/>
            </p:nvCxnSpPr>
            <p:spPr>
              <a:xfrm>
                <a:off x="10309717" y="4129357"/>
                <a:ext cx="224171" cy="50665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4" name="TextBox 43">
                <a:extLst>
                  <a:ext uri="{FF2B5EF4-FFF2-40B4-BE49-F238E27FC236}">
                    <a16:creationId xmlns:a16="http://schemas.microsoft.com/office/drawing/2014/main" id="{B524D272-5273-1998-23AA-64A780E6EA2C}"/>
                  </a:ext>
                </a:extLst>
              </p:cNvPr>
              <p:cNvSpPr txBox="1"/>
              <p:nvPr/>
            </p:nvSpPr>
            <p:spPr>
              <a:xfrm>
                <a:off x="10533888" y="4146735"/>
                <a:ext cx="224171" cy="369332"/>
              </a:xfrm>
              <a:prstGeom prst="rect">
                <a:avLst/>
              </a:prstGeom>
              <a:noFill/>
            </p:spPr>
            <p:txBody>
              <a:bodyPr wrap="square" rtlCol="0">
                <a:spAutoFit/>
              </a:bodyPr>
              <a:lstStyle/>
              <a:p>
                <a:r>
                  <a:rPr lang="en-US" dirty="0"/>
                  <a:t>7</a:t>
                </a:r>
              </a:p>
            </p:txBody>
          </p:sp>
        </p:grpSp>
        <p:sp>
          <p:nvSpPr>
            <p:cNvPr id="46" name="TextBox 45">
              <a:extLst>
                <a:ext uri="{FF2B5EF4-FFF2-40B4-BE49-F238E27FC236}">
                  <a16:creationId xmlns:a16="http://schemas.microsoft.com/office/drawing/2014/main" id="{825ACD09-0CAD-7AAB-9E5A-568C549EBBF0}"/>
                </a:ext>
              </a:extLst>
            </p:cNvPr>
            <p:cNvSpPr txBox="1"/>
            <p:nvPr/>
          </p:nvSpPr>
          <p:spPr>
            <a:xfrm>
              <a:off x="8386409" y="4040377"/>
              <a:ext cx="236679" cy="369332"/>
            </a:xfrm>
            <a:prstGeom prst="rect">
              <a:avLst/>
            </a:prstGeom>
            <a:noFill/>
          </p:spPr>
          <p:txBody>
            <a:bodyPr wrap="square" rtlCol="0">
              <a:spAutoFit/>
            </a:bodyPr>
            <a:lstStyle/>
            <a:p>
              <a:r>
                <a:rPr lang="en-US" dirty="0"/>
                <a:t>5</a:t>
              </a:r>
            </a:p>
          </p:txBody>
        </p:sp>
      </p:grpSp>
      <p:sp>
        <p:nvSpPr>
          <p:cNvPr id="48" name="TextBox 47">
            <a:extLst>
              <a:ext uri="{FF2B5EF4-FFF2-40B4-BE49-F238E27FC236}">
                <a16:creationId xmlns:a16="http://schemas.microsoft.com/office/drawing/2014/main" id="{B04297E9-4864-8E66-1648-8BB8B5A4D8E3}"/>
              </a:ext>
            </a:extLst>
          </p:cNvPr>
          <p:cNvSpPr txBox="1"/>
          <p:nvPr/>
        </p:nvSpPr>
        <p:spPr>
          <a:xfrm>
            <a:off x="5196022" y="4892462"/>
            <a:ext cx="2608780" cy="369332"/>
          </a:xfrm>
          <a:prstGeom prst="rect">
            <a:avLst/>
          </a:prstGeom>
          <a:noFill/>
        </p:spPr>
        <p:txBody>
          <a:bodyPr wrap="square" rtlCol="0">
            <a:spAutoFit/>
          </a:bodyPr>
          <a:lstStyle/>
          <a:p>
            <a:r>
              <a:rPr lang="en-US" dirty="0"/>
              <a:t>Visit node: S, A, D, B, C, E</a:t>
            </a:r>
          </a:p>
        </p:txBody>
      </p:sp>
      <p:grpSp>
        <p:nvGrpSpPr>
          <p:cNvPr id="50" name="Group 49">
            <a:extLst>
              <a:ext uri="{FF2B5EF4-FFF2-40B4-BE49-F238E27FC236}">
                <a16:creationId xmlns:a16="http://schemas.microsoft.com/office/drawing/2014/main" id="{BA1C1787-3240-A089-EC89-E4753A1CB5C9}"/>
              </a:ext>
            </a:extLst>
          </p:cNvPr>
          <p:cNvGrpSpPr/>
          <p:nvPr/>
        </p:nvGrpSpPr>
        <p:grpSpPr>
          <a:xfrm>
            <a:off x="986588" y="1831139"/>
            <a:ext cx="3185336" cy="3139326"/>
            <a:chOff x="3108959" y="2185415"/>
            <a:chExt cx="6938807" cy="3602737"/>
          </a:xfrm>
        </p:grpSpPr>
        <p:pic>
          <p:nvPicPr>
            <p:cNvPr id="51" name="Picture 50">
              <a:extLst>
                <a:ext uri="{FF2B5EF4-FFF2-40B4-BE49-F238E27FC236}">
                  <a16:creationId xmlns:a16="http://schemas.microsoft.com/office/drawing/2014/main" id="{D1236DB2-26B8-655B-07D3-0DB93453DA9C}"/>
                </a:ext>
              </a:extLst>
            </p:cNvPr>
            <p:cNvPicPr>
              <a:picLocks noChangeAspect="1"/>
            </p:cNvPicPr>
            <p:nvPr/>
          </p:nvPicPr>
          <p:blipFill rotWithShape="1">
            <a:blip r:embed="rId2"/>
            <a:srcRect l="17011" t="58557" r="51546" b="10515"/>
            <a:stretch/>
          </p:blipFill>
          <p:spPr>
            <a:xfrm>
              <a:off x="3108959" y="2185415"/>
              <a:ext cx="6938807" cy="3396677"/>
            </a:xfrm>
            <a:prstGeom prst="rect">
              <a:avLst/>
            </a:prstGeom>
          </p:spPr>
        </p:pic>
        <p:sp>
          <p:nvSpPr>
            <p:cNvPr id="52" name="Rectangle 51">
              <a:extLst>
                <a:ext uri="{FF2B5EF4-FFF2-40B4-BE49-F238E27FC236}">
                  <a16:creationId xmlns:a16="http://schemas.microsoft.com/office/drawing/2014/main" id="{5AEA61E7-D6AB-5AFB-B805-7959F917129E}"/>
                </a:ext>
              </a:extLst>
            </p:cNvPr>
            <p:cNvSpPr/>
            <p:nvPr/>
          </p:nvSpPr>
          <p:spPr>
            <a:xfrm>
              <a:off x="7991856" y="5404104"/>
              <a:ext cx="1783080" cy="38404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pSp>
      <p:cxnSp>
        <p:nvCxnSpPr>
          <p:cNvPr id="54" name="Straight Arrow Connector 53">
            <a:extLst>
              <a:ext uri="{FF2B5EF4-FFF2-40B4-BE49-F238E27FC236}">
                <a16:creationId xmlns:a16="http://schemas.microsoft.com/office/drawing/2014/main" id="{6415842B-F957-E439-C81C-D302C29E8251}"/>
              </a:ext>
            </a:extLst>
          </p:cNvPr>
          <p:cNvCxnSpPr/>
          <p:nvPr/>
        </p:nvCxnSpPr>
        <p:spPr>
          <a:xfrm>
            <a:off x="8174646" y="2456758"/>
            <a:ext cx="996864" cy="369332"/>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56" name="Straight Arrow Connector 55">
            <a:extLst>
              <a:ext uri="{FF2B5EF4-FFF2-40B4-BE49-F238E27FC236}">
                <a16:creationId xmlns:a16="http://schemas.microsoft.com/office/drawing/2014/main" id="{C46057F5-9F0D-332B-3A9D-C4E7FFBCC197}"/>
              </a:ext>
            </a:extLst>
          </p:cNvPr>
          <p:cNvCxnSpPr/>
          <p:nvPr/>
        </p:nvCxnSpPr>
        <p:spPr>
          <a:xfrm flipH="1">
            <a:off x="8834850" y="2907792"/>
            <a:ext cx="336660" cy="689377"/>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58" name="Straight Arrow Connector 57">
            <a:extLst>
              <a:ext uri="{FF2B5EF4-FFF2-40B4-BE49-F238E27FC236}">
                <a16:creationId xmlns:a16="http://schemas.microsoft.com/office/drawing/2014/main" id="{65286FE0-39DF-C67C-02DC-EF1D65A19976}"/>
              </a:ext>
            </a:extLst>
          </p:cNvPr>
          <p:cNvCxnSpPr>
            <a:endCxn id="46" idx="2"/>
          </p:cNvCxnSpPr>
          <p:nvPr/>
        </p:nvCxnSpPr>
        <p:spPr>
          <a:xfrm flipH="1">
            <a:off x="8504749" y="3954524"/>
            <a:ext cx="209483" cy="455185"/>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59" name="TextBox 58">
            <a:extLst>
              <a:ext uri="{FF2B5EF4-FFF2-40B4-BE49-F238E27FC236}">
                <a16:creationId xmlns:a16="http://schemas.microsoft.com/office/drawing/2014/main" id="{37E25C3B-6F83-CB8C-B361-5E9E12A5F46A}"/>
              </a:ext>
            </a:extLst>
          </p:cNvPr>
          <p:cNvSpPr txBox="1"/>
          <p:nvPr/>
        </p:nvSpPr>
        <p:spPr>
          <a:xfrm>
            <a:off x="5546234" y="5413248"/>
            <a:ext cx="2075688" cy="646331"/>
          </a:xfrm>
          <a:prstGeom prst="rect">
            <a:avLst/>
          </a:prstGeom>
          <a:noFill/>
        </p:spPr>
        <p:txBody>
          <a:bodyPr wrap="square" rtlCol="0">
            <a:spAutoFit/>
          </a:bodyPr>
          <a:lstStyle/>
          <a:p>
            <a:r>
              <a:rPr lang="en-US" dirty="0"/>
              <a:t>MIN COST = 13 PATH= S D C G2</a:t>
            </a:r>
          </a:p>
        </p:txBody>
      </p:sp>
      <p:sp>
        <p:nvSpPr>
          <p:cNvPr id="62" name="TextBox 61">
            <a:extLst>
              <a:ext uri="{FF2B5EF4-FFF2-40B4-BE49-F238E27FC236}">
                <a16:creationId xmlns:a16="http://schemas.microsoft.com/office/drawing/2014/main" id="{C5A5E54D-7750-A826-556F-02172578B733}"/>
              </a:ext>
            </a:extLst>
          </p:cNvPr>
          <p:cNvSpPr txBox="1"/>
          <p:nvPr/>
        </p:nvSpPr>
        <p:spPr>
          <a:xfrm>
            <a:off x="2916936" y="859536"/>
            <a:ext cx="3483864" cy="584775"/>
          </a:xfrm>
          <a:prstGeom prst="rect">
            <a:avLst/>
          </a:prstGeom>
          <a:noFill/>
        </p:spPr>
        <p:txBody>
          <a:bodyPr wrap="square" rtlCol="0">
            <a:spAutoFit/>
          </a:bodyPr>
          <a:lstStyle/>
          <a:p>
            <a:r>
              <a:rPr lang="en-US" sz="3200" b="1" dirty="0">
                <a:solidFill>
                  <a:schemeClr val="bg1"/>
                </a:solidFill>
              </a:rPr>
              <a:t>EXAMPLE 1</a:t>
            </a:r>
          </a:p>
        </p:txBody>
      </p:sp>
    </p:spTree>
    <p:extLst>
      <p:ext uri="{BB962C8B-B14F-4D97-AF65-F5344CB8AC3E}">
        <p14:creationId xmlns:p14="http://schemas.microsoft.com/office/powerpoint/2010/main" val="415023707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465FDF2-4D8F-43BA-0C79-23879C4D5F56}"/>
              </a:ext>
            </a:extLst>
          </p:cNvPr>
          <p:cNvPicPr>
            <a:picLocks noChangeAspect="1"/>
          </p:cNvPicPr>
          <p:nvPr/>
        </p:nvPicPr>
        <p:blipFill>
          <a:blip r:embed="rId2"/>
          <a:stretch>
            <a:fillRect/>
          </a:stretch>
        </p:blipFill>
        <p:spPr>
          <a:xfrm>
            <a:off x="5853112" y="3347218"/>
            <a:ext cx="4600575" cy="2476500"/>
          </a:xfrm>
          <a:prstGeom prst="rect">
            <a:avLst/>
          </a:prstGeom>
        </p:spPr>
      </p:pic>
      <p:pic>
        <p:nvPicPr>
          <p:cNvPr id="4" name="object 9">
            <a:extLst>
              <a:ext uri="{FF2B5EF4-FFF2-40B4-BE49-F238E27FC236}">
                <a16:creationId xmlns:a16="http://schemas.microsoft.com/office/drawing/2014/main" id="{F500BE81-9D16-539E-5CA0-D55402495C52}"/>
              </a:ext>
            </a:extLst>
          </p:cNvPr>
          <p:cNvPicPr/>
          <p:nvPr/>
        </p:nvPicPr>
        <p:blipFill>
          <a:blip r:embed="rId3" cstate="print"/>
          <a:stretch>
            <a:fillRect/>
          </a:stretch>
        </p:blipFill>
        <p:spPr>
          <a:xfrm>
            <a:off x="2450592" y="2012194"/>
            <a:ext cx="2359151" cy="2412988"/>
          </a:xfrm>
          <a:prstGeom prst="rect">
            <a:avLst/>
          </a:prstGeom>
        </p:spPr>
      </p:pic>
      <p:sp>
        <p:nvSpPr>
          <p:cNvPr id="5" name="TextBox 4">
            <a:extLst>
              <a:ext uri="{FF2B5EF4-FFF2-40B4-BE49-F238E27FC236}">
                <a16:creationId xmlns:a16="http://schemas.microsoft.com/office/drawing/2014/main" id="{E3F3D4B7-9B3B-8BA4-24D1-95F86DA19FB6}"/>
              </a:ext>
            </a:extLst>
          </p:cNvPr>
          <p:cNvSpPr txBox="1"/>
          <p:nvPr/>
        </p:nvSpPr>
        <p:spPr>
          <a:xfrm>
            <a:off x="2916936" y="859536"/>
            <a:ext cx="3483864" cy="584775"/>
          </a:xfrm>
          <a:prstGeom prst="rect">
            <a:avLst/>
          </a:prstGeom>
          <a:noFill/>
        </p:spPr>
        <p:txBody>
          <a:bodyPr wrap="square" rtlCol="0">
            <a:spAutoFit/>
          </a:bodyPr>
          <a:lstStyle/>
          <a:p>
            <a:r>
              <a:rPr lang="en-US" sz="3200" b="1" dirty="0">
                <a:solidFill>
                  <a:schemeClr val="bg1"/>
                </a:solidFill>
              </a:rPr>
              <a:t>EXAMPLE 2</a:t>
            </a:r>
          </a:p>
        </p:txBody>
      </p:sp>
    </p:spTree>
    <p:extLst>
      <p:ext uri="{BB962C8B-B14F-4D97-AF65-F5344CB8AC3E}">
        <p14:creationId xmlns:p14="http://schemas.microsoft.com/office/powerpoint/2010/main" val="19959090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9">
            <a:extLst>
              <a:ext uri="{FF2B5EF4-FFF2-40B4-BE49-F238E27FC236}">
                <a16:creationId xmlns:a16="http://schemas.microsoft.com/office/drawing/2014/main" id="{D1BFD655-A33F-481E-AF6A-37131BBBDB84}"/>
              </a:ext>
            </a:extLst>
          </p:cNvPr>
          <p:cNvPicPr/>
          <p:nvPr/>
        </p:nvPicPr>
        <p:blipFill>
          <a:blip r:embed="rId2" cstate="print"/>
          <a:stretch>
            <a:fillRect/>
          </a:stretch>
        </p:blipFill>
        <p:spPr>
          <a:xfrm>
            <a:off x="2450592" y="2222506"/>
            <a:ext cx="2359151" cy="2412988"/>
          </a:xfrm>
          <a:prstGeom prst="rect">
            <a:avLst/>
          </a:prstGeom>
        </p:spPr>
      </p:pic>
      <p:grpSp>
        <p:nvGrpSpPr>
          <p:cNvPr id="8" name="Group 7">
            <a:extLst>
              <a:ext uri="{FF2B5EF4-FFF2-40B4-BE49-F238E27FC236}">
                <a16:creationId xmlns:a16="http://schemas.microsoft.com/office/drawing/2014/main" id="{7F21CAF1-2DC9-A5F5-D8EE-CA810BA6D63C}"/>
              </a:ext>
            </a:extLst>
          </p:cNvPr>
          <p:cNvGrpSpPr/>
          <p:nvPr/>
        </p:nvGrpSpPr>
        <p:grpSpPr>
          <a:xfrm>
            <a:off x="5871400" y="2048770"/>
            <a:ext cx="4600575" cy="4033000"/>
            <a:chOff x="5871400" y="2048770"/>
            <a:chExt cx="4600575" cy="4033000"/>
          </a:xfrm>
        </p:grpSpPr>
        <p:pic>
          <p:nvPicPr>
            <p:cNvPr id="3" name="Picture 2">
              <a:extLst>
                <a:ext uri="{FF2B5EF4-FFF2-40B4-BE49-F238E27FC236}">
                  <a16:creationId xmlns:a16="http://schemas.microsoft.com/office/drawing/2014/main" id="{FFF632E1-5B9B-1DFE-7FAC-C640DB13F868}"/>
                </a:ext>
              </a:extLst>
            </p:cNvPr>
            <p:cNvPicPr>
              <a:picLocks noChangeAspect="1"/>
            </p:cNvPicPr>
            <p:nvPr/>
          </p:nvPicPr>
          <p:blipFill>
            <a:blip r:embed="rId3"/>
            <a:stretch>
              <a:fillRect/>
            </a:stretch>
          </p:blipFill>
          <p:spPr>
            <a:xfrm>
              <a:off x="5871400" y="2048770"/>
              <a:ext cx="4600575" cy="2476500"/>
            </a:xfrm>
            <a:prstGeom prst="rect">
              <a:avLst/>
            </a:prstGeom>
          </p:spPr>
        </p:pic>
        <p:cxnSp>
          <p:nvCxnSpPr>
            <p:cNvPr id="5" name="Straight Arrow Connector 4">
              <a:extLst>
                <a:ext uri="{FF2B5EF4-FFF2-40B4-BE49-F238E27FC236}">
                  <a16:creationId xmlns:a16="http://schemas.microsoft.com/office/drawing/2014/main" id="{3D2BF5FC-D5D5-27F4-36EF-18EB68F8282F}"/>
                </a:ext>
              </a:extLst>
            </p:cNvPr>
            <p:cNvCxnSpPr>
              <a:cxnSpLocks/>
            </p:cNvCxnSpPr>
            <p:nvPr/>
          </p:nvCxnSpPr>
          <p:spPr>
            <a:xfrm>
              <a:off x="8043672" y="4525270"/>
              <a:ext cx="3048" cy="7782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 name="Oval 5">
              <a:extLst>
                <a:ext uri="{FF2B5EF4-FFF2-40B4-BE49-F238E27FC236}">
                  <a16:creationId xmlns:a16="http://schemas.microsoft.com/office/drawing/2014/main" id="{5BC67952-778E-FE30-9C58-BEDA503B8416}"/>
                </a:ext>
              </a:extLst>
            </p:cNvPr>
            <p:cNvSpPr/>
            <p:nvPr/>
          </p:nvSpPr>
          <p:spPr>
            <a:xfrm>
              <a:off x="7699248" y="5303520"/>
              <a:ext cx="688848" cy="778250"/>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t>E</a:t>
              </a:r>
            </a:p>
          </p:txBody>
        </p:sp>
        <p:sp>
          <p:nvSpPr>
            <p:cNvPr id="7" name="TextBox 6">
              <a:extLst>
                <a:ext uri="{FF2B5EF4-FFF2-40B4-BE49-F238E27FC236}">
                  <a16:creationId xmlns:a16="http://schemas.microsoft.com/office/drawing/2014/main" id="{9C24EBA4-9843-8DE9-4ACF-F6CDC1340467}"/>
                </a:ext>
              </a:extLst>
            </p:cNvPr>
            <p:cNvSpPr txBox="1"/>
            <p:nvPr/>
          </p:nvSpPr>
          <p:spPr>
            <a:xfrm>
              <a:off x="7562088" y="4635494"/>
              <a:ext cx="329184" cy="369332"/>
            </a:xfrm>
            <a:prstGeom prst="rect">
              <a:avLst/>
            </a:prstGeom>
            <a:noFill/>
          </p:spPr>
          <p:txBody>
            <a:bodyPr wrap="square" rtlCol="0">
              <a:spAutoFit/>
            </a:bodyPr>
            <a:lstStyle/>
            <a:p>
              <a:r>
                <a:rPr lang="en-US" dirty="0"/>
                <a:t>7</a:t>
              </a:r>
            </a:p>
          </p:txBody>
        </p:sp>
      </p:grpSp>
    </p:spTree>
    <p:extLst>
      <p:ext uri="{BB962C8B-B14F-4D97-AF65-F5344CB8AC3E}">
        <p14:creationId xmlns:p14="http://schemas.microsoft.com/office/powerpoint/2010/main" val="309579654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9">
            <a:extLst>
              <a:ext uri="{FF2B5EF4-FFF2-40B4-BE49-F238E27FC236}">
                <a16:creationId xmlns:a16="http://schemas.microsoft.com/office/drawing/2014/main" id="{D1BFD655-A33F-481E-AF6A-37131BBBDB84}"/>
              </a:ext>
            </a:extLst>
          </p:cNvPr>
          <p:cNvPicPr/>
          <p:nvPr/>
        </p:nvPicPr>
        <p:blipFill>
          <a:blip r:embed="rId2" cstate="print"/>
          <a:stretch>
            <a:fillRect/>
          </a:stretch>
        </p:blipFill>
        <p:spPr>
          <a:xfrm>
            <a:off x="2450592" y="2222506"/>
            <a:ext cx="2359151" cy="2412988"/>
          </a:xfrm>
          <a:prstGeom prst="rect">
            <a:avLst/>
          </a:prstGeom>
        </p:spPr>
      </p:pic>
      <p:grpSp>
        <p:nvGrpSpPr>
          <p:cNvPr id="11" name="Group 10">
            <a:extLst>
              <a:ext uri="{FF2B5EF4-FFF2-40B4-BE49-F238E27FC236}">
                <a16:creationId xmlns:a16="http://schemas.microsoft.com/office/drawing/2014/main" id="{128C2B32-D19A-741D-EE9C-1268BA5D4F73}"/>
              </a:ext>
            </a:extLst>
          </p:cNvPr>
          <p:cNvGrpSpPr/>
          <p:nvPr/>
        </p:nvGrpSpPr>
        <p:grpSpPr>
          <a:xfrm>
            <a:off x="5930263" y="1893322"/>
            <a:ext cx="4600575" cy="4033000"/>
            <a:chOff x="5871400" y="2048770"/>
            <a:chExt cx="4600575" cy="4033000"/>
          </a:xfrm>
        </p:grpSpPr>
        <p:grpSp>
          <p:nvGrpSpPr>
            <p:cNvPr id="3" name="Group 2">
              <a:extLst>
                <a:ext uri="{FF2B5EF4-FFF2-40B4-BE49-F238E27FC236}">
                  <a16:creationId xmlns:a16="http://schemas.microsoft.com/office/drawing/2014/main" id="{D738C406-A9B0-D7DA-A432-C7302D1ACCDC}"/>
                </a:ext>
              </a:extLst>
            </p:cNvPr>
            <p:cNvGrpSpPr/>
            <p:nvPr/>
          </p:nvGrpSpPr>
          <p:grpSpPr>
            <a:xfrm>
              <a:off x="5871400" y="2048770"/>
              <a:ext cx="4600575" cy="4033000"/>
              <a:chOff x="5871400" y="2048770"/>
              <a:chExt cx="4600575" cy="4033000"/>
            </a:xfrm>
          </p:grpSpPr>
          <p:pic>
            <p:nvPicPr>
              <p:cNvPr id="4" name="Picture 3">
                <a:extLst>
                  <a:ext uri="{FF2B5EF4-FFF2-40B4-BE49-F238E27FC236}">
                    <a16:creationId xmlns:a16="http://schemas.microsoft.com/office/drawing/2014/main" id="{D1531914-15C6-48AF-B3DE-867AEE92CC5D}"/>
                  </a:ext>
                </a:extLst>
              </p:cNvPr>
              <p:cNvPicPr>
                <a:picLocks noChangeAspect="1"/>
              </p:cNvPicPr>
              <p:nvPr/>
            </p:nvPicPr>
            <p:blipFill>
              <a:blip r:embed="rId3"/>
              <a:stretch>
                <a:fillRect/>
              </a:stretch>
            </p:blipFill>
            <p:spPr>
              <a:xfrm>
                <a:off x="5871400" y="2048770"/>
                <a:ext cx="4600575" cy="2476500"/>
              </a:xfrm>
              <a:prstGeom prst="rect">
                <a:avLst/>
              </a:prstGeom>
            </p:spPr>
          </p:pic>
          <p:cxnSp>
            <p:nvCxnSpPr>
              <p:cNvPr id="5" name="Straight Arrow Connector 4">
                <a:extLst>
                  <a:ext uri="{FF2B5EF4-FFF2-40B4-BE49-F238E27FC236}">
                    <a16:creationId xmlns:a16="http://schemas.microsoft.com/office/drawing/2014/main" id="{3E7B8A0E-3909-15F0-2E6E-46EA44CBA6CA}"/>
                  </a:ext>
                </a:extLst>
              </p:cNvPr>
              <p:cNvCxnSpPr>
                <a:cxnSpLocks/>
              </p:cNvCxnSpPr>
              <p:nvPr/>
            </p:nvCxnSpPr>
            <p:spPr>
              <a:xfrm>
                <a:off x="8043672" y="4525270"/>
                <a:ext cx="3048" cy="7782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 name="Oval 5">
                <a:extLst>
                  <a:ext uri="{FF2B5EF4-FFF2-40B4-BE49-F238E27FC236}">
                    <a16:creationId xmlns:a16="http://schemas.microsoft.com/office/drawing/2014/main" id="{F7C55E87-D125-9908-7DB8-C16E6E34DEDA}"/>
                  </a:ext>
                </a:extLst>
              </p:cNvPr>
              <p:cNvSpPr/>
              <p:nvPr/>
            </p:nvSpPr>
            <p:spPr>
              <a:xfrm>
                <a:off x="7699248" y="5303520"/>
                <a:ext cx="688848" cy="778250"/>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t>E</a:t>
                </a:r>
              </a:p>
            </p:txBody>
          </p:sp>
          <p:sp>
            <p:nvSpPr>
              <p:cNvPr id="7" name="TextBox 6">
                <a:extLst>
                  <a:ext uri="{FF2B5EF4-FFF2-40B4-BE49-F238E27FC236}">
                    <a16:creationId xmlns:a16="http://schemas.microsoft.com/office/drawing/2014/main" id="{6B299727-AFA4-8A91-B949-E83045D5403A}"/>
                  </a:ext>
                </a:extLst>
              </p:cNvPr>
              <p:cNvSpPr txBox="1"/>
              <p:nvPr/>
            </p:nvSpPr>
            <p:spPr>
              <a:xfrm>
                <a:off x="7562088" y="4635494"/>
                <a:ext cx="329184" cy="369332"/>
              </a:xfrm>
              <a:prstGeom prst="rect">
                <a:avLst/>
              </a:prstGeom>
              <a:noFill/>
            </p:spPr>
            <p:txBody>
              <a:bodyPr wrap="square" rtlCol="0">
                <a:spAutoFit/>
              </a:bodyPr>
              <a:lstStyle/>
              <a:p>
                <a:r>
                  <a:rPr lang="en-US" dirty="0"/>
                  <a:t>7</a:t>
                </a:r>
              </a:p>
            </p:txBody>
          </p:sp>
        </p:grpSp>
        <p:cxnSp>
          <p:nvCxnSpPr>
            <p:cNvPr id="8" name="Straight Arrow Connector 7">
              <a:extLst>
                <a:ext uri="{FF2B5EF4-FFF2-40B4-BE49-F238E27FC236}">
                  <a16:creationId xmlns:a16="http://schemas.microsoft.com/office/drawing/2014/main" id="{1F372CAF-20AA-E801-B33E-985683CB811C}"/>
                </a:ext>
              </a:extLst>
            </p:cNvPr>
            <p:cNvCxnSpPr>
              <a:cxnSpLocks/>
            </p:cNvCxnSpPr>
            <p:nvPr/>
          </p:nvCxnSpPr>
          <p:spPr>
            <a:xfrm>
              <a:off x="9631680" y="4525270"/>
              <a:ext cx="3048" cy="7782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9" name="Oval 8">
              <a:extLst>
                <a:ext uri="{FF2B5EF4-FFF2-40B4-BE49-F238E27FC236}">
                  <a16:creationId xmlns:a16="http://schemas.microsoft.com/office/drawing/2014/main" id="{0CB710E8-2BF2-1991-7F46-BAEFAF33BC7D}"/>
                </a:ext>
              </a:extLst>
            </p:cNvPr>
            <p:cNvSpPr/>
            <p:nvPr/>
          </p:nvSpPr>
          <p:spPr>
            <a:xfrm>
              <a:off x="9265920" y="5308092"/>
              <a:ext cx="801624" cy="773678"/>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t>E</a:t>
              </a:r>
            </a:p>
          </p:txBody>
        </p:sp>
        <p:sp>
          <p:nvSpPr>
            <p:cNvPr id="10" name="TextBox 9">
              <a:extLst>
                <a:ext uri="{FF2B5EF4-FFF2-40B4-BE49-F238E27FC236}">
                  <a16:creationId xmlns:a16="http://schemas.microsoft.com/office/drawing/2014/main" id="{EA5870BF-C8FE-2787-09A4-939230454672}"/>
                </a:ext>
              </a:extLst>
            </p:cNvPr>
            <p:cNvSpPr txBox="1"/>
            <p:nvPr/>
          </p:nvSpPr>
          <p:spPr>
            <a:xfrm>
              <a:off x="9162288" y="4635494"/>
              <a:ext cx="387096" cy="369332"/>
            </a:xfrm>
            <a:prstGeom prst="rect">
              <a:avLst/>
            </a:prstGeom>
            <a:noFill/>
          </p:spPr>
          <p:txBody>
            <a:bodyPr wrap="square" rtlCol="0">
              <a:spAutoFit/>
            </a:bodyPr>
            <a:lstStyle/>
            <a:p>
              <a:r>
                <a:rPr lang="en-US" dirty="0"/>
                <a:t>5</a:t>
              </a:r>
            </a:p>
          </p:txBody>
        </p:sp>
      </p:grpSp>
    </p:spTree>
    <p:extLst>
      <p:ext uri="{BB962C8B-B14F-4D97-AF65-F5344CB8AC3E}">
        <p14:creationId xmlns:p14="http://schemas.microsoft.com/office/powerpoint/2010/main" val="75886600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9">
            <a:extLst>
              <a:ext uri="{FF2B5EF4-FFF2-40B4-BE49-F238E27FC236}">
                <a16:creationId xmlns:a16="http://schemas.microsoft.com/office/drawing/2014/main" id="{D1BFD655-A33F-481E-AF6A-37131BBBDB84}"/>
              </a:ext>
            </a:extLst>
          </p:cNvPr>
          <p:cNvPicPr/>
          <p:nvPr/>
        </p:nvPicPr>
        <p:blipFill>
          <a:blip r:embed="rId2" cstate="print"/>
          <a:stretch>
            <a:fillRect/>
          </a:stretch>
        </p:blipFill>
        <p:spPr>
          <a:xfrm>
            <a:off x="2450592" y="2222506"/>
            <a:ext cx="2359151" cy="2412988"/>
          </a:xfrm>
          <a:prstGeom prst="rect">
            <a:avLst/>
          </a:prstGeom>
        </p:spPr>
      </p:pic>
      <p:grpSp>
        <p:nvGrpSpPr>
          <p:cNvPr id="3" name="Group 2">
            <a:extLst>
              <a:ext uri="{FF2B5EF4-FFF2-40B4-BE49-F238E27FC236}">
                <a16:creationId xmlns:a16="http://schemas.microsoft.com/office/drawing/2014/main" id="{4B1F5DE4-7E5C-5734-84E0-76913A78CE2C}"/>
              </a:ext>
            </a:extLst>
          </p:cNvPr>
          <p:cNvGrpSpPr/>
          <p:nvPr/>
        </p:nvGrpSpPr>
        <p:grpSpPr>
          <a:xfrm>
            <a:off x="5930263" y="1893322"/>
            <a:ext cx="4600575" cy="4033000"/>
            <a:chOff x="5871400" y="2048770"/>
            <a:chExt cx="4600575" cy="4033000"/>
          </a:xfrm>
        </p:grpSpPr>
        <p:grpSp>
          <p:nvGrpSpPr>
            <p:cNvPr id="4" name="Group 3">
              <a:extLst>
                <a:ext uri="{FF2B5EF4-FFF2-40B4-BE49-F238E27FC236}">
                  <a16:creationId xmlns:a16="http://schemas.microsoft.com/office/drawing/2014/main" id="{7F0D4DBE-ECF9-BF5B-E291-FCD685FDB850}"/>
                </a:ext>
              </a:extLst>
            </p:cNvPr>
            <p:cNvGrpSpPr/>
            <p:nvPr/>
          </p:nvGrpSpPr>
          <p:grpSpPr>
            <a:xfrm>
              <a:off x="5871400" y="2048770"/>
              <a:ext cx="4600575" cy="4033000"/>
              <a:chOff x="5871400" y="2048770"/>
              <a:chExt cx="4600575" cy="4033000"/>
            </a:xfrm>
          </p:grpSpPr>
          <p:pic>
            <p:nvPicPr>
              <p:cNvPr id="8" name="Picture 7">
                <a:extLst>
                  <a:ext uri="{FF2B5EF4-FFF2-40B4-BE49-F238E27FC236}">
                    <a16:creationId xmlns:a16="http://schemas.microsoft.com/office/drawing/2014/main" id="{F1DCE1BB-99FC-0E78-B642-B6356C92CCB5}"/>
                  </a:ext>
                </a:extLst>
              </p:cNvPr>
              <p:cNvPicPr>
                <a:picLocks noChangeAspect="1"/>
              </p:cNvPicPr>
              <p:nvPr/>
            </p:nvPicPr>
            <p:blipFill>
              <a:blip r:embed="rId3"/>
              <a:stretch>
                <a:fillRect/>
              </a:stretch>
            </p:blipFill>
            <p:spPr>
              <a:xfrm>
                <a:off x="5871400" y="2048770"/>
                <a:ext cx="4600575" cy="2476500"/>
              </a:xfrm>
              <a:prstGeom prst="rect">
                <a:avLst/>
              </a:prstGeom>
            </p:spPr>
          </p:pic>
          <p:cxnSp>
            <p:nvCxnSpPr>
              <p:cNvPr id="9" name="Straight Arrow Connector 8">
                <a:extLst>
                  <a:ext uri="{FF2B5EF4-FFF2-40B4-BE49-F238E27FC236}">
                    <a16:creationId xmlns:a16="http://schemas.microsoft.com/office/drawing/2014/main" id="{12E37111-074D-0591-2779-E5FD0342ABC0}"/>
                  </a:ext>
                </a:extLst>
              </p:cNvPr>
              <p:cNvCxnSpPr>
                <a:cxnSpLocks/>
              </p:cNvCxnSpPr>
              <p:nvPr/>
            </p:nvCxnSpPr>
            <p:spPr>
              <a:xfrm>
                <a:off x="8043672" y="4525270"/>
                <a:ext cx="3048" cy="7782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0" name="Oval 9">
                <a:extLst>
                  <a:ext uri="{FF2B5EF4-FFF2-40B4-BE49-F238E27FC236}">
                    <a16:creationId xmlns:a16="http://schemas.microsoft.com/office/drawing/2014/main" id="{01FDEFD2-F75B-86D3-CC2C-CCE081C7B67A}"/>
                  </a:ext>
                </a:extLst>
              </p:cNvPr>
              <p:cNvSpPr/>
              <p:nvPr/>
            </p:nvSpPr>
            <p:spPr>
              <a:xfrm>
                <a:off x="7699248" y="5303520"/>
                <a:ext cx="688848" cy="778250"/>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t>E</a:t>
                </a:r>
              </a:p>
            </p:txBody>
          </p:sp>
          <p:sp>
            <p:nvSpPr>
              <p:cNvPr id="11" name="TextBox 10">
                <a:extLst>
                  <a:ext uri="{FF2B5EF4-FFF2-40B4-BE49-F238E27FC236}">
                    <a16:creationId xmlns:a16="http://schemas.microsoft.com/office/drawing/2014/main" id="{4E2E8C47-7D01-5372-3449-B5566DEED455}"/>
                  </a:ext>
                </a:extLst>
              </p:cNvPr>
              <p:cNvSpPr txBox="1"/>
              <p:nvPr/>
            </p:nvSpPr>
            <p:spPr>
              <a:xfrm>
                <a:off x="7562088" y="4635494"/>
                <a:ext cx="329184" cy="369332"/>
              </a:xfrm>
              <a:prstGeom prst="rect">
                <a:avLst/>
              </a:prstGeom>
              <a:noFill/>
            </p:spPr>
            <p:txBody>
              <a:bodyPr wrap="square" rtlCol="0">
                <a:spAutoFit/>
              </a:bodyPr>
              <a:lstStyle/>
              <a:p>
                <a:r>
                  <a:rPr lang="en-US" dirty="0"/>
                  <a:t>7</a:t>
                </a:r>
              </a:p>
            </p:txBody>
          </p:sp>
        </p:grpSp>
        <p:cxnSp>
          <p:nvCxnSpPr>
            <p:cNvPr id="5" name="Straight Arrow Connector 4">
              <a:extLst>
                <a:ext uri="{FF2B5EF4-FFF2-40B4-BE49-F238E27FC236}">
                  <a16:creationId xmlns:a16="http://schemas.microsoft.com/office/drawing/2014/main" id="{0A7006BE-D71A-F07F-4292-2CA0B3FD29CA}"/>
                </a:ext>
              </a:extLst>
            </p:cNvPr>
            <p:cNvCxnSpPr>
              <a:cxnSpLocks/>
            </p:cNvCxnSpPr>
            <p:nvPr/>
          </p:nvCxnSpPr>
          <p:spPr>
            <a:xfrm>
              <a:off x="9631680" y="4525270"/>
              <a:ext cx="3048" cy="7782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 name="Oval 5">
              <a:extLst>
                <a:ext uri="{FF2B5EF4-FFF2-40B4-BE49-F238E27FC236}">
                  <a16:creationId xmlns:a16="http://schemas.microsoft.com/office/drawing/2014/main" id="{EF970AC3-7E34-1CEF-85D3-C25945C1E65C}"/>
                </a:ext>
              </a:extLst>
            </p:cNvPr>
            <p:cNvSpPr/>
            <p:nvPr/>
          </p:nvSpPr>
          <p:spPr>
            <a:xfrm>
              <a:off x="9265920" y="5308092"/>
              <a:ext cx="801624" cy="773678"/>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t>E</a:t>
              </a:r>
            </a:p>
          </p:txBody>
        </p:sp>
        <p:sp>
          <p:nvSpPr>
            <p:cNvPr id="7" name="TextBox 6">
              <a:extLst>
                <a:ext uri="{FF2B5EF4-FFF2-40B4-BE49-F238E27FC236}">
                  <a16:creationId xmlns:a16="http://schemas.microsoft.com/office/drawing/2014/main" id="{E2C3634A-A892-6C80-0DA6-3737C4479827}"/>
                </a:ext>
              </a:extLst>
            </p:cNvPr>
            <p:cNvSpPr txBox="1"/>
            <p:nvPr/>
          </p:nvSpPr>
          <p:spPr>
            <a:xfrm>
              <a:off x="9162288" y="4635494"/>
              <a:ext cx="387096" cy="369332"/>
            </a:xfrm>
            <a:prstGeom prst="rect">
              <a:avLst/>
            </a:prstGeom>
            <a:noFill/>
          </p:spPr>
          <p:txBody>
            <a:bodyPr wrap="square" rtlCol="0">
              <a:spAutoFit/>
            </a:bodyPr>
            <a:lstStyle/>
            <a:p>
              <a:r>
                <a:rPr lang="en-US" dirty="0"/>
                <a:t>5</a:t>
              </a:r>
            </a:p>
          </p:txBody>
        </p:sp>
      </p:grpSp>
      <p:cxnSp>
        <p:nvCxnSpPr>
          <p:cNvPr id="12" name="Straight Arrow Connector 11">
            <a:extLst>
              <a:ext uri="{FF2B5EF4-FFF2-40B4-BE49-F238E27FC236}">
                <a16:creationId xmlns:a16="http://schemas.microsoft.com/office/drawing/2014/main" id="{7A3F54D2-C316-DAD1-3FC2-767DD47B8E55}"/>
              </a:ext>
            </a:extLst>
          </p:cNvPr>
          <p:cNvCxnSpPr>
            <a:cxnSpLocks/>
          </p:cNvCxnSpPr>
          <p:nvPr/>
        </p:nvCxnSpPr>
        <p:spPr>
          <a:xfrm>
            <a:off x="6533291" y="4369822"/>
            <a:ext cx="3048" cy="7782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FDFD12FD-54E3-97C4-DD36-679714B0C2E4}"/>
              </a:ext>
            </a:extLst>
          </p:cNvPr>
          <p:cNvSpPr/>
          <p:nvPr/>
        </p:nvSpPr>
        <p:spPr>
          <a:xfrm>
            <a:off x="6173151" y="5148072"/>
            <a:ext cx="688848" cy="778250"/>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t>E</a:t>
            </a:r>
          </a:p>
        </p:txBody>
      </p:sp>
      <p:sp>
        <p:nvSpPr>
          <p:cNvPr id="14" name="TextBox 13">
            <a:extLst>
              <a:ext uri="{FF2B5EF4-FFF2-40B4-BE49-F238E27FC236}">
                <a16:creationId xmlns:a16="http://schemas.microsoft.com/office/drawing/2014/main" id="{495D7522-2F03-E11E-8550-53C864426552}"/>
              </a:ext>
            </a:extLst>
          </p:cNvPr>
          <p:cNvSpPr txBox="1"/>
          <p:nvPr/>
        </p:nvSpPr>
        <p:spPr>
          <a:xfrm>
            <a:off x="5930263" y="4480046"/>
            <a:ext cx="315089" cy="369332"/>
          </a:xfrm>
          <a:prstGeom prst="rect">
            <a:avLst/>
          </a:prstGeom>
          <a:noFill/>
        </p:spPr>
        <p:txBody>
          <a:bodyPr wrap="square" rtlCol="0">
            <a:spAutoFit/>
          </a:bodyPr>
          <a:lstStyle/>
          <a:p>
            <a:r>
              <a:rPr lang="en-US" dirty="0"/>
              <a:t>1</a:t>
            </a:r>
          </a:p>
        </p:txBody>
      </p:sp>
      <p:sp>
        <p:nvSpPr>
          <p:cNvPr id="15" name="TextBox 14">
            <a:extLst>
              <a:ext uri="{FF2B5EF4-FFF2-40B4-BE49-F238E27FC236}">
                <a16:creationId xmlns:a16="http://schemas.microsoft.com/office/drawing/2014/main" id="{1F16EE2A-3151-FAAC-A8B8-2B1542093B07}"/>
              </a:ext>
            </a:extLst>
          </p:cNvPr>
          <p:cNvSpPr txBox="1"/>
          <p:nvPr/>
        </p:nvSpPr>
        <p:spPr>
          <a:xfrm>
            <a:off x="3118245" y="4965192"/>
            <a:ext cx="2075688" cy="646331"/>
          </a:xfrm>
          <a:prstGeom prst="rect">
            <a:avLst/>
          </a:prstGeom>
          <a:noFill/>
        </p:spPr>
        <p:txBody>
          <a:bodyPr wrap="square" rtlCol="0">
            <a:spAutoFit/>
          </a:bodyPr>
          <a:lstStyle/>
          <a:p>
            <a:r>
              <a:rPr lang="en-US" dirty="0"/>
              <a:t>MIN COST = 6</a:t>
            </a:r>
          </a:p>
          <a:p>
            <a:r>
              <a:rPr lang="en-US" dirty="0"/>
              <a:t> PATH= A B E</a:t>
            </a:r>
          </a:p>
        </p:txBody>
      </p:sp>
    </p:spTree>
    <p:extLst>
      <p:ext uri="{BB962C8B-B14F-4D97-AF65-F5344CB8AC3E}">
        <p14:creationId xmlns:p14="http://schemas.microsoft.com/office/powerpoint/2010/main" val="9478610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a:spLocks noGrp="1"/>
          </p:cNvSpPr>
          <p:nvPr>
            <p:ph type="title" idx="4294967295"/>
          </p:nvPr>
        </p:nvSpPr>
        <p:spPr>
          <a:xfrm>
            <a:off x="1676400" y="619125"/>
            <a:ext cx="10515600" cy="817563"/>
          </a:xfrm>
          <a:prstGeom prst="rect">
            <a:avLst/>
          </a:prstGeom>
        </p:spPr>
        <p:txBody>
          <a:bodyPr vert="horz" wrap="square" lIns="0" tIns="110489" rIns="0" bIns="0" rtlCol="0" anchor="ctr">
            <a:spAutoFit/>
          </a:bodyPr>
          <a:lstStyle/>
          <a:p>
            <a:pPr marL="1551940" marR="5080" indent="231140">
              <a:lnSpc>
                <a:spcPts val="5790"/>
              </a:lnSpc>
              <a:spcBef>
                <a:spcPts val="869"/>
              </a:spcBef>
            </a:pPr>
            <a:r>
              <a:rPr b="1" spc="-10" dirty="0">
                <a:solidFill>
                  <a:schemeClr val="bg1"/>
                </a:solidFill>
              </a:rPr>
              <a:t>ALGORITHM AD</a:t>
            </a:r>
            <a:r>
              <a:rPr b="1" spc="-535" dirty="0">
                <a:solidFill>
                  <a:schemeClr val="bg1"/>
                </a:solidFill>
              </a:rPr>
              <a:t>V</a:t>
            </a:r>
            <a:r>
              <a:rPr b="1" spc="-10" dirty="0">
                <a:solidFill>
                  <a:schemeClr val="bg1"/>
                </a:solidFill>
              </a:rPr>
              <a:t>AN</a:t>
            </a:r>
            <a:r>
              <a:rPr b="1" spc="-350" dirty="0">
                <a:solidFill>
                  <a:schemeClr val="bg1"/>
                </a:solidFill>
              </a:rPr>
              <a:t>T</a:t>
            </a:r>
            <a:r>
              <a:rPr b="1" spc="-10" dirty="0">
                <a:solidFill>
                  <a:schemeClr val="bg1"/>
                </a:solidFill>
              </a:rPr>
              <a:t>AGES</a:t>
            </a:r>
          </a:p>
        </p:txBody>
      </p:sp>
      <p:sp>
        <p:nvSpPr>
          <p:cNvPr id="6" name="object 6"/>
          <p:cNvSpPr txBox="1"/>
          <p:nvPr/>
        </p:nvSpPr>
        <p:spPr>
          <a:xfrm>
            <a:off x="2060245" y="1627708"/>
            <a:ext cx="7990205" cy="3538854"/>
          </a:xfrm>
          <a:prstGeom prst="rect">
            <a:avLst/>
          </a:prstGeom>
        </p:spPr>
        <p:txBody>
          <a:bodyPr vert="horz" wrap="square" lIns="0" tIns="12700" rIns="0" bIns="0" rtlCol="0">
            <a:spAutoFit/>
          </a:bodyPr>
          <a:lstStyle/>
          <a:p>
            <a:pPr marL="356870" marR="1140460" indent="-344805">
              <a:spcBef>
                <a:spcPts val="100"/>
              </a:spcBef>
              <a:buFont typeface="Arial"/>
              <a:buChar char="•"/>
              <a:tabLst>
                <a:tab pos="356870" algn="l"/>
                <a:tab pos="357505" algn="l"/>
              </a:tabLst>
            </a:pPr>
            <a:r>
              <a:rPr sz="2400" dirty="0">
                <a:solidFill>
                  <a:srgbClr val="7E7E7E"/>
                </a:solidFill>
                <a:latin typeface="Century Gothic"/>
                <a:cs typeface="Century Gothic"/>
              </a:rPr>
              <a:t>Each</a:t>
            </a:r>
            <a:r>
              <a:rPr sz="2400" spc="-60" dirty="0">
                <a:solidFill>
                  <a:srgbClr val="7E7E7E"/>
                </a:solidFill>
                <a:latin typeface="Century Gothic"/>
                <a:cs typeface="Century Gothic"/>
              </a:rPr>
              <a:t> </a:t>
            </a:r>
            <a:r>
              <a:rPr sz="2400" dirty="0">
                <a:solidFill>
                  <a:srgbClr val="7E7E7E"/>
                </a:solidFill>
                <a:latin typeface="Century Gothic"/>
                <a:cs typeface="Century Gothic"/>
              </a:rPr>
              <a:t>of</a:t>
            </a:r>
            <a:r>
              <a:rPr sz="2400" spc="-40" dirty="0">
                <a:solidFill>
                  <a:srgbClr val="7E7E7E"/>
                </a:solidFill>
                <a:latin typeface="Century Gothic"/>
                <a:cs typeface="Century Gothic"/>
              </a:rPr>
              <a:t> </a:t>
            </a:r>
            <a:r>
              <a:rPr sz="2400" dirty="0">
                <a:solidFill>
                  <a:srgbClr val="7E7E7E"/>
                </a:solidFill>
                <a:latin typeface="Century Gothic"/>
                <a:cs typeface="Century Gothic"/>
              </a:rPr>
              <a:t>the</a:t>
            </a:r>
            <a:r>
              <a:rPr sz="2400" spc="10" dirty="0">
                <a:solidFill>
                  <a:srgbClr val="7E7E7E"/>
                </a:solidFill>
                <a:latin typeface="Century Gothic"/>
                <a:cs typeface="Century Gothic"/>
              </a:rPr>
              <a:t> </a:t>
            </a:r>
            <a:r>
              <a:rPr sz="2400" dirty="0">
                <a:solidFill>
                  <a:srgbClr val="7E7E7E"/>
                </a:solidFill>
                <a:latin typeface="Century Gothic"/>
                <a:cs typeface="Century Gothic"/>
              </a:rPr>
              <a:t>algorithms</a:t>
            </a:r>
            <a:r>
              <a:rPr sz="2400" spc="-50" dirty="0">
                <a:solidFill>
                  <a:srgbClr val="7E7E7E"/>
                </a:solidFill>
                <a:latin typeface="Century Gothic"/>
                <a:cs typeface="Century Gothic"/>
              </a:rPr>
              <a:t> </a:t>
            </a:r>
            <a:r>
              <a:rPr sz="2400" dirty="0">
                <a:solidFill>
                  <a:srgbClr val="7E7E7E"/>
                </a:solidFill>
                <a:latin typeface="Century Gothic"/>
                <a:cs typeface="Century Gothic"/>
              </a:rPr>
              <a:t>has</a:t>
            </a:r>
            <a:r>
              <a:rPr sz="2400" spc="-25" dirty="0">
                <a:solidFill>
                  <a:srgbClr val="7E7E7E"/>
                </a:solidFill>
                <a:latin typeface="Century Gothic"/>
                <a:cs typeface="Century Gothic"/>
              </a:rPr>
              <a:t> </a:t>
            </a:r>
            <a:r>
              <a:rPr sz="2400" dirty="0">
                <a:solidFill>
                  <a:srgbClr val="7E7E7E"/>
                </a:solidFill>
                <a:latin typeface="Century Gothic"/>
                <a:cs typeface="Century Gothic"/>
              </a:rPr>
              <a:t>advantages</a:t>
            </a:r>
            <a:r>
              <a:rPr sz="2400" spc="20" dirty="0">
                <a:solidFill>
                  <a:srgbClr val="7E7E7E"/>
                </a:solidFill>
                <a:latin typeface="Century Gothic"/>
                <a:cs typeface="Century Gothic"/>
              </a:rPr>
              <a:t> </a:t>
            </a:r>
            <a:r>
              <a:rPr sz="2400" spc="-25" dirty="0">
                <a:solidFill>
                  <a:srgbClr val="7E7E7E"/>
                </a:solidFill>
                <a:latin typeface="Century Gothic"/>
                <a:cs typeface="Century Gothic"/>
              </a:rPr>
              <a:t>and </a:t>
            </a:r>
            <a:r>
              <a:rPr sz="2400" dirty="0">
                <a:solidFill>
                  <a:srgbClr val="7E7E7E"/>
                </a:solidFill>
                <a:latin typeface="Century Gothic"/>
                <a:cs typeface="Century Gothic"/>
              </a:rPr>
              <a:t>disadvantages</a:t>
            </a:r>
            <a:r>
              <a:rPr sz="2400" spc="-5" dirty="0">
                <a:solidFill>
                  <a:srgbClr val="7E7E7E"/>
                </a:solidFill>
                <a:latin typeface="Century Gothic"/>
                <a:cs typeface="Century Gothic"/>
              </a:rPr>
              <a:t> </a:t>
            </a:r>
            <a:r>
              <a:rPr sz="2400" dirty="0">
                <a:solidFill>
                  <a:srgbClr val="7E7E7E"/>
                </a:solidFill>
                <a:latin typeface="Century Gothic"/>
                <a:cs typeface="Century Gothic"/>
              </a:rPr>
              <a:t>based</a:t>
            </a:r>
            <a:r>
              <a:rPr sz="2400" spc="-25" dirty="0">
                <a:solidFill>
                  <a:srgbClr val="7E7E7E"/>
                </a:solidFill>
                <a:latin typeface="Century Gothic"/>
                <a:cs typeface="Century Gothic"/>
              </a:rPr>
              <a:t> </a:t>
            </a:r>
            <a:r>
              <a:rPr sz="2400" dirty="0">
                <a:solidFill>
                  <a:srgbClr val="7E7E7E"/>
                </a:solidFill>
                <a:latin typeface="Century Gothic"/>
                <a:cs typeface="Century Gothic"/>
              </a:rPr>
              <a:t>on</a:t>
            </a:r>
            <a:r>
              <a:rPr sz="2400" spc="-40" dirty="0">
                <a:solidFill>
                  <a:srgbClr val="7E7E7E"/>
                </a:solidFill>
                <a:latin typeface="Century Gothic"/>
                <a:cs typeface="Century Gothic"/>
              </a:rPr>
              <a:t> </a:t>
            </a:r>
            <a:r>
              <a:rPr sz="2400" dirty="0">
                <a:solidFill>
                  <a:srgbClr val="7E7E7E"/>
                </a:solidFill>
                <a:latin typeface="Century Gothic"/>
                <a:cs typeface="Century Gothic"/>
              </a:rPr>
              <a:t>the</a:t>
            </a:r>
            <a:r>
              <a:rPr sz="2400" spc="35" dirty="0">
                <a:solidFill>
                  <a:srgbClr val="7E7E7E"/>
                </a:solidFill>
                <a:latin typeface="Century Gothic"/>
                <a:cs typeface="Century Gothic"/>
              </a:rPr>
              <a:t> </a:t>
            </a:r>
            <a:r>
              <a:rPr sz="2400" dirty="0">
                <a:solidFill>
                  <a:srgbClr val="7E7E7E"/>
                </a:solidFill>
                <a:latin typeface="Century Gothic"/>
                <a:cs typeface="Century Gothic"/>
              </a:rPr>
              <a:t>graph</a:t>
            </a:r>
            <a:r>
              <a:rPr sz="2400" spc="-40" dirty="0">
                <a:solidFill>
                  <a:srgbClr val="7E7E7E"/>
                </a:solidFill>
                <a:latin typeface="Century Gothic"/>
                <a:cs typeface="Century Gothic"/>
              </a:rPr>
              <a:t> </a:t>
            </a:r>
            <a:r>
              <a:rPr sz="2400" dirty="0">
                <a:solidFill>
                  <a:srgbClr val="7E7E7E"/>
                </a:solidFill>
                <a:latin typeface="Century Gothic"/>
                <a:cs typeface="Century Gothic"/>
              </a:rPr>
              <a:t>to</a:t>
            </a:r>
            <a:r>
              <a:rPr sz="2400" spc="10" dirty="0">
                <a:solidFill>
                  <a:srgbClr val="7E7E7E"/>
                </a:solidFill>
                <a:latin typeface="Century Gothic"/>
                <a:cs typeface="Century Gothic"/>
              </a:rPr>
              <a:t> </a:t>
            </a:r>
            <a:r>
              <a:rPr sz="2400" spc="-25" dirty="0">
                <a:solidFill>
                  <a:srgbClr val="7E7E7E"/>
                </a:solidFill>
                <a:latin typeface="Century Gothic"/>
                <a:cs typeface="Century Gothic"/>
              </a:rPr>
              <a:t>be </a:t>
            </a:r>
            <a:r>
              <a:rPr sz="2400" spc="-10" dirty="0">
                <a:solidFill>
                  <a:srgbClr val="7E7E7E"/>
                </a:solidFill>
                <a:latin typeface="Century Gothic"/>
                <a:cs typeface="Century Gothic"/>
              </a:rPr>
              <a:t>searched.</a:t>
            </a:r>
            <a:endParaRPr sz="2400" dirty="0">
              <a:latin typeface="Century Gothic"/>
              <a:cs typeface="Century Gothic"/>
            </a:endParaRPr>
          </a:p>
          <a:p>
            <a:pPr marL="356870" indent="-344805">
              <a:spcBef>
                <a:spcPts val="580"/>
              </a:spcBef>
              <a:buFont typeface="Arial"/>
              <a:buChar char="•"/>
              <a:tabLst>
                <a:tab pos="356870" algn="l"/>
                <a:tab pos="357505" algn="l"/>
              </a:tabLst>
            </a:pPr>
            <a:r>
              <a:rPr sz="2400" dirty="0">
                <a:solidFill>
                  <a:srgbClr val="7E7E7E"/>
                </a:solidFill>
                <a:latin typeface="Century Gothic"/>
                <a:cs typeface="Century Gothic"/>
              </a:rPr>
              <a:t>If</a:t>
            </a:r>
            <a:r>
              <a:rPr sz="2400" spc="-100" dirty="0">
                <a:solidFill>
                  <a:srgbClr val="7E7E7E"/>
                </a:solidFill>
                <a:latin typeface="Century Gothic"/>
                <a:cs typeface="Century Gothic"/>
              </a:rPr>
              <a:t> </a:t>
            </a:r>
            <a:r>
              <a:rPr sz="2400" dirty="0">
                <a:solidFill>
                  <a:srgbClr val="7E7E7E"/>
                </a:solidFill>
                <a:latin typeface="Century Gothic"/>
                <a:cs typeface="Century Gothic"/>
              </a:rPr>
              <a:t>the</a:t>
            </a:r>
            <a:r>
              <a:rPr sz="2400" spc="30" dirty="0">
                <a:solidFill>
                  <a:srgbClr val="7E7E7E"/>
                </a:solidFill>
                <a:latin typeface="Century Gothic"/>
                <a:cs typeface="Century Gothic"/>
              </a:rPr>
              <a:t> </a:t>
            </a:r>
            <a:r>
              <a:rPr sz="2400" dirty="0">
                <a:solidFill>
                  <a:srgbClr val="7E7E7E"/>
                </a:solidFill>
                <a:latin typeface="Century Gothic"/>
                <a:cs typeface="Century Gothic"/>
              </a:rPr>
              <a:t>tree</a:t>
            </a:r>
            <a:r>
              <a:rPr sz="2400" spc="30" dirty="0">
                <a:solidFill>
                  <a:srgbClr val="7E7E7E"/>
                </a:solidFill>
                <a:latin typeface="Century Gothic"/>
                <a:cs typeface="Century Gothic"/>
              </a:rPr>
              <a:t> </a:t>
            </a:r>
            <a:r>
              <a:rPr sz="2400" dirty="0">
                <a:solidFill>
                  <a:srgbClr val="7E7E7E"/>
                </a:solidFill>
                <a:latin typeface="Century Gothic"/>
                <a:cs typeface="Century Gothic"/>
              </a:rPr>
              <a:t>is</a:t>
            </a:r>
            <a:r>
              <a:rPr sz="2400" spc="-35" dirty="0">
                <a:solidFill>
                  <a:srgbClr val="7E7E7E"/>
                </a:solidFill>
                <a:latin typeface="Century Gothic"/>
                <a:cs typeface="Century Gothic"/>
              </a:rPr>
              <a:t> </a:t>
            </a:r>
            <a:r>
              <a:rPr sz="2400" dirty="0">
                <a:solidFill>
                  <a:srgbClr val="7E7E7E"/>
                </a:solidFill>
                <a:latin typeface="Century Gothic"/>
                <a:cs typeface="Century Gothic"/>
              </a:rPr>
              <a:t>shallow,</a:t>
            </a:r>
            <a:r>
              <a:rPr sz="2400" spc="-100" dirty="0">
                <a:solidFill>
                  <a:srgbClr val="7E7E7E"/>
                </a:solidFill>
                <a:latin typeface="Century Gothic"/>
                <a:cs typeface="Century Gothic"/>
              </a:rPr>
              <a:t> </a:t>
            </a:r>
            <a:r>
              <a:rPr sz="2400" dirty="0">
                <a:solidFill>
                  <a:srgbClr val="7E7E7E"/>
                </a:solidFill>
                <a:latin typeface="Century Gothic"/>
                <a:cs typeface="Century Gothic"/>
              </a:rPr>
              <a:t>then</a:t>
            </a:r>
            <a:r>
              <a:rPr sz="2400" spc="50" dirty="0">
                <a:solidFill>
                  <a:srgbClr val="7E7E7E"/>
                </a:solidFill>
                <a:latin typeface="Century Gothic"/>
                <a:cs typeface="Century Gothic"/>
              </a:rPr>
              <a:t> </a:t>
            </a:r>
            <a:r>
              <a:rPr sz="2400" dirty="0">
                <a:solidFill>
                  <a:srgbClr val="7E7E7E"/>
                </a:solidFill>
                <a:latin typeface="Century Gothic"/>
                <a:cs typeface="Century Gothic"/>
              </a:rPr>
              <a:t>BFS</a:t>
            </a:r>
            <a:r>
              <a:rPr sz="2400" spc="-10" dirty="0">
                <a:solidFill>
                  <a:srgbClr val="7E7E7E"/>
                </a:solidFill>
                <a:latin typeface="Century Gothic"/>
                <a:cs typeface="Century Gothic"/>
              </a:rPr>
              <a:t> </a:t>
            </a:r>
            <a:r>
              <a:rPr sz="2400" dirty="0">
                <a:solidFill>
                  <a:srgbClr val="7E7E7E"/>
                </a:solidFill>
                <a:latin typeface="Century Gothic"/>
                <a:cs typeface="Century Gothic"/>
              </a:rPr>
              <a:t>is</a:t>
            </a:r>
            <a:r>
              <a:rPr sz="2400" spc="-35" dirty="0">
                <a:solidFill>
                  <a:srgbClr val="7E7E7E"/>
                </a:solidFill>
                <a:latin typeface="Century Gothic"/>
                <a:cs typeface="Century Gothic"/>
              </a:rPr>
              <a:t> </a:t>
            </a:r>
            <a:r>
              <a:rPr sz="2400" dirty="0">
                <a:solidFill>
                  <a:srgbClr val="7E7E7E"/>
                </a:solidFill>
                <a:latin typeface="Century Gothic"/>
                <a:cs typeface="Century Gothic"/>
              </a:rPr>
              <a:t>the</a:t>
            </a:r>
            <a:r>
              <a:rPr sz="2400" spc="30" dirty="0">
                <a:solidFill>
                  <a:srgbClr val="7E7E7E"/>
                </a:solidFill>
                <a:latin typeface="Century Gothic"/>
                <a:cs typeface="Century Gothic"/>
              </a:rPr>
              <a:t> </a:t>
            </a:r>
            <a:r>
              <a:rPr sz="2400" dirty="0">
                <a:solidFill>
                  <a:srgbClr val="7E7E7E"/>
                </a:solidFill>
                <a:latin typeface="Century Gothic"/>
                <a:cs typeface="Century Gothic"/>
              </a:rPr>
              <a:t>best</a:t>
            </a:r>
            <a:r>
              <a:rPr sz="2400" spc="-5" dirty="0">
                <a:solidFill>
                  <a:srgbClr val="7E7E7E"/>
                </a:solidFill>
                <a:latin typeface="Century Gothic"/>
                <a:cs typeface="Century Gothic"/>
              </a:rPr>
              <a:t> </a:t>
            </a:r>
            <a:r>
              <a:rPr sz="2400" spc="-10" dirty="0">
                <a:solidFill>
                  <a:srgbClr val="7E7E7E"/>
                </a:solidFill>
                <a:latin typeface="Century Gothic"/>
                <a:cs typeface="Century Gothic"/>
              </a:rPr>
              <a:t>choice.</a:t>
            </a:r>
            <a:endParaRPr sz="2400" dirty="0">
              <a:latin typeface="Century Gothic"/>
              <a:cs typeface="Century Gothic"/>
            </a:endParaRPr>
          </a:p>
          <a:p>
            <a:pPr marL="356870" marR="622935" indent="-344805">
              <a:spcBef>
                <a:spcPts val="580"/>
              </a:spcBef>
              <a:buFont typeface="Arial"/>
              <a:buChar char="•"/>
              <a:tabLst>
                <a:tab pos="356870" algn="l"/>
                <a:tab pos="357505" algn="l"/>
              </a:tabLst>
            </a:pPr>
            <a:r>
              <a:rPr sz="2400" dirty="0">
                <a:solidFill>
                  <a:srgbClr val="7E7E7E"/>
                </a:solidFill>
                <a:latin typeface="Century Gothic"/>
                <a:cs typeface="Century Gothic"/>
              </a:rPr>
              <a:t>If</a:t>
            </a:r>
            <a:r>
              <a:rPr sz="2400" spc="-90" dirty="0">
                <a:solidFill>
                  <a:srgbClr val="7E7E7E"/>
                </a:solidFill>
                <a:latin typeface="Century Gothic"/>
                <a:cs typeface="Century Gothic"/>
              </a:rPr>
              <a:t> </a:t>
            </a:r>
            <a:r>
              <a:rPr sz="2400" dirty="0">
                <a:solidFill>
                  <a:srgbClr val="7E7E7E"/>
                </a:solidFill>
                <a:latin typeface="Century Gothic"/>
                <a:cs typeface="Century Gothic"/>
              </a:rPr>
              <a:t>the</a:t>
            </a:r>
            <a:r>
              <a:rPr sz="2400" spc="40" dirty="0">
                <a:solidFill>
                  <a:srgbClr val="7E7E7E"/>
                </a:solidFill>
                <a:latin typeface="Century Gothic"/>
                <a:cs typeface="Century Gothic"/>
              </a:rPr>
              <a:t> </a:t>
            </a:r>
            <a:r>
              <a:rPr sz="2400" dirty="0">
                <a:solidFill>
                  <a:srgbClr val="7E7E7E"/>
                </a:solidFill>
                <a:latin typeface="Century Gothic"/>
                <a:cs typeface="Century Gothic"/>
              </a:rPr>
              <a:t>tree</a:t>
            </a:r>
            <a:r>
              <a:rPr sz="2400" spc="35" dirty="0">
                <a:solidFill>
                  <a:srgbClr val="7E7E7E"/>
                </a:solidFill>
                <a:latin typeface="Century Gothic"/>
                <a:cs typeface="Century Gothic"/>
              </a:rPr>
              <a:t> </a:t>
            </a:r>
            <a:r>
              <a:rPr sz="2400" dirty="0">
                <a:solidFill>
                  <a:srgbClr val="7E7E7E"/>
                </a:solidFill>
                <a:latin typeface="Century Gothic"/>
                <a:cs typeface="Century Gothic"/>
              </a:rPr>
              <a:t>is</a:t>
            </a:r>
            <a:r>
              <a:rPr sz="2400" spc="-25" dirty="0">
                <a:solidFill>
                  <a:srgbClr val="7E7E7E"/>
                </a:solidFill>
                <a:latin typeface="Century Gothic"/>
                <a:cs typeface="Century Gothic"/>
              </a:rPr>
              <a:t> </a:t>
            </a:r>
            <a:r>
              <a:rPr sz="2400" dirty="0">
                <a:solidFill>
                  <a:srgbClr val="7E7E7E"/>
                </a:solidFill>
                <a:latin typeface="Century Gothic"/>
                <a:cs typeface="Century Gothic"/>
              </a:rPr>
              <a:t>deep,</a:t>
            </a:r>
            <a:r>
              <a:rPr sz="2400" spc="-40" dirty="0">
                <a:solidFill>
                  <a:srgbClr val="7E7E7E"/>
                </a:solidFill>
                <a:latin typeface="Century Gothic"/>
                <a:cs typeface="Century Gothic"/>
              </a:rPr>
              <a:t> </a:t>
            </a:r>
            <a:r>
              <a:rPr sz="2400" dirty="0">
                <a:solidFill>
                  <a:srgbClr val="7E7E7E"/>
                </a:solidFill>
                <a:latin typeface="Century Gothic"/>
                <a:cs typeface="Century Gothic"/>
              </a:rPr>
              <a:t>but</a:t>
            </a:r>
            <a:r>
              <a:rPr sz="2400" spc="-5" dirty="0">
                <a:solidFill>
                  <a:srgbClr val="7E7E7E"/>
                </a:solidFill>
                <a:latin typeface="Century Gothic"/>
                <a:cs typeface="Century Gothic"/>
              </a:rPr>
              <a:t> </a:t>
            </a:r>
            <a:r>
              <a:rPr sz="2400" dirty="0">
                <a:solidFill>
                  <a:srgbClr val="7E7E7E"/>
                </a:solidFill>
                <a:latin typeface="Century Gothic"/>
                <a:cs typeface="Century Gothic"/>
              </a:rPr>
              <a:t>a</a:t>
            </a:r>
            <a:r>
              <a:rPr sz="2400" spc="-20" dirty="0">
                <a:solidFill>
                  <a:srgbClr val="7E7E7E"/>
                </a:solidFill>
                <a:latin typeface="Century Gothic"/>
                <a:cs typeface="Century Gothic"/>
              </a:rPr>
              <a:t> </a:t>
            </a:r>
            <a:r>
              <a:rPr sz="2400" dirty="0">
                <a:solidFill>
                  <a:srgbClr val="7E7E7E"/>
                </a:solidFill>
                <a:latin typeface="Century Gothic"/>
                <a:cs typeface="Century Gothic"/>
              </a:rPr>
              <a:t>solution</a:t>
            </a:r>
            <a:r>
              <a:rPr sz="2400" spc="-15" dirty="0">
                <a:solidFill>
                  <a:srgbClr val="7E7E7E"/>
                </a:solidFill>
                <a:latin typeface="Century Gothic"/>
                <a:cs typeface="Century Gothic"/>
              </a:rPr>
              <a:t> </a:t>
            </a:r>
            <a:r>
              <a:rPr sz="2400" dirty="0">
                <a:solidFill>
                  <a:srgbClr val="7E7E7E"/>
                </a:solidFill>
                <a:latin typeface="Century Gothic"/>
                <a:cs typeface="Century Gothic"/>
              </a:rPr>
              <a:t>is</a:t>
            </a:r>
            <a:r>
              <a:rPr sz="2400" spc="-5" dirty="0">
                <a:solidFill>
                  <a:srgbClr val="7E7E7E"/>
                </a:solidFill>
                <a:latin typeface="Century Gothic"/>
                <a:cs typeface="Century Gothic"/>
              </a:rPr>
              <a:t> </a:t>
            </a:r>
            <a:r>
              <a:rPr sz="2400" dirty="0">
                <a:solidFill>
                  <a:srgbClr val="7E7E7E"/>
                </a:solidFill>
                <a:latin typeface="Century Gothic"/>
                <a:cs typeface="Century Gothic"/>
              </a:rPr>
              <a:t>known</a:t>
            </a:r>
            <a:r>
              <a:rPr sz="2400" spc="5" dirty="0">
                <a:solidFill>
                  <a:srgbClr val="7E7E7E"/>
                </a:solidFill>
                <a:latin typeface="Century Gothic"/>
                <a:cs typeface="Century Gothic"/>
              </a:rPr>
              <a:t> </a:t>
            </a:r>
            <a:r>
              <a:rPr sz="2400" dirty="0">
                <a:solidFill>
                  <a:srgbClr val="7E7E7E"/>
                </a:solidFill>
                <a:latin typeface="Century Gothic"/>
                <a:cs typeface="Century Gothic"/>
              </a:rPr>
              <a:t>to</a:t>
            </a:r>
            <a:r>
              <a:rPr sz="2400" spc="30" dirty="0">
                <a:solidFill>
                  <a:srgbClr val="7E7E7E"/>
                </a:solidFill>
                <a:latin typeface="Century Gothic"/>
                <a:cs typeface="Century Gothic"/>
              </a:rPr>
              <a:t> </a:t>
            </a:r>
            <a:r>
              <a:rPr sz="2400" spc="-35" dirty="0">
                <a:solidFill>
                  <a:srgbClr val="7E7E7E"/>
                </a:solidFill>
                <a:latin typeface="Century Gothic"/>
                <a:cs typeface="Century Gothic"/>
              </a:rPr>
              <a:t>be </a:t>
            </a:r>
            <a:r>
              <a:rPr sz="2400" dirty="0">
                <a:solidFill>
                  <a:srgbClr val="7E7E7E"/>
                </a:solidFill>
                <a:latin typeface="Century Gothic"/>
                <a:cs typeface="Century Gothic"/>
              </a:rPr>
              <a:t>shallow</a:t>
            </a:r>
            <a:r>
              <a:rPr sz="2400" spc="-90" dirty="0">
                <a:solidFill>
                  <a:srgbClr val="7E7E7E"/>
                </a:solidFill>
                <a:latin typeface="Century Gothic"/>
                <a:cs typeface="Century Gothic"/>
              </a:rPr>
              <a:t> </a:t>
            </a:r>
            <a:r>
              <a:rPr sz="2400" dirty="0">
                <a:solidFill>
                  <a:srgbClr val="7E7E7E"/>
                </a:solidFill>
                <a:latin typeface="Century Gothic"/>
                <a:cs typeface="Century Gothic"/>
              </a:rPr>
              <a:t>in</a:t>
            </a:r>
            <a:r>
              <a:rPr sz="2400" spc="-15" dirty="0">
                <a:solidFill>
                  <a:srgbClr val="7E7E7E"/>
                </a:solidFill>
                <a:latin typeface="Century Gothic"/>
                <a:cs typeface="Century Gothic"/>
              </a:rPr>
              <a:t> </a:t>
            </a:r>
            <a:r>
              <a:rPr sz="2400" dirty="0">
                <a:solidFill>
                  <a:srgbClr val="7E7E7E"/>
                </a:solidFill>
                <a:latin typeface="Century Gothic"/>
                <a:cs typeface="Century Gothic"/>
              </a:rPr>
              <a:t>the</a:t>
            </a:r>
            <a:r>
              <a:rPr sz="2400" spc="15" dirty="0">
                <a:solidFill>
                  <a:srgbClr val="7E7E7E"/>
                </a:solidFill>
                <a:latin typeface="Century Gothic"/>
                <a:cs typeface="Century Gothic"/>
              </a:rPr>
              <a:t> </a:t>
            </a:r>
            <a:r>
              <a:rPr sz="2400" dirty="0">
                <a:solidFill>
                  <a:srgbClr val="7E7E7E"/>
                </a:solidFill>
                <a:latin typeface="Century Gothic"/>
                <a:cs typeface="Century Gothic"/>
              </a:rPr>
              <a:t>graph,</a:t>
            </a:r>
            <a:r>
              <a:rPr sz="2400" spc="-5" dirty="0">
                <a:solidFill>
                  <a:srgbClr val="7E7E7E"/>
                </a:solidFill>
                <a:latin typeface="Century Gothic"/>
                <a:cs typeface="Century Gothic"/>
              </a:rPr>
              <a:t> </a:t>
            </a:r>
            <a:r>
              <a:rPr sz="2400" dirty="0">
                <a:solidFill>
                  <a:srgbClr val="7E7E7E"/>
                </a:solidFill>
                <a:latin typeface="Century Gothic"/>
                <a:cs typeface="Century Gothic"/>
              </a:rPr>
              <a:t>then</a:t>
            </a:r>
            <a:r>
              <a:rPr sz="2400" spc="30" dirty="0">
                <a:solidFill>
                  <a:srgbClr val="7E7E7E"/>
                </a:solidFill>
                <a:latin typeface="Century Gothic"/>
                <a:cs typeface="Century Gothic"/>
              </a:rPr>
              <a:t> </a:t>
            </a:r>
            <a:r>
              <a:rPr sz="2400" dirty="0">
                <a:solidFill>
                  <a:srgbClr val="7E7E7E"/>
                </a:solidFill>
                <a:latin typeface="Century Gothic"/>
                <a:cs typeface="Century Gothic"/>
              </a:rPr>
              <a:t>IDS</a:t>
            </a:r>
            <a:r>
              <a:rPr sz="2400" spc="-75" dirty="0">
                <a:solidFill>
                  <a:srgbClr val="7E7E7E"/>
                </a:solidFill>
                <a:latin typeface="Century Gothic"/>
                <a:cs typeface="Century Gothic"/>
              </a:rPr>
              <a:t> </a:t>
            </a:r>
            <a:r>
              <a:rPr sz="2400" dirty="0">
                <a:solidFill>
                  <a:srgbClr val="7E7E7E"/>
                </a:solidFill>
                <a:latin typeface="Century Gothic"/>
                <a:cs typeface="Century Gothic"/>
              </a:rPr>
              <a:t>is</a:t>
            </a:r>
            <a:r>
              <a:rPr sz="2400" spc="-10" dirty="0">
                <a:solidFill>
                  <a:srgbClr val="7E7E7E"/>
                </a:solidFill>
                <a:latin typeface="Century Gothic"/>
                <a:cs typeface="Century Gothic"/>
              </a:rPr>
              <a:t> </a:t>
            </a:r>
            <a:r>
              <a:rPr sz="2400" dirty="0">
                <a:solidFill>
                  <a:srgbClr val="7E7E7E"/>
                </a:solidFill>
                <a:latin typeface="Century Gothic"/>
                <a:cs typeface="Century Gothic"/>
              </a:rPr>
              <a:t>a</a:t>
            </a:r>
            <a:r>
              <a:rPr sz="2400" spc="-45" dirty="0">
                <a:solidFill>
                  <a:srgbClr val="7E7E7E"/>
                </a:solidFill>
                <a:latin typeface="Century Gothic"/>
                <a:cs typeface="Century Gothic"/>
              </a:rPr>
              <a:t> </a:t>
            </a:r>
            <a:r>
              <a:rPr sz="2400" dirty="0">
                <a:solidFill>
                  <a:srgbClr val="7E7E7E"/>
                </a:solidFill>
                <a:latin typeface="Century Gothic"/>
                <a:cs typeface="Century Gothic"/>
              </a:rPr>
              <a:t>good</a:t>
            </a:r>
            <a:r>
              <a:rPr sz="2400" spc="25" dirty="0">
                <a:solidFill>
                  <a:srgbClr val="7E7E7E"/>
                </a:solidFill>
                <a:latin typeface="Century Gothic"/>
                <a:cs typeface="Century Gothic"/>
              </a:rPr>
              <a:t> </a:t>
            </a:r>
            <a:r>
              <a:rPr sz="2400" spc="-10" dirty="0">
                <a:solidFill>
                  <a:srgbClr val="7E7E7E"/>
                </a:solidFill>
                <a:latin typeface="Century Gothic"/>
                <a:cs typeface="Century Gothic"/>
              </a:rPr>
              <a:t>choice.</a:t>
            </a:r>
            <a:endParaRPr sz="2400" dirty="0">
              <a:latin typeface="Century Gothic"/>
              <a:cs typeface="Century Gothic"/>
            </a:endParaRPr>
          </a:p>
          <a:p>
            <a:pPr marL="356870" marR="5080" indent="-344805">
              <a:spcBef>
                <a:spcPts val="575"/>
              </a:spcBef>
              <a:buFont typeface="Arial"/>
              <a:buChar char="•"/>
              <a:tabLst>
                <a:tab pos="356870" algn="l"/>
                <a:tab pos="357505" algn="l"/>
              </a:tabLst>
            </a:pPr>
            <a:r>
              <a:rPr sz="2400" dirty="0">
                <a:solidFill>
                  <a:srgbClr val="7E7E7E"/>
                </a:solidFill>
                <a:latin typeface="Century Gothic"/>
                <a:cs typeface="Century Gothic"/>
              </a:rPr>
              <a:t>If</a:t>
            </a:r>
            <a:r>
              <a:rPr sz="2400" spc="-100" dirty="0">
                <a:solidFill>
                  <a:srgbClr val="7E7E7E"/>
                </a:solidFill>
                <a:latin typeface="Century Gothic"/>
                <a:cs typeface="Century Gothic"/>
              </a:rPr>
              <a:t> </a:t>
            </a:r>
            <a:r>
              <a:rPr sz="2400" dirty="0">
                <a:solidFill>
                  <a:srgbClr val="7E7E7E"/>
                </a:solidFill>
                <a:latin typeface="Century Gothic"/>
                <a:cs typeface="Century Gothic"/>
              </a:rPr>
              <a:t>the</a:t>
            </a:r>
            <a:r>
              <a:rPr sz="2400" spc="40" dirty="0">
                <a:solidFill>
                  <a:srgbClr val="7E7E7E"/>
                </a:solidFill>
                <a:latin typeface="Century Gothic"/>
                <a:cs typeface="Century Gothic"/>
              </a:rPr>
              <a:t> </a:t>
            </a:r>
            <a:r>
              <a:rPr sz="2400" dirty="0">
                <a:solidFill>
                  <a:srgbClr val="7E7E7E"/>
                </a:solidFill>
                <a:latin typeface="Century Gothic"/>
                <a:cs typeface="Century Gothic"/>
              </a:rPr>
              <a:t>graph</a:t>
            </a:r>
            <a:r>
              <a:rPr sz="2400" spc="-20" dirty="0">
                <a:solidFill>
                  <a:srgbClr val="7E7E7E"/>
                </a:solidFill>
                <a:latin typeface="Century Gothic"/>
                <a:cs typeface="Century Gothic"/>
              </a:rPr>
              <a:t> </a:t>
            </a:r>
            <a:r>
              <a:rPr sz="2400" dirty="0">
                <a:solidFill>
                  <a:srgbClr val="7E7E7E"/>
                </a:solidFill>
                <a:latin typeface="Century Gothic"/>
                <a:cs typeface="Century Gothic"/>
              </a:rPr>
              <a:t>is</a:t>
            </a:r>
            <a:r>
              <a:rPr sz="2400" spc="5" dirty="0">
                <a:solidFill>
                  <a:srgbClr val="7E7E7E"/>
                </a:solidFill>
                <a:latin typeface="Century Gothic"/>
                <a:cs typeface="Century Gothic"/>
              </a:rPr>
              <a:t> </a:t>
            </a:r>
            <a:r>
              <a:rPr sz="2400" dirty="0">
                <a:solidFill>
                  <a:srgbClr val="7E7E7E"/>
                </a:solidFill>
                <a:latin typeface="Century Gothic"/>
                <a:cs typeface="Century Gothic"/>
              </a:rPr>
              <a:t>weighted, then</a:t>
            </a:r>
            <a:r>
              <a:rPr sz="2400" spc="25" dirty="0">
                <a:solidFill>
                  <a:srgbClr val="7E7E7E"/>
                </a:solidFill>
                <a:latin typeface="Century Gothic"/>
                <a:cs typeface="Century Gothic"/>
              </a:rPr>
              <a:t> </a:t>
            </a:r>
            <a:r>
              <a:rPr sz="2400" dirty="0">
                <a:solidFill>
                  <a:srgbClr val="7E7E7E"/>
                </a:solidFill>
                <a:latin typeface="Century Gothic"/>
                <a:cs typeface="Century Gothic"/>
              </a:rPr>
              <a:t>UCS</a:t>
            </a:r>
            <a:r>
              <a:rPr sz="2400" spc="15" dirty="0">
                <a:solidFill>
                  <a:srgbClr val="7E7E7E"/>
                </a:solidFill>
                <a:latin typeface="Century Gothic"/>
                <a:cs typeface="Century Gothic"/>
              </a:rPr>
              <a:t> </a:t>
            </a:r>
            <a:r>
              <a:rPr sz="2400" dirty="0">
                <a:solidFill>
                  <a:srgbClr val="7E7E7E"/>
                </a:solidFill>
                <a:latin typeface="Century Gothic"/>
                <a:cs typeface="Century Gothic"/>
              </a:rPr>
              <a:t>should</a:t>
            </a:r>
            <a:r>
              <a:rPr sz="2400" spc="-45" dirty="0">
                <a:solidFill>
                  <a:srgbClr val="7E7E7E"/>
                </a:solidFill>
                <a:latin typeface="Century Gothic"/>
                <a:cs typeface="Century Gothic"/>
              </a:rPr>
              <a:t> </a:t>
            </a:r>
            <a:r>
              <a:rPr sz="2400" dirty="0">
                <a:solidFill>
                  <a:srgbClr val="7E7E7E"/>
                </a:solidFill>
                <a:latin typeface="Century Gothic"/>
                <a:cs typeface="Century Gothic"/>
              </a:rPr>
              <a:t>be</a:t>
            </a:r>
            <a:r>
              <a:rPr sz="2400" spc="-35" dirty="0">
                <a:solidFill>
                  <a:srgbClr val="7E7E7E"/>
                </a:solidFill>
                <a:latin typeface="Century Gothic"/>
                <a:cs typeface="Century Gothic"/>
              </a:rPr>
              <a:t> </a:t>
            </a:r>
            <a:r>
              <a:rPr sz="2400" spc="-20" dirty="0">
                <a:solidFill>
                  <a:srgbClr val="7E7E7E"/>
                </a:solidFill>
                <a:latin typeface="Century Gothic"/>
                <a:cs typeface="Century Gothic"/>
              </a:rPr>
              <a:t>used </a:t>
            </a:r>
            <a:r>
              <a:rPr sz="2400" dirty="0">
                <a:solidFill>
                  <a:srgbClr val="7E7E7E"/>
                </a:solidFill>
                <a:latin typeface="Century Gothic"/>
                <a:cs typeface="Century Gothic"/>
              </a:rPr>
              <a:t>as</a:t>
            </a:r>
            <a:r>
              <a:rPr sz="2400" spc="-5" dirty="0">
                <a:solidFill>
                  <a:srgbClr val="7E7E7E"/>
                </a:solidFill>
                <a:latin typeface="Century Gothic"/>
                <a:cs typeface="Century Gothic"/>
              </a:rPr>
              <a:t> </a:t>
            </a:r>
            <a:r>
              <a:rPr sz="2400" dirty="0">
                <a:solidFill>
                  <a:srgbClr val="7E7E7E"/>
                </a:solidFill>
                <a:latin typeface="Century Gothic"/>
                <a:cs typeface="Century Gothic"/>
              </a:rPr>
              <a:t>it</a:t>
            </a:r>
            <a:r>
              <a:rPr sz="2400" spc="-25" dirty="0">
                <a:solidFill>
                  <a:srgbClr val="7E7E7E"/>
                </a:solidFill>
                <a:latin typeface="Century Gothic"/>
                <a:cs typeface="Century Gothic"/>
              </a:rPr>
              <a:t> </a:t>
            </a:r>
            <a:r>
              <a:rPr sz="2400" dirty="0">
                <a:solidFill>
                  <a:srgbClr val="7E7E7E"/>
                </a:solidFill>
                <a:latin typeface="Century Gothic"/>
                <a:cs typeface="Century Gothic"/>
              </a:rPr>
              <a:t>will</a:t>
            </a:r>
            <a:r>
              <a:rPr sz="2400" spc="-80" dirty="0">
                <a:solidFill>
                  <a:srgbClr val="7E7E7E"/>
                </a:solidFill>
                <a:latin typeface="Century Gothic"/>
                <a:cs typeface="Century Gothic"/>
              </a:rPr>
              <a:t> </a:t>
            </a:r>
            <a:r>
              <a:rPr sz="2400" dirty="0">
                <a:solidFill>
                  <a:srgbClr val="7E7E7E"/>
                </a:solidFill>
                <a:latin typeface="Century Gothic"/>
                <a:cs typeface="Century Gothic"/>
              </a:rPr>
              <a:t>always</a:t>
            </a:r>
            <a:r>
              <a:rPr sz="2400" spc="-45" dirty="0">
                <a:solidFill>
                  <a:srgbClr val="7E7E7E"/>
                </a:solidFill>
                <a:latin typeface="Century Gothic"/>
                <a:cs typeface="Century Gothic"/>
              </a:rPr>
              <a:t> </a:t>
            </a:r>
            <a:r>
              <a:rPr sz="2400" dirty="0">
                <a:solidFill>
                  <a:srgbClr val="7E7E7E"/>
                </a:solidFill>
                <a:latin typeface="Century Gothic"/>
                <a:cs typeface="Century Gothic"/>
              </a:rPr>
              <a:t>find the</a:t>
            </a:r>
            <a:r>
              <a:rPr sz="2400" spc="15" dirty="0">
                <a:solidFill>
                  <a:srgbClr val="7E7E7E"/>
                </a:solidFill>
                <a:latin typeface="Century Gothic"/>
                <a:cs typeface="Century Gothic"/>
              </a:rPr>
              <a:t> </a:t>
            </a:r>
            <a:r>
              <a:rPr sz="2400" dirty="0">
                <a:solidFill>
                  <a:srgbClr val="7E7E7E"/>
                </a:solidFill>
                <a:latin typeface="Century Gothic"/>
                <a:cs typeface="Century Gothic"/>
              </a:rPr>
              <a:t>best solution</a:t>
            </a:r>
            <a:r>
              <a:rPr sz="2400" spc="-10" dirty="0">
                <a:solidFill>
                  <a:srgbClr val="7E7E7E"/>
                </a:solidFill>
                <a:latin typeface="Century Gothic"/>
                <a:cs typeface="Century Gothic"/>
              </a:rPr>
              <a:t> </a:t>
            </a:r>
            <a:r>
              <a:rPr sz="2400" dirty="0">
                <a:solidFill>
                  <a:srgbClr val="7E7E7E"/>
                </a:solidFill>
                <a:latin typeface="Century Gothic"/>
                <a:cs typeface="Century Gothic"/>
              </a:rPr>
              <a:t>where</a:t>
            </a:r>
            <a:r>
              <a:rPr sz="2400" spc="45" dirty="0">
                <a:solidFill>
                  <a:srgbClr val="7E7E7E"/>
                </a:solidFill>
                <a:latin typeface="Century Gothic"/>
                <a:cs typeface="Century Gothic"/>
              </a:rPr>
              <a:t> </a:t>
            </a:r>
            <a:r>
              <a:rPr sz="2400" dirty="0">
                <a:solidFill>
                  <a:srgbClr val="7E7E7E"/>
                </a:solidFill>
                <a:latin typeface="Century Gothic"/>
                <a:cs typeface="Century Gothic"/>
              </a:rPr>
              <a:t>DFS </a:t>
            </a:r>
            <a:r>
              <a:rPr sz="2400" spc="-25" dirty="0">
                <a:solidFill>
                  <a:srgbClr val="7E7E7E"/>
                </a:solidFill>
                <a:latin typeface="Century Gothic"/>
                <a:cs typeface="Century Gothic"/>
              </a:rPr>
              <a:t>and </a:t>
            </a:r>
            <a:r>
              <a:rPr sz="2400" dirty="0">
                <a:solidFill>
                  <a:srgbClr val="7E7E7E"/>
                </a:solidFill>
                <a:latin typeface="Century Gothic"/>
                <a:cs typeface="Century Gothic"/>
              </a:rPr>
              <a:t>BFS</a:t>
            </a:r>
            <a:r>
              <a:rPr sz="2400" spc="5" dirty="0">
                <a:solidFill>
                  <a:srgbClr val="7E7E7E"/>
                </a:solidFill>
                <a:latin typeface="Century Gothic"/>
                <a:cs typeface="Century Gothic"/>
              </a:rPr>
              <a:t> </a:t>
            </a:r>
            <a:r>
              <a:rPr sz="2400" dirty="0">
                <a:solidFill>
                  <a:srgbClr val="7E7E7E"/>
                </a:solidFill>
                <a:latin typeface="Century Gothic"/>
                <a:cs typeface="Century Gothic"/>
              </a:rPr>
              <a:t>will</a:t>
            </a:r>
            <a:r>
              <a:rPr sz="2400" spc="-45" dirty="0">
                <a:solidFill>
                  <a:srgbClr val="7E7E7E"/>
                </a:solidFill>
                <a:latin typeface="Century Gothic"/>
                <a:cs typeface="Century Gothic"/>
              </a:rPr>
              <a:t> </a:t>
            </a:r>
            <a:r>
              <a:rPr sz="2400" spc="-20" dirty="0">
                <a:solidFill>
                  <a:srgbClr val="7E7E7E"/>
                </a:solidFill>
                <a:latin typeface="Century Gothic"/>
                <a:cs typeface="Century Gothic"/>
              </a:rPr>
              <a:t>not.</a:t>
            </a:r>
            <a:endParaRPr sz="2400" dirty="0">
              <a:latin typeface="Century Gothic"/>
              <a:cs typeface="Century Gothic"/>
            </a:endParaRPr>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7"/>
          <p:cNvSpPr txBox="1">
            <a:spLocks noGrp="1"/>
          </p:cNvSpPr>
          <p:nvPr>
            <p:ph type="title" idx="4294967295"/>
          </p:nvPr>
        </p:nvSpPr>
        <p:spPr>
          <a:xfrm>
            <a:off x="3546031" y="3050381"/>
            <a:ext cx="4503737" cy="757238"/>
          </a:xfrm>
          <a:prstGeom prst="rect">
            <a:avLst/>
          </a:prstGeom>
        </p:spPr>
        <p:txBody>
          <a:bodyPr vert="horz" wrap="square" lIns="0" tIns="12700" rIns="0" bIns="0" rtlCol="0" anchor="ctr">
            <a:spAutoFit/>
          </a:bodyPr>
          <a:lstStyle/>
          <a:p>
            <a:pPr marL="12700">
              <a:lnSpc>
                <a:spcPct val="100000"/>
              </a:lnSpc>
              <a:spcBef>
                <a:spcPts val="100"/>
              </a:spcBef>
            </a:pPr>
            <a:r>
              <a:rPr sz="4800" b="1" dirty="0"/>
              <a:t>Informed </a:t>
            </a:r>
            <a:r>
              <a:rPr sz="4800" b="1" spc="-10" dirty="0"/>
              <a:t>Search</a:t>
            </a:r>
            <a:endParaRPr sz="4800" b="1" dirty="0"/>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706879" y="502919"/>
            <a:ext cx="8778240" cy="1548384"/>
          </a:xfrm>
          <a:prstGeom prst="rect">
            <a:avLst/>
          </a:prstGeom>
        </p:spPr>
      </p:pic>
      <p:sp>
        <p:nvSpPr>
          <p:cNvPr id="3" name="object 3"/>
          <p:cNvSpPr txBox="1">
            <a:spLocks noGrp="1"/>
          </p:cNvSpPr>
          <p:nvPr>
            <p:ph type="title" idx="4294967295"/>
          </p:nvPr>
        </p:nvSpPr>
        <p:spPr>
          <a:xfrm>
            <a:off x="3084576" y="0"/>
            <a:ext cx="6013704" cy="1433513"/>
          </a:xfrm>
          <a:prstGeom prst="rect">
            <a:avLst/>
          </a:prstGeom>
        </p:spPr>
        <p:txBody>
          <a:bodyPr vert="horz" wrap="square" lIns="0" tIns="749427" rIns="0" bIns="0" rtlCol="0" anchor="ctr">
            <a:spAutoFit/>
          </a:bodyPr>
          <a:lstStyle/>
          <a:p>
            <a:pPr marL="33655">
              <a:lnSpc>
                <a:spcPct val="100000"/>
              </a:lnSpc>
              <a:spcBef>
                <a:spcPts val="100"/>
              </a:spcBef>
            </a:pPr>
            <a:r>
              <a:rPr b="1" dirty="0">
                <a:solidFill>
                  <a:schemeClr val="bg1"/>
                </a:solidFill>
              </a:rPr>
              <a:t>Informed</a:t>
            </a:r>
            <a:r>
              <a:rPr b="1" spc="-5" dirty="0">
                <a:solidFill>
                  <a:schemeClr val="bg1"/>
                </a:solidFill>
              </a:rPr>
              <a:t> </a:t>
            </a:r>
            <a:r>
              <a:rPr b="1" dirty="0">
                <a:solidFill>
                  <a:schemeClr val="bg1"/>
                </a:solidFill>
              </a:rPr>
              <a:t>Search</a:t>
            </a:r>
            <a:r>
              <a:rPr b="1" spc="-25" dirty="0">
                <a:solidFill>
                  <a:schemeClr val="bg1"/>
                </a:solidFill>
              </a:rPr>
              <a:t> </a:t>
            </a:r>
            <a:r>
              <a:rPr b="1" spc="-10" dirty="0">
                <a:solidFill>
                  <a:schemeClr val="bg1"/>
                </a:solidFill>
              </a:rPr>
              <a:t>methods</a:t>
            </a:r>
          </a:p>
        </p:txBody>
      </p:sp>
      <p:sp>
        <p:nvSpPr>
          <p:cNvPr id="4" name="object 4"/>
          <p:cNvSpPr txBox="1"/>
          <p:nvPr/>
        </p:nvSpPr>
        <p:spPr>
          <a:xfrm>
            <a:off x="1593901" y="2878203"/>
            <a:ext cx="7903209" cy="1928495"/>
          </a:xfrm>
          <a:prstGeom prst="rect">
            <a:avLst/>
          </a:prstGeom>
        </p:spPr>
        <p:txBody>
          <a:bodyPr vert="horz" wrap="square" lIns="0" tIns="12700" rIns="0" bIns="0" rtlCol="0">
            <a:spAutoFit/>
          </a:bodyPr>
          <a:lstStyle/>
          <a:p>
            <a:pPr marL="356870" marR="373380" indent="-344805">
              <a:spcBef>
                <a:spcPts val="100"/>
              </a:spcBef>
              <a:buFont typeface="Arial"/>
              <a:buChar char="•"/>
              <a:tabLst>
                <a:tab pos="356870" algn="l"/>
                <a:tab pos="357505" algn="l"/>
              </a:tabLst>
            </a:pPr>
            <a:r>
              <a:rPr sz="2400" dirty="0">
                <a:latin typeface="Century Gothic"/>
                <a:cs typeface="Century Gothic"/>
              </a:rPr>
              <a:t>Informed</a:t>
            </a:r>
            <a:r>
              <a:rPr sz="2400" spc="-95" dirty="0">
                <a:latin typeface="Century Gothic"/>
                <a:cs typeface="Century Gothic"/>
              </a:rPr>
              <a:t> </a:t>
            </a:r>
            <a:r>
              <a:rPr sz="2400" dirty="0">
                <a:latin typeface="Century Gothic"/>
                <a:cs typeface="Century Gothic"/>
              </a:rPr>
              <a:t>search</a:t>
            </a:r>
            <a:r>
              <a:rPr sz="2400" spc="-50" dirty="0">
                <a:latin typeface="Century Gothic"/>
                <a:cs typeface="Century Gothic"/>
              </a:rPr>
              <a:t> </a:t>
            </a:r>
            <a:r>
              <a:rPr sz="2400" dirty="0">
                <a:latin typeface="Century Gothic"/>
                <a:cs typeface="Century Gothic"/>
              </a:rPr>
              <a:t>methods</a:t>
            </a:r>
            <a:r>
              <a:rPr sz="2400" spc="15" dirty="0">
                <a:latin typeface="Century Gothic"/>
                <a:cs typeface="Century Gothic"/>
              </a:rPr>
              <a:t> </a:t>
            </a:r>
            <a:r>
              <a:rPr sz="2400" dirty="0">
                <a:latin typeface="Century Gothic"/>
                <a:cs typeface="Century Gothic"/>
              </a:rPr>
              <a:t>incorporate</a:t>
            </a:r>
            <a:r>
              <a:rPr sz="2400" spc="45" dirty="0">
                <a:latin typeface="Century Gothic"/>
                <a:cs typeface="Century Gothic"/>
              </a:rPr>
              <a:t> </a:t>
            </a:r>
            <a:r>
              <a:rPr sz="2400" b="1" spc="-10" dirty="0">
                <a:latin typeface="Century Gothic"/>
                <a:cs typeface="Century Gothic"/>
              </a:rPr>
              <a:t>heuristics</a:t>
            </a:r>
            <a:r>
              <a:rPr sz="2400" spc="-10" dirty="0">
                <a:latin typeface="Century Gothic"/>
                <a:cs typeface="Century Gothic"/>
              </a:rPr>
              <a:t>, </a:t>
            </a:r>
            <a:r>
              <a:rPr sz="2400" dirty="0">
                <a:latin typeface="Century Gothic"/>
                <a:cs typeface="Century Gothic"/>
              </a:rPr>
              <a:t>which</a:t>
            </a:r>
            <a:r>
              <a:rPr sz="2400" spc="-65" dirty="0">
                <a:latin typeface="Century Gothic"/>
                <a:cs typeface="Century Gothic"/>
              </a:rPr>
              <a:t> </a:t>
            </a:r>
            <a:r>
              <a:rPr sz="2400" dirty="0">
                <a:latin typeface="Century Gothic"/>
                <a:cs typeface="Century Gothic"/>
              </a:rPr>
              <a:t>determine</a:t>
            </a:r>
            <a:r>
              <a:rPr sz="2400" spc="-10" dirty="0">
                <a:latin typeface="Century Gothic"/>
                <a:cs typeface="Century Gothic"/>
              </a:rPr>
              <a:t> </a:t>
            </a:r>
            <a:r>
              <a:rPr sz="2400" dirty="0">
                <a:latin typeface="Century Gothic"/>
                <a:cs typeface="Century Gothic"/>
              </a:rPr>
              <a:t>the</a:t>
            </a:r>
            <a:r>
              <a:rPr sz="2400" spc="20" dirty="0">
                <a:latin typeface="Century Gothic"/>
                <a:cs typeface="Century Gothic"/>
              </a:rPr>
              <a:t> </a:t>
            </a:r>
            <a:r>
              <a:rPr sz="2400" dirty="0">
                <a:latin typeface="Century Gothic"/>
                <a:cs typeface="Century Gothic"/>
              </a:rPr>
              <a:t>quality</a:t>
            </a:r>
            <a:r>
              <a:rPr sz="2400" spc="-40" dirty="0">
                <a:latin typeface="Century Gothic"/>
                <a:cs typeface="Century Gothic"/>
              </a:rPr>
              <a:t> </a:t>
            </a:r>
            <a:r>
              <a:rPr sz="2400" dirty="0">
                <a:latin typeface="Century Gothic"/>
                <a:cs typeface="Century Gothic"/>
              </a:rPr>
              <a:t>of</a:t>
            </a:r>
            <a:r>
              <a:rPr sz="2400" spc="-45" dirty="0">
                <a:latin typeface="Century Gothic"/>
                <a:cs typeface="Century Gothic"/>
              </a:rPr>
              <a:t> </a:t>
            </a:r>
            <a:r>
              <a:rPr sz="2400" dirty="0">
                <a:latin typeface="Century Gothic"/>
                <a:cs typeface="Century Gothic"/>
              </a:rPr>
              <a:t>any</a:t>
            </a:r>
            <a:r>
              <a:rPr sz="2400" spc="-15" dirty="0">
                <a:latin typeface="Century Gothic"/>
                <a:cs typeface="Century Gothic"/>
              </a:rPr>
              <a:t> </a:t>
            </a:r>
            <a:r>
              <a:rPr sz="2400" dirty="0">
                <a:latin typeface="Century Gothic"/>
                <a:cs typeface="Century Gothic"/>
              </a:rPr>
              <a:t>state</a:t>
            </a:r>
            <a:r>
              <a:rPr sz="2400" spc="70" dirty="0">
                <a:latin typeface="Century Gothic"/>
                <a:cs typeface="Century Gothic"/>
              </a:rPr>
              <a:t> </a:t>
            </a:r>
            <a:r>
              <a:rPr sz="2400" dirty="0">
                <a:latin typeface="Century Gothic"/>
                <a:cs typeface="Century Gothic"/>
              </a:rPr>
              <a:t>in</a:t>
            </a:r>
            <a:r>
              <a:rPr sz="2400" spc="-45" dirty="0">
                <a:latin typeface="Century Gothic"/>
                <a:cs typeface="Century Gothic"/>
              </a:rPr>
              <a:t> </a:t>
            </a:r>
            <a:r>
              <a:rPr sz="2400" spc="-25" dirty="0">
                <a:latin typeface="Century Gothic"/>
                <a:cs typeface="Century Gothic"/>
              </a:rPr>
              <a:t>the </a:t>
            </a:r>
            <a:r>
              <a:rPr sz="2400" dirty="0">
                <a:latin typeface="Century Gothic"/>
                <a:cs typeface="Century Gothic"/>
              </a:rPr>
              <a:t>search</a:t>
            </a:r>
            <a:r>
              <a:rPr sz="2400" spc="-20" dirty="0">
                <a:latin typeface="Century Gothic"/>
                <a:cs typeface="Century Gothic"/>
              </a:rPr>
              <a:t> </a:t>
            </a:r>
            <a:r>
              <a:rPr sz="2400" spc="-10" dirty="0">
                <a:latin typeface="Century Gothic"/>
                <a:cs typeface="Century Gothic"/>
              </a:rPr>
              <a:t>space.</a:t>
            </a:r>
            <a:endParaRPr sz="2400" dirty="0">
              <a:latin typeface="Century Gothic"/>
              <a:cs typeface="Century Gothic"/>
            </a:endParaRPr>
          </a:p>
          <a:p>
            <a:pPr marL="356870" indent="-344805">
              <a:spcBef>
                <a:spcPts val="580"/>
              </a:spcBef>
              <a:buFont typeface="Arial"/>
              <a:buChar char="•"/>
              <a:tabLst>
                <a:tab pos="356870" algn="l"/>
                <a:tab pos="357505" algn="l"/>
              </a:tabLst>
            </a:pPr>
            <a:r>
              <a:rPr sz="2400" dirty="0">
                <a:latin typeface="Century Gothic"/>
                <a:cs typeface="Century Gothic"/>
              </a:rPr>
              <a:t>In</a:t>
            </a:r>
            <a:r>
              <a:rPr sz="2400" spc="-85" dirty="0">
                <a:latin typeface="Century Gothic"/>
                <a:cs typeface="Century Gothic"/>
              </a:rPr>
              <a:t> </a:t>
            </a:r>
            <a:r>
              <a:rPr sz="2400" dirty="0">
                <a:latin typeface="Century Gothic"/>
                <a:cs typeface="Century Gothic"/>
              </a:rPr>
              <a:t>a</a:t>
            </a:r>
            <a:r>
              <a:rPr sz="2400" spc="-20" dirty="0">
                <a:latin typeface="Century Gothic"/>
                <a:cs typeface="Century Gothic"/>
              </a:rPr>
              <a:t> </a:t>
            </a:r>
            <a:r>
              <a:rPr sz="2400" dirty="0">
                <a:latin typeface="Century Gothic"/>
                <a:cs typeface="Century Gothic"/>
              </a:rPr>
              <a:t>graph</a:t>
            </a:r>
            <a:r>
              <a:rPr sz="2400" spc="-20" dirty="0">
                <a:latin typeface="Century Gothic"/>
                <a:cs typeface="Century Gothic"/>
              </a:rPr>
              <a:t> </a:t>
            </a:r>
            <a:r>
              <a:rPr sz="2400" dirty="0">
                <a:latin typeface="Century Gothic"/>
                <a:cs typeface="Century Gothic"/>
              </a:rPr>
              <a:t>search, this</a:t>
            </a:r>
            <a:r>
              <a:rPr sz="2400" spc="25" dirty="0">
                <a:latin typeface="Century Gothic"/>
                <a:cs typeface="Century Gothic"/>
              </a:rPr>
              <a:t> </a:t>
            </a:r>
            <a:r>
              <a:rPr sz="2400" dirty="0">
                <a:latin typeface="Century Gothic"/>
                <a:cs typeface="Century Gothic"/>
              </a:rPr>
              <a:t>results</a:t>
            </a:r>
            <a:r>
              <a:rPr sz="2400" spc="-25" dirty="0">
                <a:latin typeface="Century Gothic"/>
                <a:cs typeface="Century Gothic"/>
              </a:rPr>
              <a:t> </a:t>
            </a:r>
            <a:r>
              <a:rPr sz="2400" dirty="0">
                <a:latin typeface="Century Gothic"/>
                <a:cs typeface="Century Gothic"/>
              </a:rPr>
              <a:t>in</a:t>
            </a:r>
            <a:r>
              <a:rPr sz="2400" spc="-10" dirty="0">
                <a:latin typeface="Century Gothic"/>
                <a:cs typeface="Century Gothic"/>
              </a:rPr>
              <a:t> </a:t>
            </a:r>
            <a:r>
              <a:rPr sz="2400" dirty="0">
                <a:latin typeface="Century Gothic"/>
                <a:cs typeface="Century Gothic"/>
              </a:rPr>
              <a:t>a</a:t>
            </a:r>
            <a:r>
              <a:rPr sz="2400" spc="10" dirty="0">
                <a:latin typeface="Century Gothic"/>
                <a:cs typeface="Century Gothic"/>
              </a:rPr>
              <a:t> </a:t>
            </a:r>
            <a:r>
              <a:rPr sz="2400" b="1" dirty="0">
                <a:latin typeface="Century Gothic"/>
                <a:cs typeface="Century Gothic"/>
              </a:rPr>
              <a:t>strategy</a:t>
            </a:r>
            <a:r>
              <a:rPr sz="2400" b="1" spc="-35" dirty="0">
                <a:latin typeface="Century Gothic"/>
                <a:cs typeface="Century Gothic"/>
              </a:rPr>
              <a:t> </a:t>
            </a:r>
            <a:r>
              <a:rPr sz="2400" dirty="0">
                <a:latin typeface="Century Gothic"/>
                <a:cs typeface="Century Gothic"/>
              </a:rPr>
              <a:t>for</a:t>
            </a:r>
            <a:r>
              <a:rPr sz="2400" spc="20" dirty="0">
                <a:latin typeface="Century Gothic"/>
                <a:cs typeface="Century Gothic"/>
              </a:rPr>
              <a:t> </a:t>
            </a:r>
            <a:r>
              <a:rPr sz="2400" spc="-20" dirty="0">
                <a:latin typeface="Century Gothic"/>
                <a:cs typeface="Century Gothic"/>
              </a:rPr>
              <a:t>node</a:t>
            </a:r>
            <a:endParaRPr sz="2400" dirty="0">
              <a:latin typeface="Century Gothic"/>
              <a:cs typeface="Century Gothic"/>
            </a:endParaRPr>
          </a:p>
          <a:p>
            <a:pPr marL="356870"/>
            <a:r>
              <a:rPr sz="2400" dirty="0">
                <a:latin typeface="Century Gothic"/>
                <a:cs typeface="Century Gothic"/>
              </a:rPr>
              <a:t>expansion</a:t>
            </a:r>
            <a:r>
              <a:rPr sz="2400" spc="-20" dirty="0">
                <a:latin typeface="Century Gothic"/>
                <a:cs typeface="Century Gothic"/>
              </a:rPr>
              <a:t> </a:t>
            </a:r>
            <a:r>
              <a:rPr sz="2400" dirty="0">
                <a:latin typeface="Century Gothic"/>
                <a:cs typeface="Century Gothic"/>
              </a:rPr>
              <a:t>(which</a:t>
            </a:r>
            <a:r>
              <a:rPr sz="2400" spc="15" dirty="0">
                <a:latin typeface="Century Gothic"/>
                <a:cs typeface="Century Gothic"/>
              </a:rPr>
              <a:t> </a:t>
            </a:r>
            <a:r>
              <a:rPr sz="2400" dirty="0">
                <a:latin typeface="Century Gothic"/>
                <a:cs typeface="Century Gothic"/>
              </a:rPr>
              <a:t>node</a:t>
            </a:r>
            <a:r>
              <a:rPr sz="2400" spc="10" dirty="0">
                <a:latin typeface="Century Gothic"/>
                <a:cs typeface="Century Gothic"/>
              </a:rPr>
              <a:t> </a:t>
            </a:r>
            <a:r>
              <a:rPr sz="2400" dirty="0">
                <a:latin typeface="Century Gothic"/>
                <a:cs typeface="Century Gothic"/>
              </a:rPr>
              <a:t>should</a:t>
            </a:r>
            <a:r>
              <a:rPr sz="2400" spc="-60" dirty="0">
                <a:latin typeface="Century Gothic"/>
                <a:cs typeface="Century Gothic"/>
              </a:rPr>
              <a:t> </a:t>
            </a:r>
            <a:r>
              <a:rPr sz="2400" dirty="0">
                <a:latin typeface="Century Gothic"/>
                <a:cs typeface="Century Gothic"/>
              </a:rPr>
              <a:t>be</a:t>
            </a:r>
            <a:r>
              <a:rPr sz="2400" spc="-15" dirty="0">
                <a:latin typeface="Century Gothic"/>
                <a:cs typeface="Century Gothic"/>
              </a:rPr>
              <a:t> </a:t>
            </a:r>
            <a:r>
              <a:rPr sz="2400" dirty="0">
                <a:latin typeface="Century Gothic"/>
                <a:cs typeface="Century Gothic"/>
              </a:rPr>
              <a:t>evaluated</a:t>
            </a:r>
            <a:r>
              <a:rPr sz="2400" spc="5" dirty="0">
                <a:latin typeface="Century Gothic"/>
                <a:cs typeface="Century Gothic"/>
              </a:rPr>
              <a:t> </a:t>
            </a:r>
            <a:r>
              <a:rPr sz="2400" spc="-10" dirty="0">
                <a:latin typeface="Century Gothic"/>
                <a:cs typeface="Century Gothic"/>
              </a:rPr>
              <a:t>next).</a:t>
            </a:r>
            <a:endParaRPr sz="2400" dirty="0">
              <a:latin typeface="Century Gothic"/>
              <a:cs typeface="Century Gothic"/>
            </a:endParaRPr>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2578609" y="502919"/>
            <a:ext cx="7034783" cy="1548384"/>
          </a:xfrm>
          <a:prstGeom prst="rect">
            <a:avLst/>
          </a:prstGeom>
        </p:spPr>
      </p:pic>
      <p:sp>
        <p:nvSpPr>
          <p:cNvPr id="3" name="object 3"/>
          <p:cNvSpPr txBox="1">
            <a:spLocks noGrp="1"/>
          </p:cNvSpPr>
          <p:nvPr>
            <p:ph type="title" idx="4294967295"/>
          </p:nvPr>
        </p:nvSpPr>
        <p:spPr>
          <a:xfrm>
            <a:off x="1676400" y="311150"/>
            <a:ext cx="10515600" cy="1433513"/>
          </a:xfrm>
          <a:prstGeom prst="rect">
            <a:avLst/>
          </a:prstGeom>
        </p:spPr>
        <p:txBody>
          <a:bodyPr vert="horz" wrap="square" lIns="0" tIns="749427" rIns="0" bIns="0" rtlCol="0" anchor="ctr">
            <a:spAutoFit/>
          </a:bodyPr>
          <a:lstStyle/>
          <a:p>
            <a:pPr marL="905510">
              <a:lnSpc>
                <a:spcPct val="100000"/>
              </a:lnSpc>
              <a:spcBef>
                <a:spcPts val="100"/>
              </a:spcBef>
            </a:pPr>
            <a:r>
              <a:rPr dirty="0"/>
              <a:t>What</a:t>
            </a:r>
            <a:r>
              <a:rPr spc="-10" dirty="0"/>
              <a:t> </a:t>
            </a:r>
            <a:r>
              <a:rPr dirty="0"/>
              <a:t>is</a:t>
            </a:r>
            <a:r>
              <a:rPr spc="-5" dirty="0"/>
              <a:t> </a:t>
            </a:r>
            <a:r>
              <a:rPr dirty="0"/>
              <a:t>a</a:t>
            </a:r>
            <a:r>
              <a:rPr spc="5" dirty="0"/>
              <a:t> </a:t>
            </a:r>
            <a:r>
              <a:rPr spc="-10" dirty="0"/>
              <a:t>Heuristic?</a:t>
            </a:r>
          </a:p>
        </p:txBody>
      </p:sp>
      <p:sp>
        <p:nvSpPr>
          <p:cNvPr id="4" name="object 4"/>
          <p:cNvSpPr txBox="1"/>
          <p:nvPr/>
        </p:nvSpPr>
        <p:spPr>
          <a:xfrm>
            <a:off x="2060245" y="1941958"/>
            <a:ext cx="7991475" cy="3649979"/>
          </a:xfrm>
          <a:prstGeom prst="rect">
            <a:avLst/>
          </a:prstGeom>
        </p:spPr>
        <p:txBody>
          <a:bodyPr vert="horz" wrap="square" lIns="0" tIns="61594" rIns="0" bIns="0" rtlCol="0">
            <a:spAutoFit/>
          </a:bodyPr>
          <a:lstStyle/>
          <a:p>
            <a:pPr marL="94615" marR="5080" indent="539115">
              <a:lnSpc>
                <a:spcPts val="2910"/>
              </a:lnSpc>
              <a:spcBef>
                <a:spcPts val="484"/>
              </a:spcBef>
            </a:pPr>
            <a:r>
              <a:rPr sz="2700" b="1" dirty="0">
                <a:latin typeface="Century Gothic"/>
                <a:cs typeface="Century Gothic"/>
              </a:rPr>
              <a:t>“A</a:t>
            </a:r>
            <a:r>
              <a:rPr sz="2700" b="1" spc="-20" dirty="0">
                <a:latin typeface="Century Gothic"/>
                <a:cs typeface="Century Gothic"/>
              </a:rPr>
              <a:t> </a:t>
            </a:r>
            <a:r>
              <a:rPr sz="2700" b="1" dirty="0">
                <a:latin typeface="Century Gothic"/>
                <a:cs typeface="Century Gothic"/>
              </a:rPr>
              <a:t>heuristic</a:t>
            </a:r>
            <a:r>
              <a:rPr sz="2700" b="1" spc="-55" dirty="0">
                <a:latin typeface="Century Gothic"/>
                <a:cs typeface="Century Gothic"/>
              </a:rPr>
              <a:t> </a:t>
            </a:r>
            <a:r>
              <a:rPr sz="2700" b="1" dirty="0">
                <a:latin typeface="Century Gothic"/>
                <a:cs typeface="Century Gothic"/>
              </a:rPr>
              <a:t>is</a:t>
            </a:r>
            <a:r>
              <a:rPr sz="2700" b="1" spc="-40" dirty="0">
                <a:latin typeface="Century Gothic"/>
                <a:cs typeface="Century Gothic"/>
              </a:rPr>
              <a:t> </a:t>
            </a:r>
            <a:r>
              <a:rPr sz="2700" b="1" dirty="0">
                <a:latin typeface="Century Gothic"/>
                <a:cs typeface="Century Gothic"/>
              </a:rPr>
              <a:t>a</a:t>
            </a:r>
            <a:r>
              <a:rPr sz="2700" b="1" spc="-15" dirty="0">
                <a:latin typeface="Century Gothic"/>
                <a:cs typeface="Century Gothic"/>
              </a:rPr>
              <a:t> </a:t>
            </a:r>
            <a:r>
              <a:rPr sz="2700" b="1" dirty="0">
                <a:latin typeface="Century Gothic"/>
                <a:cs typeface="Century Gothic"/>
              </a:rPr>
              <a:t>simple</a:t>
            </a:r>
            <a:r>
              <a:rPr sz="2700" b="1" spc="-60" dirty="0">
                <a:latin typeface="Century Gothic"/>
                <a:cs typeface="Century Gothic"/>
              </a:rPr>
              <a:t> </a:t>
            </a:r>
            <a:r>
              <a:rPr sz="2700" b="1" dirty="0">
                <a:latin typeface="Century Gothic"/>
                <a:cs typeface="Century Gothic"/>
              </a:rPr>
              <a:t>or</a:t>
            </a:r>
            <a:r>
              <a:rPr sz="2700" b="1" spc="-35" dirty="0">
                <a:latin typeface="Century Gothic"/>
                <a:cs typeface="Century Gothic"/>
              </a:rPr>
              <a:t> </a:t>
            </a:r>
            <a:r>
              <a:rPr sz="2700" b="1" dirty="0">
                <a:latin typeface="Century Gothic"/>
                <a:cs typeface="Century Gothic"/>
              </a:rPr>
              <a:t>efficient</a:t>
            </a:r>
            <a:r>
              <a:rPr sz="2700" b="1" spc="-60" dirty="0">
                <a:latin typeface="Century Gothic"/>
                <a:cs typeface="Century Gothic"/>
              </a:rPr>
              <a:t> </a:t>
            </a:r>
            <a:r>
              <a:rPr sz="2700" b="1" dirty="0">
                <a:latin typeface="Century Gothic"/>
                <a:cs typeface="Century Gothic"/>
              </a:rPr>
              <a:t>rule</a:t>
            </a:r>
            <a:r>
              <a:rPr sz="2700" b="1" spc="-35" dirty="0">
                <a:latin typeface="Century Gothic"/>
                <a:cs typeface="Century Gothic"/>
              </a:rPr>
              <a:t> </a:t>
            </a:r>
            <a:r>
              <a:rPr sz="2700" b="1" spc="-25" dirty="0">
                <a:latin typeface="Century Gothic"/>
                <a:cs typeface="Century Gothic"/>
              </a:rPr>
              <a:t>for </a:t>
            </a:r>
            <a:r>
              <a:rPr sz="2700" b="1" dirty="0">
                <a:latin typeface="Century Gothic"/>
                <a:cs typeface="Century Gothic"/>
              </a:rPr>
              <a:t>solving</a:t>
            </a:r>
            <a:r>
              <a:rPr sz="2700" b="1" spc="-40" dirty="0">
                <a:latin typeface="Century Gothic"/>
                <a:cs typeface="Century Gothic"/>
              </a:rPr>
              <a:t> </a:t>
            </a:r>
            <a:r>
              <a:rPr sz="2700" b="1" dirty="0">
                <a:latin typeface="Century Gothic"/>
                <a:cs typeface="Century Gothic"/>
              </a:rPr>
              <a:t>a</a:t>
            </a:r>
            <a:r>
              <a:rPr sz="2700" b="1" spc="-10" dirty="0">
                <a:latin typeface="Century Gothic"/>
                <a:cs typeface="Century Gothic"/>
              </a:rPr>
              <a:t> </a:t>
            </a:r>
            <a:r>
              <a:rPr sz="2700" b="1" dirty="0">
                <a:latin typeface="Century Gothic"/>
                <a:cs typeface="Century Gothic"/>
              </a:rPr>
              <a:t>given</a:t>
            </a:r>
            <a:r>
              <a:rPr sz="2700" b="1" spc="-50" dirty="0">
                <a:latin typeface="Century Gothic"/>
                <a:cs typeface="Century Gothic"/>
              </a:rPr>
              <a:t> </a:t>
            </a:r>
            <a:r>
              <a:rPr sz="2700" b="1" dirty="0">
                <a:latin typeface="Century Gothic"/>
                <a:cs typeface="Century Gothic"/>
              </a:rPr>
              <a:t>problem</a:t>
            </a:r>
            <a:r>
              <a:rPr sz="2700" b="1" spc="-30" dirty="0">
                <a:latin typeface="Century Gothic"/>
                <a:cs typeface="Century Gothic"/>
              </a:rPr>
              <a:t> </a:t>
            </a:r>
            <a:r>
              <a:rPr sz="2700" b="1" dirty="0">
                <a:latin typeface="Century Gothic"/>
                <a:cs typeface="Century Gothic"/>
              </a:rPr>
              <a:t>or</a:t>
            </a:r>
            <a:r>
              <a:rPr sz="2700" b="1" spc="-30" dirty="0">
                <a:latin typeface="Century Gothic"/>
                <a:cs typeface="Century Gothic"/>
              </a:rPr>
              <a:t> </a:t>
            </a:r>
            <a:r>
              <a:rPr sz="2700" b="1" dirty="0">
                <a:latin typeface="Century Gothic"/>
                <a:cs typeface="Century Gothic"/>
              </a:rPr>
              <a:t>making</a:t>
            </a:r>
            <a:r>
              <a:rPr sz="2700" b="1" spc="-45" dirty="0">
                <a:latin typeface="Century Gothic"/>
                <a:cs typeface="Century Gothic"/>
              </a:rPr>
              <a:t> </a:t>
            </a:r>
            <a:r>
              <a:rPr sz="2700" b="1" dirty="0">
                <a:latin typeface="Century Gothic"/>
                <a:cs typeface="Century Gothic"/>
              </a:rPr>
              <a:t>a</a:t>
            </a:r>
            <a:r>
              <a:rPr sz="2700" b="1" spc="-35" dirty="0">
                <a:latin typeface="Century Gothic"/>
                <a:cs typeface="Century Gothic"/>
              </a:rPr>
              <a:t> </a:t>
            </a:r>
            <a:r>
              <a:rPr sz="2700" b="1" spc="-10" dirty="0">
                <a:latin typeface="Century Gothic"/>
                <a:cs typeface="Century Gothic"/>
              </a:rPr>
              <a:t>decision.”</a:t>
            </a:r>
            <a:endParaRPr sz="2700" dirty="0">
              <a:latin typeface="Century Gothic"/>
              <a:cs typeface="Century Gothic"/>
            </a:endParaRPr>
          </a:p>
          <a:p>
            <a:pPr>
              <a:spcBef>
                <a:spcPts val="30"/>
              </a:spcBef>
            </a:pPr>
            <a:endParaRPr sz="3400" dirty="0">
              <a:latin typeface="Century Gothic"/>
              <a:cs typeface="Century Gothic"/>
            </a:endParaRPr>
          </a:p>
          <a:p>
            <a:pPr marL="356870" marR="247015" indent="-344805">
              <a:lnSpc>
                <a:spcPts val="2930"/>
              </a:lnSpc>
              <a:buFont typeface="Arial"/>
              <a:buChar char="•"/>
              <a:tabLst>
                <a:tab pos="356870" algn="l"/>
                <a:tab pos="357505" algn="l"/>
              </a:tabLst>
            </a:pPr>
            <a:r>
              <a:rPr sz="2700" b="1" dirty="0">
                <a:latin typeface="Century Gothic"/>
                <a:cs typeface="Century Gothic"/>
              </a:rPr>
              <a:t>Heuristics</a:t>
            </a:r>
            <a:r>
              <a:rPr sz="2700" b="1" spc="-70" dirty="0">
                <a:latin typeface="Century Gothic"/>
                <a:cs typeface="Century Gothic"/>
              </a:rPr>
              <a:t> </a:t>
            </a:r>
            <a:r>
              <a:rPr sz="2700" dirty="0">
                <a:latin typeface="Century Gothic"/>
                <a:cs typeface="Century Gothic"/>
              </a:rPr>
              <a:t>can</a:t>
            </a:r>
            <a:r>
              <a:rPr sz="2700" spc="-20" dirty="0">
                <a:latin typeface="Century Gothic"/>
                <a:cs typeface="Century Gothic"/>
              </a:rPr>
              <a:t> </a:t>
            </a:r>
            <a:r>
              <a:rPr sz="2700" dirty="0">
                <a:latin typeface="Century Gothic"/>
                <a:cs typeface="Century Gothic"/>
              </a:rPr>
              <a:t>be</a:t>
            </a:r>
            <a:r>
              <a:rPr sz="2700" spc="-25" dirty="0">
                <a:latin typeface="Century Gothic"/>
                <a:cs typeface="Century Gothic"/>
              </a:rPr>
              <a:t> </a:t>
            </a:r>
            <a:r>
              <a:rPr sz="2700" dirty="0">
                <a:latin typeface="Century Gothic"/>
                <a:cs typeface="Century Gothic"/>
              </a:rPr>
              <a:t>mental</a:t>
            </a:r>
            <a:r>
              <a:rPr sz="2700" spc="-60" dirty="0">
                <a:latin typeface="Century Gothic"/>
                <a:cs typeface="Century Gothic"/>
              </a:rPr>
              <a:t> </a:t>
            </a:r>
            <a:r>
              <a:rPr sz="2700" dirty="0">
                <a:latin typeface="Century Gothic"/>
                <a:cs typeface="Century Gothic"/>
              </a:rPr>
              <a:t>shortcuts</a:t>
            </a:r>
            <a:r>
              <a:rPr sz="2700" spc="-85" dirty="0">
                <a:latin typeface="Century Gothic"/>
                <a:cs typeface="Century Gothic"/>
              </a:rPr>
              <a:t> </a:t>
            </a:r>
            <a:r>
              <a:rPr sz="2700" dirty="0">
                <a:latin typeface="Century Gothic"/>
                <a:cs typeface="Century Gothic"/>
              </a:rPr>
              <a:t>that</a:t>
            </a:r>
            <a:r>
              <a:rPr sz="2700" spc="-45" dirty="0">
                <a:latin typeface="Century Gothic"/>
                <a:cs typeface="Century Gothic"/>
              </a:rPr>
              <a:t> </a:t>
            </a:r>
            <a:r>
              <a:rPr sz="2700" spc="-20" dirty="0">
                <a:latin typeface="Century Gothic"/>
                <a:cs typeface="Century Gothic"/>
              </a:rPr>
              <a:t>ease </a:t>
            </a:r>
            <a:r>
              <a:rPr sz="2700" dirty="0">
                <a:latin typeface="Century Gothic"/>
                <a:cs typeface="Century Gothic"/>
              </a:rPr>
              <a:t>the</a:t>
            </a:r>
            <a:r>
              <a:rPr sz="2700" spc="-50" dirty="0">
                <a:latin typeface="Century Gothic"/>
                <a:cs typeface="Century Gothic"/>
              </a:rPr>
              <a:t> </a:t>
            </a:r>
            <a:r>
              <a:rPr sz="2700" dirty="0">
                <a:latin typeface="Century Gothic"/>
                <a:cs typeface="Century Gothic"/>
              </a:rPr>
              <a:t>cognitive</a:t>
            </a:r>
            <a:r>
              <a:rPr sz="2700" spc="-85" dirty="0">
                <a:latin typeface="Century Gothic"/>
                <a:cs typeface="Century Gothic"/>
              </a:rPr>
              <a:t> </a:t>
            </a:r>
            <a:r>
              <a:rPr sz="2700" dirty="0">
                <a:latin typeface="Century Gothic"/>
                <a:cs typeface="Century Gothic"/>
              </a:rPr>
              <a:t>load</a:t>
            </a:r>
            <a:r>
              <a:rPr sz="2700" spc="-50" dirty="0">
                <a:latin typeface="Century Gothic"/>
                <a:cs typeface="Century Gothic"/>
              </a:rPr>
              <a:t> </a:t>
            </a:r>
            <a:r>
              <a:rPr sz="2700" dirty="0">
                <a:latin typeface="Century Gothic"/>
                <a:cs typeface="Century Gothic"/>
              </a:rPr>
              <a:t>of</a:t>
            </a:r>
            <a:r>
              <a:rPr sz="2700" spc="-5" dirty="0">
                <a:latin typeface="Century Gothic"/>
                <a:cs typeface="Century Gothic"/>
              </a:rPr>
              <a:t> </a:t>
            </a:r>
            <a:r>
              <a:rPr sz="2700" dirty="0">
                <a:latin typeface="Century Gothic"/>
                <a:cs typeface="Century Gothic"/>
              </a:rPr>
              <a:t>making</a:t>
            </a:r>
            <a:r>
              <a:rPr sz="2700" spc="-100" dirty="0">
                <a:latin typeface="Century Gothic"/>
                <a:cs typeface="Century Gothic"/>
              </a:rPr>
              <a:t> </a:t>
            </a:r>
            <a:r>
              <a:rPr sz="2700" dirty="0">
                <a:latin typeface="Century Gothic"/>
                <a:cs typeface="Century Gothic"/>
              </a:rPr>
              <a:t>a</a:t>
            </a:r>
            <a:r>
              <a:rPr sz="2700" spc="15" dirty="0">
                <a:latin typeface="Century Gothic"/>
                <a:cs typeface="Century Gothic"/>
              </a:rPr>
              <a:t> </a:t>
            </a:r>
            <a:r>
              <a:rPr sz="2700" spc="-10" dirty="0">
                <a:latin typeface="Century Gothic"/>
                <a:cs typeface="Century Gothic"/>
              </a:rPr>
              <a:t>decision.</a:t>
            </a:r>
            <a:endParaRPr sz="2700" dirty="0">
              <a:latin typeface="Century Gothic"/>
              <a:cs typeface="Century Gothic"/>
            </a:endParaRPr>
          </a:p>
          <a:p>
            <a:pPr marL="356870" marR="99695" indent="-344805">
              <a:lnSpc>
                <a:spcPct val="90100"/>
              </a:lnSpc>
              <a:spcBef>
                <a:spcPts val="590"/>
              </a:spcBef>
              <a:buClr>
                <a:srgbClr val="7E7E7E"/>
              </a:buClr>
              <a:buFont typeface="Arial"/>
              <a:buChar char="•"/>
              <a:tabLst>
                <a:tab pos="451484" algn="l"/>
                <a:tab pos="452120" algn="l"/>
              </a:tabLst>
            </a:pPr>
            <a:r>
              <a:rPr dirty="0"/>
              <a:t>	</a:t>
            </a:r>
            <a:r>
              <a:rPr sz="2700" dirty="0">
                <a:latin typeface="Century Gothic"/>
                <a:cs typeface="Century Gothic"/>
              </a:rPr>
              <a:t>An</a:t>
            </a:r>
            <a:r>
              <a:rPr sz="2700" spc="-40" dirty="0">
                <a:latin typeface="Century Gothic"/>
                <a:cs typeface="Century Gothic"/>
              </a:rPr>
              <a:t> </a:t>
            </a:r>
            <a:r>
              <a:rPr sz="2700" b="1" dirty="0">
                <a:latin typeface="Century Gothic"/>
                <a:cs typeface="Century Gothic"/>
              </a:rPr>
              <a:t>approach</a:t>
            </a:r>
            <a:r>
              <a:rPr sz="2700" b="1" spc="-85" dirty="0">
                <a:latin typeface="Century Gothic"/>
                <a:cs typeface="Century Gothic"/>
              </a:rPr>
              <a:t> </a:t>
            </a:r>
            <a:r>
              <a:rPr sz="2700" dirty="0">
                <a:latin typeface="Century Gothic"/>
                <a:cs typeface="Century Gothic"/>
              </a:rPr>
              <a:t>to</a:t>
            </a:r>
            <a:r>
              <a:rPr sz="2700" spc="-45" dirty="0">
                <a:latin typeface="Century Gothic"/>
                <a:cs typeface="Century Gothic"/>
              </a:rPr>
              <a:t> </a:t>
            </a:r>
            <a:r>
              <a:rPr sz="2700" dirty="0">
                <a:latin typeface="Century Gothic"/>
                <a:cs typeface="Century Gothic"/>
              </a:rPr>
              <a:t>problem</a:t>
            </a:r>
            <a:r>
              <a:rPr sz="2700" spc="-65" dirty="0">
                <a:latin typeface="Century Gothic"/>
                <a:cs typeface="Century Gothic"/>
              </a:rPr>
              <a:t> </a:t>
            </a:r>
            <a:r>
              <a:rPr sz="2700" dirty="0">
                <a:latin typeface="Century Gothic"/>
                <a:cs typeface="Century Gothic"/>
              </a:rPr>
              <a:t>solving,</a:t>
            </a:r>
            <a:r>
              <a:rPr sz="2700" spc="-80" dirty="0">
                <a:latin typeface="Century Gothic"/>
                <a:cs typeface="Century Gothic"/>
              </a:rPr>
              <a:t> </a:t>
            </a:r>
            <a:r>
              <a:rPr sz="2700" dirty="0">
                <a:latin typeface="Century Gothic"/>
                <a:cs typeface="Century Gothic"/>
              </a:rPr>
              <a:t>learning,</a:t>
            </a:r>
            <a:r>
              <a:rPr sz="2700" spc="-75" dirty="0">
                <a:latin typeface="Century Gothic"/>
                <a:cs typeface="Century Gothic"/>
              </a:rPr>
              <a:t> </a:t>
            </a:r>
            <a:r>
              <a:rPr sz="2700" spc="-25" dirty="0">
                <a:latin typeface="Century Gothic"/>
                <a:cs typeface="Century Gothic"/>
              </a:rPr>
              <a:t>or </a:t>
            </a:r>
            <a:r>
              <a:rPr sz="2700" dirty="0">
                <a:latin typeface="Century Gothic"/>
                <a:cs typeface="Century Gothic"/>
              </a:rPr>
              <a:t>discovery</a:t>
            </a:r>
            <a:r>
              <a:rPr sz="2700" spc="-30" dirty="0">
                <a:latin typeface="Century Gothic"/>
                <a:cs typeface="Century Gothic"/>
              </a:rPr>
              <a:t> </a:t>
            </a:r>
            <a:r>
              <a:rPr sz="2700" dirty="0">
                <a:latin typeface="Century Gothic"/>
                <a:cs typeface="Century Gothic"/>
              </a:rPr>
              <a:t>that</a:t>
            </a:r>
            <a:r>
              <a:rPr sz="2700" spc="-25" dirty="0">
                <a:latin typeface="Century Gothic"/>
                <a:cs typeface="Century Gothic"/>
              </a:rPr>
              <a:t> </a:t>
            </a:r>
            <a:r>
              <a:rPr sz="2700" dirty="0">
                <a:latin typeface="Century Gothic"/>
                <a:cs typeface="Century Gothic"/>
              </a:rPr>
              <a:t>employs</a:t>
            </a:r>
            <a:r>
              <a:rPr sz="2700" spc="-70" dirty="0">
                <a:latin typeface="Century Gothic"/>
                <a:cs typeface="Century Gothic"/>
              </a:rPr>
              <a:t> </a:t>
            </a:r>
            <a:r>
              <a:rPr sz="2700" dirty="0">
                <a:latin typeface="Century Gothic"/>
                <a:cs typeface="Century Gothic"/>
              </a:rPr>
              <a:t>a</a:t>
            </a:r>
            <a:r>
              <a:rPr sz="2700" spc="-25" dirty="0">
                <a:latin typeface="Century Gothic"/>
                <a:cs typeface="Century Gothic"/>
              </a:rPr>
              <a:t> </a:t>
            </a:r>
            <a:r>
              <a:rPr sz="2700" dirty="0">
                <a:latin typeface="Century Gothic"/>
                <a:cs typeface="Century Gothic"/>
              </a:rPr>
              <a:t>practical</a:t>
            </a:r>
            <a:r>
              <a:rPr sz="2700" spc="-80" dirty="0">
                <a:latin typeface="Century Gothic"/>
                <a:cs typeface="Century Gothic"/>
              </a:rPr>
              <a:t> </a:t>
            </a:r>
            <a:r>
              <a:rPr sz="2700" b="1" spc="-10" dirty="0">
                <a:latin typeface="Century Gothic"/>
                <a:cs typeface="Century Gothic"/>
              </a:rPr>
              <a:t>method </a:t>
            </a:r>
            <a:r>
              <a:rPr sz="2700" dirty="0">
                <a:latin typeface="Century Gothic"/>
                <a:cs typeface="Century Gothic"/>
              </a:rPr>
              <a:t>that</a:t>
            </a:r>
            <a:r>
              <a:rPr sz="2700" spc="-45" dirty="0">
                <a:latin typeface="Century Gothic"/>
                <a:cs typeface="Century Gothic"/>
              </a:rPr>
              <a:t> </a:t>
            </a:r>
            <a:r>
              <a:rPr sz="2700" dirty="0">
                <a:latin typeface="Century Gothic"/>
                <a:cs typeface="Century Gothic"/>
              </a:rPr>
              <a:t>is</a:t>
            </a:r>
            <a:r>
              <a:rPr sz="2700" spc="-55" dirty="0">
                <a:latin typeface="Century Gothic"/>
                <a:cs typeface="Century Gothic"/>
              </a:rPr>
              <a:t> </a:t>
            </a:r>
            <a:r>
              <a:rPr sz="2700" dirty="0">
                <a:latin typeface="Century Gothic"/>
                <a:cs typeface="Century Gothic"/>
              </a:rPr>
              <a:t>not</a:t>
            </a:r>
            <a:r>
              <a:rPr sz="2700" spc="-25" dirty="0">
                <a:latin typeface="Century Gothic"/>
                <a:cs typeface="Century Gothic"/>
              </a:rPr>
              <a:t> </a:t>
            </a:r>
            <a:r>
              <a:rPr sz="2700" dirty="0">
                <a:latin typeface="Century Gothic"/>
                <a:cs typeface="Century Gothic"/>
              </a:rPr>
              <a:t>guaranteed</a:t>
            </a:r>
            <a:r>
              <a:rPr sz="2700" spc="-60" dirty="0">
                <a:latin typeface="Century Gothic"/>
                <a:cs typeface="Century Gothic"/>
              </a:rPr>
              <a:t> </a:t>
            </a:r>
            <a:r>
              <a:rPr sz="2700" dirty="0">
                <a:latin typeface="Century Gothic"/>
                <a:cs typeface="Century Gothic"/>
              </a:rPr>
              <a:t>to</a:t>
            </a:r>
            <a:r>
              <a:rPr sz="2700" spc="-55" dirty="0">
                <a:latin typeface="Century Gothic"/>
                <a:cs typeface="Century Gothic"/>
              </a:rPr>
              <a:t> </a:t>
            </a:r>
            <a:r>
              <a:rPr sz="2700" dirty="0">
                <a:latin typeface="Century Gothic"/>
                <a:cs typeface="Century Gothic"/>
              </a:rPr>
              <a:t>be</a:t>
            </a:r>
            <a:r>
              <a:rPr sz="2700" spc="-15" dirty="0">
                <a:latin typeface="Century Gothic"/>
                <a:cs typeface="Century Gothic"/>
              </a:rPr>
              <a:t> </a:t>
            </a:r>
            <a:r>
              <a:rPr sz="2700" dirty="0">
                <a:latin typeface="Century Gothic"/>
                <a:cs typeface="Century Gothic"/>
              </a:rPr>
              <a:t>optimal</a:t>
            </a:r>
            <a:r>
              <a:rPr sz="2700" spc="-70" dirty="0">
                <a:latin typeface="Century Gothic"/>
                <a:cs typeface="Century Gothic"/>
              </a:rPr>
              <a:t> </a:t>
            </a:r>
            <a:r>
              <a:rPr sz="2700" spc="-35" dirty="0">
                <a:latin typeface="Century Gothic"/>
                <a:cs typeface="Century Gothic"/>
              </a:rPr>
              <a:t>or </a:t>
            </a:r>
            <a:r>
              <a:rPr sz="2700" spc="-10" dirty="0">
                <a:latin typeface="Century Gothic"/>
                <a:cs typeface="Century Gothic"/>
              </a:rPr>
              <a:t>perfect.</a:t>
            </a:r>
            <a:endParaRPr sz="2700" dirty="0">
              <a:latin typeface="Century Gothic"/>
              <a:cs typeface="Century Gothic"/>
            </a:endParaRPr>
          </a:p>
        </p:txBody>
      </p:sp>
      <p:sp>
        <p:nvSpPr>
          <p:cNvPr id="5" name="object 3">
            <a:extLst>
              <a:ext uri="{FF2B5EF4-FFF2-40B4-BE49-F238E27FC236}">
                <a16:creationId xmlns:a16="http://schemas.microsoft.com/office/drawing/2014/main" id="{A79AAB0A-1A4D-7CD3-FAF6-D47218DBCD45}"/>
              </a:ext>
            </a:extLst>
          </p:cNvPr>
          <p:cNvSpPr txBox="1">
            <a:spLocks/>
          </p:cNvSpPr>
          <p:nvPr/>
        </p:nvSpPr>
        <p:spPr>
          <a:xfrm>
            <a:off x="3084576" y="0"/>
            <a:ext cx="6013704" cy="1433513"/>
          </a:xfrm>
          <a:prstGeom prst="rect">
            <a:avLst/>
          </a:prstGeom>
        </p:spPr>
        <p:txBody>
          <a:bodyPr vert="horz" wrap="square" lIns="0" tIns="749427"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3655">
              <a:lnSpc>
                <a:spcPct val="100000"/>
              </a:lnSpc>
              <a:spcBef>
                <a:spcPts val="100"/>
              </a:spcBef>
            </a:pPr>
            <a:r>
              <a:rPr lang="en-US" b="1">
                <a:solidFill>
                  <a:schemeClr val="bg1"/>
                </a:solidFill>
              </a:rPr>
              <a:t>Informed</a:t>
            </a:r>
            <a:r>
              <a:rPr lang="en-US" b="1" spc="-5">
                <a:solidFill>
                  <a:schemeClr val="bg1"/>
                </a:solidFill>
              </a:rPr>
              <a:t> </a:t>
            </a:r>
            <a:r>
              <a:rPr lang="en-US" b="1">
                <a:solidFill>
                  <a:schemeClr val="bg1"/>
                </a:solidFill>
              </a:rPr>
              <a:t>Search</a:t>
            </a:r>
            <a:r>
              <a:rPr lang="en-US" b="1" spc="-25">
                <a:solidFill>
                  <a:schemeClr val="bg1"/>
                </a:solidFill>
              </a:rPr>
              <a:t> </a:t>
            </a:r>
            <a:r>
              <a:rPr lang="en-US" b="1" spc="-10">
                <a:solidFill>
                  <a:schemeClr val="bg1"/>
                </a:solidFill>
              </a:rPr>
              <a:t>methods</a:t>
            </a:r>
            <a:endParaRPr lang="en-US" b="1" spc="-10" dirty="0">
              <a:solidFill>
                <a:schemeClr val="bg1"/>
              </a:solidFill>
            </a:endParaRPr>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3563111" y="502919"/>
            <a:ext cx="5065776" cy="1548384"/>
          </a:xfrm>
          <a:prstGeom prst="rect">
            <a:avLst/>
          </a:prstGeom>
        </p:spPr>
      </p:pic>
      <p:sp>
        <p:nvSpPr>
          <p:cNvPr id="3" name="object 3"/>
          <p:cNvSpPr txBox="1">
            <a:spLocks noGrp="1"/>
          </p:cNvSpPr>
          <p:nvPr>
            <p:ph type="title" idx="4294967295"/>
          </p:nvPr>
        </p:nvSpPr>
        <p:spPr>
          <a:xfrm>
            <a:off x="1813560" y="134957"/>
            <a:ext cx="10515600" cy="1433513"/>
          </a:xfrm>
          <a:prstGeom prst="rect">
            <a:avLst/>
          </a:prstGeom>
        </p:spPr>
        <p:txBody>
          <a:bodyPr vert="horz" wrap="square" lIns="0" tIns="749427" rIns="0" bIns="0" rtlCol="0" anchor="ctr">
            <a:spAutoFit/>
          </a:bodyPr>
          <a:lstStyle/>
          <a:p>
            <a:pPr marL="1890395">
              <a:lnSpc>
                <a:spcPct val="100000"/>
              </a:lnSpc>
              <a:spcBef>
                <a:spcPts val="100"/>
              </a:spcBef>
            </a:pPr>
            <a:r>
              <a:rPr b="1" dirty="0">
                <a:solidFill>
                  <a:schemeClr val="bg1"/>
                </a:solidFill>
              </a:rPr>
              <a:t>A*</a:t>
            </a:r>
            <a:r>
              <a:rPr b="1" spc="-190" dirty="0">
                <a:solidFill>
                  <a:schemeClr val="bg1"/>
                </a:solidFill>
              </a:rPr>
              <a:t> </a:t>
            </a:r>
            <a:r>
              <a:rPr b="1" spc="-10" dirty="0">
                <a:solidFill>
                  <a:schemeClr val="bg1"/>
                </a:solidFill>
              </a:rPr>
              <a:t>Algorithm</a:t>
            </a:r>
          </a:p>
        </p:txBody>
      </p:sp>
      <p:sp>
        <p:nvSpPr>
          <p:cNvPr id="4" name="object 4"/>
          <p:cNvSpPr txBox="1"/>
          <p:nvPr/>
        </p:nvSpPr>
        <p:spPr>
          <a:xfrm>
            <a:off x="2224837" y="1819732"/>
            <a:ext cx="8017509" cy="4186554"/>
          </a:xfrm>
          <a:prstGeom prst="rect">
            <a:avLst/>
          </a:prstGeom>
        </p:spPr>
        <p:txBody>
          <a:bodyPr vert="horz" wrap="square" lIns="0" tIns="13970" rIns="0" bIns="0" rtlCol="0">
            <a:spAutoFit/>
          </a:bodyPr>
          <a:lstStyle/>
          <a:p>
            <a:pPr marL="356870" indent="-344805">
              <a:spcBef>
                <a:spcPts val="110"/>
              </a:spcBef>
              <a:buFont typeface="Arial"/>
              <a:buChar char="•"/>
              <a:tabLst>
                <a:tab pos="356870" algn="l"/>
                <a:tab pos="357505" algn="l"/>
              </a:tabLst>
            </a:pPr>
            <a:r>
              <a:rPr sz="2200" dirty="0">
                <a:latin typeface="Century Gothic"/>
                <a:cs typeface="Century Gothic"/>
              </a:rPr>
              <a:t>A*</a:t>
            </a:r>
            <a:r>
              <a:rPr sz="2200" spc="10" dirty="0">
                <a:latin typeface="Century Gothic"/>
                <a:cs typeface="Century Gothic"/>
              </a:rPr>
              <a:t> </a:t>
            </a:r>
            <a:r>
              <a:rPr sz="2200" dirty="0">
                <a:latin typeface="Century Gothic"/>
                <a:cs typeface="Century Gothic"/>
              </a:rPr>
              <a:t>search</a:t>
            </a:r>
            <a:r>
              <a:rPr sz="2200" spc="-75" dirty="0">
                <a:latin typeface="Century Gothic"/>
                <a:cs typeface="Century Gothic"/>
              </a:rPr>
              <a:t> </a:t>
            </a:r>
            <a:r>
              <a:rPr sz="2200" dirty="0">
                <a:latin typeface="Century Gothic"/>
                <a:cs typeface="Century Gothic"/>
              </a:rPr>
              <a:t>algorithm</a:t>
            </a:r>
            <a:r>
              <a:rPr sz="2200" spc="-100" dirty="0">
                <a:latin typeface="Century Gothic"/>
                <a:cs typeface="Century Gothic"/>
              </a:rPr>
              <a:t> </a:t>
            </a:r>
            <a:r>
              <a:rPr sz="2200" dirty="0">
                <a:latin typeface="Century Gothic"/>
                <a:cs typeface="Century Gothic"/>
              </a:rPr>
              <a:t>works</a:t>
            </a:r>
            <a:r>
              <a:rPr sz="2200" spc="-45" dirty="0">
                <a:latin typeface="Century Gothic"/>
                <a:cs typeface="Century Gothic"/>
              </a:rPr>
              <a:t> </a:t>
            </a:r>
            <a:r>
              <a:rPr sz="2200" dirty="0">
                <a:latin typeface="Century Gothic"/>
                <a:cs typeface="Century Gothic"/>
              </a:rPr>
              <a:t>by</a:t>
            </a:r>
            <a:r>
              <a:rPr sz="2200" spc="-30" dirty="0">
                <a:latin typeface="Century Gothic"/>
                <a:cs typeface="Century Gothic"/>
              </a:rPr>
              <a:t> </a:t>
            </a:r>
            <a:r>
              <a:rPr sz="2200" dirty="0">
                <a:latin typeface="Century Gothic"/>
                <a:cs typeface="Century Gothic"/>
              </a:rPr>
              <a:t>expanding</a:t>
            </a:r>
            <a:r>
              <a:rPr sz="2200" spc="-95" dirty="0">
                <a:latin typeface="Century Gothic"/>
                <a:cs typeface="Century Gothic"/>
              </a:rPr>
              <a:t> </a:t>
            </a:r>
            <a:r>
              <a:rPr sz="2200" dirty="0">
                <a:latin typeface="Century Gothic"/>
                <a:cs typeface="Century Gothic"/>
              </a:rPr>
              <a:t>the</a:t>
            </a:r>
            <a:r>
              <a:rPr sz="2200" spc="-20" dirty="0">
                <a:latin typeface="Century Gothic"/>
                <a:cs typeface="Century Gothic"/>
              </a:rPr>
              <a:t> </a:t>
            </a:r>
            <a:r>
              <a:rPr sz="2200" dirty="0">
                <a:latin typeface="Century Gothic"/>
                <a:cs typeface="Century Gothic"/>
              </a:rPr>
              <a:t>path</a:t>
            </a:r>
            <a:r>
              <a:rPr sz="2200" spc="-30" dirty="0">
                <a:latin typeface="Century Gothic"/>
                <a:cs typeface="Century Gothic"/>
              </a:rPr>
              <a:t> </a:t>
            </a:r>
            <a:r>
              <a:rPr sz="2200" spc="-20" dirty="0">
                <a:latin typeface="Century Gothic"/>
                <a:cs typeface="Century Gothic"/>
              </a:rPr>
              <a:t>that</a:t>
            </a:r>
            <a:endParaRPr sz="2200" dirty="0">
              <a:latin typeface="Century Gothic"/>
              <a:cs typeface="Century Gothic"/>
            </a:endParaRPr>
          </a:p>
          <a:p>
            <a:pPr marL="356870"/>
            <a:r>
              <a:rPr sz="2200" dirty="0">
                <a:latin typeface="Century Gothic"/>
                <a:cs typeface="Century Gothic"/>
              </a:rPr>
              <a:t>has</a:t>
            </a:r>
            <a:r>
              <a:rPr sz="2200" spc="-40" dirty="0">
                <a:latin typeface="Century Gothic"/>
                <a:cs typeface="Century Gothic"/>
              </a:rPr>
              <a:t> </a:t>
            </a:r>
            <a:r>
              <a:rPr sz="2200" dirty="0">
                <a:latin typeface="Century Gothic"/>
                <a:cs typeface="Century Gothic"/>
              </a:rPr>
              <a:t>a minimum</a:t>
            </a:r>
            <a:r>
              <a:rPr sz="2200" spc="-65" dirty="0">
                <a:latin typeface="Century Gothic"/>
                <a:cs typeface="Century Gothic"/>
              </a:rPr>
              <a:t> </a:t>
            </a:r>
            <a:r>
              <a:rPr sz="2200" dirty="0">
                <a:latin typeface="Century Gothic"/>
                <a:cs typeface="Century Gothic"/>
              </a:rPr>
              <a:t>value</a:t>
            </a:r>
            <a:r>
              <a:rPr sz="2200" spc="-55" dirty="0">
                <a:latin typeface="Century Gothic"/>
                <a:cs typeface="Century Gothic"/>
              </a:rPr>
              <a:t> </a:t>
            </a:r>
            <a:r>
              <a:rPr sz="2200" dirty="0">
                <a:latin typeface="Century Gothic"/>
                <a:cs typeface="Century Gothic"/>
              </a:rPr>
              <a:t>of</a:t>
            </a:r>
            <a:r>
              <a:rPr sz="2200" spc="-10" dirty="0">
                <a:latin typeface="Century Gothic"/>
                <a:cs typeface="Century Gothic"/>
              </a:rPr>
              <a:t> </a:t>
            </a:r>
            <a:r>
              <a:rPr sz="2200" dirty="0">
                <a:latin typeface="Century Gothic"/>
                <a:cs typeface="Century Gothic"/>
              </a:rPr>
              <a:t>the </a:t>
            </a:r>
            <a:r>
              <a:rPr sz="2200" spc="-10" dirty="0">
                <a:latin typeface="Century Gothic"/>
                <a:cs typeface="Century Gothic"/>
              </a:rPr>
              <a:t>function:</a:t>
            </a:r>
            <a:endParaRPr sz="2200" dirty="0">
              <a:latin typeface="Century Gothic"/>
              <a:cs typeface="Century Gothic"/>
            </a:endParaRPr>
          </a:p>
          <a:p>
            <a:pPr>
              <a:spcBef>
                <a:spcPts val="20"/>
              </a:spcBef>
            </a:pPr>
            <a:endParaRPr sz="3000" dirty="0">
              <a:latin typeface="Century Gothic"/>
              <a:cs typeface="Century Gothic"/>
            </a:endParaRPr>
          </a:p>
          <a:p>
            <a:pPr marL="54610" algn="ctr"/>
            <a:r>
              <a:rPr sz="2200" i="1" dirty="0">
                <a:latin typeface="Century Gothic"/>
                <a:cs typeface="Century Gothic"/>
              </a:rPr>
              <a:t>f</a:t>
            </a:r>
            <a:r>
              <a:rPr sz="2200" i="1" spc="-15" dirty="0">
                <a:latin typeface="Century Gothic"/>
                <a:cs typeface="Century Gothic"/>
              </a:rPr>
              <a:t> </a:t>
            </a:r>
            <a:r>
              <a:rPr sz="2200" b="1" dirty="0">
                <a:latin typeface="Century Gothic"/>
                <a:cs typeface="Century Gothic"/>
              </a:rPr>
              <a:t>(</a:t>
            </a:r>
            <a:r>
              <a:rPr sz="2200" i="1" dirty="0">
                <a:latin typeface="Century Gothic"/>
                <a:cs typeface="Century Gothic"/>
              </a:rPr>
              <a:t>path</a:t>
            </a:r>
            <a:r>
              <a:rPr sz="2200" b="1" dirty="0">
                <a:latin typeface="Century Gothic"/>
                <a:cs typeface="Century Gothic"/>
              </a:rPr>
              <a:t>)</a:t>
            </a:r>
            <a:r>
              <a:rPr sz="2200" b="1" spc="-40" dirty="0">
                <a:latin typeface="Century Gothic"/>
                <a:cs typeface="Century Gothic"/>
              </a:rPr>
              <a:t> </a:t>
            </a:r>
            <a:r>
              <a:rPr sz="2200" dirty="0">
                <a:latin typeface="Century Gothic"/>
                <a:cs typeface="Century Gothic"/>
              </a:rPr>
              <a:t>=</a:t>
            </a:r>
            <a:r>
              <a:rPr sz="2200" spc="20" dirty="0">
                <a:latin typeface="Century Gothic"/>
                <a:cs typeface="Century Gothic"/>
              </a:rPr>
              <a:t> </a:t>
            </a:r>
            <a:r>
              <a:rPr sz="2200" i="1" spc="-10" dirty="0">
                <a:latin typeface="Century Gothic"/>
                <a:cs typeface="Century Gothic"/>
              </a:rPr>
              <a:t>g</a:t>
            </a:r>
            <a:r>
              <a:rPr sz="2200" b="1" spc="-10" dirty="0">
                <a:latin typeface="Century Gothic"/>
                <a:cs typeface="Century Gothic"/>
              </a:rPr>
              <a:t>(</a:t>
            </a:r>
            <a:r>
              <a:rPr sz="2200" i="1" spc="-10" dirty="0">
                <a:latin typeface="Century Gothic"/>
                <a:cs typeface="Century Gothic"/>
              </a:rPr>
              <a:t>s</a:t>
            </a:r>
            <a:r>
              <a:rPr sz="2200" b="1" spc="-10" dirty="0">
                <a:latin typeface="Century Gothic"/>
                <a:cs typeface="Century Gothic"/>
              </a:rPr>
              <a:t>)</a:t>
            </a:r>
            <a:r>
              <a:rPr sz="2200" spc="-10" dirty="0">
                <a:latin typeface="Century Gothic"/>
                <a:cs typeface="Century Gothic"/>
              </a:rPr>
              <a:t>+</a:t>
            </a:r>
            <a:r>
              <a:rPr sz="2200" i="1" spc="-10" dirty="0">
                <a:latin typeface="Century Gothic"/>
                <a:cs typeface="Century Gothic"/>
              </a:rPr>
              <a:t>h</a:t>
            </a:r>
            <a:r>
              <a:rPr sz="2200" b="1" spc="-10" dirty="0">
                <a:latin typeface="Century Gothic"/>
                <a:cs typeface="Century Gothic"/>
              </a:rPr>
              <a:t>(</a:t>
            </a:r>
            <a:r>
              <a:rPr sz="2200" i="1" spc="-10" dirty="0">
                <a:latin typeface="Century Gothic"/>
                <a:cs typeface="Century Gothic"/>
              </a:rPr>
              <a:t>s</a:t>
            </a:r>
            <a:r>
              <a:rPr sz="2200" b="1" spc="-10" dirty="0">
                <a:latin typeface="Century Gothic"/>
                <a:cs typeface="Century Gothic"/>
              </a:rPr>
              <a:t>)</a:t>
            </a:r>
            <a:endParaRPr sz="2200" dirty="0">
              <a:latin typeface="Century Gothic"/>
              <a:cs typeface="Century Gothic"/>
            </a:endParaRPr>
          </a:p>
          <a:p>
            <a:pPr>
              <a:spcBef>
                <a:spcPts val="20"/>
              </a:spcBef>
            </a:pPr>
            <a:endParaRPr sz="3000" dirty="0">
              <a:latin typeface="Century Gothic"/>
              <a:cs typeface="Century Gothic"/>
            </a:endParaRPr>
          </a:p>
          <a:p>
            <a:pPr marL="356870" indent="-344805">
              <a:buFont typeface="Arial"/>
              <a:buChar char="•"/>
              <a:tabLst>
                <a:tab pos="356870" algn="l"/>
                <a:tab pos="357505" algn="l"/>
              </a:tabLst>
            </a:pPr>
            <a:r>
              <a:rPr sz="2200" dirty="0">
                <a:latin typeface="Century Gothic"/>
                <a:cs typeface="Century Gothic"/>
              </a:rPr>
              <a:t>Where</a:t>
            </a:r>
            <a:r>
              <a:rPr sz="2200" spc="-30" dirty="0">
                <a:latin typeface="Century Gothic"/>
                <a:cs typeface="Century Gothic"/>
              </a:rPr>
              <a:t> </a:t>
            </a:r>
            <a:r>
              <a:rPr sz="2200" dirty="0">
                <a:latin typeface="Century Gothic"/>
                <a:cs typeface="Century Gothic"/>
              </a:rPr>
              <a:t>g(s) is</a:t>
            </a:r>
            <a:r>
              <a:rPr sz="2200" spc="-40" dirty="0">
                <a:latin typeface="Century Gothic"/>
                <a:cs typeface="Century Gothic"/>
              </a:rPr>
              <a:t> </a:t>
            </a:r>
            <a:r>
              <a:rPr sz="2200" dirty="0">
                <a:latin typeface="Century Gothic"/>
                <a:cs typeface="Century Gothic"/>
              </a:rPr>
              <a:t>the</a:t>
            </a:r>
            <a:r>
              <a:rPr sz="2200" spc="-25" dirty="0">
                <a:latin typeface="Century Gothic"/>
                <a:cs typeface="Century Gothic"/>
              </a:rPr>
              <a:t> </a:t>
            </a:r>
            <a:r>
              <a:rPr sz="2200" dirty="0">
                <a:latin typeface="Century Gothic"/>
                <a:cs typeface="Century Gothic"/>
              </a:rPr>
              <a:t>actual</a:t>
            </a:r>
            <a:r>
              <a:rPr sz="2200" spc="-60" dirty="0">
                <a:latin typeface="Century Gothic"/>
                <a:cs typeface="Century Gothic"/>
              </a:rPr>
              <a:t> </a:t>
            </a:r>
            <a:r>
              <a:rPr sz="2200" dirty="0">
                <a:latin typeface="Century Gothic"/>
                <a:cs typeface="Century Gothic"/>
              </a:rPr>
              <a:t>path</a:t>
            </a:r>
            <a:r>
              <a:rPr sz="2200" spc="-55" dirty="0">
                <a:latin typeface="Century Gothic"/>
                <a:cs typeface="Century Gothic"/>
              </a:rPr>
              <a:t> </a:t>
            </a:r>
            <a:r>
              <a:rPr sz="2200" dirty="0">
                <a:latin typeface="Century Gothic"/>
                <a:cs typeface="Century Gothic"/>
              </a:rPr>
              <a:t>cost</a:t>
            </a:r>
            <a:r>
              <a:rPr sz="2200" spc="-25" dirty="0">
                <a:latin typeface="Century Gothic"/>
                <a:cs typeface="Century Gothic"/>
              </a:rPr>
              <a:t> </a:t>
            </a:r>
            <a:r>
              <a:rPr sz="2200" dirty="0">
                <a:latin typeface="Century Gothic"/>
                <a:cs typeface="Century Gothic"/>
              </a:rPr>
              <a:t>to</a:t>
            </a:r>
            <a:r>
              <a:rPr sz="2200" spc="-15" dirty="0">
                <a:latin typeface="Century Gothic"/>
                <a:cs typeface="Century Gothic"/>
              </a:rPr>
              <a:t> </a:t>
            </a:r>
            <a:r>
              <a:rPr sz="2200" spc="-25" dirty="0">
                <a:latin typeface="Century Gothic"/>
                <a:cs typeface="Century Gothic"/>
              </a:rPr>
              <a:t>s.</a:t>
            </a:r>
            <a:endParaRPr sz="2200" dirty="0">
              <a:latin typeface="Century Gothic"/>
              <a:cs typeface="Century Gothic"/>
            </a:endParaRPr>
          </a:p>
          <a:p>
            <a:pPr marL="436245" indent="-424180">
              <a:spcBef>
                <a:spcPts val="530"/>
              </a:spcBef>
              <a:buFont typeface="Arial"/>
              <a:buChar char="•"/>
              <a:tabLst>
                <a:tab pos="436245" algn="l"/>
                <a:tab pos="436880" algn="l"/>
              </a:tabLst>
            </a:pPr>
            <a:r>
              <a:rPr sz="2200" dirty="0">
                <a:latin typeface="Century Gothic"/>
                <a:cs typeface="Century Gothic"/>
              </a:rPr>
              <a:t>h(s) is</a:t>
            </a:r>
            <a:r>
              <a:rPr sz="2200" spc="-35" dirty="0">
                <a:latin typeface="Century Gothic"/>
                <a:cs typeface="Century Gothic"/>
              </a:rPr>
              <a:t> </a:t>
            </a:r>
            <a:r>
              <a:rPr sz="2200" dirty="0">
                <a:latin typeface="Century Gothic"/>
                <a:cs typeface="Century Gothic"/>
              </a:rPr>
              <a:t>the</a:t>
            </a:r>
            <a:r>
              <a:rPr sz="2200" spc="-15" dirty="0">
                <a:latin typeface="Century Gothic"/>
                <a:cs typeface="Century Gothic"/>
              </a:rPr>
              <a:t> </a:t>
            </a:r>
            <a:r>
              <a:rPr sz="2200" dirty="0">
                <a:latin typeface="Century Gothic"/>
                <a:cs typeface="Century Gothic"/>
              </a:rPr>
              <a:t>estimated</a:t>
            </a:r>
            <a:r>
              <a:rPr sz="2200" spc="-60" dirty="0">
                <a:latin typeface="Century Gothic"/>
                <a:cs typeface="Century Gothic"/>
              </a:rPr>
              <a:t> </a:t>
            </a:r>
            <a:r>
              <a:rPr sz="2200" dirty="0">
                <a:latin typeface="Century Gothic"/>
                <a:cs typeface="Century Gothic"/>
              </a:rPr>
              <a:t>distance</a:t>
            </a:r>
            <a:r>
              <a:rPr sz="2200" spc="-85" dirty="0">
                <a:latin typeface="Century Gothic"/>
                <a:cs typeface="Century Gothic"/>
              </a:rPr>
              <a:t> </a:t>
            </a:r>
            <a:r>
              <a:rPr sz="2200" dirty="0">
                <a:latin typeface="Century Gothic"/>
                <a:cs typeface="Century Gothic"/>
              </a:rPr>
              <a:t>from</a:t>
            </a:r>
            <a:r>
              <a:rPr sz="2200" spc="-30" dirty="0">
                <a:latin typeface="Century Gothic"/>
                <a:cs typeface="Century Gothic"/>
              </a:rPr>
              <a:t> </a:t>
            </a:r>
            <a:r>
              <a:rPr sz="2200" dirty="0">
                <a:latin typeface="Century Gothic"/>
                <a:cs typeface="Century Gothic"/>
              </a:rPr>
              <a:t>s</a:t>
            </a:r>
            <a:r>
              <a:rPr sz="2200" spc="-15" dirty="0">
                <a:latin typeface="Century Gothic"/>
                <a:cs typeface="Century Gothic"/>
              </a:rPr>
              <a:t> </a:t>
            </a:r>
            <a:r>
              <a:rPr sz="2200" dirty="0">
                <a:latin typeface="Century Gothic"/>
                <a:cs typeface="Century Gothic"/>
              </a:rPr>
              <a:t>to</a:t>
            </a:r>
            <a:r>
              <a:rPr sz="2200" spc="-25" dirty="0">
                <a:latin typeface="Century Gothic"/>
                <a:cs typeface="Century Gothic"/>
              </a:rPr>
              <a:t> </a:t>
            </a:r>
            <a:r>
              <a:rPr sz="2200" dirty="0">
                <a:latin typeface="Century Gothic"/>
                <a:cs typeface="Century Gothic"/>
              </a:rPr>
              <a:t>the</a:t>
            </a:r>
            <a:r>
              <a:rPr sz="2200" spc="-10" dirty="0">
                <a:latin typeface="Century Gothic"/>
                <a:cs typeface="Century Gothic"/>
              </a:rPr>
              <a:t> goal.</a:t>
            </a:r>
            <a:endParaRPr sz="2200" dirty="0">
              <a:latin typeface="Century Gothic"/>
              <a:cs typeface="Century Gothic"/>
            </a:endParaRPr>
          </a:p>
          <a:p>
            <a:pPr marL="356870" marR="219075" indent="-344805">
              <a:spcBef>
                <a:spcPts val="530"/>
              </a:spcBef>
              <a:buClr>
                <a:srgbClr val="7E7E7E"/>
              </a:buClr>
              <a:buFont typeface="Arial"/>
              <a:buChar char="•"/>
              <a:tabLst>
                <a:tab pos="436245" algn="l"/>
                <a:tab pos="436880" algn="l"/>
              </a:tabLst>
            </a:pPr>
            <a:r>
              <a:rPr dirty="0"/>
              <a:t>	</a:t>
            </a:r>
            <a:r>
              <a:rPr sz="2200" dirty="0">
                <a:latin typeface="Century Gothic"/>
                <a:cs typeface="Century Gothic"/>
              </a:rPr>
              <a:t>h(s)</a:t>
            </a:r>
            <a:r>
              <a:rPr sz="2200" spc="-10" dirty="0">
                <a:latin typeface="Century Gothic"/>
                <a:cs typeface="Century Gothic"/>
              </a:rPr>
              <a:t> </a:t>
            </a:r>
            <a:r>
              <a:rPr sz="2200" dirty="0">
                <a:latin typeface="Century Gothic"/>
                <a:cs typeface="Century Gothic"/>
              </a:rPr>
              <a:t>is</a:t>
            </a:r>
            <a:r>
              <a:rPr sz="2200" spc="-40" dirty="0">
                <a:latin typeface="Century Gothic"/>
                <a:cs typeface="Century Gothic"/>
              </a:rPr>
              <a:t> </a:t>
            </a:r>
            <a:r>
              <a:rPr sz="2200" dirty="0">
                <a:latin typeface="Century Gothic"/>
                <a:cs typeface="Century Gothic"/>
              </a:rPr>
              <a:t>a</a:t>
            </a:r>
            <a:r>
              <a:rPr sz="2200" spc="-15" dirty="0">
                <a:latin typeface="Century Gothic"/>
                <a:cs typeface="Century Gothic"/>
              </a:rPr>
              <a:t> </a:t>
            </a:r>
            <a:r>
              <a:rPr sz="2200" dirty="0">
                <a:latin typeface="Century Gothic"/>
                <a:cs typeface="Century Gothic"/>
              </a:rPr>
              <a:t>heuristic</a:t>
            </a:r>
            <a:r>
              <a:rPr sz="2200" spc="-35" dirty="0">
                <a:latin typeface="Century Gothic"/>
                <a:cs typeface="Century Gothic"/>
              </a:rPr>
              <a:t> </a:t>
            </a:r>
            <a:r>
              <a:rPr sz="2200" dirty="0">
                <a:latin typeface="Century Gothic"/>
                <a:cs typeface="Century Gothic"/>
              </a:rPr>
              <a:t>function</a:t>
            </a:r>
            <a:r>
              <a:rPr sz="2200" spc="-65" dirty="0">
                <a:latin typeface="Century Gothic"/>
                <a:cs typeface="Century Gothic"/>
              </a:rPr>
              <a:t> </a:t>
            </a:r>
            <a:r>
              <a:rPr sz="2200" dirty="0">
                <a:latin typeface="Century Gothic"/>
                <a:cs typeface="Century Gothic"/>
              </a:rPr>
              <a:t>that</a:t>
            </a:r>
            <a:r>
              <a:rPr sz="2200" spc="-25" dirty="0">
                <a:latin typeface="Century Gothic"/>
                <a:cs typeface="Century Gothic"/>
              </a:rPr>
              <a:t> </a:t>
            </a:r>
            <a:r>
              <a:rPr sz="2200" dirty="0">
                <a:latin typeface="Century Gothic"/>
                <a:cs typeface="Century Gothic"/>
              </a:rPr>
              <a:t>we</a:t>
            </a:r>
            <a:r>
              <a:rPr sz="2200" spc="-15" dirty="0">
                <a:latin typeface="Century Gothic"/>
                <a:cs typeface="Century Gothic"/>
              </a:rPr>
              <a:t> </a:t>
            </a:r>
            <a:r>
              <a:rPr sz="2200" dirty="0">
                <a:latin typeface="Century Gothic"/>
                <a:cs typeface="Century Gothic"/>
              </a:rPr>
              <a:t>can</a:t>
            </a:r>
            <a:r>
              <a:rPr sz="2200" spc="-45" dirty="0">
                <a:latin typeface="Century Gothic"/>
                <a:cs typeface="Century Gothic"/>
              </a:rPr>
              <a:t> </a:t>
            </a:r>
            <a:r>
              <a:rPr sz="2200" dirty="0">
                <a:latin typeface="Century Gothic"/>
                <a:cs typeface="Century Gothic"/>
              </a:rPr>
              <a:t>use</a:t>
            </a:r>
            <a:r>
              <a:rPr sz="2200" spc="-40" dirty="0">
                <a:latin typeface="Century Gothic"/>
                <a:cs typeface="Century Gothic"/>
              </a:rPr>
              <a:t> </a:t>
            </a:r>
            <a:r>
              <a:rPr sz="2200" dirty="0">
                <a:latin typeface="Century Gothic"/>
                <a:cs typeface="Century Gothic"/>
              </a:rPr>
              <a:t>to</a:t>
            </a:r>
            <a:r>
              <a:rPr sz="2200" spc="-5" dirty="0">
                <a:latin typeface="Century Gothic"/>
                <a:cs typeface="Century Gothic"/>
              </a:rPr>
              <a:t> </a:t>
            </a:r>
            <a:r>
              <a:rPr sz="2200" spc="-10" dirty="0">
                <a:latin typeface="Century Gothic"/>
                <a:cs typeface="Century Gothic"/>
              </a:rPr>
              <a:t>estimate </a:t>
            </a:r>
            <a:r>
              <a:rPr sz="2200" dirty="0">
                <a:latin typeface="Century Gothic"/>
                <a:cs typeface="Century Gothic"/>
              </a:rPr>
              <a:t>the</a:t>
            </a:r>
            <a:r>
              <a:rPr sz="2200" spc="-20" dirty="0">
                <a:latin typeface="Century Gothic"/>
                <a:cs typeface="Century Gothic"/>
              </a:rPr>
              <a:t> </a:t>
            </a:r>
            <a:r>
              <a:rPr sz="2200" dirty="0">
                <a:latin typeface="Century Gothic"/>
                <a:cs typeface="Century Gothic"/>
              </a:rPr>
              <a:t>distance</a:t>
            </a:r>
            <a:r>
              <a:rPr sz="2200" spc="-85" dirty="0">
                <a:latin typeface="Century Gothic"/>
                <a:cs typeface="Century Gothic"/>
              </a:rPr>
              <a:t> </a:t>
            </a:r>
            <a:r>
              <a:rPr sz="2200" dirty="0">
                <a:latin typeface="Century Gothic"/>
                <a:cs typeface="Century Gothic"/>
              </a:rPr>
              <a:t>(cost) from</a:t>
            </a:r>
            <a:r>
              <a:rPr sz="2200" spc="-30" dirty="0">
                <a:latin typeface="Century Gothic"/>
                <a:cs typeface="Century Gothic"/>
              </a:rPr>
              <a:t> </a:t>
            </a:r>
            <a:r>
              <a:rPr sz="2200" dirty="0">
                <a:latin typeface="Century Gothic"/>
                <a:cs typeface="Century Gothic"/>
              </a:rPr>
              <a:t>current</a:t>
            </a:r>
            <a:r>
              <a:rPr sz="2200" spc="-65" dirty="0">
                <a:latin typeface="Century Gothic"/>
                <a:cs typeface="Century Gothic"/>
              </a:rPr>
              <a:t> </a:t>
            </a:r>
            <a:r>
              <a:rPr sz="2200" dirty="0">
                <a:latin typeface="Century Gothic"/>
                <a:cs typeface="Century Gothic"/>
              </a:rPr>
              <a:t>state</a:t>
            </a:r>
            <a:r>
              <a:rPr sz="2200" spc="-15" dirty="0">
                <a:latin typeface="Century Gothic"/>
                <a:cs typeface="Century Gothic"/>
              </a:rPr>
              <a:t> </a:t>
            </a:r>
            <a:r>
              <a:rPr sz="2200" dirty="0">
                <a:latin typeface="Century Gothic"/>
                <a:cs typeface="Century Gothic"/>
              </a:rPr>
              <a:t>to</a:t>
            </a:r>
            <a:r>
              <a:rPr sz="2200" spc="-25" dirty="0">
                <a:latin typeface="Century Gothic"/>
                <a:cs typeface="Century Gothic"/>
              </a:rPr>
              <a:t> </a:t>
            </a:r>
            <a:r>
              <a:rPr sz="2200" dirty="0">
                <a:latin typeface="Century Gothic"/>
                <a:cs typeface="Century Gothic"/>
              </a:rPr>
              <a:t>the</a:t>
            </a:r>
            <a:r>
              <a:rPr sz="2200" spc="-10" dirty="0">
                <a:latin typeface="Century Gothic"/>
                <a:cs typeface="Century Gothic"/>
              </a:rPr>
              <a:t> </a:t>
            </a:r>
            <a:r>
              <a:rPr sz="2200" dirty="0">
                <a:latin typeface="Century Gothic"/>
                <a:cs typeface="Century Gothic"/>
              </a:rPr>
              <a:t>goal</a:t>
            </a:r>
            <a:r>
              <a:rPr sz="2200" spc="-25" dirty="0">
                <a:latin typeface="Century Gothic"/>
                <a:cs typeface="Century Gothic"/>
              </a:rPr>
              <a:t> </a:t>
            </a:r>
            <a:r>
              <a:rPr sz="2200" spc="-10" dirty="0">
                <a:latin typeface="Century Gothic"/>
                <a:cs typeface="Century Gothic"/>
              </a:rPr>
              <a:t>state.</a:t>
            </a:r>
            <a:endParaRPr sz="2200" dirty="0">
              <a:latin typeface="Century Gothic"/>
              <a:cs typeface="Century Gothic"/>
            </a:endParaRPr>
          </a:p>
          <a:p>
            <a:pPr marL="356870" indent="-344805">
              <a:spcBef>
                <a:spcPts val="530"/>
              </a:spcBef>
              <a:buFont typeface="Arial"/>
              <a:buChar char="•"/>
              <a:tabLst>
                <a:tab pos="356870" algn="l"/>
                <a:tab pos="357505" algn="l"/>
              </a:tabLst>
            </a:pPr>
            <a:r>
              <a:rPr sz="2200" dirty="0">
                <a:latin typeface="Century Gothic"/>
                <a:cs typeface="Century Gothic"/>
              </a:rPr>
              <a:t>When</a:t>
            </a:r>
            <a:r>
              <a:rPr sz="2200" spc="-20" dirty="0">
                <a:latin typeface="Century Gothic"/>
                <a:cs typeface="Century Gothic"/>
              </a:rPr>
              <a:t> </a:t>
            </a:r>
            <a:r>
              <a:rPr sz="2200" dirty="0">
                <a:latin typeface="Century Gothic"/>
                <a:cs typeface="Century Gothic"/>
              </a:rPr>
              <a:t>A*</a:t>
            </a:r>
            <a:r>
              <a:rPr sz="2200" spc="50" dirty="0">
                <a:latin typeface="Century Gothic"/>
                <a:cs typeface="Century Gothic"/>
              </a:rPr>
              <a:t> </a:t>
            </a:r>
            <a:r>
              <a:rPr sz="2200" dirty="0">
                <a:latin typeface="Century Gothic"/>
                <a:cs typeface="Century Gothic"/>
              </a:rPr>
              <a:t>ends,</a:t>
            </a:r>
            <a:r>
              <a:rPr sz="2200" spc="-50" dirty="0">
                <a:latin typeface="Century Gothic"/>
                <a:cs typeface="Century Gothic"/>
              </a:rPr>
              <a:t> </a:t>
            </a:r>
            <a:r>
              <a:rPr sz="2200" dirty="0">
                <a:latin typeface="Century Gothic"/>
                <a:cs typeface="Century Gothic"/>
              </a:rPr>
              <a:t>it</a:t>
            </a:r>
            <a:r>
              <a:rPr sz="2200" spc="-20" dirty="0">
                <a:latin typeface="Century Gothic"/>
                <a:cs typeface="Century Gothic"/>
              </a:rPr>
              <a:t> </a:t>
            </a:r>
            <a:r>
              <a:rPr sz="2200" dirty="0">
                <a:latin typeface="Century Gothic"/>
                <a:cs typeface="Century Gothic"/>
              </a:rPr>
              <a:t>gives</a:t>
            </a:r>
            <a:r>
              <a:rPr sz="2200" spc="-80" dirty="0">
                <a:latin typeface="Century Gothic"/>
                <a:cs typeface="Century Gothic"/>
              </a:rPr>
              <a:t> </a:t>
            </a:r>
            <a:r>
              <a:rPr sz="2200" dirty="0">
                <a:latin typeface="Century Gothic"/>
                <a:cs typeface="Century Gothic"/>
              </a:rPr>
              <a:t>the</a:t>
            </a:r>
            <a:r>
              <a:rPr sz="2200" spc="-5" dirty="0">
                <a:latin typeface="Century Gothic"/>
                <a:cs typeface="Century Gothic"/>
              </a:rPr>
              <a:t> </a:t>
            </a:r>
            <a:r>
              <a:rPr sz="2200" dirty="0">
                <a:latin typeface="Century Gothic"/>
                <a:cs typeface="Century Gothic"/>
              </a:rPr>
              <a:t>actual</a:t>
            </a:r>
            <a:r>
              <a:rPr sz="2200" spc="-50" dirty="0">
                <a:latin typeface="Century Gothic"/>
                <a:cs typeface="Century Gothic"/>
              </a:rPr>
              <a:t> </a:t>
            </a:r>
            <a:r>
              <a:rPr sz="2200" dirty="0">
                <a:latin typeface="Century Gothic"/>
                <a:cs typeface="Century Gothic"/>
              </a:rPr>
              <a:t>path</a:t>
            </a:r>
            <a:r>
              <a:rPr sz="2200" spc="-20" dirty="0">
                <a:latin typeface="Century Gothic"/>
                <a:cs typeface="Century Gothic"/>
              </a:rPr>
              <a:t> </a:t>
            </a:r>
            <a:r>
              <a:rPr sz="2200" dirty="0">
                <a:latin typeface="Century Gothic"/>
                <a:cs typeface="Century Gothic"/>
              </a:rPr>
              <a:t>cost</a:t>
            </a:r>
            <a:r>
              <a:rPr sz="2200" spc="-45" dirty="0">
                <a:latin typeface="Century Gothic"/>
                <a:cs typeface="Century Gothic"/>
              </a:rPr>
              <a:t> </a:t>
            </a:r>
            <a:r>
              <a:rPr sz="2200" dirty="0">
                <a:latin typeface="Century Gothic"/>
                <a:cs typeface="Century Gothic"/>
              </a:rPr>
              <a:t>because</a:t>
            </a:r>
            <a:r>
              <a:rPr sz="2200" spc="-80" dirty="0">
                <a:latin typeface="Century Gothic"/>
                <a:cs typeface="Century Gothic"/>
              </a:rPr>
              <a:t> </a:t>
            </a:r>
            <a:r>
              <a:rPr sz="2200" spc="-25" dirty="0">
                <a:latin typeface="Century Gothic"/>
                <a:cs typeface="Century Gothic"/>
              </a:rPr>
              <a:t>the</a:t>
            </a:r>
            <a:endParaRPr sz="2200" dirty="0">
              <a:latin typeface="Century Gothic"/>
              <a:cs typeface="Century Gothic"/>
            </a:endParaRPr>
          </a:p>
          <a:p>
            <a:pPr marL="356870">
              <a:spcBef>
                <a:spcPts val="5"/>
              </a:spcBef>
            </a:pPr>
            <a:r>
              <a:rPr sz="2200" dirty="0">
                <a:latin typeface="Century Gothic"/>
                <a:cs typeface="Century Gothic"/>
              </a:rPr>
              <a:t>h</a:t>
            </a:r>
            <a:r>
              <a:rPr sz="2200" spc="-30" dirty="0">
                <a:latin typeface="Century Gothic"/>
                <a:cs typeface="Century Gothic"/>
              </a:rPr>
              <a:t> </a:t>
            </a:r>
            <a:r>
              <a:rPr sz="2200" dirty="0">
                <a:latin typeface="Century Gothic"/>
                <a:cs typeface="Century Gothic"/>
              </a:rPr>
              <a:t>component</a:t>
            </a:r>
            <a:r>
              <a:rPr sz="2200" spc="-75" dirty="0">
                <a:latin typeface="Century Gothic"/>
                <a:cs typeface="Century Gothic"/>
              </a:rPr>
              <a:t> </a:t>
            </a:r>
            <a:r>
              <a:rPr sz="2200" dirty="0">
                <a:latin typeface="Century Gothic"/>
                <a:cs typeface="Century Gothic"/>
              </a:rPr>
              <a:t>at</a:t>
            </a:r>
            <a:r>
              <a:rPr sz="2200" spc="-5" dirty="0">
                <a:latin typeface="Century Gothic"/>
                <a:cs typeface="Century Gothic"/>
              </a:rPr>
              <a:t> </a:t>
            </a:r>
            <a:r>
              <a:rPr sz="2200" dirty="0">
                <a:latin typeface="Century Gothic"/>
                <a:cs typeface="Century Gothic"/>
              </a:rPr>
              <a:t>the</a:t>
            </a:r>
            <a:r>
              <a:rPr sz="2200" spc="-20" dirty="0">
                <a:latin typeface="Century Gothic"/>
                <a:cs typeface="Century Gothic"/>
              </a:rPr>
              <a:t> </a:t>
            </a:r>
            <a:r>
              <a:rPr sz="2200" dirty="0">
                <a:latin typeface="Century Gothic"/>
                <a:cs typeface="Century Gothic"/>
              </a:rPr>
              <a:t>goal</a:t>
            </a:r>
            <a:r>
              <a:rPr sz="2200" spc="-55" dirty="0">
                <a:latin typeface="Century Gothic"/>
                <a:cs typeface="Century Gothic"/>
              </a:rPr>
              <a:t> </a:t>
            </a:r>
            <a:r>
              <a:rPr sz="2200" dirty="0">
                <a:latin typeface="Century Gothic"/>
                <a:cs typeface="Century Gothic"/>
              </a:rPr>
              <a:t>state</a:t>
            </a:r>
            <a:r>
              <a:rPr sz="2200" spc="-20" dirty="0">
                <a:latin typeface="Century Gothic"/>
                <a:cs typeface="Century Gothic"/>
              </a:rPr>
              <a:t> </a:t>
            </a:r>
            <a:r>
              <a:rPr sz="2200" dirty="0">
                <a:latin typeface="Century Gothic"/>
                <a:cs typeface="Century Gothic"/>
              </a:rPr>
              <a:t>is</a:t>
            </a:r>
            <a:r>
              <a:rPr sz="2200" spc="-40" dirty="0">
                <a:latin typeface="Century Gothic"/>
                <a:cs typeface="Century Gothic"/>
              </a:rPr>
              <a:t> </a:t>
            </a:r>
            <a:r>
              <a:rPr sz="2200" spc="-25" dirty="0">
                <a:latin typeface="Century Gothic"/>
                <a:cs typeface="Century Gothic"/>
              </a:rPr>
              <a:t>0.</a:t>
            </a:r>
            <a:endParaRPr sz="2200" dirty="0">
              <a:latin typeface="Century Gothic"/>
              <a:cs typeface="Century Gothic"/>
            </a:endParaRPr>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3563111" y="502919"/>
            <a:ext cx="5065776" cy="1548384"/>
          </a:xfrm>
          <a:prstGeom prst="rect">
            <a:avLst/>
          </a:prstGeom>
        </p:spPr>
      </p:pic>
      <p:sp>
        <p:nvSpPr>
          <p:cNvPr id="3" name="object 3"/>
          <p:cNvSpPr txBox="1">
            <a:spLocks noGrp="1"/>
          </p:cNvSpPr>
          <p:nvPr>
            <p:ph type="title" idx="4294967295"/>
          </p:nvPr>
        </p:nvSpPr>
        <p:spPr>
          <a:xfrm>
            <a:off x="1676400" y="311150"/>
            <a:ext cx="10515600" cy="1433513"/>
          </a:xfrm>
          <a:prstGeom prst="rect">
            <a:avLst/>
          </a:prstGeom>
        </p:spPr>
        <p:txBody>
          <a:bodyPr vert="horz" wrap="square" lIns="0" tIns="749427" rIns="0" bIns="0" rtlCol="0" anchor="ctr">
            <a:spAutoFit/>
          </a:bodyPr>
          <a:lstStyle/>
          <a:p>
            <a:pPr marL="1890395">
              <a:lnSpc>
                <a:spcPct val="100000"/>
              </a:lnSpc>
              <a:spcBef>
                <a:spcPts val="100"/>
              </a:spcBef>
            </a:pPr>
            <a:r>
              <a:rPr b="1" dirty="0">
                <a:solidFill>
                  <a:schemeClr val="bg1"/>
                </a:solidFill>
              </a:rPr>
              <a:t>A*</a:t>
            </a:r>
            <a:r>
              <a:rPr b="1" spc="-190" dirty="0">
                <a:solidFill>
                  <a:schemeClr val="bg1"/>
                </a:solidFill>
              </a:rPr>
              <a:t> </a:t>
            </a:r>
            <a:r>
              <a:rPr b="1" spc="-10" dirty="0">
                <a:solidFill>
                  <a:schemeClr val="bg1"/>
                </a:solidFill>
              </a:rPr>
              <a:t>Algorithm</a:t>
            </a:r>
          </a:p>
        </p:txBody>
      </p:sp>
      <p:sp>
        <p:nvSpPr>
          <p:cNvPr id="4" name="object 4"/>
          <p:cNvSpPr txBox="1"/>
          <p:nvPr/>
        </p:nvSpPr>
        <p:spPr>
          <a:xfrm>
            <a:off x="1511604" y="2671445"/>
            <a:ext cx="7836534" cy="757555"/>
          </a:xfrm>
          <a:prstGeom prst="rect">
            <a:avLst/>
          </a:prstGeom>
        </p:spPr>
        <p:txBody>
          <a:bodyPr vert="horz" wrap="square" lIns="0" tIns="12700" rIns="0" bIns="0" rtlCol="0">
            <a:spAutoFit/>
          </a:bodyPr>
          <a:lstStyle/>
          <a:p>
            <a:pPr marL="356870" indent="-344805">
              <a:spcBef>
                <a:spcPts val="100"/>
              </a:spcBef>
              <a:buFont typeface="Arial"/>
              <a:buChar char="•"/>
              <a:tabLst>
                <a:tab pos="356870" algn="l"/>
                <a:tab pos="357505" algn="l"/>
              </a:tabLst>
            </a:pPr>
            <a:r>
              <a:rPr sz="2400" dirty="0">
                <a:latin typeface="Century Gothic"/>
                <a:cs typeface="Century Gothic"/>
              </a:rPr>
              <a:t>This</a:t>
            </a:r>
            <a:r>
              <a:rPr sz="2400" spc="-20" dirty="0">
                <a:latin typeface="Century Gothic"/>
                <a:cs typeface="Century Gothic"/>
              </a:rPr>
              <a:t> </a:t>
            </a:r>
            <a:r>
              <a:rPr sz="2400" dirty="0">
                <a:latin typeface="Century Gothic"/>
                <a:cs typeface="Century Gothic"/>
              </a:rPr>
              <a:t>algorithm</a:t>
            </a:r>
            <a:r>
              <a:rPr sz="2400" spc="-20" dirty="0">
                <a:latin typeface="Century Gothic"/>
                <a:cs typeface="Century Gothic"/>
              </a:rPr>
              <a:t> </a:t>
            </a:r>
            <a:r>
              <a:rPr sz="2400" dirty="0">
                <a:latin typeface="Century Gothic"/>
                <a:cs typeface="Century Gothic"/>
              </a:rPr>
              <a:t>always</a:t>
            </a:r>
            <a:r>
              <a:rPr sz="2400" spc="-60" dirty="0">
                <a:latin typeface="Century Gothic"/>
                <a:cs typeface="Century Gothic"/>
              </a:rPr>
              <a:t> </a:t>
            </a:r>
            <a:r>
              <a:rPr sz="2400" dirty="0">
                <a:latin typeface="Century Gothic"/>
                <a:cs typeface="Century Gothic"/>
              </a:rPr>
              <a:t>gets</a:t>
            </a:r>
            <a:r>
              <a:rPr sz="2400" spc="30" dirty="0">
                <a:latin typeface="Century Gothic"/>
                <a:cs typeface="Century Gothic"/>
              </a:rPr>
              <a:t> </a:t>
            </a:r>
            <a:r>
              <a:rPr sz="2400" dirty="0">
                <a:latin typeface="Century Gothic"/>
                <a:cs typeface="Century Gothic"/>
              </a:rPr>
              <a:t>the</a:t>
            </a:r>
            <a:r>
              <a:rPr sz="2400" spc="5" dirty="0">
                <a:latin typeface="Century Gothic"/>
                <a:cs typeface="Century Gothic"/>
              </a:rPr>
              <a:t> </a:t>
            </a:r>
            <a:r>
              <a:rPr sz="2400" dirty="0">
                <a:latin typeface="Century Gothic"/>
                <a:cs typeface="Century Gothic"/>
              </a:rPr>
              <a:t>least</a:t>
            </a:r>
            <a:r>
              <a:rPr sz="2400" spc="-70" dirty="0">
                <a:latin typeface="Century Gothic"/>
                <a:cs typeface="Century Gothic"/>
              </a:rPr>
              <a:t> </a:t>
            </a:r>
            <a:r>
              <a:rPr sz="2400" dirty="0">
                <a:latin typeface="Century Gothic"/>
                <a:cs typeface="Century Gothic"/>
              </a:rPr>
              <a:t>cost</a:t>
            </a:r>
            <a:r>
              <a:rPr sz="2400" spc="-10" dirty="0">
                <a:latin typeface="Century Gothic"/>
                <a:cs typeface="Century Gothic"/>
              </a:rPr>
              <a:t> </a:t>
            </a:r>
            <a:r>
              <a:rPr sz="2400" dirty="0">
                <a:latin typeface="Century Gothic"/>
                <a:cs typeface="Century Gothic"/>
              </a:rPr>
              <a:t>path</a:t>
            </a:r>
            <a:r>
              <a:rPr sz="2400" spc="25" dirty="0">
                <a:latin typeface="Century Gothic"/>
                <a:cs typeface="Century Gothic"/>
              </a:rPr>
              <a:t> </a:t>
            </a:r>
            <a:r>
              <a:rPr sz="2400" dirty="0">
                <a:latin typeface="Century Gothic"/>
                <a:cs typeface="Century Gothic"/>
              </a:rPr>
              <a:t>if</a:t>
            </a:r>
            <a:r>
              <a:rPr sz="2400" spc="-50" dirty="0">
                <a:latin typeface="Century Gothic"/>
                <a:cs typeface="Century Gothic"/>
              </a:rPr>
              <a:t> </a:t>
            </a:r>
            <a:r>
              <a:rPr sz="2400" spc="-20" dirty="0">
                <a:latin typeface="Century Gothic"/>
                <a:cs typeface="Century Gothic"/>
              </a:rPr>
              <a:t>h(s)</a:t>
            </a:r>
            <a:endParaRPr sz="2400" dirty="0">
              <a:latin typeface="Century Gothic"/>
              <a:cs typeface="Century Gothic"/>
            </a:endParaRPr>
          </a:p>
          <a:p>
            <a:pPr marL="356870"/>
            <a:r>
              <a:rPr sz="2400" dirty="0">
                <a:latin typeface="Century Gothic"/>
                <a:cs typeface="Century Gothic"/>
              </a:rPr>
              <a:t>is</a:t>
            </a:r>
            <a:r>
              <a:rPr sz="2400" spc="-60" dirty="0">
                <a:latin typeface="Century Gothic"/>
                <a:cs typeface="Century Gothic"/>
              </a:rPr>
              <a:t> </a:t>
            </a:r>
            <a:r>
              <a:rPr sz="2400" dirty="0">
                <a:latin typeface="Century Gothic"/>
                <a:cs typeface="Century Gothic"/>
              </a:rPr>
              <a:t>optimistic</a:t>
            </a:r>
            <a:r>
              <a:rPr sz="2400" spc="20" dirty="0">
                <a:latin typeface="Century Gothic"/>
                <a:cs typeface="Century Gothic"/>
              </a:rPr>
              <a:t> </a:t>
            </a:r>
            <a:r>
              <a:rPr sz="2400" dirty="0">
                <a:latin typeface="Century Gothic"/>
                <a:cs typeface="Century Gothic"/>
              </a:rPr>
              <a:t>/</a:t>
            </a:r>
            <a:r>
              <a:rPr sz="2400" spc="-30" dirty="0">
                <a:latin typeface="Century Gothic"/>
                <a:cs typeface="Century Gothic"/>
              </a:rPr>
              <a:t> </a:t>
            </a:r>
            <a:r>
              <a:rPr sz="2400" dirty="0">
                <a:latin typeface="Century Gothic"/>
                <a:cs typeface="Century Gothic"/>
              </a:rPr>
              <a:t>less</a:t>
            </a:r>
            <a:r>
              <a:rPr sz="2400" spc="-90" dirty="0">
                <a:latin typeface="Century Gothic"/>
                <a:cs typeface="Century Gothic"/>
              </a:rPr>
              <a:t> </a:t>
            </a:r>
            <a:r>
              <a:rPr sz="2400" dirty="0">
                <a:latin typeface="Century Gothic"/>
                <a:cs typeface="Century Gothic"/>
              </a:rPr>
              <a:t>than</a:t>
            </a:r>
            <a:r>
              <a:rPr sz="2400" spc="15" dirty="0">
                <a:latin typeface="Century Gothic"/>
                <a:cs typeface="Century Gothic"/>
              </a:rPr>
              <a:t> </a:t>
            </a:r>
            <a:r>
              <a:rPr sz="2400" dirty="0">
                <a:latin typeface="Century Gothic"/>
                <a:cs typeface="Century Gothic"/>
              </a:rPr>
              <a:t>the</a:t>
            </a:r>
            <a:r>
              <a:rPr sz="2400" spc="-10" dirty="0">
                <a:latin typeface="Century Gothic"/>
                <a:cs typeface="Century Gothic"/>
              </a:rPr>
              <a:t> </a:t>
            </a:r>
            <a:r>
              <a:rPr sz="2400" dirty="0">
                <a:latin typeface="Century Gothic"/>
                <a:cs typeface="Century Gothic"/>
              </a:rPr>
              <a:t>actual</a:t>
            </a:r>
            <a:r>
              <a:rPr sz="2400" spc="5" dirty="0">
                <a:latin typeface="Century Gothic"/>
                <a:cs typeface="Century Gothic"/>
              </a:rPr>
              <a:t> </a:t>
            </a:r>
            <a:r>
              <a:rPr sz="2400" spc="-10" dirty="0">
                <a:latin typeface="Century Gothic"/>
                <a:cs typeface="Century Gothic"/>
              </a:rPr>
              <a:t>cost.</a:t>
            </a:r>
            <a:endParaRPr sz="2400" dirty="0">
              <a:latin typeface="Century Gothic"/>
              <a:cs typeface="Century Gothic"/>
            </a:endParaRPr>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524000" y="1066800"/>
            <a:ext cx="8954770" cy="5410200"/>
            <a:chOff x="0" y="1066800"/>
            <a:chExt cx="8954770" cy="5410200"/>
          </a:xfrm>
        </p:grpSpPr>
        <p:pic>
          <p:nvPicPr>
            <p:cNvPr id="3" name="object 3"/>
            <p:cNvPicPr/>
            <p:nvPr/>
          </p:nvPicPr>
          <p:blipFill>
            <a:blip r:embed="rId2" cstate="print"/>
            <a:stretch>
              <a:fillRect/>
            </a:stretch>
          </p:blipFill>
          <p:spPr>
            <a:xfrm>
              <a:off x="0" y="1066800"/>
              <a:ext cx="8954770" cy="5410200"/>
            </a:xfrm>
            <a:prstGeom prst="rect">
              <a:avLst/>
            </a:prstGeom>
          </p:spPr>
        </p:pic>
        <p:pic>
          <p:nvPicPr>
            <p:cNvPr id="4" name="object 4"/>
            <p:cNvPicPr/>
            <p:nvPr/>
          </p:nvPicPr>
          <p:blipFill>
            <a:blip r:embed="rId3" cstate="print"/>
            <a:stretch>
              <a:fillRect/>
            </a:stretch>
          </p:blipFill>
          <p:spPr>
            <a:xfrm>
              <a:off x="124968" y="2795016"/>
              <a:ext cx="460247" cy="286512"/>
            </a:xfrm>
            <a:prstGeom prst="rect">
              <a:avLst/>
            </a:prstGeom>
          </p:spPr>
        </p:pic>
        <p:pic>
          <p:nvPicPr>
            <p:cNvPr id="5" name="object 5"/>
            <p:cNvPicPr/>
            <p:nvPr/>
          </p:nvPicPr>
          <p:blipFill>
            <a:blip r:embed="rId4" cstate="print"/>
            <a:stretch>
              <a:fillRect/>
            </a:stretch>
          </p:blipFill>
          <p:spPr>
            <a:xfrm>
              <a:off x="100584" y="2755392"/>
              <a:ext cx="542544" cy="411479"/>
            </a:xfrm>
            <a:prstGeom prst="rect">
              <a:avLst/>
            </a:prstGeom>
          </p:spPr>
        </p:pic>
        <p:pic>
          <p:nvPicPr>
            <p:cNvPr id="6" name="object 6"/>
            <p:cNvPicPr/>
            <p:nvPr/>
          </p:nvPicPr>
          <p:blipFill>
            <a:blip r:embed="rId5" cstate="print"/>
            <a:stretch>
              <a:fillRect/>
            </a:stretch>
          </p:blipFill>
          <p:spPr>
            <a:xfrm>
              <a:off x="174167" y="2822816"/>
              <a:ext cx="359232" cy="184670"/>
            </a:xfrm>
            <a:prstGeom prst="rect">
              <a:avLst/>
            </a:prstGeom>
          </p:spPr>
        </p:pic>
      </p:grpSp>
      <p:sp>
        <p:nvSpPr>
          <p:cNvPr id="7" name="object 7"/>
          <p:cNvSpPr txBox="1"/>
          <p:nvPr/>
        </p:nvSpPr>
        <p:spPr>
          <a:xfrm>
            <a:off x="1698167" y="2822817"/>
            <a:ext cx="359410" cy="184785"/>
          </a:xfrm>
          <a:prstGeom prst="rect">
            <a:avLst/>
          </a:prstGeom>
          <a:ln w="9525">
            <a:solidFill>
              <a:srgbClr val="5C71B1"/>
            </a:solidFill>
          </a:ln>
        </p:spPr>
        <p:txBody>
          <a:bodyPr vert="horz" wrap="square" lIns="0" tIns="0" rIns="0" bIns="0" rtlCol="0">
            <a:spAutoFit/>
          </a:bodyPr>
          <a:lstStyle/>
          <a:p>
            <a:pPr marL="64135">
              <a:lnSpc>
                <a:spcPts val="1375"/>
              </a:lnSpc>
            </a:pPr>
            <a:r>
              <a:rPr sz="1200" b="1" spc="-25" dirty="0">
                <a:solidFill>
                  <a:srgbClr val="FFFFFF"/>
                </a:solidFill>
                <a:latin typeface="Palatino Linotype"/>
                <a:cs typeface="Palatino Linotype"/>
              </a:rPr>
              <a:t>366</a:t>
            </a:r>
            <a:endParaRPr sz="1200">
              <a:latin typeface="Palatino Linotype"/>
              <a:cs typeface="Palatino Linotype"/>
            </a:endParaRPr>
          </a:p>
        </p:txBody>
      </p:sp>
      <p:grpSp>
        <p:nvGrpSpPr>
          <p:cNvPr id="8" name="object 8"/>
          <p:cNvGrpSpPr/>
          <p:nvPr/>
        </p:nvGrpSpPr>
        <p:grpSpPr>
          <a:xfrm>
            <a:off x="1804416" y="1761744"/>
            <a:ext cx="542925" cy="411480"/>
            <a:chOff x="280415" y="1761744"/>
            <a:chExt cx="542925" cy="411480"/>
          </a:xfrm>
        </p:grpSpPr>
        <p:pic>
          <p:nvPicPr>
            <p:cNvPr id="9" name="object 9"/>
            <p:cNvPicPr/>
            <p:nvPr/>
          </p:nvPicPr>
          <p:blipFill>
            <a:blip r:embed="rId6" cstate="print"/>
            <a:stretch>
              <a:fillRect/>
            </a:stretch>
          </p:blipFill>
          <p:spPr>
            <a:xfrm>
              <a:off x="304799" y="1801368"/>
              <a:ext cx="457200" cy="286512"/>
            </a:xfrm>
            <a:prstGeom prst="rect">
              <a:avLst/>
            </a:prstGeom>
          </p:spPr>
        </p:pic>
        <p:pic>
          <p:nvPicPr>
            <p:cNvPr id="10" name="object 10"/>
            <p:cNvPicPr/>
            <p:nvPr/>
          </p:nvPicPr>
          <p:blipFill>
            <a:blip r:embed="rId7" cstate="print"/>
            <a:stretch>
              <a:fillRect/>
            </a:stretch>
          </p:blipFill>
          <p:spPr>
            <a:xfrm>
              <a:off x="280415" y="1761744"/>
              <a:ext cx="542544" cy="411479"/>
            </a:xfrm>
            <a:prstGeom prst="rect">
              <a:avLst/>
            </a:prstGeom>
          </p:spPr>
        </p:pic>
        <p:pic>
          <p:nvPicPr>
            <p:cNvPr id="11" name="object 11"/>
            <p:cNvPicPr/>
            <p:nvPr/>
          </p:nvPicPr>
          <p:blipFill>
            <a:blip r:embed="rId8" cstate="print"/>
            <a:stretch>
              <a:fillRect/>
            </a:stretch>
          </p:blipFill>
          <p:spPr>
            <a:xfrm>
              <a:off x="353783" y="1828787"/>
              <a:ext cx="359232" cy="184670"/>
            </a:xfrm>
            <a:prstGeom prst="rect">
              <a:avLst/>
            </a:prstGeom>
          </p:spPr>
        </p:pic>
      </p:grpSp>
      <p:sp>
        <p:nvSpPr>
          <p:cNvPr id="12" name="object 12"/>
          <p:cNvSpPr txBox="1"/>
          <p:nvPr/>
        </p:nvSpPr>
        <p:spPr>
          <a:xfrm>
            <a:off x="1877783" y="1828788"/>
            <a:ext cx="359410" cy="184785"/>
          </a:xfrm>
          <a:prstGeom prst="rect">
            <a:avLst/>
          </a:prstGeom>
          <a:ln w="9525">
            <a:solidFill>
              <a:srgbClr val="5C71B1"/>
            </a:solidFill>
          </a:ln>
        </p:spPr>
        <p:txBody>
          <a:bodyPr vert="horz" wrap="square" lIns="0" tIns="0" rIns="0" bIns="0" rtlCol="0">
            <a:spAutoFit/>
          </a:bodyPr>
          <a:lstStyle/>
          <a:p>
            <a:pPr marL="64135">
              <a:lnSpc>
                <a:spcPts val="1375"/>
              </a:lnSpc>
            </a:pPr>
            <a:r>
              <a:rPr sz="1200" b="1" spc="-25" dirty="0">
                <a:solidFill>
                  <a:srgbClr val="FFFFFF"/>
                </a:solidFill>
                <a:latin typeface="Palatino Linotype"/>
                <a:cs typeface="Palatino Linotype"/>
              </a:rPr>
              <a:t>374</a:t>
            </a:r>
            <a:endParaRPr sz="1200">
              <a:latin typeface="Palatino Linotype"/>
              <a:cs typeface="Palatino Linotype"/>
            </a:endParaRPr>
          </a:p>
        </p:txBody>
      </p:sp>
      <p:grpSp>
        <p:nvGrpSpPr>
          <p:cNvPr id="13" name="object 13"/>
          <p:cNvGrpSpPr/>
          <p:nvPr/>
        </p:nvGrpSpPr>
        <p:grpSpPr>
          <a:xfrm>
            <a:off x="2289049" y="1075944"/>
            <a:ext cx="542925" cy="411480"/>
            <a:chOff x="765048" y="1075944"/>
            <a:chExt cx="542925" cy="411480"/>
          </a:xfrm>
        </p:grpSpPr>
        <p:pic>
          <p:nvPicPr>
            <p:cNvPr id="14" name="object 14"/>
            <p:cNvPicPr/>
            <p:nvPr/>
          </p:nvPicPr>
          <p:blipFill>
            <a:blip r:embed="rId9" cstate="print"/>
            <a:stretch>
              <a:fillRect/>
            </a:stretch>
          </p:blipFill>
          <p:spPr>
            <a:xfrm>
              <a:off x="786384" y="1115568"/>
              <a:ext cx="460247" cy="286512"/>
            </a:xfrm>
            <a:prstGeom prst="rect">
              <a:avLst/>
            </a:prstGeom>
          </p:spPr>
        </p:pic>
        <p:pic>
          <p:nvPicPr>
            <p:cNvPr id="15" name="object 15"/>
            <p:cNvPicPr/>
            <p:nvPr/>
          </p:nvPicPr>
          <p:blipFill>
            <a:blip r:embed="rId10" cstate="print"/>
            <a:stretch>
              <a:fillRect/>
            </a:stretch>
          </p:blipFill>
          <p:spPr>
            <a:xfrm>
              <a:off x="765048" y="1075944"/>
              <a:ext cx="542544" cy="411479"/>
            </a:xfrm>
            <a:prstGeom prst="rect">
              <a:avLst/>
            </a:prstGeom>
          </p:spPr>
        </p:pic>
        <p:pic>
          <p:nvPicPr>
            <p:cNvPr id="16" name="object 16"/>
            <p:cNvPicPr/>
            <p:nvPr/>
          </p:nvPicPr>
          <p:blipFill>
            <a:blip r:embed="rId11" cstate="print"/>
            <a:stretch>
              <a:fillRect/>
            </a:stretch>
          </p:blipFill>
          <p:spPr>
            <a:xfrm>
              <a:off x="838200" y="1142987"/>
              <a:ext cx="359232" cy="184670"/>
            </a:xfrm>
            <a:prstGeom prst="rect">
              <a:avLst/>
            </a:prstGeom>
          </p:spPr>
        </p:pic>
      </p:grpSp>
      <p:sp>
        <p:nvSpPr>
          <p:cNvPr id="17" name="object 17"/>
          <p:cNvSpPr txBox="1"/>
          <p:nvPr/>
        </p:nvSpPr>
        <p:spPr>
          <a:xfrm>
            <a:off x="2362200" y="1142988"/>
            <a:ext cx="359410" cy="184785"/>
          </a:xfrm>
          <a:prstGeom prst="rect">
            <a:avLst/>
          </a:prstGeom>
          <a:ln w="9525">
            <a:solidFill>
              <a:srgbClr val="5C71B1"/>
            </a:solidFill>
          </a:ln>
        </p:spPr>
        <p:txBody>
          <a:bodyPr vert="horz" wrap="square" lIns="0" tIns="0" rIns="0" bIns="0" rtlCol="0">
            <a:spAutoFit/>
          </a:bodyPr>
          <a:lstStyle/>
          <a:p>
            <a:pPr marL="64135">
              <a:lnSpc>
                <a:spcPts val="1375"/>
              </a:lnSpc>
            </a:pPr>
            <a:r>
              <a:rPr sz="1200" b="1" spc="-25" dirty="0">
                <a:solidFill>
                  <a:srgbClr val="FFFFFF"/>
                </a:solidFill>
                <a:latin typeface="Palatino Linotype"/>
                <a:cs typeface="Palatino Linotype"/>
              </a:rPr>
              <a:t>380</a:t>
            </a:r>
            <a:endParaRPr sz="1200">
              <a:latin typeface="Palatino Linotype"/>
              <a:cs typeface="Palatino Linotype"/>
            </a:endParaRPr>
          </a:p>
        </p:txBody>
      </p:sp>
      <p:grpSp>
        <p:nvGrpSpPr>
          <p:cNvPr id="18" name="object 18"/>
          <p:cNvGrpSpPr/>
          <p:nvPr/>
        </p:nvGrpSpPr>
        <p:grpSpPr>
          <a:xfrm>
            <a:off x="3584449" y="3209544"/>
            <a:ext cx="542925" cy="411480"/>
            <a:chOff x="2060448" y="3209544"/>
            <a:chExt cx="542925" cy="411480"/>
          </a:xfrm>
        </p:grpSpPr>
        <p:pic>
          <p:nvPicPr>
            <p:cNvPr id="19" name="object 19"/>
            <p:cNvPicPr/>
            <p:nvPr/>
          </p:nvPicPr>
          <p:blipFill>
            <a:blip r:embed="rId9" cstate="print"/>
            <a:stretch>
              <a:fillRect/>
            </a:stretch>
          </p:blipFill>
          <p:spPr>
            <a:xfrm>
              <a:off x="2081784" y="3249168"/>
              <a:ext cx="460248" cy="286512"/>
            </a:xfrm>
            <a:prstGeom prst="rect">
              <a:avLst/>
            </a:prstGeom>
          </p:spPr>
        </p:pic>
        <p:pic>
          <p:nvPicPr>
            <p:cNvPr id="20" name="object 20"/>
            <p:cNvPicPr/>
            <p:nvPr/>
          </p:nvPicPr>
          <p:blipFill>
            <a:blip r:embed="rId12" cstate="print"/>
            <a:stretch>
              <a:fillRect/>
            </a:stretch>
          </p:blipFill>
          <p:spPr>
            <a:xfrm>
              <a:off x="2060448" y="3209544"/>
              <a:ext cx="542544" cy="411479"/>
            </a:xfrm>
            <a:prstGeom prst="rect">
              <a:avLst/>
            </a:prstGeom>
          </p:spPr>
        </p:pic>
        <p:pic>
          <p:nvPicPr>
            <p:cNvPr id="21" name="object 21"/>
            <p:cNvPicPr/>
            <p:nvPr/>
          </p:nvPicPr>
          <p:blipFill>
            <a:blip r:embed="rId11" cstate="print"/>
            <a:stretch>
              <a:fillRect/>
            </a:stretch>
          </p:blipFill>
          <p:spPr>
            <a:xfrm>
              <a:off x="2133600" y="3276587"/>
              <a:ext cx="359232" cy="184670"/>
            </a:xfrm>
            <a:prstGeom prst="rect">
              <a:avLst/>
            </a:prstGeom>
          </p:spPr>
        </p:pic>
      </p:grpSp>
      <p:sp>
        <p:nvSpPr>
          <p:cNvPr id="22" name="object 22"/>
          <p:cNvSpPr txBox="1"/>
          <p:nvPr/>
        </p:nvSpPr>
        <p:spPr>
          <a:xfrm>
            <a:off x="3657600" y="3276588"/>
            <a:ext cx="359410" cy="184785"/>
          </a:xfrm>
          <a:prstGeom prst="rect">
            <a:avLst/>
          </a:prstGeom>
          <a:ln w="9525">
            <a:solidFill>
              <a:srgbClr val="5C71B1"/>
            </a:solidFill>
          </a:ln>
        </p:spPr>
        <p:txBody>
          <a:bodyPr vert="horz" wrap="square" lIns="0" tIns="0" rIns="0" bIns="0" rtlCol="0">
            <a:spAutoFit/>
          </a:bodyPr>
          <a:lstStyle/>
          <a:p>
            <a:pPr marL="64769">
              <a:lnSpc>
                <a:spcPts val="1380"/>
              </a:lnSpc>
            </a:pPr>
            <a:r>
              <a:rPr sz="1200" b="1" spc="-25" dirty="0">
                <a:solidFill>
                  <a:srgbClr val="FFFFFF"/>
                </a:solidFill>
                <a:latin typeface="Palatino Linotype"/>
                <a:cs typeface="Palatino Linotype"/>
              </a:rPr>
              <a:t>253</a:t>
            </a:r>
            <a:endParaRPr sz="1200">
              <a:latin typeface="Palatino Linotype"/>
              <a:cs typeface="Palatino Linotype"/>
            </a:endParaRPr>
          </a:p>
        </p:txBody>
      </p:sp>
      <p:grpSp>
        <p:nvGrpSpPr>
          <p:cNvPr id="23" name="object 23"/>
          <p:cNvGrpSpPr/>
          <p:nvPr/>
        </p:nvGrpSpPr>
        <p:grpSpPr>
          <a:xfrm>
            <a:off x="1776985" y="4047744"/>
            <a:ext cx="542925" cy="411480"/>
            <a:chOff x="252984" y="4047744"/>
            <a:chExt cx="542925" cy="411480"/>
          </a:xfrm>
        </p:grpSpPr>
        <p:pic>
          <p:nvPicPr>
            <p:cNvPr id="24" name="object 24"/>
            <p:cNvPicPr/>
            <p:nvPr/>
          </p:nvPicPr>
          <p:blipFill>
            <a:blip r:embed="rId13" cstate="print"/>
            <a:stretch>
              <a:fillRect/>
            </a:stretch>
          </p:blipFill>
          <p:spPr>
            <a:xfrm>
              <a:off x="277368" y="4087368"/>
              <a:ext cx="460247" cy="286512"/>
            </a:xfrm>
            <a:prstGeom prst="rect">
              <a:avLst/>
            </a:prstGeom>
          </p:spPr>
        </p:pic>
        <p:pic>
          <p:nvPicPr>
            <p:cNvPr id="25" name="object 25"/>
            <p:cNvPicPr/>
            <p:nvPr/>
          </p:nvPicPr>
          <p:blipFill>
            <a:blip r:embed="rId14" cstate="print"/>
            <a:stretch>
              <a:fillRect/>
            </a:stretch>
          </p:blipFill>
          <p:spPr>
            <a:xfrm>
              <a:off x="252984" y="4047744"/>
              <a:ext cx="542544" cy="411480"/>
            </a:xfrm>
            <a:prstGeom prst="rect">
              <a:avLst/>
            </a:prstGeom>
          </p:spPr>
        </p:pic>
        <p:pic>
          <p:nvPicPr>
            <p:cNvPr id="26" name="object 26"/>
            <p:cNvPicPr/>
            <p:nvPr/>
          </p:nvPicPr>
          <p:blipFill>
            <a:blip r:embed="rId15" cstate="print"/>
            <a:stretch>
              <a:fillRect/>
            </a:stretch>
          </p:blipFill>
          <p:spPr>
            <a:xfrm>
              <a:off x="326567" y="4114787"/>
              <a:ext cx="359232" cy="184670"/>
            </a:xfrm>
            <a:prstGeom prst="rect">
              <a:avLst/>
            </a:prstGeom>
          </p:spPr>
        </p:pic>
      </p:grpSp>
      <p:sp>
        <p:nvSpPr>
          <p:cNvPr id="27" name="object 27"/>
          <p:cNvSpPr txBox="1"/>
          <p:nvPr/>
        </p:nvSpPr>
        <p:spPr>
          <a:xfrm>
            <a:off x="1850567" y="4114788"/>
            <a:ext cx="359410" cy="184785"/>
          </a:xfrm>
          <a:prstGeom prst="rect">
            <a:avLst/>
          </a:prstGeom>
          <a:ln w="9525">
            <a:solidFill>
              <a:srgbClr val="5C71B1"/>
            </a:solidFill>
          </a:ln>
        </p:spPr>
        <p:txBody>
          <a:bodyPr vert="horz" wrap="square" lIns="0" tIns="0" rIns="0" bIns="0" rtlCol="0">
            <a:spAutoFit/>
          </a:bodyPr>
          <a:lstStyle/>
          <a:p>
            <a:pPr marL="64135">
              <a:lnSpc>
                <a:spcPts val="1380"/>
              </a:lnSpc>
            </a:pPr>
            <a:r>
              <a:rPr sz="1200" b="1" spc="-25" dirty="0">
                <a:solidFill>
                  <a:srgbClr val="FFFFFF"/>
                </a:solidFill>
                <a:latin typeface="Palatino Linotype"/>
                <a:cs typeface="Palatino Linotype"/>
              </a:rPr>
              <a:t>329</a:t>
            </a:r>
            <a:endParaRPr sz="1200">
              <a:latin typeface="Palatino Linotype"/>
              <a:cs typeface="Palatino Linotype"/>
            </a:endParaRPr>
          </a:p>
        </p:txBody>
      </p:sp>
      <p:grpSp>
        <p:nvGrpSpPr>
          <p:cNvPr id="28" name="object 28"/>
          <p:cNvGrpSpPr/>
          <p:nvPr/>
        </p:nvGrpSpPr>
        <p:grpSpPr>
          <a:xfrm>
            <a:off x="2822448" y="4428744"/>
            <a:ext cx="542925" cy="411480"/>
            <a:chOff x="1298447" y="4428744"/>
            <a:chExt cx="542925" cy="411480"/>
          </a:xfrm>
        </p:grpSpPr>
        <p:pic>
          <p:nvPicPr>
            <p:cNvPr id="29" name="object 29"/>
            <p:cNvPicPr/>
            <p:nvPr/>
          </p:nvPicPr>
          <p:blipFill>
            <a:blip r:embed="rId9" cstate="print"/>
            <a:stretch>
              <a:fillRect/>
            </a:stretch>
          </p:blipFill>
          <p:spPr>
            <a:xfrm>
              <a:off x="1319783" y="4468368"/>
              <a:ext cx="460247" cy="286512"/>
            </a:xfrm>
            <a:prstGeom prst="rect">
              <a:avLst/>
            </a:prstGeom>
          </p:spPr>
        </p:pic>
        <p:pic>
          <p:nvPicPr>
            <p:cNvPr id="30" name="object 30"/>
            <p:cNvPicPr/>
            <p:nvPr/>
          </p:nvPicPr>
          <p:blipFill>
            <a:blip r:embed="rId16" cstate="print"/>
            <a:stretch>
              <a:fillRect/>
            </a:stretch>
          </p:blipFill>
          <p:spPr>
            <a:xfrm>
              <a:off x="1298447" y="4428744"/>
              <a:ext cx="542543" cy="411480"/>
            </a:xfrm>
            <a:prstGeom prst="rect">
              <a:avLst/>
            </a:prstGeom>
          </p:spPr>
        </p:pic>
        <p:pic>
          <p:nvPicPr>
            <p:cNvPr id="31" name="object 31"/>
            <p:cNvPicPr/>
            <p:nvPr/>
          </p:nvPicPr>
          <p:blipFill>
            <a:blip r:embed="rId15" cstate="print"/>
            <a:stretch>
              <a:fillRect/>
            </a:stretch>
          </p:blipFill>
          <p:spPr>
            <a:xfrm>
              <a:off x="1371599" y="4495787"/>
              <a:ext cx="359232" cy="184670"/>
            </a:xfrm>
            <a:prstGeom prst="rect">
              <a:avLst/>
            </a:prstGeom>
          </p:spPr>
        </p:pic>
      </p:grpSp>
      <p:sp>
        <p:nvSpPr>
          <p:cNvPr id="32" name="object 32"/>
          <p:cNvSpPr txBox="1"/>
          <p:nvPr/>
        </p:nvSpPr>
        <p:spPr>
          <a:xfrm>
            <a:off x="2895600" y="4495788"/>
            <a:ext cx="359410" cy="184785"/>
          </a:xfrm>
          <a:prstGeom prst="rect">
            <a:avLst/>
          </a:prstGeom>
          <a:ln w="9525">
            <a:solidFill>
              <a:srgbClr val="5C71B1"/>
            </a:solidFill>
          </a:ln>
        </p:spPr>
        <p:txBody>
          <a:bodyPr vert="horz" wrap="square" lIns="0" tIns="0" rIns="0" bIns="0" rtlCol="0">
            <a:spAutoFit/>
          </a:bodyPr>
          <a:lstStyle/>
          <a:p>
            <a:pPr marL="64135">
              <a:lnSpc>
                <a:spcPts val="1385"/>
              </a:lnSpc>
            </a:pPr>
            <a:r>
              <a:rPr sz="1200" b="1" spc="-25" dirty="0">
                <a:solidFill>
                  <a:srgbClr val="FFFFFF"/>
                </a:solidFill>
                <a:latin typeface="Palatino Linotype"/>
                <a:cs typeface="Palatino Linotype"/>
              </a:rPr>
              <a:t>244</a:t>
            </a:r>
            <a:endParaRPr sz="1200">
              <a:latin typeface="Palatino Linotype"/>
              <a:cs typeface="Palatino Linotype"/>
            </a:endParaRPr>
          </a:p>
        </p:txBody>
      </p:sp>
      <p:grpSp>
        <p:nvGrpSpPr>
          <p:cNvPr id="33" name="object 33"/>
          <p:cNvGrpSpPr/>
          <p:nvPr/>
        </p:nvGrpSpPr>
        <p:grpSpPr>
          <a:xfrm>
            <a:off x="2822448" y="5038344"/>
            <a:ext cx="542925" cy="411480"/>
            <a:chOff x="1298447" y="5038344"/>
            <a:chExt cx="542925" cy="411480"/>
          </a:xfrm>
        </p:grpSpPr>
        <p:pic>
          <p:nvPicPr>
            <p:cNvPr id="34" name="object 34"/>
            <p:cNvPicPr/>
            <p:nvPr/>
          </p:nvPicPr>
          <p:blipFill>
            <a:blip r:embed="rId9" cstate="print"/>
            <a:stretch>
              <a:fillRect/>
            </a:stretch>
          </p:blipFill>
          <p:spPr>
            <a:xfrm>
              <a:off x="1319783" y="5077968"/>
              <a:ext cx="460247" cy="286512"/>
            </a:xfrm>
            <a:prstGeom prst="rect">
              <a:avLst/>
            </a:prstGeom>
          </p:spPr>
        </p:pic>
        <p:pic>
          <p:nvPicPr>
            <p:cNvPr id="35" name="object 35"/>
            <p:cNvPicPr/>
            <p:nvPr/>
          </p:nvPicPr>
          <p:blipFill>
            <a:blip r:embed="rId17" cstate="print"/>
            <a:stretch>
              <a:fillRect/>
            </a:stretch>
          </p:blipFill>
          <p:spPr>
            <a:xfrm>
              <a:off x="1298447" y="5038344"/>
              <a:ext cx="542543" cy="411480"/>
            </a:xfrm>
            <a:prstGeom prst="rect">
              <a:avLst/>
            </a:prstGeom>
          </p:spPr>
        </p:pic>
        <p:pic>
          <p:nvPicPr>
            <p:cNvPr id="36" name="object 36"/>
            <p:cNvPicPr/>
            <p:nvPr/>
          </p:nvPicPr>
          <p:blipFill>
            <a:blip r:embed="rId11" cstate="print"/>
            <a:stretch>
              <a:fillRect/>
            </a:stretch>
          </p:blipFill>
          <p:spPr>
            <a:xfrm>
              <a:off x="1371599" y="5105387"/>
              <a:ext cx="359232" cy="184670"/>
            </a:xfrm>
            <a:prstGeom prst="rect">
              <a:avLst/>
            </a:prstGeom>
          </p:spPr>
        </p:pic>
      </p:grpSp>
      <p:sp>
        <p:nvSpPr>
          <p:cNvPr id="37" name="object 37"/>
          <p:cNvSpPr txBox="1"/>
          <p:nvPr/>
        </p:nvSpPr>
        <p:spPr>
          <a:xfrm>
            <a:off x="2895600" y="5105388"/>
            <a:ext cx="359410" cy="184785"/>
          </a:xfrm>
          <a:prstGeom prst="rect">
            <a:avLst/>
          </a:prstGeom>
          <a:ln w="9525">
            <a:solidFill>
              <a:srgbClr val="5C71B1"/>
            </a:solidFill>
          </a:ln>
        </p:spPr>
        <p:txBody>
          <a:bodyPr vert="horz" wrap="square" lIns="0" tIns="0" rIns="0" bIns="0" rtlCol="0">
            <a:spAutoFit/>
          </a:bodyPr>
          <a:lstStyle/>
          <a:p>
            <a:pPr marL="64135">
              <a:lnSpc>
                <a:spcPts val="1385"/>
              </a:lnSpc>
            </a:pPr>
            <a:r>
              <a:rPr sz="1200" b="1" spc="-25" dirty="0">
                <a:solidFill>
                  <a:srgbClr val="FFFFFF"/>
                </a:solidFill>
                <a:latin typeface="Palatino Linotype"/>
                <a:cs typeface="Palatino Linotype"/>
              </a:rPr>
              <a:t>241</a:t>
            </a:r>
            <a:endParaRPr sz="1200">
              <a:latin typeface="Palatino Linotype"/>
              <a:cs typeface="Palatino Linotype"/>
            </a:endParaRPr>
          </a:p>
        </p:txBody>
      </p:sp>
      <p:grpSp>
        <p:nvGrpSpPr>
          <p:cNvPr id="38" name="object 38"/>
          <p:cNvGrpSpPr/>
          <p:nvPr/>
        </p:nvGrpSpPr>
        <p:grpSpPr>
          <a:xfrm>
            <a:off x="3078481" y="5952744"/>
            <a:ext cx="542925" cy="411480"/>
            <a:chOff x="1554480" y="5952744"/>
            <a:chExt cx="542925" cy="411480"/>
          </a:xfrm>
        </p:grpSpPr>
        <p:pic>
          <p:nvPicPr>
            <p:cNvPr id="39" name="object 39"/>
            <p:cNvPicPr/>
            <p:nvPr/>
          </p:nvPicPr>
          <p:blipFill>
            <a:blip r:embed="rId18" cstate="print"/>
            <a:stretch>
              <a:fillRect/>
            </a:stretch>
          </p:blipFill>
          <p:spPr>
            <a:xfrm>
              <a:off x="1575816" y="5992368"/>
              <a:ext cx="460247" cy="286511"/>
            </a:xfrm>
            <a:prstGeom prst="rect">
              <a:avLst/>
            </a:prstGeom>
          </p:spPr>
        </p:pic>
        <p:pic>
          <p:nvPicPr>
            <p:cNvPr id="40" name="object 40"/>
            <p:cNvPicPr/>
            <p:nvPr/>
          </p:nvPicPr>
          <p:blipFill>
            <a:blip r:embed="rId19" cstate="print"/>
            <a:stretch>
              <a:fillRect/>
            </a:stretch>
          </p:blipFill>
          <p:spPr>
            <a:xfrm>
              <a:off x="1554480" y="5952744"/>
              <a:ext cx="542544" cy="411480"/>
            </a:xfrm>
            <a:prstGeom prst="rect">
              <a:avLst/>
            </a:prstGeom>
          </p:spPr>
        </p:pic>
        <p:pic>
          <p:nvPicPr>
            <p:cNvPr id="41" name="object 41"/>
            <p:cNvPicPr/>
            <p:nvPr/>
          </p:nvPicPr>
          <p:blipFill>
            <a:blip r:embed="rId20" cstate="print"/>
            <a:stretch>
              <a:fillRect/>
            </a:stretch>
          </p:blipFill>
          <p:spPr>
            <a:xfrm>
              <a:off x="1627378" y="6019800"/>
              <a:ext cx="359232" cy="184670"/>
            </a:xfrm>
            <a:prstGeom prst="rect">
              <a:avLst/>
            </a:prstGeom>
          </p:spPr>
        </p:pic>
      </p:grpSp>
      <p:sp>
        <p:nvSpPr>
          <p:cNvPr id="42" name="object 42"/>
          <p:cNvSpPr txBox="1"/>
          <p:nvPr/>
        </p:nvSpPr>
        <p:spPr>
          <a:xfrm>
            <a:off x="3151377" y="6019801"/>
            <a:ext cx="359410" cy="184785"/>
          </a:xfrm>
          <a:prstGeom prst="rect">
            <a:avLst/>
          </a:prstGeom>
          <a:ln w="9525">
            <a:solidFill>
              <a:srgbClr val="5C71B1"/>
            </a:solidFill>
          </a:ln>
        </p:spPr>
        <p:txBody>
          <a:bodyPr vert="horz" wrap="square" lIns="0" tIns="0" rIns="0" bIns="0" rtlCol="0">
            <a:spAutoFit/>
          </a:bodyPr>
          <a:lstStyle/>
          <a:p>
            <a:pPr marL="64769">
              <a:lnSpc>
                <a:spcPts val="1390"/>
              </a:lnSpc>
            </a:pPr>
            <a:r>
              <a:rPr sz="1200" b="1" spc="-25" dirty="0">
                <a:solidFill>
                  <a:srgbClr val="FFFFFF"/>
                </a:solidFill>
                <a:latin typeface="Palatino Linotype"/>
                <a:cs typeface="Palatino Linotype"/>
              </a:rPr>
              <a:t>242</a:t>
            </a:r>
            <a:endParaRPr sz="1200">
              <a:latin typeface="Palatino Linotype"/>
              <a:cs typeface="Palatino Linotype"/>
            </a:endParaRPr>
          </a:p>
        </p:txBody>
      </p:sp>
      <p:grpSp>
        <p:nvGrpSpPr>
          <p:cNvPr id="43" name="object 43"/>
          <p:cNvGrpSpPr/>
          <p:nvPr/>
        </p:nvGrpSpPr>
        <p:grpSpPr>
          <a:xfrm>
            <a:off x="5870448" y="3139439"/>
            <a:ext cx="542925" cy="411480"/>
            <a:chOff x="4346447" y="3139439"/>
            <a:chExt cx="542925" cy="411480"/>
          </a:xfrm>
        </p:grpSpPr>
        <p:pic>
          <p:nvPicPr>
            <p:cNvPr id="44" name="object 44"/>
            <p:cNvPicPr/>
            <p:nvPr/>
          </p:nvPicPr>
          <p:blipFill>
            <a:blip r:embed="rId21" cstate="print"/>
            <a:stretch>
              <a:fillRect/>
            </a:stretch>
          </p:blipFill>
          <p:spPr>
            <a:xfrm>
              <a:off x="4367783" y="3182111"/>
              <a:ext cx="460248" cy="286512"/>
            </a:xfrm>
            <a:prstGeom prst="rect">
              <a:avLst/>
            </a:prstGeom>
          </p:spPr>
        </p:pic>
        <p:pic>
          <p:nvPicPr>
            <p:cNvPr id="45" name="object 45"/>
            <p:cNvPicPr/>
            <p:nvPr/>
          </p:nvPicPr>
          <p:blipFill>
            <a:blip r:embed="rId22" cstate="print"/>
            <a:stretch>
              <a:fillRect/>
            </a:stretch>
          </p:blipFill>
          <p:spPr>
            <a:xfrm>
              <a:off x="4346447" y="3139439"/>
              <a:ext cx="542544" cy="411479"/>
            </a:xfrm>
            <a:prstGeom prst="rect">
              <a:avLst/>
            </a:prstGeom>
          </p:spPr>
        </p:pic>
        <p:pic>
          <p:nvPicPr>
            <p:cNvPr id="46" name="object 46"/>
            <p:cNvPicPr/>
            <p:nvPr/>
          </p:nvPicPr>
          <p:blipFill>
            <a:blip r:embed="rId11" cstate="print"/>
            <a:stretch>
              <a:fillRect/>
            </a:stretch>
          </p:blipFill>
          <p:spPr>
            <a:xfrm>
              <a:off x="4419599" y="3209023"/>
              <a:ext cx="359232" cy="184670"/>
            </a:xfrm>
            <a:prstGeom prst="rect">
              <a:avLst/>
            </a:prstGeom>
          </p:spPr>
        </p:pic>
      </p:grpSp>
      <p:sp>
        <p:nvSpPr>
          <p:cNvPr id="47" name="object 47"/>
          <p:cNvSpPr txBox="1"/>
          <p:nvPr/>
        </p:nvSpPr>
        <p:spPr>
          <a:xfrm>
            <a:off x="5943600" y="3209024"/>
            <a:ext cx="359410" cy="184785"/>
          </a:xfrm>
          <a:prstGeom prst="rect">
            <a:avLst/>
          </a:prstGeom>
          <a:ln w="9525">
            <a:solidFill>
              <a:srgbClr val="5C71B1"/>
            </a:solidFill>
          </a:ln>
        </p:spPr>
        <p:txBody>
          <a:bodyPr vert="horz" wrap="square" lIns="0" tIns="0" rIns="0" bIns="0" rtlCol="0">
            <a:spAutoFit/>
          </a:bodyPr>
          <a:lstStyle/>
          <a:p>
            <a:pPr marL="65405">
              <a:lnSpc>
                <a:spcPts val="1380"/>
              </a:lnSpc>
            </a:pPr>
            <a:r>
              <a:rPr sz="1200" b="1" spc="-25" dirty="0">
                <a:solidFill>
                  <a:srgbClr val="FFFFFF"/>
                </a:solidFill>
                <a:latin typeface="Palatino Linotype"/>
                <a:cs typeface="Palatino Linotype"/>
              </a:rPr>
              <a:t>176</a:t>
            </a:r>
            <a:endParaRPr sz="1200">
              <a:latin typeface="Palatino Linotype"/>
              <a:cs typeface="Palatino Linotype"/>
            </a:endParaRPr>
          </a:p>
        </p:txBody>
      </p:sp>
      <p:grpSp>
        <p:nvGrpSpPr>
          <p:cNvPr id="48" name="object 48"/>
          <p:cNvGrpSpPr/>
          <p:nvPr/>
        </p:nvGrpSpPr>
        <p:grpSpPr>
          <a:xfrm>
            <a:off x="3944112" y="3953255"/>
            <a:ext cx="542925" cy="411480"/>
            <a:chOff x="2420111" y="3953255"/>
            <a:chExt cx="542925" cy="411480"/>
          </a:xfrm>
        </p:grpSpPr>
        <p:pic>
          <p:nvPicPr>
            <p:cNvPr id="49" name="object 49"/>
            <p:cNvPicPr/>
            <p:nvPr/>
          </p:nvPicPr>
          <p:blipFill>
            <a:blip r:embed="rId23" cstate="print"/>
            <a:stretch>
              <a:fillRect/>
            </a:stretch>
          </p:blipFill>
          <p:spPr>
            <a:xfrm>
              <a:off x="2441447" y="3995927"/>
              <a:ext cx="460248" cy="283463"/>
            </a:xfrm>
            <a:prstGeom prst="rect">
              <a:avLst/>
            </a:prstGeom>
          </p:spPr>
        </p:pic>
        <p:pic>
          <p:nvPicPr>
            <p:cNvPr id="50" name="object 50"/>
            <p:cNvPicPr/>
            <p:nvPr/>
          </p:nvPicPr>
          <p:blipFill>
            <a:blip r:embed="rId24" cstate="print"/>
            <a:stretch>
              <a:fillRect/>
            </a:stretch>
          </p:blipFill>
          <p:spPr>
            <a:xfrm>
              <a:off x="2420111" y="3953255"/>
              <a:ext cx="542544" cy="411480"/>
            </a:xfrm>
            <a:prstGeom prst="rect">
              <a:avLst/>
            </a:prstGeom>
          </p:spPr>
        </p:pic>
        <p:pic>
          <p:nvPicPr>
            <p:cNvPr id="51" name="object 51"/>
            <p:cNvPicPr/>
            <p:nvPr/>
          </p:nvPicPr>
          <p:blipFill>
            <a:blip r:embed="rId25" cstate="print"/>
            <a:stretch>
              <a:fillRect/>
            </a:stretch>
          </p:blipFill>
          <p:spPr>
            <a:xfrm>
              <a:off x="2492882" y="4022458"/>
              <a:ext cx="359232" cy="184670"/>
            </a:xfrm>
            <a:prstGeom prst="rect">
              <a:avLst/>
            </a:prstGeom>
          </p:spPr>
        </p:pic>
      </p:grpSp>
      <p:sp>
        <p:nvSpPr>
          <p:cNvPr id="52" name="object 52"/>
          <p:cNvSpPr txBox="1"/>
          <p:nvPr/>
        </p:nvSpPr>
        <p:spPr>
          <a:xfrm>
            <a:off x="4016882" y="4022459"/>
            <a:ext cx="359410" cy="184785"/>
          </a:xfrm>
          <a:prstGeom prst="rect">
            <a:avLst/>
          </a:prstGeom>
          <a:ln w="9525">
            <a:solidFill>
              <a:srgbClr val="5C71B1"/>
            </a:solidFill>
          </a:ln>
        </p:spPr>
        <p:txBody>
          <a:bodyPr vert="horz" wrap="square" lIns="0" tIns="0" rIns="0" bIns="0" rtlCol="0">
            <a:spAutoFit/>
          </a:bodyPr>
          <a:lstStyle/>
          <a:p>
            <a:pPr marL="64769">
              <a:lnSpc>
                <a:spcPts val="1380"/>
              </a:lnSpc>
            </a:pPr>
            <a:r>
              <a:rPr sz="1200" b="1" spc="-25" dirty="0">
                <a:solidFill>
                  <a:srgbClr val="FFFFFF"/>
                </a:solidFill>
                <a:latin typeface="Palatino Linotype"/>
                <a:cs typeface="Palatino Linotype"/>
              </a:rPr>
              <a:t>193</a:t>
            </a:r>
            <a:endParaRPr sz="1200">
              <a:latin typeface="Palatino Linotype"/>
              <a:cs typeface="Palatino Linotype"/>
            </a:endParaRPr>
          </a:p>
        </p:txBody>
      </p:sp>
      <p:grpSp>
        <p:nvGrpSpPr>
          <p:cNvPr id="53" name="object 53"/>
          <p:cNvGrpSpPr/>
          <p:nvPr/>
        </p:nvGrpSpPr>
        <p:grpSpPr>
          <a:xfrm>
            <a:off x="5446777" y="4611623"/>
            <a:ext cx="542925" cy="411480"/>
            <a:chOff x="3922776" y="4611623"/>
            <a:chExt cx="542925" cy="411480"/>
          </a:xfrm>
        </p:grpSpPr>
        <p:pic>
          <p:nvPicPr>
            <p:cNvPr id="54" name="object 54"/>
            <p:cNvPicPr/>
            <p:nvPr/>
          </p:nvPicPr>
          <p:blipFill>
            <a:blip r:embed="rId26" cstate="print"/>
            <a:stretch>
              <a:fillRect/>
            </a:stretch>
          </p:blipFill>
          <p:spPr>
            <a:xfrm>
              <a:off x="3944112" y="4654295"/>
              <a:ext cx="460248" cy="283463"/>
            </a:xfrm>
            <a:prstGeom prst="rect">
              <a:avLst/>
            </a:prstGeom>
          </p:spPr>
        </p:pic>
        <p:pic>
          <p:nvPicPr>
            <p:cNvPr id="55" name="object 55"/>
            <p:cNvPicPr/>
            <p:nvPr/>
          </p:nvPicPr>
          <p:blipFill>
            <a:blip r:embed="rId27" cstate="print"/>
            <a:stretch>
              <a:fillRect/>
            </a:stretch>
          </p:blipFill>
          <p:spPr>
            <a:xfrm>
              <a:off x="3922776" y="4611623"/>
              <a:ext cx="542544" cy="411480"/>
            </a:xfrm>
            <a:prstGeom prst="rect">
              <a:avLst/>
            </a:prstGeom>
          </p:spPr>
        </p:pic>
        <p:pic>
          <p:nvPicPr>
            <p:cNvPr id="56" name="object 56"/>
            <p:cNvPicPr/>
            <p:nvPr/>
          </p:nvPicPr>
          <p:blipFill>
            <a:blip r:embed="rId11" cstate="print"/>
            <a:stretch>
              <a:fillRect/>
            </a:stretch>
          </p:blipFill>
          <p:spPr>
            <a:xfrm>
              <a:off x="3995039" y="4680445"/>
              <a:ext cx="359232" cy="184670"/>
            </a:xfrm>
            <a:prstGeom prst="rect">
              <a:avLst/>
            </a:prstGeom>
          </p:spPr>
        </p:pic>
      </p:grpSp>
      <p:sp>
        <p:nvSpPr>
          <p:cNvPr id="57" name="object 57"/>
          <p:cNvSpPr txBox="1"/>
          <p:nvPr/>
        </p:nvSpPr>
        <p:spPr>
          <a:xfrm>
            <a:off x="5519039" y="4680446"/>
            <a:ext cx="359410" cy="184785"/>
          </a:xfrm>
          <a:prstGeom prst="rect">
            <a:avLst/>
          </a:prstGeom>
          <a:ln w="9525">
            <a:solidFill>
              <a:srgbClr val="5C71B1"/>
            </a:solidFill>
          </a:ln>
        </p:spPr>
        <p:txBody>
          <a:bodyPr vert="horz" wrap="square" lIns="0" tIns="0" rIns="0" bIns="0" rtlCol="0">
            <a:spAutoFit/>
          </a:bodyPr>
          <a:lstStyle/>
          <a:p>
            <a:pPr marL="65405">
              <a:lnSpc>
                <a:spcPts val="1385"/>
              </a:lnSpc>
            </a:pPr>
            <a:r>
              <a:rPr sz="1200" b="1" spc="-25" dirty="0">
                <a:solidFill>
                  <a:srgbClr val="FFFFFF"/>
                </a:solidFill>
                <a:latin typeface="Palatino Linotype"/>
                <a:cs typeface="Palatino Linotype"/>
              </a:rPr>
              <a:t>100</a:t>
            </a:r>
            <a:endParaRPr sz="1200">
              <a:latin typeface="Palatino Linotype"/>
              <a:cs typeface="Palatino Linotype"/>
            </a:endParaRPr>
          </a:p>
        </p:txBody>
      </p:sp>
      <p:grpSp>
        <p:nvGrpSpPr>
          <p:cNvPr id="58" name="object 58"/>
          <p:cNvGrpSpPr/>
          <p:nvPr/>
        </p:nvGrpSpPr>
        <p:grpSpPr>
          <a:xfrm>
            <a:off x="6729985" y="5242559"/>
            <a:ext cx="460375" cy="411480"/>
            <a:chOff x="5205984" y="5242559"/>
            <a:chExt cx="460375" cy="411480"/>
          </a:xfrm>
        </p:grpSpPr>
        <p:pic>
          <p:nvPicPr>
            <p:cNvPr id="59" name="object 59"/>
            <p:cNvPicPr/>
            <p:nvPr/>
          </p:nvPicPr>
          <p:blipFill>
            <a:blip r:embed="rId28" cstate="print"/>
            <a:stretch>
              <a:fillRect/>
            </a:stretch>
          </p:blipFill>
          <p:spPr>
            <a:xfrm>
              <a:off x="5205984" y="5282183"/>
              <a:ext cx="460248" cy="286512"/>
            </a:xfrm>
            <a:prstGeom prst="rect">
              <a:avLst/>
            </a:prstGeom>
          </p:spPr>
        </p:pic>
        <p:pic>
          <p:nvPicPr>
            <p:cNvPr id="60" name="object 60"/>
            <p:cNvPicPr/>
            <p:nvPr/>
          </p:nvPicPr>
          <p:blipFill>
            <a:blip r:embed="rId29" cstate="print"/>
            <a:stretch>
              <a:fillRect/>
            </a:stretch>
          </p:blipFill>
          <p:spPr>
            <a:xfrm>
              <a:off x="5260848" y="5242559"/>
              <a:ext cx="390144" cy="411479"/>
            </a:xfrm>
            <a:prstGeom prst="rect">
              <a:avLst/>
            </a:prstGeom>
          </p:spPr>
        </p:pic>
        <p:pic>
          <p:nvPicPr>
            <p:cNvPr id="61" name="object 61"/>
            <p:cNvPicPr/>
            <p:nvPr/>
          </p:nvPicPr>
          <p:blipFill>
            <a:blip r:embed="rId11" cstate="print"/>
            <a:stretch>
              <a:fillRect/>
            </a:stretch>
          </p:blipFill>
          <p:spPr>
            <a:xfrm>
              <a:off x="5257800" y="5309603"/>
              <a:ext cx="359232" cy="184670"/>
            </a:xfrm>
            <a:prstGeom prst="rect">
              <a:avLst/>
            </a:prstGeom>
          </p:spPr>
        </p:pic>
      </p:grpSp>
      <p:sp>
        <p:nvSpPr>
          <p:cNvPr id="62" name="object 62"/>
          <p:cNvSpPr txBox="1"/>
          <p:nvPr/>
        </p:nvSpPr>
        <p:spPr>
          <a:xfrm>
            <a:off x="6781800" y="5309604"/>
            <a:ext cx="359410" cy="184785"/>
          </a:xfrm>
          <a:prstGeom prst="rect">
            <a:avLst/>
          </a:prstGeom>
          <a:ln w="9525">
            <a:solidFill>
              <a:srgbClr val="5C71B1"/>
            </a:solidFill>
          </a:ln>
        </p:spPr>
        <p:txBody>
          <a:bodyPr vert="horz" wrap="square" lIns="0" tIns="0" rIns="0" bIns="0" rtlCol="0">
            <a:spAutoFit/>
          </a:bodyPr>
          <a:lstStyle/>
          <a:p>
            <a:pPr marL="1270" algn="ctr">
              <a:lnSpc>
                <a:spcPts val="1385"/>
              </a:lnSpc>
            </a:pPr>
            <a:r>
              <a:rPr sz="1200" b="1" dirty="0">
                <a:solidFill>
                  <a:srgbClr val="FFFFFF"/>
                </a:solidFill>
                <a:latin typeface="Palatino Linotype"/>
                <a:cs typeface="Palatino Linotype"/>
              </a:rPr>
              <a:t>0</a:t>
            </a:r>
            <a:endParaRPr sz="1200">
              <a:latin typeface="Palatino Linotype"/>
              <a:cs typeface="Palatino Linotype"/>
            </a:endParaRPr>
          </a:p>
        </p:txBody>
      </p:sp>
      <p:grpSp>
        <p:nvGrpSpPr>
          <p:cNvPr id="63" name="object 63"/>
          <p:cNvGrpSpPr/>
          <p:nvPr/>
        </p:nvGrpSpPr>
        <p:grpSpPr>
          <a:xfrm>
            <a:off x="6888480" y="1764792"/>
            <a:ext cx="542925" cy="411480"/>
            <a:chOff x="5364479" y="1764792"/>
            <a:chExt cx="542925" cy="411480"/>
          </a:xfrm>
        </p:grpSpPr>
        <p:pic>
          <p:nvPicPr>
            <p:cNvPr id="64" name="object 64"/>
            <p:cNvPicPr/>
            <p:nvPr/>
          </p:nvPicPr>
          <p:blipFill>
            <a:blip r:embed="rId30" cstate="print"/>
            <a:stretch>
              <a:fillRect/>
            </a:stretch>
          </p:blipFill>
          <p:spPr>
            <a:xfrm>
              <a:off x="5385815" y="1804416"/>
              <a:ext cx="460248" cy="286512"/>
            </a:xfrm>
            <a:prstGeom prst="rect">
              <a:avLst/>
            </a:prstGeom>
          </p:spPr>
        </p:pic>
        <p:pic>
          <p:nvPicPr>
            <p:cNvPr id="65" name="object 65"/>
            <p:cNvPicPr/>
            <p:nvPr/>
          </p:nvPicPr>
          <p:blipFill>
            <a:blip r:embed="rId31" cstate="print"/>
            <a:stretch>
              <a:fillRect/>
            </a:stretch>
          </p:blipFill>
          <p:spPr>
            <a:xfrm>
              <a:off x="5364479" y="1764792"/>
              <a:ext cx="542544" cy="411479"/>
            </a:xfrm>
            <a:prstGeom prst="rect">
              <a:avLst/>
            </a:prstGeom>
          </p:spPr>
        </p:pic>
        <p:pic>
          <p:nvPicPr>
            <p:cNvPr id="66" name="object 66"/>
            <p:cNvPicPr/>
            <p:nvPr/>
          </p:nvPicPr>
          <p:blipFill>
            <a:blip r:embed="rId32" cstate="print"/>
            <a:stretch>
              <a:fillRect/>
            </a:stretch>
          </p:blipFill>
          <p:spPr>
            <a:xfrm>
              <a:off x="5437377" y="1831708"/>
              <a:ext cx="359232" cy="184670"/>
            </a:xfrm>
            <a:prstGeom prst="rect">
              <a:avLst/>
            </a:prstGeom>
          </p:spPr>
        </p:pic>
      </p:grpSp>
      <p:sp>
        <p:nvSpPr>
          <p:cNvPr id="67" name="object 67"/>
          <p:cNvSpPr txBox="1"/>
          <p:nvPr/>
        </p:nvSpPr>
        <p:spPr>
          <a:xfrm>
            <a:off x="6961378" y="1831709"/>
            <a:ext cx="359410" cy="184785"/>
          </a:xfrm>
          <a:prstGeom prst="rect">
            <a:avLst/>
          </a:prstGeom>
          <a:ln w="9525">
            <a:solidFill>
              <a:srgbClr val="5C71B1"/>
            </a:solidFill>
          </a:ln>
        </p:spPr>
        <p:txBody>
          <a:bodyPr vert="horz" wrap="square" lIns="0" tIns="0" rIns="0" bIns="0" rtlCol="0">
            <a:spAutoFit/>
          </a:bodyPr>
          <a:lstStyle/>
          <a:p>
            <a:pPr marL="65405">
              <a:lnSpc>
                <a:spcPts val="1375"/>
              </a:lnSpc>
            </a:pPr>
            <a:r>
              <a:rPr sz="1200" b="1" spc="-25" dirty="0">
                <a:solidFill>
                  <a:srgbClr val="FFFFFF"/>
                </a:solidFill>
                <a:latin typeface="Palatino Linotype"/>
                <a:cs typeface="Palatino Linotype"/>
              </a:rPr>
              <a:t>234</a:t>
            </a:r>
            <a:endParaRPr sz="1200">
              <a:latin typeface="Palatino Linotype"/>
              <a:cs typeface="Palatino Linotype"/>
            </a:endParaRPr>
          </a:p>
        </p:txBody>
      </p:sp>
      <p:grpSp>
        <p:nvGrpSpPr>
          <p:cNvPr id="68" name="object 68"/>
          <p:cNvGrpSpPr/>
          <p:nvPr/>
        </p:nvGrpSpPr>
        <p:grpSpPr>
          <a:xfrm>
            <a:off x="8004048" y="2295144"/>
            <a:ext cx="542925" cy="411480"/>
            <a:chOff x="6480047" y="2295144"/>
            <a:chExt cx="542925" cy="411480"/>
          </a:xfrm>
        </p:grpSpPr>
        <p:pic>
          <p:nvPicPr>
            <p:cNvPr id="69" name="object 69"/>
            <p:cNvPicPr/>
            <p:nvPr/>
          </p:nvPicPr>
          <p:blipFill>
            <a:blip r:embed="rId9" cstate="print"/>
            <a:stretch>
              <a:fillRect/>
            </a:stretch>
          </p:blipFill>
          <p:spPr>
            <a:xfrm>
              <a:off x="6501383" y="2334768"/>
              <a:ext cx="460247" cy="286512"/>
            </a:xfrm>
            <a:prstGeom prst="rect">
              <a:avLst/>
            </a:prstGeom>
          </p:spPr>
        </p:pic>
        <p:pic>
          <p:nvPicPr>
            <p:cNvPr id="70" name="object 70"/>
            <p:cNvPicPr/>
            <p:nvPr/>
          </p:nvPicPr>
          <p:blipFill>
            <a:blip r:embed="rId33" cstate="print"/>
            <a:stretch>
              <a:fillRect/>
            </a:stretch>
          </p:blipFill>
          <p:spPr>
            <a:xfrm>
              <a:off x="6480047" y="2295144"/>
              <a:ext cx="542544" cy="411479"/>
            </a:xfrm>
            <a:prstGeom prst="rect">
              <a:avLst/>
            </a:prstGeom>
          </p:spPr>
        </p:pic>
        <p:pic>
          <p:nvPicPr>
            <p:cNvPr id="71" name="object 71"/>
            <p:cNvPicPr/>
            <p:nvPr/>
          </p:nvPicPr>
          <p:blipFill>
            <a:blip r:embed="rId11" cstate="print"/>
            <a:stretch>
              <a:fillRect/>
            </a:stretch>
          </p:blipFill>
          <p:spPr>
            <a:xfrm>
              <a:off x="6553199" y="2362187"/>
              <a:ext cx="359232" cy="184670"/>
            </a:xfrm>
            <a:prstGeom prst="rect">
              <a:avLst/>
            </a:prstGeom>
          </p:spPr>
        </p:pic>
      </p:grpSp>
      <p:sp>
        <p:nvSpPr>
          <p:cNvPr id="72" name="object 72"/>
          <p:cNvSpPr txBox="1"/>
          <p:nvPr/>
        </p:nvSpPr>
        <p:spPr>
          <a:xfrm>
            <a:off x="8077200" y="2362188"/>
            <a:ext cx="359410" cy="184785"/>
          </a:xfrm>
          <a:prstGeom prst="rect">
            <a:avLst/>
          </a:prstGeom>
          <a:ln w="9525">
            <a:solidFill>
              <a:srgbClr val="5C71B1"/>
            </a:solidFill>
          </a:ln>
        </p:spPr>
        <p:txBody>
          <a:bodyPr vert="horz" wrap="square" lIns="0" tIns="0" rIns="0" bIns="0" rtlCol="0">
            <a:spAutoFit/>
          </a:bodyPr>
          <a:lstStyle/>
          <a:p>
            <a:pPr marL="66040">
              <a:lnSpc>
                <a:spcPts val="1380"/>
              </a:lnSpc>
            </a:pPr>
            <a:r>
              <a:rPr sz="1200" b="1" spc="-25" dirty="0">
                <a:solidFill>
                  <a:srgbClr val="FFFFFF"/>
                </a:solidFill>
                <a:latin typeface="Palatino Linotype"/>
                <a:cs typeface="Palatino Linotype"/>
              </a:rPr>
              <a:t>226</a:t>
            </a:r>
            <a:endParaRPr sz="1200">
              <a:latin typeface="Palatino Linotype"/>
              <a:cs typeface="Palatino Linotype"/>
            </a:endParaRPr>
          </a:p>
        </p:txBody>
      </p:sp>
      <p:grpSp>
        <p:nvGrpSpPr>
          <p:cNvPr id="73" name="object 73"/>
          <p:cNvGrpSpPr/>
          <p:nvPr/>
        </p:nvGrpSpPr>
        <p:grpSpPr>
          <a:xfrm>
            <a:off x="8613648" y="3233927"/>
            <a:ext cx="542925" cy="411480"/>
            <a:chOff x="7089647" y="3233927"/>
            <a:chExt cx="542925" cy="411480"/>
          </a:xfrm>
        </p:grpSpPr>
        <p:pic>
          <p:nvPicPr>
            <p:cNvPr id="74" name="object 74"/>
            <p:cNvPicPr/>
            <p:nvPr/>
          </p:nvPicPr>
          <p:blipFill>
            <a:blip r:embed="rId34" cstate="print"/>
            <a:stretch>
              <a:fillRect/>
            </a:stretch>
          </p:blipFill>
          <p:spPr>
            <a:xfrm>
              <a:off x="7110983" y="3273551"/>
              <a:ext cx="460248" cy="286512"/>
            </a:xfrm>
            <a:prstGeom prst="rect">
              <a:avLst/>
            </a:prstGeom>
          </p:spPr>
        </p:pic>
        <p:pic>
          <p:nvPicPr>
            <p:cNvPr id="75" name="object 75"/>
            <p:cNvPicPr/>
            <p:nvPr/>
          </p:nvPicPr>
          <p:blipFill>
            <a:blip r:embed="rId35" cstate="print"/>
            <a:stretch>
              <a:fillRect/>
            </a:stretch>
          </p:blipFill>
          <p:spPr>
            <a:xfrm>
              <a:off x="7089647" y="3233927"/>
              <a:ext cx="542544" cy="411480"/>
            </a:xfrm>
            <a:prstGeom prst="rect">
              <a:avLst/>
            </a:prstGeom>
          </p:spPr>
        </p:pic>
        <p:pic>
          <p:nvPicPr>
            <p:cNvPr id="76" name="object 76"/>
            <p:cNvPicPr/>
            <p:nvPr/>
          </p:nvPicPr>
          <p:blipFill>
            <a:blip r:embed="rId15" cstate="print"/>
            <a:stretch>
              <a:fillRect/>
            </a:stretch>
          </p:blipFill>
          <p:spPr>
            <a:xfrm>
              <a:off x="7162799" y="3301352"/>
              <a:ext cx="359232" cy="184670"/>
            </a:xfrm>
            <a:prstGeom prst="rect">
              <a:avLst/>
            </a:prstGeom>
          </p:spPr>
        </p:pic>
      </p:grpSp>
      <p:sp>
        <p:nvSpPr>
          <p:cNvPr id="77" name="object 77"/>
          <p:cNvSpPr txBox="1"/>
          <p:nvPr/>
        </p:nvSpPr>
        <p:spPr>
          <a:xfrm>
            <a:off x="8686800" y="3301353"/>
            <a:ext cx="359410" cy="184785"/>
          </a:xfrm>
          <a:prstGeom prst="rect">
            <a:avLst/>
          </a:prstGeom>
          <a:ln w="9525">
            <a:solidFill>
              <a:srgbClr val="5C71B1"/>
            </a:solidFill>
          </a:ln>
        </p:spPr>
        <p:txBody>
          <a:bodyPr vert="horz" wrap="square" lIns="0" tIns="0" rIns="0" bIns="0" rtlCol="0">
            <a:spAutoFit/>
          </a:bodyPr>
          <a:lstStyle/>
          <a:p>
            <a:pPr marL="66675">
              <a:lnSpc>
                <a:spcPts val="1380"/>
              </a:lnSpc>
            </a:pPr>
            <a:r>
              <a:rPr sz="1200" b="1" spc="-25" dirty="0">
                <a:solidFill>
                  <a:srgbClr val="FFFFFF"/>
                </a:solidFill>
                <a:latin typeface="Palatino Linotype"/>
                <a:cs typeface="Palatino Linotype"/>
              </a:rPr>
              <a:t>199</a:t>
            </a:r>
            <a:endParaRPr sz="1200">
              <a:latin typeface="Palatino Linotype"/>
              <a:cs typeface="Palatino Linotype"/>
            </a:endParaRPr>
          </a:p>
        </p:txBody>
      </p:sp>
      <p:grpSp>
        <p:nvGrpSpPr>
          <p:cNvPr id="78" name="object 78"/>
          <p:cNvGrpSpPr/>
          <p:nvPr/>
        </p:nvGrpSpPr>
        <p:grpSpPr>
          <a:xfrm>
            <a:off x="7787640" y="4703064"/>
            <a:ext cx="485140" cy="411480"/>
            <a:chOff x="6263640" y="4703064"/>
            <a:chExt cx="485140" cy="411480"/>
          </a:xfrm>
        </p:grpSpPr>
        <p:pic>
          <p:nvPicPr>
            <p:cNvPr id="79" name="object 79"/>
            <p:cNvPicPr/>
            <p:nvPr/>
          </p:nvPicPr>
          <p:blipFill>
            <a:blip r:embed="rId36" cstate="print"/>
            <a:stretch>
              <a:fillRect/>
            </a:stretch>
          </p:blipFill>
          <p:spPr>
            <a:xfrm>
              <a:off x="6263640" y="4745736"/>
              <a:ext cx="460247" cy="286512"/>
            </a:xfrm>
            <a:prstGeom prst="rect">
              <a:avLst/>
            </a:prstGeom>
          </p:spPr>
        </p:pic>
        <p:pic>
          <p:nvPicPr>
            <p:cNvPr id="80" name="object 80"/>
            <p:cNvPicPr/>
            <p:nvPr/>
          </p:nvPicPr>
          <p:blipFill>
            <a:blip r:embed="rId37" cstate="print"/>
            <a:stretch>
              <a:fillRect/>
            </a:stretch>
          </p:blipFill>
          <p:spPr>
            <a:xfrm>
              <a:off x="6281928" y="4703064"/>
              <a:ext cx="466344" cy="411480"/>
            </a:xfrm>
            <a:prstGeom prst="rect">
              <a:avLst/>
            </a:prstGeom>
          </p:spPr>
        </p:pic>
        <p:pic>
          <p:nvPicPr>
            <p:cNvPr id="81" name="object 81"/>
            <p:cNvPicPr/>
            <p:nvPr/>
          </p:nvPicPr>
          <p:blipFill>
            <a:blip r:embed="rId11" cstate="print"/>
            <a:stretch>
              <a:fillRect/>
            </a:stretch>
          </p:blipFill>
          <p:spPr>
            <a:xfrm>
              <a:off x="6313678" y="4772774"/>
              <a:ext cx="359232" cy="184670"/>
            </a:xfrm>
            <a:prstGeom prst="rect">
              <a:avLst/>
            </a:prstGeom>
          </p:spPr>
        </p:pic>
      </p:grpSp>
      <p:sp>
        <p:nvSpPr>
          <p:cNvPr id="82" name="object 82"/>
          <p:cNvSpPr txBox="1"/>
          <p:nvPr/>
        </p:nvSpPr>
        <p:spPr>
          <a:xfrm>
            <a:off x="7837678" y="4772775"/>
            <a:ext cx="359410" cy="184785"/>
          </a:xfrm>
          <a:prstGeom prst="rect">
            <a:avLst/>
          </a:prstGeom>
          <a:ln w="9525">
            <a:solidFill>
              <a:srgbClr val="5C71B1"/>
            </a:solidFill>
          </a:ln>
        </p:spPr>
        <p:txBody>
          <a:bodyPr vert="horz" wrap="square" lIns="0" tIns="0" rIns="0" bIns="0" rtlCol="0">
            <a:spAutoFit/>
          </a:bodyPr>
          <a:lstStyle/>
          <a:p>
            <a:pPr marL="106045">
              <a:lnSpc>
                <a:spcPts val="1385"/>
              </a:lnSpc>
            </a:pPr>
            <a:r>
              <a:rPr sz="1200" b="1" spc="-25" dirty="0">
                <a:solidFill>
                  <a:srgbClr val="FFFFFF"/>
                </a:solidFill>
                <a:latin typeface="Palatino Linotype"/>
                <a:cs typeface="Palatino Linotype"/>
              </a:rPr>
              <a:t>80</a:t>
            </a:r>
            <a:endParaRPr sz="1200">
              <a:latin typeface="Palatino Linotype"/>
              <a:cs typeface="Palatino Linotype"/>
            </a:endParaRPr>
          </a:p>
        </p:txBody>
      </p:sp>
      <p:grpSp>
        <p:nvGrpSpPr>
          <p:cNvPr id="83" name="object 83"/>
          <p:cNvGrpSpPr/>
          <p:nvPr/>
        </p:nvGrpSpPr>
        <p:grpSpPr>
          <a:xfrm>
            <a:off x="4956048" y="5882640"/>
            <a:ext cx="542925" cy="411480"/>
            <a:chOff x="3432047" y="5882640"/>
            <a:chExt cx="542925" cy="411480"/>
          </a:xfrm>
        </p:grpSpPr>
        <p:pic>
          <p:nvPicPr>
            <p:cNvPr id="84" name="object 84"/>
            <p:cNvPicPr/>
            <p:nvPr/>
          </p:nvPicPr>
          <p:blipFill>
            <a:blip r:embed="rId21" cstate="print"/>
            <a:stretch>
              <a:fillRect/>
            </a:stretch>
          </p:blipFill>
          <p:spPr>
            <a:xfrm>
              <a:off x="3453383" y="5925312"/>
              <a:ext cx="460248" cy="286511"/>
            </a:xfrm>
            <a:prstGeom prst="rect">
              <a:avLst/>
            </a:prstGeom>
          </p:spPr>
        </p:pic>
        <p:pic>
          <p:nvPicPr>
            <p:cNvPr id="85" name="object 85"/>
            <p:cNvPicPr/>
            <p:nvPr/>
          </p:nvPicPr>
          <p:blipFill>
            <a:blip r:embed="rId38" cstate="print"/>
            <a:stretch>
              <a:fillRect/>
            </a:stretch>
          </p:blipFill>
          <p:spPr>
            <a:xfrm>
              <a:off x="3432047" y="5882640"/>
              <a:ext cx="542544" cy="411480"/>
            </a:xfrm>
            <a:prstGeom prst="rect">
              <a:avLst/>
            </a:prstGeom>
          </p:spPr>
        </p:pic>
        <p:pic>
          <p:nvPicPr>
            <p:cNvPr id="86" name="object 86"/>
            <p:cNvPicPr/>
            <p:nvPr/>
          </p:nvPicPr>
          <p:blipFill>
            <a:blip r:embed="rId11" cstate="print"/>
            <a:stretch>
              <a:fillRect/>
            </a:stretch>
          </p:blipFill>
          <p:spPr>
            <a:xfrm>
              <a:off x="3505199" y="5952210"/>
              <a:ext cx="359232" cy="184670"/>
            </a:xfrm>
            <a:prstGeom prst="rect">
              <a:avLst/>
            </a:prstGeom>
          </p:spPr>
        </p:pic>
      </p:grpSp>
      <p:sp>
        <p:nvSpPr>
          <p:cNvPr id="87" name="object 87"/>
          <p:cNvSpPr txBox="1"/>
          <p:nvPr/>
        </p:nvSpPr>
        <p:spPr>
          <a:xfrm>
            <a:off x="5029200" y="5952211"/>
            <a:ext cx="359410" cy="184785"/>
          </a:xfrm>
          <a:prstGeom prst="rect">
            <a:avLst/>
          </a:prstGeom>
          <a:ln w="9525">
            <a:solidFill>
              <a:srgbClr val="5C71B1"/>
            </a:solidFill>
          </a:ln>
        </p:spPr>
        <p:txBody>
          <a:bodyPr vert="horz" wrap="square" lIns="0" tIns="0" rIns="0" bIns="0" rtlCol="0">
            <a:spAutoFit/>
          </a:bodyPr>
          <a:lstStyle/>
          <a:p>
            <a:pPr marL="65405">
              <a:lnSpc>
                <a:spcPts val="1390"/>
              </a:lnSpc>
            </a:pPr>
            <a:r>
              <a:rPr sz="1200" b="1" spc="-25" dirty="0">
                <a:solidFill>
                  <a:srgbClr val="FFFFFF"/>
                </a:solidFill>
                <a:latin typeface="Palatino Linotype"/>
                <a:cs typeface="Palatino Linotype"/>
              </a:rPr>
              <a:t>160</a:t>
            </a:r>
            <a:endParaRPr sz="1200">
              <a:latin typeface="Palatino Linotype"/>
              <a:cs typeface="Palatino Linotype"/>
            </a:endParaRPr>
          </a:p>
        </p:txBody>
      </p:sp>
      <p:grpSp>
        <p:nvGrpSpPr>
          <p:cNvPr id="88" name="object 88"/>
          <p:cNvGrpSpPr/>
          <p:nvPr/>
        </p:nvGrpSpPr>
        <p:grpSpPr>
          <a:xfrm>
            <a:off x="6306311" y="6135623"/>
            <a:ext cx="485140" cy="411480"/>
            <a:chOff x="4782311" y="6135623"/>
            <a:chExt cx="485140" cy="411480"/>
          </a:xfrm>
        </p:grpSpPr>
        <p:pic>
          <p:nvPicPr>
            <p:cNvPr id="89" name="object 89"/>
            <p:cNvPicPr/>
            <p:nvPr/>
          </p:nvPicPr>
          <p:blipFill>
            <a:blip r:embed="rId26" cstate="print"/>
            <a:stretch>
              <a:fillRect/>
            </a:stretch>
          </p:blipFill>
          <p:spPr>
            <a:xfrm>
              <a:off x="4782311" y="6178295"/>
              <a:ext cx="460248" cy="283463"/>
            </a:xfrm>
            <a:prstGeom prst="rect">
              <a:avLst/>
            </a:prstGeom>
          </p:spPr>
        </p:pic>
        <p:pic>
          <p:nvPicPr>
            <p:cNvPr id="90" name="object 90"/>
            <p:cNvPicPr/>
            <p:nvPr/>
          </p:nvPicPr>
          <p:blipFill>
            <a:blip r:embed="rId39" cstate="print"/>
            <a:stretch>
              <a:fillRect/>
            </a:stretch>
          </p:blipFill>
          <p:spPr>
            <a:xfrm>
              <a:off x="4800599" y="6135623"/>
              <a:ext cx="466344" cy="411479"/>
            </a:xfrm>
            <a:prstGeom prst="rect">
              <a:avLst/>
            </a:prstGeom>
          </p:spPr>
        </p:pic>
        <p:pic>
          <p:nvPicPr>
            <p:cNvPr id="91" name="object 91"/>
            <p:cNvPicPr/>
            <p:nvPr/>
          </p:nvPicPr>
          <p:blipFill>
            <a:blip r:embed="rId11" cstate="print"/>
            <a:stretch>
              <a:fillRect/>
            </a:stretch>
          </p:blipFill>
          <p:spPr>
            <a:xfrm>
              <a:off x="4833238" y="6204457"/>
              <a:ext cx="359232" cy="184670"/>
            </a:xfrm>
            <a:prstGeom prst="rect">
              <a:avLst/>
            </a:prstGeom>
          </p:spPr>
        </p:pic>
      </p:grpSp>
      <p:sp>
        <p:nvSpPr>
          <p:cNvPr id="92" name="object 92"/>
          <p:cNvSpPr txBox="1"/>
          <p:nvPr/>
        </p:nvSpPr>
        <p:spPr>
          <a:xfrm>
            <a:off x="6357239" y="6204459"/>
            <a:ext cx="359410" cy="184785"/>
          </a:xfrm>
          <a:prstGeom prst="rect">
            <a:avLst/>
          </a:prstGeom>
          <a:ln w="9525">
            <a:solidFill>
              <a:srgbClr val="5C71B1"/>
            </a:solidFill>
          </a:ln>
        </p:spPr>
        <p:txBody>
          <a:bodyPr vert="horz" wrap="square" lIns="0" tIns="0" rIns="0" bIns="0" rtlCol="0">
            <a:spAutoFit/>
          </a:bodyPr>
          <a:lstStyle/>
          <a:p>
            <a:pPr marL="105410">
              <a:lnSpc>
                <a:spcPts val="1390"/>
              </a:lnSpc>
            </a:pPr>
            <a:r>
              <a:rPr sz="1200" b="1" spc="-25" dirty="0">
                <a:solidFill>
                  <a:srgbClr val="FFFFFF"/>
                </a:solidFill>
                <a:latin typeface="Palatino Linotype"/>
                <a:cs typeface="Palatino Linotype"/>
              </a:rPr>
              <a:t>77</a:t>
            </a:r>
            <a:endParaRPr sz="1200">
              <a:latin typeface="Palatino Linotype"/>
              <a:cs typeface="Palatino Linotype"/>
            </a:endParaRPr>
          </a:p>
        </p:txBody>
      </p:sp>
      <p:grpSp>
        <p:nvGrpSpPr>
          <p:cNvPr id="93" name="object 93"/>
          <p:cNvGrpSpPr/>
          <p:nvPr/>
        </p:nvGrpSpPr>
        <p:grpSpPr>
          <a:xfrm>
            <a:off x="9250681" y="4611623"/>
            <a:ext cx="542925" cy="411480"/>
            <a:chOff x="7726680" y="4611623"/>
            <a:chExt cx="542925" cy="411480"/>
          </a:xfrm>
        </p:grpSpPr>
        <p:pic>
          <p:nvPicPr>
            <p:cNvPr id="94" name="object 94"/>
            <p:cNvPicPr/>
            <p:nvPr/>
          </p:nvPicPr>
          <p:blipFill>
            <a:blip r:embed="rId40" cstate="print"/>
            <a:stretch>
              <a:fillRect/>
            </a:stretch>
          </p:blipFill>
          <p:spPr>
            <a:xfrm>
              <a:off x="7748016" y="4654295"/>
              <a:ext cx="460248" cy="283463"/>
            </a:xfrm>
            <a:prstGeom prst="rect">
              <a:avLst/>
            </a:prstGeom>
          </p:spPr>
        </p:pic>
        <p:pic>
          <p:nvPicPr>
            <p:cNvPr id="95" name="object 95"/>
            <p:cNvPicPr/>
            <p:nvPr/>
          </p:nvPicPr>
          <p:blipFill>
            <a:blip r:embed="rId41" cstate="print"/>
            <a:stretch>
              <a:fillRect/>
            </a:stretch>
          </p:blipFill>
          <p:spPr>
            <a:xfrm>
              <a:off x="7726680" y="4611623"/>
              <a:ext cx="542544" cy="411480"/>
            </a:xfrm>
            <a:prstGeom prst="rect">
              <a:avLst/>
            </a:prstGeom>
          </p:spPr>
        </p:pic>
        <p:pic>
          <p:nvPicPr>
            <p:cNvPr id="96" name="object 96"/>
            <p:cNvPicPr/>
            <p:nvPr/>
          </p:nvPicPr>
          <p:blipFill>
            <a:blip r:embed="rId20" cstate="print"/>
            <a:stretch>
              <a:fillRect/>
            </a:stretch>
          </p:blipFill>
          <p:spPr>
            <a:xfrm>
              <a:off x="7799578" y="4680826"/>
              <a:ext cx="359232" cy="184670"/>
            </a:xfrm>
            <a:prstGeom prst="rect">
              <a:avLst/>
            </a:prstGeom>
          </p:spPr>
        </p:pic>
      </p:grpSp>
      <p:sp>
        <p:nvSpPr>
          <p:cNvPr id="97" name="object 97"/>
          <p:cNvSpPr txBox="1"/>
          <p:nvPr/>
        </p:nvSpPr>
        <p:spPr>
          <a:xfrm>
            <a:off x="9323578" y="4680827"/>
            <a:ext cx="359410" cy="184785"/>
          </a:xfrm>
          <a:prstGeom prst="rect">
            <a:avLst/>
          </a:prstGeom>
          <a:ln w="9525">
            <a:solidFill>
              <a:srgbClr val="5C71B1"/>
            </a:solidFill>
          </a:ln>
        </p:spPr>
        <p:txBody>
          <a:bodyPr vert="horz" wrap="square" lIns="0" tIns="0" rIns="0" bIns="0" rtlCol="0">
            <a:spAutoFit/>
          </a:bodyPr>
          <a:lstStyle/>
          <a:p>
            <a:pPr marL="66675">
              <a:lnSpc>
                <a:spcPts val="1385"/>
              </a:lnSpc>
            </a:pPr>
            <a:r>
              <a:rPr sz="1200" b="1" spc="-25" dirty="0">
                <a:solidFill>
                  <a:srgbClr val="FFFFFF"/>
                </a:solidFill>
                <a:latin typeface="Palatino Linotype"/>
                <a:cs typeface="Palatino Linotype"/>
              </a:rPr>
              <a:t>151</a:t>
            </a:r>
            <a:endParaRPr sz="1200">
              <a:latin typeface="Palatino Linotype"/>
              <a:cs typeface="Palatino Linotype"/>
            </a:endParaRPr>
          </a:p>
        </p:txBody>
      </p:sp>
      <p:grpSp>
        <p:nvGrpSpPr>
          <p:cNvPr id="98" name="object 98"/>
          <p:cNvGrpSpPr/>
          <p:nvPr/>
        </p:nvGrpSpPr>
        <p:grpSpPr>
          <a:xfrm>
            <a:off x="9430512" y="5766815"/>
            <a:ext cx="542925" cy="411480"/>
            <a:chOff x="7906511" y="5766815"/>
            <a:chExt cx="542925" cy="411480"/>
          </a:xfrm>
        </p:grpSpPr>
        <p:pic>
          <p:nvPicPr>
            <p:cNvPr id="99" name="object 99"/>
            <p:cNvPicPr/>
            <p:nvPr/>
          </p:nvPicPr>
          <p:blipFill>
            <a:blip r:embed="rId42" cstate="print"/>
            <a:stretch>
              <a:fillRect/>
            </a:stretch>
          </p:blipFill>
          <p:spPr>
            <a:xfrm>
              <a:off x="7927847" y="5806439"/>
              <a:ext cx="460248" cy="286511"/>
            </a:xfrm>
            <a:prstGeom prst="rect">
              <a:avLst/>
            </a:prstGeom>
          </p:spPr>
        </p:pic>
        <p:pic>
          <p:nvPicPr>
            <p:cNvPr id="100" name="object 100"/>
            <p:cNvPicPr/>
            <p:nvPr/>
          </p:nvPicPr>
          <p:blipFill>
            <a:blip r:embed="rId43" cstate="print"/>
            <a:stretch>
              <a:fillRect/>
            </a:stretch>
          </p:blipFill>
          <p:spPr>
            <a:xfrm>
              <a:off x="7906511" y="5766815"/>
              <a:ext cx="542544" cy="411480"/>
            </a:xfrm>
            <a:prstGeom prst="rect">
              <a:avLst/>
            </a:prstGeom>
          </p:spPr>
        </p:pic>
        <p:pic>
          <p:nvPicPr>
            <p:cNvPr id="101" name="object 101"/>
            <p:cNvPicPr/>
            <p:nvPr/>
          </p:nvPicPr>
          <p:blipFill>
            <a:blip r:embed="rId8" cstate="print"/>
            <a:stretch>
              <a:fillRect/>
            </a:stretch>
          </p:blipFill>
          <p:spPr>
            <a:xfrm>
              <a:off x="7979282" y="5835129"/>
              <a:ext cx="359232" cy="184670"/>
            </a:xfrm>
            <a:prstGeom prst="rect">
              <a:avLst/>
            </a:prstGeom>
          </p:spPr>
        </p:pic>
      </p:grpSp>
      <p:sp>
        <p:nvSpPr>
          <p:cNvPr id="102" name="object 102"/>
          <p:cNvSpPr txBox="1"/>
          <p:nvPr/>
        </p:nvSpPr>
        <p:spPr>
          <a:xfrm>
            <a:off x="9503282" y="5835130"/>
            <a:ext cx="359410" cy="184785"/>
          </a:xfrm>
          <a:prstGeom prst="rect">
            <a:avLst/>
          </a:prstGeom>
          <a:ln w="9525">
            <a:solidFill>
              <a:srgbClr val="5C71B1"/>
            </a:solidFill>
          </a:ln>
        </p:spPr>
        <p:txBody>
          <a:bodyPr vert="horz" wrap="square" lIns="0" tIns="0" rIns="0" bIns="0" rtlCol="0">
            <a:spAutoFit/>
          </a:bodyPr>
          <a:lstStyle/>
          <a:p>
            <a:pPr marL="66675">
              <a:lnSpc>
                <a:spcPts val="1390"/>
              </a:lnSpc>
            </a:pPr>
            <a:r>
              <a:rPr sz="1200" b="1" spc="-25" dirty="0">
                <a:solidFill>
                  <a:srgbClr val="FFFFFF"/>
                </a:solidFill>
                <a:latin typeface="Palatino Linotype"/>
                <a:cs typeface="Palatino Linotype"/>
              </a:rPr>
              <a:t>161</a:t>
            </a:r>
            <a:endParaRPr sz="1200">
              <a:latin typeface="Palatino Linotype"/>
              <a:cs typeface="Palatino Linotype"/>
            </a:endParaRPr>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Number Placeholder 5"/>
          <p:cNvSpPr>
            <a:spLocks noGrp="1"/>
          </p:cNvSpPr>
          <p:nvPr>
            <p:ph type="sldNum" sz="quarter" idx="4294967295"/>
          </p:nvPr>
        </p:nvSpPr>
        <p:spPr>
          <a:xfrm>
            <a:off x="9448800" y="6356350"/>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fld id="{DD014E58-18D3-48C5-991D-5D07C8B2635D}" type="slidenum">
              <a:rPr lang="en-US" altLang="en-US" sz="1400"/>
              <a:pPr eaLnBrk="1" hangingPunct="1"/>
              <a:t>46</a:t>
            </a:fld>
            <a:endParaRPr lang="en-US" altLang="en-US" sz="1400"/>
          </a:p>
        </p:txBody>
      </p:sp>
      <p:sp>
        <p:nvSpPr>
          <p:cNvPr id="20483" name="Rectangle 2"/>
          <p:cNvSpPr>
            <a:spLocks noGrp="1" noChangeArrowheads="1"/>
          </p:cNvSpPr>
          <p:nvPr>
            <p:ph type="title" idx="4294967295"/>
          </p:nvPr>
        </p:nvSpPr>
        <p:spPr>
          <a:xfrm>
            <a:off x="2598737" y="742855"/>
            <a:ext cx="6994525" cy="838200"/>
          </a:xfrm>
        </p:spPr>
        <p:txBody>
          <a:bodyPr/>
          <a:lstStyle/>
          <a:p>
            <a:pPr eaLnBrk="1" hangingPunct="1"/>
            <a:r>
              <a:rPr lang="en-US" altLang="en-US" b="1" dirty="0">
                <a:solidFill>
                  <a:schemeClr val="bg1"/>
                </a:solidFill>
              </a:rPr>
              <a:t>A* Search</a:t>
            </a:r>
          </a:p>
        </p:txBody>
      </p:sp>
      <p:sp>
        <p:nvSpPr>
          <p:cNvPr id="20484" name="Rectangle 3"/>
          <p:cNvSpPr>
            <a:spLocks noGrp="1" noChangeArrowheads="1"/>
          </p:cNvSpPr>
          <p:nvPr>
            <p:ph type="body" idx="4294967295"/>
          </p:nvPr>
        </p:nvSpPr>
        <p:spPr>
          <a:xfrm>
            <a:off x="1348481" y="1946180"/>
            <a:ext cx="8839200" cy="3194050"/>
          </a:xfrm>
        </p:spPr>
        <p:txBody>
          <a:bodyPr/>
          <a:lstStyle/>
          <a:p>
            <a:pPr eaLnBrk="1" hangingPunct="1"/>
            <a:r>
              <a:rPr lang="en-US" altLang="en-US" dirty="0"/>
              <a:t>Hart, Nilsson &amp; Rafael 1968</a:t>
            </a:r>
          </a:p>
          <a:p>
            <a:pPr lvl="1" eaLnBrk="1" hangingPunct="1"/>
            <a:r>
              <a:rPr lang="en-US" altLang="en-US" dirty="0"/>
              <a:t>Best-first search with </a:t>
            </a:r>
            <a:r>
              <a:rPr lang="en-US" altLang="en-US" dirty="0">
                <a:solidFill>
                  <a:srgbClr val="FF0000"/>
                </a:solidFill>
              </a:rPr>
              <a:t>f(n) = g(n) + h(n)</a:t>
            </a:r>
          </a:p>
          <a:p>
            <a:pPr lvl="1" eaLnBrk="1" hangingPunct="1">
              <a:buFontTx/>
              <a:buNone/>
            </a:pPr>
            <a:r>
              <a:rPr lang="en-US" altLang="en-US" dirty="0"/>
              <a:t>   where </a:t>
            </a:r>
            <a:r>
              <a:rPr lang="en-US" altLang="en-US" dirty="0">
                <a:solidFill>
                  <a:srgbClr val="C00000"/>
                </a:solidFill>
              </a:rPr>
              <a:t>g(n) = sum of edge costs from start to n</a:t>
            </a:r>
          </a:p>
          <a:p>
            <a:pPr lvl="1" eaLnBrk="1" hangingPunct="1">
              <a:buFontTx/>
              <a:buNone/>
            </a:pPr>
            <a:r>
              <a:rPr lang="en-US" altLang="en-US" dirty="0"/>
              <a:t>   and </a:t>
            </a:r>
            <a:r>
              <a:rPr lang="en-US" altLang="en-US" dirty="0">
                <a:solidFill>
                  <a:srgbClr val="C00000"/>
                </a:solidFill>
              </a:rPr>
              <a:t>h(n) = estimate of lowest cost path n--</a:t>
            </a:r>
            <a:r>
              <a:rPr lang="en-US" altLang="en-US" dirty="0">
                <a:solidFill>
                  <a:srgbClr val="C00000"/>
                </a:solidFill>
                <a:sym typeface="Wingdings" pitchFamily="2" charset="2"/>
              </a:rPr>
              <a:t>&gt;</a:t>
            </a:r>
            <a:r>
              <a:rPr lang="en-US" altLang="en-US" dirty="0">
                <a:solidFill>
                  <a:srgbClr val="C00000"/>
                </a:solidFill>
              </a:rPr>
              <a:t>goal</a:t>
            </a:r>
          </a:p>
          <a:p>
            <a:pPr lvl="1" eaLnBrk="1" hangingPunct="1"/>
            <a:r>
              <a:rPr lang="en-US" altLang="en-US" dirty="0"/>
              <a:t>If h(n) is </a:t>
            </a:r>
            <a:r>
              <a:rPr lang="en-US" altLang="en-US" b="1" dirty="0">
                <a:solidFill>
                  <a:srgbClr val="0000FF"/>
                </a:solidFill>
              </a:rPr>
              <a:t>admissible </a:t>
            </a:r>
            <a:r>
              <a:rPr lang="en-US" altLang="en-US" dirty="0"/>
              <a:t>then search will find optimal solution.</a:t>
            </a:r>
          </a:p>
        </p:txBody>
      </p:sp>
    </p:spTree>
    <p:custDataLst>
      <p:tags r:id="rId1"/>
    </p:custData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48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Slide Number Placeholder 4"/>
          <p:cNvSpPr>
            <a:spLocks noGrp="1"/>
          </p:cNvSpPr>
          <p:nvPr>
            <p:ph type="sldNum" sz="quarter" idx="4294967295"/>
          </p:nvPr>
        </p:nvSpPr>
        <p:spPr>
          <a:xfrm>
            <a:off x="9448800" y="6356350"/>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fld id="{CB889C14-2CFB-40F1-8413-2329AD2FFA13}" type="slidenum">
              <a:rPr lang="en-US" altLang="en-US" sz="1400"/>
              <a:pPr eaLnBrk="1" hangingPunct="1"/>
              <a:t>47</a:t>
            </a:fld>
            <a:endParaRPr lang="en-US" altLang="en-US" sz="1400"/>
          </a:p>
        </p:txBody>
      </p:sp>
      <p:sp>
        <p:nvSpPr>
          <p:cNvPr id="1028" name="Rectangle 2"/>
          <p:cNvSpPr>
            <a:spLocks noGrp="1" noChangeArrowheads="1"/>
          </p:cNvSpPr>
          <p:nvPr>
            <p:ph type="title" idx="4294967295"/>
          </p:nvPr>
        </p:nvSpPr>
        <p:spPr>
          <a:xfrm>
            <a:off x="2898648" y="136525"/>
            <a:ext cx="10515600" cy="1325563"/>
          </a:xfrm>
        </p:spPr>
        <p:txBody>
          <a:bodyPr/>
          <a:lstStyle/>
          <a:p>
            <a:pPr eaLnBrk="1" hangingPunct="1"/>
            <a:r>
              <a:rPr lang="en-US" altLang="en-US" b="1" dirty="0">
                <a:solidFill>
                  <a:schemeClr val="bg1"/>
                </a:solidFill>
              </a:rPr>
              <a:t>Back to Romania</a:t>
            </a:r>
          </a:p>
        </p:txBody>
      </p:sp>
      <p:graphicFrame>
        <p:nvGraphicFramePr>
          <p:cNvPr id="1026" name="Object 3"/>
          <p:cNvGraphicFramePr>
            <a:graphicFrameLocks noChangeAspect="1"/>
          </p:cNvGraphicFramePr>
          <p:nvPr/>
        </p:nvGraphicFramePr>
        <p:xfrm>
          <a:off x="1717675" y="1241425"/>
          <a:ext cx="8832850" cy="4413250"/>
        </p:xfrm>
        <a:graphic>
          <a:graphicData uri="http://schemas.openxmlformats.org/presentationml/2006/ole">
            <mc:AlternateContent xmlns:mc="http://schemas.openxmlformats.org/markup-compatibility/2006">
              <mc:Choice xmlns:v="urn:schemas-microsoft-com:vml" Requires="v">
                <p:oleObj name="Bitmap Image" r:id="rId3" imgW="9914286" imgH="4952381" progId="Paint.Picture">
                  <p:embed/>
                </p:oleObj>
              </mc:Choice>
              <mc:Fallback>
                <p:oleObj name="Bitmap Image" r:id="rId3" imgW="9914286" imgH="4952381" progId="Paint.Picture">
                  <p:embed/>
                  <p:pic>
                    <p:nvPicPr>
                      <p:cNvPr id="1026"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17675" y="1241425"/>
                        <a:ext cx="8832850" cy="4413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29" name="Text Box 4"/>
          <p:cNvSpPr txBox="1">
            <a:spLocks noChangeArrowheads="1"/>
          </p:cNvSpPr>
          <p:nvPr/>
        </p:nvSpPr>
        <p:spPr bwMode="auto">
          <a:xfrm rot="5400000">
            <a:off x="1479550" y="1169988"/>
            <a:ext cx="9334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sysDot"/>
                <a:miter lim="800000"/>
                <a:headEnd/>
                <a:tailEnd/>
              </a14:hiddenLine>
            </a:ext>
          </a:extLst>
        </p:spPr>
        <p:txBody>
          <a:bodyPr wrap="none">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US" altLang="en-US" b="1">
                <a:solidFill>
                  <a:schemeClr val="accent2"/>
                </a:solidFill>
                <a:latin typeface="Comic Sans MS" pitchFamily="66" charset="0"/>
              </a:rPr>
              <a:t>start</a:t>
            </a:r>
          </a:p>
        </p:txBody>
      </p:sp>
      <p:sp>
        <p:nvSpPr>
          <p:cNvPr id="1030" name="Text Box 5"/>
          <p:cNvSpPr txBox="1">
            <a:spLocks noChangeArrowheads="1"/>
          </p:cNvSpPr>
          <p:nvPr/>
        </p:nvSpPr>
        <p:spPr bwMode="auto">
          <a:xfrm>
            <a:off x="6862764" y="5654675"/>
            <a:ext cx="6937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sysDot"/>
                <a:miter lim="800000"/>
                <a:headEnd/>
                <a:tailEnd/>
              </a14:hiddenLine>
            </a:ext>
          </a:extLst>
        </p:spPr>
        <p:txBody>
          <a:bodyPr wrap="none">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US" altLang="en-US" b="1">
                <a:solidFill>
                  <a:schemeClr val="accent2"/>
                </a:solidFill>
                <a:latin typeface="Comic Sans MS" pitchFamily="66" charset="0"/>
              </a:rPr>
              <a:t>end</a:t>
            </a:r>
          </a:p>
        </p:txBody>
      </p:sp>
      <p:sp>
        <p:nvSpPr>
          <p:cNvPr id="1031" name="Line 6"/>
          <p:cNvSpPr>
            <a:spLocks noChangeShapeType="1"/>
          </p:cNvSpPr>
          <p:nvPr/>
        </p:nvSpPr>
        <p:spPr bwMode="auto">
          <a:xfrm>
            <a:off x="1947863" y="1865313"/>
            <a:ext cx="38100" cy="641350"/>
          </a:xfrm>
          <a:prstGeom prst="line">
            <a:avLst/>
          </a:prstGeom>
          <a:noFill/>
          <a:ln w="38100">
            <a:solidFill>
              <a:schemeClr val="accent2"/>
            </a:solidFill>
            <a:round/>
            <a:headEnd/>
            <a:tailEnd type="triangle" w="med" len="med"/>
          </a:ln>
          <a:extLst>
            <a:ext uri="{909E8E84-426E-40DD-AFC4-6F175D3DCCD1}">
              <a14:hiddenFill xmlns:a14="http://schemas.microsoft.com/office/drawing/2010/main">
                <a:noFill/>
              </a14:hiddenFill>
            </a:ext>
          </a:extLst>
        </p:spPr>
        <p:txBody>
          <a:bodyPr wrap="none">
            <a:spAutoFit/>
          </a:bodyPr>
          <a:lstStyle/>
          <a:p>
            <a:endParaRPr lang="en-US"/>
          </a:p>
        </p:txBody>
      </p:sp>
      <p:sp>
        <p:nvSpPr>
          <p:cNvPr id="1032" name="Line 7"/>
          <p:cNvSpPr>
            <a:spLocks noChangeShapeType="1"/>
          </p:cNvSpPr>
          <p:nvPr/>
        </p:nvSpPr>
        <p:spPr bwMode="auto">
          <a:xfrm flipH="1" flipV="1">
            <a:off x="6364289" y="5019675"/>
            <a:ext cx="846137" cy="635000"/>
          </a:xfrm>
          <a:prstGeom prst="line">
            <a:avLst/>
          </a:prstGeom>
          <a:noFill/>
          <a:ln w="38100">
            <a:solidFill>
              <a:schemeClr val="accent2"/>
            </a:solidFill>
            <a:round/>
            <a:headEnd/>
            <a:tailEnd type="triangle" w="med" len="med"/>
          </a:ln>
          <a:extLst>
            <a:ext uri="{909E8E84-426E-40DD-AFC4-6F175D3DCCD1}">
              <a14:hiddenFill xmlns:a14="http://schemas.microsoft.com/office/drawing/2010/main">
                <a:noFill/>
              </a14:hiddenFill>
            </a:ext>
          </a:extLst>
        </p:spPr>
        <p:txBody>
          <a:bodyPr>
            <a:spAutoFit/>
          </a:bodyPr>
          <a:lstStyle/>
          <a:p>
            <a:endParaRPr lang="en-US"/>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Slide Number Placeholder 4"/>
          <p:cNvSpPr>
            <a:spLocks noGrp="1"/>
          </p:cNvSpPr>
          <p:nvPr>
            <p:ph type="sldNum" sz="quarter" idx="4294967295"/>
          </p:nvPr>
        </p:nvSpPr>
        <p:spPr>
          <a:xfrm>
            <a:off x="9448800" y="6356350"/>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fld id="{650FF374-BC07-4536-A68E-A3367474DA00}" type="slidenum">
              <a:rPr lang="en-US" altLang="en-US" sz="1400"/>
              <a:pPr eaLnBrk="1" hangingPunct="1"/>
              <a:t>48</a:t>
            </a:fld>
            <a:endParaRPr lang="en-US" altLang="en-US" sz="1400"/>
          </a:p>
        </p:txBody>
      </p:sp>
      <p:sp>
        <p:nvSpPr>
          <p:cNvPr id="2052" name="Rectangle 2"/>
          <p:cNvSpPr>
            <a:spLocks noGrp="1" noChangeArrowheads="1"/>
          </p:cNvSpPr>
          <p:nvPr>
            <p:ph type="title" idx="4294967295"/>
          </p:nvPr>
        </p:nvSpPr>
        <p:spPr>
          <a:xfrm>
            <a:off x="2267712" y="264541"/>
            <a:ext cx="7296912" cy="1325563"/>
          </a:xfrm>
        </p:spPr>
        <p:txBody>
          <a:bodyPr/>
          <a:lstStyle/>
          <a:p>
            <a:pPr eaLnBrk="1" hangingPunct="1"/>
            <a:r>
              <a:rPr lang="en-US" altLang="en-US" b="1" dirty="0">
                <a:solidFill>
                  <a:schemeClr val="bg1"/>
                </a:solidFill>
              </a:rPr>
              <a:t>A* for 	Romanian Shortest Path</a:t>
            </a:r>
          </a:p>
        </p:txBody>
      </p:sp>
      <p:graphicFrame>
        <p:nvGraphicFramePr>
          <p:cNvPr id="2050" name="Object 3"/>
          <p:cNvGraphicFramePr>
            <a:graphicFrameLocks noChangeAspect="1"/>
          </p:cNvGraphicFramePr>
          <p:nvPr>
            <p:extLst>
              <p:ext uri="{D42A27DB-BD31-4B8C-83A1-F6EECF244321}">
                <p14:modId xmlns:p14="http://schemas.microsoft.com/office/powerpoint/2010/main" val="2974103476"/>
              </p:ext>
            </p:extLst>
          </p:nvPr>
        </p:nvGraphicFramePr>
        <p:xfrm>
          <a:off x="5019675" y="1867790"/>
          <a:ext cx="2152650" cy="1038225"/>
        </p:xfrm>
        <a:graphic>
          <a:graphicData uri="http://schemas.openxmlformats.org/presentationml/2006/ole">
            <mc:AlternateContent xmlns:mc="http://schemas.openxmlformats.org/markup-compatibility/2006">
              <mc:Choice xmlns:v="urn:schemas-microsoft-com:vml" Requires="v">
                <p:oleObj name="Bitmap Image" r:id="rId3" imgW="2152951" imgH="1038370" progId="Paint.Picture">
                  <p:embed/>
                </p:oleObj>
              </mc:Choice>
              <mc:Fallback>
                <p:oleObj name="Bitmap Image" r:id="rId3" imgW="2152951" imgH="1038370" progId="Paint.Picture">
                  <p:embed/>
                  <p:pic>
                    <p:nvPicPr>
                      <p:cNvPr id="205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19675" y="1867790"/>
                        <a:ext cx="2152650" cy="1038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 name="Object 3">
            <a:extLst>
              <a:ext uri="{FF2B5EF4-FFF2-40B4-BE49-F238E27FC236}">
                <a16:creationId xmlns:a16="http://schemas.microsoft.com/office/drawing/2014/main" id="{3576F023-E5AF-409B-6451-B07482715C07}"/>
              </a:ext>
            </a:extLst>
          </p:cNvPr>
          <p:cNvGraphicFramePr>
            <a:graphicFrameLocks noChangeAspect="1"/>
          </p:cNvGraphicFramePr>
          <p:nvPr>
            <p:extLst>
              <p:ext uri="{D42A27DB-BD31-4B8C-83A1-F6EECF244321}">
                <p14:modId xmlns:p14="http://schemas.microsoft.com/office/powerpoint/2010/main" val="544970661"/>
              </p:ext>
            </p:extLst>
          </p:nvPr>
        </p:nvGraphicFramePr>
        <p:xfrm>
          <a:off x="640081" y="1241425"/>
          <a:ext cx="4581144" cy="4413250"/>
        </p:xfrm>
        <a:graphic>
          <a:graphicData uri="http://schemas.openxmlformats.org/presentationml/2006/ole">
            <mc:AlternateContent xmlns:mc="http://schemas.openxmlformats.org/markup-compatibility/2006">
              <mc:Choice xmlns:v="urn:schemas-microsoft-com:vml" Requires="v">
                <p:oleObj name="Bitmap Image" r:id="rId5" imgW="9914286" imgH="4952381" progId="Paint.Picture">
                  <p:embed/>
                </p:oleObj>
              </mc:Choice>
              <mc:Fallback>
                <p:oleObj name="Bitmap Image" r:id="rId5" imgW="9914286" imgH="4952381" progId="Paint.Picture">
                  <p:embed/>
                  <p:pic>
                    <p:nvPicPr>
                      <p:cNvPr id="1026"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0081" y="1241425"/>
                        <a:ext cx="4581144" cy="4413250"/>
                      </a:xfrm>
                      <a:prstGeom prst="rect">
                        <a:avLst/>
                      </a:prstGeom>
                      <a:noFill/>
                      <a:ln>
                        <a:noFill/>
                      </a:ln>
                      <a:effectLst/>
                    </p:spPr>
                  </p:pic>
                </p:oleObj>
              </mc:Fallback>
            </mc:AlternateContent>
          </a:graphicData>
        </a:graphic>
      </p:graphicFrame>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4"/>
          <p:cNvSpPr>
            <a:spLocks noGrp="1"/>
          </p:cNvSpPr>
          <p:nvPr>
            <p:ph type="sldNum" sz="quarter" idx="4294967295"/>
          </p:nvPr>
        </p:nvSpPr>
        <p:spPr>
          <a:xfrm>
            <a:off x="9448800" y="6356350"/>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fld id="{784C1F42-1655-4FB2-B0BA-0ED72B48DBA1}" type="slidenum">
              <a:rPr lang="en-US" altLang="en-US" sz="1400"/>
              <a:pPr eaLnBrk="1" hangingPunct="1"/>
              <a:t>49</a:t>
            </a:fld>
            <a:endParaRPr lang="en-US" altLang="en-US" sz="1400"/>
          </a:p>
        </p:txBody>
      </p:sp>
      <p:sp>
        <p:nvSpPr>
          <p:cNvPr id="3076" name="Rectangle 2"/>
          <p:cNvSpPr>
            <a:spLocks noGrp="1" noChangeArrowheads="1"/>
          </p:cNvSpPr>
          <p:nvPr>
            <p:ph type="title" idx="4294967295"/>
          </p:nvPr>
        </p:nvSpPr>
        <p:spPr>
          <a:xfrm>
            <a:off x="5386686" y="2103437"/>
            <a:ext cx="4593422" cy="1325563"/>
          </a:xfrm>
        </p:spPr>
        <p:txBody>
          <a:bodyPr/>
          <a:lstStyle/>
          <a:p>
            <a:pPr eaLnBrk="1" hangingPunct="1"/>
            <a:r>
              <a:rPr lang="en-US" altLang="en-US" dirty="0">
                <a:solidFill>
                  <a:srgbClr val="0033CC"/>
                </a:solidFill>
              </a:rPr>
              <a:t>f(n) = g(n) + h(n)</a:t>
            </a:r>
          </a:p>
        </p:txBody>
      </p:sp>
      <p:graphicFrame>
        <p:nvGraphicFramePr>
          <p:cNvPr id="3074" name="Object 3"/>
          <p:cNvGraphicFramePr>
            <a:graphicFrameLocks noChangeAspect="1"/>
          </p:cNvGraphicFramePr>
          <p:nvPr>
            <p:extLst>
              <p:ext uri="{D42A27DB-BD31-4B8C-83A1-F6EECF244321}">
                <p14:modId xmlns:p14="http://schemas.microsoft.com/office/powerpoint/2010/main" val="1773678000"/>
              </p:ext>
            </p:extLst>
          </p:nvPr>
        </p:nvGraphicFramePr>
        <p:xfrm>
          <a:off x="4835950" y="3326258"/>
          <a:ext cx="4679905" cy="1743075"/>
        </p:xfrm>
        <a:graphic>
          <a:graphicData uri="http://schemas.openxmlformats.org/presentationml/2006/ole">
            <mc:AlternateContent xmlns:mc="http://schemas.openxmlformats.org/markup-compatibility/2006">
              <mc:Choice xmlns:v="urn:schemas-microsoft-com:vml" Requires="v">
                <p:oleObj name="Bitmap Image" r:id="rId3" imgW="8647619" imgH="1743318" progId="Paint.Picture">
                  <p:embed/>
                </p:oleObj>
              </mc:Choice>
              <mc:Fallback>
                <p:oleObj name="Bitmap Image" r:id="rId3" imgW="8647619" imgH="1743318" progId="Paint.Picture">
                  <p:embed/>
                  <p:pic>
                    <p:nvPicPr>
                      <p:cNvPr id="3074"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35950" y="3326258"/>
                        <a:ext cx="4679905" cy="1743075"/>
                      </a:xfrm>
                      <a:prstGeom prst="rect">
                        <a:avLst/>
                      </a:prstGeom>
                      <a:noFill/>
                      <a:ln>
                        <a:noFill/>
                      </a:ln>
                      <a:effectLst/>
                    </p:spPr>
                  </p:pic>
                </p:oleObj>
              </mc:Fallback>
            </mc:AlternateContent>
          </a:graphicData>
        </a:graphic>
      </p:graphicFrame>
      <p:graphicFrame>
        <p:nvGraphicFramePr>
          <p:cNvPr id="3" name="Object 3">
            <a:extLst>
              <a:ext uri="{FF2B5EF4-FFF2-40B4-BE49-F238E27FC236}">
                <a16:creationId xmlns:a16="http://schemas.microsoft.com/office/drawing/2014/main" id="{37D814AE-652D-10E2-8172-15B970DFA054}"/>
              </a:ext>
            </a:extLst>
          </p:cNvPr>
          <p:cNvGraphicFramePr>
            <a:graphicFrameLocks noChangeAspect="1"/>
          </p:cNvGraphicFramePr>
          <p:nvPr>
            <p:extLst>
              <p:ext uri="{D42A27DB-BD31-4B8C-83A1-F6EECF244321}">
                <p14:modId xmlns:p14="http://schemas.microsoft.com/office/powerpoint/2010/main" val="3794112257"/>
              </p:ext>
            </p:extLst>
          </p:nvPr>
        </p:nvGraphicFramePr>
        <p:xfrm>
          <a:off x="660632" y="1825690"/>
          <a:ext cx="3847973" cy="4413250"/>
        </p:xfrm>
        <a:graphic>
          <a:graphicData uri="http://schemas.openxmlformats.org/presentationml/2006/ole">
            <mc:AlternateContent xmlns:mc="http://schemas.openxmlformats.org/markup-compatibility/2006">
              <mc:Choice xmlns:v="urn:schemas-microsoft-com:vml" Requires="v">
                <p:oleObj name="Bitmap Image" r:id="rId5" imgW="9914286" imgH="4952381" progId="Paint.Picture">
                  <p:embed/>
                </p:oleObj>
              </mc:Choice>
              <mc:Fallback>
                <p:oleObj name="Bitmap Image" r:id="rId5" imgW="9914286" imgH="4952381" progId="Paint.Picture">
                  <p:embed/>
                  <p:pic>
                    <p:nvPicPr>
                      <p:cNvPr id="1026"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0632" y="1825690"/>
                        <a:ext cx="3847973" cy="4413250"/>
                      </a:xfrm>
                      <a:prstGeom prst="rect">
                        <a:avLst/>
                      </a:prstGeom>
                      <a:noFill/>
                      <a:ln>
                        <a:noFill/>
                      </a:ln>
                      <a:effectLst/>
                    </p:spPr>
                  </p:pic>
                </p:oleObj>
              </mc:Fallback>
            </mc:AlternateContent>
          </a:graphicData>
        </a:graphic>
      </p:graphicFrame>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Slide Number Placeholder 4"/>
          <p:cNvSpPr>
            <a:spLocks noGrp="1"/>
          </p:cNvSpPr>
          <p:nvPr>
            <p:ph type="sldNum" sz="quarter" idx="4294967295"/>
          </p:nvPr>
        </p:nvSpPr>
        <p:spPr>
          <a:xfrm>
            <a:off x="9448800" y="6356350"/>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fld id="{187B7EA9-CD22-48E0-B11B-D7FAC9E7CBA1}" type="slidenum">
              <a:rPr lang="en-US" altLang="en-US" sz="1400"/>
              <a:pPr eaLnBrk="1" hangingPunct="1"/>
              <a:t>50</a:t>
            </a:fld>
            <a:endParaRPr lang="en-US" altLang="en-US" sz="1400"/>
          </a:p>
        </p:txBody>
      </p:sp>
      <p:graphicFrame>
        <p:nvGraphicFramePr>
          <p:cNvPr id="4098" name="Object 3"/>
          <p:cNvGraphicFramePr>
            <a:graphicFrameLocks noChangeAspect="1"/>
          </p:cNvGraphicFramePr>
          <p:nvPr>
            <p:extLst>
              <p:ext uri="{D42A27DB-BD31-4B8C-83A1-F6EECF244321}">
                <p14:modId xmlns:p14="http://schemas.microsoft.com/office/powerpoint/2010/main" val="16664333"/>
              </p:ext>
            </p:extLst>
          </p:nvPr>
        </p:nvGraphicFramePr>
        <p:xfrm>
          <a:off x="4215384" y="1470025"/>
          <a:ext cx="6452617" cy="2222500"/>
        </p:xfrm>
        <a:graphic>
          <a:graphicData uri="http://schemas.openxmlformats.org/presentationml/2006/ole">
            <mc:AlternateContent xmlns:mc="http://schemas.openxmlformats.org/markup-compatibility/2006">
              <mc:Choice xmlns:v="urn:schemas-microsoft-com:vml" Requires="v">
                <p:oleObj name="Bitmap Image" r:id="rId3" imgW="9783541" imgH="2419048" progId="Paint.Picture">
                  <p:embed/>
                </p:oleObj>
              </mc:Choice>
              <mc:Fallback>
                <p:oleObj name="Bitmap Image" r:id="rId3" imgW="9783541" imgH="2419048" progId="Paint.Picture">
                  <p:embed/>
                  <p:pic>
                    <p:nvPicPr>
                      <p:cNvPr id="4098"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5384" y="1470025"/>
                        <a:ext cx="6452617" cy="2222500"/>
                      </a:xfrm>
                      <a:prstGeom prst="rect">
                        <a:avLst/>
                      </a:prstGeom>
                      <a:noFill/>
                      <a:ln>
                        <a:noFill/>
                      </a:ln>
                      <a:effectLst/>
                    </p:spPr>
                  </p:pic>
                </p:oleObj>
              </mc:Fallback>
            </mc:AlternateContent>
          </a:graphicData>
        </a:graphic>
      </p:graphicFrame>
      <p:graphicFrame>
        <p:nvGraphicFramePr>
          <p:cNvPr id="3" name="Object 3">
            <a:extLst>
              <a:ext uri="{FF2B5EF4-FFF2-40B4-BE49-F238E27FC236}">
                <a16:creationId xmlns:a16="http://schemas.microsoft.com/office/drawing/2014/main" id="{7BCECC3E-91E4-81F8-AEA4-5EC724ADA51A}"/>
              </a:ext>
            </a:extLst>
          </p:cNvPr>
          <p:cNvGraphicFramePr>
            <a:graphicFrameLocks noChangeAspect="1"/>
          </p:cNvGraphicFramePr>
          <p:nvPr>
            <p:extLst>
              <p:ext uri="{D42A27DB-BD31-4B8C-83A1-F6EECF244321}">
                <p14:modId xmlns:p14="http://schemas.microsoft.com/office/powerpoint/2010/main" val="92551688"/>
              </p:ext>
            </p:extLst>
          </p:nvPr>
        </p:nvGraphicFramePr>
        <p:xfrm>
          <a:off x="666115" y="1396873"/>
          <a:ext cx="3549269" cy="4413250"/>
        </p:xfrm>
        <a:graphic>
          <a:graphicData uri="http://schemas.openxmlformats.org/presentationml/2006/ole">
            <mc:AlternateContent xmlns:mc="http://schemas.openxmlformats.org/markup-compatibility/2006">
              <mc:Choice xmlns:v="urn:schemas-microsoft-com:vml" Requires="v">
                <p:oleObj name="Bitmap Image" r:id="rId5" imgW="9914286" imgH="4952381" progId="Paint.Picture">
                  <p:embed/>
                </p:oleObj>
              </mc:Choice>
              <mc:Fallback>
                <p:oleObj name="Bitmap Image" r:id="rId5" imgW="9914286" imgH="4952381" progId="Paint.Picture">
                  <p:embed/>
                  <p:pic>
                    <p:nvPicPr>
                      <p:cNvPr id="1026"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6115" y="1396873"/>
                        <a:ext cx="3549269" cy="4413250"/>
                      </a:xfrm>
                      <a:prstGeom prst="rect">
                        <a:avLst/>
                      </a:prstGeom>
                      <a:noFill/>
                      <a:ln>
                        <a:noFill/>
                      </a:ln>
                      <a:effectLst/>
                    </p:spPr>
                  </p:pic>
                </p:oleObj>
              </mc:Fallback>
            </mc:AlternateContent>
          </a:graphicData>
        </a:graphic>
      </p:graphicFrame>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Slide Number Placeholder 4"/>
          <p:cNvSpPr>
            <a:spLocks noGrp="1"/>
          </p:cNvSpPr>
          <p:nvPr>
            <p:ph type="sldNum" sz="quarter" idx="4294967295"/>
          </p:nvPr>
        </p:nvSpPr>
        <p:spPr>
          <a:xfrm>
            <a:off x="9448800" y="6356350"/>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fld id="{9BCE08D5-394F-4967-A047-13DEEA559549}" type="slidenum">
              <a:rPr lang="en-US" altLang="en-US" sz="1400"/>
              <a:pPr eaLnBrk="1" hangingPunct="1"/>
              <a:t>51</a:t>
            </a:fld>
            <a:endParaRPr lang="en-US" altLang="en-US" sz="1400"/>
          </a:p>
        </p:txBody>
      </p:sp>
      <p:graphicFrame>
        <p:nvGraphicFramePr>
          <p:cNvPr id="5122" name="Object 3"/>
          <p:cNvGraphicFramePr>
            <a:graphicFrameLocks noChangeAspect="1"/>
          </p:cNvGraphicFramePr>
          <p:nvPr>
            <p:extLst>
              <p:ext uri="{D42A27DB-BD31-4B8C-83A1-F6EECF244321}">
                <p14:modId xmlns:p14="http://schemas.microsoft.com/office/powerpoint/2010/main" val="1445313373"/>
              </p:ext>
            </p:extLst>
          </p:nvPr>
        </p:nvGraphicFramePr>
        <p:xfrm>
          <a:off x="5596128" y="1508124"/>
          <a:ext cx="5071873" cy="3959987"/>
        </p:xfrm>
        <a:graphic>
          <a:graphicData uri="http://schemas.openxmlformats.org/presentationml/2006/ole">
            <mc:AlternateContent xmlns:mc="http://schemas.openxmlformats.org/markup-compatibility/2006">
              <mc:Choice xmlns:v="urn:schemas-microsoft-com:vml" Requires="v">
                <p:oleObj name="Bitmap Image" r:id="rId3" imgW="9771429" imgH="3134162" progId="Paint.Picture">
                  <p:embed/>
                </p:oleObj>
              </mc:Choice>
              <mc:Fallback>
                <p:oleObj name="Bitmap Image" r:id="rId3" imgW="9771429" imgH="3134162" progId="Paint.Picture">
                  <p:embed/>
                  <p:pic>
                    <p:nvPicPr>
                      <p:cNvPr id="5122"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96128" y="1508124"/>
                        <a:ext cx="5071873" cy="3959987"/>
                      </a:xfrm>
                      <a:prstGeom prst="rect">
                        <a:avLst/>
                      </a:prstGeom>
                      <a:noFill/>
                      <a:ln>
                        <a:noFill/>
                      </a:ln>
                      <a:effectLst/>
                    </p:spPr>
                  </p:pic>
                </p:oleObj>
              </mc:Fallback>
            </mc:AlternateContent>
          </a:graphicData>
        </a:graphic>
      </p:graphicFrame>
      <p:graphicFrame>
        <p:nvGraphicFramePr>
          <p:cNvPr id="3" name="Object 3">
            <a:extLst>
              <a:ext uri="{FF2B5EF4-FFF2-40B4-BE49-F238E27FC236}">
                <a16:creationId xmlns:a16="http://schemas.microsoft.com/office/drawing/2014/main" id="{65A2A589-30F2-5AC7-9028-692EAF706978}"/>
              </a:ext>
            </a:extLst>
          </p:cNvPr>
          <p:cNvGraphicFramePr>
            <a:graphicFrameLocks noChangeAspect="1"/>
          </p:cNvGraphicFramePr>
          <p:nvPr>
            <p:extLst>
              <p:ext uri="{D42A27DB-BD31-4B8C-83A1-F6EECF244321}">
                <p14:modId xmlns:p14="http://schemas.microsoft.com/office/powerpoint/2010/main" val="1289100708"/>
              </p:ext>
            </p:extLst>
          </p:nvPr>
        </p:nvGraphicFramePr>
        <p:xfrm>
          <a:off x="1068451" y="1587500"/>
          <a:ext cx="4378325" cy="4413250"/>
        </p:xfrm>
        <a:graphic>
          <a:graphicData uri="http://schemas.openxmlformats.org/presentationml/2006/ole">
            <mc:AlternateContent xmlns:mc="http://schemas.openxmlformats.org/markup-compatibility/2006">
              <mc:Choice xmlns:v="urn:schemas-microsoft-com:vml" Requires="v">
                <p:oleObj name="Bitmap Image" r:id="rId5" imgW="9914286" imgH="4952381" progId="Paint.Picture">
                  <p:embed/>
                </p:oleObj>
              </mc:Choice>
              <mc:Fallback>
                <p:oleObj name="Bitmap Image" r:id="rId5" imgW="9914286" imgH="4952381" progId="Paint.Picture">
                  <p:embed/>
                  <p:pic>
                    <p:nvPicPr>
                      <p:cNvPr id="1026"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68451" y="1587500"/>
                        <a:ext cx="4378325" cy="4413250"/>
                      </a:xfrm>
                      <a:prstGeom prst="rect">
                        <a:avLst/>
                      </a:prstGeom>
                      <a:noFill/>
                      <a:ln>
                        <a:noFill/>
                      </a:ln>
                      <a:effectLst/>
                    </p:spPr>
                  </p:pic>
                </p:oleObj>
              </mc:Fallback>
            </mc:AlternateContent>
          </a:graphicData>
        </a:graphic>
      </p:graphicFrame>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4"/>
          <p:cNvSpPr>
            <a:spLocks noGrp="1"/>
          </p:cNvSpPr>
          <p:nvPr>
            <p:ph type="sldNum" sz="quarter" idx="4294967295"/>
          </p:nvPr>
        </p:nvSpPr>
        <p:spPr>
          <a:xfrm>
            <a:off x="9448800" y="6356350"/>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fld id="{BCC79C15-307F-4F30-B98C-ACA2203191F6}" type="slidenum">
              <a:rPr lang="en-US" altLang="en-US" sz="1400"/>
              <a:pPr eaLnBrk="1" hangingPunct="1"/>
              <a:t>52</a:t>
            </a:fld>
            <a:endParaRPr lang="en-US" altLang="en-US" sz="1400"/>
          </a:p>
        </p:txBody>
      </p:sp>
      <p:graphicFrame>
        <p:nvGraphicFramePr>
          <p:cNvPr id="6146" name="Object 3"/>
          <p:cNvGraphicFramePr>
            <a:graphicFrameLocks noChangeAspect="1"/>
          </p:cNvGraphicFramePr>
          <p:nvPr>
            <p:extLst>
              <p:ext uri="{D42A27DB-BD31-4B8C-83A1-F6EECF244321}">
                <p14:modId xmlns:p14="http://schemas.microsoft.com/office/powerpoint/2010/main" val="632846289"/>
              </p:ext>
            </p:extLst>
          </p:nvPr>
        </p:nvGraphicFramePr>
        <p:xfrm>
          <a:off x="5285232" y="1822705"/>
          <a:ext cx="5785104" cy="3184270"/>
        </p:xfrm>
        <a:graphic>
          <a:graphicData uri="http://schemas.openxmlformats.org/presentationml/2006/ole">
            <mc:AlternateContent xmlns:mc="http://schemas.openxmlformats.org/markup-compatibility/2006">
              <mc:Choice xmlns:v="urn:schemas-microsoft-com:vml" Requires="v">
                <p:oleObj name="Bitmap Image" r:id="rId3" imgW="9866667" imgH="3180952" progId="Paint.Picture">
                  <p:embed/>
                </p:oleObj>
              </mc:Choice>
              <mc:Fallback>
                <p:oleObj name="Bitmap Image" r:id="rId3" imgW="9866667" imgH="3180952" progId="Paint.Picture">
                  <p:embed/>
                  <p:pic>
                    <p:nvPicPr>
                      <p:cNvPr id="6146"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85232" y="1822705"/>
                        <a:ext cx="5785104" cy="3184270"/>
                      </a:xfrm>
                      <a:prstGeom prst="rect">
                        <a:avLst/>
                      </a:prstGeom>
                      <a:noFill/>
                      <a:ln>
                        <a:noFill/>
                      </a:ln>
                      <a:effectLst/>
                    </p:spPr>
                  </p:pic>
                </p:oleObj>
              </mc:Fallback>
            </mc:AlternateContent>
          </a:graphicData>
        </a:graphic>
      </p:graphicFrame>
      <p:graphicFrame>
        <p:nvGraphicFramePr>
          <p:cNvPr id="3" name="Object 3">
            <a:extLst>
              <a:ext uri="{FF2B5EF4-FFF2-40B4-BE49-F238E27FC236}">
                <a16:creationId xmlns:a16="http://schemas.microsoft.com/office/drawing/2014/main" id="{0051B454-936E-E627-C079-C520496B5710}"/>
              </a:ext>
            </a:extLst>
          </p:cNvPr>
          <p:cNvGraphicFramePr>
            <a:graphicFrameLocks noChangeAspect="1"/>
          </p:cNvGraphicFramePr>
          <p:nvPr>
            <p:extLst>
              <p:ext uri="{D42A27DB-BD31-4B8C-83A1-F6EECF244321}">
                <p14:modId xmlns:p14="http://schemas.microsoft.com/office/powerpoint/2010/main" val="2641531701"/>
              </p:ext>
            </p:extLst>
          </p:nvPr>
        </p:nvGraphicFramePr>
        <p:xfrm>
          <a:off x="640081" y="1755647"/>
          <a:ext cx="4334255" cy="4310507"/>
        </p:xfrm>
        <a:graphic>
          <a:graphicData uri="http://schemas.openxmlformats.org/presentationml/2006/ole">
            <mc:AlternateContent xmlns:mc="http://schemas.openxmlformats.org/markup-compatibility/2006">
              <mc:Choice xmlns:v="urn:schemas-microsoft-com:vml" Requires="v">
                <p:oleObj name="Bitmap Image" r:id="rId5" imgW="9914286" imgH="4952381" progId="Paint.Picture">
                  <p:embed/>
                </p:oleObj>
              </mc:Choice>
              <mc:Fallback>
                <p:oleObj name="Bitmap Image" r:id="rId5" imgW="9914286" imgH="4952381" progId="Paint.Picture">
                  <p:embed/>
                  <p:pic>
                    <p:nvPicPr>
                      <p:cNvPr id="1026"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0081" y="1755647"/>
                        <a:ext cx="4334255" cy="4310507"/>
                      </a:xfrm>
                      <a:prstGeom prst="rect">
                        <a:avLst/>
                      </a:prstGeom>
                      <a:noFill/>
                      <a:ln>
                        <a:noFill/>
                      </a:ln>
                      <a:effectLst/>
                    </p:spPr>
                  </p:pic>
                </p:oleObj>
              </mc:Fallback>
            </mc:AlternateContent>
          </a:graphicData>
        </a:graphic>
      </p:graphicFrame>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Slide Number Placeholder 4"/>
          <p:cNvSpPr>
            <a:spLocks noGrp="1"/>
          </p:cNvSpPr>
          <p:nvPr>
            <p:ph type="sldNum" sz="quarter" idx="4294967295"/>
          </p:nvPr>
        </p:nvSpPr>
        <p:spPr>
          <a:xfrm>
            <a:off x="9448800" y="6356350"/>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fld id="{9750C2BA-251E-4E8F-A428-46024A460253}" type="slidenum">
              <a:rPr lang="en-US" altLang="en-US" sz="1400"/>
              <a:pPr eaLnBrk="1" hangingPunct="1"/>
              <a:t>53</a:t>
            </a:fld>
            <a:endParaRPr lang="en-US" altLang="en-US" sz="1400"/>
          </a:p>
        </p:txBody>
      </p:sp>
      <p:graphicFrame>
        <p:nvGraphicFramePr>
          <p:cNvPr id="7170" name="Object 3"/>
          <p:cNvGraphicFramePr>
            <a:graphicFrameLocks noChangeAspect="1"/>
          </p:cNvGraphicFramePr>
          <p:nvPr>
            <p:extLst>
              <p:ext uri="{D42A27DB-BD31-4B8C-83A1-F6EECF244321}">
                <p14:modId xmlns:p14="http://schemas.microsoft.com/office/powerpoint/2010/main" val="1419154611"/>
              </p:ext>
            </p:extLst>
          </p:nvPr>
        </p:nvGraphicFramePr>
        <p:xfrm>
          <a:off x="6096000" y="1714500"/>
          <a:ext cx="5029201" cy="3663950"/>
        </p:xfrm>
        <a:graphic>
          <a:graphicData uri="http://schemas.openxmlformats.org/presentationml/2006/ole">
            <mc:AlternateContent xmlns:mc="http://schemas.openxmlformats.org/markup-compatibility/2006">
              <mc:Choice xmlns:v="urn:schemas-microsoft-com:vml" Requires="v">
                <p:oleObj name="Bitmap Image" r:id="rId3" imgW="9742857" imgH="3971429" progId="Paint.Picture">
                  <p:embed/>
                </p:oleObj>
              </mc:Choice>
              <mc:Fallback>
                <p:oleObj name="Bitmap Image" r:id="rId3" imgW="9742857" imgH="3971429" progId="Paint.Picture">
                  <p:embed/>
                  <p:pic>
                    <p:nvPicPr>
                      <p:cNvPr id="717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1714500"/>
                        <a:ext cx="5029201" cy="3663950"/>
                      </a:xfrm>
                      <a:prstGeom prst="rect">
                        <a:avLst/>
                      </a:prstGeom>
                      <a:noFill/>
                      <a:ln>
                        <a:noFill/>
                      </a:ln>
                      <a:effectLst/>
                    </p:spPr>
                  </p:pic>
                </p:oleObj>
              </mc:Fallback>
            </mc:AlternateContent>
          </a:graphicData>
        </a:graphic>
      </p:graphicFrame>
      <p:graphicFrame>
        <p:nvGraphicFramePr>
          <p:cNvPr id="3" name="Object 3">
            <a:extLst>
              <a:ext uri="{FF2B5EF4-FFF2-40B4-BE49-F238E27FC236}">
                <a16:creationId xmlns:a16="http://schemas.microsoft.com/office/drawing/2014/main" id="{D55BD2A0-D9AD-3A9B-1AE8-B7F440ABFF0E}"/>
              </a:ext>
            </a:extLst>
          </p:cNvPr>
          <p:cNvGraphicFramePr>
            <a:graphicFrameLocks noChangeAspect="1"/>
          </p:cNvGraphicFramePr>
          <p:nvPr>
            <p:extLst>
              <p:ext uri="{D42A27DB-BD31-4B8C-83A1-F6EECF244321}">
                <p14:modId xmlns:p14="http://schemas.microsoft.com/office/powerpoint/2010/main" val="3056665452"/>
              </p:ext>
            </p:extLst>
          </p:nvPr>
        </p:nvGraphicFramePr>
        <p:xfrm>
          <a:off x="986155" y="1714500"/>
          <a:ext cx="5029201" cy="4274820"/>
        </p:xfrm>
        <a:graphic>
          <a:graphicData uri="http://schemas.openxmlformats.org/presentationml/2006/ole">
            <mc:AlternateContent xmlns:mc="http://schemas.openxmlformats.org/markup-compatibility/2006">
              <mc:Choice xmlns:v="urn:schemas-microsoft-com:vml" Requires="v">
                <p:oleObj name="Bitmap Image" r:id="rId5" imgW="9914286" imgH="4952381" progId="Paint.Picture">
                  <p:embed/>
                </p:oleObj>
              </mc:Choice>
              <mc:Fallback>
                <p:oleObj name="Bitmap Image" r:id="rId5" imgW="9914286" imgH="4952381" progId="Paint.Picture">
                  <p:embed/>
                  <p:pic>
                    <p:nvPicPr>
                      <p:cNvPr id="1026"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6155" y="1714500"/>
                        <a:ext cx="5029201" cy="4274820"/>
                      </a:xfrm>
                      <a:prstGeom prst="rect">
                        <a:avLst/>
                      </a:prstGeom>
                      <a:noFill/>
                      <a:ln>
                        <a:noFill/>
                      </a:ln>
                      <a:effectLst/>
                    </p:spPr>
                  </p:pic>
                </p:oleObj>
              </mc:Fallback>
            </mc:AlternateContent>
          </a:graphicData>
        </a:graphic>
      </p:graphicFrame>
      <p:sp>
        <p:nvSpPr>
          <p:cNvPr id="4" name="TextBox 3">
            <a:extLst>
              <a:ext uri="{FF2B5EF4-FFF2-40B4-BE49-F238E27FC236}">
                <a16:creationId xmlns:a16="http://schemas.microsoft.com/office/drawing/2014/main" id="{8DF40984-CAF7-251E-26BA-197B578A6467}"/>
              </a:ext>
            </a:extLst>
          </p:cNvPr>
          <p:cNvSpPr txBox="1"/>
          <p:nvPr/>
        </p:nvSpPr>
        <p:spPr>
          <a:xfrm>
            <a:off x="7434072" y="1938528"/>
            <a:ext cx="603504" cy="307777"/>
          </a:xfrm>
          <a:prstGeom prst="rect">
            <a:avLst/>
          </a:prstGeom>
          <a:noFill/>
        </p:spPr>
        <p:txBody>
          <a:bodyPr wrap="square" rtlCol="0">
            <a:spAutoFit/>
          </a:bodyPr>
          <a:lstStyle/>
          <a:p>
            <a:r>
              <a:rPr lang="en-US" sz="1400" dirty="0"/>
              <a:t>140</a:t>
            </a:r>
          </a:p>
        </p:txBody>
      </p:sp>
      <p:sp>
        <p:nvSpPr>
          <p:cNvPr id="5" name="TextBox 4">
            <a:extLst>
              <a:ext uri="{FF2B5EF4-FFF2-40B4-BE49-F238E27FC236}">
                <a16:creationId xmlns:a16="http://schemas.microsoft.com/office/drawing/2014/main" id="{F8F81550-C59E-AAE2-A0DC-839A3D06DE2A}"/>
              </a:ext>
            </a:extLst>
          </p:cNvPr>
          <p:cNvSpPr txBox="1"/>
          <p:nvPr/>
        </p:nvSpPr>
        <p:spPr>
          <a:xfrm>
            <a:off x="6406896" y="2740152"/>
            <a:ext cx="603504" cy="307777"/>
          </a:xfrm>
          <a:prstGeom prst="rect">
            <a:avLst/>
          </a:prstGeom>
          <a:noFill/>
        </p:spPr>
        <p:txBody>
          <a:bodyPr wrap="square" rtlCol="0">
            <a:spAutoFit/>
          </a:bodyPr>
          <a:lstStyle/>
          <a:p>
            <a:r>
              <a:rPr lang="en-US" sz="1400" dirty="0"/>
              <a:t>140</a:t>
            </a:r>
          </a:p>
        </p:txBody>
      </p:sp>
      <p:sp>
        <p:nvSpPr>
          <p:cNvPr id="6" name="TextBox 5">
            <a:extLst>
              <a:ext uri="{FF2B5EF4-FFF2-40B4-BE49-F238E27FC236}">
                <a16:creationId xmlns:a16="http://schemas.microsoft.com/office/drawing/2014/main" id="{0A39D076-C4A1-D045-1877-59A408EEB57C}"/>
              </a:ext>
            </a:extLst>
          </p:cNvPr>
          <p:cNvSpPr txBox="1"/>
          <p:nvPr/>
        </p:nvSpPr>
        <p:spPr>
          <a:xfrm>
            <a:off x="7891272" y="2843784"/>
            <a:ext cx="429768" cy="307777"/>
          </a:xfrm>
          <a:prstGeom prst="rect">
            <a:avLst/>
          </a:prstGeom>
          <a:noFill/>
        </p:spPr>
        <p:txBody>
          <a:bodyPr wrap="square" rtlCol="0">
            <a:spAutoFit/>
          </a:bodyPr>
          <a:lstStyle/>
          <a:p>
            <a:r>
              <a:rPr lang="en-US" sz="1400" dirty="0"/>
              <a:t>80</a:t>
            </a:r>
          </a:p>
        </p:txBody>
      </p:sp>
      <p:sp>
        <p:nvSpPr>
          <p:cNvPr id="7" name="TextBox 6">
            <a:extLst>
              <a:ext uri="{FF2B5EF4-FFF2-40B4-BE49-F238E27FC236}">
                <a16:creationId xmlns:a16="http://schemas.microsoft.com/office/drawing/2014/main" id="{8C428F7A-4046-64C7-92EA-9BDD223A9419}"/>
              </a:ext>
            </a:extLst>
          </p:cNvPr>
          <p:cNvSpPr txBox="1"/>
          <p:nvPr/>
        </p:nvSpPr>
        <p:spPr>
          <a:xfrm>
            <a:off x="8321040" y="3758184"/>
            <a:ext cx="548640" cy="276999"/>
          </a:xfrm>
          <a:prstGeom prst="rect">
            <a:avLst/>
          </a:prstGeom>
          <a:noFill/>
        </p:spPr>
        <p:txBody>
          <a:bodyPr wrap="square" rtlCol="0">
            <a:spAutoFit/>
          </a:bodyPr>
          <a:lstStyle/>
          <a:p>
            <a:r>
              <a:rPr lang="en-US" sz="1200" dirty="0"/>
              <a:t>97</a:t>
            </a:r>
          </a:p>
        </p:txBody>
      </p:sp>
      <p:sp>
        <p:nvSpPr>
          <p:cNvPr id="8" name="TextBox 7">
            <a:extLst>
              <a:ext uri="{FF2B5EF4-FFF2-40B4-BE49-F238E27FC236}">
                <a16:creationId xmlns:a16="http://schemas.microsoft.com/office/drawing/2014/main" id="{D78251AB-DFDA-7DD0-8956-FDF0777F9FCC}"/>
              </a:ext>
            </a:extLst>
          </p:cNvPr>
          <p:cNvSpPr txBox="1"/>
          <p:nvPr/>
        </p:nvSpPr>
        <p:spPr>
          <a:xfrm>
            <a:off x="8238744" y="4544568"/>
            <a:ext cx="429768" cy="276999"/>
          </a:xfrm>
          <a:prstGeom prst="rect">
            <a:avLst/>
          </a:prstGeom>
          <a:noFill/>
        </p:spPr>
        <p:txBody>
          <a:bodyPr wrap="square" rtlCol="0">
            <a:spAutoFit/>
          </a:bodyPr>
          <a:lstStyle/>
          <a:p>
            <a:r>
              <a:rPr lang="en-US" sz="1200" dirty="0"/>
              <a:t>101</a:t>
            </a:r>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90FC556-5D09-F749-24DE-9E1ABC032969}"/>
              </a:ext>
            </a:extLst>
          </p:cNvPr>
          <p:cNvSpPr txBox="1"/>
          <p:nvPr/>
        </p:nvSpPr>
        <p:spPr>
          <a:xfrm>
            <a:off x="2706624" y="896112"/>
            <a:ext cx="4261104" cy="707886"/>
          </a:xfrm>
          <a:prstGeom prst="rect">
            <a:avLst/>
          </a:prstGeom>
          <a:noFill/>
        </p:spPr>
        <p:txBody>
          <a:bodyPr wrap="square" rtlCol="0">
            <a:spAutoFit/>
          </a:bodyPr>
          <a:lstStyle/>
          <a:p>
            <a:r>
              <a:rPr lang="en-US" sz="4000" dirty="0">
                <a:solidFill>
                  <a:schemeClr val="bg1"/>
                </a:solidFill>
              </a:rPr>
              <a:t>Summary</a:t>
            </a:r>
          </a:p>
        </p:txBody>
      </p:sp>
      <p:sp>
        <p:nvSpPr>
          <p:cNvPr id="48" name="TextBox 47">
            <a:extLst>
              <a:ext uri="{FF2B5EF4-FFF2-40B4-BE49-F238E27FC236}">
                <a16:creationId xmlns:a16="http://schemas.microsoft.com/office/drawing/2014/main" id="{485BBDEB-24A1-A6B6-2A51-7DC10F0613EE}"/>
              </a:ext>
            </a:extLst>
          </p:cNvPr>
          <p:cNvSpPr txBox="1"/>
          <p:nvPr/>
        </p:nvSpPr>
        <p:spPr>
          <a:xfrm>
            <a:off x="2130552" y="1897589"/>
            <a:ext cx="7031736" cy="3816429"/>
          </a:xfrm>
          <a:prstGeom prst="rect">
            <a:avLst/>
          </a:prstGeom>
          <a:noFill/>
        </p:spPr>
        <p:txBody>
          <a:bodyPr wrap="square">
            <a:spAutoFit/>
          </a:bodyPr>
          <a:lstStyle/>
          <a:p>
            <a:pPr marL="469900" lvl="1">
              <a:lnSpc>
                <a:spcPct val="100000"/>
              </a:lnSpc>
              <a:tabLst>
                <a:tab pos="756285" algn="l"/>
              </a:tabLst>
            </a:pPr>
            <a:r>
              <a:rPr lang="en-US" sz="2800" b="1" spc="-30" dirty="0">
                <a:solidFill>
                  <a:srgbClr val="8063A1"/>
                </a:solidFill>
                <a:latin typeface="Arial"/>
                <a:cs typeface="Arial"/>
              </a:rPr>
              <a:t>Blind</a:t>
            </a:r>
            <a:r>
              <a:rPr lang="en-US" sz="2800" b="1" spc="-90" dirty="0">
                <a:solidFill>
                  <a:srgbClr val="8063A1"/>
                </a:solidFill>
                <a:latin typeface="Arial"/>
                <a:cs typeface="Arial"/>
              </a:rPr>
              <a:t> </a:t>
            </a:r>
            <a:r>
              <a:rPr lang="en-US" sz="2800" b="1" spc="-10" dirty="0">
                <a:solidFill>
                  <a:srgbClr val="8063A1"/>
                </a:solidFill>
                <a:latin typeface="Arial"/>
                <a:cs typeface="Arial"/>
              </a:rPr>
              <a:t>Strategies</a:t>
            </a:r>
            <a:endParaRPr lang="en-US" sz="2800" dirty="0">
              <a:latin typeface="Arial"/>
              <a:cs typeface="Arial"/>
            </a:endParaRPr>
          </a:p>
          <a:p>
            <a:pPr marL="756285" lvl="1" indent="-286385">
              <a:lnSpc>
                <a:spcPct val="100000"/>
              </a:lnSpc>
              <a:buFont typeface="Courier New"/>
              <a:buChar char="o"/>
              <a:tabLst>
                <a:tab pos="756285" algn="l"/>
              </a:tabLst>
            </a:pPr>
            <a:r>
              <a:rPr lang="en-US" sz="2800" b="1" spc="-50" dirty="0">
                <a:solidFill>
                  <a:srgbClr val="8063A1"/>
                </a:solidFill>
                <a:latin typeface="Arial"/>
                <a:cs typeface="Arial"/>
              </a:rPr>
              <a:t>Depth-</a:t>
            </a:r>
            <a:r>
              <a:rPr lang="en-US" sz="2800" b="1" spc="-25" dirty="0">
                <a:solidFill>
                  <a:srgbClr val="8063A1"/>
                </a:solidFill>
                <a:latin typeface="Arial"/>
                <a:cs typeface="Arial"/>
              </a:rPr>
              <a:t>First</a:t>
            </a:r>
            <a:r>
              <a:rPr lang="en-US" sz="2800" b="1" spc="-40" dirty="0">
                <a:solidFill>
                  <a:srgbClr val="8063A1"/>
                </a:solidFill>
                <a:latin typeface="Arial"/>
                <a:cs typeface="Arial"/>
              </a:rPr>
              <a:t> </a:t>
            </a:r>
            <a:r>
              <a:rPr lang="en-US" sz="2800" b="1" spc="-10" dirty="0">
                <a:solidFill>
                  <a:srgbClr val="8063A1"/>
                </a:solidFill>
                <a:latin typeface="Arial"/>
                <a:cs typeface="Arial"/>
              </a:rPr>
              <a:t>Strategy</a:t>
            </a:r>
            <a:endParaRPr lang="en-US" sz="2800" dirty="0">
              <a:latin typeface="Arial"/>
              <a:cs typeface="Arial"/>
            </a:endParaRPr>
          </a:p>
          <a:p>
            <a:pPr marL="1212850" lvl="2" indent="-285750">
              <a:lnSpc>
                <a:spcPct val="100000"/>
              </a:lnSpc>
              <a:buFont typeface="Courier New"/>
              <a:buChar char="o"/>
              <a:tabLst>
                <a:tab pos="1212850" algn="l"/>
              </a:tabLst>
            </a:pPr>
            <a:r>
              <a:rPr lang="en-US" sz="2800" b="1" spc="-40" dirty="0">
                <a:solidFill>
                  <a:srgbClr val="9BBA58"/>
                </a:solidFill>
                <a:latin typeface="Arial"/>
                <a:cs typeface="Arial"/>
              </a:rPr>
              <a:t>Depth-</a:t>
            </a:r>
            <a:r>
              <a:rPr lang="en-US" sz="2800" b="1" spc="-35" dirty="0">
                <a:solidFill>
                  <a:srgbClr val="9BBA58"/>
                </a:solidFill>
                <a:latin typeface="Arial"/>
                <a:cs typeface="Arial"/>
              </a:rPr>
              <a:t>Limited</a:t>
            </a:r>
            <a:r>
              <a:rPr lang="en-US" sz="2800" b="1" spc="-55" dirty="0">
                <a:solidFill>
                  <a:srgbClr val="9BBA58"/>
                </a:solidFill>
                <a:latin typeface="Arial"/>
                <a:cs typeface="Arial"/>
              </a:rPr>
              <a:t> </a:t>
            </a:r>
            <a:r>
              <a:rPr lang="en-US" sz="2800" b="1" spc="-10" dirty="0">
                <a:solidFill>
                  <a:srgbClr val="9BBA58"/>
                </a:solidFill>
                <a:latin typeface="Arial"/>
                <a:cs typeface="Arial"/>
              </a:rPr>
              <a:t>Strategy</a:t>
            </a:r>
          </a:p>
          <a:p>
            <a:pPr marL="1212850" lvl="2" indent="-285750">
              <a:buFont typeface="Courier New"/>
              <a:buChar char="o"/>
              <a:tabLst>
                <a:tab pos="1212850" algn="l"/>
              </a:tabLst>
            </a:pPr>
            <a:r>
              <a:rPr lang="en-US" sz="2800" b="1" spc="-40" dirty="0">
                <a:solidFill>
                  <a:srgbClr val="9BBA58"/>
                </a:solidFill>
                <a:latin typeface="Arial"/>
                <a:cs typeface="Arial"/>
              </a:rPr>
              <a:t>Iterative – Deepening  Search</a:t>
            </a:r>
          </a:p>
          <a:p>
            <a:pPr marL="756285" lvl="1" indent="-286385">
              <a:lnSpc>
                <a:spcPct val="100000"/>
              </a:lnSpc>
              <a:buFont typeface="Courier New"/>
              <a:buChar char="o"/>
              <a:tabLst>
                <a:tab pos="756285" algn="l"/>
              </a:tabLst>
            </a:pPr>
            <a:r>
              <a:rPr lang="en-US" altLang="en-US" sz="2800" b="1" spc="-50" dirty="0">
                <a:solidFill>
                  <a:srgbClr val="8063A1"/>
                </a:solidFill>
                <a:latin typeface="Arial"/>
                <a:cs typeface="Arial"/>
              </a:rPr>
              <a:t>breadth first search</a:t>
            </a:r>
            <a:endParaRPr lang="en-US" sz="2800" b="1" spc="-50" dirty="0">
              <a:solidFill>
                <a:srgbClr val="8063A1"/>
              </a:solidFill>
              <a:latin typeface="Arial"/>
              <a:cs typeface="Arial"/>
            </a:endParaRPr>
          </a:p>
          <a:p>
            <a:pPr marL="756285" lvl="1" indent="-286385">
              <a:lnSpc>
                <a:spcPct val="100000"/>
              </a:lnSpc>
              <a:buFont typeface="Courier New"/>
              <a:buChar char="o"/>
              <a:tabLst>
                <a:tab pos="756285" algn="l"/>
              </a:tabLst>
            </a:pPr>
            <a:r>
              <a:rPr lang="en-US" sz="2800" b="1" spc="-45" dirty="0">
                <a:solidFill>
                  <a:srgbClr val="8063A1"/>
                </a:solidFill>
                <a:latin typeface="Arial"/>
                <a:cs typeface="Arial"/>
              </a:rPr>
              <a:t>Uniform-</a:t>
            </a:r>
            <a:r>
              <a:rPr lang="en-US" sz="2800" b="1" spc="-25" dirty="0">
                <a:solidFill>
                  <a:srgbClr val="8063A1"/>
                </a:solidFill>
                <a:latin typeface="Arial"/>
                <a:cs typeface="Arial"/>
              </a:rPr>
              <a:t>Cost</a:t>
            </a:r>
            <a:r>
              <a:rPr lang="en-US" sz="2800" b="1" spc="-55" dirty="0">
                <a:solidFill>
                  <a:srgbClr val="8063A1"/>
                </a:solidFill>
                <a:latin typeface="Arial"/>
                <a:cs typeface="Arial"/>
              </a:rPr>
              <a:t> </a:t>
            </a:r>
            <a:r>
              <a:rPr lang="en-US" sz="2800" b="1" spc="-10" dirty="0">
                <a:solidFill>
                  <a:srgbClr val="8063A1"/>
                </a:solidFill>
                <a:latin typeface="Arial"/>
                <a:cs typeface="Arial"/>
              </a:rPr>
              <a:t>Strategy</a:t>
            </a:r>
          </a:p>
          <a:p>
            <a:pPr marL="756285" lvl="1" indent="-286385">
              <a:lnSpc>
                <a:spcPct val="100000"/>
              </a:lnSpc>
              <a:buFont typeface="Courier New"/>
              <a:buChar char="o"/>
              <a:tabLst>
                <a:tab pos="756285" algn="l"/>
              </a:tabLst>
            </a:pPr>
            <a:endParaRPr lang="en-US" sz="2800" b="1" spc="-10" dirty="0">
              <a:solidFill>
                <a:srgbClr val="8063A1"/>
              </a:solidFill>
              <a:latin typeface="Arial"/>
              <a:cs typeface="Arial"/>
            </a:endParaRPr>
          </a:p>
          <a:p>
            <a:pPr marL="756285" lvl="1" indent="-286385">
              <a:lnSpc>
                <a:spcPct val="100000"/>
              </a:lnSpc>
              <a:buFont typeface="Courier New"/>
              <a:buChar char="o"/>
              <a:tabLst>
                <a:tab pos="756285" algn="l"/>
              </a:tabLst>
            </a:pPr>
            <a:r>
              <a:rPr lang="en-US" sz="2800" b="1" spc="-10" dirty="0">
                <a:solidFill>
                  <a:srgbClr val="8063A1"/>
                </a:solidFill>
                <a:latin typeface="Arial"/>
                <a:cs typeface="Arial"/>
              </a:rPr>
              <a:t>Heuristic Strategies</a:t>
            </a:r>
          </a:p>
          <a:p>
            <a:pPr marL="756285" lvl="1" indent="-286385">
              <a:lnSpc>
                <a:spcPct val="100000"/>
              </a:lnSpc>
              <a:buFont typeface="Courier New"/>
              <a:buChar char="o"/>
              <a:tabLst>
                <a:tab pos="756285" algn="l"/>
              </a:tabLst>
            </a:pPr>
            <a:endParaRPr lang="en-US" dirty="0"/>
          </a:p>
        </p:txBody>
      </p:sp>
    </p:spTree>
    <p:extLst>
      <p:ext uri="{BB962C8B-B14F-4D97-AF65-F5344CB8AC3E}">
        <p14:creationId xmlns:p14="http://schemas.microsoft.com/office/powerpoint/2010/main" val="302779898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26.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7775</TotalTime>
  <Words>1765</Words>
  <Application>Microsoft Office PowerPoint</Application>
  <PresentationFormat>Widescreen</PresentationFormat>
  <Paragraphs>398</Paragraphs>
  <Slides>55</Slides>
  <Notes>14</Notes>
  <HiddenSlides>0</HiddenSlides>
  <MMClips>0</MMClips>
  <ScaleCrop>false</ScaleCrop>
  <HeadingPairs>
    <vt:vector size="8" baseType="variant">
      <vt:variant>
        <vt:lpstr>Fonts Used</vt:lpstr>
      </vt:variant>
      <vt:variant>
        <vt:i4>11</vt:i4>
      </vt:variant>
      <vt:variant>
        <vt:lpstr>Theme</vt:lpstr>
      </vt:variant>
      <vt:variant>
        <vt:i4>1</vt:i4>
      </vt:variant>
      <vt:variant>
        <vt:lpstr>Embedded OLE Servers</vt:lpstr>
      </vt:variant>
      <vt:variant>
        <vt:i4>1</vt:i4>
      </vt:variant>
      <vt:variant>
        <vt:lpstr>Slide Titles</vt:lpstr>
      </vt:variant>
      <vt:variant>
        <vt:i4>55</vt:i4>
      </vt:variant>
    </vt:vector>
  </HeadingPairs>
  <TitlesOfParts>
    <vt:vector size="68" baseType="lpstr">
      <vt:lpstr>Arial</vt:lpstr>
      <vt:lpstr>Calibri</vt:lpstr>
      <vt:lpstr>Calibri Light</vt:lpstr>
      <vt:lpstr>Century Gothic</vt:lpstr>
      <vt:lpstr>CMMI10</vt:lpstr>
      <vt:lpstr>CMTI10</vt:lpstr>
      <vt:lpstr>Comic Sans MS</vt:lpstr>
      <vt:lpstr>Courier New</vt:lpstr>
      <vt:lpstr>Palatino Linotype</vt:lpstr>
      <vt:lpstr>Times New Roman</vt:lpstr>
      <vt:lpstr>Times-Roman</vt:lpstr>
      <vt:lpstr>Office Theme</vt:lpstr>
      <vt:lpstr>Bitmap Image</vt:lpstr>
      <vt:lpstr>PowerPoint Presentation</vt:lpstr>
      <vt:lpstr>PowerPoint Presentation</vt:lpstr>
      <vt:lpstr>PowerPoint Presentation</vt:lpstr>
      <vt:lpstr>PowerPoint Presentation</vt:lpstr>
      <vt:lpstr>Tree search example</vt:lpstr>
      <vt:lpstr>Tree search example</vt:lpstr>
      <vt:lpstr>Tree search example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Uniform-Cost Search (UCS)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ALGORITHM ADVANTAGES</vt:lpstr>
      <vt:lpstr>Informed Search</vt:lpstr>
      <vt:lpstr>Informed Search methods</vt:lpstr>
      <vt:lpstr>What is a Heuristic?</vt:lpstr>
      <vt:lpstr>A* Algorithm</vt:lpstr>
      <vt:lpstr>A* Algorithm</vt:lpstr>
      <vt:lpstr>PowerPoint Presentation</vt:lpstr>
      <vt:lpstr>A* Search</vt:lpstr>
      <vt:lpstr>Back to Romania</vt:lpstr>
      <vt:lpstr>A* for  Romanian Shortest Path</vt:lpstr>
      <vt:lpstr>f(n) = g(n) + h(n)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Prof. Lamiaa Fattouh</cp:lastModifiedBy>
  <cp:revision>43</cp:revision>
  <cp:lastPrinted>2023-11-02T20:14:09Z</cp:lastPrinted>
  <dcterms:created xsi:type="dcterms:W3CDTF">2023-04-29T09:08:23Z</dcterms:created>
  <dcterms:modified xsi:type="dcterms:W3CDTF">2023-11-03T20:58:05Z</dcterms:modified>
</cp:coreProperties>
</file>