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1" r:id="rId2"/>
  </p:sldMasterIdLst>
  <p:notesMasterIdLst>
    <p:notesMasterId r:id="rId64"/>
  </p:notesMasterIdLst>
  <p:sldIdLst>
    <p:sldId id="372" r:id="rId3"/>
    <p:sldId id="302" r:id="rId4"/>
    <p:sldId id="417" r:id="rId5"/>
    <p:sldId id="416" r:id="rId6"/>
    <p:sldId id="339" r:id="rId7"/>
    <p:sldId id="299" r:id="rId8"/>
    <p:sldId id="306" r:id="rId9"/>
    <p:sldId id="440" r:id="rId10"/>
    <p:sldId id="465" r:id="rId11"/>
    <p:sldId id="419" r:id="rId12"/>
    <p:sldId id="420" r:id="rId13"/>
    <p:sldId id="421" r:id="rId14"/>
    <p:sldId id="422" r:id="rId15"/>
    <p:sldId id="441" r:id="rId16"/>
    <p:sldId id="470" r:id="rId17"/>
    <p:sldId id="423" r:id="rId18"/>
    <p:sldId id="424" r:id="rId19"/>
    <p:sldId id="425" r:id="rId20"/>
    <p:sldId id="426" r:id="rId21"/>
    <p:sldId id="427" r:id="rId22"/>
    <p:sldId id="442" r:id="rId23"/>
    <p:sldId id="462" r:id="rId24"/>
    <p:sldId id="428" r:id="rId25"/>
    <p:sldId id="429" r:id="rId26"/>
    <p:sldId id="430" r:id="rId27"/>
    <p:sldId id="472" r:id="rId28"/>
    <p:sldId id="466" r:id="rId29"/>
    <p:sldId id="431" r:id="rId30"/>
    <p:sldId id="432" r:id="rId31"/>
    <p:sldId id="433" r:id="rId32"/>
    <p:sldId id="434" r:id="rId33"/>
    <p:sldId id="435" r:id="rId34"/>
    <p:sldId id="436" r:id="rId35"/>
    <p:sldId id="437" r:id="rId36"/>
    <p:sldId id="438" r:id="rId37"/>
    <p:sldId id="439" r:id="rId38"/>
    <p:sldId id="467" r:id="rId39"/>
    <p:sldId id="471" r:id="rId40"/>
    <p:sldId id="443" r:id="rId41"/>
    <p:sldId id="444" r:id="rId42"/>
    <p:sldId id="445" r:id="rId43"/>
    <p:sldId id="446" r:id="rId44"/>
    <p:sldId id="463" r:id="rId45"/>
    <p:sldId id="447" r:id="rId46"/>
    <p:sldId id="468" r:id="rId47"/>
    <p:sldId id="451" r:id="rId48"/>
    <p:sldId id="452" r:id="rId49"/>
    <p:sldId id="453" r:id="rId50"/>
    <p:sldId id="454" r:id="rId51"/>
    <p:sldId id="469" r:id="rId52"/>
    <p:sldId id="448" r:id="rId53"/>
    <p:sldId id="450" r:id="rId54"/>
    <p:sldId id="449" r:id="rId55"/>
    <p:sldId id="407" r:id="rId56"/>
    <p:sldId id="460" r:id="rId57"/>
    <p:sldId id="455" r:id="rId58"/>
    <p:sldId id="464" r:id="rId59"/>
    <p:sldId id="456" r:id="rId60"/>
    <p:sldId id="457" r:id="rId61"/>
    <p:sldId id="461" r:id="rId62"/>
    <p:sldId id="276"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285" autoAdjust="0"/>
  </p:normalViewPr>
  <p:slideViewPr>
    <p:cSldViewPr snapToGrid="0">
      <p:cViewPr varScale="1">
        <p:scale>
          <a:sx n="68" d="100"/>
          <a:sy n="68" d="100"/>
        </p:scale>
        <p:origin x="90" y="16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69"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5/8/2025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8 Enterprise Systems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ar-SY"/>
              <a:t>Lecture 8 Enterprise Systems</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ar-SY"/>
              <a:t>Lecture 8 Enterprise Systems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8 Enterprise Systems</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8 Enterprise Systems</a:t>
            </a:r>
            <a:endParaRPr lang="en-US" dirty="0"/>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8 Enterprise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8 Enterprise Systems</a:t>
            </a:r>
            <a:endParaRPr lang="en-US" dirty="0"/>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8 Enterprise Systems</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8 Enterprise Systems</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8 Enterprise Systems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8 Enterprise Systems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8 Enterprise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0744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8 Enterprise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52386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8 Enterprise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202870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8 Enterprise Systems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28981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8 Enterprise Systems</a:t>
            </a:r>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78904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8 Enterprise Systems</a:t>
            </a:r>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8142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8 Enterprise Systems</a:t>
            </a:r>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81332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8 Enterprise Systems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62138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8 Enterprise Systems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55665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8 Enterprise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6863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8 Enterprise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40407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520948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2941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29935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24581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70644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6105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8757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ar-SY"/>
              <a:t>Lecture 8 Enterprise Systems</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pic>
        <p:nvPicPr>
          <p:cNvPr id="9" name="Graphic 21">
            <a:extLst>
              <a:ext uri="{FF2B5EF4-FFF2-40B4-BE49-F238E27FC236}">
                <a16:creationId xmlns:a16="http://schemas.microsoft.com/office/drawing/2014/main" id="{2703A692-6A5A-497D-9359-A183D0ACECC4}"/>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8 Enterprise Systems</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63403306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p4"/><Relationship Id="rId1" Type="http://schemas.openxmlformats.org/officeDocument/2006/relationships/video" Target="NULL" TargetMode="External"/><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5889" y="2785710"/>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Management Information Systems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a:t>
            </a:r>
          </a:p>
        </p:txBody>
      </p:sp>
      <p:sp>
        <p:nvSpPr>
          <p:cNvPr id="11" name="TextBox 10"/>
          <p:cNvSpPr txBox="1"/>
          <p:nvPr/>
        </p:nvSpPr>
        <p:spPr>
          <a:xfrm>
            <a:off x="6370224" y="4802552"/>
            <a:ext cx="229742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MGM331</a:t>
            </a:r>
          </a:p>
          <a:p>
            <a:r>
              <a:rPr lang="en-US" sz="2000" b="1" dirty="0">
                <a:latin typeface="Times New Roman" panose="02020603050405020304" pitchFamily="18" charset="0"/>
                <a:cs typeface="Times New Roman" panose="02020603050405020304" pitchFamily="18" charset="0"/>
              </a:rPr>
              <a:t>Enterprise Systems</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8</a:t>
            </a:r>
          </a:p>
        </p:txBody>
      </p:sp>
      <p:sp>
        <p:nvSpPr>
          <p:cNvPr id="3" name="Content Placeholder 2"/>
          <p:cNvSpPr>
            <a:spLocks noGrp="1"/>
          </p:cNvSpPr>
          <p:nvPr>
            <p:ph idx="1"/>
          </p:nvPr>
        </p:nvSpPr>
        <p:spPr/>
        <p:txBody>
          <a:bodyPr>
            <a:normAutofit/>
          </a:bodyPr>
          <a:lstStyle/>
          <a:p>
            <a:r>
              <a:rPr lang="en-US" dirty="0"/>
              <a:t>Individuals and organizations today are moving from a collection of nonintegrated transaction processing systems to highly integrated enterprise systems that perform routine business processes and maintain records about them. </a:t>
            </a:r>
          </a:p>
          <a:p>
            <a:r>
              <a:rPr lang="en-US" dirty="0"/>
              <a:t>These systems support a wide range of business activities associated with supply chain management, customer relationship management, and product lifecycle management.</a:t>
            </a:r>
          </a:p>
        </p:txBody>
      </p:sp>
    </p:spTree>
    <p:extLst>
      <p:ext uri="{BB962C8B-B14F-4D97-AF65-F5344CB8AC3E}">
        <p14:creationId xmlns:p14="http://schemas.microsoft.com/office/powerpoint/2010/main" val="2759387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8</a:t>
            </a:r>
          </a:p>
        </p:txBody>
      </p:sp>
      <p:sp>
        <p:nvSpPr>
          <p:cNvPr id="3" name="Content Placeholder 2"/>
          <p:cNvSpPr>
            <a:spLocks noGrp="1"/>
          </p:cNvSpPr>
          <p:nvPr>
            <p:ph idx="1"/>
          </p:nvPr>
        </p:nvSpPr>
        <p:spPr/>
        <p:txBody>
          <a:bodyPr>
            <a:normAutofit fontScale="92500" lnSpcReduction="10000"/>
          </a:bodyPr>
          <a:lstStyle/>
          <a:p>
            <a:r>
              <a:rPr lang="en-US" dirty="0"/>
              <a:t>Although they were initially thought to be cost effective only for very large companies, even small and mid-sized companies are now implementing these systems to reduce costs, speed time to market, and improve service.</a:t>
            </a:r>
          </a:p>
          <a:p>
            <a:r>
              <a:rPr lang="en-US" dirty="0"/>
              <a:t>In our service-oriented economy, outstanding customer service has become a goal of virtually all companies.</a:t>
            </a:r>
          </a:p>
          <a:p>
            <a:r>
              <a:rPr lang="en-US" dirty="0"/>
              <a:t>To provide good customer service, employees who work directly with customers—whether in sales, customer service, or marketing—require high-quality and timely data to make good decisions. </a:t>
            </a:r>
          </a:p>
        </p:txBody>
      </p:sp>
    </p:spTree>
    <p:extLst>
      <p:ext uri="{BB962C8B-B14F-4D97-AF65-F5344CB8AC3E}">
        <p14:creationId xmlns:p14="http://schemas.microsoft.com/office/powerpoint/2010/main" val="2759387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8</a:t>
            </a:r>
          </a:p>
        </p:txBody>
      </p:sp>
      <p:sp>
        <p:nvSpPr>
          <p:cNvPr id="3" name="Content Placeholder 2"/>
          <p:cNvSpPr>
            <a:spLocks noGrp="1"/>
          </p:cNvSpPr>
          <p:nvPr>
            <p:ph idx="1"/>
          </p:nvPr>
        </p:nvSpPr>
        <p:spPr/>
        <p:txBody>
          <a:bodyPr>
            <a:normAutofit fontScale="85000" lnSpcReduction="10000"/>
          </a:bodyPr>
          <a:lstStyle/>
          <a:p>
            <a:r>
              <a:rPr lang="en-US" dirty="0"/>
              <a:t>Such workers might use an enterprise system to check the inventory status of ordered items, view the production-planning schedule to tell a customer when an item will be in stock, or enter data to schedule a delivery.</a:t>
            </a:r>
          </a:p>
          <a:p>
            <a:r>
              <a:rPr lang="en-US" dirty="0"/>
              <a:t>No matter what your role, it is very likely that you will provide input to or use the output from your organization’s enterprise systems.</a:t>
            </a:r>
          </a:p>
          <a:p>
            <a:r>
              <a:rPr lang="en-US" dirty="0"/>
              <a:t>Your effective use of these systems will be essential to raise the productivity of your firm, improve customer service, and enable better decision making. Thus, it is important that you understand how these systems work and what their capabilities and limitations are.</a:t>
            </a:r>
          </a:p>
          <a:p>
            <a:endParaRPr lang="en-US" dirty="0"/>
          </a:p>
        </p:txBody>
      </p:sp>
    </p:spTree>
    <p:extLst>
      <p:ext uri="{BB962C8B-B14F-4D97-AF65-F5344CB8AC3E}">
        <p14:creationId xmlns:p14="http://schemas.microsoft.com/office/powerpoint/2010/main" val="2759387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ü"/>
            </a:pPr>
            <a:r>
              <a:rPr lang="en-US" dirty="0"/>
              <a:t>An organization must have information systems that support routine, day-to-day activities and that help a company add value to its products and services.</a:t>
            </a:r>
          </a:p>
          <a:p>
            <a:pPr>
              <a:buFont typeface="Wingdings" panose="05000000000000000000" pitchFamily="2" charset="2"/>
              <a:buChar char="ü"/>
            </a:pPr>
            <a:r>
              <a:rPr lang="en-US" dirty="0"/>
              <a:t>An organization that implements an enterprise system is creating a highly integrated set of systems, which can lead to many business benefits.</a:t>
            </a:r>
          </a:p>
          <a:p>
            <a:pPr lvl="0">
              <a:buFont typeface="Wingdings" panose="05000000000000000000" pitchFamily="2" charset="2"/>
              <a:buChar char="ü"/>
            </a:pPr>
            <a:r>
              <a:rPr lang="en-US" dirty="0"/>
              <a:t>Identify the basic activities and business objectives common to all transaction processing systems.</a:t>
            </a:r>
          </a:p>
          <a:p>
            <a:pPr>
              <a:buFont typeface="Wingdings" panose="05000000000000000000" pitchFamily="2" charset="2"/>
              <a:buChar char="ü"/>
            </a:pPr>
            <a:endParaRPr lang="en-US" dirty="0"/>
          </a:p>
        </p:txBody>
      </p:sp>
    </p:spTree>
    <p:extLst>
      <p:ext uri="{BB962C8B-B14F-4D97-AF65-F5344CB8AC3E}">
        <p14:creationId xmlns:p14="http://schemas.microsoft.com/office/powerpoint/2010/main" val="553590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fontScale="85000" lnSpcReduction="20000"/>
          </a:bodyPr>
          <a:lstStyle/>
          <a:p>
            <a:pPr lvl="0">
              <a:buFont typeface="Wingdings" panose="05000000000000000000" pitchFamily="2" charset="2"/>
              <a:buChar char="Ø"/>
            </a:pPr>
            <a:r>
              <a:rPr lang="en-US" dirty="0"/>
              <a:t>Describe the transaction processing systems associated with the order processing, purchasing, and accounting business functions.</a:t>
            </a:r>
          </a:p>
          <a:p>
            <a:pPr lvl="0">
              <a:buFont typeface="Wingdings" panose="05000000000000000000" pitchFamily="2" charset="2"/>
              <a:buChar char="Ø"/>
            </a:pPr>
            <a:r>
              <a:rPr lang="en-US" dirty="0"/>
              <a:t>Identify the basic functions performed and the benefits derived from the implementation of an enterprise resource planning system, customer resource management, and product lifecycle management system.</a:t>
            </a:r>
          </a:p>
          <a:p>
            <a:pPr lvl="0">
              <a:buFont typeface="Wingdings" panose="05000000000000000000" pitchFamily="2" charset="2"/>
              <a:buChar char="Ø"/>
            </a:pPr>
            <a:r>
              <a:rPr lang="en-US" dirty="0"/>
              <a:t>Identify the challenges that organizations face in planning, building, and operating their enterprise systems.</a:t>
            </a:r>
          </a:p>
          <a:p>
            <a:pPr lvl="0">
              <a:buFont typeface="Wingdings" panose="05000000000000000000" pitchFamily="2" charset="2"/>
              <a:buChar char="Ø"/>
            </a:pPr>
            <a:r>
              <a:rPr lang="en-US" dirty="0"/>
              <a:t>Identify tips for avoiding many of the common causes for failed enterprise system implementations.</a:t>
            </a:r>
          </a:p>
          <a:p>
            <a:pPr>
              <a:buFont typeface="Wingdings" panose="05000000000000000000" pitchFamily="2" charset="2"/>
              <a:buChar char="Ø"/>
            </a:pPr>
            <a:endParaRPr lang="en-US" dirty="0"/>
          </a:p>
          <a:p>
            <a:pPr lvl="0">
              <a:buFont typeface="Wingdings" panose="05000000000000000000" pitchFamily="2" charset="2"/>
              <a:buChar char="Ø"/>
            </a:pPr>
            <a:endParaRPr lang="en-US" dirty="0"/>
          </a:p>
        </p:txBody>
      </p:sp>
    </p:spTree>
    <p:extLst>
      <p:ext uri="{BB962C8B-B14F-4D97-AF65-F5344CB8AC3E}">
        <p14:creationId xmlns:p14="http://schemas.microsoft.com/office/powerpoint/2010/main" val="3898184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a:bodyPr>
          <a:lstStyle/>
          <a:p>
            <a:r>
              <a:rPr lang="en-US" dirty="0"/>
              <a:t>This chapter begins with an overview of the individual transaction processing systems that support the fundamental operations of many organizations. Their processing methods, objectives, and primary activities are covered.</a:t>
            </a:r>
          </a:p>
          <a:p>
            <a:r>
              <a:rPr lang="en-US" dirty="0"/>
              <a:t>Then enterprise systems, collections of integrated information systems that share a common database, are discussed. </a:t>
            </a:r>
          </a:p>
        </p:txBody>
      </p:sp>
    </p:spTree>
    <p:extLst>
      <p:ext uri="{BB962C8B-B14F-4D97-AF65-F5344CB8AC3E}">
        <p14:creationId xmlns:p14="http://schemas.microsoft.com/office/powerpoint/2010/main" val="4215005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a:bodyPr>
          <a:lstStyle/>
          <a:p>
            <a:r>
              <a:rPr lang="en-US" dirty="0"/>
              <a:t>Enterprise systems ensure that data can be shared across all business functions and all levels of management to support the operational and management decision making needed to run the organization. </a:t>
            </a:r>
          </a:p>
          <a:p>
            <a:r>
              <a:rPr lang="en-US" dirty="0"/>
              <a:t>The basic functions and benefits of these systems as well as the challenges of successfully implementing them are discussed.</a:t>
            </a:r>
          </a:p>
          <a:p>
            <a:endParaRPr lang="en-US" dirty="0"/>
          </a:p>
        </p:txBody>
      </p:sp>
    </p:spTree>
    <p:extLst>
      <p:ext uri="{BB962C8B-B14F-4D97-AF65-F5344CB8AC3E}">
        <p14:creationId xmlns:p14="http://schemas.microsoft.com/office/powerpoint/2010/main" val="4215005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Group 73"/>
          <p:cNvGrpSpPr/>
          <p:nvPr/>
        </p:nvGrpSpPr>
        <p:grpSpPr>
          <a:xfrm>
            <a:off x="189136" y="1288512"/>
            <a:ext cx="12556010" cy="5056657"/>
            <a:chOff x="189136" y="1288512"/>
            <a:chExt cx="12556010" cy="5056657"/>
          </a:xfrm>
        </p:grpSpPr>
        <p:sp>
          <p:nvSpPr>
            <p:cNvPr id="42" name="Straight Connector 41"/>
            <p:cNvSpPr/>
            <p:nvPr/>
          </p:nvSpPr>
          <p:spPr>
            <a:xfrm>
              <a:off x="189137" y="1288512"/>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3" name="Freeform 42"/>
            <p:cNvSpPr/>
            <p:nvPr/>
          </p:nvSpPr>
          <p:spPr>
            <a:xfrm>
              <a:off x="189136" y="1744963"/>
              <a:ext cx="2033363" cy="4459980"/>
            </a:xfrm>
            <a:custGeom>
              <a:avLst/>
              <a:gdLst>
                <a:gd name="connsiteX0" fmla="*/ 0 w 1591416"/>
                <a:gd name="connsiteY0" fmla="*/ 0 h 4929131"/>
                <a:gd name="connsiteX1" fmla="*/ 1591416 w 1591416"/>
                <a:gd name="connsiteY1" fmla="*/ 0 h 4929131"/>
                <a:gd name="connsiteX2" fmla="*/ 1591416 w 1591416"/>
                <a:gd name="connsiteY2" fmla="*/ 4929131 h 4929131"/>
                <a:gd name="connsiteX3" fmla="*/ 0 w 1591416"/>
                <a:gd name="connsiteY3" fmla="*/ 4929131 h 4929131"/>
                <a:gd name="connsiteX4" fmla="*/ 0 w 1591416"/>
                <a:gd name="connsiteY4" fmla="*/ 0 h 4929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416" h="4929131">
                  <a:moveTo>
                    <a:pt x="0" y="0"/>
                  </a:moveTo>
                  <a:lnTo>
                    <a:pt x="1591416" y="0"/>
                  </a:lnTo>
                  <a:lnTo>
                    <a:pt x="1591416" y="4929131"/>
                  </a:lnTo>
                  <a:lnTo>
                    <a:pt x="0" y="492913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endParaRPr lang="en-US" sz="3200" b="0" i="0" u="none" kern="1200" dirty="0">
                <a:solidFill>
                  <a:schemeClr val="accent1"/>
                </a:solidFill>
                <a:latin typeface="Times New Roman" panose="02020603050405020304" pitchFamily="18" charset="0"/>
                <a:cs typeface="Times New Roman" panose="02020603050405020304" pitchFamily="18" charset="0"/>
              </a:endParaRPr>
            </a:p>
            <a:p>
              <a:pPr lvl="0" algn="l" defTabSz="1422400">
                <a:lnSpc>
                  <a:spcPct val="90000"/>
                </a:lnSpc>
                <a:spcBef>
                  <a:spcPct val="0"/>
                </a:spcBef>
                <a:spcAft>
                  <a:spcPct val="35000"/>
                </a:spcAft>
              </a:pPr>
              <a:endParaRPr lang="en-US" sz="3200" dirty="0">
                <a:solidFill>
                  <a:schemeClr val="accent1"/>
                </a:solidFill>
                <a:latin typeface="Times New Roman" panose="02020603050405020304" pitchFamily="18" charset="0"/>
                <a:cs typeface="Times New Roman" panose="02020603050405020304" pitchFamily="18" charset="0"/>
              </a:endParaRPr>
            </a:p>
            <a:p>
              <a:pPr lvl="0" algn="l" defTabSz="1422400">
                <a:lnSpc>
                  <a:spcPct val="90000"/>
                </a:lnSpc>
                <a:spcBef>
                  <a:spcPct val="0"/>
                </a:spcBef>
                <a:spcAft>
                  <a:spcPct val="35000"/>
                </a:spcAft>
              </a:pPr>
              <a:r>
                <a:rPr lang="en-US" sz="3200" b="0" i="0" u="none" kern="1200" dirty="0">
                  <a:solidFill>
                    <a:schemeClr val="accent1"/>
                  </a:solidFill>
                  <a:latin typeface="Times New Roman" panose="02020603050405020304" pitchFamily="18" charset="0"/>
                  <a:cs typeface="Times New Roman" panose="02020603050405020304" pitchFamily="18" charset="0"/>
                </a:rPr>
                <a:t>Lecture 8</a:t>
              </a:r>
            </a:p>
            <a:p>
              <a:pPr lvl="0" algn="l" defTabSz="1422400">
                <a:lnSpc>
                  <a:spcPct val="90000"/>
                </a:lnSpc>
                <a:spcBef>
                  <a:spcPct val="0"/>
                </a:spcBef>
                <a:spcAft>
                  <a:spcPct val="35000"/>
                </a:spcAft>
              </a:pPr>
              <a:r>
                <a:rPr lang="en-US" sz="3200" b="0" i="0" u="none" kern="1200" dirty="0">
                  <a:solidFill>
                    <a:schemeClr val="accent1"/>
                  </a:solidFill>
                  <a:latin typeface="Times New Roman" panose="02020603050405020304" pitchFamily="18" charset="0"/>
                  <a:cs typeface="Times New Roman" panose="02020603050405020304" pitchFamily="18" charset="0"/>
                </a:rPr>
                <a:t>Enterprise Systems</a:t>
              </a:r>
              <a:endParaRPr lang="en-US" sz="3200" b="0" i="0" u="none" kern="1200" dirty="0">
                <a:solidFill>
                  <a:schemeClr val="accent1"/>
                </a:solidFill>
              </a:endParaRPr>
            </a:p>
          </p:txBody>
        </p:sp>
        <p:sp>
          <p:nvSpPr>
            <p:cNvPr id="44" name="Freeform 43"/>
            <p:cNvSpPr/>
            <p:nvPr/>
          </p:nvSpPr>
          <p:spPr>
            <a:xfrm>
              <a:off x="1957767" y="1317089"/>
              <a:ext cx="1998574" cy="1429335"/>
            </a:xfrm>
            <a:custGeom>
              <a:avLst/>
              <a:gdLst>
                <a:gd name="connsiteX0" fmla="*/ 0 w 2465555"/>
                <a:gd name="connsiteY0" fmla="*/ 0 h 2918684"/>
                <a:gd name="connsiteX1" fmla="*/ 2465555 w 2465555"/>
                <a:gd name="connsiteY1" fmla="*/ 0 h 2918684"/>
                <a:gd name="connsiteX2" fmla="*/ 2465555 w 2465555"/>
                <a:gd name="connsiteY2" fmla="*/ 2918684 h 2918684"/>
                <a:gd name="connsiteX3" fmla="*/ 0 w 2465555"/>
                <a:gd name="connsiteY3" fmla="*/ 2918684 h 2918684"/>
                <a:gd name="connsiteX4" fmla="*/ 0 w 2465555"/>
                <a:gd name="connsiteY4" fmla="*/ 0 h 291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5555" h="2918684">
                  <a:moveTo>
                    <a:pt x="0" y="0"/>
                  </a:moveTo>
                  <a:lnTo>
                    <a:pt x="2465555" y="0"/>
                  </a:lnTo>
                  <a:lnTo>
                    <a:pt x="2465555" y="2918684"/>
                  </a:lnTo>
                  <a:lnTo>
                    <a:pt x="0" y="29186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2800" b="0" i="0" u="none" kern="1200" dirty="0">
                  <a:solidFill>
                    <a:schemeClr val="tx1"/>
                  </a:solidFill>
                </a:rPr>
                <a:t>Transaction Processing Systems</a:t>
              </a:r>
            </a:p>
          </p:txBody>
        </p:sp>
        <p:sp>
          <p:nvSpPr>
            <p:cNvPr id="45" name="Freeform 44"/>
            <p:cNvSpPr/>
            <p:nvPr/>
          </p:nvSpPr>
          <p:spPr>
            <a:xfrm>
              <a:off x="3790951" y="1299679"/>
              <a:ext cx="3959242" cy="1088676"/>
            </a:xfrm>
            <a:custGeom>
              <a:avLst/>
              <a:gdLst>
                <a:gd name="connsiteX0" fmla="*/ 0 w 2972446"/>
                <a:gd name="connsiteY0" fmla="*/ 0 h 404580"/>
                <a:gd name="connsiteX1" fmla="*/ 2972446 w 2972446"/>
                <a:gd name="connsiteY1" fmla="*/ 0 h 404580"/>
                <a:gd name="connsiteX2" fmla="*/ 2972446 w 2972446"/>
                <a:gd name="connsiteY2" fmla="*/ 404580 h 404580"/>
                <a:gd name="connsiteX3" fmla="*/ 0 w 2972446"/>
                <a:gd name="connsiteY3" fmla="*/ 404580 h 404580"/>
                <a:gd name="connsiteX4" fmla="*/ 0 w 2972446"/>
                <a:gd name="connsiteY4" fmla="*/ 0 h 404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04580">
                  <a:moveTo>
                    <a:pt x="0" y="0"/>
                  </a:moveTo>
                  <a:lnTo>
                    <a:pt x="2972446" y="0"/>
                  </a:lnTo>
                  <a:lnTo>
                    <a:pt x="2972446" y="404580"/>
                  </a:lnTo>
                  <a:lnTo>
                    <a:pt x="0" y="4045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000" b="0" i="0" u="none" kern="1200" dirty="0">
                  <a:solidFill>
                    <a:schemeClr val="tx1"/>
                  </a:solidFill>
                </a:rPr>
                <a:t>Traditional Transaction Processing Methods and Objectives</a:t>
              </a:r>
            </a:p>
          </p:txBody>
        </p:sp>
        <p:sp>
          <p:nvSpPr>
            <p:cNvPr id="46" name="Freeform 45"/>
            <p:cNvSpPr/>
            <p:nvPr/>
          </p:nvSpPr>
          <p:spPr>
            <a:xfrm>
              <a:off x="7750193" y="1301271"/>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Batch Processing Systems</a:t>
              </a:r>
            </a:p>
          </p:txBody>
        </p:sp>
        <p:sp>
          <p:nvSpPr>
            <p:cNvPr id="47" name="Freeform 46"/>
            <p:cNvSpPr/>
            <p:nvPr/>
          </p:nvSpPr>
          <p:spPr>
            <a:xfrm>
              <a:off x="7750193" y="1532642"/>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dirty="0">
                  <a:solidFill>
                    <a:schemeClr val="tx1"/>
                  </a:solidFill>
                </a:rPr>
                <a:t>O</a:t>
              </a:r>
              <a:r>
                <a:rPr lang="en-US" sz="1400" b="0" i="0" u="none" kern="1200" dirty="0">
                  <a:solidFill>
                    <a:schemeClr val="tx1"/>
                  </a:solidFill>
                </a:rPr>
                <a:t>nline Transaction Processing </a:t>
              </a:r>
            </a:p>
          </p:txBody>
        </p:sp>
        <p:sp>
          <p:nvSpPr>
            <p:cNvPr id="48" name="Freeform 47"/>
            <p:cNvSpPr/>
            <p:nvPr/>
          </p:nvSpPr>
          <p:spPr>
            <a:xfrm>
              <a:off x="7750193" y="1744963"/>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Objectives</a:t>
              </a:r>
            </a:p>
          </p:txBody>
        </p:sp>
        <p:sp>
          <p:nvSpPr>
            <p:cNvPr id="49" name="Freeform 48"/>
            <p:cNvSpPr/>
            <p:nvPr/>
          </p:nvSpPr>
          <p:spPr>
            <a:xfrm>
              <a:off x="7750193" y="1963634"/>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System Types</a:t>
              </a:r>
            </a:p>
          </p:txBody>
        </p:sp>
        <p:sp>
          <p:nvSpPr>
            <p:cNvPr id="50" name="Straight Connector 49"/>
            <p:cNvSpPr/>
            <p:nvPr/>
          </p:nvSpPr>
          <p:spPr>
            <a:xfrm>
              <a:off x="3936301" y="2227713"/>
              <a:ext cx="80467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3790951" y="2221366"/>
              <a:ext cx="3791257" cy="556615"/>
            </a:xfrm>
            <a:custGeom>
              <a:avLst/>
              <a:gdLst>
                <a:gd name="connsiteX0" fmla="*/ 0 w 2972446"/>
                <a:gd name="connsiteY0" fmla="*/ 0 h 1341039"/>
                <a:gd name="connsiteX1" fmla="*/ 2972446 w 2972446"/>
                <a:gd name="connsiteY1" fmla="*/ 0 h 1341039"/>
                <a:gd name="connsiteX2" fmla="*/ 2972446 w 2972446"/>
                <a:gd name="connsiteY2" fmla="*/ 1341039 h 1341039"/>
                <a:gd name="connsiteX3" fmla="*/ 0 w 2972446"/>
                <a:gd name="connsiteY3" fmla="*/ 1341039 h 1341039"/>
                <a:gd name="connsiteX4" fmla="*/ 0 w 2972446"/>
                <a:gd name="connsiteY4" fmla="*/ 0 h 1341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341039">
                  <a:moveTo>
                    <a:pt x="0" y="0"/>
                  </a:moveTo>
                  <a:lnTo>
                    <a:pt x="2972446" y="0"/>
                  </a:lnTo>
                  <a:lnTo>
                    <a:pt x="2972446" y="1341039"/>
                  </a:lnTo>
                  <a:lnTo>
                    <a:pt x="0" y="13410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000" b="0" i="0" u="none" kern="1200" dirty="0">
                  <a:solidFill>
                    <a:schemeClr val="tx1"/>
                  </a:solidFill>
                </a:rPr>
                <a:t>Transaction Processing Activities</a:t>
              </a:r>
            </a:p>
          </p:txBody>
        </p:sp>
        <p:sp>
          <p:nvSpPr>
            <p:cNvPr id="52" name="Freeform 51"/>
            <p:cNvSpPr/>
            <p:nvPr/>
          </p:nvSpPr>
          <p:spPr>
            <a:xfrm>
              <a:off x="7750193" y="2250191"/>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Collection</a:t>
              </a:r>
            </a:p>
          </p:txBody>
        </p:sp>
        <p:sp>
          <p:nvSpPr>
            <p:cNvPr id="53" name="Freeform 52"/>
            <p:cNvSpPr/>
            <p:nvPr/>
          </p:nvSpPr>
          <p:spPr>
            <a:xfrm>
              <a:off x="7750193" y="2465444"/>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Editing</a:t>
              </a:r>
            </a:p>
          </p:txBody>
        </p:sp>
        <p:sp>
          <p:nvSpPr>
            <p:cNvPr id="54" name="Freeform 53"/>
            <p:cNvSpPr/>
            <p:nvPr/>
          </p:nvSpPr>
          <p:spPr>
            <a:xfrm>
              <a:off x="7750193" y="2690045"/>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Correction</a:t>
              </a:r>
            </a:p>
          </p:txBody>
        </p:sp>
        <p:sp>
          <p:nvSpPr>
            <p:cNvPr id="55" name="Freeform 54"/>
            <p:cNvSpPr/>
            <p:nvPr/>
          </p:nvSpPr>
          <p:spPr>
            <a:xfrm>
              <a:off x="7750193" y="2940047"/>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Processing</a:t>
              </a:r>
            </a:p>
          </p:txBody>
        </p:sp>
        <p:sp>
          <p:nvSpPr>
            <p:cNvPr id="56" name="Freeform 55"/>
            <p:cNvSpPr/>
            <p:nvPr/>
          </p:nvSpPr>
          <p:spPr>
            <a:xfrm>
              <a:off x="7750193" y="3164648"/>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Storage</a:t>
              </a:r>
            </a:p>
          </p:txBody>
        </p:sp>
        <p:sp>
          <p:nvSpPr>
            <p:cNvPr id="57" name="Freeform 56"/>
            <p:cNvSpPr/>
            <p:nvPr/>
          </p:nvSpPr>
          <p:spPr>
            <a:xfrm>
              <a:off x="7750193" y="3390829"/>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Document Production</a:t>
              </a:r>
            </a:p>
          </p:txBody>
        </p:sp>
        <p:sp>
          <p:nvSpPr>
            <p:cNvPr id="58" name="Straight Connector 57"/>
            <p:cNvSpPr/>
            <p:nvPr/>
          </p:nvSpPr>
          <p:spPr>
            <a:xfrm>
              <a:off x="2085353" y="3624003"/>
              <a:ext cx="99669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1957766" y="3632630"/>
              <a:ext cx="2346835" cy="1137709"/>
            </a:xfrm>
            <a:custGeom>
              <a:avLst/>
              <a:gdLst>
                <a:gd name="connsiteX0" fmla="*/ 0 w 2346835"/>
                <a:gd name="connsiteY0" fmla="*/ 0 h 1137709"/>
                <a:gd name="connsiteX1" fmla="*/ 2346835 w 2346835"/>
                <a:gd name="connsiteY1" fmla="*/ 0 h 1137709"/>
                <a:gd name="connsiteX2" fmla="*/ 2346835 w 2346835"/>
                <a:gd name="connsiteY2" fmla="*/ 1137709 h 1137709"/>
                <a:gd name="connsiteX3" fmla="*/ 0 w 2346835"/>
                <a:gd name="connsiteY3" fmla="*/ 1137709 h 1137709"/>
                <a:gd name="connsiteX4" fmla="*/ 0 w 2346835"/>
                <a:gd name="connsiteY4" fmla="*/ 0 h 1137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6835" h="1137709">
                  <a:moveTo>
                    <a:pt x="0" y="0"/>
                  </a:moveTo>
                  <a:lnTo>
                    <a:pt x="2346835" y="0"/>
                  </a:lnTo>
                  <a:lnTo>
                    <a:pt x="2346835" y="1137709"/>
                  </a:lnTo>
                  <a:lnTo>
                    <a:pt x="0" y="113770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2800" b="0" i="0" u="none" kern="1200" dirty="0">
                  <a:solidFill>
                    <a:schemeClr val="tx1"/>
                  </a:solidFill>
                </a:rPr>
                <a:t>Enterprise System </a:t>
              </a:r>
            </a:p>
          </p:txBody>
        </p:sp>
        <p:sp>
          <p:nvSpPr>
            <p:cNvPr id="60" name="Freeform 59"/>
            <p:cNvSpPr/>
            <p:nvPr/>
          </p:nvSpPr>
          <p:spPr>
            <a:xfrm>
              <a:off x="4481814" y="4597830"/>
              <a:ext cx="2972446"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endParaRPr lang="en-US" sz="1200" b="0" i="0" u="none" kern="1200" dirty="0">
                <a:solidFill>
                  <a:schemeClr val="tx1"/>
                </a:solidFill>
              </a:endParaRPr>
            </a:p>
          </p:txBody>
        </p:sp>
        <p:sp>
          <p:nvSpPr>
            <p:cNvPr id="62" name="Freeform 61"/>
            <p:cNvSpPr/>
            <p:nvPr/>
          </p:nvSpPr>
          <p:spPr>
            <a:xfrm>
              <a:off x="3790950" y="3594573"/>
              <a:ext cx="2750791" cy="890051"/>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defTabSz="533400">
                <a:lnSpc>
                  <a:spcPct val="90000"/>
                </a:lnSpc>
                <a:spcBef>
                  <a:spcPct val="0"/>
                </a:spcBef>
                <a:spcAft>
                  <a:spcPct val="35000"/>
                </a:spcAft>
              </a:pPr>
              <a:r>
                <a:rPr lang="en-US" sz="2000" b="0" i="0" u="none" kern="1200" dirty="0">
                  <a:solidFill>
                    <a:schemeClr val="tx1"/>
                  </a:solidFill>
                </a:rPr>
                <a:t>Advantages </a:t>
              </a:r>
              <a:r>
                <a:rPr lang="en-US" sz="2000" dirty="0">
                  <a:solidFill>
                    <a:schemeClr val="tx1"/>
                  </a:solidFill>
                </a:rPr>
                <a:t>of Enterprise Resource Planning</a:t>
              </a:r>
            </a:p>
          </p:txBody>
        </p:sp>
        <p:sp>
          <p:nvSpPr>
            <p:cNvPr id="63" name="Freeform 62"/>
            <p:cNvSpPr/>
            <p:nvPr/>
          </p:nvSpPr>
          <p:spPr>
            <a:xfrm>
              <a:off x="7750193" y="3640188"/>
              <a:ext cx="3933807" cy="242512"/>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Improved Access to Quality Data For Operational Decision Making </a:t>
              </a:r>
            </a:p>
          </p:txBody>
        </p:sp>
        <p:sp>
          <p:nvSpPr>
            <p:cNvPr id="64" name="Freeform 63"/>
            <p:cNvSpPr/>
            <p:nvPr/>
          </p:nvSpPr>
          <p:spPr>
            <a:xfrm>
              <a:off x="7750194" y="4106062"/>
              <a:ext cx="3786500" cy="252628"/>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Elimination of Costly, Inflexible Legacy Systems</a:t>
              </a:r>
            </a:p>
          </p:txBody>
        </p:sp>
        <p:sp>
          <p:nvSpPr>
            <p:cNvPr id="65" name="Freeform 64"/>
            <p:cNvSpPr/>
            <p:nvPr/>
          </p:nvSpPr>
          <p:spPr>
            <a:xfrm>
              <a:off x="7750193" y="4384090"/>
              <a:ext cx="4994953" cy="274320"/>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Improvement of Work Processes</a:t>
              </a:r>
            </a:p>
          </p:txBody>
        </p:sp>
        <p:sp>
          <p:nvSpPr>
            <p:cNvPr id="66" name="Freeform 65"/>
            <p:cNvSpPr/>
            <p:nvPr/>
          </p:nvSpPr>
          <p:spPr>
            <a:xfrm>
              <a:off x="7750193" y="4667811"/>
              <a:ext cx="3933807" cy="198478"/>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Opportunity To Upgrade and Standardize Technology Infrastructure</a:t>
              </a:r>
            </a:p>
          </p:txBody>
        </p:sp>
        <p:sp>
          <p:nvSpPr>
            <p:cNvPr id="67" name="Straight Connector 66"/>
            <p:cNvSpPr/>
            <p:nvPr/>
          </p:nvSpPr>
          <p:spPr>
            <a:xfrm>
              <a:off x="3847401" y="5195274"/>
              <a:ext cx="8138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3790951" y="5246074"/>
              <a:ext cx="3307709"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2000" b="0" i="0" u="none" kern="1200" dirty="0">
                  <a:solidFill>
                    <a:schemeClr val="tx1"/>
                  </a:solidFill>
                </a:rPr>
                <a:t>Product Lifecycle Management</a:t>
              </a:r>
            </a:p>
          </p:txBody>
        </p:sp>
        <p:sp>
          <p:nvSpPr>
            <p:cNvPr id="69" name="Freeform 68"/>
            <p:cNvSpPr/>
            <p:nvPr/>
          </p:nvSpPr>
          <p:spPr>
            <a:xfrm>
              <a:off x="7631473" y="5243098"/>
              <a:ext cx="4297680" cy="274320"/>
            </a:xfrm>
            <a:custGeom>
              <a:avLst/>
              <a:gdLst>
                <a:gd name="connsiteX0" fmla="*/ 0 w 2972446"/>
                <a:gd name="connsiteY0" fmla="*/ 0 h 218417"/>
                <a:gd name="connsiteX1" fmla="*/ 2972446 w 2972446"/>
                <a:gd name="connsiteY1" fmla="*/ 0 h 218417"/>
                <a:gd name="connsiteX2" fmla="*/ 2972446 w 2972446"/>
                <a:gd name="connsiteY2" fmla="*/ 218417 h 218417"/>
                <a:gd name="connsiteX3" fmla="*/ 0 w 2972446"/>
                <a:gd name="connsiteY3" fmla="*/ 218417 h 218417"/>
                <a:gd name="connsiteX4" fmla="*/ 0 w 2972446"/>
                <a:gd name="connsiteY4" fmla="*/ 0 h 218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18417">
                  <a:moveTo>
                    <a:pt x="0" y="0"/>
                  </a:moveTo>
                  <a:lnTo>
                    <a:pt x="2972446" y="0"/>
                  </a:lnTo>
                  <a:lnTo>
                    <a:pt x="2972446" y="218417"/>
                  </a:lnTo>
                  <a:lnTo>
                    <a:pt x="0" y="2184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CAD – CAE – CAM</a:t>
              </a:r>
            </a:p>
          </p:txBody>
        </p:sp>
        <p:sp>
          <p:nvSpPr>
            <p:cNvPr id="70" name="Freeform 69"/>
            <p:cNvSpPr/>
            <p:nvPr/>
          </p:nvSpPr>
          <p:spPr>
            <a:xfrm>
              <a:off x="7631473" y="5503540"/>
              <a:ext cx="4297680" cy="274320"/>
            </a:xfrm>
            <a:custGeom>
              <a:avLst/>
              <a:gdLst>
                <a:gd name="connsiteX0" fmla="*/ 0 w 2972446"/>
                <a:gd name="connsiteY0" fmla="*/ 0 h 218417"/>
                <a:gd name="connsiteX1" fmla="*/ 2972446 w 2972446"/>
                <a:gd name="connsiteY1" fmla="*/ 0 h 218417"/>
                <a:gd name="connsiteX2" fmla="*/ 2972446 w 2972446"/>
                <a:gd name="connsiteY2" fmla="*/ 218417 h 218417"/>
                <a:gd name="connsiteX3" fmla="*/ 0 w 2972446"/>
                <a:gd name="connsiteY3" fmla="*/ 218417 h 218417"/>
                <a:gd name="connsiteX4" fmla="*/ 0 w 2972446"/>
                <a:gd name="connsiteY4" fmla="*/ 0 h 218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18417">
                  <a:moveTo>
                    <a:pt x="0" y="0"/>
                  </a:moveTo>
                  <a:lnTo>
                    <a:pt x="2972446" y="0"/>
                  </a:lnTo>
                  <a:lnTo>
                    <a:pt x="2972446" y="218417"/>
                  </a:lnTo>
                  <a:lnTo>
                    <a:pt x="0" y="2184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Benefits of a PLM System</a:t>
              </a:r>
            </a:p>
          </p:txBody>
        </p:sp>
        <p:sp>
          <p:nvSpPr>
            <p:cNvPr id="71" name="Straight Connector 70"/>
            <p:cNvSpPr/>
            <p:nvPr/>
          </p:nvSpPr>
          <p:spPr>
            <a:xfrm>
              <a:off x="3860101" y="5797209"/>
              <a:ext cx="8138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2" name="Freeform 71"/>
            <p:cNvSpPr/>
            <p:nvPr/>
          </p:nvSpPr>
          <p:spPr>
            <a:xfrm>
              <a:off x="3790950" y="5745480"/>
              <a:ext cx="3840523"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2000" b="0" i="0" u="none" kern="1200" dirty="0">
                  <a:solidFill>
                    <a:schemeClr val="tx1"/>
                  </a:solidFill>
                </a:rPr>
                <a:t>Overcoming Challenges in Implementing Enterprise Systems</a:t>
              </a:r>
            </a:p>
          </p:txBody>
        </p:sp>
        <p:sp>
          <p:nvSpPr>
            <p:cNvPr id="73" name="Straight Connector 72"/>
            <p:cNvSpPr/>
            <p:nvPr/>
          </p:nvSpPr>
          <p:spPr>
            <a:xfrm>
              <a:off x="1780553" y="6345169"/>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2550530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Systems</a:t>
            </a:r>
          </a:p>
        </p:txBody>
      </p:sp>
      <p:sp>
        <p:nvSpPr>
          <p:cNvPr id="3" name="Content Placeholder 2"/>
          <p:cNvSpPr>
            <a:spLocks noGrp="1"/>
          </p:cNvSpPr>
          <p:nvPr>
            <p:ph idx="1"/>
          </p:nvPr>
        </p:nvSpPr>
        <p:spPr/>
        <p:txBody>
          <a:bodyPr>
            <a:normAutofit/>
          </a:bodyPr>
          <a:lstStyle/>
          <a:p>
            <a:r>
              <a:rPr lang="en-US" dirty="0"/>
              <a:t>Many organizations employ transaction processing systems (TPSs), which capture and process the detailed data necessary to update records about the fundamental business operations of the organization. </a:t>
            </a:r>
          </a:p>
          <a:p>
            <a:r>
              <a:rPr lang="en-US" dirty="0"/>
              <a:t>These systems include order entry, inventory control, payroll, accounts payable, accounts receivable, and the general ledger, to name just a few. </a:t>
            </a:r>
          </a:p>
        </p:txBody>
      </p:sp>
    </p:spTree>
    <p:extLst>
      <p:ext uri="{BB962C8B-B14F-4D97-AF65-F5344CB8AC3E}">
        <p14:creationId xmlns:p14="http://schemas.microsoft.com/office/powerpoint/2010/main" val="1205183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Systems</a:t>
            </a:r>
          </a:p>
        </p:txBody>
      </p:sp>
      <p:sp>
        <p:nvSpPr>
          <p:cNvPr id="3" name="Content Placeholder 2"/>
          <p:cNvSpPr>
            <a:spLocks noGrp="1"/>
          </p:cNvSpPr>
          <p:nvPr>
            <p:ph idx="1"/>
          </p:nvPr>
        </p:nvSpPr>
        <p:spPr/>
        <p:txBody>
          <a:bodyPr>
            <a:normAutofit/>
          </a:bodyPr>
          <a:lstStyle/>
          <a:p>
            <a:r>
              <a:rPr lang="en-US" dirty="0"/>
              <a:t>The input to these systems includes basic business transactions, such as customer orders, purchase orders, time cards, invoices, and customer payments. </a:t>
            </a:r>
          </a:p>
          <a:p>
            <a:r>
              <a:rPr lang="en-US" dirty="0"/>
              <a:t>The processing activities include data collection, data editing, data correction, data processing, data storage, and document production.</a:t>
            </a:r>
          </a:p>
          <a:p>
            <a:r>
              <a:rPr lang="en-US" dirty="0"/>
              <a:t>The result of processing business transactions is that the organization’s records are updated to reflect the status of the operation at the time of the last processed transaction.</a:t>
            </a:r>
          </a:p>
          <a:p>
            <a:endParaRPr lang="en-US" dirty="0"/>
          </a:p>
        </p:txBody>
      </p:sp>
    </p:spTree>
    <p:extLst>
      <p:ext uri="{BB962C8B-B14F-4D97-AF65-F5344CB8AC3E}">
        <p14:creationId xmlns:p14="http://schemas.microsoft.com/office/powerpoint/2010/main" val="1205183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Systems</a:t>
            </a:r>
          </a:p>
        </p:txBody>
      </p:sp>
      <p:sp>
        <p:nvSpPr>
          <p:cNvPr id="3" name="Content Placeholder 2"/>
          <p:cNvSpPr>
            <a:spLocks noGrp="1"/>
          </p:cNvSpPr>
          <p:nvPr>
            <p:ph idx="1"/>
          </p:nvPr>
        </p:nvSpPr>
        <p:spPr/>
        <p:txBody>
          <a:bodyPr>
            <a:normAutofit fontScale="92500" lnSpcReduction="10000"/>
          </a:bodyPr>
          <a:lstStyle/>
          <a:p>
            <a:r>
              <a:rPr lang="en-US" dirty="0"/>
              <a:t>A TPS also provides valuable input to management information systems, decision support systems, and knowledge management systems. Indeed, transaction processing systems serve as the foundation for these other systems.</a:t>
            </a:r>
          </a:p>
          <a:p>
            <a:r>
              <a:rPr lang="en-US" dirty="0"/>
              <a:t>Transaction processing systems support routine operations associated with business processes, such as customer ordering and billing, shipping, employee payroll, purchasing, and accounting.</a:t>
            </a:r>
          </a:p>
          <a:p>
            <a:r>
              <a:rPr lang="en-US" dirty="0"/>
              <a:t>TPSs use a large amount of input and output data to update the official records of the company about orders, sales, customers, and so on.</a:t>
            </a:r>
          </a:p>
        </p:txBody>
      </p:sp>
    </p:spTree>
    <p:extLst>
      <p:ext uri="{BB962C8B-B14F-4D97-AF65-F5344CB8AC3E}">
        <p14:creationId xmlns:p14="http://schemas.microsoft.com/office/powerpoint/2010/main" val="972571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Systems</a:t>
            </a:r>
          </a:p>
        </p:txBody>
      </p:sp>
      <p:sp>
        <p:nvSpPr>
          <p:cNvPr id="3" name="Content Placeholder 2"/>
          <p:cNvSpPr>
            <a:spLocks noGrp="1"/>
          </p:cNvSpPr>
          <p:nvPr>
            <p:ph idx="1"/>
          </p:nvPr>
        </p:nvSpPr>
        <p:spPr/>
        <p:txBody>
          <a:bodyPr>
            <a:normAutofit/>
          </a:bodyPr>
          <a:lstStyle/>
          <a:p>
            <a:r>
              <a:rPr lang="en-US" dirty="0"/>
              <a:t>Because TPSs often perform activities related to customer contacts—such as order processing and invoicing—these information systems play a critical role in providing value to the customer. </a:t>
            </a:r>
          </a:p>
          <a:p>
            <a:r>
              <a:rPr lang="en-US" dirty="0"/>
              <a:t>For example, by capturing and tracking the movement of each package, shippers such as FedEx and DHL can provide timely and accurate data on the exact location of a package.</a:t>
            </a:r>
          </a:p>
        </p:txBody>
      </p:sp>
    </p:spTree>
    <p:extLst>
      <p:ext uri="{BB962C8B-B14F-4D97-AF65-F5344CB8AC3E}">
        <p14:creationId xmlns:p14="http://schemas.microsoft.com/office/powerpoint/2010/main" val="38594691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Systems</a:t>
            </a:r>
          </a:p>
        </p:txBody>
      </p:sp>
      <p:sp>
        <p:nvSpPr>
          <p:cNvPr id="3" name="Content Placeholder 2"/>
          <p:cNvSpPr>
            <a:spLocks noGrp="1"/>
          </p:cNvSpPr>
          <p:nvPr>
            <p:ph idx="1"/>
          </p:nvPr>
        </p:nvSpPr>
        <p:spPr/>
        <p:txBody>
          <a:bodyPr>
            <a:normAutofit/>
          </a:bodyPr>
          <a:lstStyle/>
          <a:p>
            <a:r>
              <a:rPr lang="en-US" dirty="0"/>
              <a:t>Shippers and receivers can access an online database and, by providing the tracking number of a package, find the package’s current location.</a:t>
            </a:r>
          </a:p>
          <a:p>
            <a:r>
              <a:rPr lang="en-US" dirty="0"/>
              <a:t>If the package has been delivered, they can see who signed for it (a service that is especially useful in large companies where packages can become “lost” in internal distribution systems and mailrooms). </a:t>
            </a:r>
          </a:p>
          <a:p>
            <a:r>
              <a:rPr lang="en-US" dirty="0"/>
              <a:t>Such a system provides the basis for added value through improved customer service.</a:t>
            </a:r>
          </a:p>
        </p:txBody>
      </p:sp>
    </p:spTree>
    <p:extLst>
      <p:ext uri="{BB962C8B-B14F-4D97-AF65-F5344CB8AC3E}">
        <p14:creationId xmlns:p14="http://schemas.microsoft.com/office/powerpoint/2010/main" val="3859469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Batch Processing</a:t>
            </a:r>
          </a:p>
        </p:txBody>
      </p:sp>
      <p:pic>
        <p:nvPicPr>
          <p:cNvPr id="7" name="What is Batch Processing_">
            <a:hlinkClick r:id="" action="ppaction://media"/>
          </p:cNvPr>
          <p:cNvPicPr>
            <a:picLocks noGrp="1" noChangeAspect="1"/>
          </p:cNvPicPr>
          <p:nvPr>
            <p:ph idx="1"/>
            <a:videoFile r:link="rId1"/>
            <p:extLst>
              <p:ext uri="{DAA4B4D4-6D71-4841-9C94-3DE7FCFB9230}">
                <p14:media xmlns:p14="http://schemas.microsoft.com/office/powerpoint/2010/main" r:embed="rId2">
                  <p14:trim end="36893.5123"/>
                </p14:media>
              </p:ext>
            </p:extLst>
          </p:nvPr>
        </p:nvPicPr>
        <p:blipFill>
          <a:blip r:embed="rId4"/>
          <a:stretch>
            <a:fillRect/>
          </a:stretch>
        </p:blipFill>
        <p:spPr>
          <a:xfrm>
            <a:off x="1709738" y="1422400"/>
            <a:ext cx="8770937" cy="4933950"/>
          </a:xfrm>
        </p:spPr>
      </p:pic>
    </p:spTree>
    <p:extLst>
      <p:ext uri="{BB962C8B-B14F-4D97-AF65-F5344CB8AC3E}">
        <p14:creationId xmlns:p14="http://schemas.microsoft.com/office/powerpoint/2010/main" val="1787373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91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Traditional Transaction Processing Methods and Objectives</a:t>
            </a:r>
          </a:p>
        </p:txBody>
      </p:sp>
      <p:sp>
        <p:nvSpPr>
          <p:cNvPr id="3" name="Content Placeholder 2"/>
          <p:cNvSpPr>
            <a:spLocks noGrp="1"/>
          </p:cNvSpPr>
          <p:nvPr>
            <p:ph idx="1"/>
          </p:nvPr>
        </p:nvSpPr>
        <p:spPr/>
        <p:txBody>
          <a:bodyPr>
            <a:normAutofit/>
          </a:bodyPr>
          <a:lstStyle/>
          <a:p>
            <a:r>
              <a:rPr lang="en-US" dirty="0"/>
              <a:t>With </a:t>
            </a:r>
            <a:r>
              <a:rPr lang="en-US" b="1" i="1" dirty="0">
                <a:solidFill>
                  <a:schemeClr val="accent1"/>
                </a:solidFill>
              </a:rPr>
              <a:t>batch processing systems</a:t>
            </a:r>
            <a:r>
              <a:rPr lang="en-US" dirty="0"/>
              <a:t>, business transactions are accumulated over a period of time and prepared for processing as a single unit or batch. </a:t>
            </a:r>
          </a:p>
          <a:p>
            <a:r>
              <a:rPr lang="en-US" dirty="0"/>
              <a:t>Transactions are accumulated for as long as necessary to meet the needs of the users of that system. </a:t>
            </a:r>
          </a:p>
          <a:p>
            <a:r>
              <a:rPr lang="en-US" dirty="0"/>
              <a:t>For example, it might be important to process invoices and customer payments for the accounts receivable system daily. </a:t>
            </a:r>
          </a:p>
        </p:txBody>
      </p:sp>
    </p:spTree>
    <p:extLst>
      <p:ext uri="{BB962C8B-B14F-4D97-AF65-F5344CB8AC3E}">
        <p14:creationId xmlns:p14="http://schemas.microsoft.com/office/powerpoint/2010/main" val="867053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Traditional Transaction Processing Methods and Objectives</a:t>
            </a:r>
          </a:p>
        </p:txBody>
      </p:sp>
      <p:sp>
        <p:nvSpPr>
          <p:cNvPr id="3" name="Content Placeholder 2"/>
          <p:cNvSpPr>
            <a:spLocks noGrp="1"/>
          </p:cNvSpPr>
          <p:nvPr>
            <p:ph idx="1"/>
          </p:nvPr>
        </p:nvSpPr>
        <p:spPr/>
        <p:txBody>
          <a:bodyPr>
            <a:normAutofit fontScale="92500"/>
          </a:bodyPr>
          <a:lstStyle/>
          <a:p>
            <a:r>
              <a:rPr lang="en-US" dirty="0"/>
              <a:t>On the other hand, the payroll system might process time cards biweekly to create checks, update employee earnings records, and distribute labor costs. </a:t>
            </a:r>
          </a:p>
          <a:p>
            <a:r>
              <a:rPr lang="en-US" dirty="0"/>
              <a:t>The essential characteristic of a batch processing system is the delay between an event and the eventual processing of the related transaction to update the organization’s records. </a:t>
            </a:r>
          </a:p>
          <a:p>
            <a:r>
              <a:rPr lang="en-US" dirty="0"/>
              <a:t>For many applications, batch processing is an appropriate and cost effective approach. </a:t>
            </a:r>
          </a:p>
          <a:p>
            <a:r>
              <a:rPr lang="en-US" dirty="0"/>
              <a:t>Payroll transactions and billing are typically done via batch processing.</a:t>
            </a:r>
          </a:p>
          <a:p>
            <a:endParaRPr lang="en-US" dirty="0"/>
          </a:p>
        </p:txBody>
      </p:sp>
    </p:spTree>
    <p:extLst>
      <p:ext uri="{BB962C8B-B14F-4D97-AF65-F5344CB8AC3E}">
        <p14:creationId xmlns:p14="http://schemas.microsoft.com/office/powerpoint/2010/main" val="8670539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Traditional Transaction Processing Methods and Objectives</a:t>
            </a:r>
          </a:p>
        </p:txBody>
      </p:sp>
      <p:sp>
        <p:nvSpPr>
          <p:cNvPr id="3" name="Content Placeholder 2"/>
          <p:cNvSpPr>
            <a:spLocks noGrp="1"/>
          </p:cNvSpPr>
          <p:nvPr>
            <p:ph idx="1"/>
          </p:nvPr>
        </p:nvSpPr>
        <p:spPr/>
        <p:txBody>
          <a:bodyPr>
            <a:normAutofit fontScale="92500"/>
          </a:bodyPr>
          <a:lstStyle/>
          <a:p>
            <a:r>
              <a:rPr lang="en-US" dirty="0"/>
              <a:t>With </a:t>
            </a:r>
            <a:r>
              <a:rPr lang="en-US" b="1" i="1" dirty="0">
                <a:solidFill>
                  <a:schemeClr val="accent1"/>
                </a:solidFill>
              </a:rPr>
              <a:t>online transaction processing </a:t>
            </a:r>
            <a:r>
              <a:rPr lang="en-US" dirty="0"/>
              <a:t>(OLTP), each transaction is processed immediately without the delay of accumulating transactions into a batch, </a:t>
            </a:r>
          </a:p>
          <a:p>
            <a:r>
              <a:rPr lang="en-US" dirty="0"/>
              <a:t>Consequently, at any time, the data in an online system reflects the current status. </a:t>
            </a:r>
          </a:p>
          <a:p>
            <a:r>
              <a:rPr lang="en-US" dirty="0"/>
              <a:t>This type of processing is essential for businesses that require access to current data such as airlines, ticket agencies, and stock investment firms. </a:t>
            </a:r>
          </a:p>
          <a:p>
            <a:r>
              <a:rPr lang="en-US" dirty="0"/>
              <a:t>Many companies find that OLTP helps them provide faster, more efficient service—one way to add value to their activities in the eyes of the customer. </a:t>
            </a:r>
          </a:p>
        </p:txBody>
      </p:sp>
    </p:spTree>
    <p:extLst>
      <p:ext uri="{BB962C8B-B14F-4D97-AF65-F5344CB8AC3E}">
        <p14:creationId xmlns:p14="http://schemas.microsoft.com/office/powerpoint/2010/main" val="9423145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Traditional Transaction Processing Methods and Objectives</a:t>
            </a:r>
          </a:p>
        </p:txBody>
      </p:sp>
      <p:sp>
        <p:nvSpPr>
          <p:cNvPr id="3" name="Content Placeholder 2"/>
          <p:cNvSpPr>
            <a:spLocks noGrp="1"/>
          </p:cNvSpPr>
          <p:nvPr>
            <p:ph idx="1"/>
          </p:nvPr>
        </p:nvSpPr>
        <p:spPr/>
        <p:txBody>
          <a:bodyPr>
            <a:normAutofit fontScale="77500" lnSpcReduction="20000"/>
          </a:bodyPr>
          <a:lstStyle/>
          <a:p>
            <a:r>
              <a:rPr lang="en-US" dirty="0"/>
              <a:t>Because of the importance of transaction processing, organizations expect their TPSs to accomplish a number of specific </a:t>
            </a:r>
            <a:r>
              <a:rPr lang="en-US" b="1" u="sng" dirty="0"/>
              <a:t>objectives</a:t>
            </a:r>
            <a:r>
              <a:rPr lang="en-US" dirty="0"/>
              <a:t>, including the following:</a:t>
            </a:r>
          </a:p>
          <a:p>
            <a:pPr lvl="0"/>
            <a:r>
              <a:rPr lang="en-US" dirty="0"/>
              <a:t>Capture, process, and update databases of business data required to support routine business activities</a:t>
            </a:r>
          </a:p>
          <a:p>
            <a:pPr lvl="0"/>
            <a:r>
              <a:rPr lang="en-US" dirty="0"/>
              <a:t>Ensure that the data is processed accurately and completely</a:t>
            </a:r>
          </a:p>
          <a:p>
            <a:pPr lvl="0"/>
            <a:r>
              <a:rPr lang="en-US" dirty="0"/>
              <a:t>Avoid processing fraudulent transactions</a:t>
            </a:r>
          </a:p>
          <a:p>
            <a:pPr lvl="0"/>
            <a:r>
              <a:rPr lang="en-US" dirty="0"/>
              <a:t>Produce timely user responses and reports</a:t>
            </a:r>
          </a:p>
          <a:p>
            <a:pPr lvl="0"/>
            <a:r>
              <a:rPr lang="en-US" dirty="0"/>
              <a:t>Reduce clerical and other labor requirements</a:t>
            </a:r>
          </a:p>
          <a:p>
            <a:pPr lvl="0"/>
            <a:r>
              <a:rPr lang="en-US" dirty="0"/>
              <a:t>Help improve customer service</a:t>
            </a:r>
          </a:p>
          <a:p>
            <a:pPr lvl="0"/>
            <a:r>
              <a:rPr lang="en-US" dirty="0"/>
              <a:t>Achieve competitive advantage</a:t>
            </a:r>
          </a:p>
        </p:txBody>
      </p:sp>
    </p:spTree>
    <p:extLst>
      <p:ext uri="{BB962C8B-B14F-4D97-AF65-F5344CB8AC3E}">
        <p14:creationId xmlns:p14="http://schemas.microsoft.com/office/powerpoint/2010/main" val="8327438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Traditional Transaction Processing Methods and Objectives</a:t>
            </a:r>
          </a:p>
        </p:txBody>
      </p:sp>
      <p:sp>
        <p:nvSpPr>
          <p:cNvPr id="3" name="Content Placeholder 2"/>
          <p:cNvSpPr>
            <a:spLocks noGrp="1"/>
          </p:cNvSpPr>
          <p:nvPr>
            <p:ph idx="1"/>
          </p:nvPr>
        </p:nvSpPr>
        <p:spPr/>
        <p:txBody>
          <a:bodyPr>
            <a:normAutofit fontScale="70000" lnSpcReduction="20000"/>
          </a:bodyPr>
          <a:lstStyle/>
          <a:p>
            <a:pPr marL="0" indent="0">
              <a:buNone/>
            </a:pPr>
            <a:r>
              <a:rPr lang="en-US" dirty="0"/>
              <a:t>A TPS typically includes the following types of systems:</a:t>
            </a:r>
          </a:p>
          <a:p>
            <a:r>
              <a:rPr lang="en-US" b="1" dirty="0">
                <a:solidFill>
                  <a:schemeClr val="accent1"/>
                </a:solidFill>
              </a:rPr>
              <a:t>Order processing systems</a:t>
            </a:r>
            <a:r>
              <a:rPr lang="en-US" dirty="0"/>
              <a:t>: Running these systems efficiently and reliably is so critical that the order processing system is sometimes referred to as the lifeblood of the organization. The processing flow begins with the receipt of a customer order. The finished product inventory is checked to see if sufficient inventory is on hand to fill the order. If sufficient inventory is available, the customer shipment is planned to meet the customer’s desired receipt date.</a:t>
            </a:r>
          </a:p>
          <a:p>
            <a:r>
              <a:rPr lang="en-US" dirty="0"/>
              <a:t>A product pick list is printed at the warehouse from which the order is to be filled on the day the order is to be shipped. At the warehouse, workers gather the items needed to fill the order and enter the item identifier and quantity for each item to update the finished product inventory. When the order is complete and sent on its way, a customer invoice is created, with a copy included in the customer shipment.</a:t>
            </a:r>
          </a:p>
        </p:txBody>
      </p:sp>
    </p:spTree>
    <p:extLst>
      <p:ext uri="{BB962C8B-B14F-4D97-AF65-F5344CB8AC3E}">
        <p14:creationId xmlns:p14="http://schemas.microsoft.com/office/powerpoint/2010/main" val="2791635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Traditional Transaction Processing Methods and Objectives</a:t>
            </a:r>
          </a:p>
        </p:txBody>
      </p:sp>
      <p:sp>
        <p:nvSpPr>
          <p:cNvPr id="3" name="Content Placeholder 2"/>
          <p:cNvSpPr>
            <a:spLocks noGrp="1"/>
          </p:cNvSpPr>
          <p:nvPr>
            <p:ph idx="1"/>
          </p:nvPr>
        </p:nvSpPr>
        <p:spPr/>
        <p:txBody>
          <a:bodyPr>
            <a:normAutofit/>
          </a:bodyPr>
          <a:lstStyle/>
          <a:p>
            <a:pPr lvl="0"/>
            <a:r>
              <a:rPr lang="en-US" b="1" dirty="0">
                <a:solidFill>
                  <a:schemeClr val="accent1"/>
                </a:solidFill>
              </a:rPr>
              <a:t>Accounting systems</a:t>
            </a:r>
            <a:r>
              <a:rPr lang="en-US" dirty="0"/>
              <a:t>: The accounting systems must track the flow of data related to all the cash flows that affect the organization. As mentioned earlier, the order processing system generates an invoice for customer orders to include with the shipment. This information is also sent to the accounts receivable system to update the customer’s account. When the customer pays the invoice, the payment information is also used to update the customer’s account. </a:t>
            </a:r>
          </a:p>
        </p:txBody>
      </p:sp>
    </p:spTree>
    <p:extLst>
      <p:ext uri="{BB962C8B-B14F-4D97-AF65-F5344CB8AC3E}">
        <p14:creationId xmlns:p14="http://schemas.microsoft.com/office/powerpoint/2010/main" val="2791635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Traditional Transaction Processing Methods and Objectives</a:t>
            </a:r>
          </a:p>
        </p:txBody>
      </p:sp>
      <p:sp>
        <p:nvSpPr>
          <p:cNvPr id="3" name="Content Placeholder 2"/>
          <p:cNvSpPr>
            <a:spLocks noGrp="1"/>
          </p:cNvSpPr>
          <p:nvPr>
            <p:ph idx="1"/>
          </p:nvPr>
        </p:nvSpPr>
        <p:spPr/>
        <p:txBody>
          <a:bodyPr>
            <a:normAutofit fontScale="92500" lnSpcReduction="10000"/>
          </a:bodyPr>
          <a:lstStyle/>
          <a:p>
            <a:pPr lvl="0"/>
            <a:r>
              <a:rPr lang="en-US" dirty="0"/>
              <a:t>The necessary accounting transactions are sent to the general ledger system, which tracks amounts owed from customers and amounts due to vendors. Similarly, as the purchasing systems generate purchase orders and those items are received, information is sent to the accounts payable system to manage the amounts owed by the company.</a:t>
            </a:r>
          </a:p>
          <a:p>
            <a:r>
              <a:rPr lang="en-US" dirty="0"/>
              <a:t>Data about amounts owed and paid by customers to the company and from the company to vendors and others are sent to the general ledger system, which records and reports all financial transactions for the company.</a:t>
            </a:r>
          </a:p>
          <a:p>
            <a:pPr lvl="0"/>
            <a:endParaRPr lang="en-US" dirty="0"/>
          </a:p>
        </p:txBody>
      </p:sp>
    </p:spTree>
    <p:extLst>
      <p:ext uri="{BB962C8B-B14F-4D97-AF65-F5344CB8AC3E}">
        <p14:creationId xmlns:p14="http://schemas.microsoft.com/office/powerpoint/2010/main" val="2791635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Traditional Transaction Processing Methods and Objectives</a:t>
            </a:r>
          </a:p>
        </p:txBody>
      </p:sp>
      <p:sp>
        <p:nvSpPr>
          <p:cNvPr id="11" name="Content Placeholder 10"/>
          <p:cNvSpPr>
            <a:spLocks noGrp="1"/>
          </p:cNvSpPr>
          <p:nvPr>
            <p:ph idx="1"/>
          </p:nvPr>
        </p:nvSpPr>
        <p:spPr/>
        <p:txBody>
          <a:bodyPr>
            <a:normAutofit fontScale="92500" lnSpcReduction="10000"/>
          </a:bodyPr>
          <a:lstStyle/>
          <a:p>
            <a:pPr marL="228600" lvl="1">
              <a:spcBef>
                <a:spcPts val="1000"/>
              </a:spcBef>
            </a:pPr>
            <a:r>
              <a:rPr lang="en-US" b="1" dirty="0">
                <a:solidFill>
                  <a:schemeClr val="accent1"/>
                </a:solidFill>
              </a:rPr>
              <a:t>Purchasing systems</a:t>
            </a:r>
            <a:r>
              <a:rPr lang="en-US" dirty="0"/>
              <a:t>: The traditional transaction processing systems that support the purchasing business function include inventory control, purchase order processing, receiving, and accounts payable.</a:t>
            </a:r>
          </a:p>
          <a:p>
            <a:pPr marL="228600" lvl="1">
              <a:spcBef>
                <a:spcPts val="1000"/>
              </a:spcBef>
            </a:pPr>
            <a:r>
              <a:rPr lang="en-US" dirty="0"/>
              <a:t>Employees place purchase order requests in response to shortages identified in inventory control reports.</a:t>
            </a:r>
          </a:p>
          <a:p>
            <a:pPr marL="228600" lvl="1">
              <a:spcBef>
                <a:spcPts val="1000"/>
              </a:spcBef>
            </a:pPr>
            <a:r>
              <a:rPr lang="en-US" dirty="0"/>
              <a:t>Purchase order information flows to the receiving system and accounts payable systems.</a:t>
            </a:r>
          </a:p>
          <a:p>
            <a:pPr marL="228600" lvl="1">
              <a:spcBef>
                <a:spcPts val="1000"/>
              </a:spcBef>
            </a:pPr>
            <a:r>
              <a:rPr lang="en-US" dirty="0"/>
              <a:t>A record is created upon receipt of the items ordered. When the invoice arrives from the supplier, it is matched to the original order and the receiving report, and a check is generated if all data is complete and consistent.</a:t>
            </a:r>
            <a:endParaRPr lang="en-US" sz="3200" dirty="0"/>
          </a:p>
          <a:p>
            <a:endParaRPr lang="en-US" dirty="0"/>
          </a:p>
        </p:txBody>
      </p:sp>
    </p:spTree>
    <p:extLst>
      <p:ext uri="{BB962C8B-B14F-4D97-AF65-F5344CB8AC3E}">
        <p14:creationId xmlns:p14="http://schemas.microsoft.com/office/powerpoint/2010/main" val="1234400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Traditional Transaction Processing Methods and Objectives</a:t>
            </a:r>
          </a:p>
        </p:txBody>
      </p:sp>
      <p:sp>
        <p:nvSpPr>
          <p:cNvPr id="3" name="Content Placeholder 2"/>
          <p:cNvSpPr>
            <a:spLocks noGrp="1"/>
          </p:cNvSpPr>
          <p:nvPr>
            <p:ph idx="1"/>
          </p:nvPr>
        </p:nvSpPr>
        <p:spPr/>
        <p:txBody>
          <a:bodyPr>
            <a:normAutofit/>
          </a:bodyPr>
          <a:lstStyle/>
          <a:p>
            <a:r>
              <a:rPr lang="en-US" dirty="0"/>
              <a:t>The approach taken today by many organizations is to implement an integrated set of transaction processing systems—from a single or limited number of software vendors—that handle most or all of the transaction processing activities. The data flows automatically from one application to another with no delay or need to reenter data. Table 8.1 summarizes some of the ways that companies can use transaction processing systems to achieve competitive advantage.</a:t>
            </a:r>
          </a:p>
        </p:txBody>
      </p:sp>
    </p:spTree>
    <p:extLst>
      <p:ext uri="{BB962C8B-B14F-4D97-AF65-F5344CB8AC3E}">
        <p14:creationId xmlns:p14="http://schemas.microsoft.com/office/powerpoint/2010/main" val="20272110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Traditional Transaction Processing Methods and Objectives</a:t>
            </a:r>
          </a:p>
        </p:txBody>
      </p:sp>
      <p:sp>
        <p:nvSpPr>
          <p:cNvPr id="3" name="Content Placeholder 2"/>
          <p:cNvSpPr>
            <a:spLocks noGrp="1"/>
          </p:cNvSpPr>
          <p:nvPr>
            <p:ph idx="1"/>
          </p:nvPr>
        </p:nvSpPr>
        <p:spPr/>
        <p:txBody>
          <a:bodyPr>
            <a:normAutofit/>
          </a:bodyPr>
          <a:lstStyle/>
          <a:p>
            <a:r>
              <a:rPr lang="en-US" sz="2400" dirty="0"/>
              <a:t>TABLE 8.1 Examples of TPSs yielding significant benefits</a:t>
            </a:r>
          </a:p>
          <a:p>
            <a:pPr marL="0" indent="0">
              <a:buNone/>
            </a:pPr>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1188394631"/>
              </p:ext>
            </p:extLst>
          </p:nvPr>
        </p:nvGraphicFramePr>
        <p:xfrm>
          <a:off x="244957" y="2565974"/>
          <a:ext cx="11687629" cy="3088854"/>
        </p:xfrm>
        <a:graphic>
          <a:graphicData uri="http://schemas.openxmlformats.org/drawingml/2006/table">
            <a:tbl>
              <a:tblPr firstRow="1" bandRow="1">
                <a:tableStyleId>{5C22544A-7EE6-4342-B048-85BDC9FD1C3A}</a:tableStyleId>
              </a:tblPr>
              <a:tblGrid>
                <a:gridCol w="2924630">
                  <a:extLst>
                    <a:ext uri="{9D8B030D-6E8A-4147-A177-3AD203B41FA5}">
                      <a16:colId xmlns:a16="http://schemas.microsoft.com/office/drawing/2014/main" val="101439983"/>
                    </a:ext>
                  </a:extLst>
                </a:gridCol>
                <a:gridCol w="8762999">
                  <a:extLst>
                    <a:ext uri="{9D8B030D-6E8A-4147-A177-3AD203B41FA5}">
                      <a16:colId xmlns:a16="http://schemas.microsoft.com/office/drawing/2014/main" val="3306178825"/>
                    </a:ext>
                  </a:extLst>
                </a:gridCol>
              </a:tblGrid>
              <a:tr h="223223">
                <a:tc>
                  <a:txBody>
                    <a:bodyPr/>
                    <a:lstStyle/>
                    <a:p>
                      <a:pPr marL="126365" marR="0" algn="ctr">
                        <a:spcBef>
                          <a:spcPts val="260"/>
                        </a:spcBef>
                        <a:spcAft>
                          <a:spcPts val="0"/>
                        </a:spcAft>
                      </a:pPr>
                      <a:r>
                        <a:rPr lang="en-US" sz="1600" dirty="0">
                          <a:solidFill>
                            <a:srgbClr val="FFFFFF"/>
                          </a:solidFill>
                          <a:effectLst/>
                          <a:latin typeface="Times New Roman" panose="02020603050405020304" pitchFamily="18" charset="0"/>
                          <a:ea typeface="Times New Roman" panose="02020603050405020304" pitchFamily="18" charset="0"/>
                        </a:rPr>
                        <a:t>Competitive</a:t>
                      </a:r>
                      <a:r>
                        <a:rPr lang="en-US" sz="1600" spc="30" dirty="0">
                          <a:solidFill>
                            <a:srgbClr val="FFFFFF"/>
                          </a:solidFill>
                          <a:effectLst/>
                          <a:latin typeface="Times New Roman" panose="02020603050405020304" pitchFamily="18" charset="0"/>
                          <a:ea typeface="Times New Roman" panose="02020603050405020304" pitchFamily="18" charset="0"/>
                        </a:rPr>
                        <a:t> </a:t>
                      </a:r>
                      <a:r>
                        <a:rPr lang="en-US" sz="1600" dirty="0">
                          <a:solidFill>
                            <a:srgbClr val="FFFFFF"/>
                          </a:solidFill>
                          <a:effectLst/>
                          <a:latin typeface="Times New Roman" panose="02020603050405020304" pitchFamily="18" charset="0"/>
                          <a:ea typeface="Times New Roman" panose="02020603050405020304" pitchFamily="18" charset="0"/>
                        </a:rPr>
                        <a:t>Advantage</a:t>
                      </a:r>
                      <a:endParaRPr lang="en-US" sz="1600" dirty="0">
                        <a:effectLst/>
                        <a:latin typeface="Times New Roman" panose="02020603050405020304" pitchFamily="18" charset="0"/>
                        <a:ea typeface="Times New Roman" panose="02020603050405020304" pitchFamily="18" charset="0"/>
                      </a:endParaRPr>
                    </a:p>
                  </a:txBody>
                  <a:tcPr marL="0" marR="0" marT="0" marB="0"/>
                </a:tc>
                <a:tc>
                  <a:txBody>
                    <a:bodyPr/>
                    <a:lstStyle/>
                    <a:p>
                      <a:pPr algn="ctr"/>
                      <a:r>
                        <a:rPr lang="en-US" sz="1600" dirty="0"/>
                        <a:t>Example</a:t>
                      </a:r>
                    </a:p>
                  </a:txBody>
                  <a:tcPr/>
                </a:tc>
                <a:extLst>
                  <a:ext uri="{0D108BD9-81ED-4DB2-BD59-A6C34878D82A}">
                    <a16:rowId xmlns:a16="http://schemas.microsoft.com/office/drawing/2014/main" val="2104181269"/>
                  </a:ext>
                </a:extLst>
              </a:tr>
              <a:tr h="5081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effectLst/>
                          <a:latin typeface="+mn-lt"/>
                          <a:ea typeface="+mn-ea"/>
                          <a:cs typeface="+mn-cs"/>
                        </a:rPr>
                        <a:t>Better relationship with suppliers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effectLst/>
                          <a:latin typeface="+mn-lt"/>
                          <a:ea typeface="+mn-ea"/>
                          <a:cs typeface="+mn-cs"/>
                        </a:rPr>
                        <a:t>Internet marketplace to allow the company to purchase products from suppliers at discounted prices</a:t>
                      </a:r>
                      <a:endParaRPr lang="en-US" sz="1600" dirty="0">
                        <a:effectLst/>
                        <a:latin typeface="Times New Roman" panose="02020603050405020304" pitchFamily="18" charset="0"/>
                        <a:ea typeface="Times New Roman" panose="02020603050405020304" pitchFamily="18" charset="0"/>
                      </a:endParaRPr>
                    </a:p>
                  </a:txBody>
                  <a:tcPr/>
                </a:tc>
                <a:extLst>
                  <a:ext uri="{0D108BD9-81ED-4DB2-BD59-A6C34878D82A}">
                    <a16:rowId xmlns:a16="http://schemas.microsoft.com/office/drawing/2014/main" val="2631679721"/>
                  </a:ext>
                </a:extLst>
              </a:tr>
              <a:tr h="55805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effectLst/>
                          <a:latin typeface="+mn-lt"/>
                          <a:ea typeface="+mn-ea"/>
                          <a:cs typeface="+mn-cs"/>
                        </a:rPr>
                        <a:t>Costs dramatically reduced</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effectLst/>
                          <a:latin typeface="+mn-lt"/>
                          <a:ea typeface="+mn-ea"/>
                          <a:cs typeface="+mn-cs"/>
                        </a:rPr>
                        <a:t>Warehouse management system employing RFID technology to reduce labor hours and improve inventory accuracy</a:t>
                      </a:r>
                      <a:endParaRPr lang="en-US" sz="1600" dirty="0">
                        <a:effectLst/>
                        <a:latin typeface="Times New Roman" panose="02020603050405020304" pitchFamily="18" charset="0"/>
                        <a:ea typeface="Times New Roman" panose="02020603050405020304" pitchFamily="18" charset="0"/>
                      </a:endParaRPr>
                    </a:p>
                  </a:txBody>
                  <a:tcPr/>
                </a:tc>
                <a:extLst>
                  <a:ext uri="{0D108BD9-81ED-4DB2-BD59-A6C34878D82A}">
                    <a16:rowId xmlns:a16="http://schemas.microsoft.com/office/drawing/2014/main" val="1374196464"/>
                  </a:ext>
                </a:extLst>
              </a:tr>
              <a:tr h="5081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effectLst/>
                          <a:latin typeface="+mn-lt"/>
                          <a:ea typeface="+mn-ea"/>
                          <a:cs typeface="+mn-cs"/>
                        </a:rPr>
                        <a:t>Customer loyalty increased</a:t>
                      </a:r>
                    </a:p>
                  </a:txBody>
                  <a:tcPr/>
                </a:tc>
                <a:tc>
                  <a:txBody>
                    <a:bodyPr/>
                    <a:lstStyle/>
                    <a:p>
                      <a:r>
                        <a:rPr lang="en-US" sz="1600" dirty="0"/>
                        <a:t>Customer interaction system to monitor and track each customer interaction with the company</a:t>
                      </a:r>
                    </a:p>
                  </a:txBody>
                  <a:tcPr/>
                </a:tc>
                <a:extLst>
                  <a:ext uri="{0D108BD9-81ED-4DB2-BD59-A6C34878D82A}">
                    <a16:rowId xmlns:a16="http://schemas.microsoft.com/office/drawing/2014/main" val="3807832016"/>
                  </a:ext>
                </a:extLst>
              </a:tr>
              <a:tr h="5081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effectLst/>
                          <a:latin typeface="+mn-lt"/>
                          <a:ea typeface="+mn-ea"/>
                          <a:cs typeface="+mn-cs"/>
                        </a:rPr>
                        <a:t>Inventory levels reduced</a:t>
                      </a:r>
                    </a:p>
                  </a:txBody>
                  <a:tcPr/>
                </a:tc>
                <a:tc>
                  <a:txBody>
                    <a:bodyPr/>
                    <a:lstStyle/>
                    <a:p>
                      <a:r>
                        <a:rPr lang="en-US" sz="1600" dirty="0"/>
                        <a:t>Collaborative planning, forecasting, and replenishing system to ensure the right amount of inventory is in stores</a:t>
                      </a:r>
                    </a:p>
                  </a:txBody>
                  <a:tcPr/>
                </a:tc>
                <a:extLst>
                  <a:ext uri="{0D108BD9-81ED-4DB2-BD59-A6C34878D82A}">
                    <a16:rowId xmlns:a16="http://schemas.microsoft.com/office/drawing/2014/main" val="3998341214"/>
                  </a:ext>
                </a:extLst>
              </a:tr>
              <a:tr h="558057">
                <a:tc>
                  <a:txBody>
                    <a:bodyPr/>
                    <a:lstStyle/>
                    <a:p>
                      <a:r>
                        <a:rPr lang="en-US" sz="1600" kern="1200" dirty="0">
                          <a:solidFill>
                            <a:schemeClr val="dk1"/>
                          </a:solidFill>
                          <a:effectLst/>
                          <a:latin typeface="+mn-lt"/>
                          <a:ea typeface="+mn-ea"/>
                          <a:cs typeface="+mn-cs"/>
                        </a:rPr>
                        <a:t>Superior service provided to customers</a:t>
                      </a:r>
                      <a:endParaRPr lang="en-US" sz="1600" dirty="0"/>
                    </a:p>
                  </a:txBody>
                  <a:tcPr/>
                </a:tc>
                <a:tc>
                  <a:txBody>
                    <a:bodyPr/>
                    <a:lstStyle/>
                    <a:p>
                      <a:r>
                        <a:rPr lang="en-US" sz="1600" dirty="0"/>
                        <a:t>Tracking systems that customers can access to determine shipping status</a:t>
                      </a:r>
                    </a:p>
                    <a:p>
                      <a:endParaRPr lang="en-US" sz="1600" dirty="0"/>
                    </a:p>
                  </a:txBody>
                  <a:tcPr/>
                </a:tc>
                <a:extLst>
                  <a:ext uri="{0D108BD9-81ED-4DB2-BD59-A6C34878D82A}">
                    <a16:rowId xmlns:a16="http://schemas.microsoft.com/office/drawing/2014/main" val="1734406758"/>
                  </a:ext>
                </a:extLst>
              </a:tr>
            </a:tbl>
          </a:graphicData>
        </a:graphic>
      </p:graphicFrame>
    </p:spTree>
    <p:extLst>
      <p:ext uri="{BB962C8B-B14F-4D97-AF65-F5344CB8AC3E}">
        <p14:creationId xmlns:p14="http://schemas.microsoft.com/office/powerpoint/2010/main" val="34808115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14191" y="1326152"/>
            <a:ext cx="7208779" cy="4933950"/>
          </a:xfrm>
        </p:spPr>
      </p:pic>
    </p:spTree>
    <p:extLst>
      <p:ext uri="{BB962C8B-B14F-4D97-AF65-F5344CB8AC3E}">
        <p14:creationId xmlns:p14="http://schemas.microsoft.com/office/powerpoint/2010/main" val="5764033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Group 73"/>
          <p:cNvGrpSpPr/>
          <p:nvPr/>
        </p:nvGrpSpPr>
        <p:grpSpPr>
          <a:xfrm>
            <a:off x="189136" y="1288512"/>
            <a:ext cx="12556010" cy="5056657"/>
            <a:chOff x="189136" y="1288512"/>
            <a:chExt cx="12556010" cy="5056657"/>
          </a:xfrm>
        </p:grpSpPr>
        <p:sp>
          <p:nvSpPr>
            <p:cNvPr id="42" name="Straight Connector 41"/>
            <p:cNvSpPr/>
            <p:nvPr/>
          </p:nvSpPr>
          <p:spPr>
            <a:xfrm>
              <a:off x="189137" y="1288512"/>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3" name="Freeform 42"/>
            <p:cNvSpPr/>
            <p:nvPr/>
          </p:nvSpPr>
          <p:spPr>
            <a:xfrm>
              <a:off x="189136" y="1744963"/>
              <a:ext cx="2033363" cy="4459980"/>
            </a:xfrm>
            <a:custGeom>
              <a:avLst/>
              <a:gdLst>
                <a:gd name="connsiteX0" fmla="*/ 0 w 1591416"/>
                <a:gd name="connsiteY0" fmla="*/ 0 h 4929131"/>
                <a:gd name="connsiteX1" fmla="*/ 1591416 w 1591416"/>
                <a:gd name="connsiteY1" fmla="*/ 0 h 4929131"/>
                <a:gd name="connsiteX2" fmla="*/ 1591416 w 1591416"/>
                <a:gd name="connsiteY2" fmla="*/ 4929131 h 4929131"/>
                <a:gd name="connsiteX3" fmla="*/ 0 w 1591416"/>
                <a:gd name="connsiteY3" fmla="*/ 4929131 h 4929131"/>
                <a:gd name="connsiteX4" fmla="*/ 0 w 1591416"/>
                <a:gd name="connsiteY4" fmla="*/ 0 h 4929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416" h="4929131">
                  <a:moveTo>
                    <a:pt x="0" y="0"/>
                  </a:moveTo>
                  <a:lnTo>
                    <a:pt x="1591416" y="0"/>
                  </a:lnTo>
                  <a:lnTo>
                    <a:pt x="1591416" y="4929131"/>
                  </a:lnTo>
                  <a:lnTo>
                    <a:pt x="0" y="492913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endParaRPr lang="en-US" sz="3200" b="0" i="0" u="none" kern="1200" dirty="0">
                <a:solidFill>
                  <a:schemeClr val="accent1"/>
                </a:solidFill>
                <a:latin typeface="Times New Roman" panose="02020603050405020304" pitchFamily="18" charset="0"/>
                <a:cs typeface="Times New Roman" panose="02020603050405020304" pitchFamily="18" charset="0"/>
              </a:endParaRPr>
            </a:p>
            <a:p>
              <a:pPr lvl="0" algn="l" defTabSz="1422400">
                <a:lnSpc>
                  <a:spcPct val="90000"/>
                </a:lnSpc>
                <a:spcBef>
                  <a:spcPct val="0"/>
                </a:spcBef>
                <a:spcAft>
                  <a:spcPct val="35000"/>
                </a:spcAft>
              </a:pPr>
              <a:endParaRPr lang="en-US" sz="3200" dirty="0">
                <a:solidFill>
                  <a:schemeClr val="accent1"/>
                </a:solidFill>
                <a:latin typeface="Times New Roman" panose="02020603050405020304" pitchFamily="18" charset="0"/>
                <a:cs typeface="Times New Roman" panose="02020603050405020304" pitchFamily="18" charset="0"/>
              </a:endParaRPr>
            </a:p>
            <a:p>
              <a:pPr lvl="0" algn="l" defTabSz="1422400">
                <a:lnSpc>
                  <a:spcPct val="90000"/>
                </a:lnSpc>
                <a:spcBef>
                  <a:spcPct val="0"/>
                </a:spcBef>
                <a:spcAft>
                  <a:spcPct val="35000"/>
                </a:spcAft>
              </a:pPr>
              <a:r>
                <a:rPr lang="en-US" sz="3200" b="0" i="0" u="none" kern="1200" dirty="0">
                  <a:solidFill>
                    <a:schemeClr val="accent1"/>
                  </a:solidFill>
                  <a:latin typeface="Times New Roman" panose="02020603050405020304" pitchFamily="18" charset="0"/>
                  <a:cs typeface="Times New Roman" panose="02020603050405020304" pitchFamily="18" charset="0"/>
                </a:rPr>
                <a:t>Lecture 8</a:t>
              </a:r>
            </a:p>
            <a:p>
              <a:pPr lvl="0" algn="l" defTabSz="1422400">
                <a:lnSpc>
                  <a:spcPct val="90000"/>
                </a:lnSpc>
                <a:spcBef>
                  <a:spcPct val="0"/>
                </a:spcBef>
                <a:spcAft>
                  <a:spcPct val="35000"/>
                </a:spcAft>
              </a:pPr>
              <a:r>
                <a:rPr lang="en-US" sz="3200" b="0" i="0" u="none" kern="1200" dirty="0">
                  <a:solidFill>
                    <a:schemeClr val="accent1"/>
                  </a:solidFill>
                  <a:latin typeface="Times New Roman" panose="02020603050405020304" pitchFamily="18" charset="0"/>
                  <a:cs typeface="Times New Roman" panose="02020603050405020304" pitchFamily="18" charset="0"/>
                </a:rPr>
                <a:t>Enterprise Systems</a:t>
              </a:r>
              <a:endParaRPr lang="en-US" sz="3200" b="0" i="0" u="none" kern="1200" dirty="0">
                <a:solidFill>
                  <a:schemeClr val="accent1"/>
                </a:solidFill>
              </a:endParaRPr>
            </a:p>
          </p:txBody>
        </p:sp>
        <p:sp>
          <p:nvSpPr>
            <p:cNvPr id="44" name="Freeform 43"/>
            <p:cNvSpPr/>
            <p:nvPr/>
          </p:nvSpPr>
          <p:spPr>
            <a:xfrm>
              <a:off x="1957767" y="1317089"/>
              <a:ext cx="1998574" cy="1429335"/>
            </a:xfrm>
            <a:custGeom>
              <a:avLst/>
              <a:gdLst>
                <a:gd name="connsiteX0" fmla="*/ 0 w 2465555"/>
                <a:gd name="connsiteY0" fmla="*/ 0 h 2918684"/>
                <a:gd name="connsiteX1" fmla="*/ 2465555 w 2465555"/>
                <a:gd name="connsiteY1" fmla="*/ 0 h 2918684"/>
                <a:gd name="connsiteX2" fmla="*/ 2465555 w 2465555"/>
                <a:gd name="connsiteY2" fmla="*/ 2918684 h 2918684"/>
                <a:gd name="connsiteX3" fmla="*/ 0 w 2465555"/>
                <a:gd name="connsiteY3" fmla="*/ 2918684 h 2918684"/>
                <a:gd name="connsiteX4" fmla="*/ 0 w 2465555"/>
                <a:gd name="connsiteY4" fmla="*/ 0 h 291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5555" h="2918684">
                  <a:moveTo>
                    <a:pt x="0" y="0"/>
                  </a:moveTo>
                  <a:lnTo>
                    <a:pt x="2465555" y="0"/>
                  </a:lnTo>
                  <a:lnTo>
                    <a:pt x="2465555" y="2918684"/>
                  </a:lnTo>
                  <a:lnTo>
                    <a:pt x="0" y="29186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2800" b="0" i="0" u="none" kern="1200" dirty="0">
                  <a:solidFill>
                    <a:schemeClr val="tx1"/>
                  </a:solidFill>
                </a:rPr>
                <a:t>Transaction Processing Systems</a:t>
              </a:r>
            </a:p>
          </p:txBody>
        </p:sp>
        <p:sp>
          <p:nvSpPr>
            <p:cNvPr id="45" name="Freeform 44"/>
            <p:cNvSpPr/>
            <p:nvPr/>
          </p:nvSpPr>
          <p:spPr>
            <a:xfrm>
              <a:off x="3790951" y="1299679"/>
              <a:ext cx="3959242" cy="1088676"/>
            </a:xfrm>
            <a:custGeom>
              <a:avLst/>
              <a:gdLst>
                <a:gd name="connsiteX0" fmla="*/ 0 w 2972446"/>
                <a:gd name="connsiteY0" fmla="*/ 0 h 404580"/>
                <a:gd name="connsiteX1" fmla="*/ 2972446 w 2972446"/>
                <a:gd name="connsiteY1" fmla="*/ 0 h 404580"/>
                <a:gd name="connsiteX2" fmla="*/ 2972446 w 2972446"/>
                <a:gd name="connsiteY2" fmla="*/ 404580 h 404580"/>
                <a:gd name="connsiteX3" fmla="*/ 0 w 2972446"/>
                <a:gd name="connsiteY3" fmla="*/ 404580 h 404580"/>
                <a:gd name="connsiteX4" fmla="*/ 0 w 2972446"/>
                <a:gd name="connsiteY4" fmla="*/ 0 h 404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04580">
                  <a:moveTo>
                    <a:pt x="0" y="0"/>
                  </a:moveTo>
                  <a:lnTo>
                    <a:pt x="2972446" y="0"/>
                  </a:lnTo>
                  <a:lnTo>
                    <a:pt x="2972446" y="404580"/>
                  </a:lnTo>
                  <a:lnTo>
                    <a:pt x="0" y="4045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000" b="0" i="0" u="none" kern="1200" dirty="0">
                  <a:solidFill>
                    <a:schemeClr val="tx1"/>
                  </a:solidFill>
                </a:rPr>
                <a:t>Traditional Transaction Processing Methods and Objectives</a:t>
              </a:r>
            </a:p>
          </p:txBody>
        </p:sp>
        <p:sp>
          <p:nvSpPr>
            <p:cNvPr id="46" name="Freeform 45"/>
            <p:cNvSpPr/>
            <p:nvPr/>
          </p:nvSpPr>
          <p:spPr>
            <a:xfrm>
              <a:off x="7750193" y="1301271"/>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Batch Processing Systems</a:t>
              </a:r>
            </a:p>
          </p:txBody>
        </p:sp>
        <p:sp>
          <p:nvSpPr>
            <p:cNvPr id="47" name="Freeform 46"/>
            <p:cNvSpPr/>
            <p:nvPr/>
          </p:nvSpPr>
          <p:spPr>
            <a:xfrm>
              <a:off x="7750193" y="1532642"/>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dirty="0">
                  <a:solidFill>
                    <a:schemeClr val="tx1"/>
                  </a:solidFill>
                </a:rPr>
                <a:t>O</a:t>
              </a:r>
              <a:r>
                <a:rPr lang="en-US" sz="1400" b="0" i="0" u="none" kern="1200" dirty="0">
                  <a:solidFill>
                    <a:schemeClr val="tx1"/>
                  </a:solidFill>
                </a:rPr>
                <a:t>nline Transaction Processing </a:t>
              </a:r>
            </a:p>
          </p:txBody>
        </p:sp>
        <p:sp>
          <p:nvSpPr>
            <p:cNvPr id="48" name="Freeform 47"/>
            <p:cNvSpPr/>
            <p:nvPr/>
          </p:nvSpPr>
          <p:spPr>
            <a:xfrm>
              <a:off x="7750193" y="1744963"/>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Objectives</a:t>
              </a:r>
            </a:p>
          </p:txBody>
        </p:sp>
        <p:sp>
          <p:nvSpPr>
            <p:cNvPr id="49" name="Freeform 48"/>
            <p:cNvSpPr/>
            <p:nvPr/>
          </p:nvSpPr>
          <p:spPr>
            <a:xfrm>
              <a:off x="7750193" y="1963634"/>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System Types</a:t>
              </a:r>
            </a:p>
          </p:txBody>
        </p:sp>
        <p:sp>
          <p:nvSpPr>
            <p:cNvPr id="50" name="Straight Connector 49"/>
            <p:cNvSpPr/>
            <p:nvPr/>
          </p:nvSpPr>
          <p:spPr>
            <a:xfrm>
              <a:off x="3936301" y="2227713"/>
              <a:ext cx="80467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3790951" y="2221366"/>
              <a:ext cx="3791257" cy="556615"/>
            </a:xfrm>
            <a:custGeom>
              <a:avLst/>
              <a:gdLst>
                <a:gd name="connsiteX0" fmla="*/ 0 w 2972446"/>
                <a:gd name="connsiteY0" fmla="*/ 0 h 1341039"/>
                <a:gd name="connsiteX1" fmla="*/ 2972446 w 2972446"/>
                <a:gd name="connsiteY1" fmla="*/ 0 h 1341039"/>
                <a:gd name="connsiteX2" fmla="*/ 2972446 w 2972446"/>
                <a:gd name="connsiteY2" fmla="*/ 1341039 h 1341039"/>
                <a:gd name="connsiteX3" fmla="*/ 0 w 2972446"/>
                <a:gd name="connsiteY3" fmla="*/ 1341039 h 1341039"/>
                <a:gd name="connsiteX4" fmla="*/ 0 w 2972446"/>
                <a:gd name="connsiteY4" fmla="*/ 0 h 1341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341039">
                  <a:moveTo>
                    <a:pt x="0" y="0"/>
                  </a:moveTo>
                  <a:lnTo>
                    <a:pt x="2972446" y="0"/>
                  </a:lnTo>
                  <a:lnTo>
                    <a:pt x="2972446" y="1341039"/>
                  </a:lnTo>
                  <a:lnTo>
                    <a:pt x="0" y="13410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000" b="0" i="0" u="none" kern="1200" dirty="0">
                  <a:solidFill>
                    <a:schemeClr val="tx1"/>
                  </a:solidFill>
                </a:rPr>
                <a:t>Transaction Processing Activities</a:t>
              </a:r>
            </a:p>
          </p:txBody>
        </p:sp>
        <p:sp>
          <p:nvSpPr>
            <p:cNvPr id="52" name="Freeform 51"/>
            <p:cNvSpPr/>
            <p:nvPr/>
          </p:nvSpPr>
          <p:spPr>
            <a:xfrm>
              <a:off x="7750193" y="2250191"/>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Collection</a:t>
              </a:r>
            </a:p>
          </p:txBody>
        </p:sp>
        <p:sp>
          <p:nvSpPr>
            <p:cNvPr id="53" name="Freeform 52"/>
            <p:cNvSpPr/>
            <p:nvPr/>
          </p:nvSpPr>
          <p:spPr>
            <a:xfrm>
              <a:off x="7750193" y="2465444"/>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Editing</a:t>
              </a:r>
            </a:p>
          </p:txBody>
        </p:sp>
        <p:sp>
          <p:nvSpPr>
            <p:cNvPr id="54" name="Freeform 53"/>
            <p:cNvSpPr/>
            <p:nvPr/>
          </p:nvSpPr>
          <p:spPr>
            <a:xfrm>
              <a:off x="7750193" y="2690045"/>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Correction</a:t>
              </a:r>
            </a:p>
          </p:txBody>
        </p:sp>
        <p:sp>
          <p:nvSpPr>
            <p:cNvPr id="55" name="Freeform 54"/>
            <p:cNvSpPr/>
            <p:nvPr/>
          </p:nvSpPr>
          <p:spPr>
            <a:xfrm>
              <a:off x="7750193" y="2940047"/>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Processing</a:t>
              </a:r>
            </a:p>
          </p:txBody>
        </p:sp>
        <p:sp>
          <p:nvSpPr>
            <p:cNvPr id="56" name="Freeform 55"/>
            <p:cNvSpPr/>
            <p:nvPr/>
          </p:nvSpPr>
          <p:spPr>
            <a:xfrm>
              <a:off x="7750193" y="3164648"/>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Storage</a:t>
              </a:r>
            </a:p>
          </p:txBody>
        </p:sp>
        <p:sp>
          <p:nvSpPr>
            <p:cNvPr id="57" name="Freeform 56"/>
            <p:cNvSpPr/>
            <p:nvPr/>
          </p:nvSpPr>
          <p:spPr>
            <a:xfrm>
              <a:off x="7750193" y="3390829"/>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Document Production</a:t>
              </a:r>
            </a:p>
          </p:txBody>
        </p:sp>
        <p:sp>
          <p:nvSpPr>
            <p:cNvPr id="58" name="Straight Connector 57"/>
            <p:cNvSpPr/>
            <p:nvPr/>
          </p:nvSpPr>
          <p:spPr>
            <a:xfrm>
              <a:off x="2085353" y="3624003"/>
              <a:ext cx="99669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1957766" y="3632630"/>
              <a:ext cx="2346835" cy="1137709"/>
            </a:xfrm>
            <a:custGeom>
              <a:avLst/>
              <a:gdLst>
                <a:gd name="connsiteX0" fmla="*/ 0 w 2346835"/>
                <a:gd name="connsiteY0" fmla="*/ 0 h 1137709"/>
                <a:gd name="connsiteX1" fmla="*/ 2346835 w 2346835"/>
                <a:gd name="connsiteY1" fmla="*/ 0 h 1137709"/>
                <a:gd name="connsiteX2" fmla="*/ 2346835 w 2346835"/>
                <a:gd name="connsiteY2" fmla="*/ 1137709 h 1137709"/>
                <a:gd name="connsiteX3" fmla="*/ 0 w 2346835"/>
                <a:gd name="connsiteY3" fmla="*/ 1137709 h 1137709"/>
                <a:gd name="connsiteX4" fmla="*/ 0 w 2346835"/>
                <a:gd name="connsiteY4" fmla="*/ 0 h 1137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6835" h="1137709">
                  <a:moveTo>
                    <a:pt x="0" y="0"/>
                  </a:moveTo>
                  <a:lnTo>
                    <a:pt x="2346835" y="0"/>
                  </a:lnTo>
                  <a:lnTo>
                    <a:pt x="2346835" y="1137709"/>
                  </a:lnTo>
                  <a:lnTo>
                    <a:pt x="0" y="113770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2800" b="0" i="0" u="none" kern="1200" dirty="0">
                  <a:solidFill>
                    <a:schemeClr val="tx1"/>
                  </a:solidFill>
                </a:rPr>
                <a:t>Enterprise System </a:t>
              </a:r>
            </a:p>
          </p:txBody>
        </p:sp>
        <p:sp>
          <p:nvSpPr>
            <p:cNvPr id="60" name="Freeform 59"/>
            <p:cNvSpPr/>
            <p:nvPr/>
          </p:nvSpPr>
          <p:spPr>
            <a:xfrm>
              <a:off x="4481814" y="4597830"/>
              <a:ext cx="2972446"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endParaRPr lang="en-US" sz="1200" b="0" i="0" u="none" kern="1200" dirty="0">
                <a:solidFill>
                  <a:schemeClr val="tx1"/>
                </a:solidFill>
              </a:endParaRPr>
            </a:p>
          </p:txBody>
        </p:sp>
        <p:sp>
          <p:nvSpPr>
            <p:cNvPr id="62" name="Freeform 61"/>
            <p:cNvSpPr/>
            <p:nvPr/>
          </p:nvSpPr>
          <p:spPr>
            <a:xfrm>
              <a:off x="3790950" y="3594573"/>
              <a:ext cx="2750791" cy="890051"/>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defTabSz="533400">
                <a:lnSpc>
                  <a:spcPct val="90000"/>
                </a:lnSpc>
                <a:spcBef>
                  <a:spcPct val="0"/>
                </a:spcBef>
                <a:spcAft>
                  <a:spcPct val="35000"/>
                </a:spcAft>
              </a:pPr>
              <a:r>
                <a:rPr lang="en-US" sz="2000" b="0" i="0" u="none" kern="1200" dirty="0">
                  <a:solidFill>
                    <a:schemeClr val="tx1"/>
                  </a:solidFill>
                </a:rPr>
                <a:t>Advantages </a:t>
              </a:r>
              <a:r>
                <a:rPr lang="en-US" sz="2000" dirty="0">
                  <a:solidFill>
                    <a:schemeClr val="tx1"/>
                  </a:solidFill>
                </a:rPr>
                <a:t>of Enterprise Resource Planning</a:t>
              </a:r>
            </a:p>
          </p:txBody>
        </p:sp>
        <p:sp>
          <p:nvSpPr>
            <p:cNvPr id="63" name="Freeform 62"/>
            <p:cNvSpPr/>
            <p:nvPr/>
          </p:nvSpPr>
          <p:spPr>
            <a:xfrm>
              <a:off x="7750193" y="3640188"/>
              <a:ext cx="3933807" cy="242512"/>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Improved Access to Quality Data For Operational Decision Making </a:t>
              </a:r>
            </a:p>
          </p:txBody>
        </p:sp>
        <p:sp>
          <p:nvSpPr>
            <p:cNvPr id="64" name="Freeform 63"/>
            <p:cNvSpPr/>
            <p:nvPr/>
          </p:nvSpPr>
          <p:spPr>
            <a:xfrm>
              <a:off x="7750194" y="4106062"/>
              <a:ext cx="3786500" cy="252628"/>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Elimination of Costly, Inflexible Legacy Systems</a:t>
              </a:r>
            </a:p>
          </p:txBody>
        </p:sp>
        <p:sp>
          <p:nvSpPr>
            <p:cNvPr id="65" name="Freeform 64"/>
            <p:cNvSpPr/>
            <p:nvPr/>
          </p:nvSpPr>
          <p:spPr>
            <a:xfrm>
              <a:off x="7750193" y="4384090"/>
              <a:ext cx="4994953" cy="274320"/>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Improvement of Work Processes</a:t>
              </a:r>
            </a:p>
          </p:txBody>
        </p:sp>
        <p:sp>
          <p:nvSpPr>
            <p:cNvPr id="66" name="Freeform 65"/>
            <p:cNvSpPr/>
            <p:nvPr/>
          </p:nvSpPr>
          <p:spPr>
            <a:xfrm>
              <a:off x="7750193" y="4667811"/>
              <a:ext cx="3933807" cy="198478"/>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Opportunity To Upgrade and Standardize Technology Infrastructure</a:t>
              </a:r>
            </a:p>
          </p:txBody>
        </p:sp>
        <p:sp>
          <p:nvSpPr>
            <p:cNvPr id="67" name="Straight Connector 66"/>
            <p:cNvSpPr/>
            <p:nvPr/>
          </p:nvSpPr>
          <p:spPr>
            <a:xfrm>
              <a:off x="3847401" y="5195274"/>
              <a:ext cx="8138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3790951" y="5246074"/>
              <a:ext cx="3307709"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2000" b="0" i="0" u="none" kern="1200" dirty="0">
                  <a:solidFill>
                    <a:schemeClr val="tx1"/>
                  </a:solidFill>
                </a:rPr>
                <a:t>Product Lifecycle Management</a:t>
              </a:r>
            </a:p>
          </p:txBody>
        </p:sp>
        <p:sp>
          <p:nvSpPr>
            <p:cNvPr id="69" name="Freeform 68"/>
            <p:cNvSpPr/>
            <p:nvPr/>
          </p:nvSpPr>
          <p:spPr>
            <a:xfrm>
              <a:off x="7631473" y="5243098"/>
              <a:ext cx="4297680" cy="274320"/>
            </a:xfrm>
            <a:custGeom>
              <a:avLst/>
              <a:gdLst>
                <a:gd name="connsiteX0" fmla="*/ 0 w 2972446"/>
                <a:gd name="connsiteY0" fmla="*/ 0 h 218417"/>
                <a:gd name="connsiteX1" fmla="*/ 2972446 w 2972446"/>
                <a:gd name="connsiteY1" fmla="*/ 0 h 218417"/>
                <a:gd name="connsiteX2" fmla="*/ 2972446 w 2972446"/>
                <a:gd name="connsiteY2" fmla="*/ 218417 h 218417"/>
                <a:gd name="connsiteX3" fmla="*/ 0 w 2972446"/>
                <a:gd name="connsiteY3" fmla="*/ 218417 h 218417"/>
                <a:gd name="connsiteX4" fmla="*/ 0 w 2972446"/>
                <a:gd name="connsiteY4" fmla="*/ 0 h 218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18417">
                  <a:moveTo>
                    <a:pt x="0" y="0"/>
                  </a:moveTo>
                  <a:lnTo>
                    <a:pt x="2972446" y="0"/>
                  </a:lnTo>
                  <a:lnTo>
                    <a:pt x="2972446" y="218417"/>
                  </a:lnTo>
                  <a:lnTo>
                    <a:pt x="0" y="2184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CAD – CAE – CAM</a:t>
              </a:r>
            </a:p>
          </p:txBody>
        </p:sp>
        <p:sp>
          <p:nvSpPr>
            <p:cNvPr id="70" name="Freeform 69"/>
            <p:cNvSpPr/>
            <p:nvPr/>
          </p:nvSpPr>
          <p:spPr>
            <a:xfrm>
              <a:off x="7631473" y="5503540"/>
              <a:ext cx="4297680" cy="274320"/>
            </a:xfrm>
            <a:custGeom>
              <a:avLst/>
              <a:gdLst>
                <a:gd name="connsiteX0" fmla="*/ 0 w 2972446"/>
                <a:gd name="connsiteY0" fmla="*/ 0 h 218417"/>
                <a:gd name="connsiteX1" fmla="*/ 2972446 w 2972446"/>
                <a:gd name="connsiteY1" fmla="*/ 0 h 218417"/>
                <a:gd name="connsiteX2" fmla="*/ 2972446 w 2972446"/>
                <a:gd name="connsiteY2" fmla="*/ 218417 h 218417"/>
                <a:gd name="connsiteX3" fmla="*/ 0 w 2972446"/>
                <a:gd name="connsiteY3" fmla="*/ 218417 h 218417"/>
                <a:gd name="connsiteX4" fmla="*/ 0 w 2972446"/>
                <a:gd name="connsiteY4" fmla="*/ 0 h 218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18417">
                  <a:moveTo>
                    <a:pt x="0" y="0"/>
                  </a:moveTo>
                  <a:lnTo>
                    <a:pt x="2972446" y="0"/>
                  </a:lnTo>
                  <a:lnTo>
                    <a:pt x="2972446" y="218417"/>
                  </a:lnTo>
                  <a:lnTo>
                    <a:pt x="0" y="2184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Benefits of a PLM System</a:t>
              </a:r>
            </a:p>
          </p:txBody>
        </p:sp>
        <p:sp>
          <p:nvSpPr>
            <p:cNvPr id="71" name="Straight Connector 70"/>
            <p:cNvSpPr/>
            <p:nvPr/>
          </p:nvSpPr>
          <p:spPr>
            <a:xfrm>
              <a:off x="3860101" y="5797209"/>
              <a:ext cx="8138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2" name="Freeform 71"/>
            <p:cNvSpPr/>
            <p:nvPr/>
          </p:nvSpPr>
          <p:spPr>
            <a:xfrm>
              <a:off x="3790950" y="5787684"/>
              <a:ext cx="3840523"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2000" b="0" i="0" u="none" kern="1200" dirty="0">
                  <a:solidFill>
                    <a:schemeClr val="tx1"/>
                  </a:solidFill>
                </a:rPr>
                <a:t>Overcoming Challenges in Implementing Enterprise Systems</a:t>
              </a:r>
            </a:p>
          </p:txBody>
        </p:sp>
        <p:sp>
          <p:nvSpPr>
            <p:cNvPr id="73" name="Straight Connector 72"/>
            <p:cNvSpPr/>
            <p:nvPr/>
          </p:nvSpPr>
          <p:spPr>
            <a:xfrm>
              <a:off x="1780553" y="6345169"/>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17241647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Transaction Processing Activities</a:t>
            </a:r>
          </a:p>
        </p:txBody>
      </p:sp>
      <p:sp>
        <p:nvSpPr>
          <p:cNvPr id="3" name="Content Placeholder 2"/>
          <p:cNvSpPr>
            <a:spLocks noGrp="1"/>
          </p:cNvSpPr>
          <p:nvPr>
            <p:ph idx="1"/>
          </p:nvPr>
        </p:nvSpPr>
        <p:spPr>
          <a:xfrm>
            <a:off x="188685" y="1422213"/>
            <a:ext cx="8443685" cy="4934138"/>
          </a:xfrm>
        </p:spPr>
        <p:txBody>
          <a:bodyPr>
            <a:normAutofit fontScale="85000" lnSpcReduction="20000"/>
          </a:bodyPr>
          <a:lstStyle/>
          <a:p>
            <a:r>
              <a:rPr lang="en-US" dirty="0"/>
              <a:t>Along with having common characteristics, all TPSs perform a common set of basic data-processing activities. </a:t>
            </a:r>
          </a:p>
          <a:p>
            <a:r>
              <a:rPr lang="en-US" dirty="0"/>
              <a:t>TPSs capture and process data that describes fundamental business transactions.</a:t>
            </a:r>
          </a:p>
          <a:p>
            <a:r>
              <a:rPr lang="en-US" dirty="0"/>
              <a:t>This data is used to update databases and to produce a variety of reports for people both within and outside the enterprise.</a:t>
            </a:r>
          </a:p>
          <a:p>
            <a:r>
              <a:rPr lang="en-US" dirty="0"/>
              <a:t>The business data goes through a transaction processing cycle that includes data collection, data editing, data correction, data processing, data storage, and document production.</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82743" y="1312791"/>
            <a:ext cx="3120569" cy="5116281"/>
          </a:xfrm>
          <a:prstGeom prst="rect">
            <a:avLst/>
          </a:prstGeom>
        </p:spPr>
      </p:pic>
    </p:spTree>
    <p:extLst>
      <p:ext uri="{BB962C8B-B14F-4D97-AF65-F5344CB8AC3E}">
        <p14:creationId xmlns:p14="http://schemas.microsoft.com/office/powerpoint/2010/main" val="37403819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Activities</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FF0000"/>
                </a:solidFill>
              </a:rPr>
              <a:t>Data Collection</a:t>
            </a:r>
          </a:p>
          <a:p>
            <a:r>
              <a:rPr lang="en-US" dirty="0"/>
              <a:t>Capturing and gathering all data necessary to complete the processing of transactions is called </a:t>
            </a:r>
            <a:r>
              <a:rPr lang="en-US" b="1" i="1" dirty="0">
                <a:solidFill>
                  <a:schemeClr val="accent1"/>
                </a:solidFill>
              </a:rPr>
              <a:t>data collection</a:t>
            </a:r>
            <a:r>
              <a:rPr lang="en-US" dirty="0"/>
              <a:t>. In some cases, it can be done manually, such as by collecting handwritten sales orders or inventory update forms. In other cases, data collection is automated via special input devices such as scanners, point-of-sale (POS) devices, and terminals.</a:t>
            </a:r>
          </a:p>
          <a:p>
            <a:r>
              <a:rPr lang="en-US" dirty="0"/>
              <a:t>Data collection begins with a transaction (e.g., taking a customer order) and results in data that serves as input to the TPS. </a:t>
            </a:r>
          </a:p>
        </p:txBody>
      </p:sp>
    </p:spTree>
    <p:extLst>
      <p:ext uri="{BB962C8B-B14F-4D97-AF65-F5344CB8AC3E}">
        <p14:creationId xmlns:p14="http://schemas.microsoft.com/office/powerpoint/2010/main" val="18362367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Activities</a:t>
            </a:r>
          </a:p>
        </p:txBody>
      </p:sp>
      <p:sp>
        <p:nvSpPr>
          <p:cNvPr id="3" name="Content Placeholder 2"/>
          <p:cNvSpPr>
            <a:spLocks noGrp="1"/>
          </p:cNvSpPr>
          <p:nvPr>
            <p:ph idx="1"/>
          </p:nvPr>
        </p:nvSpPr>
        <p:spPr/>
        <p:txBody>
          <a:bodyPr>
            <a:normAutofit fontScale="92500" lnSpcReduction="20000"/>
          </a:bodyPr>
          <a:lstStyle/>
          <a:p>
            <a:r>
              <a:rPr lang="en-US" dirty="0"/>
              <a:t>Data should be captured at its source and recorded accurately in a timely fashion, with minimal manual effort and in an electronic or digital form that can be directly entered into the computer. This approach is called </a:t>
            </a:r>
            <a:r>
              <a:rPr lang="en-US" b="1" i="1" dirty="0">
                <a:solidFill>
                  <a:schemeClr val="accent1"/>
                </a:solidFill>
              </a:rPr>
              <a:t>source data automation</a:t>
            </a:r>
            <a:r>
              <a:rPr lang="en-US" dirty="0"/>
              <a:t>. </a:t>
            </a:r>
          </a:p>
          <a:p>
            <a:r>
              <a:rPr lang="en-US" dirty="0"/>
              <a:t>An example of source data automation is an automated device at a retail store that speeds the checkout process—either UPC codes read by a scanner or RFID signals picked up when the items approach the checkout stand. </a:t>
            </a:r>
          </a:p>
          <a:p>
            <a:r>
              <a:rPr lang="en-US" dirty="0"/>
              <a:t>Using UPC bar codes or RFID tags is quicker and more accurate than having a clerk enter codes manually at the cash register. The product ID for each item is determined automatically, and its price retrieved from the item database. </a:t>
            </a:r>
          </a:p>
        </p:txBody>
      </p:sp>
    </p:spTree>
    <p:extLst>
      <p:ext uri="{BB962C8B-B14F-4D97-AF65-F5344CB8AC3E}">
        <p14:creationId xmlns:p14="http://schemas.microsoft.com/office/powerpoint/2010/main" val="18362367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Activities</a:t>
            </a:r>
          </a:p>
        </p:txBody>
      </p:sp>
      <p:sp>
        <p:nvSpPr>
          <p:cNvPr id="3" name="Content Placeholder 2"/>
          <p:cNvSpPr>
            <a:spLocks noGrp="1"/>
          </p:cNvSpPr>
          <p:nvPr>
            <p:ph idx="1"/>
          </p:nvPr>
        </p:nvSpPr>
        <p:spPr/>
        <p:txBody>
          <a:bodyPr>
            <a:normAutofit/>
          </a:bodyPr>
          <a:lstStyle/>
          <a:p>
            <a:r>
              <a:rPr lang="en-US" dirty="0"/>
              <a:t>The point-of-sale TPS uses the price data to determine the customer’s total.</a:t>
            </a:r>
          </a:p>
          <a:p>
            <a:r>
              <a:rPr lang="en-US" dirty="0"/>
              <a:t>The store’s inventory and purchase databases record the number of units of an item purchased, along with the price and the date and time of the purchase.</a:t>
            </a:r>
          </a:p>
          <a:p>
            <a:r>
              <a:rPr lang="en-US" dirty="0"/>
              <a:t>The inventory database generates a management report notifying the store manager to reorder items that have fallen below the reorder quantity. The detailed purchases database can be used by the store or sold to marketing research firms or manufacturers for detailed sales analysis.</a:t>
            </a:r>
          </a:p>
          <a:p>
            <a:endParaRPr lang="en-US" dirty="0"/>
          </a:p>
        </p:txBody>
      </p:sp>
    </p:spTree>
    <p:extLst>
      <p:ext uri="{BB962C8B-B14F-4D97-AF65-F5344CB8AC3E}">
        <p14:creationId xmlns:p14="http://schemas.microsoft.com/office/powerpoint/2010/main" val="18362367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Activities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Data Editing</a:t>
            </a:r>
          </a:p>
          <a:p>
            <a:r>
              <a:rPr lang="en-US" dirty="0"/>
              <a:t>An important step in processing transaction data is to check data for validity and completeness to detect any problems, a task called </a:t>
            </a:r>
            <a:r>
              <a:rPr lang="en-US" b="1" i="1" dirty="0">
                <a:solidFill>
                  <a:schemeClr val="accent1"/>
                </a:solidFill>
              </a:rPr>
              <a:t>data editing</a:t>
            </a:r>
            <a:r>
              <a:rPr lang="en-US" dirty="0"/>
              <a:t>.</a:t>
            </a:r>
          </a:p>
          <a:p>
            <a:r>
              <a:rPr lang="en-US" dirty="0"/>
              <a:t>For example, quantity and cost data must be numeric, and names must be alphabetic; otherwise, the data is not valid</a:t>
            </a:r>
          </a:p>
        </p:txBody>
      </p:sp>
    </p:spTree>
    <p:extLst>
      <p:ext uri="{BB962C8B-B14F-4D97-AF65-F5344CB8AC3E}">
        <p14:creationId xmlns:p14="http://schemas.microsoft.com/office/powerpoint/2010/main" val="35167220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Activities</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FF0000"/>
                </a:solidFill>
              </a:rPr>
              <a:t>Data Correction</a:t>
            </a:r>
          </a:p>
          <a:p>
            <a:r>
              <a:rPr lang="en-US" dirty="0"/>
              <a:t>It is not enough simply to reject invalid data. The system should also provide error messages that alert those responsible for editing the data. Error messages must specify the problem so proper corrections can be made.</a:t>
            </a:r>
          </a:p>
          <a:p>
            <a:r>
              <a:rPr lang="en-US" dirty="0"/>
              <a:t>A </a:t>
            </a:r>
            <a:r>
              <a:rPr lang="en-US" b="1" i="1" dirty="0">
                <a:solidFill>
                  <a:schemeClr val="accent1"/>
                </a:solidFill>
              </a:rPr>
              <a:t>data correction </a:t>
            </a:r>
            <a:r>
              <a:rPr lang="en-US" dirty="0"/>
              <a:t>involves reentering data that was not typed or scanned properly. For example, a scanned UPC code must match a code in a master table of valid UPCs. If the code is misread or does not exist in the table, the checkout clerk is given an instruction to rescan the item or type the information manually.</a:t>
            </a:r>
          </a:p>
        </p:txBody>
      </p:sp>
    </p:spTree>
    <p:extLst>
      <p:ext uri="{BB962C8B-B14F-4D97-AF65-F5344CB8AC3E}">
        <p14:creationId xmlns:p14="http://schemas.microsoft.com/office/powerpoint/2010/main" val="7845004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Activities</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FF0000"/>
                </a:solidFill>
              </a:rPr>
              <a:t>Data Processing</a:t>
            </a:r>
          </a:p>
          <a:p>
            <a:r>
              <a:rPr lang="en-US" dirty="0"/>
              <a:t>Another major activity of a TPS is data processing, performing calculations and other data transformations related to business transactions. Data processing can include classifying data, sorting data into categories, performing calculations, summarizing results, and storing data in the organization’s database for further processing. In a payroll TPS, for example, data processing includes multiplying an employee’s hours worked by the hourly pay rate. Overtime pay, federal and state tax withholdings, and deductions are also calculated.</a:t>
            </a:r>
          </a:p>
          <a:p>
            <a:pPr marL="0" indent="0">
              <a:buNone/>
            </a:pPr>
            <a:endParaRPr lang="en-US" dirty="0"/>
          </a:p>
        </p:txBody>
      </p:sp>
    </p:spTree>
    <p:extLst>
      <p:ext uri="{BB962C8B-B14F-4D97-AF65-F5344CB8AC3E}">
        <p14:creationId xmlns:p14="http://schemas.microsoft.com/office/powerpoint/2010/main" val="9271543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Activities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Data Storage</a:t>
            </a:r>
          </a:p>
          <a:p>
            <a:r>
              <a:rPr lang="en-US" b="1" i="1" dirty="0">
                <a:solidFill>
                  <a:schemeClr val="accent1"/>
                </a:solidFill>
              </a:rPr>
              <a:t>Data storage </a:t>
            </a:r>
            <a:r>
              <a:rPr lang="en-US" dirty="0"/>
              <a:t>involves updating one or more databases with new transactions. After being updated, this data can be further processed by other systems so that it is available for management reporting and decision making. Thus, although transaction databases can be considered a by-product of transaction processing, they can significantly affect nearly all other information systems and decision-making processes within an organization.</a:t>
            </a:r>
          </a:p>
        </p:txBody>
      </p:sp>
    </p:spTree>
    <p:extLst>
      <p:ext uri="{BB962C8B-B14F-4D97-AF65-F5344CB8AC3E}">
        <p14:creationId xmlns:p14="http://schemas.microsoft.com/office/powerpoint/2010/main" val="21644280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Transaction Processing Activities</a:t>
            </a:r>
          </a:p>
        </p:txBody>
      </p:sp>
      <p:sp>
        <p:nvSpPr>
          <p:cNvPr id="3" name="Content Placeholder 2"/>
          <p:cNvSpPr>
            <a:spLocks noGrp="1"/>
          </p:cNvSpPr>
          <p:nvPr>
            <p:ph idx="1"/>
          </p:nvPr>
        </p:nvSpPr>
        <p:spPr/>
        <p:txBody>
          <a:bodyPr>
            <a:normAutofit fontScale="85000" lnSpcReduction="10000"/>
          </a:bodyPr>
          <a:lstStyle/>
          <a:p>
            <a:pPr marL="0" indent="0">
              <a:buNone/>
            </a:pPr>
            <a:r>
              <a:rPr lang="en-US" b="1" dirty="0">
                <a:solidFill>
                  <a:srgbClr val="FF0000"/>
                </a:solidFill>
              </a:rPr>
              <a:t>Document Production</a:t>
            </a:r>
          </a:p>
          <a:p>
            <a:r>
              <a:rPr lang="en-US" b="1" i="1" dirty="0">
                <a:solidFill>
                  <a:schemeClr val="accent1"/>
                </a:solidFill>
              </a:rPr>
              <a:t>Document production </a:t>
            </a:r>
            <a:r>
              <a:rPr lang="en-US" dirty="0"/>
              <a:t>involves generating output records, documents, and reports. These can be hard-copy paper reports or displays on computer screens (sometimes referred to as soft copy). Printed paychecks, for example, are hard-copy documents produced by a payroll TPS, whereas an outstanding balance report for invoices might be an electronic report displayed by an accounts receivable TPS. </a:t>
            </a:r>
            <a:r>
              <a:rPr lang="en-US"/>
              <a:t>Often results </a:t>
            </a:r>
            <a:r>
              <a:rPr lang="en-US" dirty="0"/>
              <a:t>from one TPS flow downstream to become input to other systems, which might use the results of an inventory database update to create a stock exception report, a type of management report showing items with inventory levels below the specified reorder point.</a:t>
            </a:r>
          </a:p>
        </p:txBody>
      </p:sp>
    </p:spTree>
    <p:extLst>
      <p:ext uri="{BB962C8B-B14F-4D97-AF65-F5344CB8AC3E}">
        <p14:creationId xmlns:p14="http://schemas.microsoft.com/office/powerpoint/2010/main" val="4083384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Group 73"/>
          <p:cNvGrpSpPr/>
          <p:nvPr/>
        </p:nvGrpSpPr>
        <p:grpSpPr>
          <a:xfrm>
            <a:off x="189136" y="1288512"/>
            <a:ext cx="12556010" cy="5056657"/>
            <a:chOff x="189136" y="1288512"/>
            <a:chExt cx="12556010" cy="5056657"/>
          </a:xfrm>
        </p:grpSpPr>
        <p:sp>
          <p:nvSpPr>
            <p:cNvPr id="42" name="Straight Connector 41"/>
            <p:cNvSpPr/>
            <p:nvPr/>
          </p:nvSpPr>
          <p:spPr>
            <a:xfrm>
              <a:off x="189137" y="1288512"/>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3" name="Freeform 42"/>
            <p:cNvSpPr/>
            <p:nvPr/>
          </p:nvSpPr>
          <p:spPr>
            <a:xfrm>
              <a:off x="189136" y="1744963"/>
              <a:ext cx="2033363" cy="4459980"/>
            </a:xfrm>
            <a:custGeom>
              <a:avLst/>
              <a:gdLst>
                <a:gd name="connsiteX0" fmla="*/ 0 w 1591416"/>
                <a:gd name="connsiteY0" fmla="*/ 0 h 4929131"/>
                <a:gd name="connsiteX1" fmla="*/ 1591416 w 1591416"/>
                <a:gd name="connsiteY1" fmla="*/ 0 h 4929131"/>
                <a:gd name="connsiteX2" fmla="*/ 1591416 w 1591416"/>
                <a:gd name="connsiteY2" fmla="*/ 4929131 h 4929131"/>
                <a:gd name="connsiteX3" fmla="*/ 0 w 1591416"/>
                <a:gd name="connsiteY3" fmla="*/ 4929131 h 4929131"/>
                <a:gd name="connsiteX4" fmla="*/ 0 w 1591416"/>
                <a:gd name="connsiteY4" fmla="*/ 0 h 4929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416" h="4929131">
                  <a:moveTo>
                    <a:pt x="0" y="0"/>
                  </a:moveTo>
                  <a:lnTo>
                    <a:pt x="1591416" y="0"/>
                  </a:lnTo>
                  <a:lnTo>
                    <a:pt x="1591416" y="4929131"/>
                  </a:lnTo>
                  <a:lnTo>
                    <a:pt x="0" y="492913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endParaRPr lang="en-US" sz="3200" b="0" i="0" u="none" kern="1200" dirty="0">
                <a:solidFill>
                  <a:schemeClr val="accent1"/>
                </a:solidFill>
                <a:latin typeface="Times New Roman" panose="02020603050405020304" pitchFamily="18" charset="0"/>
                <a:cs typeface="Times New Roman" panose="02020603050405020304" pitchFamily="18" charset="0"/>
              </a:endParaRPr>
            </a:p>
            <a:p>
              <a:pPr lvl="0" algn="l" defTabSz="1422400">
                <a:lnSpc>
                  <a:spcPct val="90000"/>
                </a:lnSpc>
                <a:spcBef>
                  <a:spcPct val="0"/>
                </a:spcBef>
                <a:spcAft>
                  <a:spcPct val="35000"/>
                </a:spcAft>
              </a:pPr>
              <a:endParaRPr lang="en-US" sz="3200" dirty="0">
                <a:solidFill>
                  <a:schemeClr val="accent1"/>
                </a:solidFill>
                <a:latin typeface="Times New Roman" panose="02020603050405020304" pitchFamily="18" charset="0"/>
                <a:cs typeface="Times New Roman" panose="02020603050405020304" pitchFamily="18" charset="0"/>
              </a:endParaRPr>
            </a:p>
            <a:p>
              <a:pPr lvl="0" algn="l" defTabSz="1422400">
                <a:lnSpc>
                  <a:spcPct val="90000"/>
                </a:lnSpc>
                <a:spcBef>
                  <a:spcPct val="0"/>
                </a:spcBef>
                <a:spcAft>
                  <a:spcPct val="35000"/>
                </a:spcAft>
              </a:pPr>
              <a:r>
                <a:rPr lang="en-US" sz="3200" b="0" i="0" u="none" kern="1200" dirty="0">
                  <a:solidFill>
                    <a:schemeClr val="accent1"/>
                  </a:solidFill>
                  <a:latin typeface="Times New Roman" panose="02020603050405020304" pitchFamily="18" charset="0"/>
                  <a:cs typeface="Times New Roman" panose="02020603050405020304" pitchFamily="18" charset="0"/>
                </a:rPr>
                <a:t>Lecture 8</a:t>
              </a:r>
            </a:p>
            <a:p>
              <a:pPr lvl="0" algn="l" defTabSz="1422400">
                <a:lnSpc>
                  <a:spcPct val="90000"/>
                </a:lnSpc>
                <a:spcBef>
                  <a:spcPct val="0"/>
                </a:spcBef>
                <a:spcAft>
                  <a:spcPct val="35000"/>
                </a:spcAft>
              </a:pPr>
              <a:r>
                <a:rPr lang="en-US" sz="3200" b="0" i="0" u="none" kern="1200" dirty="0">
                  <a:solidFill>
                    <a:schemeClr val="accent1"/>
                  </a:solidFill>
                  <a:latin typeface="Times New Roman" panose="02020603050405020304" pitchFamily="18" charset="0"/>
                  <a:cs typeface="Times New Roman" panose="02020603050405020304" pitchFamily="18" charset="0"/>
                </a:rPr>
                <a:t>Enterprise Systems</a:t>
              </a:r>
              <a:endParaRPr lang="en-US" sz="3200" b="0" i="0" u="none" kern="1200" dirty="0">
                <a:solidFill>
                  <a:schemeClr val="accent1"/>
                </a:solidFill>
              </a:endParaRPr>
            </a:p>
          </p:txBody>
        </p:sp>
        <p:sp>
          <p:nvSpPr>
            <p:cNvPr id="44" name="Freeform 43"/>
            <p:cNvSpPr/>
            <p:nvPr/>
          </p:nvSpPr>
          <p:spPr>
            <a:xfrm>
              <a:off x="1957767" y="1317089"/>
              <a:ext cx="1998574" cy="1429335"/>
            </a:xfrm>
            <a:custGeom>
              <a:avLst/>
              <a:gdLst>
                <a:gd name="connsiteX0" fmla="*/ 0 w 2465555"/>
                <a:gd name="connsiteY0" fmla="*/ 0 h 2918684"/>
                <a:gd name="connsiteX1" fmla="*/ 2465555 w 2465555"/>
                <a:gd name="connsiteY1" fmla="*/ 0 h 2918684"/>
                <a:gd name="connsiteX2" fmla="*/ 2465555 w 2465555"/>
                <a:gd name="connsiteY2" fmla="*/ 2918684 h 2918684"/>
                <a:gd name="connsiteX3" fmla="*/ 0 w 2465555"/>
                <a:gd name="connsiteY3" fmla="*/ 2918684 h 2918684"/>
                <a:gd name="connsiteX4" fmla="*/ 0 w 2465555"/>
                <a:gd name="connsiteY4" fmla="*/ 0 h 291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5555" h="2918684">
                  <a:moveTo>
                    <a:pt x="0" y="0"/>
                  </a:moveTo>
                  <a:lnTo>
                    <a:pt x="2465555" y="0"/>
                  </a:lnTo>
                  <a:lnTo>
                    <a:pt x="2465555" y="2918684"/>
                  </a:lnTo>
                  <a:lnTo>
                    <a:pt x="0" y="29186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2800" b="0" i="0" u="none" kern="1200" dirty="0">
                  <a:solidFill>
                    <a:schemeClr val="tx1"/>
                  </a:solidFill>
                </a:rPr>
                <a:t>Transaction Processing Systems</a:t>
              </a:r>
            </a:p>
          </p:txBody>
        </p:sp>
        <p:sp>
          <p:nvSpPr>
            <p:cNvPr id="45" name="Freeform 44"/>
            <p:cNvSpPr/>
            <p:nvPr/>
          </p:nvSpPr>
          <p:spPr>
            <a:xfrm>
              <a:off x="3790951" y="1299679"/>
              <a:ext cx="3959242" cy="1088676"/>
            </a:xfrm>
            <a:custGeom>
              <a:avLst/>
              <a:gdLst>
                <a:gd name="connsiteX0" fmla="*/ 0 w 2972446"/>
                <a:gd name="connsiteY0" fmla="*/ 0 h 404580"/>
                <a:gd name="connsiteX1" fmla="*/ 2972446 w 2972446"/>
                <a:gd name="connsiteY1" fmla="*/ 0 h 404580"/>
                <a:gd name="connsiteX2" fmla="*/ 2972446 w 2972446"/>
                <a:gd name="connsiteY2" fmla="*/ 404580 h 404580"/>
                <a:gd name="connsiteX3" fmla="*/ 0 w 2972446"/>
                <a:gd name="connsiteY3" fmla="*/ 404580 h 404580"/>
                <a:gd name="connsiteX4" fmla="*/ 0 w 2972446"/>
                <a:gd name="connsiteY4" fmla="*/ 0 h 404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04580">
                  <a:moveTo>
                    <a:pt x="0" y="0"/>
                  </a:moveTo>
                  <a:lnTo>
                    <a:pt x="2972446" y="0"/>
                  </a:lnTo>
                  <a:lnTo>
                    <a:pt x="2972446" y="404580"/>
                  </a:lnTo>
                  <a:lnTo>
                    <a:pt x="0" y="4045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000" b="0" i="0" u="none" kern="1200" dirty="0">
                  <a:solidFill>
                    <a:schemeClr val="tx1"/>
                  </a:solidFill>
                </a:rPr>
                <a:t>Traditional Transaction Processing Methods and Objectives</a:t>
              </a:r>
            </a:p>
          </p:txBody>
        </p:sp>
        <p:sp>
          <p:nvSpPr>
            <p:cNvPr id="46" name="Freeform 45"/>
            <p:cNvSpPr/>
            <p:nvPr/>
          </p:nvSpPr>
          <p:spPr>
            <a:xfrm>
              <a:off x="7750193" y="1301271"/>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Batch Processing Systems</a:t>
              </a:r>
            </a:p>
          </p:txBody>
        </p:sp>
        <p:sp>
          <p:nvSpPr>
            <p:cNvPr id="47" name="Freeform 46"/>
            <p:cNvSpPr/>
            <p:nvPr/>
          </p:nvSpPr>
          <p:spPr>
            <a:xfrm>
              <a:off x="7750193" y="1532642"/>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dirty="0">
                  <a:solidFill>
                    <a:schemeClr val="tx1"/>
                  </a:solidFill>
                </a:rPr>
                <a:t>O</a:t>
              </a:r>
              <a:r>
                <a:rPr lang="en-US" sz="1400" b="0" i="0" u="none" kern="1200" dirty="0">
                  <a:solidFill>
                    <a:schemeClr val="tx1"/>
                  </a:solidFill>
                </a:rPr>
                <a:t>nline Transaction Processing </a:t>
              </a:r>
            </a:p>
          </p:txBody>
        </p:sp>
        <p:sp>
          <p:nvSpPr>
            <p:cNvPr id="48" name="Freeform 47"/>
            <p:cNvSpPr/>
            <p:nvPr/>
          </p:nvSpPr>
          <p:spPr>
            <a:xfrm>
              <a:off x="7750193" y="1744963"/>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Objectives</a:t>
              </a:r>
            </a:p>
          </p:txBody>
        </p:sp>
        <p:sp>
          <p:nvSpPr>
            <p:cNvPr id="49" name="Freeform 48"/>
            <p:cNvSpPr/>
            <p:nvPr/>
          </p:nvSpPr>
          <p:spPr>
            <a:xfrm>
              <a:off x="7750193" y="1963634"/>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System Types</a:t>
              </a:r>
            </a:p>
          </p:txBody>
        </p:sp>
        <p:sp>
          <p:nvSpPr>
            <p:cNvPr id="50" name="Straight Connector 49"/>
            <p:cNvSpPr/>
            <p:nvPr/>
          </p:nvSpPr>
          <p:spPr>
            <a:xfrm>
              <a:off x="3936301" y="2227713"/>
              <a:ext cx="80467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3790951" y="2221366"/>
              <a:ext cx="3791257" cy="556615"/>
            </a:xfrm>
            <a:custGeom>
              <a:avLst/>
              <a:gdLst>
                <a:gd name="connsiteX0" fmla="*/ 0 w 2972446"/>
                <a:gd name="connsiteY0" fmla="*/ 0 h 1341039"/>
                <a:gd name="connsiteX1" fmla="*/ 2972446 w 2972446"/>
                <a:gd name="connsiteY1" fmla="*/ 0 h 1341039"/>
                <a:gd name="connsiteX2" fmla="*/ 2972446 w 2972446"/>
                <a:gd name="connsiteY2" fmla="*/ 1341039 h 1341039"/>
                <a:gd name="connsiteX3" fmla="*/ 0 w 2972446"/>
                <a:gd name="connsiteY3" fmla="*/ 1341039 h 1341039"/>
                <a:gd name="connsiteX4" fmla="*/ 0 w 2972446"/>
                <a:gd name="connsiteY4" fmla="*/ 0 h 1341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341039">
                  <a:moveTo>
                    <a:pt x="0" y="0"/>
                  </a:moveTo>
                  <a:lnTo>
                    <a:pt x="2972446" y="0"/>
                  </a:lnTo>
                  <a:lnTo>
                    <a:pt x="2972446" y="1341039"/>
                  </a:lnTo>
                  <a:lnTo>
                    <a:pt x="0" y="13410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000" b="0" i="0" u="none" kern="1200" dirty="0">
                  <a:solidFill>
                    <a:schemeClr val="tx1"/>
                  </a:solidFill>
                </a:rPr>
                <a:t>Transaction Processing Activities</a:t>
              </a:r>
            </a:p>
          </p:txBody>
        </p:sp>
        <p:sp>
          <p:nvSpPr>
            <p:cNvPr id="52" name="Freeform 51"/>
            <p:cNvSpPr/>
            <p:nvPr/>
          </p:nvSpPr>
          <p:spPr>
            <a:xfrm>
              <a:off x="7750193" y="2250191"/>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Collection</a:t>
              </a:r>
            </a:p>
          </p:txBody>
        </p:sp>
        <p:sp>
          <p:nvSpPr>
            <p:cNvPr id="53" name="Freeform 52"/>
            <p:cNvSpPr/>
            <p:nvPr/>
          </p:nvSpPr>
          <p:spPr>
            <a:xfrm>
              <a:off x="7750193" y="2465444"/>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Editing</a:t>
              </a:r>
            </a:p>
          </p:txBody>
        </p:sp>
        <p:sp>
          <p:nvSpPr>
            <p:cNvPr id="54" name="Freeform 53"/>
            <p:cNvSpPr/>
            <p:nvPr/>
          </p:nvSpPr>
          <p:spPr>
            <a:xfrm>
              <a:off x="7750193" y="2690045"/>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Correction</a:t>
              </a:r>
            </a:p>
          </p:txBody>
        </p:sp>
        <p:sp>
          <p:nvSpPr>
            <p:cNvPr id="55" name="Freeform 54"/>
            <p:cNvSpPr/>
            <p:nvPr/>
          </p:nvSpPr>
          <p:spPr>
            <a:xfrm>
              <a:off x="7750193" y="2940047"/>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Processing</a:t>
              </a:r>
            </a:p>
          </p:txBody>
        </p:sp>
        <p:sp>
          <p:nvSpPr>
            <p:cNvPr id="56" name="Freeform 55"/>
            <p:cNvSpPr/>
            <p:nvPr/>
          </p:nvSpPr>
          <p:spPr>
            <a:xfrm>
              <a:off x="7750193" y="3164648"/>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Storage</a:t>
              </a:r>
            </a:p>
          </p:txBody>
        </p:sp>
        <p:sp>
          <p:nvSpPr>
            <p:cNvPr id="57" name="Freeform 56"/>
            <p:cNvSpPr/>
            <p:nvPr/>
          </p:nvSpPr>
          <p:spPr>
            <a:xfrm>
              <a:off x="7750193" y="3390829"/>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Document Production</a:t>
              </a:r>
            </a:p>
          </p:txBody>
        </p:sp>
        <p:sp>
          <p:nvSpPr>
            <p:cNvPr id="58" name="Straight Connector 57"/>
            <p:cNvSpPr/>
            <p:nvPr/>
          </p:nvSpPr>
          <p:spPr>
            <a:xfrm>
              <a:off x="2085353" y="3624003"/>
              <a:ext cx="99669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1957766" y="3632630"/>
              <a:ext cx="2346835" cy="1137709"/>
            </a:xfrm>
            <a:custGeom>
              <a:avLst/>
              <a:gdLst>
                <a:gd name="connsiteX0" fmla="*/ 0 w 2346835"/>
                <a:gd name="connsiteY0" fmla="*/ 0 h 1137709"/>
                <a:gd name="connsiteX1" fmla="*/ 2346835 w 2346835"/>
                <a:gd name="connsiteY1" fmla="*/ 0 h 1137709"/>
                <a:gd name="connsiteX2" fmla="*/ 2346835 w 2346835"/>
                <a:gd name="connsiteY2" fmla="*/ 1137709 h 1137709"/>
                <a:gd name="connsiteX3" fmla="*/ 0 w 2346835"/>
                <a:gd name="connsiteY3" fmla="*/ 1137709 h 1137709"/>
                <a:gd name="connsiteX4" fmla="*/ 0 w 2346835"/>
                <a:gd name="connsiteY4" fmla="*/ 0 h 1137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6835" h="1137709">
                  <a:moveTo>
                    <a:pt x="0" y="0"/>
                  </a:moveTo>
                  <a:lnTo>
                    <a:pt x="2346835" y="0"/>
                  </a:lnTo>
                  <a:lnTo>
                    <a:pt x="2346835" y="1137709"/>
                  </a:lnTo>
                  <a:lnTo>
                    <a:pt x="0" y="113770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2800" b="0" i="0" u="none" kern="1200" dirty="0">
                  <a:solidFill>
                    <a:schemeClr val="tx1"/>
                  </a:solidFill>
                </a:rPr>
                <a:t>Enterprise System </a:t>
              </a:r>
            </a:p>
          </p:txBody>
        </p:sp>
        <p:sp>
          <p:nvSpPr>
            <p:cNvPr id="60" name="Freeform 59"/>
            <p:cNvSpPr/>
            <p:nvPr/>
          </p:nvSpPr>
          <p:spPr>
            <a:xfrm>
              <a:off x="4481814" y="4597830"/>
              <a:ext cx="2972446"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endParaRPr lang="en-US" sz="1200" b="0" i="0" u="none" kern="1200" dirty="0">
                <a:solidFill>
                  <a:schemeClr val="tx1"/>
                </a:solidFill>
              </a:endParaRPr>
            </a:p>
          </p:txBody>
        </p:sp>
        <p:sp>
          <p:nvSpPr>
            <p:cNvPr id="62" name="Freeform 61"/>
            <p:cNvSpPr/>
            <p:nvPr/>
          </p:nvSpPr>
          <p:spPr>
            <a:xfrm>
              <a:off x="3790950" y="3594573"/>
              <a:ext cx="2750791" cy="890051"/>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defTabSz="533400">
                <a:lnSpc>
                  <a:spcPct val="90000"/>
                </a:lnSpc>
                <a:spcBef>
                  <a:spcPct val="0"/>
                </a:spcBef>
                <a:spcAft>
                  <a:spcPct val="35000"/>
                </a:spcAft>
              </a:pPr>
              <a:r>
                <a:rPr lang="en-US" sz="2000" b="0" i="0" u="none" kern="1200" dirty="0">
                  <a:solidFill>
                    <a:schemeClr val="tx1"/>
                  </a:solidFill>
                </a:rPr>
                <a:t>Advantages </a:t>
              </a:r>
              <a:r>
                <a:rPr lang="en-US" sz="2000" dirty="0">
                  <a:solidFill>
                    <a:schemeClr val="tx1"/>
                  </a:solidFill>
                </a:rPr>
                <a:t>of Enterprise Resource Planning</a:t>
              </a:r>
            </a:p>
          </p:txBody>
        </p:sp>
        <p:sp>
          <p:nvSpPr>
            <p:cNvPr id="63" name="Freeform 62"/>
            <p:cNvSpPr/>
            <p:nvPr/>
          </p:nvSpPr>
          <p:spPr>
            <a:xfrm>
              <a:off x="7750193" y="3640188"/>
              <a:ext cx="3933807" cy="242512"/>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Improved Access to Quality Data For Operational Decision Making </a:t>
              </a:r>
            </a:p>
          </p:txBody>
        </p:sp>
        <p:sp>
          <p:nvSpPr>
            <p:cNvPr id="64" name="Freeform 63"/>
            <p:cNvSpPr/>
            <p:nvPr/>
          </p:nvSpPr>
          <p:spPr>
            <a:xfrm>
              <a:off x="7750194" y="4106062"/>
              <a:ext cx="3786500" cy="252628"/>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Elimination of Costly, Inflexible Legacy Systems</a:t>
              </a:r>
            </a:p>
          </p:txBody>
        </p:sp>
        <p:sp>
          <p:nvSpPr>
            <p:cNvPr id="65" name="Freeform 64"/>
            <p:cNvSpPr/>
            <p:nvPr/>
          </p:nvSpPr>
          <p:spPr>
            <a:xfrm>
              <a:off x="7750193" y="4384090"/>
              <a:ext cx="4994953" cy="274320"/>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Improvement of Work Processes</a:t>
              </a:r>
            </a:p>
          </p:txBody>
        </p:sp>
        <p:sp>
          <p:nvSpPr>
            <p:cNvPr id="66" name="Freeform 65"/>
            <p:cNvSpPr/>
            <p:nvPr/>
          </p:nvSpPr>
          <p:spPr>
            <a:xfrm>
              <a:off x="7750193" y="4667811"/>
              <a:ext cx="3933807" cy="198478"/>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Opportunity To Upgrade and Standardize Technology Infrastructure</a:t>
              </a:r>
            </a:p>
          </p:txBody>
        </p:sp>
        <p:sp>
          <p:nvSpPr>
            <p:cNvPr id="67" name="Straight Connector 66"/>
            <p:cNvSpPr/>
            <p:nvPr/>
          </p:nvSpPr>
          <p:spPr>
            <a:xfrm>
              <a:off x="3847401" y="5195274"/>
              <a:ext cx="8138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3790951" y="5246074"/>
              <a:ext cx="3307709"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2000" b="0" i="0" u="none" kern="1200" dirty="0">
                  <a:solidFill>
                    <a:schemeClr val="tx1"/>
                  </a:solidFill>
                </a:rPr>
                <a:t>Product Lifecycle Management</a:t>
              </a:r>
            </a:p>
          </p:txBody>
        </p:sp>
        <p:sp>
          <p:nvSpPr>
            <p:cNvPr id="69" name="Freeform 68"/>
            <p:cNvSpPr/>
            <p:nvPr/>
          </p:nvSpPr>
          <p:spPr>
            <a:xfrm>
              <a:off x="7631473" y="5243098"/>
              <a:ext cx="4297680" cy="274320"/>
            </a:xfrm>
            <a:custGeom>
              <a:avLst/>
              <a:gdLst>
                <a:gd name="connsiteX0" fmla="*/ 0 w 2972446"/>
                <a:gd name="connsiteY0" fmla="*/ 0 h 218417"/>
                <a:gd name="connsiteX1" fmla="*/ 2972446 w 2972446"/>
                <a:gd name="connsiteY1" fmla="*/ 0 h 218417"/>
                <a:gd name="connsiteX2" fmla="*/ 2972446 w 2972446"/>
                <a:gd name="connsiteY2" fmla="*/ 218417 h 218417"/>
                <a:gd name="connsiteX3" fmla="*/ 0 w 2972446"/>
                <a:gd name="connsiteY3" fmla="*/ 218417 h 218417"/>
                <a:gd name="connsiteX4" fmla="*/ 0 w 2972446"/>
                <a:gd name="connsiteY4" fmla="*/ 0 h 218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18417">
                  <a:moveTo>
                    <a:pt x="0" y="0"/>
                  </a:moveTo>
                  <a:lnTo>
                    <a:pt x="2972446" y="0"/>
                  </a:lnTo>
                  <a:lnTo>
                    <a:pt x="2972446" y="218417"/>
                  </a:lnTo>
                  <a:lnTo>
                    <a:pt x="0" y="2184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CAD – CAE – CAM</a:t>
              </a:r>
            </a:p>
          </p:txBody>
        </p:sp>
        <p:sp>
          <p:nvSpPr>
            <p:cNvPr id="70" name="Freeform 69"/>
            <p:cNvSpPr/>
            <p:nvPr/>
          </p:nvSpPr>
          <p:spPr>
            <a:xfrm>
              <a:off x="7631473" y="5503540"/>
              <a:ext cx="4297680" cy="274320"/>
            </a:xfrm>
            <a:custGeom>
              <a:avLst/>
              <a:gdLst>
                <a:gd name="connsiteX0" fmla="*/ 0 w 2972446"/>
                <a:gd name="connsiteY0" fmla="*/ 0 h 218417"/>
                <a:gd name="connsiteX1" fmla="*/ 2972446 w 2972446"/>
                <a:gd name="connsiteY1" fmla="*/ 0 h 218417"/>
                <a:gd name="connsiteX2" fmla="*/ 2972446 w 2972446"/>
                <a:gd name="connsiteY2" fmla="*/ 218417 h 218417"/>
                <a:gd name="connsiteX3" fmla="*/ 0 w 2972446"/>
                <a:gd name="connsiteY3" fmla="*/ 218417 h 218417"/>
                <a:gd name="connsiteX4" fmla="*/ 0 w 2972446"/>
                <a:gd name="connsiteY4" fmla="*/ 0 h 218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18417">
                  <a:moveTo>
                    <a:pt x="0" y="0"/>
                  </a:moveTo>
                  <a:lnTo>
                    <a:pt x="2972446" y="0"/>
                  </a:lnTo>
                  <a:lnTo>
                    <a:pt x="2972446" y="218417"/>
                  </a:lnTo>
                  <a:lnTo>
                    <a:pt x="0" y="2184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Benefits of a PLM System</a:t>
              </a:r>
            </a:p>
          </p:txBody>
        </p:sp>
        <p:sp>
          <p:nvSpPr>
            <p:cNvPr id="71" name="Straight Connector 70"/>
            <p:cNvSpPr/>
            <p:nvPr/>
          </p:nvSpPr>
          <p:spPr>
            <a:xfrm>
              <a:off x="3860101" y="5797209"/>
              <a:ext cx="8138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2" name="Freeform 71"/>
            <p:cNvSpPr/>
            <p:nvPr/>
          </p:nvSpPr>
          <p:spPr>
            <a:xfrm>
              <a:off x="3790950" y="5787684"/>
              <a:ext cx="3840523"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2000" b="0" i="0" u="none" kern="1200" dirty="0">
                  <a:solidFill>
                    <a:schemeClr val="tx1"/>
                  </a:solidFill>
                </a:rPr>
                <a:t>Overcoming Challenges in Implementing Enterprise Systems</a:t>
              </a:r>
            </a:p>
          </p:txBody>
        </p:sp>
        <p:sp>
          <p:nvSpPr>
            <p:cNvPr id="73" name="Straight Connector 72"/>
            <p:cNvSpPr/>
            <p:nvPr/>
          </p:nvSpPr>
          <p:spPr>
            <a:xfrm>
              <a:off x="1780553" y="6345169"/>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7770962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What is ERP (Enterprise Resource Planning)</a:t>
            </a:r>
          </a:p>
        </p:txBody>
      </p:sp>
      <p:pic>
        <p:nvPicPr>
          <p:cNvPr id="7" name="What is ERP (Enterprise Resource Planning)_">
            <a:hlinkClick r:id="" action="ppaction://media"/>
          </p:cNvPr>
          <p:cNvPicPr>
            <a:picLocks noGrp="1" noChangeAspect="1"/>
          </p:cNvPicPr>
          <p:nvPr>
            <p:ph idx="1"/>
            <a:videoFile r:link="rId1"/>
            <p:extLst>
              <p:ext uri="{DAA4B4D4-6D71-4841-9C94-3DE7FCFB9230}">
                <p14:media xmlns:p14="http://schemas.microsoft.com/office/powerpoint/2010/main" r:embed="rId2">
                  <p14:trim st="2255" end="4139.875"/>
                </p14:media>
              </p:ext>
            </p:extLst>
          </p:nvPr>
        </p:nvPicPr>
        <p:blipFill>
          <a:blip r:embed="rId4"/>
          <a:stretch>
            <a:fillRect/>
          </a:stretch>
        </p:blipFill>
        <p:spPr>
          <a:xfrm>
            <a:off x="1709738" y="1422400"/>
            <a:ext cx="8770937" cy="4933950"/>
          </a:xfrm>
        </p:spPr>
      </p:pic>
    </p:spTree>
    <p:extLst>
      <p:ext uri="{BB962C8B-B14F-4D97-AF65-F5344CB8AC3E}">
        <p14:creationId xmlns:p14="http://schemas.microsoft.com/office/powerpoint/2010/main" val="2296313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29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Enterprise Resource Planning</a:t>
            </a:r>
          </a:p>
        </p:txBody>
      </p:sp>
      <p:sp>
        <p:nvSpPr>
          <p:cNvPr id="3" name="Content Placeholder 2"/>
          <p:cNvSpPr>
            <a:spLocks noGrp="1"/>
          </p:cNvSpPr>
          <p:nvPr>
            <p:ph idx="1"/>
          </p:nvPr>
        </p:nvSpPr>
        <p:spPr/>
        <p:txBody>
          <a:bodyPr>
            <a:normAutofit/>
          </a:bodyPr>
          <a:lstStyle/>
          <a:p>
            <a:r>
              <a:rPr lang="en-US" b="1" i="1" dirty="0">
                <a:solidFill>
                  <a:schemeClr val="accent1"/>
                </a:solidFill>
              </a:rPr>
              <a:t>Enterprise resource planning (ERP) </a:t>
            </a:r>
            <a:r>
              <a:rPr lang="en-US" dirty="0"/>
              <a:t>is a set of integrated programs that manage a company’s vital business operations for an entire organization, even a complex, multisite, global organization.</a:t>
            </a:r>
          </a:p>
          <a:p>
            <a:r>
              <a:rPr lang="en-US" dirty="0"/>
              <a:t>Recall that a business process is a set of coordinated and related activities that takes one or more types of input and creates an output of value to the customer of that process. </a:t>
            </a:r>
          </a:p>
        </p:txBody>
      </p:sp>
    </p:spTree>
    <p:extLst>
      <p:ext uri="{BB962C8B-B14F-4D97-AF65-F5344CB8AC3E}">
        <p14:creationId xmlns:p14="http://schemas.microsoft.com/office/powerpoint/2010/main" val="37845366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Advantages of ERP</a:t>
            </a:r>
          </a:p>
        </p:txBody>
      </p:sp>
      <p:sp>
        <p:nvSpPr>
          <p:cNvPr id="3" name="Content Placeholder 2"/>
          <p:cNvSpPr>
            <a:spLocks noGrp="1"/>
          </p:cNvSpPr>
          <p:nvPr>
            <p:ph idx="1"/>
          </p:nvPr>
        </p:nvSpPr>
        <p:spPr/>
        <p:txBody>
          <a:bodyPr>
            <a:normAutofit fontScale="92500" lnSpcReduction="20000"/>
          </a:bodyPr>
          <a:lstStyle/>
          <a:p>
            <a:pPr marL="0" indent="0">
              <a:buNone/>
            </a:pPr>
            <a:r>
              <a:rPr lang="en-US" b="1" dirty="0">
                <a:solidFill>
                  <a:srgbClr val="FF0000"/>
                </a:solidFill>
              </a:rPr>
              <a:t>Improved Access to Quality Data for Operational Decision Making: </a:t>
            </a:r>
          </a:p>
          <a:p>
            <a:r>
              <a:rPr lang="en-US" dirty="0"/>
              <a:t>ERP systems operate via an integrated database, using one set of data to support all business functions. For example, the systems can support decisions on optimal sourcing or cost accounting for the entire enterprise or business units.</a:t>
            </a:r>
          </a:p>
          <a:p>
            <a:r>
              <a:rPr lang="en-US" dirty="0"/>
              <a:t>With an ERP system, data is integrated from the start, eliminating the need to gather data from multiple business functions and/or reconcile data from more than one application. The result is an organization that looks seamless, not only to the outside world but also to the decision makers who are deploying resources within the organization. </a:t>
            </a:r>
          </a:p>
        </p:txBody>
      </p:sp>
    </p:spTree>
    <p:extLst>
      <p:ext uri="{BB962C8B-B14F-4D97-AF65-F5344CB8AC3E}">
        <p14:creationId xmlns:p14="http://schemas.microsoft.com/office/powerpoint/2010/main" val="11507665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Advantages of ERP</a:t>
            </a:r>
          </a:p>
        </p:txBody>
      </p:sp>
      <p:sp>
        <p:nvSpPr>
          <p:cNvPr id="3" name="Content Placeholder 2"/>
          <p:cNvSpPr>
            <a:spLocks noGrp="1"/>
          </p:cNvSpPr>
          <p:nvPr>
            <p:ph idx="1"/>
          </p:nvPr>
        </p:nvSpPr>
        <p:spPr/>
        <p:txBody>
          <a:bodyPr>
            <a:normAutofit fontScale="77500" lnSpcReduction="20000"/>
          </a:bodyPr>
          <a:lstStyle/>
          <a:p>
            <a:pPr marL="0" indent="0">
              <a:buNone/>
            </a:pPr>
            <a:r>
              <a:rPr lang="en-US" b="1" dirty="0">
                <a:solidFill>
                  <a:srgbClr val="FF0000"/>
                </a:solidFill>
              </a:rPr>
              <a:t>Elimination of Costly, Inflexible Legacy Systems</a:t>
            </a:r>
          </a:p>
          <a:p>
            <a:r>
              <a:rPr lang="en-US" dirty="0"/>
              <a:t>Adoption of an ERP system enables an organization to eliminate dozens or even hundreds of separate systems and replace them with a single integrated set of applications for the entire enterprise.</a:t>
            </a:r>
          </a:p>
          <a:p>
            <a:r>
              <a:rPr lang="en-US" dirty="0"/>
              <a:t>In many cases, these systems are decades old, the original developers are long gone, and the systems are poorly documented. As a result, the systems are extremely difficult to fix when they break, and adapting them to meet new business needs takes too long. They become an anchor around the organization that keeps it from moving ahead and remaining competitive.</a:t>
            </a:r>
          </a:p>
          <a:p>
            <a:r>
              <a:rPr lang="en-US" dirty="0"/>
              <a:t>An ERP system helps match the capabilities of an organization’s information systems to its business needs— even as these needs evolve.</a:t>
            </a:r>
          </a:p>
        </p:txBody>
      </p:sp>
    </p:spTree>
    <p:extLst>
      <p:ext uri="{BB962C8B-B14F-4D97-AF65-F5344CB8AC3E}">
        <p14:creationId xmlns:p14="http://schemas.microsoft.com/office/powerpoint/2010/main" val="21717035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Advantages of ERP</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Improvement of Work Processes</a:t>
            </a:r>
          </a:p>
          <a:p>
            <a:r>
              <a:rPr lang="en-US" dirty="0"/>
              <a:t>Competition requires companies to structure their business processes to be as effective and customer oriented as possible. </a:t>
            </a:r>
          </a:p>
          <a:p>
            <a:r>
              <a:rPr lang="en-US" dirty="0"/>
              <a:t>To further that goal, ERP vendors do considerable research to define the best business processes. They gather requirements of leading organizations within the same industry and combine them with findings from research institutions and consultants.</a:t>
            </a:r>
          </a:p>
        </p:txBody>
      </p:sp>
    </p:spTree>
    <p:extLst>
      <p:ext uri="{BB962C8B-B14F-4D97-AF65-F5344CB8AC3E}">
        <p14:creationId xmlns:p14="http://schemas.microsoft.com/office/powerpoint/2010/main" val="18923263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Advantages of ERP</a:t>
            </a:r>
          </a:p>
        </p:txBody>
      </p:sp>
      <p:sp>
        <p:nvSpPr>
          <p:cNvPr id="3" name="Content Placeholder 2"/>
          <p:cNvSpPr>
            <a:spLocks noGrp="1"/>
          </p:cNvSpPr>
          <p:nvPr>
            <p:ph idx="1"/>
          </p:nvPr>
        </p:nvSpPr>
        <p:spPr/>
        <p:txBody>
          <a:bodyPr>
            <a:normAutofit/>
          </a:bodyPr>
          <a:lstStyle/>
          <a:p>
            <a:r>
              <a:rPr lang="en-US" dirty="0"/>
              <a:t>The individual application modules included in the ERP system are then designed to support these best practices, the most efficient and effective ways to complete a business process. Thus, implementation of an ERP system ensures work processes will be based on industry best practices.</a:t>
            </a:r>
          </a:p>
          <a:p>
            <a:endParaRPr lang="en-US" dirty="0"/>
          </a:p>
          <a:p>
            <a:endParaRPr lang="en-US" dirty="0"/>
          </a:p>
        </p:txBody>
      </p:sp>
    </p:spTree>
    <p:extLst>
      <p:ext uri="{BB962C8B-B14F-4D97-AF65-F5344CB8AC3E}">
        <p14:creationId xmlns:p14="http://schemas.microsoft.com/office/powerpoint/2010/main" val="18923263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Advantages of ERP</a:t>
            </a:r>
          </a:p>
        </p:txBody>
      </p:sp>
      <p:sp>
        <p:nvSpPr>
          <p:cNvPr id="3" name="Content Placeholder 2"/>
          <p:cNvSpPr>
            <a:spLocks noGrp="1"/>
          </p:cNvSpPr>
          <p:nvPr>
            <p:ph idx="1"/>
          </p:nvPr>
        </p:nvSpPr>
        <p:spPr/>
        <p:txBody>
          <a:bodyPr>
            <a:normAutofit fontScale="85000" lnSpcReduction="10000"/>
          </a:bodyPr>
          <a:lstStyle/>
          <a:p>
            <a:pPr marL="0" indent="0">
              <a:buNone/>
            </a:pPr>
            <a:r>
              <a:rPr lang="en-US" b="1" dirty="0">
                <a:solidFill>
                  <a:srgbClr val="FF0000"/>
                </a:solidFill>
              </a:rPr>
              <a:t>Opportunity to Upgrade and Standardize Technology Infrastructure</a:t>
            </a:r>
          </a:p>
          <a:p>
            <a:r>
              <a:rPr lang="en-US" dirty="0"/>
              <a:t>When implementing an ERP system, an organization has an opportunity to upgrade the information technology (such as hardware, operating systems, and databases) that it uses. </a:t>
            </a:r>
          </a:p>
          <a:p>
            <a:r>
              <a:rPr lang="en-US" dirty="0"/>
              <a:t>While centralizing and formalizing these decisions, the organization can eliminate the multiple hardware platforms, operating systems, and databases it is currently using—most likely from a variety of vendors.</a:t>
            </a:r>
          </a:p>
          <a:p>
            <a:r>
              <a:rPr lang="en-US" dirty="0"/>
              <a:t>Standardizing on fewer technologies and vendors reduces ongoing maintenance and support costs as well as the training load for those who must support the infrastructure.</a:t>
            </a:r>
          </a:p>
        </p:txBody>
      </p:sp>
    </p:spTree>
    <p:extLst>
      <p:ext uri="{BB962C8B-B14F-4D97-AF65-F5344CB8AC3E}">
        <p14:creationId xmlns:p14="http://schemas.microsoft.com/office/powerpoint/2010/main" val="33082854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Group 73"/>
          <p:cNvGrpSpPr/>
          <p:nvPr/>
        </p:nvGrpSpPr>
        <p:grpSpPr>
          <a:xfrm>
            <a:off x="189136" y="1288512"/>
            <a:ext cx="12556010" cy="5056657"/>
            <a:chOff x="189136" y="1288512"/>
            <a:chExt cx="12556010" cy="5056657"/>
          </a:xfrm>
        </p:grpSpPr>
        <p:sp>
          <p:nvSpPr>
            <p:cNvPr id="42" name="Straight Connector 41"/>
            <p:cNvSpPr/>
            <p:nvPr/>
          </p:nvSpPr>
          <p:spPr>
            <a:xfrm>
              <a:off x="189137" y="1288512"/>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3" name="Freeform 42"/>
            <p:cNvSpPr/>
            <p:nvPr/>
          </p:nvSpPr>
          <p:spPr>
            <a:xfrm>
              <a:off x="189136" y="1744963"/>
              <a:ext cx="2033363" cy="4459980"/>
            </a:xfrm>
            <a:custGeom>
              <a:avLst/>
              <a:gdLst>
                <a:gd name="connsiteX0" fmla="*/ 0 w 1591416"/>
                <a:gd name="connsiteY0" fmla="*/ 0 h 4929131"/>
                <a:gd name="connsiteX1" fmla="*/ 1591416 w 1591416"/>
                <a:gd name="connsiteY1" fmla="*/ 0 h 4929131"/>
                <a:gd name="connsiteX2" fmla="*/ 1591416 w 1591416"/>
                <a:gd name="connsiteY2" fmla="*/ 4929131 h 4929131"/>
                <a:gd name="connsiteX3" fmla="*/ 0 w 1591416"/>
                <a:gd name="connsiteY3" fmla="*/ 4929131 h 4929131"/>
                <a:gd name="connsiteX4" fmla="*/ 0 w 1591416"/>
                <a:gd name="connsiteY4" fmla="*/ 0 h 4929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416" h="4929131">
                  <a:moveTo>
                    <a:pt x="0" y="0"/>
                  </a:moveTo>
                  <a:lnTo>
                    <a:pt x="1591416" y="0"/>
                  </a:lnTo>
                  <a:lnTo>
                    <a:pt x="1591416" y="4929131"/>
                  </a:lnTo>
                  <a:lnTo>
                    <a:pt x="0" y="492913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endParaRPr lang="en-US" sz="3200" b="0" i="0" u="none" kern="1200" dirty="0">
                <a:solidFill>
                  <a:schemeClr val="accent1"/>
                </a:solidFill>
                <a:latin typeface="Times New Roman" panose="02020603050405020304" pitchFamily="18" charset="0"/>
                <a:cs typeface="Times New Roman" panose="02020603050405020304" pitchFamily="18" charset="0"/>
              </a:endParaRPr>
            </a:p>
            <a:p>
              <a:pPr lvl="0" algn="l" defTabSz="1422400">
                <a:lnSpc>
                  <a:spcPct val="90000"/>
                </a:lnSpc>
                <a:spcBef>
                  <a:spcPct val="0"/>
                </a:spcBef>
                <a:spcAft>
                  <a:spcPct val="35000"/>
                </a:spcAft>
              </a:pPr>
              <a:endParaRPr lang="en-US" sz="3200" dirty="0">
                <a:solidFill>
                  <a:schemeClr val="accent1"/>
                </a:solidFill>
                <a:latin typeface="Times New Roman" panose="02020603050405020304" pitchFamily="18" charset="0"/>
                <a:cs typeface="Times New Roman" panose="02020603050405020304" pitchFamily="18" charset="0"/>
              </a:endParaRPr>
            </a:p>
            <a:p>
              <a:pPr lvl="0" algn="l" defTabSz="1422400">
                <a:lnSpc>
                  <a:spcPct val="90000"/>
                </a:lnSpc>
                <a:spcBef>
                  <a:spcPct val="0"/>
                </a:spcBef>
                <a:spcAft>
                  <a:spcPct val="35000"/>
                </a:spcAft>
              </a:pPr>
              <a:r>
                <a:rPr lang="en-US" sz="3200" b="0" i="0" u="none" kern="1200" dirty="0">
                  <a:solidFill>
                    <a:schemeClr val="accent1"/>
                  </a:solidFill>
                  <a:latin typeface="Times New Roman" panose="02020603050405020304" pitchFamily="18" charset="0"/>
                  <a:cs typeface="Times New Roman" panose="02020603050405020304" pitchFamily="18" charset="0"/>
                </a:rPr>
                <a:t>Lecture 8</a:t>
              </a:r>
            </a:p>
            <a:p>
              <a:pPr lvl="0" algn="l" defTabSz="1422400">
                <a:lnSpc>
                  <a:spcPct val="90000"/>
                </a:lnSpc>
                <a:spcBef>
                  <a:spcPct val="0"/>
                </a:spcBef>
                <a:spcAft>
                  <a:spcPct val="35000"/>
                </a:spcAft>
              </a:pPr>
              <a:r>
                <a:rPr lang="en-US" sz="3200" b="0" i="0" u="none" kern="1200" dirty="0">
                  <a:solidFill>
                    <a:schemeClr val="accent1"/>
                  </a:solidFill>
                  <a:latin typeface="Times New Roman" panose="02020603050405020304" pitchFamily="18" charset="0"/>
                  <a:cs typeface="Times New Roman" panose="02020603050405020304" pitchFamily="18" charset="0"/>
                </a:rPr>
                <a:t>Enterprise Systems</a:t>
              </a:r>
              <a:endParaRPr lang="en-US" sz="3200" b="0" i="0" u="none" kern="1200" dirty="0">
                <a:solidFill>
                  <a:schemeClr val="accent1"/>
                </a:solidFill>
              </a:endParaRPr>
            </a:p>
          </p:txBody>
        </p:sp>
        <p:sp>
          <p:nvSpPr>
            <p:cNvPr id="44" name="Freeform 43"/>
            <p:cNvSpPr/>
            <p:nvPr/>
          </p:nvSpPr>
          <p:spPr>
            <a:xfrm>
              <a:off x="1957767" y="1317089"/>
              <a:ext cx="1998574" cy="1429335"/>
            </a:xfrm>
            <a:custGeom>
              <a:avLst/>
              <a:gdLst>
                <a:gd name="connsiteX0" fmla="*/ 0 w 2465555"/>
                <a:gd name="connsiteY0" fmla="*/ 0 h 2918684"/>
                <a:gd name="connsiteX1" fmla="*/ 2465555 w 2465555"/>
                <a:gd name="connsiteY1" fmla="*/ 0 h 2918684"/>
                <a:gd name="connsiteX2" fmla="*/ 2465555 w 2465555"/>
                <a:gd name="connsiteY2" fmla="*/ 2918684 h 2918684"/>
                <a:gd name="connsiteX3" fmla="*/ 0 w 2465555"/>
                <a:gd name="connsiteY3" fmla="*/ 2918684 h 2918684"/>
                <a:gd name="connsiteX4" fmla="*/ 0 w 2465555"/>
                <a:gd name="connsiteY4" fmla="*/ 0 h 291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5555" h="2918684">
                  <a:moveTo>
                    <a:pt x="0" y="0"/>
                  </a:moveTo>
                  <a:lnTo>
                    <a:pt x="2465555" y="0"/>
                  </a:lnTo>
                  <a:lnTo>
                    <a:pt x="2465555" y="2918684"/>
                  </a:lnTo>
                  <a:lnTo>
                    <a:pt x="0" y="29186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2800" b="0" i="0" u="none" kern="1200" dirty="0">
                  <a:solidFill>
                    <a:schemeClr val="tx1"/>
                  </a:solidFill>
                </a:rPr>
                <a:t>Transaction Processing Systems</a:t>
              </a:r>
            </a:p>
          </p:txBody>
        </p:sp>
        <p:sp>
          <p:nvSpPr>
            <p:cNvPr id="45" name="Freeform 44"/>
            <p:cNvSpPr/>
            <p:nvPr/>
          </p:nvSpPr>
          <p:spPr>
            <a:xfrm>
              <a:off x="3790951" y="1299679"/>
              <a:ext cx="3959242" cy="1088676"/>
            </a:xfrm>
            <a:custGeom>
              <a:avLst/>
              <a:gdLst>
                <a:gd name="connsiteX0" fmla="*/ 0 w 2972446"/>
                <a:gd name="connsiteY0" fmla="*/ 0 h 404580"/>
                <a:gd name="connsiteX1" fmla="*/ 2972446 w 2972446"/>
                <a:gd name="connsiteY1" fmla="*/ 0 h 404580"/>
                <a:gd name="connsiteX2" fmla="*/ 2972446 w 2972446"/>
                <a:gd name="connsiteY2" fmla="*/ 404580 h 404580"/>
                <a:gd name="connsiteX3" fmla="*/ 0 w 2972446"/>
                <a:gd name="connsiteY3" fmla="*/ 404580 h 404580"/>
                <a:gd name="connsiteX4" fmla="*/ 0 w 2972446"/>
                <a:gd name="connsiteY4" fmla="*/ 0 h 404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04580">
                  <a:moveTo>
                    <a:pt x="0" y="0"/>
                  </a:moveTo>
                  <a:lnTo>
                    <a:pt x="2972446" y="0"/>
                  </a:lnTo>
                  <a:lnTo>
                    <a:pt x="2972446" y="404580"/>
                  </a:lnTo>
                  <a:lnTo>
                    <a:pt x="0" y="4045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000" b="0" i="0" u="none" kern="1200" dirty="0">
                  <a:solidFill>
                    <a:schemeClr val="tx1"/>
                  </a:solidFill>
                </a:rPr>
                <a:t>Traditional Transaction Processing Methods and Objectives</a:t>
              </a:r>
            </a:p>
          </p:txBody>
        </p:sp>
        <p:sp>
          <p:nvSpPr>
            <p:cNvPr id="46" name="Freeform 45"/>
            <p:cNvSpPr/>
            <p:nvPr/>
          </p:nvSpPr>
          <p:spPr>
            <a:xfrm>
              <a:off x="7750193" y="1301271"/>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Batch Processing Systems</a:t>
              </a:r>
            </a:p>
          </p:txBody>
        </p:sp>
        <p:sp>
          <p:nvSpPr>
            <p:cNvPr id="47" name="Freeform 46"/>
            <p:cNvSpPr/>
            <p:nvPr/>
          </p:nvSpPr>
          <p:spPr>
            <a:xfrm>
              <a:off x="7750193" y="1532642"/>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dirty="0">
                  <a:solidFill>
                    <a:schemeClr val="tx1"/>
                  </a:solidFill>
                </a:rPr>
                <a:t>O</a:t>
              </a:r>
              <a:r>
                <a:rPr lang="en-US" sz="1400" b="0" i="0" u="none" kern="1200" dirty="0">
                  <a:solidFill>
                    <a:schemeClr val="tx1"/>
                  </a:solidFill>
                </a:rPr>
                <a:t>nline Transaction Processing </a:t>
              </a:r>
            </a:p>
          </p:txBody>
        </p:sp>
        <p:sp>
          <p:nvSpPr>
            <p:cNvPr id="48" name="Freeform 47"/>
            <p:cNvSpPr/>
            <p:nvPr/>
          </p:nvSpPr>
          <p:spPr>
            <a:xfrm>
              <a:off x="7750193" y="1744963"/>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Objectives</a:t>
              </a:r>
            </a:p>
          </p:txBody>
        </p:sp>
        <p:sp>
          <p:nvSpPr>
            <p:cNvPr id="49" name="Freeform 48"/>
            <p:cNvSpPr/>
            <p:nvPr/>
          </p:nvSpPr>
          <p:spPr>
            <a:xfrm>
              <a:off x="7750193" y="1963634"/>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System Types</a:t>
              </a:r>
            </a:p>
          </p:txBody>
        </p:sp>
        <p:sp>
          <p:nvSpPr>
            <p:cNvPr id="50" name="Straight Connector 49"/>
            <p:cNvSpPr/>
            <p:nvPr/>
          </p:nvSpPr>
          <p:spPr>
            <a:xfrm>
              <a:off x="3936301" y="2227713"/>
              <a:ext cx="80467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3790951" y="2221366"/>
              <a:ext cx="3791257" cy="556615"/>
            </a:xfrm>
            <a:custGeom>
              <a:avLst/>
              <a:gdLst>
                <a:gd name="connsiteX0" fmla="*/ 0 w 2972446"/>
                <a:gd name="connsiteY0" fmla="*/ 0 h 1341039"/>
                <a:gd name="connsiteX1" fmla="*/ 2972446 w 2972446"/>
                <a:gd name="connsiteY1" fmla="*/ 0 h 1341039"/>
                <a:gd name="connsiteX2" fmla="*/ 2972446 w 2972446"/>
                <a:gd name="connsiteY2" fmla="*/ 1341039 h 1341039"/>
                <a:gd name="connsiteX3" fmla="*/ 0 w 2972446"/>
                <a:gd name="connsiteY3" fmla="*/ 1341039 h 1341039"/>
                <a:gd name="connsiteX4" fmla="*/ 0 w 2972446"/>
                <a:gd name="connsiteY4" fmla="*/ 0 h 1341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341039">
                  <a:moveTo>
                    <a:pt x="0" y="0"/>
                  </a:moveTo>
                  <a:lnTo>
                    <a:pt x="2972446" y="0"/>
                  </a:lnTo>
                  <a:lnTo>
                    <a:pt x="2972446" y="1341039"/>
                  </a:lnTo>
                  <a:lnTo>
                    <a:pt x="0" y="13410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000" b="0" i="0" u="none" kern="1200" dirty="0">
                  <a:solidFill>
                    <a:schemeClr val="tx1"/>
                  </a:solidFill>
                </a:rPr>
                <a:t>Transaction Processing Activities</a:t>
              </a:r>
            </a:p>
          </p:txBody>
        </p:sp>
        <p:sp>
          <p:nvSpPr>
            <p:cNvPr id="52" name="Freeform 51"/>
            <p:cNvSpPr/>
            <p:nvPr/>
          </p:nvSpPr>
          <p:spPr>
            <a:xfrm>
              <a:off x="7750193" y="2250191"/>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Collection</a:t>
              </a:r>
            </a:p>
          </p:txBody>
        </p:sp>
        <p:sp>
          <p:nvSpPr>
            <p:cNvPr id="53" name="Freeform 52"/>
            <p:cNvSpPr/>
            <p:nvPr/>
          </p:nvSpPr>
          <p:spPr>
            <a:xfrm>
              <a:off x="7750193" y="2465444"/>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Editing</a:t>
              </a:r>
            </a:p>
          </p:txBody>
        </p:sp>
        <p:sp>
          <p:nvSpPr>
            <p:cNvPr id="54" name="Freeform 53"/>
            <p:cNvSpPr/>
            <p:nvPr/>
          </p:nvSpPr>
          <p:spPr>
            <a:xfrm>
              <a:off x="7750193" y="2690045"/>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Correction</a:t>
              </a:r>
            </a:p>
          </p:txBody>
        </p:sp>
        <p:sp>
          <p:nvSpPr>
            <p:cNvPr id="55" name="Freeform 54"/>
            <p:cNvSpPr/>
            <p:nvPr/>
          </p:nvSpPr>
          <p:spPr>
            <a:xfrm>
              <a:off x="7750193" y="2940047"/>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Processing</a:t>
              </a:r>
            </a:p>
          </p:txBody>
        </p:sp>
        <p:sp>
          <p:nvSpPr>
            <p:cNvPr id="56" name="Freeform 55"/>
            <p:cNvSpPr/>
            <p:nvPr/>
          </p:nvSpPr>
          <p:spPr>
            <a:xfrm>
              <a:off x="7750193" y="3164648"/>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Storage</a:t>
              </a:r>
            </a:p>
          </p:txBody>
        </p:sp>
        <p:sp>
          <p:nvSpPr>
            <p:cNvPr id="57" name="Freeform 56"/>
            <p:cNvSpPr/>
            <p:nvPr/>
          </p:nvSpPr>
          <p:spPr>
            <a:xfrm>
              <a:off x="7750193" y="3390829"/>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Document Production</a:t>
              </a:r>
            </a:p>
          </p:txBody>
        </p:sp>
        <p:sp>
          <p:nvSpPr>
            <p:cNvPr id="58" name="Straight Connector 57"/>
            <p:cNvSpPr/>
            <p:nvPr/>
          </p:nvSpPr>
          <p:spPr>
            <a:xfrm>
              <a:off x="2085353" y="3624003"/>
              <a:ext cx="99669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1957766" y="3632630"/>
              <a:ext cx="2346835" cy="1137709"/>
            </a:xfrm>
            <a:custGeom>
              <a:avLst/>
              <a:gdLst>
                <a:gd name="connsiteX0" fmla="*/ 0 w 2346835"/>
                <a:gd name="connsiteY0" fmla="*/ 0 h 1137709"/>
                <a:gd name="connsiteX1" fmla="*/ 2346835 w 2346835"/>
                <a:gd name="connsiteY1" fmla="*/ 0 h 1137709"/>
                <a:gd name="connsiteX2" fmla="*/ 2346835 w 2346835"/>
                <a:gd name="connsiteY2" fmla="*/ 1137709 h 1137709"/>
                <a:gd name="connsiteX3" fmla="*/ 0 w 2346835"/>
                <a:gd name="connsiteY3" fmla="*/ 1137709 h 1137709"/>
                <a:gd name="connsiteX4" fmla="*/ 0 w 2346835"/>
                <a:gd name="connsiteY4" fmla="*/ 0 h 1137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6835" h="1137709">
                  <a:moveTo>
                    <a:pt x="0" y="0"/>
                  </a:moveTo>
                  <a:lnTo>
                    <a:pt x="2346835" y="0"/>
                  </a:lnTo>
                  <a:lnTo>
                    <a:pt x="2346835" y="1137709"/>
                  </a:lnTo>
                  <a:lnTo>
                    <a:pt x="0" y="113770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2800" b="0" i="0" u="none" kern="1200" dirty="0">
                  <a:solidFill>
                    <a:schemeClr val="tx1"/>
                  </a:solidFill>
                </a:rPr>
                <a:t>Enterprise System </a:t>
              </a:r>
            </a:p>
          </p:txBody>
        </p:sp>
        <p:sp>
          <p:nvSpPr>
            <p:cNvPr id="60" name="Freeform 59"/>
            <p:cNvSpPr/>
            <p:nvPr/>
          </p:nvSpPr>
          <p:spPr>
            <a:xfrm>
              <a:off x="4481814" y="4597830"/>
              <a:ext cx="2972446"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endParaRPr lang="en-US" sz="1200" b="0" i="0" u="none" kern="1200" dirty="0">
                <a:solidFill>
                  <a:schemeClr val="tx1"/>
                </a:solidFill>
              </a:endParaRPr>
            </a:p>
          </p:txBody>
        </p:sp>
        <p:sp>
          <p:nvSpPr>
            <p:cNvPr id="62" name="Freeform 61"/>
            <p:cNvSpPr/>
            <p:nvPr/>
          </p:nvSpPr>
          <p:spPr>
            <a:xfrm>
              <a:off x="3790950" y="3594573"/>
              <a:ext cx="2750791" cy="890051"/>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defTabSz="533400">
                <a:lnSpc>
                  <a:spcPct val="90000"/>
                </a:lnSpc>
                <a:spcBef>
                  <a:spcPct val="0"/>
                </a:spcBef>
                <a:spcAft>
                  <a:spcPct val="35000"/>
                </a:spcAft>
              </a:pPr>
              <a:r>
                <a:rPr lang="en-US" sz="2000" b="0" i="0" u="none" kern="1200" dirty="0">
                  <a:solidFill>
                    <a:schemeClr val="tx1"/>
                  </a:solidFill>
                </a:rPr>
                <a:t>Advantages </a:t>
              </a:r>
              <a:r>
                <a:rPr lang="en-US" sz="2000" dirty="0">
                  <a:solidFill>
                    <a:schemeClr val="tx1"/>
                  </a:solidFill>
                </a:rPr>
                <a:t>of Enterprise Resource Planning</a:t>
              </a:r>
            </a:p>
          </p:txBody>
        </p:sp>
        <p:sp>
          <p:nvSpPr>
            <p:cNvPr id="63" name="Freeform 62"/>
            <p:cNvSpPr/>
            <p:nvPr/>
          </p:nvSpPr>
          <p:spPr>
            <a:xfrm>
              <a:off x="7750193" y="3640188"/>
              <a:ext cx="3933807" cy="242512"/>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Improved Access to Quality Data For Operational Decision Making </a:t>
              </a:r>
            </a:p>
          </p:txBody>
        </p:sp>
        <p:sp>
          <p:nvSpPr>
            <p:cNvPr id="64" name="Freeform 63"/>
            <p:cNvSpPr/>
            <p:nvPr/>
          </p:nvSpPr>
          <p:spPr>
            <a:xfrm>
              <a:off x="7750194" y="4106062"/>
              <a:ext cx="3786500" cy="252628"/>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Elimination of Costly, Inflexible Legacy Systems</a:t>
              </a:r>
            </a:p>
          </p:txBody>
        </p:sp>
        <p:sp>
          <p:nvSpPr>
            <p:cNvPr id="65" name="Freeform 64"/>
            <p:cNvSpPr/>
            <p:nvPr/>
          </p:nvSpPr>
          <p:spPr>
            <a:xfrm>
              <a:off x="7750193" y="4384090"/>
              <a:ext cx="4994953" cy="274320"/>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Improvement of Work Processes</a:t>
              </a:r>
            </a:p>
          </p:txBody>
        </p:sp>
        <p:sp>
          <p:nvSpPr>
            <p:cNvPr id="66" name="Freeform 65"/>
            <p:cNvSpPr/>
            <p:nvPr/>
          </p:nvSpPr>
          <p:spPr>
            <a:xfrm>
              <a:off x="7750193" y="4667811"/>
              <a:ext cx="3933807" cy="198478"/>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Opportunity To Upgrade and Standardize Technology Infrastructure</a:t>
              </a:r>
            </a:p>
          </p:txBody>
        </p:sp>
        <p:sp>
          <p:nvSpPr>
            <p:cNvPr id="67" name="Straight Connector 66"/>
            <p:cNvSpPr/>
            <p:nvPr/>
          </p:nvSpPr>
          <p:spPr>
            <a:xfrm>
              <a:off x="3847401" y="5195274"/>
              <a:ext cx="8138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3790951" y="5246074"/>
              <a:ext cx="3307709"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2000" b="0" i="0" u="none" kern="1200" dirty="0">
                  <a:solidFill>
                    <a:schemeClr val="tx1"/>
                  </a:solidFill>
                </a:rPr>
                <a:t>Product Lifecycle Management</a:t>
              </a:r>
            </a:p>
          </p:txBody>
        </p:sp>
        <p:sp>
          <p:nvSpPr>
            <p:cNvPr id="69" name="Freeform 68"/>
            <p:cNvSpPr/>
            <p:nvPr/>
          </p:nvSpPr>
          <p:spPr>
            <a:xfrm>
              <a:off x="7631473" y="5243098"/>
              <a:ext cx="4297680" cy="274320"/>
            </a:xfrm>
            <a:custGeom>
              <a:avLst/>
              <a:gdLst>
                <a:gd name="connsiteX0" fmla="*/ 0 w 2972446"/>
                <a:gd name="connsiteY0" fmla="*/ 0 h 218417"/>
                <a:gd name="connsiteX1" fmla="*/ 2972446 w 2972446"/>
                <a:gd name="connsiteY1" fmla="*/ 0 h 218417"/>
                <a:gd name="connsiteX2" fmla="*/ 2972446 w 2972446"/>
                <a:gd name="connsiteY2" fmla="*/ 218417 h 218417"/>
                <a:gd name="connsiteX3" fmla="*/ 0 w 2972446"/>
                <a:gd name="connsiteY3" fmla="*/ 218417 h 218417"/>
                <a:gd name="connsiteX4" fmla="*/ 0 w 2972446"/>
                <a:gd name="connsiteY4" fmla="*/ 0 h 218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18417">
                  <a:moveTo>
                    <a:pt x="0" y="0"/>
                  </a:moveTo>
                  <a:lnTo>
                    <a:pt x="2972446" y="0"/>
                  </a:lnTo>
                  <a:lnTo>
                    <a:pt x="2972446" y="218417"/>
                  </a:lnTo>
                  <a:lnTo>
                    <a:pt x="0" y="2184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CAD – CAE – CAM</a:t>
              </a:r>
            </a:p>
          </p:txBody>
        </p:sp>
        <p:sp>
          <p:nvSpPr>
            <p:cNvPr id="70" name="Freeform 69"/>
            <p:cNvSpPr/>
            <p:nvPr/>
          </p:nvSpPr>
          <p:spPr>
            <a:xfrm>
              <a:off x="7631473" y="5503540"/>
              <a:ext cx="4297680" cy="274320"/>
            </a:xfrm>
            <a:custGeom>
              <a:avLst/>
              <a:gdLst>
                <a:gd name="connsiteX0" fmla="*/ 0 w 2972446"/>
                <a:gd name="connsiteY0" fmla="*/ 0 h 218417"/>
                <a:gd name="connsiteX1" fmla="*/ 2972446 w 2972446"/>
                <a:gd name="connsiteY1" fmla="*/ 0 h 218417"/>
                <a:gd name="connsiteX2" fmla="*/ 2972446 w 2972446"/>
                <a:gd name="connsiteY2" fmla="*/ 218417 h 218417"/>
                <a:gd name="connsiteX3" fmla="*/ 0 w 2972446"/>
                <a:gd name="connsiteY3" fmla="*/ 218417 h 218417"/>
                <a:gd name="connsiteX4" fmla="*/ 0 w 2972446"/>
                <a:gd name="connsiteY4" fmla="*/ 0 h 218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18417">
                  <a:moveTo>
                    <a:pt x="0" y="0"/>
                  </a:moveTo>
                  <a:lnTo>
                    <a:pt x="2972446" y="0"/>
                  </a:lnTo>
                  <a:lnTo>
                    <a:pt x="2972446" y="218417"/>
                  </a:lnTo>
                  <a:lnTo>
                    <a:pt x="0" y="2184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Benefits of a PLM System</a:t>
              </a:r>
            </a:p>
          </p:txBody>
        </p:sp>
        <p:sp>
          <p:nvSpPr>
            <p:cNvPr id="71" name="Straight Connector 70"/>
            <p:cNvSpPr/>
            <p:nvPr/>
          </p:nvSpPr>
          <p:spPr>
            <a:xfrm>
              <a:off x="3860101" y="5797209"/>
              <a:ext cx="8138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2" name="Freeform 71"/>
            <p:cNvSpPr/>
            <p:nvPr/>
          </p:nvSpPr>
          <p:spPr>
            <a:xfrm>
              <a:off x="3790950" y="5787684"/>
              <a:ext cx="3840523"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2000" b="0" i="0" u="none" kern="1200" dirty="0">
                  <a:solidFill>
                    <a:schemeClr val="tx1"/>
                  </a:solidFill>
                </a:rPr>
                <a:t>Overcoming Challenges in Implementing Enterprise Systems</a:t>
              </a:r>
            </a:p>
          </p:txBody>
        </p:sp>
        <p:sp>
          <p:nvSpPr>
            <p:cNvPr id="73" name="Straight Connector 72"/>
            <p:cNvSpPr/>
            <p:nvPr/>
          </p:nvSpPr>
          <p:spPr>
            <a:xfrm>
              <a:off x="1780553" y="6345169"/>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41184632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Product Lifecycle Management</a:t>
            </a:r>
          </a:p>
        </p:txBody>
      </p:sp>
      <p:sp>
        <p:nvSpPr>
          <p:cNvPr id="3" name="Content Placeholder 2"/>
          <p:cNvSpPr>
            <a:spLocks noGrp="1"/>
          </p:cNvSpPr>
          <p:nvPr>
            <p:ph idx="1"/>
          </p:nvPr>
        </p:nvSpPr>
        <p:spPr/>
        <p:txBody>
          <a:bodyPr>
            <a:normAutofit fontScale="85000" lnSpcReduction="10000"/>
          </a:bodyPr>
          <a:lstStyle/>
          <a:p>
            <a:r>
              <a:rPr lang="en-US" b="1" i="1" dirty="0">
                <a:solidFill>
                  <a:schemeClr val="accent1"/>
                </a:solidFill>
              </a:rPr>
              <a:t>Product lifecycle management (PLM) </a:t>
            </a:r>
            <a:r>
              <a:rPr lang="en-US" dirty="0"/>
              <a:t>is an enterprise business strategy that creates a common repository of product information and processes to support the collaborative creation, management, dissemination, and use of product and packaging definition information.</a:t>
            </a:r>
          </a:p>
          <a:p>
            <a:r>
              <a:rPr lang="en-US" b="1" i="1" dirty="0">
                <a:solidFill>
                  <a:schemeClr val="accent1"/>
                </a:solidFill>
              </a:rPr>
              <a:t>Product lifecycle management (PLM) software </a:t>
            </a:r>
            <a:r>
              <a:rPr lang="en-US" dirty="0"/>
              <a:t>provides a means for managing the data and processes associated with the various phases of the product life cycle, including sales and marketing, research and development, concept development, product design, prototyping and testing, manufacturing process design, production and assembly, delivery and product installation, service and support, and product retirement and replacement.</a:t>
            </a:r>
          </a:p>
          <a:p>
            <a:endParaRPr lang="en-US" dirty="0"/>
          </a:p>
        </p:txBody>
      </p:sp>
    </p:spTree>
    <p:extLst>
      <p:ext uri="{BB962C8B-B14F-4D97-AF65-F5344CB8AC3E}">
        <p14:creationId xmlns:p14="http://schemas.microsoft.com/office/powerpoint/2010/main" val="4920815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Product Lifecycle Management</a:t>
            </a:r>
          </a:p>
        </p:txBody>
      </p:sp>
      <p:sp>
        <p:nvSpPr>
          <p:cNvPr id="3" name="Content Placeholder 2"/>
          <p:cNvSpPr>
            <a:spLocks noGrp="1"/>
          </p:cNvSpPr>
          <p:nvPr>
            <p:ph idx="1"/>
          </p:nvPr>
        </p:nvSpPr>
        <p:spPr/>
        <p:txBody>
          <a:bodyPr>
            <a:normAutofit/>
          </a:bodyPr>
          <a:lstStyle/>
          <a:p>
            <a:r>
              <a:rPr lang="en-US" dirty="0"/>
              <a:t>The scope of PLM software may include computer-aided design, computer aided engineering, and computer-aided manufacturing. </a:t>
            </a:r>
            <a:r>
              <a:rPr lang="en-US" b="1" i="1" dirty="0">
                <a:solidFill>
                  <a:schemeClr val="accent1"/>
                </a:solidFill>
              </a:rPr>
              <a:t>Computer-aided design (CAD)</a:t>
            </a:r>
            <a:r>
              <a:rPr lang="en-US" i="1" dirty="0"/>
              <a:t> </a:t>
            </a:r>
            <a:r>
              <a:rPr lang="en-US" dirty="0"/>
              <a:t>is the use of software to assist in the creation, analysis, and modification of the design of a component or product. Its use can increase the productivity of the designer, improve the quality of design, and create a database that describes the item. This data can be shared with others or used in the machining of the part or in other manufacturing operations. </a:t>
            </a:r>
          </a:p>
        </p:txBody>
      </p:sp>
    </p:spTree>
    <p:extLst>
      <p:ext uri="{BB962C8B-B14F-4D97-AF65-F5344CB8AC3E}">
        <p14:creationId xmlns:p14="http://schemas.microsoft.com/office/powerpoint/2010/main" val="31054545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Product Lifecycle Management</a:t>
            </a:r>
          </a:p>
        </p:txBody>
      </p:sp>
      <p:sp>
        <p:nvSpPr>
          <p:cNvPr id="3" name="Content Placeholder 2"/>
          <p:cNvSpPr>
            <a:spLocks noGrp="1"/>
          </p:cNvSpPr>
          <p:nvPr>
            <p:ph idx="1"/>
          </p:nvPr>
        </p:nvSpPr>
        <p:spPr/>
        <p:txBody>
          <a:bodyPr>
            <a:normAutofit fontScale="92500" lnSpcReduction="10000"/>
          </a:bodyPr>
          <a:lstStyle/>
          <a:p>
            <a:r>
              <a:rPr lang="en-US" b="1" i="1" dirty="0">
                <a:solidFill>
                  <a:schemeClr val="accent1"/>
                </a:solidFill>
              </a:rPr>
              <a:t>Computer-aided engineering (CAE) </a:t>
            </a:r>
            <a:r>
              <a:rPr lang="en-US" dirty="0"/>
              <a:t>is the use of software to analyze the robustness and performance of components and assemblies. CAE software supports the simulation, validation, and optimization of products and manufacturing tools. CAE is extremely useful to design teams in evaluating and decision making. </a:t>
            </a:r>
            <a:endParaRPr lang="en-US" b="1" i="1" dirty="0">
              <a:solidFill>
                <a:schemeClr val="accent1"/>
              </a:solidFill>
            </a:endParaRPr>
          </a:p>
          <a:p>
            <a:r>
              <a:rPr lang="en-US" b="1" i="1" dirty="0">
                <a:solidFill>
                  <a:schemeClr val="accent1"/>
                </a:solidFill>
              </a:rPr>
              <a:t>Computer-aided manufacturing (CAM) </a:t>
            </a:r>
            <a:r>
              <a:rPr lang="en-US" dirty="0"/>
              <a:t>is the use of software to control machine tools and related machinery in the manufacture of components and products. The model generated in CAD and verified in CAE can be input into CAM software, which then controls the machine tool.</a:t>
            </a:r>
          </a:p>
          <a:p>
            <a:endParaRPr lang="en-US" dirty="0"/>
          </a:p>
        </p:txBody>
      </p:sp>
    </p:spTree>
    <p:extLst>
      <p:ext uri="{BB962C8B-B14F-4D97-AF65-F5344CB8AC3E}">
        <p14:creationId xmlns:p14="http://schemas.microsoft.com/office/powerpoint/2010/main" val="31054545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of a PLM system</a:t>
            </a:r>
          </a:p>
        </p:txBody>
      </p:sp>
      <p:sp>
        <p:nvSpPr>
          <p:cNvPr id="3" name="Content Placeholder 2"/>
          <p:cNvSpPr>
            <a:spLocks noGrp="1"/>
          </p:cNvSpPr>
          <p:nvPr>
            <p:ph idx="1"/>
          </p:nvPr>
        </p:nvSpPr>
        <p:spPr/>
        <p:txBody>
          <a:bodyPr/>
          <a:lstStyle/>
          <a:p>
            <a:r>
              <a:rPr lang="en-US" dirty="0"/>
              <a:t>Table 8.5 outlines the benefits a business can realize when using a PLM system effectively.</a:t>
            </a:r>
          </a:p>
          <a:p>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3577471630"/>
              </p:ext>
            </p:extLst>
          </p:nvPr>
        </p:nvGraphicFramePr>
        <p:xfrm>
          <a:off x="326571" y="2722838"/>
          <a:ext cx="11676741" cy="3676080"/>
        </p:xfrm>
        <a:graphic>
          <a:graphicData uri="http://schemas.openxmlformats.org/drawingml/2006/table">
            <a:tbl>
              <a:tblPr firstRow="1" bandRow="1">
                <a:tableStyleId>{5C22544A-7EE6-4342-B048-85BDC9FD1C3A}</a:tableStyleId>
              </a:tblPr>
              <a:tblGrid>
                <a:gridCol w="1660273">
                  <a:extLst>
                    <a:ext uri="{9D8B030D-6E8A-4147-A177-3AD203B41FA5}">
                      <a16:colId xmlns:a16="http://schemas.microsoft.com/office/drawing/2014/main" val="794041880"/>
                    </a:ext>
                  </a:extLst>
                </a:gridCol>
                <a:gridCol w="10016468">
                  <a:extLst>
                    <a:ext uri="{9D8B030D-6E8A-4147-A177-3AD203B41FA5}">
                      <a16:colId xmlns:a16="http://schemas.microsoft.com/office/drawing/2014/main" val="3527881757"/>
                    </a:ext>
                  </a:extLst>
                </a:gridCol>
              </a:tblGrid>
              <a:tr h="206301">
                <a:tc>
                  <a:txBody>
                    <a:bodyPr/>
                    <a:lstStyle/>
                    <a:p>
                      <a:pPr marL="126365" marR="0" algn="ctr">
                        <a:lnSpc>
                          <a:spcPct val="150000"/>
                        </a:lnSpc>
                        <a:spcBef>
                          <a:spcPts val="260"/>
                        </a:spcBef>
                        <a:spcAft>
                          <a:spcPts val="0"/>
                        </a:spcAft>
                      </a:pPr>
                      <a:r>
                        <a:rPr lang="en-US" sz="2000" dirty="0">
                          <a:solidFill>
                            <a:srgbClr val="FFFFFF"/>
                          </a:solidFill>
                          <a:effectLst/>
                          <a:latin typeface="Times New Roman" panose="02020603050405020304" pitchFamily="18" charset="0"/>
                          <a:ea typeface="Times New Roman" panose="02020603050405020304" pitchFamily="18" charset="0"/>
                          <a:cs typeface="+mj-cs"/>
                        </a:rPr>
                        <a:t>Benefit</a:t>
                      </a:r>
                      <a:endParaRPr lang="en-US" sz="2000" dirty="0">
                        <a:effectLst/>
                        <a:latin typeface="Times New Roman" panose="02020603050405020304" pitchFamily="18" charset="0"/>
                        <a:ea typeface="Times New Roman" panose="02020603050405020304" pitchFamily="18" charset="0"/>
                        <a:cs typeface="+mj-cs"/>
                      </a:endParaRPr>
                    </a:p>
                  </a:txBody>
                  <a:tcPr marL="0" marR="0" marT="0" marB="0"/>
                </a:tc>
                <a:tc>
                  <a:txBody>
                    <a:bodyPr/>
                    <a:lstStyle/>
                    <a:p>
                      <a:pPr marL="126365" marR="0" algn="ctr">
                        <a:lnSpc>
                          <a:spcPct val="150000"/>
                        </a:lnSpc>
                        <a:spcBef>
                          <a:spcPts val="260"/>
                        </a:spcBef>
                        <a:spcAft>
                          <a:spcPts val="0"/>
                        </a:spcAft>
                      </a:pPr>
                      <a:r>
                        <a:rPr lang="en-US" sz="2000" dirty="0">
                          <a:solidFill>
                            <a:srgbClr val="FFFFFF"/>
                          </a:solidFill>
                          <a:effectLst/>
                          <a:latin typeface="Times New Roman" panose="02020603050405020304" pitchFamily="18" charset="0"/>
                          <a:ea typeface="Times New Roman" panose="02020603050405020304" pitchFamily="18" charset="0"/>
                          <a:cs typeface="+mj-cs"/>
                        </a:rPr>
                        <a:t>How</a:t>
                      </a:r>
                      <a:r>
                        <a:rPr lang="en-US" sz="2000" spc="-5" dirty="0">
                          <a:solidFill>
                            <a:srgbClr val="FFFFFF"/>
                          </a:solidFill>
                          <a:effectLst/>
                          <a:latin typeface="Times New Roman" panose="02020603050405020304" pitchFamily="18" charset="0"/>
                          <a:ea typeface="Times New Roman" panose="02020603050405020304" pitchFamily="18" charset="0"/>
                          <a:cs typeface="+mj-cs"/>
                        </a:rPr>
                        <a:t> </a:t>
                      </a:r>
                      <a:r>
                        <a:rPr lang="en-US" sz="2000" dirty="0">
                          <a:solidFill>
                            <a:srgbClr val="FFFFFF"/>
                          </a:solidFill>
                          <a:effectLst/>
                          <a:latin typeface="Times New Roman" panose="02020603050405020304" pitchFamily="18" charset="0"/>
                          <a:ea typeface="Times New Roman" panose="02020603050405020304" pitchFamily="18" charset="0"/>
                          <a:cs typeface="+mj-cs"/>
                        </a:rPr>
                        <a:t>Achieved</a:t>
                      </a:r>
                      <a:endParaRPr lang="en-US" sz="2000" dirty="0">
                        <a:effectLst/>
                        <a:latin typeface="Times New Roman" panose="02020603050405020304" pitchFamily="18" charset="0"/>
                        <a:ea typeface="Times New Roman" panose="02020603050405020304" pitchFamily="18" charset="0"/>
                        <a:cs typeface="+mj-cs"/>
                      </a:endParaRPr>
                    </a:p>
                  </a:txBody>
                  <a:tcPr marL="0" marR="0" marT="0" marB="0"/>
                </a:tc>
                <a:extLst>
                  <a:ext uri="{0D108BD9-81ED-4DB2-BD59-A6C34878D82A}">
                    <a16:rowId xmlns:a16="http://schemas.microsoft.com/office/drawing/2014/main" val="1359077691"/>
                  </a:ext>
                </a:extLst>
              </a:tr>
              <a:tr h="729120">
                <a:tc>
                  <a:txBody>
                    <a:bodyPr/>
                    <a:lstStyle/>
                    <a:p>
                      <a:pPr>
                        <a:lnSpc>
                          <a:spcPct val="150000"/>
                        </a:lnSpc>
                      </a:pPr>
                      <a:r>
                        <a:rPr lang="en-US" sz="2000" dirty="0">
                          <a:cs typeface="+mj-cs"/>
                        </a:rPr>
                        <a:t>Reduce time to market</a:t>
                      </a:r>
                    </a:p>
                  </a:txBody>
                  <a:tcPr/>
                </a:tc>
                <a:tc>
                  <a:txBody>
                    <a:bodyPr/>
                    <a:lstStyle/>
                    <a:p>
                      <a:pPr marL="285750" lvl="0" indent="-285750" rtl="0">
                        <a:lnSpc>
                          <a:spcPct val="150000"/>
                        </a:lnSpc>
                        <a:buFont typeface="Arial" panose="020B0604020202020204" pitchFamily="34" charset="0"/>
                        <a:buChar char="•"/>
                      </a:pPr>
                      <a:r>
                        <a:rPr lang="en-US" sz="2000" kern="1200" dirty="0">
                          <a:solidFill>
                            <a:schemeClr val="dk1"/>
                          </a:solidFill>
                          <a:effectLst/>
                          <a:latin typeface="+mn-lt"/>
                          <a:ea typeface="+mn-ea"/>
                          <a:cs typeface="+mj-cs"/>
                        </a:rPr>
                        <a:t>By connecting design, research and development, manufacturing, and customer service seamlessly through a flexible collaboration environment</a:t>
                      </a:r>
                    </a:p>
                    <a:p>
                      <a:pPr marL="285750" indent="-285750">
                        <a:lnSpc>
                          <a:spcPct val="150000"/>
                        </a:lnSpc>
                        <a:buFont typeface="Arial" panose="020B0604020202020204" pitchFamily="34" charset="0"/>
                        <a:buChar char="•"/>
                      </a:pPr>
                      <a:r>
                        <a:rPr lang="en-US" sz="2000" kern="1200" dirty="0">
                          <a:solidFill>
                            <a:schemeClr val="dk1"/>
                          </a:solidFill>
                          <a:effectLst/>
                          <a:latin typeface="+mn-lt"/>
                          <a:ea typeface="+mn-ea"/>
                          <a:cs typeface="+mj-cs"/>
                        </a:rPr>
                        <a:t>By improving collaboration among the organization and its suppliers, contract manufacturers, and OEMs</a:t>
                      </a:r>
                      <a:endParaRPr lang="en-US" sz="2000" dirty="0">
                        <a:cs typeface="+mj-cs"/>
                      </a:endParaRPr>
                    </a:p>
                  </a:txBody>
                  <a:tcPr/>
                </a:tc>
                <a:extLst>
                  <a:ext uri="{0D108BD9-81ED-4DB2-BD59-A6C34878D82A}">
                    <a16:rowId xmlns:a16="http://schemas.microsoft.com/office/drawing/2014/main" val="3582647975"/>
                  </a:ext>
                </a:extLst>
              </a:tr>
              <a:tr h="729120">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kern="1200" dirty="0">
                          <a:solidFill>
                            <a:schemeClr val="dk1"/>
                          </a:solidFill>
                          <a:effectLst/>
                          <a:latin typeface="+mn-lt"/>
                          <a:ea typeface="+mn-ea"/>
                          <a:cs typeface="+mj-cs"/>
                        </a:rPr>
                        <a:t>Reduce costs</a:t>
                      </a:r>
                    </a:p>
                    <a:p>
                      <a:pPr>
                        <a:lnSpc>
                          <a:spcPct val="150000"/>
                        </a:lnSpc>
                      </a:pPr>
                      <a:endParaRPr lang="en-US" sz="2000" dirty="0">
                        <a:cs typeface="+mj-cs"/>
                      </a:endParaRPr>
                    </a:p>
                  </a:txBody>
                  <a:tcPr/>
                </a:tc>
                <a:tc>
                  <a:txBody>
                    <a:bodyPr/>
                    <a:lstStyle/>
                    <a:p>
                      <a:pPr marL="285750" lvl="0" indent="-285750" rtl="0">
                        <a:lnSpc>
                          <a:spcPct val="150000"/>
                        </a:lnSpc>
                        <a:buFont typeface="Arial" panose="020B0604020202020204" pitchFamily="34" charset="0"/>
                        <a:buChar char="•"/>
                      </a:pPr>
                      <a:r>
                        <a:rPr lang="en-US" sz="2000" kern="1200" dirty="0">
                          <a:solidFill>
                            <a:schemeClr val="dk1"/>
                          </a:solidFill>
                          <a:effectLst/>
                          <a:latin typeface="+mn-lt"/>
                          <a:ea typeface="+mn-ea"/>
                          <a:cs typeface="+mj-cs"/>
                        </a:rPr>
                        <a:t>By reducing prototyping costs through the use of software simulation</a:t>
                      </a:r>
                    </a:p>
                    <a:p>
                      <a:pPr marL="285750" lvl="0" indent="-285750">
                        <a:lnSpc>
                          <a:spcPct val="150000"/>
                        </a:lnSpc>
                        <a:buFont typeface="Arial" panose="020B0604020202020204" pitchFamily="34" charset="0"/>
                        <a:buChar char="•"/>
                      </a:pPr>
                      <a:r>
                        <a:rPr lang="en-US" sz="2000" kern="1200" dirty="0">
                          <a:solidFill>
                            <a:schemeClr val="dk1"/>
                          </a:solidFill>
                          <a:effectLst/>
                          <a:latin typeface="+mn-lt"/>
                          <a:ea typeface="+mn-ea"/>
                          <a:cs typeface="+mj-cs"/>
                        </a:rPr>
                        <a:t>By reducing scrap and rework through improved processes</a:t>
                      </a:r>
                    </a:p>
                    <a:p>
                      <a:pPr marL="285750" indent="-285750">
                        <a:lnSpc>
                          <a:spcPct val="150000"/>
                        </a:lnSpc>
                        <a:buFont typeface="Arial" panose="020B0604020202020204" pitchFamily="34" charset="0"/>
                        <a:buChar char="•"/>
                      </a:pPr>
                      <a:r>
                        <a:rPr lang="en-US" sz="2000" kern="1200" dirty="0">
                          <a:solidFill>
                            <a:schemeClr val="dk1"/>
                          </a:solidFill>
                          <a:effectLst/>
                          <a:latin typeface="+mn-lt"/>
                          <a:ea typeface="+mn-ea"/>
                          <a:cs typeface="+mj-cs"/>
                        </a:rPr>
                        <a:t>By reducing the number of product components through standardization</a:t>
                      </a:r>
                      <a:endParaRPr lang="en-US" sz="2000" dirty="0">
                        <a:cs typeface="+mj-cs"/>
                      </a:endParaRPr>
                    </a:p>
                  </a:txBody>
                  <a:tcPr/>
                </a:tc>
                <a:extLst>
                  <a:ext uri="{0D108BD9-81ED-4DB2-BD59-A6C34878D82A}">
                    <a16:rowId xmlns:a16="http://schemas.microsoft.com/office/drawing/2014/main" val="590227225"/>
                  </a:ext>
                </a:extLst>
              </a:tr>
            </a:tbl>
          </a:graphicData>
        </a:graphic>
      </p:graphicFrame>
    </p:spTree>
    <p:extLst>
      <p:ext uri="{BB962C8B-B14F-4D97-AF65-F5344CB8AC3E}">
        <p14:creationId xmlns:p14="http://schemas.microsoft.com/office/powerpoint/2010/main" val="39216300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Group 73"/>
          <p:cNvGrpSpPr/>
          <p:nvPr/>
        </p:nvGrpSpPr>
        <p:grpSpPr>
          <a:xfrm>
            <a:off x="189136" y="1288512"/>
            <a:ext cx="12556010" cy="5056657"/>
            <a:chOff x="189136" y="1288512"/>
            <a:chExt cx="12556010" cy="5056657"/>
          </a:xfrm>
        </p:grpSpPr>
        <p:sp>
          <p:nvSpPr>
            <p:cNvPr id="42" name="Straight Connector 41"/>
            <p:cNvSpPr/>
            <p:nvPr/>
          </p:nvSpPr>
          <p:spPr>
            <a:xfrm>
              <a:off x="189137" y="1288512"/>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3" name="Freeform 42"/>
            <p:cNvSpPr/>
            <p:nvPr/>
          </p:nvSpPr>
          <p:spPr>
            <a:xfrm>
              <a:off x="189136" y="1744963"/>
              <a:ext cx="2033363" cy="4459980"/>
            </a:xfrm>
            <a:custGeom>
              <a:avLst/>
              <a:gdLst>
                <a:gd name="connsiteX0" fmla="*/ 0 w 1591416"/>
                <a:gd name="connsiteY0" fmla="*/ 0 h 4929131"/>
                <a:gd name="connsiteX1" fmla="*/ 1591416 w 1591416"/>
                <a:gd name="connsiteY1" fmla="*/ 0 h 4929131"/>
                <a:gd name="connsiteX2" fmla="*/ 1591416 w 1591416"/>
                <a:gd name="connsiteY2" fmla="*/ 4929131 h 4929131"/>
                <a:gd name="connsiteX3" fmla="*/ 0 w 1591416"/>
                <a:gd name="connsiteY3" fmla="*/ 4929131 h 4929131"/>
                <a:gd name="connsiteX4" fmla="*/ 0 w 1591416"/>
                <a:gd name="connsiteY4" fmla="*/ 0 h 4929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416" h="4929131">
                  <a:moveTo>
                    <a:pt x="0" y="0"/>
                  </a:moveTo>
                  <a:lnTo>
                    <a:pt x="1591416" y="0"/>
                  </a:lnTo>
                  <a:lnTo>
                    <a:pt x="1591416" y="4929131"/>
                  </a:lnTo>
                  <a:lnTo>
                    <a:pt x="0" y="492913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endParaRPr lang="en-US" sz="3200" b="0" i="0" u="none" kern="1200" dirty="0">
                <a:solidFill>
                  <a:schemeClr val="accent1"/>
                </a:solidFill>
                <a:latin typeface="Times New Roman" panose="02020603050405020304" pitchFamily="18" charset="0"/>
                <a:cs typeface="Times New Roman" panose="02020603050405020304" pitchFamily="18" charset="0"/>
              </a:endParaRPr>
            </a:p>
            <a:p>
              <a:pPr lvl="0" algn="l" defTabSz="1422400">
                <a:lnSpc>
                  <a:spcPct val="90000"/>
                </a:lnSpc>
                <a:spcBef>
                  <a:spcPct val="0"/>
                </a:spcBef>
                <a:spcAft>
                  <a:spcPct val="35000"/>
                </a:spcAft>
              </a:pPr>
              <a:endParaRPr lang="en-US" sz="3200" dirty="0">
                <a:solidFill>
                  <a:schemeClr val="accent1"/>
                </a:solidFill>
                <a:latin typeface="Times New Roman" panose="02020603050405020304" pitchFamily="18" charset="0"/>
                <a:cs typeface="Times New Roman" panose="02020603050405020304" pitchFamily="18" charset="0"/>
              </a:endParaRPr>
            </a:p>
            <a:p>
              <a:pPr lvl="0" algn="l" defTabSz="1422400">
                <a:lnSpc>
                  <a:spcPct val="90000"/>
                </a:lnSpc>
                <a:spcBef>
                  <a:spcPct val="0"/>
                </a:spcBef>
                <a:spcAft>
                  <a:spcPct val="35000"/>
                </a:spcAft>
              </a:pPr>
              <a:r>
                <a:rPr lang="en-US" sz="3200" b="0" i="0" u="none" kern="1200" dirty="0">
                  <a:solidFill>
                    <a:schemeClr val="accent1"/>
                  </a:solidFill>
                  <a:latin typeface="Times New Roman" panose="02020603050405020304" pitchFamily="18" charset="0"/>
                  <a:cs typeface="Times New Roman" panose="02020603050405020304" pitchFamily="18" charset="0"/>
                </a:rPr>
                <a:t>Lecture 8</a:t>
              </a:r>
            </a:p>
            <a:p>
              <a:pPr lvl="0" algn="l" defTabSz="1422400">
                <a:lnSpc>
                  <a:spcPct val="90000"/>
                </a:lnSpc>
                <a:spcBef>
                  <a:spcPct val="0"/>
                </a:spcBef>
                <a:spcAft>
                  <a:spcPct val="35000"/>
                </a:spcAft>
              </a:pPr>
              <a:r>
                <a:rPr lang="en-US" sz="3200" b="0" i="0" u="none" kern="1200" dirty="0">
                  <a:solidFill>
                    <a:schemeClr val="accent1"/>
                  </a:solidFill>
                  <a:latin typeface="Times New Roman" panose="02020603050405020304" pitchFamily="18" charset="0"/>
                  <a:cs typeface="Times New Roman" panose="02020603050405020304" pitchFamily="18" charset="0"/>
                </a:rPr>
                <a:t>Enterprise Systems</a:t>
              </a:r>
              <a:endParaRPr lang="en-US" sz="3200" b="0" i="0" u="none" kern="1200" dirty="0">
                <a:solidFill>
                  <a:schemeClr val="accent1"/>
                </a:solidFill>
              </a:endParaRPr>
            </a:p>
          </p:txBody>
        </p:sp>
        <p:sp>
          <p:nvSpPr>
            <p:cNvPr id="44" name="Freeform 43"/>
            <p:cNvSpPr/>
            <p:nvPr/>
          </p:nvSpPr>
          <p:spPr>
            <a:xfrm>
              <a:off x="1957767" y="1317089"/>
              <a:ext cx="1998574" cy="1429335"/>
            </a:xfrm>
            <a:custGeom>
              <a:avLst/>
              <a:gdLst>
                <a:gd name="connsiteX0" fmla="*/ 0 w 2465555"/>
                <a:gd name="connsiteY0" fmla="*/ 0 h 2918684"/>
                <a:gd name="connsiteX1" fmla="*/ 2465555 w 2465555"/>
                <a:gd name="connsiteY1" fmla="*/ 0 h 2918684"/>
                <a:gd name="connsiteX2" fmla="*/ 2465555 w 2465555"/>
                <a:gd name="connsiteY2" fmla="*/ 2918684 h 2918684"/>
                <a:gd name="connsiteX3" fmla="*/ 0 w 2465555"/>
                <a:gd name="connsiteY3" fmla="*/ 2918684 h 2918684"/>
                <a:gd name="connsiteX4" fmla="*/ 0 w 2465555"/>
                <a:gd name="connsiteY4" fmla="*/ 0 h 291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5555" h="2918684">
                  <a:moveTo>
                    <a:pt x="0" y="0"/>
                  </a:moveTo>
                  <a:lnTo>
                    <a:pt x="2465555" y="0"/>
                  </a:lnTo>
                  <a:lnTo>
                    <a:pt x="2465555" y="2918684"/>
                  </a:lnTo>
                  <a:lnTo>
                    <a:pt x="0" y="29186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2800" b="0" i="0" u="none" kern="1200" dirty="0">
                  <a:solidFill>
                    <a:schemeClr val="tx1"/>
                  </a:solidFill>
                </a:rPr>
                <a:t>Transaction Processing Systems</a:t>
              </a:r>
            </a:p>
          </p:txBody>
        </p:sp>
        <p:sp>
          <p:nvSpPr>
            <p:cNvPr id="45" name="Freeform 44"/>
            <p:cNvSpPr/>
            <p:nvPr/>
          </p:nvSpPr>
          <p:spPr>
            <a:xfrm>
              <a:off x="3790951" y="1299679"/>
              <a:ext cx="3959242" cy="1088676"/>
            </a:xfrm>
            <a:custGeom>
              <a:avLst/>
              <a:gdLst>
                <a:gd name="connsiteX0" fmla="*/ 0 w 2972446"/>
                <a:gd name="connsiteY0" fmla="*/ 0 h 404580"/>
                <a:gd name="connsiteX1" fmla="*/ 2972446 w 2972446"/>
                <a:gd name="connsiteY1" fmla="*/ 0 h 404580"/>
                <a:gd name="connsiteX2" fmla="*/ 2972446 w 2972446"/>
                <a:gd name="connsiteY2" fmla="*/ 404580 h 404580"/>
                <a:gd name="connsiteX3" fmla="*/ 0 w 2972446"/>
                <a:gd name="connsiteY3" fmla="*/ 404580 h 404580"/>
                <a:gd name="connsiteX4" fmla="*/ 0 w 2972446"/>
                <a:gd name="connsiteY4" fmla="*/ 0 h 404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04580">
                  <a:moveTo>
                    <a:pt x="0" y="0"/>
                  </a:moveTo>
                  <a:lnTo>
                    <a:pt x="2972446" y="0"/>
                  </a:lnTo>
                  <a:lnTo>
                    <a:pt x="2972446" y="404580"/>
                  </a:lnTo>
                  <a:lnTo>
                    <a:pt x="0" y="4045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000" b="0" i="0" u="none" kern="1200" dirty="0">
                  <a:solidFill>
                    <a:schemeClr val="tx1"/>
                  </a:solidFill>
                </a:rPr>
                <a:t>Traditional Transaction Processing Methods and Objectives</a:t>
              </a:r>
            </a:p>
          </p:txBody>
        </p:sp>
        <p:sp>
          <p:nvSpPr>
            <p:cNvPr id="46" name="Freeform 45"/>
            <p:cNvSpPr/>
            <p:nvPr/>
          </p:nvSpPr>
          <p:spPr>
            <a:xfrm>
              <a:off x="7750193" y="1301271"/>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Batch Processing Systems</a:t>
              </a:r>
            </a:p>
          </p:txBody>
        </p:sp>
        <p:sp>
          <p:nvSpPr>
            <p:cNvPr id="47" name="Freeform 46"/>
            <p:cNvSpPr/>
            <p:nvPr/>
          </p:nvSpPr>
          <p:spPr>
            <a:xfrm>
              <a:off x="7750193" y="1532642"/>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dirty="0">
                  <a:solidFill>
                    <a:schemeClr val="tx1"/>
                  </a:solidFill>
                </a:rPr>
                <a:t>O</a:t>
              </a:r>
              <a:r>
                <a:rPr lang="en-US" sz="1400" b="0" i="0" u="none" kern="1200" dirty="0">
                  <a:solidFill>
                    <a:schemeClr val="tx1"/>
                  </a:solidFill>
                </a:rPr>
                <a:t>nline Transaction Processing </a:t>
              </a:r>
            </a:p>
          </p:txBody>
        </p:sp>
        <p:sp>
          <p:nvSpPr>
            <p:cNvPr id="48" name="Freeform 47"/>
            <p:cNvSpPr/>
            <p:nvPr/>
          </p:nvSpPr>
          <p:spPr>
            <a:xfrm>
              <a:off x="7750193" y="1744963"/>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Objectives</a:t>
              </a:r>
            </a:p>
          </p:txBody>
        </p:sp>
        <p:sp>
          <p:nvSpPr>
            <p:cNvPr id="49" name="Freeform 48"/>
            <p:cNvSpPr/>
            <p:nvPr/>
          </p:nvSpPr>
          <p:spPr>
            <a:xfrm>
              <a:off x="7750193" y="1963634"/>
              <a:ext cx="2286000" cy="274320"/>
            </a:xfrm>
            <a:custGeom>
              <a:avLst/>
              <a:gdLst>
                <a:gd name="connsiteX0" fmla="*/ 0 w 2972446"/>
                <a:gd name="connsiteY0" fmla="*/ 0 h 44046"/>
                <a:gd name="connsiteX1" fmla="*/ 2972446 w 2972446"/>
                <a:gd name="connsiteY1" fmla="*/ 0 h 44046"/>
                <a:gd name="connsiteX2" fmla="*/ 2972446 w 2972446"/>
                <a:gd name="connsiteY2" fmla="*/ 44046 h 44046"/>
                <a:gd name="connsiteX3" fmla="*/ 0 w 2972446"/>
                <a:gd name="connsiteY3" fmla="*/ 44046 h 44046"/>
                <a:gd name="connsiteX4" fmla="*/ 0 w 2972446"/>
                <a:gd name="connsiteY4" fmla="*/ 0 h 44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4046">
                  <a:moveTo>
                    <a:pt x="0" y="0"/>
                  </a:moveTo>
                  <a:lnTo>
                    <a:pt x="2972446" y="0"/>
                  </a:lnTo>
                  <a:lnTo>
                    <a:pt x="2972446" y="44046"/>
                  </a:lnTo>
                  <a:lnTo>
                    <a:pt x="0" y="440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System Types</a:t>
              </a:r>
            </a:p>
          </p:txBody>
        </p:sp>
        <p:sp>
          <p:nvSpPr>
            <p:cNvPr id="50" name="Straight Connector 49"/>
            <p:cNvSpPr/>
            <p:nvPr/>
          </p:nvSpPr>
          <p:spPr>
            <a:xfrm>
              <a:off x="3936301" y="2227713"/>
              <a:ext cx="80467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1" name="Freeform 50"/>
            <p:cNvSpPr/>
            <p:nvPr/>
          </p:nvSpPr>
          <p:spPr>
            <a:xfrm>
              <a:off x="3790951" y="2221366"/>
              <a:ext cx="3791257" cy="556615"/>
            </a:xfrm>
            <a:custGeom>
              <a:avLst/>
              <a:gdLst>
                <a:gd name="connsiteX0" fmla="*/ 0 w 2972446"/>
                <a:gd name="connsiteY0" fmla="*/ 0 h 1341039"/>
                <a:gd name="connsiteX1" fmla="*/ 2972446 w 2972446"/>
                <a:gd name="connsiteY1" fmla="*/ 0 h 1341039"/>
                <a:gd name="connsiteX2" fmla="*/ 2972446 w 2972446"/>
                <a:gd name="connsiteY2" fmla="*/ 1341039 h 1341039"/>
                <a:gd name="connsiteX3" fmla="*/ 0 w 2972446"/>
                <a:gd name="connsiteY3" fmla="*/ 1341039 h 1341039"/>
                <a:gd name="connsiteX4" fmla="*/ 0 w 2972446"/>
                <a:gd name="connsiteY4" fmla="*/ 0 h 1341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341039">
                  <a:moveTo>
                    <a:pt x="0" y="0"/>
                  </a:moveTo>
                  <a:lnTo>
                    <a:pt x="2972446" y="0"/>
                  </a:lnTo>
                  <a:lnTo>
                    <a:pt x="2972446" y="1341039"/>
                  </a:lnTo>
                  <a:lnTo>
                    <a:pt x="0" y="13410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000" b="0" i="0" u="none" kern="1200" dirty="0">
                  <a:solidFill>
                    <a:schemeClr val="tx1"/>
                  </a:solidFill>
                </a:rPr>
                <a:t>Transaction Processing Activities</a:t>
              </a:r>
            </a:p>
          </p:txBody>
        </p:sp>
        <p:sp>
          <p:nvSpPr>
            <p:cNvPr id="52" name="Freeform 51"/>
            <p:cNvSpPr/>
            <p:nvPr/>
          </p:nvSpPr>
          <p:spPr>
            <a:xfrm>
              <a:off x="7750193" y="2250191"/>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Collection</a:t>
              </a:r>
            </a:p>
          </p:txBody>
        </p:sp>
        <p:sp>
          <p:nvSpPr>
            <p:cNvPr id="53" name="Freeform 52"/>
            <p:cNvSpPr/>
            <p:nvPr/>
          </p:nvSpPr>
          <p:spPr>
            <a:xfrm>
              <a:off x="7750193" y="2465444"/>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Editing</a:t>
              </a:r>
            </a:p>
          </p:txBody>
        </p:sp>
        <p:sp>
          <p:nvSpPr>
            <p:cNvPr id="54" name="Freeform 53"/>
            <p:cNvSpPr/>
            <p:nvPr/>
          </p:nvSpPr>
          <p:spPr>
            <a:xfrm>
              <a:off x="7750193" y="2690045"/>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Correction</a:t>
              </a:r>
            </a:p>
          </p:txBody>
        </p:sp>
        <p:sp>
          <p:nvSpPr>
            <p:cNvPr id="55" name="Freeform 54"/>
            <p:cNvSpPr/>
            <p:nvPr/>
          </p:nvSpPr>
          <p:spPr>
            <a:xfrm>
              <a:off x="7750193" y="2940047"/>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Processing</a:t>
              </a:r>
            </a:p>
          </p:txBody>
        </p:sp>
        <p:sp>
          <p:nvSpPr>
            <p:cNvPr id="56" name="Freeform 55"/>
            <p:cNvSpPr/>
            <p:nvPr/>
          </p:nvSpPr>
          <p:spPr>
            <a:xfrm>
              <a:off x="7750193" y="3164648"/>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Data Storage</a:t>
              </a:r>
            </a:p>
          </p:txBody>
        </p:sp>
        <p:sp>
          <p:nvSpPr>
            <p:cNvPr id="57" name="Freeform 56"/>
            <p:cNvSpPr/>
            <p:nvPr/>
          </p:nvSpPr>
          <p:spPr>
            <a:xfrm>
              <a:off x="7750193" y="3390829"/>
              <a:ext cx="1737360" cy="274320"/>
            </a:xfrm>
            <a:custGeom>
              <a:avLst/>
              <a:gdLst>
                <a:gd name="connsiteX0" fmla="*/ 0 w 2972446"/>
                <a:gd name="connsiteY0" fmla="*/ 0 h 29335"/>
                <a:gd name="connsiteX1" fmla="*/ 2972446 w 2972446"/>
                <a:gd name="connsiteY1" fmla="*/ 0 h 29335"/>
                <a:gd name="connsiteX2" fmla="*/ 2972446 w 2972446"/>
                <a:gd name="connsiteY2" fmla="*/ 29335 h 29335"/>
                <a:gd name="connsiteX3" fmla="*/ 0 w 2972446"/>
                <a:gd name="connsiteY3" fmla="*/ 29335 h 29335"/>
                <a:gd name="connsiteX4" fmla="*/ 0 w 2972446"/>
                <a:gd name="connsiteY4" fmla="*/ 0 h 29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9335">
                  <a:moveTo>
                    <a:pt x="0" y="0"/>
                  </a:moveTo>
                  <a:lnTo>
                    <a:pt x="2972446" y="0"/>
                  </a:lnTo>
                  <a:lnTo>
                    <a:pt x="2972446" y="29335"/>
                  </a:lnTo>
                  <a:lnTo>
                    <a:pt x="0" y="2933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Document Production</a:t>
              </a:r>
            </a:p>
          </p:txBody>
        </p:sp>
        <p:sp>
          <p:nvSpPr>
            <p:cNvPr id="58" name="Straight Connector 57"/>
            <p:cNvSpPr/>
            <p:nvPr/>
          </p:nvSpPr>
          <p:spPr>
            <a:xfrm>
              <a:off x="2085353" y="3624003"/>
              <a:ext cx="99669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59" name="Freeform 58"/>
            <p:cNvSpPr/>
            <p:nvPr/>
          </p:nvSpPr>
          <p:spPr>
            <a:xfrm>
              <a:off x="1957766" y="3632630"/>
              <a:ext cx="2346835" cy="1137709"/>
            </a:xfrm>
            <a:custGeom>
              <a:avLst/>
              <a:gdLst>
                <a:gd name="connsiteX0" fmla="*/ 0 w 2346835"/>
                <a:gd name="connsiteY0" fmla="*/ 0 h 1137709"/>
                <a:gd name="connsiteX1" fmla="*/ 2346835 w 2346835"/>
                <a:gd name="connsiteY1" fmla="*/ 0 h 1137709"/>
                <a:gd name="connsiteX2" fmla="*/ 2346835 w 2346835"/>
                <a:gd name="connsiteY2" fmla="*/ 1137709 h 1137709"/>
                <a:gd name="connsiteX3" fmla="*/ 0 w 2346835"/>
                <a:gd name="connsiteY3" fmla="*/ 1137709 h 1137709"/>
                <a:gd name="connsiteX4" fmla="*/ 0 w 2346835"/>
                <a:gd name="connsiteY4" fmla="*/ 0 h 11377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6835" h="1137709">
                  <a:moveTo>
                    <a:pt x="0" y="0"/>
                  </a:moveTo>
                  <a:lnTo>
                    <a:pt x="2346835" y="0"/>
                  </a:lnTo>
                  <a:lnTo>
                    <a:pt x="2346835" y="1137709"/>
                  </a:lnTo>
                  <a:lnTo>
                    <a:pt x="0" y="113770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2800" b="0" i="0" u="none" kern="1200" dirty="0">
                  <a:solidFill>
                    <a:schemeClr val="tx1"/>
                  </a:solidFill>
                </a:rPr>
                <a:t>Enterprise System </a:t>
              </a:r>
            </a:p>
          </p:txBody>
        </p:sp>
        <p:sp>
          <p:nvSpPr>
            <p:cNvPr id="60" name="Freeform 59"/>
            <p:cNvSpPr/>
            <p:nvPr/>
          </p:nvSpPr>
          <p:spPr>
            <a:xfrm>
              <a:off x="4481814" y="4597830"/>
              <a:ext cx="2972446"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endParaRPr lang="en-US" sz="1200" b="0" i="0" u="none" kern="1200" dirty="0">
                <a:solidFill>
                  <a:schemeClr val="tx1"/>
                </a:solidFill>
              </a:endParaRPr>
            </a:p>
          </p:txBody>
        </p:sp>
        <p:sp>
          <p:nvSpPr>
            <p:cNvPr id="62" name="Freeform 61"/>
            <p:cNvSpPr/>
            <p:nvPr/>
          </p:nvSpPr>
          <p:spPr>
            <a:xfrm>
              <a:off x="3790950" y="3594573"/>
              <a:ext cx="2750791" cy="890051"/>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defTabSz="533400">
                <a:lnSpc>
                  <a:spcPct val="90000"/>
                </a:lnSpc>
                <a:spcBef>
                  <a:spcPct val="0"/>
                </a:spcBef>
                <a:spcAft>
                  <a:spcPct val="35000"/>
                </a:spcAft>
              </a:pPr>
              <a:r>
                <a:rPr lang="en-US" sz="2000" b="0" i="0" u="none" kern="1200" dirty="0">
                  <a:solidFill>
                    <a:schemeClr val="tx1"/>
                  </a:solidFill>
                </a:rPr>
                <a:t>Advantages </a:t>
              </a:r>
              <a:r>
                <a:rPr lang="en-US" sz="2000" dirty="0">
                  <a:solidFill>
                    <a:schemeClr val="tx1"/>
                  </a:solidFill>
                </a:rPr>
                <a:t>of Enterprise Resource Planning</a:t>
              </a:r>
            </a:p>
          </p:txBody>
        </p:sp>
        <p:sp>
          <p:nvSpPr>
            <p:cNvPr id="63" name="Freeform 62"/>
            <p:cNvSpPr/>
            <p:nvPr/>
          </p:nvSpPr>
          <p:spPr>
            <a:xfrm>
              <a:off x="7750193" y="3640188"/>
              <a:ext cx="3933807" cy="242512"/>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Improved Access to Quality Data For Operational Decision Making </a:t>
              </a:r>
            </a:p>
          </p:txBody>
        </p:sp>
        <p:sp>
          <p:nvSpPr>
            <p:cNvPr id="64" name="Freeform 63"/>
            <p:cNvSpPr/>
            <p:nvPr/>
          </p:nvSpPr>
          <p:spPr>
            <a:xfrm>
              <a:off x="7750194" y="4106062"/>
              <a:ext cx="3786500" cy="252628"/>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Elimination of Costly, Inflexible Legacy Systems</a:t>
              </a:r>
            </a:p>
          </p:txBody>
        </p:sp>
        <p:sp>
          <p:nvSpPr>
            <p:cNvPr id="65" name="Freeform 64"/>
            <p:cNvSpPr/>
            <p:nvPr/>
          </p:nvSpPr>
          <p:spPr>
            <a:xfrm>
              <a:off x="7750193" y="4384090"/>
              <a:ext cx="4994953" cy="274320"/>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Improvement of Work Processes</a:t>
              </a:r>
            </a:p>
          </p:txBody>
        </p:sp>
        <p:sp>
          <p:nvSpPr>
            <p:cNvPr id="66" name="Freeform 65"/>
            <p:cNvSpPr/>
            <p:nvPr/>
          </p:nvSpPr>
          <p:spPr>
            <a:xfrm>
              <a:off x="7750193" y="4667811"/>
              <a:ext cx="3933807" cy="198478"/>
            </a:xfrm>
            <a:custGeom>
              <a:avLst/>
              <a:gdLst>
                <a:gd name="connsiteX0" fmla="*/ 0 w 2972446"/>
                <a:gd name="connsiteY0" fmla="*/ 0 h 109208"/>
                <a:gd name="connsiteX1" fmla="*/ 2972446 w 2972446"/>
                <a:gd name="connsiteY1" fmla="*/ 0 h 109208"/>
                <a:gd name="connsiteX2" fmla="*/ 2972446 w 2972446"/>
                <a:gd name="connsiteY2" fmla="*/ 109208 h 109208"/>
                <a:gd name="connsiteX3" fmla="*/ 0 w 2972446"/>
                <a:gd name="connsiteY3" fmla="*/ 109208 h 109208"/>
                <a:gd name="connsiteX4" fmla="*/ 0 w 2972446"/>
                <a:gd name="connsiteY4" fmla="*/ 0 h 109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09208">
                  <a:moveTo>
                    <a:pt x="0" y="0"/>
                  </a:moveTo>
                  <a:lnTo>
                    <a:pt x="2972446" y="0"/>
                  </a:lnTo>
                  <a:lnTo>
                    <a:pt x="2972446" y="109208"/>
                  </a:lnTo>
                  <a:lnTo>
                    <a:pt x="0" y="1092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Opportunity To Upgrade and Standardize Technology Infrastructure</a:t>
              </a:r>
            </a:p>
          </p:txBody>
        </p:sp>
        <p:sp>
          <p:nvSpPr>
            <p:cNvPr id="67" name="Straight Connector 66"/>
            <p:cNvSpPr/>
            <p:nvPr/>
          </p:nvSpPr>
          <p:spPr>
            <a:xfrm>
              <a:off x="3847401" y="5195274"/>
              <a:ext cx="8138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8" name="Freeform 67"/>
            <p:cNvSpPr/>
            <p:nvPr/>
          </p:nvSpPr>
          <p:spPr>
            <a:xfrm>
              <a:off x="3790951" y="5246074"/>
              <a:ext cx="3307709"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2000" b="0" i="0" u="none" kern="1200" dirty="0">
                  <a:solidFill>
                    <a:schemeClr val="tx1"/>
                  </a:solidFill>
                </a:rPr>
                <a:t>Product Lifecycle Management</a:t>
              </a:r>
            </a:p>
          </p:txBody>
        </p:sp>
        <p:sp>
          <p:nvSpPr>
            <p:cNvPr id="69" name="Freeform 68"/>
            <p:cNvSpPr/>
            <p:nvPr/>
          </p:nvSpPr>
          <p:spPr>
            <a:xfrm>
              <a:off x="7631473" y="5243098"/>
              <a:ext cx="4297680" cy="274320"/>
            </a:xfrm>
            <a:custGeom>
              <a:avLst/>
              <a:gdLst>
                <a:gd name="connsiteX0" fmla="*/ 0 w 2972446"/>
                <a:gd name="connsiteY0" fmla="*/ 0 h 218417"/>
                <a:gd name="connsiteX1" fmla="*/ 2972446 w 2972446"/>
                <a:gd name="connsiteY1" fmla="*/ 0 h 218417"/>
                <a:gd name="connsiteX2" fmla="*/ 2972446 w 2972446"/>
                <a:gd name="connsiteY2" fmla="*/ 218417 h 218417"/>
                <a:gd name="connsiteX3" fmla="*/ 0 w 2972446"/>
                <a:gd name="connsiteY3" fmla="*/ 218417 h 218417"/>
                <a:gd name="connsiteX4" fmla="*/ 0 w 2972446"/>
                <a:gd name="connsiteY4" fmla="*/ 0 h 218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18417">
                  <a:moveTo>
                    <a:pt x="0" y="0"/>
                  </a:moveTo>
                  <a:lnTo>
                    <a:pt x="2972446" y="0"/>
                  </a:lnTo>
                  <a:lnTo>
                    <a:pt x="2972446" y="218417"/>
                  </a:lnTo>
                  <a:lnTo>
                    <a:pt x="0" y="2184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CAD – CAE – CAM</a:t>
              </a:r>
            </a:p>
          </p:txBody>
        </p:sp>
        <p:sp>
          <p:nvSpPr>
            <p:cNvPr id="70" name="Freeform 69"/>
            <p:cNvSpPr/>
            <p:nvPr/>
          </p:nvSpPr>
          <p:spPr>
            <a:xfrm>
              <a:off x="7631473" y="5503540"/>
              <a:ext cx="4297680" cy="274320"/>
            </a:xfrm>
            <a:custGeom>
              <a:avLst/>
              <a:gdLst>
                <a:gd name="connsiteX0" fmla="*/ 0 w 2972446"/>
                <a:gd name="connsiteY0" fmla="*/ 0 h 218417"/>
                <a:gd name="connsiteX1" fmla="*/ 2972446 w 2972446"/>
                <a:gd name="connsiteY1" fmla="*/ 0 h 218417"/>
                <a:gd name="connsiteX2" fmla="*/ 2972446 w 2972446"/>
                <a:gd name="connsiteY2" fmla="*/ 218417 h 218417"/>
                <a:gd name="connsiteX3" fmla="*/ 0 w 2972446"/>
                <a:gd name="connsiteY3" fmla="*/ 218417 h 218417"/>
                <a:gd name="connsiteX4" fmla="*/ 0 w 2972446"/>
                <a:gd name="connsiteY4" fmla="*/ 0 h 218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18417">
                  <a:moveTo>
                    <a:pt x="0" y="0"/>
                  </a:moveTo>
                  <a:lnTo>
                    <a:pt x="2972446" y="0"/>
                  </a:lnTo>
                  <a:lnTo>
                    <a:pt x="2972446" y="218417"/>
                  </a:lnTo>
                  <a:lnTo>
                    <a:pt x="0" y="2184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sz="1400" b="0" i="0" u="none" kern="1200" dirty="0">
                  <a:solidFill>
                    <a:schemeClr val="tx1"/>
                  </a:solidFill>
                </a:rPr>
                <a:t>Benefits of a PLM System</a:t>
              </a:r>
            </a:p>
          </p:txBody>
        </p:sp>
        <p:sp>
          <p:nvSpPr>
            <p:cNvPr id="71" name="Straight Connector 70"/>
            <p:cNvSpPr/>
            <p:nvPr/>
          </p:nvSpPr>
          <p:spPr>
            <a:xfrm>
              <a:off x="3860101" y="5797209"/>
              <a:ext cx="8138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2" name="Freeform 71"/>
            <p:cNvSpPr/>
            <p:nvPr/>
          </p:nvSpPr>
          <p:spPr>
            <a:xfrm>
              <a:off x="3790950" y="5787684"/>
              <a:ext cx="3840523" cy="436834"/>
            </a:xfrm>
            <a:custGeom>
              <a:avLst/>
              <a:gdLst>
                <a:gd name="connsiteX0" fmla="*/ 0 w 2972446"/>
                <a:gd name="connsiteY0" fmla="*/ 0 h 436834"/>
                <a:gd name="connsiteX1" fmla="*/ 2972446 w 2972446"/>
                <a:gd name="connsiteY1" fmla="*/ 0 h 436834"/>
                <a:gd name="connsiteX2" fmla="*/ 2972446 w 2972446"/>
                <a:gd name="connsiteY2" fmla="*/ 436834 h 436834"/>
                <a:gd name="connsiteX3" fmla="*/ 0 w 2972446"/>
                <a:gd name="connsiteY3" fmla="*/ 436834 h 436834"/>
                <a:gd name="connsiteX4" fmla="*/ 0 w 2972446"/>
                <a:gd name="connsiteY4" fmla="*/ 0 h 43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436834">
                  <a:moveTo>
                    <a:pt x="0" y="0"/>
                  </a:moveTo>
                  <a:lnTo>
                    <a:pt x="2972446" y="0"/>
                  </a:lnTo>
                  <a:lnTo>
                    <a:pt x="2972446" y="436834"/>
                  </a:lnTo>
                  <a:lnTo>
                    <a:pt x="0" y="4368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en-US" sz="2000" b="0" i="0" u="none" kern="1200" dirty="0">
                  <a:solidFill>
                    <a:schemeClr val="tx1"/>
                  </a:solidFill>
                </a:rPr>
                <a:t>Overcoming Challenges in Implementing Enterprise Systems</a:t>
              </a:r>
            </a:p>
          </p:txBody>
        </p:sp>
        <p:sp>
          <p:nvSpPr>
            <p:cNvPr id="73" name="Straight Connector 72"/>
            <p:cNvSpPr/>
            <p:nvPr/>
          </p:nvSpPr>
          <p:spPr>
            <a:xfrm>
              <a:off x="1780553" y="6345169"/>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34213302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Overcoming Challenges in Implementing Enterprise Systems</a:t>
            </a:r>
          </a:p>
        </p:txBody>
      </p:sp>
      <p:sp>
        <p:nvSpPr>
          <p:cNvPr id="3" name="Content Placeholder 2"/>
          <p:cNvSpPr>
            <a:spLocks noGrp="1"/>
          </p:cNvSpPr>
          <p:nvPr>
            <p:ph idx="1"/>
          </p:nvPr>
        </p:nvSpPr>
        <p:spPr>
          <a:xfrm>
            <a:off x="188685" y="1422213"/>
            <a:ext cx="11814627" cy="4118616"/>
          </a:xfrm>
        </p:spPr>
        <p:txBody>
          <a:bodyPr>
            <a:normAutofit/>
          </a:bodyPr>
          <a:lstStyle/>
          <a:p>
            <a:r>
              <a:rPr lang="en-US" dirty="0"/>
              <a:t>Implementing an enterprise system, particularly for a large organization, is extremely challenging and requires amounts of resources.</a:t>
            </a:r>
          </a:p>
          <a:p>
            <a:r>
              <a:rPr lang="en-US" dirty="0"/>
              <a:t>In spite of all this, many enterprise system implementations fail, and problems with an enterprise system implementation can require expensive solutions. Table 8.6 lists and describes the most significant challenges to successful implementation of an enterprise system.</a:t>
            </a:r>
          </a:p>
        </p:txBody>
      </p:sp>
    </p:spTree>
    <p:extLst>
      <p:ext uri="{BB962C8B-B14F-4D97-AF65-F5344CB8AC3E}">
        <p14:creationId xmlns:p14="http://schemas.microsoft.com/office/powerpoint/2010/main" val="98702526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Overcoming Challenges in Implementing Enterprise Systems</a:t>
            </a:r>
          </a:p>
        </p:txBody>
      </p:sp>
      <p:sp>
        <p:nvSpPr>
          <p:cNvPr id="3" name="Content Placeholder 2"/>
          <p:cNvSpPr>
            <a:spLocks noGrp="1"/>
          </p:cNvSpPr>
          <p:nvPr>
            <p:ph idx="1"/>
          </p:nvPr>
        </p:nvSpPr>
        <p:spPr>
          <a:xfrm>
            <a:off x="188685" y="1422213"/>
            <a:ext cx="11814627" cy="733158"/>
          </a:xfrm>
        </p:spPr>
        <p:txBody>
          <a:bodyPr>
            <a:normAutofit/>
          </a:bodyPr>
          <a:lstStyle/>
          <a:p>
            <a:r>
              <a:rPr lang="en-US" dirty="0"/>
              <a:t>Table 8.6 Challenges to successful enterprise system implementation</a:t>
            </a:r>
          </a:p>
        </p:txBody>
      </p:sp>
      <p:graphicFrame>
        <p:nvGraphicFramePr>
          <p:cNvPr id="8" name="Table 7"/>
          <p:cNvGraphicFramePr>
            <a:graphicFrameLocks noGrp="1"/>
          </p:cNvGraphicFramePr>
          <p:nvPr>
            <p:extLst>
              <p:ext uri="{D42A27DB-BD31-4B8C-83A1-F6EECF244321}">
                <p14:modId xmlns:p14="http://schemas.microsoft.com/office/powerpoint/2010/main" val="3241528221"/>
              </p:ext>
            </p:extLst>
          </p:nvPr>
        </p:nvGraphicFramePr>
        <p:xfrm>
          <a:off x="337456" y="2209799"/>
          <a:ext cx="11665856" cy="3724266"/>
        </p:xfrm>
        <a:graphic>
          <a:graphicData uri="http://schemas.openxmlformats.org/drawingml/2006/table">
            <a:tbl>
              <a:tblPr firstRow="1" bandRow="1">
                <a:tableStyleId>{5C22544A-7EE6-4342-B048-85BDC9FD1C3A}</a:tableStyleId>
              </a:tblPr>
              <a:tblGrid>
                <a:gridCol w="2579915">
                  <a:extLst>
                    <a:ext uri="{9D8B030D-6E8A-4147-A177-3AD203B41FA5}">
                      <a16:colId xmlns:a16="http://schemas.microsoft.com/office/drawing/2014/main" val="27716503"/>
                    </a:ext>
                  </a:extLst>
                </a:gridCol>
                <a:gridCol w="9085941">
                  <a:extLst>
                    <a:ext uri="{9D8B030D-6E8A-4147-A177-3AD203B41FA5}">
                      <a16:colId xmlns:a16="http://schemas.microsoft.com/office/drawing/2014/main" val="1829597196"/>
                    </a:ext>
                  </a:extLst>
                </a:gridCol>
              </a:tblGrid>
              <a:tr h="278981">
                <a:tc>
                  <a:txBody>
                    <a:bodyPr/>
                    <a:lstStyle/>
                    <a:p>
                      <a:pPr marL="126365" marR="0">
                        <a:spcBef>
                          <a:spcPts val="260"/>
                        </a:spcBef>
                        <a:spcAft>
                          <a:spcPts val="0"/>
                        </a:spcAft>
                      </a:pPr>
                      <a:r>
                        <a:rPr lang="en-US" sz="1800" dirty="0">
                          <a:solidFill>
                            <a:srgbClr val="FFFFFF"/>
                          </a:solidFill>
                          <a:effectLst/>
                          <a:latin typeface="Times New Roman" panose="02020603050405020304" pitchFamily="18" charset="0"/>
                          <a:ea typeface="Times New Roman" panose="02020603050405020304" pitchFamily="18" charset="0"/>
                        </a:rPr>
                        <a:t>Challenge</a:t>
                      </a:r>
                      <a:endParaRPr lang="en-US" sz="1800" dirty="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60"/>
                        </a:spcBef>
                        <a:spcAft>
                          <a:spcPts val="0"/>
                        </a:spcAft>
                      </a:pPr>
                      <a:r>
                        <a:rPr lang="en-US" sz="1800" dirty="0">
                          <a:solidFill>
                            <a:srgbClr val="FFFFFF"/>
                          </a:solidFill>
                          <a:effectLst/>
                          <a:latin typeface="Times New Roman" panose="02020603050405020304" pitchFamily="18" charset="0"/>
                          <a:ea typeface="Times New Roman" panose="02020603050405020304" pitchFamily="18" charset="0"/>
                        </a:rPr>
                        <a:t>Description</a:t>
                      </a:r>
                      <a:endParaRPr lang="en-US" sz="1800" dirty="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3272060886"/>
                  </a:ext>
                </a:extLst>
              </a:tr>
              <a:tr h="87878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Cost and disruption of upgrades</a:t>
                      </a:r>
                    </a:p>
                  </a:txBody>
                  <a:tcPr/>
                </a:tc>
                <a:tc>
                  <a:txBody>
                    <a:bodyPr/>
                    <a:lstStyle/>
                    <a:p>
                      <a:pPr marL="126365" marR="177165">
                        <a:lnSpc>
                          <a:spcPct val="105000"/>
                        </a:lnSpc>
                        <a:spcBef>
                          <a:spcPts val="330"/>
                        </a:spcBef>
                        <a:spcAft>
                          <a:spcPts val="0"/>
                        </a:spcAft>
                      </a:pPr>
                      <a:r>
                        <a:rPr lang="en-US" sz="1800" dirty="0">
                          <a:effectLst/>
                          <a:latin typeface="Times New Roman" panose="02020603050405020304" pitchFamily="18" charset="0"/>
                          <a:ea typeface="Times New Roman" panose="02020603050405020304" pitchFamily="18" charset="0"/>
                        </a:rPr>
                        <a:t>Most</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companies</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have</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other</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systems</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that</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must</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integrated</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with</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enterprise</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system,</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such</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financial</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analysis</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programs,</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e-commerce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operations,</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other</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applications</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that</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communicate</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with</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suppliers,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customers,</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distributors,</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other</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business</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partners.</a:t>
                      </a:r>
                      <a:r>
                        <a:rPr lang="en-US" sz="1800" spc="-2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Integration</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multiple</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systems</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adds</a:t>
                      </a:r>
                      <a:r>
                        <a:rPr lang="en-US" sz="1800" spc="4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time</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4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complexity</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ERP</a:t>
                      </a:r>
                      <a:r>
                        <a:rPr lang="en-US" sz="1800" spc="9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implementation.</a:t>
                      </a:r>
                    </a:p>
                  </a:txBody>
                  <a:tcPr marL="0" marR="0" marT="0" marB="0"/>
                </a:tc>
                <a:extLst>
                  <a:ext uri="{0D108BD9-81ED-4DB2-BD59-A6C34878D82A}">
                    <a16:rowId xmlns:a16="http://schemas.microsoft.com/office/drawing/2014/main" val="2918706601"/>
                  </a:ext>
                </a:extLst>
              </a:tr>
              <a:tr h="67752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Cost and long implementation lead time</a:t>
                      </a:r>
                    </a:p>
                  </a:txBody>
                  <a:tcPr/>
                </a:tc>
                <a:tc>
                  <a:txBody>
                    <a:bodyPr/>
                    <a:lstStyle/>
                    <a:p>
                      <a:r>
                        <a:rPr lang="en-US" sz="1800" kern="1200" dirty="0">
                          <a:solidFill>
                            <a:schemeClr val="dk1"/>
                          </a:solidFill>
                          <a:effectLst/>
                          <a:latin typeface="+mn-lt"/>
                          <a:ea typeface="+mn-ea"/>
                          <a:cs typeface="+mn-cs"/>
                        </a:rPr>
                        <a:t>The average ERP implementation cost is $5.5 million with an average project duration of just over 14 months.</a:t>
                      </a:r>
                      <a:endParaRPr lang="en-US" sz="1800" dirty="0"/>
                    </a:p>
                  </a:txBody>
                  <a:tcPr/>
                </a:tc>
                <a:extLst>
                  <a:ext uri="{0D108BD9-81ED-4DB2-BD59-A6C34878D82A}">
                    <a16:rowId xmlns:a16="http://schemas.microsoft.com/office/drawing/2014/main" val="2701326527"/>
                  </a:ext>
                </a:extLst>
              </a:tr>
              <a:tr h="9565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Difficulty in managing change</a:t>
                      </a:r>
                    </a:p>
                  </a:txBody>
                  <a:tcPr/>
                </a:tc>
                <a:tc>
                  <a:txBody>
                    <a:bodyPr/>
                    <a:lstStyle/>
                    <a:p>
                      <a:r>
                        <a:rPr lang="en-US" sz="1800" kern="1200" dirty="0">
                          <a:solidFill>
                            <a:schemeClr val="dk1"/>
                          </a:solidFill>
                          <a:effectLst/>
                          <a:latin typeface="+mn-lt"/>
                          <a:ea typeface="+mn-ea"/>
                          <a:cs typeface="+mn-cs"/>
                        </a:rPr>
                        <a:t>Companies often must radically change how they operate to conform to the enterprise work processes. These changes can be so drastic to longtime employees that they depart rather than adapt to the change, leaving the firm short of experienced workers.</a:t>
                      </a:r>
                      <a:endParaRPr lang="en-US" sz="1800" dirty="0"/>
                    </a:p>
                  </a:txBody>
                  <a:tcPr/>
                </a:tc>
                <a:extLst>
                  <a:ext uri="{0D108BD9-81ED-4DB2-BD59-A6C34878D82A}">
                    <a16:rowId xmlns:a16="http://schemas.microsoft.com/office/drawing/2014/main" val="4036830532"/>
                  </a:ext>
                </a:extLst>
              </a:tr>
              <a:tr h="67752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Management of software customization</a:t>
                      </a:r>
                    </a:p>
                  </a:txBody>
                  <a:tcPr/>
                </a:tc>
                <a:tc>
                  <a:txBody>
                    <a:bodyPr/>
                    <a:lstStyle/>
                    <a:p>
                      <a:r>
                        <a:rPr lang="en-US" sz="1800" kern="1200" dirty="0">
                          <a:solidFill>
                            <a:schemeClr val="dk1"/>
                          </a:solidFill>
                          <a:effectLst/>
                          <a:latin typeface="+mn-lt"/>
                          <a:ea typeface="+mn-ea"/>
                          <a:cs typeface="+mn-cs"/>
                        </a:rPr>
                        <a:t>The base enterprise system may need to be modified to meet mandatory business requirements. System customizations can become extremely expensive and further delay implementation.</a:t>
                      </a:r>
                      <a:endParaRPr lang="en-US" sz="1800" dirty="0"/>
                    </a:p>
                  </a:txBody>
                  <a:tcPr/>
                </a:tc>
                <a:extLst>
                  <a:ext uri="{0D108BD9-81ED-4DB2-BD59-A6C34878D82A}">
                    <a16:rowId xmlns:a16="http://schemas.microsoft.com/office/drawing/2014/main" val="302593337"/>
                  </a:ext>
                </a:extLst>
              </a:tr>
            </a:tbl>
          </a:graphicData>
        </a:graphic>
      </p:graphicFrame>
    </p:spTree>
    <p:extLst>
      <p:ext uri="{BB962C8B-B14F-4D97-AF65-F5344CB8AC3E}">
        <p14:creationId xmlns:p14="http://schemas.microsoft.com/office/powerpoint/2010/main" val="28263122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Overcoming Challenges in Implementing Enterprise Systems</a:t>
            </a:r>
          </a:p>
        </p:txBody>
      </p:sp>
      <p:sp>
        <p:nvSpPr>
          <p:cNvPr id="3" name="Content Placeholder 2"/>
          <p:cNvSpPr>
            <a:spLocks noGrp="1"/>
          </p:cNvSpPr>
          <p:nvPr>
            <p:ph idx="1"/>
          </p:nvPr>
        </p:nvSpPr>
        <p:spPr/>
        <p:txBody>
          <a:bodyPr>
            <a:normAutofit fontScale="70000" lnSpcReduction="20000"/>
          </a:bodyPr>
          <a:lstStyle/>
          <a:p>
            <a:pPr marL="0" indent="0">
              <a:buNone/>
            </a:pPr>
            <a:r>
              <a:rPr lang="en-US" dirty="0"/>
              <a:t>The following list provides tips for avoiding many common causes for failed enterprise system implementations:</a:t>
            </a:r>
          </a:p>
          <a:p>
            <a:pPr lvl="0"/>
            <a:r>
              <a:rPr lang="en-US" dirty="0"/>
              <a:t>Assign a full-time executive to manage the project.</a:t>
            </a:r>
          </a:p>
          <a:p>
            <a:pPr lvl="0"/>
            <a:r>
              <a:rPr lang="en-US" dirty="0"/>
              <a:t>Appoint an experienced, independent resource to provide project oversight and to verify and validate system performance.</a:t>
            </a:r>
          </a:p>
          <a:p>
            <a:pPr lvl="0"/>
            <a:r>
              <a:rPr lang="en-US" dirty="0"/>
              <a:t>Allow sufficient time to transition from the old way of doing things to the new system and new processes.</a:t>
            </a:r>
          </a:p>
          <a:p>
            <a:pPr lvl="0"/>
            <a:r>
              <a:rPr lang="en-US" dirty="0"/>
              <a:t>Allocate sufficient time and money for training staff; many project managers recommend budgeting 30 to 60 days per employee for training.</a:t>
            </a:r>
          </a:p>
          <a:p>
            <a:pPr lvl="0"/>
            <a:r>
              <a:rPr lang="en-US" dirty="0"/>
              <a:t>Define metrics to assess project progress and to identify project-related risks.</a:t>
            </a:r>
          </a:p>
          <a:p>
            <a:endParaRPr lang="en-US" dirty="0"/>
          </a:p>
        </p:txBody>
      </p:sp>
    </p:spTree>
    <p:extLst>
      <p:ext uri="{BB962C8B-B14F-4D97-AF65-F5344CB8AC3E}">
        <p14:creationId xmlns:p14="http://schemas.microsoft.com/office/powerpoint/2010/main" val="5450656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a:bodyPr>
          <a:lstStyle/>
          <a:p>
            <a:r>
              <a:rPr lang="en-US" dirty="0"/>
              <a:t>An organization must have information systems that support routine, day to-day activities and that help a company add value to its products and services.</a:t>
            </a:r>
          </a:p>
          <a:p>
            <a:r>
              <a:rPr lang="en-US" dirty="0"/>
              <a:t>Transaction processing systems (TPSs) are at the heart of most information systems in businesses today.</a:t>
            </a:r>
          </a:p>
          <a:p>
            <a:r>
              <a:rPr lang="en-US" dirty="0"/>
              <a:t>A TPS is an organized collection of people, procedures, software, databases, and devices used to capture fundamental data about events that affect the organization (transactions) and that </a:t>
            </a:r>
            <a:r>
              <a:rPr lang="en-US"/>
              <a:t>use data </a:t>
            </a:r>
            <a:r>
              <a:rPr lang="en-US" dirty="0"/>
              <a:t>to update the official records of the organization.</a:t>
            </a:r>
          </a:p>
          <a:p>
            <a:endParaRPr lang="en-US" dirty="0"/>
          </a:p>
        </p:txBody>
      </p:sp>
    </p:spTree>
    <p:extLst>
      <p:ext uri="{BB962C8B-B14F-4D97-AF65-F5344CB8AC3E}">
        <p14:creationId xmlns:p14="http://schemas.microsoft.com/office/powerpoint/2010/main" val="24402282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r>
              <a:rPr lang="en-US" dirty="0"/>
              <a:t>The methods of TPSs include batch and online processing. </a:t>
            </a:r>
          </a:p>
          <a:p>
            <a:r>
              <a:rPr lang="en-US" dirty="0"/>
              <a:t>Batch processing involves the collection of transactions into batches, which are entered into the system at regular intervals as a group. </a:t>
            </a:r>
          </a:p>
          <a:p>
            <a:r>
              <a:rPr lang="en-US" dirty="0"/>
              <a:t>Online transaction processing (OLTP) allows transactions to be processed as they occur.</a:t>
            </a:r>
          </a:p>
          <a:p>
            <a:r>
              <a:rPr lang="en-US" dirty="0"/>
              <a:t>Organizations expect TPSs to accomplish a number of specific objectives, including processing data generated by and about transactions, maintaining a high degree of accuracy and information integrity, compiling accurate and timely reports and documents, increasing labor efficiency, helping provide increased and enhanced service, and building and maintaining customer loyalty. </a:t>
            </a:r>
          </a:p>
          <a:p>
            <a:r>
              <a:rPr lang="en-US" dirty="0"/>
              <a:t>In some situations, an effective TPS can help an organization gain a competitive advantage.</a:t>
            </a:r>
          </a:p>
          <a:p>
            <a:endParaRPr lang="en-US" dirty="0"/>
          </a:p>
        </p:txBody>
      </p:sp>
    </p:spTree>
    <p:extLst>
      <p:ext uri="{BB962C8B-B14F-4D97-AF65-F5344CB8AC3E}">
        <p14:creationId xmlns:p14="http://schemas.microsoft.com/office/powerpoint/2010/main" val="35919726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r>
              <a:rPr lang="en-US" dirty="0"/>
              <a:t>Order processing systems capture and process customer order data—from the receipt of the order through creation of a customer invoice.</a:t>
            </a:r>
          </a:p>
          <a:p>
            <a:r>
              <a:rPr lang="en-US" dirty="0"/>
              <a:t>Accounting systems track the flow of data related to all the cash flows that affect the organization.</a:t>
            </a:r>
          </a:p>
          <a:p>
            <a:r>
              <a:rPr lang="en-US" dirty="0"/>
              <a:t>Purchasing systems support the inventory control, purchase order processing, receiving, and accounts payable business functions.</a:t>
            </a:r>
          </a:p>
          <a:p>
            <a:endParaRPr lang="en-US" dirty="0"/>
          </a:p>
        </p:txBody>
      </p:sp>
    </p:spTree>
    <p:extLst>
      <p:ext uri="{BB962C8B-B14F-4D97-AF65-F5344CB8AC3E}">
        <p14:creationId xmlns:p14="http://schemas.microsoft.com/office/powerpoint/2010/main" val="24744654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a:bodyPr>
          <a:lstStyle/>
          <a:p>
            <a:r>
              <a:rPr lang="en-US" dirty="0"/>
              <a:t>All TPSs perform the following basic activities: data collection, which involves the capture of source data to complete a set of transactions; data editing, which checks for data validity and completeness; data correction, which involves providing feedback regarding a potential problem and enabling users to change the data; data processing, which is the performance of calculations, sorting, categorizing, summarizing, and storing data for further processing; data storage, which involves placing transaction data into one or more databases; and document production, which involves outputting electronic or hard-copy records and reports.</a:t>
            </a:r>
          </a:p>
          <a:p>
            <a:endParaRPr lang="en-US" dirty="0"/>
          </a:p>
        </p:txBody>
      </p:sp>
    </p:spTree>
    <p:extLst>
      <p:ext uri="{BB962C8B-B14F-4D97-AF65-F5344CB8AC3E}">
        <p14:creationId xmlns:p14="http://schemas.microsoft.com/office/powerpoint/2010/main" val="24744654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r>
              <a:rPr lang="en-US" dirty="0"/>
              <a:t>An organization that implements an enterprise system is creating a highly integrated set of systems, which can lead to many business benefits.</a:t>
            </a:r>
          </a:p>
          <a:p>
            <a:r>
              <a:rPr lang="en-US" dirty="0"/>
              <a:t>ERP software supports the efficient operation of business processes by integrating activities throughout a business, including sales, marketing, manufacturing, logistics, accounting, and staffing.</a:t>
            </a:r>
          </a:p>
          <a:p>
            <a:r>
              <a:rPr lang="en-US" dirty="0"/>
              <a:t>Implementing an ERP system can provide many advantages, including allowing access to data for operational decision making; eliminating costly, inflexible legacy systems; providing improved work processes; and creating the opportunity to upgrade technology infrastructure.</a:t>
            </a:r>
          </a:p>
          <a:p>
            <a:r>
              <a:rPr lang="en-US" dirty="0"/>
              <a:t>Some of the disadvantages associated with ERP systems are that they are time consuming, difficult, and expensive to implement; they can also be difficult to integrate with other systems.</a:t>
            </a:r>
          </a:p>
        </p:txBody>
      </p:sp>
    </p:spTree>
    <p:extLst>
      <p:ext uri="{BB962C8B-B14F-4D97-AF65-F5344CB8AC3E}">
        <p14:creationId xmlns:p14="http://schemas.microsoft.com/office/powerpoint/2010/main" val="34738023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r>
              <a:rPr lang="en-US" dirty="0"/>
              <a:t>Manufacturing organizations are implementing product lifecycle management (PLM) software to manage the data and processes associated with the various phases of the product life cycle, including sales and marketing, research and development, concept development, product design, prototyping and testing, manufacturing process design, production and assembly, delivery and product installation, service and support, and product retirement and replacement. </a:t>
            </a:r>
          </a:p>
        </p:txBody>
      </p:sp>
    </p:spTree>
    <p:extLst>
      <p:ext uri="{BB962C8B-B14F-4D97-AF65-F5344CB8AC3E}">
        <p14:creationId xmlns:p14="http://schemas.microsoft.com/office/powerpoint/2010/main" val="20148229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r>
              <a:rPr lang="en-US" dirty="0"/>
              <a:t>These systems are used by both internal and external users to enable them to collaborate and capture best practices and lessons learned along the way.</a:t>
            </a:r>
          </a:p>
          <a:p>
            <a:r>
              <a:rPr lang="en-US" dirty="0"/>
              <a:t>The most significant challenges to successful implementation of an enterprise system include the cost and disruption of upgrades, the cost and long implementation lead time, the difficulty in managing change, the management of software customization, and user frustration with the new system.</a:t>
            </a:r>
          </a:p>
        </p:txBody>
      </p:sp>
    </p:spTree>
    <p:extLst>
      <p:ext uri="{BB962C8B-B14F-4D97-AF65-F5344CB8AC3E}">
        <p14:creationId xmlns:p14="http://schemas.microsoft.com/office/powerpoint/2010/main" val="201482291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7" name="image1.jpeg"/>
          <p:cNvPicPr/>
          <p:nvPr/>
        </p:nvPicPr>
        <p:blipFill>
          <a:blip r:embed="rId3" cstate="print"/>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B88DF16-EFEF-4C39-A0DF-FB320AED093F}"/>
</file>

<file path=customXml/itemProps2.xml><?xml version="1.0" encoding="utf-8"?>
<ds:datastoreItem xmlns:ds="http://schemas.openxmlformats.org/officeDocument/2006/customXml" ds:itemID="{0B59CF76-A61E-4B9C-A27D-4627E9D6C469}"/>
</file>

<file path=customXml/itemProps3.xml><?xml version="1.0" encoding="utf-8"?>
<ds:datastoreItem xmlns:ds="http://schemas.openxmlformats.org/officeDocument/2006/customXml" ds:itemID="{7EE6E933-D340-44B0-854F-38D17D0AD821}"/>
</file>

<file path=docProps/app.xml><?xml version="1.0" encoding="utf-8"?>
<Properties xmlns="http://schemas.openxmlformats.org/officeDocument/2006/extended-properties" xmlns:vt="http://schemas.openxmlformats.org/officeDocument/2006/docPropsVTypes">
  <TotalTime>8193</TotalTime>
  <Words>5139</Words>
  <Application>Microsoft Office PowerPoint</Application>
  <PresentationFormat>Widescreen</PresentationFormat>
  <Paragraphs>366</Paragraphs>
  <Slides>61</Slides>
  <Notes>1</Notes>
  <HiddenSlides>0</HiddenSlides>
  <MMClips>2</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61</vt:i4>
      </vt:variant>
    </vt:vector>
  </HeadingPairs>
  <TitlesOfParts>
    <vt:vector size="68" baseType="lpstr">
      <vt:lpstr>Arial</vt:lpstr>
      <vt:lpstr>Calibri</vt:lpstr>
      <vt:lpstr>Calibri Light</vt:lpstr>
      <vt:lpstr>Times New Roman</vt:lpstr>
      <vt:lpstr>Wingdings</vt:lpstr>
      <vt:lpstr>Office Theme</vt:lpstr>
      <vt:lpstr>1_Office Theme</vt:lpstr>
      <vt:lpstr>PowerPoint Presentation</vt:lpstr>
      <vt:lpstr>Chapter 8</vt:lpstr>
      <vt:lpstr>Chapter 8</vt:lpstr>
      <vt:lpstr>Chapter 8</vt:lpstr>
      <vt:lpstr>Principles</vt:lpstr>
      <vt:lpstr>Learning Objectives</vt:lpstr>
      <vt:lpstr>Introduction</vt:lpstr>
      <vt:lpstr>Introduction</vt:lpstr>
      <vt:lpstr>PowerPoint Presentation</vt:lpstr>
      <vt:lpstr>Transaction Processing Systems</vt:lpstr>
      <vt:lpstr>Transaction Processing Systems</vt:lpstr>
      <vt:lpstr>Transaction Processing Systems</vt:lpstr>
      <vt:lpstr>Transaction Processing Systems</vt:lpstr>
      <vt:lpstr>Transaction Processing Systems</vt:lpstr>
      <vt:lpstr>What is Batch Processing</vt:lpstr>
      <vt:lpstr>Traditional Transaction Processing Methods and Objectives</vt:lpstr>
      <vt:lpstr>Traditional Transaction Processing Methods and Objectives</vt:lpstr>
      <vt:lpstr>Traditional Transaction Processing Methods and Objectives</vt:lpstr>
      <vt:lpstr>Traditional Transaction Processing Methods and Objectives</vt:lpstr>
      <vt:lpstr>Traditional Transaction Processing Methods and Objectives</vt:lpstr>
      <vt:lpstr>Traditional Transaction Processing Methods and Objectives</vt:lpstr>
      <vt:lpstr>Traditional Transaction Processing Methods and Objectives</vt:lpstr>
      <vt:lpstr>Traditional Transaction Processing Methods and Objectives</vt:lpstr>
      <vt:lpstr>Traditional Transaction Processing Methods and Objectives</vt:lpstr>
      <vt:lpstr>Traditional Transaction Processing Methods and Objectives</vt:lpstr>
      <vt:lpstr>PowerPoint Presentation</vt:lpstr>
      <vt:lpstr>PowerPoint Presentation</vt:lpstr>
      <vt:lpstr>Transaction Processing Activities</vt:lpstr>
      <vt:lpstr>Transaction Processing Activities</vt:lpstr>
      <vt:lpstr>Transaction Processing Activities</vt:lpstr>
      <vt:lpstr>Transaction Processing Activities</vt:lpstr>
      <vt:lpstr>Transaction Processing Activities</vt:lpstr>
      <vt:lpstr>Transaction Processing Activities</vt:lpstr>
      <vt:lpstr>Transaction Processing Activities</vt:lpstr>
      <vt:lpstr>Transaction Processing Activities</vt:lpstr>
      <vt:lpstr>Transaction Processing Activities</vt:lpstr>
      <vt:lpstr>PowerPoint Presentation</vt:lpstr>
      <vt:lpstr>What is ERP (Enterprise Resource Planning)</vt:lpstr>
      <vt:lpstr>Enterprise Resource Planning</vt:lpstr>
      <vt:lpstr>Advantages of ERP</vt:lpstr>
      <vt:lpstr>Advantages of ERP</vt:lpstr>
      <vt:lpstr>Advantages of ERP</vt:lpstr>
      <vt:lpstr>Advantages of ERP</vt:lpstr>
      <vt:lpstr>Advantages of ERP</vt:lpstr>
      <vt:lpstr>PowerPoint Presentation</vt:lpstr>
      <vt:lpstr>Product Lifecycle Management</vt:lpstr>
      <vt:lpstr>Product Lifecycle Management</vt:lpstr>
      <vt:lpstr>Product Lifecycle Management</vt:lpstr>
      <vt:lpstr>Benefits of a PLM system</vt:lpstr>
      <vt:lpstr>PowerPoint Presentation</vt:lpstr>
      <vt:lpstr>Overcoming Challenges in Implementing Enterprise Systems</vt:lpstr>
      <vt:lpstr>Overcoming Challenges in Implementing Enterprise Systems</vt:lpstr>
      <vt:lpstr>Overcoming Challenges in Implementing Enterprise Systems</vt:lpstr>
      <vt:lpstr>Summary</vt:lpstr>
      <vt:lpstr>Summary</vt:lpstr>
      <vt:lpstr>Summary</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374</cp:revision>
  <dcterms:created xsi:type="dcterms:W3CDTF">2023-09-12T14:13:52Z</dcterms:created>
  <dcterms:modified xsi:type="dcterms:W3CDTF">2025-05-08T11:15:35Z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