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webextensions/taskpanes.xml" ContentType="application/vnd.ms-office.webextensiontaskpanes+xml"/>
  <Override PartName="/ppt/webextensions/webextension1.xml" ContentType="application/vnd.ms-office.webextension+xml"/>
  <Override PartName="/ppt/webextensions/webextension2.xml" ContentType="application/vnd.ms-office.webextens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6" Type="http://schemas.openxmlformats.org/officeDocument/2006/relationships/custom-properties" Target="docProps/custom.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49"/>
  </p:notesMasterIdLst>
  <p:sldIdLst>
    <p:sldId id="480" r:id="rId5"/>
    <p:sldId id="271" r:id="rId6"/>
    <p:sldId id="313" r:id="rId7"/>
    <p:sldId id="276" r:id="rId8"/>
    <p:sldId id="587" r:id="rId9"/>
    <p:sldId id="575" r:id="rId10"/>
    <p:sldId id="639" r:id="rId11"/>
    <p:sldId id="640" r:id="rId12"/>
    <p:sldId id="599" r:id="rId13"/>
    <p:sldId id="643" r:id="rId14"/>
    <p:sldId id="637" r:id="rId15"/>
    <p:sldId id="600" r:id="rId16"/>
    <p:sldId id="645" r:id="rId17"/>
    <p:sldId id="644" r:id="rId18"/>
    <p:sldId id="601" r:id="rId19"/>
    <p:sldId id="638" r:id="rId20"/>
    <p:sldId id="602" r:id="rId21"/>
    <p:sldId id="647" r:id="rId22"/>
    <p:sldId id="603" r:id="rId23"/>
    <p:sldId id="649" r:id="rId24"/>
    <p:sldId id="604" r:id="rId25"/>
    <p:sldId id="650" r:id="rId26"/>
    <p:sldId id="605" r:id="rId27"/>
    <p:sldId id="648" r:id="rId28"/>
    <p:sldId id="646" r:id="rId29"/>
    <p:sldId id="606" r:id="rId30"/>
    <p:sldId id="651" r:id="rId31"/>
    <p:sldId id="607" r:id="rId32"/>
    <p:sldId id="652" r:id="rId33"/>
    <p:sldId id="608" r:id="rId34"/>
    <p:sldId id="609" r:id="rId35"/>
    <p:sldId id="610" r:id="rId36"/>
    <p:sldId id="611" r:id="rId37"/>
    <p:sldId id="653" r:id="rId38"/>
    <p:sldId id="612" r:id="rId39"/>
    <p:sldId id="613" r:id="rId40"/>
    <p:sldId id="654" r:id="rId41"/>
    <p:sldId id="614" r:id="rId42"/>
    <p:sldId id="615" r:id="rId43"/>
    <p:sldId id="655" r:id="rId44"/>
    <p:sldId id="596" r:id="rId45"/>
    <p:sldId id="552" r:id="rId46"/>
    <p:sldId id="553" r:id="rId47"/>
    <p:sldId id="349" r:id="rId4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271"/>
            <p14:sldId id="313"/>
            <p14:sldId id="276"/>
            <p14:sldId id="587"/>
            <p14:sldId id="575"/>
            <p14:sldId id="639"/>
            <p14:sldId id="640"/>
            <p14:sldId id="599"/>
            <p14:sldId id="643"/>
            <p14:sldId id="637"/>
            <p14:sldId id="600"/>
            <p14:sldId id="645"/>
            <p14:sldId id="644"/>
            <p14:sldId id="601"/>
            <p14:sldId id="638"/>
            <p14:sldId id="602"/>
            <p14:sldId id="647"/>
            <p14:sldId id="603"/>
            <p14:sldId id="649"/>
            <p14:sldId id="604"/>
            <p14:sldId id="650"/>
            <p14:sldId id="605"/>
            <p14:sldId id="648"/>
            <p14:sldId id="646"/>
            <p14:sldId id="606"/>
            <p14:sldId id="651"/>
            <p14:sldId id="607"/>
            <p14:sldId id="652"/>
            <p14:sldId id="608"/>
            <p14:sldId id="609"/>
            <p14:sldId id="610"/>
            <p14:sldId id="611"/>
            <p14:sldId id="653"/>
            <p14:sldId id="612"/>
            <p14:sldId id="613"/>
            <p14:sldId id="654"/>
            <p14:sldId id="614"/>
            <p14:sldId id="615"/>
            <p14:sldId id="655"/>
            <p14:sldId id="596"/>
            <p14:sldId id="552"/>
            <p14:sldId id="553"/>
            <p14:sldId id="349"/>
          </p14:sldIdLst>
        </p14:section>
        <p14:section name="Untitled Section" id="{2F6AD2C2-46A9-4BC4-94FF-3A698A8E8EFB}">
          <p14:sldIdLst/>
        </p14:section>
      </p14:sectionLst>
    </p:ext>
    <p:ext uri="{EFAFB233-063F-42B5-8137-9DF3F51BA10A}">
      <p15:sldGuideLst xmlns:p15="http://schemas.microsoft.com/office/powerpoint/2012/main">
        <p15:guide id="1" orient="horz" pos="2184"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AE8F3"/>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125E5076-3810-47DD-B79F-674D7AD40C01}" styleName="Dark Style 1 - Acc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738" autoAdjust="0"/>
  </p:normalViewPr>
  <p:slideViewPr>
    <p:cSldViewPr snapToGrid="0">
      <p:cViewPr varScale="1">
        <p:scale>
          <a:sx n="116" d="100"/>
          <a:sy n="116" d="100"/>
        </p:scale>
        <p:origin x="84" y="114"/>
      </p:cViewPr>
      <p:guideLst>
        <p:guide orient="horz" pos="2184"/>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8" Type="http://schemas.openxmlformats.org/officeDocument/2006/relationships/slide" Target="slides/slide4.xml"/><Relationship Id="rId51" Type="http://schemas.openxmlformats.org/officeDocument/2006/relationships/viewProps" Target="viewProp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2025-12-05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2025-12-05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2025-12-05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2025-12-05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2025-12-05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2025-12-05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2025-12-05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2025-12-05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2025-12-05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2025-12-05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2025-12-05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2025-12-05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12441460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2025-12-05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2" r:id="rId13"/>
    <p:sldLayoutId id="2147483663" r:id="rId14"/>
    <p:sldLayoutId id="2147483664" r:id="rId15"/>
    <p:sldLayoutId id="2147483665" r:id="rId16"/>
    <p:sldLayoutId id="2147483666" r:id="rId1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14.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5.png"/><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5.png"/><Relationship Id="rId1" Type="http://schemas.openxmlformats.org/officeDocument/2006/relationships/slideLayout" Target="../slideLayouts/slideLayout17.xml"/></Relationships>
</file>

<file path=ppt/slides/_rels/slide7.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5.png"/><Relationship Id="rId1" Type="http://schemas.openxmlformats.org/officeDocument/2006/relationships/slideLayout" Target="../slideLayouts/slideLayout1.xml"/><Relationship Id="rId6" Type="http://schemas.openxmlformats.org/officeDocument/2006/relationships/image" Target="../media/image13.sv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5.png"/><Relationship Id="rId1" Type="http://schemas.openxmlformats.org/officeDocument/2006/relationships/slideLayout" Target="../slideLayouts/slideLayout17.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7.xml"/></Relationships>
</file>

<file path=ppt/slides/_rels/slide1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8" Type="http://schemas.openxmlformats.org/officeDocument/2006/relationships/image" Target="../media/image29.svg"/><Relationship Id="rId13" Type="http://schemas.openxmlformats.org/officeDocument/2006/relationships/image" Target="../media/image34.png"/><Relationship Id="rId3" Type="http://schemas.openxmlformats.org/officeDocument/2006/relationships/image" Target="../media/image24.png"/><Relationship Id="rId7" Type="http://schemas.openxmlformats.org/officeDocument/2006/relationships/image" Target="../media/image28.png"/><Relationship Id="rId12" Type="http://schemas.openxmlformats.org/officeDocument/2006/relationships/image" Target="../media/image33.png"/><Relationship Id="rId2" Type="http://schemas.openxmlformats.org/officeDocument/2006/relationships/image" Target="../media/image5.png"/><Relationship Id="rId1" Type="http://schemas.openxmlformats.org/officeDocument/2006/relationships/slideLayout" Target="../slideLayouts/slideLayout17.xml"/><Relationship Id="rId6" Type="http://schemas.openxmlformats.org/officeDocument/2006/relationships/image" Target="../media/image27.png"/><Relationship Id="rId11" Type="http://schemas.openxmlformats.org/officeDocument/2006/relationships/image" Target="../media/image32.svg"/><Relationship Id="rId5" Type="http://schemas.openxmlformats.org/officeDocument/2006/relationships/image" Target="../media/image26.svg"/><Relationship Id="rId10" Type="http://schemas.openxmlformats.org/officeDocument/2006/relationships/image" Target="../media/image31.png"/><Relationship Id="rId4" Type="http://schemas.openxmlformats.org/officeDocument/2006/relationships/image" Target="../media/image25.png"/><Relationship Id="rId9" Type="http://schemas.openxmlformats.org/officeDocument/2006/relationships/image" Target="../media/image30.png"/><Relationship Id="rId14" Type="http://schemas.openxmlformats.org/officeDocument/2006/relationships/image" Target="../media/image35.svg"/></Relationships>
</file>

<file path=ppt/slides/_rels/slide14.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5.png"/><Relationship Id="rId1" Type="http://schemas.openxmlformats.org/officeDocument/2006/relationships/slideLayout" Target="../slideLayouts/slideLayout17.xml"/><Relationship Id="rId4" Type="http://schemas.openxmlformats.org/officeDocument/2006/relationships/image" Target="../media/image37.png"/></Relationships>
</file>

<file path=ppt/slides/_rels/slide15.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7.xml"/></Relationships>
</file>

<file path=ppt/slides/_rels/slide17.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5.png"/><Relationship Id="rId1" Type="http://schemas.openxmlformats.org/officeDocument/2006/relationships/slideLayout" Target="../slideLayouts/slideLayout17.xml"/><Relationship Id="rId6" Type="http://schemas.openxmlformats.org/officeDocument/2006/relationships/image" Target="../media/image43.png"/><Relationship Id="rId5" Type="http://schemas.openxmlformats.org/officeDocument/2006/relationships/image" Target="../media/image42.png"/><Relationship Id="rId4" Type="http://schemas.openxmlformats.org/officeDocument/2006/relationships/image" Target="../media/image41.png"/></Relationships>
</file>

<file path=ppt/slides/_rels/slide19.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8" Type="http://schemas.openxmlformats.org/officeDocument/2006/relationships/image" Target="../media/image50.svg"/><Relationship Id="rId13" Type="http://schemas.openxmlformats.org/officeDocument/2006/relationships/image" Target="../media/image55.png"/><Relationship Id="rId18" Type="http://schemas.openxmlformats.org/officeDocument/2006/relationships/image" Target="../media/image60.svg"/><Relationship Id="rId3" Type="http://schemas.openxmlformats.org/officeDocument/2006/relationships/image" Target="../media/image45.png"/><Relationship Id="rId7" Type="http://schemas.openxmlformats.org/officeDocument/2006/relationships/image" Target="../media/image49.png"/><Relationship Id="rId12" Type="http://schemas.openxmlformats.org/officeDocument/2006/relationships/image" Target="../media/image54.png"/><Relationship Id="rId17" Type="http://schemas.openxmlformats.org/officeDocument/2006/relationships/image" Target="../media/image59.png"/><Relationship Id="rId2" Type="http://schemas.openxmlformats.org/officeDocument/2006/relationships/image" Target="../media/image5.png"/><Relationship Id="rId16" Type="http://schemas.openxmlformats.org/officeDocument/2006/relationships/image" Target="../media/image58.svg"/><Relationship Id="rId1" Type="http://schemas.openxmlformats.org/officeDocument/2006/relationships/slideLayout" Target="../slideLayouts/slideLayout17.xml"/><Relationship Id="rId6" Type="http://schemas.openxmlformats.org/officeDocument/2006/relationships/image" Target="../media/image48.svg"/><Relationship Id="rId11" Type="http://schemas.openxmlformats.org/officeDocument/2006/relationships/image" Target="../media/image53.png"/><Relationship Id="rId5" Type="http://schemas.openxmlformats.org/officeDocument/2006/relationships/image" Target="../media/image47.png"/><Relationship Id="rId15" Type="http://schemas.openxmlformats.org/officeDocument/2006/relationships/image" Target="../media/image57.png"/><Relationship Id="rId10" Type="http://schemas.openxmlformats.org/officeDocument/2006/relationships/image" Target="../media/image52.svg"/><Relationship Id="rId4" Type="http://schemas.openxmlformats.org/officeDocument/2006/relationships/image" Target="../media/image46.svg"/><Relationship Id="rId9" Type="http://schemas.openxmlformats.org/officeDocument/2006/relationships/image" Target="../media/image51.png"/><Relationship Id="rId14" Type="http://schemas.openxmlformats.org/officeDocument/2006/relationships/image" Target="../media/image56.svg"/></Relationships>
</file>

<file path=ppt/slides/_rels/slide21.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8" Type="http://schemas.openxmlformats.org/officeDocument/2006/relationships/image" Target="../media/image67.svg"/><Relationship Id="rId13" Type="http://schemas.openxmlformats.org/officeDocument/2006/relationships/image" Target="../media/image72.png"/><Relationship Id="rId18" Type="http://schemas.openxmlformats.org/officeDocument/2006/relationships/image" Target="../media/image77.png"/><Relationship Id="rId3" Type="http://schemas.openxmlformats.org/officeDocument/2006/relationships/image" Target="../media/image62.png"/><Relationship Id="rId7" Type="http://schemas.openxmlformats.org/officeDocument/2006/relationships/image" Target="../media/image66.png"/><Relationship Id="rId12" Type="http://schemas.openxmlformats.org/officeDocument/2006/relationships/image" Target="../media/image71.png"/><Relationship Id="rId17" Type="http://schemas.openxmlformats.org/officeDocument/2006/relationships/image" Target="../media/image76.svg"/><Relationship Id="rId2" Type="http://schemas.openxmlformats.org/officeDocument/2006/relationships/image" Target="../media/image5.png"/><Relationship Id="rId16" Type="http://schemas.openxmlformats.org/officeDocument/2006/relationships/image" Target="../media/image75.png"/><Relationship Id="rId20" Type="http://schemas.openxmlformats.org/officeDocument/2006/relationships/image" Target="../media/image79.svg"/><Relationship Id="rId1" Type="http://schemas.openxmlformats.org/officeDocument/2006/relationships/slideLayout" Target="../slideLayouts/slideLayout17.xml"/><Relationship Id="rId6" Type="http://schemas.openxmlformats.org/officeDocument/2006/relationships/image" Target="../media/image65.png"/><Relationship Id="rId11" Type="http://schemas.openxmlformats.org/officeDocument/2006/relationships/image" Target="../media/image70.svg"/><Relationship Id="rId5" Type="http://schemas.openxmlformats.org/officeDocument/2006/relationships/image" Target="../media/image64.svg"/><Relationship Id="rId15" Type="http://schemas.openxmlformats.org/officeDocument/2006/relationships/image" Target="../media/image74.png"/><Relationship Id="rId10" Type="http://schemas.openxmlformats.org/officeDocument/2006/relationships/image" Target="../media/image69.png"/><Relationship Id="rId19" Type="http://schemas.openxmlformats.org/officeDocument/2006/relationships/image" Target="../media/image78.png"/><Relationship Id="rId4" Type="http://schemas.openxmlformats.org/officeDocument/2006/relationships/image" Target="../media/image63.png"/><Relationship Id="rId9" Type="http://schemas.openxmlformats.org/officeDocument/2006/relationships/image" Target="../media/image68.png"/><Relationship Id="rId14" Type="http://schemas.openxmlformats.org/officeDocument/2006/relationships/image" Target="../media/image73.svg"/></Relationships>
</file>

<file path=ppt/slides/_rels/slide23.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image" Target="../media/image5.png"/><Relationship Id="rId1" Type="http://schemas.openxmlformats.org/officeDocument/2006/relationships/slideLayout" Target="../slideLayouts/slideLayout17.xml"/></Relationships>
</file>

<file path=ppt/slides/_rels/slide2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7.xml"/></Relationships>
</file>

<file path=ppt/slides/_rels/slide26.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27.xml.rels><?xml version="1.0" encoding="UTF-8" standalone="yes"?>
<Relationships xmlns="http://schemas.openxmlformats.org/package/2006/relationships"><Relationship Id="rId8" Type="http://schemas.openxmlformats.org/officeDocument/2006/relationships/image" Target="../media/image88.svg"/><Relationship Id="rId13" Type="http://schemas.openxmlformats.org/officeDocument/2006/relationships/image" Target="../media/image93.png"/><Relationship Id="rId3" Type="http://schemas.openxmlformats.org/officeDocument/2006/relationships/image" Target="../media/image83.png"/><Relationship Id="rId7" Type="http://schemas.openxmlformats.org/officeDocument/2006/relationships/image" Target="../media/image87.png"/><Relationship Id="rId12" Type="http://schemas.openxmlformats.org/officeDocument/2006/relationships/image" Target="../media/image92.svg"/><Relationship Id="rId2" Type="http://schemas.openxmlformats.org/officeDocument/2006/relationships/image" Target="../media/image5.png"/><Relationship Id="rId1" Type="http://schemas.openxmlformats.org/officeDocument/2006/relationships/slideLayout" Target="../slideLayouts/slideLayout17.xml"/><Relationship Id="rId6" Type="http://schemas.openxmlformats.org/officeDocument/2006/relationships/image" Target="../media/image86.svg"/><Relationship Id="rId11" Type="http://schemas.openxmlformats.org/officeDocument/2006/relationships/image" Target="../media/image91.png"/><Relationship Id="rId5" Type="http://schemas.openxmlformats.org/officeDocument/2006/relationships/image" Target="../media/image85.png"/><Relationship Id="rId10" Type="http://schemas.openxmlformats.org/officeDocument/2006/relationships/image" Target="../media/image90.svg"/><Relationship Id="rId4" Type="http://schemas.openxmlformats.org/officeDocument/2006/relationships/image" Target="../media/image84.svg"/><Relationship Id="rId9" Type="http://schemas.openxmlformats.org/officeDocument/2006/relationships/image" Target="../media/image89.png"/><Relationship Id="rId14" Type="http://schemas.openxmlformats.org/officeDocument/2006/relationships/image" Target="../media/image94.svg"/></Relationships>
</file>

<file path=ppt/slides/_rels/slide28.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2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7.xml"/></Relationships>
</file>

<file path=ppt/slides/_rels/slide30.xml.rels><?xml version="1.0" encoding="UTF-8" standalone="yes"?>
<Relationships xmlns="http://schemas.openxmlformats.org/package/2006/relationships"><Relationship Id="rId3" Type="http://schemas.openxmlformats.org/officeDocument/2006/relationships/image" Target="../media/image96.png"/><Relationship Id="rId2" Type="http://schemas.openxmlformats.org/officeDocument/2006/relationships/image" Target="../media/image5.png"/><Relationship Id="rId1" Type="http://schemas.openxmlformats.org/officeDocument/2006/relationships/slideLayout" Target="../slideLayouts/slideLayout15.xml"/><Relationship Id="rId6" Type="http://schemas.openxmlformats.org/officeDocument/2006/relationships/image" Target="../media/image99.png"/><Relationship Id="rId5" Type="http://schemas.openxmlformats.org/officeDocument/2006/relationships/image" Target="../media/image98.png"/><Relationship Id="rId4" Type="http://schemas.openxmlformats.org/officeDocument/2006/relationships/image" Target="../media/image97.png"/></Relationships>
</file>

<file path=ppt/slides/_rels/slide31.xml.rels><?xml version="1.0" encoding="UTF-8" standalone="yes"?>
<Relationships xmlns="http://schemas.openxmlformats.org/package/2006/relationships"><Relationship Id="rId8" Type="http://schemas.openxmlformats.org/officeDocument/2006/relationships/image" Target="../media/image105.svg"/><Relationship Id="rId3" Type="http://schemas.openxmlformats.org/officeDocument/2006/relationships/image" Target="../media/image100.png"/><Relationship Id="rId7" Type="http://schemas.openxmlformats.org/officeDocument/2006/relationships/image" Target="../media/image104.png"/><Relationship Id="rId2" Type="http://schemas.openxmlformats.org/officeDocument/2006/relationships/image" Target="../media/image5.png"/><Relationship Id="rId1" Type="http://schemas.openxmlformats.org/officeDocument/2006/relationships/slideLayout" Target="../slideLayouts/slideLayout15.xml"/><Relationship Id="rId6" Type="http://schemas.openxmlformats.org/officeDocument/2006/relationships/image" Target="../media/image103.svg"/><Relationship Id="rId5" Type="http://schemas.openxmlformats.org/officeDocument/2006/relationships/image" Target="../media/image102.png"/><Relationship Id="rId4" Type="http://schemas.openxmlformats.org/officeDocument/2006/relationships/image" Target="../media/image101.svg"/></Relationships>
</file>

<file path=ppt/slides/_rels/slide32.xml.rels><?xml version="1.0" encoding="UTF-8" standalone="yes"?>
<Relationships xmlns="http://schemas.openxmlformats.org/package/2006/relationships"><Relationship Id="rId3" Type="http://schemas.openxmlformats.org/officeDocument/2006/relationships/image" Target="../media/image106.png"/><Relationship Id="rId2" Type="http://schemas.openxmlformats.org/officeDocument/2006/relationships/image" Target="../media/image5.png"/><Relationship Id="rId1" Type="http://schemas.openxmlformats.org/officeDocument/2006/relationships/slideLayout" Target="../slideLayouts/slideLayout15.xml"/><Relationship Id="rId5" Type="http://schemas.openxmlformats.org/officeDocument/2006/relationships/image" Target="../media/image108.png"/><Relationship Id="rId4" Type="http://schemas.openxmlformats.org/officeDocument/2006/relationships/image" Target="../media/image107.png"/></Relationships>
</file>

<file path=ppt/slides/_rels/slide33.xml.rels><?xml version="1.0" encoding="UTF-8" standalone="yes"?>
<Relationships xmlns="http://schemas.openxmlformats.org/package/2006/relationships"><Relationship Id="rId8" Type="http://schemas.openxmlformats.org/officeDocument/2006/relationships/image" Target="../media/image114.svg"/><Relationship Id="rId3" Type="http://schemas.openxmlformats.org/officeDocument/2006/relationships/image" Target="../media/image109.png"/><Relationship Id="rId7" Type="http://schemas.openxmlformats.org/officeDocument/2006/relationships/image" Target="../media/image113.png"/><Relationship Id="rId2" Type="http://schemas.openxmlformats.org/officeDocument/2006/relationships/image" Target="../media/image5.png"/><Relationship Id="rId1" Type="http://schemas.openxmlformats.org/officeDocument/2006/relationships/slideLayout" Target="../slideLayouts/slideLayout15.xml"/><Relationship Id="rId6" Type="http://schemas.openxmlformats.org/officeDocument/2006/relationships/image" Target="../media/image112.svg"/><Relationship Id="rId5" Type="http://schemas.openxmlformats.org/officeDocument/2006/relationships/image" Target="../media/image111.png"/><Relationship Id="rId10" Type="http://schemas.openxmlformats.org/officeDocument/2006/relationships/image" Target="../media/image116.svg"/><Relationship Id="rId4" Type="http://schemas.openxmlformats.org/officeDocument/2006/relationships/image" Target="../media/image110.svg"/><Relationship Id="rId9" Type="http://schemas.openxmlformats.org/officeDocument/2006/relationships/image" Target="../media/image115.png"/></Relationships>
</file>

<file path=ppt/slides/_rels/slide34.xml.rels><?xml version="1.0" encoding="UTF-8" standalone="yes"?>
<Relationships xmlns="http://schemas.openxmlformats.org/package/2006/relationships"><Relationship Id="rId3" Type="http://schemas.openxmlformats.org/officeDocument/2006/relationships/image" Target="../media/image117.png"/><Relationship Id="rId2" Type="http://schemas.openxmlformats.org/officeDocument/2006/relationships/image" Target="../media/image5.png"/><Relationship Id="rId1" Type="http://schemas.openxmlformats.org/officeDocument/2006/relationships/slideLayout" Target="../slideLayouts/slideLayout17.xml"/></Relationships>
</file>

<file path=ppt/slides/_rels/slide35.xml.rels><?xml version="1.0" encoding="UTF-8" standalone="yes"?>
<Relationships xmlns="http://schemas.openxmlformats.org/package/2006/relationships"><Relationship Id="rId8" Type="http://schemas.openxmlformats.org/officeDocument/2006/relationships/image" Target="../media/image123.svg"/><Relationship Id="rId13" Type="http://schemas.openxmlformats.org/officeDocument/2006/relationships/image" Target="../media/image128.png"/><Relationship Id="rId18" Type="http://schemas.openxmlformats.org/officeDocument/2006/relationships/image" Target="../media/image133.png"/><Relationship Id="rId3" Type="http://schemas.openxmlformats.org/officeDocument/2006/relationships/image" Target="../media/image118.png"/><Relationship Id="rId7" Type="http://schemas.openxmlformats.org/officeDocument/2006/relationships/image" Target="../media/image122.png"/><Relationship Id="rId12" Type="http://schemas.openxmlformats.org/officeDocument/2006/relationships/image" Target="../media/image127.png"/><Relationship Id="rId17" Type="http://schemas.openxmlformats.org/officeDocument/2006/relationships/image" Target="../media/image132.svg"/><Relationship Id="rId2" Type="http://schemas.openxmlformats.org/officeDocument/2006/relationships/image" Target="../media/image5.png"/><Relationship Id="rId16" Type="http://schemas.openxmlformats.org/officeDocument/2006/relationships/image" Target="../media/image131.png"/><Relationship Id="rId20" Type="http://schemas.openxmlformats.org/officeDocument/2006/relationships/image" Target="../media/image135.svg"/><Relationship Id="rId1" Type="http://schemas.openxmlformats.org/officeDocument/2006/relationships/slideLayout" Target="../slideLayouts/slideLayout15.xml"/><Relationship Id="rId6" Type="http://schemas.openxmlformats.org/officeDocument/2006/relationships/image" Target="../media/image121.png"/><Relationship Id="rId11" Type="http://schemas.openxmlformats.org/officeDocument/2006/relationships/image" Target="../media/image126.svg"/><Relationship Id="rId5" Type="http://schemas.openxmlformats.org/officeDocument/2006/relationships/image" Target="../media/image120.svg"/><Relationship Id="rId15" Type="http://schemas.openxmlformats.org/officeDocument/2006/relationships/image" Target="../media/image130.png"/><Relationship Id="rId10" Type="http://schemas.openxmlformats.org/officeDocument/2006/relationships/image" Target="../media/image125.png"/><Relationship Id="rId19" Type="http://schemas.openxmlformats.org/officeDocument/2006/relationships/image" Target="../media/image134.png"/><Relationship Id="rId4" Type="http://schemas.openxmlformats.org/officeDocument/2006/relationships/image" Target="../media/image119.png"/><Relationship Id="rId9" Type="http://schemas.openxmlformats.org/officeDocument/2006/relationships/image" Target="../media/image124.png"/><Relationship Id="rId14" Type="http://schemas.openxmlformats.org/officeDocument/2006/relationships/image" Target="../media/image129.svg"/></Relationships>
</file>

<file path=ppt/slides/_rels/slide36.xml.rels><?xml version="1.0" encoding="UTF-8" standalone="yes"?>
<Relationships xmlns="http://schemas.openxmlformats.org/package/2006/relationships"><Relationship Id="rId3" Type="http://schemas.openxmlformats.org/officeDocument/2006/relationships/image" Target="../media/image136.png"/><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37.xml.rels><?xml version="1.0" encoding="UTF-8" standalone="yes"?>
<Relationships xmlns="http://schemas.openxmlformats.org/package/2006/relationships"><Relationship Id="rId3" Type="http://schemas.openxmlformats.org/officeDocument/2006/relationships/image" Target="../media/image137.png"/><Relationship Id="rId2" Type="http://schemas.openxmlformats.org/officeDocument/2006/relationships/image" Target="../media/image5.png"/><Relationship Id="rId1" Type="http://schemas.openxmlformats.org/officeDocument/2006/relationships/slideLayout" Target="../slideLayouts/slideLayout17.xml"/></Relationships>
</file>

<file path=ppt/slides/_rels/slide3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3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40.xml.rels><?xml version="1.0" encoding="UTF-8" standalone="yes"?>
<Relationships xmlns="http://schemas.openxmlformats.org/package/2006/relationships"><Relationship Id="rId3" Type="http://schemas.openxmlformats.org/officeDocument/2006/relationships/image" Target="../media/image138.png"/><Relationship Id="rId2" Type="http://schemas.openxmlformats.org/officeDocument/2006/relationships/image" Target="../media/image5.png"/><Relationship Id="rId1" Type="http://schemas.openxmlformats.org/officeDocument/2006/relationships/slideLayout" Target="../slideLayouts/slideLayout17.xml"/></Relationships>
</file>

<file path=ppt/slides/_rels/slide4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4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4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44.xml.rels><?xml version="1.0" encoding="UTF-8" standalone="yes"?>
<Relationships xmlns="http://schemas.openxmlformats.org/package/2006/relationships"><Relationship Id="rId3" Type="http://schemas.openxmlformats.org/officeDocument/2006/relationships/image" Target="../media/image140.png"/><Relationship Id="rId2" Type="http://schemas.openxmlformats.org/officeDocument/2006/relationships/image" Target="../media/image139.jpeg"/><Relationship Id="rId1" Type="http://schemas.openxmlformats.org/officeDocument/2006/relationships/slideLayout" Target="../slideLayouts/slideLayout16.xml"/><Relationship Id="rId5" Type="http://schemas.openxmlformats.org/officeDocument/2006/relationships/image" Target="../media/image142.png"/><Relationship Id="rId4" Type="http://schemas.openxmlformats.org/officeDocument/2006/relationships/image" Target="../media/image141.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p:cNvSpPr txBox="1"/>
          <p:nvPr/>
        </p:nvSpPr>
        <p:spPr>
          <a:xfrm>
            <a:off x="658332" y="4043842"/>
            <a:ext cx="4886463" cy="400110"/>
          </a:xfrm>
          <a:prstGeom prst="rect">
            <a:avLst/>
          </a:prstGeom>
          <a:noFill/>
        </p:spPr>
        <p:txBody>
          <a:bodyPr wrap="square" rtlCol="0">
            <a:spAutoFit/>
          </a:bodyPr>
          <a:lstStyle/>
          <a:p>
            <a:r>
              <a:rPr lang="en-US" sz="2000" dirty="0">
                <a:latin typeface="Alexandria" pitchFamily="2" charset="-78"/>
                <a:cs typeface="Alexandria" pitchFamily="2" charset="-78"/>
              </a:rPr>
              <a:t>Prepared by Dr. Hala Elalfy </a:t>
            </a:r>
            <a:r>
              <a:rPr lang="en-US" sz="2000" dirty="0" err="1">
                <a:latin typeface="Alexandria" pitchFamily="2" charset="-78"/>
                <a:cs typeface="Alexandria" pitchFamily="2" charset="-78"/>
              </a:rPr>
              <a:t>Fawzy</a:t>
            </a:r>
            <a:endParaRPr lang="en-US" sz="2000" dirty="0">
              <a:latin typeface="Alexandria" pitchFamily="2" charset="-78"/>
              <a:cs typeface="Alexandria" pitchFamily="2" charset="-78"/>
            </a:endParaRPr>
          </a:p>
        </p:txBody>
      </p:sp>
      <p:sp>
        <p:nvSpPr>
          <p:cNvPr id="31" name="TextBox 30"/>
          <p:cNvSpPr txBox="1"/>
          <p:nvPr/>
        </p:nvSpPr>
        <p:spPr>
          <a:xfrm>
            <a:off x="706040" y="1998560"/>
            <a:ext cx="4886463" cy="1323439"/>
          </a:xfrm>
          <a:prstGeom prst="rect">
            <a:avLst/>
          </a:prstGeom>
          <a:noFill/>
        </p:spPr>
        <p:txBody>
          <a:bodyPr wrap="square" rtlCol="0">
            <a:spAutoFit/>
          </a:bodyPr>
          <a:lstStyle/>
          <a:p>
            <a:pPr algn="ctr"/>
            <a:r>
              <a:rPr lang="en-US" sz="4000" b="1" dirty="0">
                <a:solidFill>
                  <a:srgbClr val="00B0F0"/>
                </a:solidFill>
                <a:latin typeface="Alexandria" pitchFamily="2" charset="-78"/>
                <a:cs typeface="Alexandria" pitchFamily="2" charset="-78"/>
              </a:rPr>
              <a:t>Public Relations research Methods</a:t>
            </a:r>
          </a:p>
        </p:txBody>
      </p:sp>
      <p:sp>
        <p:nvSpPr>
          <p:cNvPr id="34" name="Rectangle: Rounded Corners 33"/>
          <p:cNvSpPr/>
          <p:nvPr/>
        </p:nvSpPr>
        <p:spPr>
          <a:xfrm>
            <a:off x="45888" y="6059180"/>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latin typeface="Times New Roman" panose="02020603050405020304" pitchFamily="18" charset="0"/>
                <a:cs typeface="Times New Roman" panose="02020603050405020304" pitchFamily="18" charset="0"/>
              </a:rPr>
              <a:t>Lecture </a:t>
            </a:r>
            <a:r>
              <a:rPr lang="ar-EG" sz="2800" b="1" dirty="0">
                <a:solidFill>
                  <a:schemeClr val="bg1"/>
                </a:solidFill>
                <a:latin typeface="Times New Roman" panose="02020603050405020304" pitchFamily="18" charset="0"/>
                <a:cs typeface="Times New Roman" panose="02020603050405020304" pitchFamily="18" charset="0"/>
              </a:rPr>
              <a:t>09</a:t>
            </a:r>
            <a:endParaRPr lang="en-US" sz="2800" b="1" dirty="0">
              <a:solidFill>
                <a:schemeClr val="bg1"/>
              </a:solidFill>
              <a:latin typeface="Times New Roman" panose="02020603050405020304" pitchFamily="18" charset="0"/>
              <a:cs typeface="Times New Roman" panose="02020603050405020304" pitchFamily="18" charset="0"/>
            </a:endParaRPr>
          </a:p>
        </p:txBody>
      </p:sp>
      <p:sp>
        <p:nvSpPr>
          <p:cNvPr id="46" name="TextBox 45"/>
          <p:cNvSpPr txBox="1"/>
          <p:nvPr/>
        </p:nvSpPr>
        <p:spPr>
          <a:xfrm>
            <a:off x="329269" y="5104240"/>
            <a:ext cx="2398413" cy="707886"/>
          </a:xfrm>
          <a:prstGeom prst="rect">
            <a:avLst/>
          </a:prstGeom>
          <a:noFill/>
        </p:spPr>
        <p:txBody>
          <a:bodyPr wrap="none" rtlCol="0">
            <a:spAutoFit/>
          </a:bodyPr>
          <a:lstStyle/>
          <a:p>
            <a:r>
              <a:rPr lang="en-US" sz="2000" dirty="0">
                <a:latin typeface="Alexandria" pitchFamily="2" charset="-78"/>
                <a:cs typeface="Alexandria" pitchFamily="2" charset="-78"/>
              </a:rPr>
              <a:t>PRL 624</a:t>
            </a:r>
          </a:p>
          <a:p>
            <a:r>
              <a:rPr lang="en-US" sz="2000" dirty="0">
                <a:latin typeface="Alexandria" pitchFamily="2" charset="-78"/>
                <a:cs typeface="Alexandria" pitchFamily="2" charset="-78"/>
              </a:rPr>
              <a:t>Public </a:t>
            </a:r>
            <a:r>
              <a:rPr lang="en-US" sz="2000">
                <a:latin typeface="Alexandria" pitchFamily="2" charset="-78"/>
                <a:cs typeface="Alexandria" pitchFamily="2" charset="-78"/>
              </a:rPr>
              <a:t>Relations </a:t>
            </a:r>
            <a:endParaRPr lang="en-US" sz="2000" dirty="0">
              <a:latin typeface="Alexandria" pitchFamily="2" charset="-78"/>
              <a:cs typeface="Alexandria" pitchFamily="2" charset="-78"/>
            </a:endParaRPr>
          </a:p>
        </p:txBody>
      </p:sp>
      <p:sp>
        <p:nvSpPr>
          <p:cNvPr id="14" name="Oval 13"/>
          <p:cNvSpPr/>
          <p:nvPr/>
        </p:nvSpPr>
        <p:spPr>
          <a:xfrm>
            <a:off x="6200343" y="-320675"/>
            <a:ext cx="7410450" cy="7410450"/>
          </a:xfrm>
          <a:prstGeom prst="ellipse">
            <a:avLst/>
          </a:prstGeom>
          <a:blipFill>
            <a:blip r:embed="rId3" cstate="email">
              <a:extLst>
                <a:ext uri="{28A0092B-C50C-407E-A947-70E740481C1C}">
                  <a14:useLocalDpi xmlns:a14="http://schemas.microsoft.com/office/drawing/2010/main"/>
                </a:ext>
              </a:extLst>
            </a:blip>
            <a:stretch>
              <a:fillRect/>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p:cNvPicPr>
            <a:picLocks noChangeAspect="1"/>
          </p:cNvPicPr>
          <p:nvPr/>
        </p:nvPicPr>
        <p:blipFill rotWithShape="1">
          <a:blip r:embed="rId4"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194617" y="269653"/>
            <a:ext cx="2954655" cy="1379622"/>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5851487" y="2676772"/>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p:cNvSpPr/>
          <p:nvPr/>
        </p:nvSpPr>
        <p:spPr>
          <a:xfrm>
            <a:off x="1141067" y="1920761"/>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2" cstate="email">
            <a:extLst>
              <a:ext uri="{28A0092B-C50C-407E-A947-70E740481C1C}">
                <a14:useLocalDpi xmlns:a14="http://schemas.microsoft.com/office/drawing/2010/main"/>
              </a:ext>
            </a:extLst>
          </a:blip>
          <a:srcRect/>
          <a:stretch>
            <a:fillRect/>
          </a:stretch>
        </p:blipFill>
        <p:spPr>
          <a:xfrm>
            <a:off x="1141067" y="1786184"/>
            <a:ext cx="9936480" cy="4610100"/>
          </a:xfrm>
        </p:spPr>
      </p:pic>
      <p:sp>
        <p:nvSpPr>
          <p:cNvPr id="11" name="Rectangle 10"/>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TextBox 40"/>
          <p:cNvSpPr txBox="1"/>
          <p:nvPr/>
        </p:nvSpPr>
        <p:spPr>
          <a:xfrm>
            <a:off x="6318783" y="646943"/>
            <a:ext cx="5692786" cy="1312154"/>
          </a:xfrm>
          <a:prstGeom prst="rect">
            <a:avLst/>
          </a:prstGeom>
          <a:noFill/>
        </p:spPr>
        <p:txBody>
          <a:bodyPr wrap="square" rtlCol="0">
            <a:spAutoFit/>
          </a:bodyPr>
          <a:lstStyle/>
          <a:p>
            <a:pPr algn="ctr">
              <a:lnSpc>
                <a:spcPct val="150000"/>
              </a:lnSpc>
            </a:pPr>
            <a:r>
              <a:rPr lang="ar-EG" sz="2800" b="1" dirty="0">
                <a:solidFill>
                  <a:srgbClr val="00B0F0"/>
                </a:solidFill>
                <a:latin typeface="Alexandria" pitchFamily="2" charset="-78"/>
                <a:cs typeface="Alexandria" pitchFamily="2" charset="-78"/>
              </a:rPr>
              <a:t>المحاضرة التاسعة</a:t>
            </a:r>
          </a:p>
          <a:p>
            <a:pPr algn="ctr">
              <a:lnSpc>
                <a:spcPct val="150000"/>
              </a:lnSpc>
            </a:pPr>
            <a:r>
              <a:rPr lang="ar-EG" sz="2800" b="1" dirty="0">
                <a:solidFill>
                  <a:srgbClr val="00B0F0"/>
                </a:solidFill>
                <a:latin typeface="Alexandria" pitchFamily="2" charset="-78"/>
                <a:cs typeface="Alexandria" pitchFamily="2" charset="-78"/>
              </a:rPr>
              <a:t>مكونات </a:t>
            </a:r>
            <a:r>
              <a:rPr lang="ar-EG" sz="2800" b="1">
                <a:solidFill>
                  <a:srgbClr val="00B0F0"/>
                </a:solidFill>
                <a:latin typeface="Alexandria" pitchFamily="2" charset="-78"/>
                <a:cs typeface="Alexandria" pitchFamily="2" charset="-78"/>
              </a:rPr>
              <a:t>الخطة البحثية</a:t>
            </a:r>
            <a:endParaRPr lang="en-US" sz="2800" b="1" dirty="0">
              <a:solidFill>
                <a:srgbClr val="00B0F0"/>
              </a:solidFill>
              <a:latin typeface="Alexandria" pitchFamily="2" charset="-78"/>
              <a:cs typeface="Alexandria" pitchFamily="2" charset="-78"/>
            </a:endParaRPr>
          </a:p>
        </p:txBody>
      </p:sp>
      <p:sp>
        <p:nvSpPr>
          <p:cNvPr id="42" name="TextBox 41"/>
          <p:cNvSpPr txBox="1"/>
          <p:nvPr/>
        </p:nvSpPr>
        <p:spPr>
          <a:xfrm>
            <a:off x="5071247" y="1139330"/>
            <a:ext cx="917148" cy="338554"/>
          </a:xfrm>
          <a:prstGeom prst="rect">
            <a:avLst/>
          </a:prstGeom>
          <a:noFill/>
        </p:spPr>
        <p:txBody>
          <a:bodyPr wrap="square" rtlCol="0">
            <a:spAutoFit/>
          </a:bodyPr>
          <a:lstStyle/>
          <a:p>
            <a:pPr algn="ctr"/>
            <a:r>
              <a:rPr lang="en-US" sz="1600" dirty="0">
                <a:solidFill>
                  <a:schemeClr val="bg1"/>
                </a:solidFill>
                <a:latin typeface="Times New Roman" panose="02020603050405020304" pitchFamily="18" charset="0"/>
                <a:cs typeface="Times New Roman" panose="02020603050405020304" pitchFamily="18" charset="0"/>
              </a:rPr>
              <a:t>Chapter</a:t>
            </a:r>
          </a:p>
        </p:txBody>
      </p:sp>
      <p:sp>
        <p:nvSpPr>
          <p:cNvPr id="43" name="TextBox 42"/>
          <p:cNvSpPr txBox="1"/>
          <p:nvPr/>
        </p:nvSpPr>
        <p:spPr>
          <a:xfrm>
            <a:off x="5056021" y="1354195"/>
            <a:ext cx="942618" cy="830997"/>
          </a:xfrm>
          <a:prstGeom prst="rect">
            <a:avLst/>
          </a:prstGeom>
          <a:noFill/>
        </p:spPr>
        <p:txBody>
          <a:bodyPr wrap="square" rtlCol="0">
            <a:spAutoFit/>
          </a:bodyPr>
          <a:lstStyle/>
          <a:p>
            <a:pPr algn="ctr"/>
            <a:r>
              <a:rPr lang="ar-EG" sz="4800" b="1" dirty="0">
                <a:solidFill>
                  <a:schemeClr val="bg1"/>
                </a:solidFill>
                <a:latin typeface="Times New Roman" panose="02020603050405020304" pitchFamily="18" charset="0"/>
                <a:cs typeface="Times New Roman" panose="02020603050405020304" pitchFamily="18" charset="0"/>
              </a:rPr>
              <a:t>09</a:t>
            </a:r>
            <a:endParaRPr lang="en-US" sz="1400" b="1" dirty="0">
              <a:solidFill>
                <a:schemeClr val="bg1"/>
              </a:solidFill>
              <a:latin typeface="Times New Roman" panose="02020603050405020304" pitchFamily="18" charset="0"/>
              <a:cs typeface="Times New Roman" panose="02020603050405020304" pitchFamily="18" charset="0"/>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3"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180431" y="79526"/>
            <a:ext cx="2305141" cy="107634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email">
            <a:extLst>
              <a:ext uri="{28A0092B-C50C-407E-A947-70E740481C1C}">
                <a14:useLocalDpi xmlns:a14="http://schemas.microsoft.com/office/drawing/2010/main"/>
              </a:ext>
            </a:extLst>
          </a:blip>
          <a:srcRect/>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6115630" y="1376043"/>
            <a:ext cx="4113898" cy="400110"/>
          </a:xfrm>
          <a:prstGeom prst="rect">
            <a:avLst/>
          </a:prstGeom>
          <a:noFill/>
        </p:spPr>
        <p:txBody>
          <a:bodyPr wrap="square" rtlCol="0">
            <a:spAutoFit/>
          </a:bodyPr>
          <a:lstStyle/>
          <a:p>
            <a:pPr algn="ctr"/>
            <a:r>
              <a:rPr lang="ar-EG" sz="2000" b="1" dirty="0">
                <a:solidFill>
                  <a:srgbClr val="00B0F0"/>
                </a:solidFill>
                <a:latin typeface="Alexandria" pitchFamily="2" charset="-78"/>
                <a:cs typeface="Alexandria" pitchFamily="2" charset="-78"/>
              </a:rPr>
              <a:t>محتويات المحاضرة</a:t>
            </a:r>
            <a:endParaRPr lang="en-US" sz="2000" b="1" dirty="0">
              <a:solidFill>
                <a:srgbClr val="00B0F0"/>
              </a:solidFill>
              <a:latin typeface="Alexandria" pitchFamily="2" charset="-78"/>
              <a:cs typeface="Alexandria" pitchFamily="2" charset="-78"/>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1994599"/>
            <a:ext cx="8417320" cy="2810256"/>
          </a:xfrm>
          <a:prstGeom prst="rect">
            <a:avLst/>
          </a:prstGeom>
          <a:noFill/>
        </p:spPr>
        <p:txBody>
          <a:bodyPr wrap="square" rtlCol="0">
            <a:spAutoFit/>
          </a:bodyPr>
          <a:lstStyle/>
          <a:p>
            <a:pPr marL="285750" indent="-285750" algn="just" rtl="1">
              <a:lnSpc>
                <a:spcPct val="150000"/>
              </a:lnSpc>
              <a:buFont typeface="Wingdings" panose="05000000000000000000" pitchFamily="2" charset="2"/>
              <a:buChar char="v"/>
            </a:pPr>
            <a:r>
              <a:rPr lang="ar-EG" sz="2000">
                <a:latin typeface="Alexandria" pitchFamily="2" charset="-78"/>
                <a:cs typeface="Alexandria" pitchFamily="2" charset="-78"/>
              </a:rPr>
              <a:t>مكونات الخطة البحثية</a:t>
            </a:r>
          </a:p>
          <a:p>
            <a:pPr algn="just" rtl="1">
              <a:lnSpc>
                <a:spcPct val="150000"/>
              </a:lnSpc>
            </a:pPr>
            <a:r>
              <a:rPr lang="ar-EG" sz="2000">
                <a:latin typeface="Alexandria" pitchFamily="2" charset="-78"/>
                <a:cs typeface="Alexandria" pitchFamily="2" charset="-78"/>
              </a:rPr>
              <a:t>مقدمة- </a:t>
            </a:r>
            <a:r>
              <a:rPr lang="ar-EG" sz="2000" dirty="0">
                <a:latin typeface="Alexandria" pitchFamily="2" charset="-78"/>
                <a:cs typeface="Alexandria" pitchFamily="2" charset="-78"/>
              </a:rPr>
              <a:t>الدراسات السابقة- مشكلة الدراسة- أهمية الدراسة- أهداف الدراسة- تساؤلات الدراسة- الإطار النظري- مفاهيم الدراسة- متغيرات الدراسة- فروض الدراسة- منهجية القياس- نوع الدراسة- مجتمع وعينة الدراسة- أدوات جمع البيانات- اختبارات الصدق والثبات- المعالجة الإحصائية للبيانات- قائمة </a:t>
            </a:r>
            <a:r>
              <a:rPr lang="ar-EG" sz="2000">
                <a:latin typeface="Alexandria" pitchFamily="2" charset="-78"/>
                <a:cs typeface="Alexandria" pitchFamily="2" charset="-78"/>
              </a:rPr>
              <a:t>المراجع.</a:t>
            </a:r>
            <a:endParaRPr lang="ar-EG" sz="2000" dirty="0">
              <a:latin typeface="Alexandria" pitchFamily="2" charset="-78"/>
              <a:cs typeface="Alexandria" pitchFamily="2" charset="-78"/>
            </a:endParaRP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ar-EG" sz="4400" b="1" dirty="0">
                <a:solidFill>
                  <a:schemeClr val="bg1"/>
                </a:solidFill>
                <a:latin typeface="Times New Roman" panose="02020603050405020304" pitchFamily="18" charset="0"/>
                <a:cs typeface="Times New Roman" panose="02020603050405020304" pitchFamily="18" charset="0"/>
              </a:rPr>
              <a:t>09</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782999" y="59789"/>
            <a:ext cx="2305141" cy="1076343"/>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4072624" y="1048661"/>
            <a:ext cx="3902032" cy="400110"/>
          </a:xfrm>
          <a:prstGeom prst="rect">
            <a:avLst/>
          </a:prstGeom>
          <a:noFill/>
        </p:spPr>
        <p:txBody>
          <a:bodyPr wrap="square" rtlCol="0">
            <a:spAutoFit/>
          </a:bodyPr>
          <a:lstStyle/>
          <a:p>
            <a:pPr algn="ctr"/>
            <a:r>
              <a:rPr lang="ar-EG" sz="2000" b="1" dirty="0">
                <a:latin typeface="Alexandria" pitchFamily="2" charset="-78"/>
                <a:cs typeface="Alexandria" pitchFamily="2" charset="-78"/>
              </a:rPr>
              <a:t>مقدمة</a:t>
            </a:r>
            <a:endParaRPr lang="en-US" sz="2000" b="1" dirty="0">
              <a:latin typeface="Alexandria" pitchFamily="2" charset="-78"/>
              <a:cs typeface="Alexandria" pitchFamily="2" charset="-78"/>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a:t>
            </a:r>
            <a:r>
              <a:rPr lang="ar-EG" sz="5400" b="1" dirty="0">
                <a:solidFill>
                  <a:schemeClr val="bg1"/>
                </a:solidFill>
                <a:latin typeface="Times New Roman" panose="02020603050405020304" pitchFamily="18" charset="0"/>
                <a:cs typeface="Times New Roman" panose="02020603050405020304" pitchFamily="18" charset="0"/>
              </a:rPr>
              <a:t>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4594302" y="1928707"/>
            <a:ext cx="6475082" cy="3369449"/>
          </a:xfrm>
          <a:prstGeom prst="rect">
            <a:avLst/>
          </a:prstGeom>
          <a:noFill/>
        </p:spPr>
        <p:txBody>
          <a:bodyPr wrap="square" rtlCol="0">
            <a:spAutoFit/>
          </a:bodyPr>
          <a:lstStyle/>
          <a:p>
            <a:pPr indent="404813" algn="just" rtl="1">
              <a:lnSpc>
                <a:spcPct val="150000"/>
              </a:lnSpc>
            </a:pPr>
            <a:r>
              <a:rPr lang="ar-EG" dirty="0">
                <a:latin typeface="Alexandria" pitchFamily="2" charset="-78"/>
                <a:cs typeface="Alexandria" pitchFamily="2" charset="-78"/>
              </a:rPr>
              <a:t>خلال هذه المحاضرة سوف نتعرف سويا على كل من:</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الخطة البحثية</a:t>
            </a:r>
          </a:p>
          <a:p>
            <a:pPr marL="285750" indent="-285750" algn="just" rtl="1">
              <a:lnSpc>
                <a:spcPct val="150000"/>
              </a:lnSpc>
              <a:buFont typeface="Arial" panose="020B0604020202020204" pitchFamily="34" charset="0"/>
              <a:buChar char="•"/>
            </a:pPr>
            <a:r>
              <a:rPr lang="ar-EG" dirty="0">
                <a:latin typeface="Alexandria" pitchFamily="2" charset="-78"/>
                <a:cs typeface="Alexandria" pitchFamily="2" charset="-78"/>
              </a:rPr>
              <a:t>والرسالة العلمية.</a:t>
            </a:r>
          </a:p>
          <a:p>
            <a:pPr indent="404813" algn="just" rtl="1">
              <a:lnSpc>
                <a:spcPct val="150000"/>
              </a:lnSpc>
            </a:pPr>
            <a:r>
              <a:rPr lang="ar-EG" dirty="0">
                <a:latin typeface="Alexandria" pitchFamily="2" charset="-78"/>
                <a:cs typeface="Alexandria" pitchFamily="2" charset="-78"/>
              </a:rPr>
              <a:t>فبعد أن استعرضنا سويا الكثير من المفاهيم العلمية الخاصة بمناهج البحث، سوف نركز خلال هذه المحاضرة على تجميع هذه العناصر بحيث يكون لديك الفهم الكامل لجميع مكونات الخطة البحثية والرسالة العلمية والضوابط الواجب مراعاتها عند إعداد كل جزئية أجزائهما.</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678850" y="268963"/>
            <a:ext cx="2305141" cy="1076343"/>
          </a:xfrm>
          <a:prstGeom prst="rect">
            <a:avLst/>
          </a:prstGeom>
        </p:spPr>
      </p:pic>
      <p:pic>
        <p:nvPicPr>
          <p:cNvPr id="2" name="Picture 1">
            <a:extLst>
              <a:ext uri="{FF2B5EF4-FFF2-40B4-BE49-F238E27FC236}">
                <a16:creationId xmlns:a16="http://schemas.microsoft.com/office/drawing/2014/main" id="{378B3778-6D4A-CD64-43AD-E33E90983BFB}"/>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762000" y="2155119"/>
            <a:ext cx="2728332" cy="345579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41EB4C-96A2-DA9B-E445-EF12DA68B322}"/>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E80D89FE-499D-5C62-53B5-C0FBB0BAD549}"/>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F8E49716-A197-BA0F-1397-75E2420F84F9}"/>
              </a:ext>
            </a:extLst>
          </p:cNvPr>
          <p:cNvPicPr>
            <a:picLocks noChangeAspect="1"/>
          </p:cNvPicPr>
          <p:nvPr/>
        </p:nvPicPr>
        <p:blipFill rotWithShape="1">
          <a:blip r:embed="rId2"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925C4216-0509-A0D7-E98C-F1E41C40C571}"/>
              </a:ext>
            </a:extLst>
          </p:cNvPr>
          <p:cNvSpPr txBox="1"/>
          <p:nvPr/>
        </p:nvSpPr>
        <p:spPr>
          <a:xfrm>
            <a:off x="2837566" y="549885"/>
            <a:ext cx="6094140" cy="547522"/>
          </a:xfrm>
          <a:prstGeom prst="rect">
            <a:avLst/>
          </a:prstGeom>
          <a:noFill/>
        </p:spPr>
        <p:txBody>
          <a:bodyPr wrap="square">
            <a:spAutoFit/>
          </a:bodyPr>
          <a:lstStyle/>
          <a:p>
            <a:pPr marL="0" indent="0" algn="r" rtl="1">
              <a:lnSpc>
                <a:spcPts val="3900"/>
              </a:lnSpc>
              <a:buNone/>
            </a:pPr>
            <a:r>
              <a:rPr lang="en-US" sz="2400">
                <a:solidFill>
                  <a:schemeClr val="accent1">
                    <a:lumMod val="75000"/>
                  </a:schemeClr>
                </a:solidFill>
                <a:latin typeface="Alexandria" pitchFamily="34" charset="0"/>
                <a:ea typeface="Alexandria" pitchFamily="34" charset="-122"/>
                <a:cs typeface="Alexandria" pitchFamily="34" charset="-120"/>
              </a:rPr>
              <a:t>الفرق بين الخطة البحثية والرسالة العلمية</a:t>
            </a:r>
            <a:endParaRPr lang="en-US" sz="2400" dirty="0">
              <a:solidFill>
                <a:schemeClr val="accent1">
                  <a:lumMod val="75000"/>
                </a:schemeClr>
              </a:solidFill>
            </a:endParaRPr>
          </a:p>
        </p:txBody>
      </p:sp>
      <p:grpSp>
        <p:nvGrpSpPr>
          <p:cNvPr id="4" name="Group 3">
            <a:extLst>
              <a:ext uri="{FF2B5EF4-FFF2-40B4-BE49-F238E27FC236}">
                <a16:creationId xmlns:a16="http://schemas.microsoft.com/office/drawing/2014/main" id="{E6CFCAD0-FB12-5FF3-F486-766303D32302}"/>
              </a:ext>
            </a:extLst>
          </p:cNvPr>
          <p:cNvGrpSpPr/>
          <p:nvPr/>
        </p:nvGrpSpPr>
        <p:grpSpPr>
          <a:xfrm>
            <a:off x="180431" y="497635"/>
            <a:ext cx="11831137" cy="6314646"/>
            <a:chOff x="770930" y="738664"/>
            <a:chExt cx="13605450" cy="8481450"/>
          </a:xfrm>
        </p:grpSpPr>
        <p:sp>
          <p:nvSpPr>
            <p:cNvPr id="5" name="Text 0">
              <a:extLst>
                <a:ext uri="{FF2B5EF4-FFF2-40B4-BE49-F238E27FC236}">
                  <a16:creationId xmlns:a16="http://schemas.microsoft.com/office/drawing/2014/main" id="{DE61CDAF-10A8-C397-753D-F4F622CD46CC}"/>
                </a:ext>
              </a:extLst>
            </p:cNvPr>
            <p:cNvSpPr/>
            <p:nvPr/>
          </p:nvSpPr>
          <p:spPr>
            <a:xfrm>
              <a:off x="6686788" y="738664"/>
              <a:ext cx="7149822" cy="496133"/>
            </a:xfrm>
            <a:prstGeom prst="rect">
              <a:avLst/>
            </a:prstGeom>
            <a:noFill/>
            <a:ln/>
          </p:spPr>
          <p:txBody>
            <a:bodyPr wrap="none" lIns="0" tIns="0" rIns="0" bIns="0" rtlCol="0" anchor="t"/>
            <a:lstStyle/>
            <a:p>
              <a:pPr marL="0" indent="0" algn="r" rtl="1">
                <a:lnSpc>
                  <a:spcPts val="3900"/>
                </a:lnSpc>
                <a:buNone/>
              </a:pPr>
              <a:endParaRPr lang="en-US" sz="3100" dirty="0"/>
            </a:p>
          </p:txBody>
        </p:sp>
        <p:sp>
          <p:nvSpPr>
            <p:cNvPr id="6" name="Shape 1">
              <a:extLst>
                <a:ext uri="{FF2B5EF4-FFF2-40B4-BE49-F238E27FC236}">
                  <a16:creationId xmlns:a16="http://schemas.microsoft.com/office/drawing/2014/main" id="{A8DD3B2A-F79C-D24A-30F5-5CFC67E527A9}"/>
                </a:ext>
              </a:extLst>
            </p:cNvPr>
            <p:cNvSpPr/>
            <p:nvPr/>
          </p:nvSpPr>
          <p:spPr>
            <a:xfrm>
              <a:off x="7303770" y="1631633"/>
              <a:ext cx="22860" cy="5859185"/>
            </a:xfrm>
            <a:prstGeom prst="roundRect">
              <a:avLst>
                <a:gd name="adj" fmla="val 130232"/>
              </a:avLst>
            </a:prstGeom>
            <a:solidFill>
              <a:srgbClr val="D0CED9"/>
            </a:solidFill>
            <a:ln/>
          </p:spPr>
          <p:txBody>
            <a:bodyPr/>
            <a:lstStyle/>
            <a:p>
              <a:endParaRPr lang="en-US"/>
            </a:p>
          </p:txBody>
        </p:sp>
        <p:sp>
          <p:nvSpPr>
            <p:cNvPr id="7" name="Shape 2">
              <a:extLst>
                <a:ext uri="{FF2B5EF4-FFF2-40B4-BE49-F238E27FC236}">
                  <a16:creationId xmlns:a16="http://schemas.microsoft.com/office/drawing/2014/main" id="{EF10C9B6-551F-8ABA-BFD6-9B04E23680E7}"/>
                </a:ext>
              </a:extLst>
            </p:cNvPr>
            <p:cNvSpPr/>
            <p:nvPr/>
          </p:nvSpPr>
          <p:spPr>
            <a:xfrm>
              <a:off x="7338060" y="1631632"/>
              <a:ext cx="6521411" cy="3755587"/>
            </a:xfrm>
            <a:prstGeom prst="rect">
              <a:avLst/>
            </a:prstGeom>
            <a:solidFill>
              <a:srgbClr val="EAE8F3"/>
            </a:solidFill>
            <a:ln/>
          </p:spPr>
          <p:txBody>
            <a:bodyPr/>
            <a:lstStyle/>
            <a:p>
              <a:endParaRPr lang="en-US"/>
            </a:p>
          </p:txBody>
        </p:sp>
        <p:sp>
          <p:nvSpPr>
            <p:cNvPr id="9" name="Text 3">
              <a:extLst>
                <a:ext uri="{FF2B5EF4-FFF2-40B4-BE49-F238E27FC236}">
                  <a16:creationId xmlns:a16="http://schemas.microsoft.com/office/drawing/2014/main" id="{DF804F37-5AD5-3E4C-23C8-9ADF66318778}"/>
                </a:ext>
              </a:extLst>
            </p:cNvPr>
            <p:cNvSpPr/>
            <p:nvPr/>
          </p:nvSpPr>
          <p:spPr>
            <a:xfrm>
              <a:off x="11895475" y="1829991"/>
              <a:ext cx="2480905" cy="310158"/>
            </a:xfrm>
            <a:prstGeom prst="rect">
              <a:avLst/>
            </a:prstGeom>
            <a:noFill/>
            <a:ln/>
          </p:spPr>
          <p:txBody>
            <a:bodyPr wrap="none" lIns="0" tIns="0" rIns="0" bIns="0" rtlCol="0" anchor="t"/>
            <a:lstStyle/>
            <a:p>
              <a:pPr marL="0" indent="0" algn="l" rtl="1">
                <a:lnSpc>
                  <a:spcPts val="2400"/>
                </a:lnSpc>
                <a:buNone/>
              </a:pPr>
              <a:r>
                <a:rPr lang="en-US" sz="1950" dirty="0">
                  <a:solidFill>
                    <a:srgbClr val="49495A"/>
                  </a:solidFill>
                  <a:latin typeface="Alexandria" pitchFamily="34" charset="0"/>
                  <a:ea typeface="Alexandria" pitchFamily="34" charset="-122"/>
                  <a:cs typeface="Alexandria" pitchFamily="34" charset="-120"/>
                </a:rPr>
                <a:t>الخطة البحثية</a:t>
              </a:r>
              <a:endParaRPr lang="en-US" sz="1950" dirty="0"/>
            </a:p>
          </p:txBody>
        </p:sp>
        <p:sp>
          <p:nvSpPr>
            <p:cNvPr id="10" name="Text 4">
              <a:extLst>
                <a:ext uri="{FF2B5EF4-FFF2-40B4-BE49-F238E27FC236}">
                  <a16:creationId xmlns:a16="http://schemas.microsoft.com/office/drawing/2014/main" id="{3BAD8A1F-B465-1501-5DA6-5C63F72722BC}"/>
                </a:ext>
              </a:extLst>
            </p:cNvPr>
            <p:cNvSpPr/>
            <p:nvPr/>
          </p:nvSpPr>
          <p:spPr>
            <a:xfrm>
              <a:off x="7536419" y="2259211"/>
              <a:ext cx="6124693" cy="3128008"/>
            </a:xfrm>
            <a:prstGeom prst="rect">
              <a:avLst/>
            </a:prstGeom>
            <a:noFill/>
            <a:ln/>
          </p:spPr>
          <p:txBody>
            <a:bodyPr wrap="square" lIns="0" tIns="0" rIns="0" bIns="0" rtlCol="0" anchor="t"/>
            <a:lstStyle/>
            <a:p>
              <a:pPr marL="0" indent="0" algn="just" rtl="1">
                <a:lnSpc>
                  <a:spcPts val="2500"/>
                </a:lnSpc>
                <a:buNone/>
              </a:pPr>
              <a:r>
                <a:rPr lang="en-US" sz="1550" dirty="0">
                  <a:solidFill>
                    <a:srgbClr val="49495A"/>
                  </a:solidFill>
                  <a:latin typeface="Alexandria" pitchFamily="34" charset="0"/>
                  <a:ea typeface="Alexandria" pitchFamily="34" charset="-122"/>
                  <a:cs typeface="Alexandria" pitchFamily="34" charset="-120"/>
                </a:rPr>
                <a:t>وثيقة تصف وتشرح الخطوات والإجراءات التي سيتم اتباعها في إجراء البحث العلمي. تهدف إلى تحديد المشكلة البحثية، ووضع الأهداف والفرضيات، وتحديد منهجية العمل، وأدوات جمع البيانات، ووصف العينة المستهدفة، وتحديد الإجراءات الإحصائية. تشمل أيضاً جدولاً زمنياً لتنفيذ البحث وتحديد الموارد المطلوبة والمراجع العلمية المستخدمة.</a:t>
              </a:r>
              <a:endParaRPr lang="en-US" sz="1550" dirty="0"/>
            </a:p>
          </p:txBody>
        </p:sp>
        <p:sp>
          <p:nvSpPr>
            <p:cNvPr id="11" name="Shape 5">
              <a:extLst>
                <a:ext uri="{FF2B5EF4-FFF2-40B4-BE49-F238E27FC236}">
                  <a16:creationId xmlns:a16="http://schemas.microsoft.com/office/drawing/2014/main" id="{0F507463-1B61-4175-60C5-C98C524AD50D}"/>
                </a:ext>
              </a:extLst>
            </p:cNvPr>
            <p:cNvSpPr/>
            <p:nvPr/>
          </p:nvSpPr>
          <p:spPr>
            <a:xfrm>
              <a:off x="770930" y="4759642"/>
              <a:ext cx="6521411" cy="4460472"/>
            </a:xfrm>
            <a:prstGeom prst="roundRect">
              <a:avLst>
                <a:gd name="adj" fmla="val 1090"/>
              </a:avLst>
            </a:prstGeom>
            <a:solidFill>
              <a:srgbClr val="EAE8F3"/>
            </a:solidFill>
            <a:ln/>
          </p:spPr>
          <p:txBody>
            <a:bodyPr/>
            <a:lstStyle/>
            <a:p>
              <a:endParaRPr lang="en-US"/>
            </a:p>
          </p:txBody>
        </p:sp>
        <p:sp>
          <p:nvSpPr>
            <p:cNvPr id="12" name="Text 6">
              <a:extLst>
                <a:ext uri="{FF2B5EF4-FFF2-40B4-BE49-F238E27FC236}">
                  <a16:creationId xmlns:a16="http://schemas.microsoft.com/office/drawing/2014/main" id="{868F7425-3E78-BB73-3EFB-205A9C851CEC}"/>
                </a:ext>
              </a:extLst>
            </p:cNvPr>
            <p:cNvSpPr/>
            <p:nvPr/>
          </p:nvSpPr>
          <p:spPr>
            <a:xfrm>
              <a:off x="4613077" y="4958001"/>
              <a:ext cx="2480905" cy="310158"/>
            </a:xfrm>
            <a:prstGeom prst="rect">
              <a:avLst/>
            </a:prstGeom>
            <a:noFill/>
            <a:ln/>
          </p:spPr>
          <p:txBody>
            <a:bodyPr wrap="none" lIns="0" tIns="0" rIns="0" bIns="0" rtlCol="0" anchor="t"/>
            <a:lstStyle/>
            <a:p>
              <a:pPr marL="0" indent="0" algn="r" rtl="1">
                <a:lnSpc>
                  <a:spcPts val="2400"/>
                </a:lnSpc>
                <a:buNone/>
              </a:pPr>
              <a:r>
                <a:rPr lang="en-US" sz="1950" dirty="0">
                  <a:solidFill>
                    <a:srgbClr val="49495A"/>
                  </a:solidFill>
                  <a:latin typeface="Alexandria" pitchFamily="34" charset="0"/>
                  <a:ea typeface="Alexandria" pitchFamily="34" charset="-122"/>
                  <a:cs typeface="Alexandria" pitchFamily="34" charset="-120"/>
                </a:rPr>
                <a:t>الرسالة العلمية</a:t>
              </a:r>
              <a:endParaRPr lang="en-US" sz="1950" dirty="0"/>
            </a:p>
          </p:txBody>
        </p:sp>
        <p:sp>
          <p:nvSpPr>
            <p:cNvPr id="13" name="Text 7">
              <a:extLst>
                <a:ext uri="{FF2B5EF4-FFF2-40B4-BE49-F238E27FC236}">
                  <a16:creationId xmlns:a16="http://schemas.microsoft.com/office/drawing/2014/main" id="{CD9CB4A6-9DAA-19FC-073A-6C72F4890F69}"/>
                </a:ext>
              </a:extLst>
            </p:cNvPr>
            <p:cNvSpPr/>
            <p:nvPr/>
          </p:nvSpPr>
          <p:spPr>
            <a:xfrm>
              <a:off x="969289" y="5387220"/>
              <a:ext cx="6124693" cy="3180858"/>
            </a:xfrm>
            <a:prstGeom prst="rect">
              <a:avLst/>
            </a:prstGeom>
            <a:noFill/>
            <a:ln/>
          </p:spPr>
          <p:txBody>
            <a:bodyPr wrap="square" lIns="0" tIns="0" rIns="0" bIns="0" rtlCol="0" anchor="t"/>
            <a:lstStyle/>
            <a:p>
              <a:pPr marL="0" indent="0" algn="just" rtl="1">
                <a:lnSpc>
                  <a:spcPts val="2500"/>
                </a:lnSpc>
                <a:buNone/>
              </a:pPr>
              <a:r>
                <a:rPr lang="en-US" sz="1550" dirty="0">
                  <a:solidFill>
                    <a:srgbClr val="49495A"/>
                  </a:solidFill>
                  <a:latin typeface="Alexandria" pitchFamily="34" charset="0"/>
                  <a:ea typeface="Alexandria" pitchFamily="34" charset="-122"/>
                  <a:cs typeface="Alexandria" pitchFamily="34" charset="-120"/>
                </a:rPr>
                <a:t>وثيقة كتابية تهدف إلى توثيق وتقديم نتائج البحث العلمي بشكل منهجي ومنظم. تشمل مقدمة توضح أهمية البحث ومشكلته وأهدافه وفرضياته، واستعراض الأدبيات المتعلقة بالموضوع، ووصف منهجية البحث وتفاصيل العينة وأدوات جمع البيانات. تتضمن أيضاً نتائج البحث وتحليلها ومناقشتها بشكل دقيق، بالإضافة إلى استنتاجات البحث وتوصياته والمساهمة العلمية المحتملة.</a:t>
              </a:r>
              <a:endParaRPr lang="en-US" sz="1550" dirty="0"/>
            </a:p>
          </p:txBody>
        </p:sp>
      </p:grpSp>
      <p:pic>
        <p:nvPicPr>
          <p:cNvPr id="14" name="Picture 13">
            <a:extLst>
              <a:ext uri="{FF2B5EF4-FFF2-40B4-BE49-F238E27FC236}">
                <a16:creationId xmlns:a16="http://schemas.microsoft.com/office/drawing/2014/main" id="{F25FFF24-7204-4657-9B05-5DCE6ADEC26E}"/>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7812853" y="3869954"/>
            <a:ext cx="2414225" cy="4627265"/>
          </a:xfrm>
          <a:prstGeom prst="rect">
            <a:avLst/>
          </a:prstGeom>
        </p:spPr>
      </p:pic>
    </p:spTree>
    <p:extLst>
      <p:ext uri="{BB962C8B-B14F-4D97-AF65-F5344CB8AC3E}">
        <p14:creationId xmlns:p14="http://schemas.microsoft.com/office/powerpoint/2010/main" val="1135668282"/>
      </p:ext>
    </p:extLst>
  </p:cSld>
  <p:clrMapOvr>
    <a:masterClrMapping/>
  </p:clrMapOvr>
  <p:transition spd="slow">
    <p:comb/>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extBox 16"/>
          <p:cNvSpPr txBox="1"/>
          <p:nvPr/>
        </p:nvSpPr>
        <p:spPr>
          <a:xfrm>
            <a:off x="1128416" y="4092476"/>
            <a:ext cx="4113898" cy="1938992"/>
          </a:xfrm>
          <a:prstGeom prst="rect">
            <a:avLst/>
          </a:prstGeom>
          <a:noFill/>
        </p:spPr>
        <p:txBody>
          <a:bodyPr wrap="square" rtlCol="0">
            <a:spAutoFit/>
          </a:bodyPr>
          <a:lstStyle/>
          <a:p>
            <a:pPr algn="ctr"/>
            <a:r>
              <a:rPr lang="ar-EG" sz="2400" b="1">
                <a:solidFill>
                  <a:srgbClr val="00B0F0"/>
                </a:solidFill>
                <a:latin typeface="Alexandria" charset="0"/>
                <a:cs typeface="Alexandria" charset="0"/>
              </a:rPr>
              <a:t>مراجعة على مكونات خطة الدراسة </a:t>
            </a:r>
          </a:p>
          <a:p>
            <a:pPr algn="ctr"/>
            <a:r>
              <a:rPr lang="ar-EG" sz="2400" b="1">
                <a:solidFill>
                  <a:srgbClr val="00B0F0"/>
                </a:solidFill>
                <a:latin typeface="Alexandria" charset="0"/>
                <a:cs typeface="Alexandria" charset="0"/>
              </a:rPr>
              <a:t>والعناصر الواجب توفرها في كل عنصر من عناصر الخطة البحثية </a:t>
            </a:r>
          </a:p>
        </p:txBody>
      </p:sp>
      <p:sp>
        <p:nvSpPr>
          <p:cNvPr id="18" name="Rectangle 17"/>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19" name="TextBox 18"/>
          <p:cNvSpPr txBox="1"/>
          <p:nvPr/>
        </p:nvSpPr>
        <p:spPr>
          <a:xfrm>
            <a:off x="5692422" y="3499567"/>
            <a:ext cx="1091009" cy="337185"/>
          </a:xfrm>
          <a:prstGeom prst="rect">
            <a:avLst/>
          </a:prstGeom>
          <a:noFill/>
        </p:spPr>
        <p:txBody>
          <a:bodyPr wrap="square" rtlCol="0">
            <a:spAutoFit/>
          </a:bodyPr>
          <a:lstStyle/>
          <a:p>
            <a:pPr algn="ctr"/>
            <a:r>
              <a:rPr lang="en-US" sz="1600">
                <a:solidFill>
                  <a:schemeClr val="bg1"/>
                </a:solidFill>
                <a:latin typeface="Alexandria" charset="0"/>
                <a:cs typeface="Alexandria" charset="0"/>
              </a:rPr>
              <a:t>Chapter</a:t>
            </a:r>
          </a:p>
        </p:txBody>
      </p:sp>
      <p:sp>
        <p:nvSpPr>
          <p:cNvPr id="23" name="TextBox 22"/>
          <p:cNvSpPr txBox="1"/>
          <p:nvPr/>
        </p:nvSpPr>
        <p:spPr>
          <a:xfrm>
            <a:off x="5826569" y="3769896"/>
            <a:ext cx="819100" cy="645160"/>
          </a:xfrm>
          <a:prstGeom prst="rect">
            <a:avLst/>
          </a:prstGeom>
          <a:noFill/>
        </p:spPr>
        <p:txBody>
          <a:bodyPr wrap="square" rtlCol="0">
            <a:spAutoFit/>
          </a:bodyPr>
          <a:lstStyle/>
          <a:p>
            <a:pPr algn="ctr"/>
            <a:r>
              <a:rPr lang="ar-EG" sz="3600" b="1">
                <a:solidFill>
                  <a:schemeClr val="bg1"/>
                </a:solidFill>
                <a:latin typeface="Alexandria" charset="0"/>
                <a:cs typeface="Alexandria" charset="0"/>
              </a:rPr>
              <a:t>09</a:t>
            </a:r>
            <a:endParaRPr lang="en-US" sz="3600" b="1">
              <a:solidFill>
                <a:schemeClr val="bg1"/>
              </a:solidFill>
              <a:latin typeface="Alexandria" charset="0"/>
              <a:cs typeface="Alexandria" charset="0"/>
            </a:endParaRPr>
          </a:p>
        </p:txBody>
      </p:sp>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180431" y="79526"/>
            <a:ext cx="2305141" cy="1076343"/>
          </a:xfrm>
          <a:prstGeom prst="rect">
            <a:avLst/>
          </a:prstGeom>
        </p:spPr>
      </p:pic>
      <p:pic>
        <p:nvPicPr>
          <p:cNvPr id="10" name="Picture Placeholder 9" descr="A stack of papers on a desk&#10;&#10;AI-generated content may be incorrect.">
            <a:extLst>
              <a:ext uri="{FF2B5EF4-FFF2-40B4-BE49-F238E27FC236}">
                <a16:creationId xmlns:a16="http://schemas.microsoft.com/office/drawing/2014/main" id="{594B416D-B41A-FCE7-D096-3E62459AEBFA}"/>
              </a:ext>
            </a:extLst>
          </p:cNvPr>
          <p:cNvPicPr>
            <a:picLocks noGrp="1" noChangeAspect="1"/>
          </p:cNvPicPr>
          <p:nvPr>
            <p:ph type="pic" sz="quarter" idx="10"/>
          </p:nvPr>
        </p:nvPicPr>
        <p:blipFill>
          <a:blip r:embed="rId3" cstate="email">
            <a:extLst>
              <a:ext uri="{28A0092B-C50C-407E-A947-70E740481C1C}">
                <a14:useLocalDpi xmlns:a14="http://schemas.microsoft.com/office/drawing/2010/main"/>
              </a:ext>
            </a:extLst>
          </a:blip>
          <a:srcRect/>
          <a:stretch>
            <a:fillRect/>
          </a:stretch>
        </p:blipFill>
        <p:spPr/>
      </p:pic>
    </p:spTree>
  </p:cSld>
  <p:clrMapOvr>
    <a:masterClrMapping/>
  </p:clrMapOvr>
  <p:transition spd="slow">
    <p:comb/>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BAB3DB-9914-AD12-4051-E2DFE0E0906E}"/>
            </a:ext>
          </a:extLst>
        </p:cNvPr>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E1A3A7F0-CAB2-D00E-0AC0-FEDEB05E747F}"/>
              </a:ext>
            </a:extLst>
          </p:cNvPr>
          <p:cNvSpPr/>
          <p:nvPr/>
        </p:nvSpPr>
        <p:spPr>
          <a:xfrm>
            <a:off x="8420876" y="1005349"/>
            <a:ext cx="3771123" cy="5650815"/>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7A12D3A1-E309-8AA1-902E-431752D9076B}"/>
              </a:ext>
            </a:extLst>
          </p:cNvPr>
          <p:cNvSpPr/>
          <p:nvPr/>
        </p:nvSpPr>
        <p:spPr>
          <a:xfrm>
            <a:off x="296525" y="1085590"/>
            <a:ext cx="11795221" cy="549033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id="{25ABBFC0-80B3-5A8D-1B89-AE94E9931722}"/>
              </a:ext>
            </a:extLst>
          </p:cNvPr>
          <p:cNvPicPr>
            <a:picLocks noChangeAspect="1"/>
          </p:cNvPicPr>
          <p:nvPr/>
        </p:nvPicPr>
        <p:blipFill rotWithShape="1">
          <a:blip r:embed="rId2"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7A6B8CCB-D0D7-1E14-6028-B284D17B076C}"/>
              </a:ext>
            </a:extLst>
          </p:cNvPr>
          <p:cNvSpPr txBox="1"/>
          <p:nvPr/>
        </p:nvSpPr>
        <p:spPr>
          <a:xfrm>
            <a:off x="3235158" y="331592"/>
            <a:ext cx="5917953" cy="501932"/>
          </a:xfrm>
          <a:prstGeom prst="rect">
            <a:avLst/>
          </a:prstGeom>
          <a:noFill/>
        </p:spPr>
        <p:txBody>
          <a:bodyPr wrap="square" rtlCol="0">
            <a:spAutoFit/>
          </a:bodyPr>
          <a:lstStyle/>
          <a:p>
            <a:pPr algn="ctr" rtl="1">
              <a:lnSpc>
                <a:spcPct val="150000"/>
              </a:lnSpc>
            </a:pPr>
            <a:r>
              <a:rPr lang="ar-EG" sz="2000" b="1">
                <a:latin typeface="Alexandria" pitchFamily="2" charset="-78"/>
                <a:cs typeface="Alexandria" pitchFamily="2" charset="-78"/>
              </a:rPr>
              <a:t>العنوان والضوابط الخاصة باختياره</a:t>
            </a:r>
          </a:p>
        </p:txBody>
      </p:sp>
      <p:grpSp>
        <p:nvGrpSpPr>
          <p:cNvPr id="16" name="Group 15">
            <a:extLst>
              <a:ext uri="{FF2B5EF4-FFF2-40B4-BE49-F238E27FC236}">
                <a16:creationId xmlns:a16="http://schemas.microsoft.com/office/drawing/2014/main" id="{C9B71639-FA77-9ED3-60B9-D7DCE1E254A5}"/>
              </a:ext>
            </a:extLst>
          </p:cNvPr>
          <p:cNvGrpSpPr/>
          <p:nvPr/>
        </p:nvGrpSpPr>
        <p:grpSpPr>
          <a:xfrm>
            <a:off x="793790" y="1348144"/>
            <a:ext cx="10959595" cy="4695817"/>
            <a:chOff x="793790" y="2283976"/>
            <a:chExt cx="13042821" cy="4554497"/>
          </a:xfrm>
        </p:grpSpPr>
        <p:sp>
          <p:nvSpPr>
            <p:cNvPr id="4" name="Text 1"/>
            <p:cNvSpPr/>
            <p:nvPr/>
          </p:nvSpPr>
          <p:spPr>
            <a:xfrm>
              <a:off x="793790" y="2283976"/>
              <a:ext cx="13042821" cy="317540"/>
            </a:xfrm>
            <a:prstGeom prst="rect">
              <a:avLst/>
            </a:prstGeom>
            <a:noFill/>
            <a:ln/>
          </p:spPr>
          <p:txBody>
            <a:bodyPr wrap="none" lIns="0" tIns="0" rIns="0" bIns="0" rtlCol="0" anchor="t"/>
            <a:lstStyle/>
            <a:p>
              <a:pPr marL="0" indent="0" algn="r" rtl="1">
                <a:lnSpc>
                  <a:spcPts val="2500"/>
                </a:lnSpc>
                <a:buNone/>
              </a:pPr>
              <a:r>
                <a:rPr lang="en-US" sz="1550" dirty="0">
                  <a:solidFill>
                    <a:srgbClr val="49495A"/>
                  </a:solidFill>
                  <a:latin typeface="Alexandria" pitchFamily="34" charset="0"/>
                  <a:ea typeface="Alexandria" pitchFamily="34" charset="-122"/>
                  <a:cs typeface="Alexandria" pitchFamily="34" charset="-120"/>
                </a:rPr>
                <a:t>يعتبر عنوان الدراسة العلمية عنصراً أساسياً وحيوياً في البحث العلمي، ويحمل أهمية كبيرة للعديد من الأسباب:</a:t>
              </a:r>
              <a:endParaRPr lang="en-US" sz="1550" dirty="0"/>
            </a:p>
          </p:txBody>
        </p:sp>
        <p:pic>
          <p:nvPicPr>
            <p:cNvPr id="6" name="Image 0"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3340477" y="2824758"/>
              <a:ext cx="496133" cy="496133"/>
            </a:xfrm>
            <a:prstGeom prst="rect">
              <a:avLst/>
            </a:prstGeom>
          </p:spPr>
        </p:pic>
        <p:sp>
          <p:nvSpPr>
            <p:cNvPr id="7" name="Text 2"/>
            <p:cNvSpPr/>
            <p:nvPr/>
          </p:nvSpPr>
          <p:spPr>
            <a:xfrm>
              <a:off x="11355705" y="3568898"/>
              <a:ext cx="2480905" cy="310158"/>
            </a:xfrm>
            <a:prstGeom prst="rect">
              <a:avLst/>
            </a:prstGeom>
            <a:noFill/>
            <a:ln/>
          </p:spPr>
          <p:txBody>
            <a:bodyPr wrap="none" lIns="0" tIns="0" rIns="0" bIns="0" rtlCol="0" anchor="t"/>
            <a:lstStyle/>
            <a:p>
              <a:pPr marL="0" indent="0" algn="r" rtl="1">
                <a:lnSpc>
                  <a:spcPts val="2400"/>
                </a:lnSpc>
                <a:buNone/>
              </a:pPr>
              <a:r>
                <a:rPr lang="en-US" sz="1950" dirty="0">
                  <a:solidFill>
                    <a:srgbClr val="49495A"/>
                  </a:solidFill>
                  <a:latin typeface="Alexandria" pitchFamily="34" charset="0"/>
                  <a:ea typeface="Alexandria" pitchFamily="34" charset="-122"/>
                  <a:cs typeface="Alexandria" pitchFamily="34" charset="-120"/>
                </a:rPr>
                <a:t>تحديد المحتوى</a:t>
              </a:r>
              <a:endParaRPr lang="en-US" sz="1950" dirty="0"/>
            </a:p>
          </p:txBody>
        </p:sp>
        <p:sp>
          <p:nvSpPr>
            <p:cNvPr id="8" name="Text 3"/>
            <p:cNvSpPr/>
            <p:nvPr/>
          </p:nvSpPr>
          <p:spPr>
            <a:xfrm>
              <a:off x="7439263" y="3998119"/>
              <a:ext cx="6397347" cy="635079"/>
            </a:xfrm>
            <a:prstGeom prst="rect">
              <a:avLst/>
            </a:prstGeom>
            <a:noFill/>
            <a:ln/>
          </p:spPr>
          <p:txBody>
            <a:bodyPr wrap="square" lIns="0" tIns="0" rIns="0" bIns="0" rtlCol="0" anchor="t"/>
            <a:lstStyle/>
            <a:p>
              <a:pPr marL="0" indent="0" algn="r" rtl="1">
                <a:lnSpc>
                  <a:spcPts val="2500"/>
                </a:lnSpc>
                <a:buNone/>
              </a:pPr>
              <a:r>
                <a:rPr lang="en-US" sz="1550" dirty="0">
                  <a:solidFill>
                    <a:srgbClr val="49495A"/>
                  </a:solidFill>
                  <a:latin typeface="Alexandria" pitchFamily="34" charset="0"/>
                  <a:ea typeface="Alexandria" pitchFamily="34" charset="-122"/>
                  <a:cs typeface="Alexandria" pitchFamily="34" charset="-120"/>
                </a:rPr>
                <a:t>يساعد على تحديد وتوضيح محتوى البحث العلمي بشكل موجز ويوجه القراء لفهم المجال والموضوع الرئيسي</a:t>
              </a:r>
              <a:endParaRPr lang="en-US" sz="1550" dirty="0"/>
            </a:p>
          </p:txBody>
        </p:sp>
        <p:pic>
          <p:nvPicPr>
            <p:cNvPr id="9" name="Image 1" descr="preencoded.png"/>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6695123" y="2824758"/>
              <a:ext cx="496133" cy="496133"/>
            </a:xfrm>
            <a:prstGeom prst="rect">
              <a:avLst/>
            </a:prstGeom>
          </p:spPr>
        </p:pic>
        <p:sp>
          <p:nvSpPr>
            <p:cNvPr id="10" name="Text 4"/>
            <p:cNvSpPr/>
            <p:nvPr/>
          </p:nvSpPr>
          <p:spPr>
            <a:xfrm>
              <a:off x="4710351" y="3568898"/>
              <a:ext cx="2480905" cy="310158"/>
            </a:xfrm>
            <a:prstGeom prst="rect">
              <a:avLst/>
            </a:prstGeom>
            <a:noFill/>
            <a:ln/>
          </p:spPr>
          <p:txBody>
            <a:bodyPr wrap="none" lIns="0" tIns="0" rIns="0" bIns="0" rtlCol="0" anchor="t"/>
            <a:lstStyle/>
            <a:p>
              <a:pPr marL="0" indent="0" algn="r" rtl="1">
                <a:lnSpc>
                  <a:spcPts val="2400"/>
                </a:lnSpc>
                <a:buNone/>
              </a:pPr>
              <a:r>
                <a:rPr lang="en-US" sz="1950" dirty="0">
                  <a:solidFill>
                    <a:srgbClr val="49495A"/>
                  </a:solidFill>
                  <a:latin typeface="Alexandria" pitchFamily="34" charset="0"/>
                  <a:ea typeface="Alexandria" pitchFamily="34" charset="-122"/>
                  <a:cs typeface="Alexandria" pitchFamily="34" charset="-120"/>
                </a:rPr>
                <a:t>جذب الاهتمام</a:t>
              </a:r>
              <a:endParaRPr lang="en-US" sz="1950" dirty="0"/>
            </a:p>
          </p:txBody>
        </p:sp>
        <p:sp>
          <p:nvSpPr>
            <p:cNvPr id="11" name="Text 5"/>
            <p:cNvSpPr/>
            <p:nvPr/>
          </p:nvSpPr>
          <p:spPr>
            <a:xfrm>
              <a:off x="793790" y="3998119"/>
              <a:ext cx="6397466" cy="635079"/>
            </a:xfrm>
            <a:prstGeom prst="rect">
              <a:avLst/>
            </a:prstGeom>
            <a:noFill/>
            <a:ln/>
          </p:spPr>
          <p:txBody>
            <a:bodyPr wrap="square" lIns="0" tIns="0" rIns="0" bIns="0" rtlCol="0" anchor="t"/>
            <a:lstStyle/>
            <a:p>
              <a:pPr marL="0" indent="0" algn="r" rtl="1">
                <a:lnSpc>
                  <a:spcPts val="2500"/>
                </a:lnSpc>
                <a:buNone/>
              </a:pPr>
              <a:r>
                <a:rPr lang="en-US" sz="1550" dirty="0">
                  <a:solidFill>
                    <a:srgbClr val="49495A"/>
                  </a:solidFill>
                  <a:latin typeface="Alexandria" pitchFamily="34" charset="0"/>
                  <a:ea typeface="Alexandria" pitchFamily="34" charset="-122"/>
                  <a:cs typeface="Alexandria" pitchFamily="34" charset="-120"/>
                </a:rPr>
                <a:t>يعد أحد العوامل المحفزة للقراءة ويسهم في جذب اهتمام القراء والباحثين ويعكس جوهر الدراسة</a:t>
              </a:r>
              <a:endParaRPr lang="en-US" sz="1550" dirty="0"/>
            </a:p>
          </p:txBody>
        </p:sp>
        <p:pic>
          <p:nvPicPr>
            <p:cNvPr id="12" name="Image 2" descr="preencoded.png"/>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3340477" y="5030033"/>
              <a:ext cx="496133" cy="496133"/>
            </a:xfrm>
            <a:prstGeom prst="rect">
              <a:avLst/>
            </a:prstGeom>
          </p:spPr>
        </p:pic>
        <p:sp>
          <p:nvSpPr>
            <p:cNvPr id="13" name="Text 6"/>
            <p:cNvSpPr/>
            <p:nvPr/>
          </p:nvSpPr>
          <p:spPr>
            <a:xfrm>
              <a:off x="11355705" y="5774174"/>
              <a:ext cx="2480905" cy="310158"/>
            </a:xfrm>
            <a:prstGeom prst="rect">
              <a:avLst/>
            </a:prstGeom>
            <a:noFill/>
            <a:ln/>
          </p:spPr>
          <p:txBody>
            <a:bodyPr wrap="none" lIns="0" tIns="0" rIns="0" bIns="0" rtlCol="0" anchor="t"/>
            <a:lstStyle/>
            <a:p>
              <a:pPr marL="0" indent="0" algn="r" rtl="1">
                <a:lnSpc>
                  <a:spcPts val="2400"/>
                </a:lnSpc>
                <a:buNone/>
              </a:pPr>
              <a:r>
                <a:rPr lang="en-US" sz="1950" dirty="0">
                  <a:solidFill>
                    <a:srgbClr val="49495A"/>
                  </a:solidFill>
                  <a:latin typeface="Alexandria" pitchFamily="34" charset="0"/>
                  <a:ea typeface="Alexandria" pitchFamily="34" charset="-122"/>
                  <a:cs typeface="Alexandria" pitchFamily="34" charset="-120"/>
                </a:rPr>
                <a:t>توجيه الأبحاث</a:t>
              </a:r>
              <a:endParaRPr lang="en-US" sz="1950" dirty="0"/>
            </a:p>
          </p:txBody>
        </p:sp>
        <p:sp>
          <p:nvSpPr>
            <p:cNvPr id="14" name="Text 7"/>
            <p:cNvSpPr/>
            <p:nvPr/>
          </p:nvSpPr>
          <p:spPr>
            <a:xfrm>
              <a:off x="7439263" y="6203394"/>
              <a:ext cx="6397347" cy="635079"/>
            </a:xfrm>
            <a:prstGeom prst="rect">
              <a:avLst/>
            </a:prstGeom>
            <a:noFill/>
            <a:ln/>
          </p:spPr>
          <p:txBody>
            <a:bodyPr wrap="square" lIns="0" tIns="0" rIns="0" bIns="0" rtlCol="0" anchor="t"/>
            <a:lstStyle/>
            <a:p>
              <a:pPr marL="0" indent="0" algn="r" rtl="1">
                <a:lnSpc>
                  <a:spcPts val="2500"/>
                </a:lnSpc>
                <a:buNone/>
              </a:pPr>
              <a:r>
                <a:rPr lang="en-US" sz="1550" dirty="0">
                  <a:solidFill>
                    <a:srgbClr val="49495A"/>
                  </a:solidFill>
                  <a:latin typeface="Alexandria" pitchFamily="34" charset="0"/>
                  <a:ea typeface="Alexandria" pitchFamily="34" charset="-122"/>
                  <a:cs typeface="Alexandria" pitchFamily="34" charset="-120"/>
                </a:rPr>
                <a:t>يساهم في توجيه الأبحاث السابقة وتحديد استجداد الدراسة وتحديد الفجوات في المعرفة</a:t>
              </a:r>
              <a:endParaRPr lang="en-US" sz="1550" dirty="0"/>
            </a:p>
          </p:txBody>
        </p:sp>
        <p:pic>
          <p:nvPicPr>
            <p:cNvPr id="15" name="Image 3" descr="preencoded.png"/>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6695123" y="5030033"/>
              <a:ext cx="496133" cy="496133"/>
            </a:xfrm>
            <a:prstGeom prst="rect">
              <a:avLst/>
            </a:prstGeom>
          </p:spPr>
        </p:pic>
        <p:sp>
          <p:nvSpPr>
            <p:cNvPr id="17" name="Text 8"/>
            <p:cNvSpPr/>
            <p:nvPr/>
          </p:nvSpPr>
          <p:spPr>
            <a:xfrm>
              <a:off x="4710351" y="5774174"/>
              <a:ext cx="2480905" cy="310158"/>
            </a:xfrm>
            <a:prstGeom prst="rect">
              <a:avLst/>
            </a:prstGeom>
            <a:noFill/>
            <a:ln/>
          </p:spPr>
          <p:txBody>
            <a:bodyPr wrap="none" lIns="0" tIns="0" rIns="0" bIns="0" rtlCol="0" anchor="t"/>
            <a:lstStyle/>
            <a:p>
              <a:pPr marL="0" indent="0" algn="r" rtl="1">
                <a:lnSpc>
                  <a:spcPts val="2400"/>
                </a:lnSpc>
                <a:buNone/>
              </a:pPr>
              <a:r>
                <a:rPr lang="en-US" sz="1950" dirty="0">
                  <a:solidFill>
                    <a:srgbClr val="49495A"/>
                  </a:solidFill>
                  <a:latin typeface="Alexandria" pitchFamily="34" charset="0"/>
                  <a:ea typeface="Alexandria" pitchFamily="34" charset="-122"/>
                  <a:cs typeface="Alexandria" pitchFamily="34" charset="-120"/>
                </a:rPr>
                <a:t>التمييز والتفرد</a:t>
              </a:r>
              <a:endParaRPr lang="en-US" sz="1950" dirty="0"/>
            </a:p>
          </p:txBody>
        </p:sp>
        <p:sp>
          <p:nvSpPr>
            <p:cNvPr id="18" name="Text 9"/>
            <p:cNvSpPr/>
            <p:nvPr/>
          </p:nvSpPr>
          <p:spPr>
            <a:xfrm>
              <a:off x="793790" y="6203394"/>
              <a:ext cx="6397466" cy="635079"/>
            </a:xfrm>
            <a:prstGeom prst="rect">
              <a:avLst/>
            </a:prstGeom>
            <a:noFill/>
            <a:ln/>
          </p:spPr>
          <p:txBody>
            <a:bodyPr wrap="square" lIns="0" tIns="0" rIns="0" bIns="0" rtlCol="0" anchor="t"/>
            <a:lstStyle/>
            <a:p>
              <a:pPr marL="0" indent="0" algn="r" rtl="1">
                <a:lnSpc>
                  <a:spcPts val="2500"/>
                </a:lnSpc>
                <a:buNone/>
              </a:pPr>
              <a:r>
                <a:rPr lang="en-US" sz="1550" dirty="0">
                  <a:solidFill>
                    <a:srgbClr val="49495A"/>
                  </a:solidFill>
                  <a:latin typeface="Alexandria" pitchFamily="34" charset="0"/>
                  <a:ea typeface="Alexandria" pitchFamily="34" charset="-122"/>
                  <a:cs typeface="Alexandria" pitchFamily="34" charset="-120"/>
                </a:rPr>
                <a:t>يعكس التمييز والتفرد في الدراسة ويمثل فرصة لإظهار الجديد والمبتكر في البحث</a:t>
              </a:r>
              <a:endParaRPr lang="en-US" sz="1550" dirty="0"/>
            </a:p>
          </p:txBody>
        </p:sp>
      </p:grpSp>
    </p:spTree>
    <p:extLst>
      <p:ext uri="{BB962C8B-B14F-4D97-AF65-F5344CB8AC3E}">
        <p14:creationId xmlns:p14="http://schemas.microsoft.com/office/powerpoint/2010/main" val="33054351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BB94DF-45E2-3E59-40A3-C004DA418F18}"/>
            </a:ext>
          </a:extLst>
        </p:cNvPr>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8EA0B0A2-AEEC-5CF7-F772-2D964B629327}"/>
              </a:ext>
            </a:extLst>
          </p:cNvPr>
          <p:cNvSpPr/>
          <p:nvPr/>
        </p:nvSpPr>
        <p:spPr>
          <a:xfrm>
            <a:off x="8420876" y="1005349"/>
            <a:ext cx="3771123" cy="5650815"/>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B0E4F08B-B511-B876-E87D-06B6952E2169}"/>
              </a:ext>
            </a:extLst>
          </p:cNvPr>
          <p:cNvSpPr/>
          <p:nvPr/>
        </p:nvSpPr>
        <p:spPr>
          <a:xfrm>
            <a:off x="296525" y="1085590"/>
            <a:ext cx="11795221" cy="549033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id="{8CBBD093-ABB3-4C68-A894-9D5B38BAE9F5}"/>
              </a:ext>
            </a:extLst>
          </p:cNvPr>
          <p:cNvPicPr>
            <a:picLocks noChangeAspect="1"/>
          </p:cNvPicPr>
          <p:nvPr/>
        </p:nvPicPr>
        <p:blipFill rotWithShape="1">
          <a:blip r:embed="rId2"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F10FCF23-8DE7-D91D-F73B-838ED77A87E9}"/>
              </a:ext>
            </a:extLst>
          </p:cNvPr>
          <p:cNvSpPr txBox="1"/>
          <p:nvPr/>
        </p:nvSpPr>
        <p:spPr>
          <a:xfrm>
            <a:off x="3235158" y="218018"/>
            <a:ext cx="5917953" cy="501932"/>
          </a:xfrm>
          <a:prstGeom prst="rect">
            <a:avLst/>
          </a:prstGeom>
          <a:noFill/>
        </p:spPr>
        <p:txBody>
          <a:bodyPr wrap="square" rtlCol="0">
            <a:spAutoFit/>
          </a:bodyPr>
          <a:lstStyle/>
          <a:p>
            <a:pPr algn="ctr" rtl="1">
              <a:lnSpc>
                <a:spcPct val="150000"/>
              </a:lnSpc>
            </a:pPr>
            <a:r>
              <a:rPr lang="ar-EG" sz="2000" b="1">
                <a:latin typeface="Alexandria" pitchFamily="2" charset="-78"/>
                <a:cs typeface="Alexandria" pitchFamily="2" charset="-78"/>
              </a:rPr>
              <a:t>معايير تحديد عنوان الدراسة</a:t>
            </a:r>
          </a:p>
        </p:txBody>
      </p:sp>
      <p:grpSp>
        <p:nvGrpSpPr>
          <p:cNvPr id="26" name="Group 25">
            <a:extLst>
              <a:ext uri="{FF2B5EF4-FFF2-40B4-BE49-F238E27FC236}">
                <a16:creationId xmlns:a16="http://schemas.microsoft.com/office/drawing/2014/main" id="{88AB559E-B32E-9D90-982C-17F6461243A8}"/>
              </a:ext>
            </a:extLst>
          </p:cNvPr>
          <p:cNvGrpSpPr/>
          <p:nvPr/>
        </p:nvGrpSpPr>
        <p:grpSpPr>
          <a:xfrm>
            <a:off x="579863" y="1236110"/>
            <a:ext cx="11315612" cy="5134903"/>
            <a:chOff x="793790" y="1918573"/>
            <a:chExt cx="13042820" cy="5285423"/>
          </a:xfrm>
        </p:grpSpPr>
        <p:sp>
          <p:nvSpPr>
            <p:cNvPr id="4" name="Shape 1"/>
            <p:cNvSpPr/>
            <p:nvPr/>
          </p:nvSpPr>
          <p:spPr>
            <a:xfrm>
              <a:off x="7414379" y="1918573"/>
              <a:ext cx="6422231" cy="2350056"/>
            </a:xfrm>
            <a:prstGeom prst="roundRect">
              <a:avLst>
                <a:gd name="adj" fmla="val 1267"/>
              </a:avLst>
            </a:prstGeom>
            <a:solidFill>
              <a:srgbClr val="FBFAFF"/>
            </a:solidFill>
            <a:ln w="22860">
              <a:solidFill>
                <a:srgbClr val="D0CED9"/>
              </a:solidFill>
              <a:prstDash val="solid"/>
            </a:ln>
          </p:spPr>
          <p:txBody>
            <a:bodyPr/>
            <a:lstStyle/>
            <a:p>
              <a:endParaRPr lang="en-US"/>
            </a:p>
          </p:txBody>
        </p:sp>
        <p:sp>
          <p:nvSpPr>
            <p:cNvPr id="6" name="Text 2"/>
            <p:cNvSpPr/>
            <p:nvPr/>
          </p:nvSpPr>
          <p:spPr>
            <a:xfrm>
              <a:off x="11134487" y="2139791"/>
              <a:ext cx="2480905" cy="310158"/>
            </a:xfrm>
            <a:prstGeom prst="rect">
              <a:avLst/>
            </a:prstGeom>
            <a:noFill/>
            <a:ln/>
          </p:spPr>
          <p:txBody>
            <a:bodyPr wrap="none" lIns="0" tIns="0" rIns="0" bIns="0" rtlCol="0" anchor="t"/>
            <a:lstStyle/>
            <a:p>
              <a:pPr marL="0" indent="0" algn="r" rtl="1">
                <a:lnSpc>
                  <a:spcPts val="2400"/>
                </a:lnSpc>
                <a:buNone/>
              </a:pPr>
              <a:r>
                <a:rPr lang="en-US" sz="1950" dirty="0">
                  <a:solidFill>
                    <a:srgbClr val="49495A"/>
                  </a:solidFill>
                  <a:latin typeface="Alexandria" pitchFamily="34" charset="0"/>
                  <a:ea typeface="Alexandria" pitchFamily="34" charset="-122"/>
                  <a:cs typeface="Alexandria" pitchFamily="34" charset="-120"/>
                </a:rPr>
                <a:t>الوضوح والجاذبية</a:t>
              </a:r>
              <a:endParaRPr lang="en-US" sz="1950" dirty="0"/>
            </a:p>
          </p:txBody>
        </p:sp>
        <p:sp>
          <p:nvSpPr>
            <p:cNvPr id="7" name="Text 3"/>
            <p:cNvSpPr/>
            <p:nvPr/>
          </p:nvSpPr>
          <p:spPr>
            <a:xfrm>
              <a:off x="7635597" y="2569012"/>
              <a:ext cx="5979795" cy="317540"/>
            </a:xfrm>
            <a:prstGeom prst="rect">
              <a:avLst/>
            </a:prstGeom>
            <a:noFill/>
            <a:ln/>
          </p:spPr>
          <p:txBody>
            <a:bodyPr wrap="none" lIns="0" tIns="0" rIns="0" bIns="0" rtlCol="0" anchor="t"/>
            <a:lstStyle/>
            <a:p>
              <a:pPr marL="342900" indent="-342900" algn="r" rtl="1">
                <a:lnSpc>
                  <a:spcPts val="2500"/>
                </a:lnSpc>
                <a:buSzPct val="100000"/>
                <a:buChar char="•"/>
              </a:pPr>
              <a:r>
                <a:rPr lang="en-US" sz="1550" dirty="0">
                  <a:solidFill>
                    <a:srgbClr val="49495A"/>
                  </a:solidFill>
                  <a:latin typeface="Alexandria" pitchFamily="34" charset="0"/>
                  <a:ea typeface="Alexandria" pitchFamily="34" charset="-122"/>
                  <a:cs typeface="Alexandria" pitchFamily="34" charset="-120"/>
                </a:rPr>
                <a:t>جاذبية العنوان لقراءة البحث</a:t>
              </a:r>
              <a:endParaRPr lang="en-US" sz="1550" dirty="0"/>
            </a:p>
          </p:txBody>
        </p:sp>
        <p:sp>
          <p:nvSpPr>
            <p:cNvPr id="8" name="Text 4"/>
            <p:cNvSpPr/>
            <p:nvPr/>
          </p:nvSpPr>
          <p:spPr>
            <a:xfrm>
              <a:off x="7635597" y="2955965"/>
              <a:ext cx="5979795" cy="317540"/>
            </a:xfrm>
            <a:prstGeom prst="rect">
              <a:avLst/>
            </a:prstGeom>
            <a:noFill/>
            <a:ln/>
          </p:spPr>
          <p:txBody>
            <a:bodyPr wrap="none" lIns="0" tIns="0" rIns="0" bIns="0" rtlCol="0" anchor="t"/>
            <a:lstStyle/>
            <a:p>
              <a:pPr marL="342900" indent="-342900" algn="r" rtl="1">
                <a:lnSpc>
                  <a:spcPts val="2500"/>
                </a:lnSpc>
                <a:buSzPct val="100000"/>
                <a:buChar char="•"/>
              </a:pPr>
              <a:r>
                <a:rPr lang="en-US" sz="1550" dirty="0">
                  <a:solidFill>
                    <a:srgbClr val="49495A"/>
                  </a:solidFill>
                  <a:latin typeface="Alexandria" pitchFamily="34" charset="0"/>
                  <a:ea typeface="Alexandria" pitchFamily="34" charset="-122"/>
                  <a:cs typeface="Alexandria" pitchFamily="34" charset="-120"/>
                </a:rPr>
                <a:t>فهم القارئ للعنوان</a:t>
              </a:r>
              <a:endParaRPr lang="en-US" sz="1550" dirty="0"/>
            </a:p>
          </p:txBody>
        </p:sp>
        <p:sp>
          <p:nvSpPr>
            <p:cNvPr id="9" name="Text 5"/>
            <p:cNvSpPr/>
            <p:nvPr/>
          </p:nvSpPr>
          <p:spPr>
            <a:xfrm>
              <a:off x="7635597" y="3342918"/>
              <a:ext cx="5979795" cy="317540"/>
            </a:xfrm>
            <a:prstGeom prst="rect">
              <a:avLst/>
            </a:prstGeom>
            <a:noFill/>
            <a:ln/>
          </p:spPr>
          <p:txBody>
            <a:bodyPr wrap="none" lIns="0" tIns="0" rIns="0" bIns="0" rtlCol="0" anchor="t"/>
            <a:lstStyle/>
            <a:p>
              <a:pPr marL="342900" indent="-342900" algn="r" rtl="1">
                <a:lnSpc>
                  <a:spcPts val="2500"/>
                </a:lnSpc>
                <a:buSzPct val="100000"/>
                <a:buChar char="•"/>
              </a:pPr>
              <a:r>
                <a:rPr lang="en-US" sz="1550" dirty="0">
                  <a:solidFill>
                    <a:srgbClr val="49495A"/>
                  </a:solidFill>
                  <a:latin typeface="Alexandria" pitchFamily="34" charset="0"/>
                  <a:ea typeface="Alexandria" pitchFamily="34" charset="-122"/>
                  <a:cs typeface="Alexandria" pitchFamily="34" charset="-120"/>
                </a:rPr>
                <a:t>الوضوح والدقة</a:t>
              </a:r>
              <a:endParaRPr lang="en-US" sz="1550" dirty="0"/>
            </a:p>
          </p:txBody>
        </p:sp>
        <p:sp>
          <p:nvSpPr>
            <p:cNvPr id="10" name="Text 6"/>
            <p:cNvSpPr/>
            <p:nvPr/>
          </p:nvSpPr>
          <p:spPr>
            <a:xfrm>
              <a:off x="7635597" y="3729871"/>
              <a:ext cx="5979795" cy="317540"/>
            </a:xfrm>
            <a:prstGeom prst="rect">
              <a:avLst/>
            </a:prstGeom>
            <a:noFill/>
            <a:ln/>
          </p:spPr>
          <p:txBody>
            <a:bodyPr wrap="none" lIns="0" tIns="0" rIns="0" bIns="0" rtlCol="0" anchor="t"/>
            <a:lstStyle/>
            <a:p>
              <a:pPr marL="342900" indent="-342900" algn="r" rtl="1">
                <a:lnSpc>
                  <a:spcPts val="2500"/>
                </a:lnSpc>
                <a:buSzPct val="100000"/>
                <a:buChar char="•"/>
              </a:pPr>
              <a:r>
                <a:rPr lang="en-US" sz="1550" dirty="0">
                  <a:solidFill>
                    <a:srgbClr val="49495A"/>
                  </a:solidFill>
                  <a:latin typeface="Alexandria" pitchFamily="34" charset="0"/>
                  <a:ea typeface="Alexandria" pitchFamily="34" charset="-122"/>
                  <a:cs typeface="Alexandria" pitchFamily="34" charset="-120"/>
                </a:rPr>
                <a:t>مناسبة عدد الكلمات (لا تزيد عن 15 كلمة)</a:t>
              </a:r>
              <a:endParaRPr lang="en-US" sz="1550" dirty="0"/>
            </a:p>
          </p:txBody>
        </p:sp>
        <p:sp>
          <p:nvSpPr>
            <p:cNvPr id="11" name="Shape 7"/>
            <p:cNvSpPr/>
            <p:nvPr/>
          </p:nvSpPr>
          <p:spPr>
            <a:xfrm>
              <a:off x="793790" y="1918573"/>
              <a:ext cx="6422231" cy="2350056"/>
            </a:xfrm>
            <a:prstGeom prst="roundRect">
              <a:avLst>
                <a:gd name="adj" fmla="val 1267"/>
              </a:avLst>
            </a:prstGeom>
            <a:solidFill>
              <a:srgbClr val="FBFAFF"/>
            </a:solidFill>
            <a:ln w="22860">
              <a:solidFill>
                <a:srgbClr val="D0CED9"/>
              </a:solidFill>
              <a:prstDash val="solid"/>
            </a:ln>
          </p:spPr>
          <p:txBody>
            <a:bodyPr/>
            <a:lstStyle/>
            <a:p>
              <a:endParaRPr lang="en-US"/>
            </a:p>
          </p:txBody>
        </p:sp>
        <p:sp>
          <p:nvSpPr>
            <p:cNvPr id="12" name="Text 8"/>
            <p:cNvSpPr/>
            <p:nvPr/>
          </p:nvSpPr>
          <p:spPr>
            <a:xfrm>
              <a:off x="4513898" y="2139791"/>
              <a:ext cx="2480905" cy="310158"/>
            </a:xfrm>
            <a:prstGeom prst="rect">
              <a:avLst/>
            </a:prstGeom>
            <a:noFill/>
            <a:ln/>
          </p:spPr>
          <p:txBody>
            <a:bodyPr wrap="none" lIns="0" tIns="0" rIns="0" bIns="0" rtlCol="0" anchor="t"/>
            <a:lstStyle/>
            <a:p>
              <a:pPr marL="0" indent="0" algn="r" rtl="1">
                <a:lnSpc>
                  <a:spcPts val="2400"/>
                </a:lnSpc>
                <a:buNone/>
              </a:pPr>
              <a:r>
                <a:rPr lang="en-US" sz="1950" dirty="0">
                  <a:solidFill>
                    <a:srgbClr val="49495A"/>
                  </a:solidFill>
                  <a:latin typeface="Alexandria" pitchFamily="34" charset="0"/>
                  <a:ea typeface="Alexandria" pitchFamily="34" charset="-122"/>
                  <a:cs typeface="Alexandria" pitchFamily="34" charset="-120"/>
                </a:rPr>
                <a:t>المحتوى والتركيز</a:t>
              </a:r>
              <a:endParaRPr lang="en-US" sz="1950" dirty="0"/>
            </a:p>
          </p:txBody>
        </p:sp>
        <p:sp>
          <p:nvSpPr>
            <p:cNvPr id="13" name="Text 9"/>
            <p:cNvSpPr/>
            <p:nvPr/>
          </p:nvSpPr>
          <p:spPr>
            <a:xfrm>
              <a:off x="1015008" y="2569012"/>
              <a:ext cx="5979795" cy="317540"/>
            </a:xfrm>
            <a:prstGeom prst="rect">
              <a:avLst/>
            </a:prstGeom>
            <a:noFill/>
            <a:ln/>
          </p:spPr>
          <p:txBody>
            <a:bodyPr wrap="none" lIns="0" tIns="0" rIns="0" bIns="0" rtlCol="0" anchor="t"/>
            <a:lstStyle/>
            <a:p>
              <a:pPr marL="342900" indent="-342900" algn="r" rtl="1">
                <a:lnSpc>
                  <a:spcPts val="2500"/>
                </a:lnSpc>
                <a:buSzPct val="100000"/>
                <a:buChar char="•"/>
              </a:pPr>
              <a:r>
                <a:rPr lang="en-US" sz="1550" dirty="0">
                  <a:solidFill>
                    <a:srgbClr val="49495A"/>
                  </a:solidFill>
                  <a:latin typeface="Alexandria" pitchFamily="34" charset="0"/>
                  <a:ea typeface="Alexandria" pitchFamily="34" charset="-122"/>
                  <a:cs typeface="Alexandria" pitchFamily="34" charset="-120"/>
                </a:rPr>
                <a:t>تركيز ذكر العينة في العنوان وحدود الدراسة</a:t>
              </a:r>
              <a:endParaRPr lang="en-US" sz="1550" dirty="0"/>
            </a:p>
          </p:txBody>
        </p:sp>
        <p:sp>
          <p:nvSpPr>
            <p:cNvPr id="14" name="Text 10"/>
            <p:cNvSpPr/>
            <p:nvPr/>
          </p:nvSpPr>
          <p:spPr>
            <a:xfrm>
              <a:off x="1015008" y="2955965"/>
              <a:ext cx="5979795" cy="317540"/>
            </a:xfrm>
            <a:prstGeom prst="rect">
              <a:avLst/>
            </a:prstGeom>
            <a:noFill/>
            <a:ln/>
          </p:spPr>
          <p:txBody>
            <a:bodyPr wrap="none" lIns="0" tIns="0" rIns="0" bIns="0" rtlCol="0" anchor="t"/>
            <a:lstStyle/>
            <a:p>
              <a:pPr marL="342900" indent="-342900" algn="r" rtl="1">
                <a:lnSpc>
                  <a:spcPts val="2500"/>
                </a:lnSpc>
                <a:buSzPct val="100000"/>
                <a:buChar char="•"/>
              </a:pPr>
              <a:r>
                <a:rPr lang="en-US" sz="1550" dirty="0">
                  <a:solidFill>
                    <a:srgbClr val="49495A"/>
                  </a:solidFill>
                  <a:latin typeface="Alexandria" pitchFamily="34" charset="0"/>
                  <a:ea typeface="Alexandria" pitchFamily="34" charset="-122"/>
                  <a:cs typeface="Alexandria" pitchFamily="34" charset="-120"/>
                </a:rPr>
                <a:t>انعكاس متغيرات الدراسة في العنوان</a:t>
              </a:r>
              <a:endParaRPr lang="en-US" sz="1550" dirty="0"/>
            </a:p>
          </p:txBody>
        </p:sp>
        <p:sp>
          <p:nvSpPr>
            <p:cNvPr id="15" name="Text 11"/>
            <p:cNvSpPr/>
            <p:nvPr/>
          </p:nvSpPr>
          <p:spPr>
            <a:xfrm>
              <a:off x="1015008" y="3342918"/>
              <a:ext cx="5979795" cy="317540"/>
            </a:xfrm>
            <a:prstGeom prst="rect">
              <a:avLst/>
            </a:prstGeom>
            <a:noFill/>
            <a:ln/>
          </p:spPr>
          <p:txBody>
            <a:bodyPr wrap="none" lIns="0" tIns="0" rIns="0" bIns="0" rtlCol="0" anchor="t"/>
            <a:lstStyle/>
            <a:p>
              <a:pPr marL="342900" indent="-342900" algn="r" rtl="1">
                <a:lnSpc>
                  <a:spcPts val="2500"/>
                </a:lnSpc>
                <a:buSzPct val="100000"/>
                <a:buChar char="•"/>
              </a:pPr>
              <a:r>
                <a:rPr lang="en-US" sz="1550" dirty="0">
                  <a:solidFill>
                    <a:srgbClr val="49495A"/>
                  </a:solidFill>
                  <a:latin typeface="Alexandria" pitchFamily="34" charset="0"/>
                  <a:ea typeface="Alexandria" pitchFamily="34" charset="-122"/>
                  <a:cs typeface="Alexandria" pitchFamily="34" charset="-120"/>
                </a:rPr>
                <a:t>تحديد المجال العام للدراسة</a:t>
              </a:r>
              <a:endParaRPr lang="en-US" sz="1550" dirty="0"/>
            </a:p>
          </p:txBody>
        </p:sp>
        <p:sp>
          <p:nvSpPr>
            <p:cNvPr id="16" name="Text 12"/>
            <p:cNvSpPr/>
            <p:nvPr/>
          </p:nvSpPr>
          <p:spPr>
            <a:xfrm>
              <a:off x="1015008" y="3729871"/>
              <a:ext cx="5979795" cy="317540"/>
            </a:xfrm>
            <a:prstGeom prst="rect">
              <a:avLst/>
            </a:prstGeom>
            <a:noFill/>
            <a:ln/>
          </p:spPr>
          <p:txBody>
            <a:bodyPr wrap="none" lIns="0" tIns="0" rIns="0" bIns="0" rtlCol="0" anchor="t"/>
            <a:lstStyle/>
            <a:p>
              <a:pPr marL="342900" indent="-342900" algn="r" rtl="1">
                <a:lnSpc>
                  <a:spcPts val="2500"/>
                </a:lnSpc>
                <a:buSzPct val="100000"/>
                <a:buChar char="•"/>
              </a:pPr>
              <a:r>
                <a:rPr lang="en-US" sz="1550" dirty="0">
                  <a:solidFill>
                    <a:srgbClr val="49495A"/>
                  </a:solidFill>
                  <a:latin typeface="Alexandria" pitchFamily="34" charset="0"/>
                  <a:ea typeface="Alexandria" pitchFamily="34" charset="-122"/>
                  <a:cs typeface="Alexandria" pitchFamily="34" charset="-120"/>
                </a:rPr>
                <a:t>يبحث مشكلة جديدة</a:t>
              </a:r>
              <a:endParaRPr lang="en-US" sz="1550" dirty="0"/>
            </a:p>
          </p:txBody>
        </p:sp>
        <p:sp>
          <p:nvSpPr>
            <p:cNvPr id="17" name="Shape 13"/>
            <p:cNvSpPr/>
            <p:nvPr/>
          </p:nvSpPr>
          <p:spPr>
            <a:xfrm>
              <a:off x="7414379" y="4466987"/>
              <a:ext cx="6422231" cy="2737009"/>
            </a:xfrm>
            <a:prstGeom prst="roundRect">
              <a:avLst>
                <a:gd name="adj" fmla="val 1088"/>
              </a:avLst>
            </a:prstGeom>
            <a:solidFill>
              <a:srgbClr val="FBFAFF"/>
            </a:solidFill>
            <a:ln w="22860">
              <a:solidFill>
                <a:srgbClr val="D0CED9"/>
              </a:solidFill>
              <a:prstDash val="solid"/>
            </a:ln>
          </p:spPr>
          <p:txBody>
            <a:bodyPr/>
            <a:lstStyle/>
            <a:p>
              <a:endParaRPr lang="en-US"/>
            </a:p>
          </p:txBody>
        </p:sp>
        <p:sp>
          <p:nvSpPr>
            <p:cNvPr id="18" name="Text 14"/>
            <p:cNvSpPr/>
            <p:nvPr/>
          </p:nvSpPr>
          <p:spPr>
            <a:xfrm>
              <a:off x="11134487" y="4688205"/>
              <a:ext cx="2480905" cy="310158"/>
            </a:xfrm>
            <a:prstGeom prst="rect">
              <a:avLst/>
            </a:prstGeom>
            <a:noFill/>
            <a:ln/>
          </p:spPr>
          <p:txBody>
            <a:bodyPr wrap="none" lIns="0" tIns="0" rIns="0" bIns="0" rtlCol="0" anchor="t"/>
            <a:lstStyle/>
            <a:p>
              <a:pPr marL="0" indent="0" algn="r" rtl="1">
                <a:lnSpc>
                  <a:spcPts val="2400"/>
                </a:lnSpc>
                <a:buNone/>
              </a:pPr>
              <a:r>
                <a:rPr lang="en-US" sz="1950" dirty="0">
                  <a:solidFill>
                    <a:srgbClr val="49495A"/>
                  </a:solidFill>
                  <a:latin typeface="Alexandria" pitchFamily="34" charset="0"/>
                  <a:ea typeface="Alexandria" pitchFamily="34" charset="-122"/>
                  <a:cs typeface="Alexandria" pitchFamily="34" charset="-120"/>
                </a:rPr>
                <a:t>الاتساق والانسجام</a:t>
              </a:r>
              <a:endParaRPr lang="en-US" sz="1950" dirty="0"/>
            </a:p>
          </p:txBody>
        </p:sp>
        <p:sp>
          <p:nvSpPr>
            <p:cNvPr id="19" name="Text 15"/>
            <p:cNvSpPr/>
            <p:nvPr/>
          </p:nvSpPr>
          <p:spPr>
            <a:xfrm>
              <a:off x="7635597" y="5117425"/>
              <a:ext cx="5979795" cy="317540"/>
            </a:xfrm>
            <a:prstGeom prst="rect">
              <a:avLst/>
            </a:prstGeom>
            <a:noFill/>
            <a:ln/>
          </p:spPr>
          <p:txBody>
            <a:bodyPr wrap="none" lIns="0" tIns="0" rIns="0" bIns="0" rtlCol="0" anchor="t"/>
            <a:lstStyle/>
            <a:p>
              <a:pPr marL="342900" indent="-342900" algn="r" rtl="1">
                <a:lnSpc>
                  <a:spcPts val="2500"/>
                </a:lnSpc>
                <a:buSzPct val="100000"/>
                <a:buChar char="•"/>
              </a:pPr>
              <a:r>
                <a:rPr lang="en-US" sz="1550" dirty="0">
                  <a:solidFill>
                    <a:srgbClr val="49495A"/>
                  </a:solidFill>
                  <a:latin typeface="Alexandria" pitchFamily="34" charset="0"/>
                  <a:ea typeface="Alexandria" pitchFamily="34" charset="-122"/>
                  <a:cs typeface="Alexandria" pitchFamily="34" charset="-120"/>
                </a:rPr>
                <a:t>اتفاقه مع أهداف الدراسة</a:t>
              </a:r>
              <a:endParaRPr lang="en-US" sz="1550" dirty="0"/>
            </a:p>
          </p:txBody>
        </p:sp>
        <p:sp>
          <p:nvSpPr>
            <p:cNvPr id="20" name="Text 16"/>
            <p:cNvSpPr/>
            <p:nvPr/>
          </p:nvSpPr>
          <p:spPr>
            <a:xfrm>
              <a:off x="7635597" y="5504378"/>
              <a:ext cx="5979795" cy="317540"/>
            </a:xfrm>
            <a:prstGeom prst="rect">
              <a:avLst/>
            </a:prstGeom>
            <a:noFill/>
            <a:ln/>
          </p:spPr>
          <p:txBody>
            <a:bodyPr wrap="none" lIns="0" tIns="0" rIns="0" bIns="0" rtlCol="0" anchor="t"/>
            <a:lstStyle/>
            <a:p>
              <a:pPr marL="342900" indent="-342900" algn="r" rtl="1">
                <a:lnSpc>
                  <a:spcPts val="2500"/>
                </a:lnSpc>
                <a:buSzPct val="100000"/>
                <a:buChar char="•"/>
              </a:pPr>
              <a:r>
                <a:rPr lang="en-US" sz="1550" dirty="0">
                  <a:solidFill>
                    <a:srgbClr val="49495A"/>
                  </a:solidFill>
                  <a:latin typeface="Alexandria" pitchFamily="34" charset="0"/>
                  <a:ea typeface="Alexandria" pitchFamily="34" charset="-122"/>
                  <a:cs typeface="Alexandria" pitchFamily="34" charset="-120"/>
                </a:rPr>
                <a:t>اتفاقه مع أسئلة الدراسة</a:t>
              </a:r>
              <a:endParaRPr lang="en-US" sz="1550" dirty="0"/>
            </a:p>
          </p:txBody>
        </p:sp>
        <p:sp>
          <p:nvSpPr>
            <p:cNvPr id="21" name="Text 17"/>
            <p:cNvSpPr/>
            <p:nvPr/>
          </p:nvSpPr>
          <p:spPr>
            <a:xfrm>
              <a:off x="7635597" y="5891332"/>
              <a:ext cx="5979795" cy="317540"/>
            </a:xfrm>
            <a:prstGeom prst="rect">
              <a:avLst/>
            </a:prstGeom>
            <a:noFill/>
            <a:ln/>
          </p:spPr>
          <p:txBody>
            <a:bodyPr wrap="none" lIns="0" tIns="0" rIns="0" bIns="0" rtlCol="0" anchor="t"/>
            <a:lstStyle/>
            <a:p>
              <a:pPr marL="342900" indent="-342900" algn="r" rtl="1">
                <a:lnSpc>
                  <a:spcPts val="2500"/>
                </a:lnSpc>
                <a:buSzPct val="100000"/>
                <a:buChar char="•"/>
              </a:pPr>
              <a:r>
                <a:rPr lang="en-US" sz="1550" dirty="0">
                  <a:solidFill>
                    <a:srgbClr val="49495A"/>
                  </a:solidFill>
                  <a:latin typeface="Alexandria" pitchFamily="34" charset="0"/>
                  <a:ea typeface="Alexandria" pitchFamily="34" charset="-122"/>
                  <a:cs typeface="Alexandria" pitchFamily="34" charset="-120"/>
                </a:rPr>
                <a:t>اتفاقه مع محتوى الدراسة</a:t>
              </a:r>
              <a:endParaRPr lang="en-US" sz="1550" dirty="0"/>
            </a:p>
          </p:txBody>
        </p:sp>
        <p:sp>
          <p:nvSpPr>
            <p:cNvPr id="22" name="Text 18"/>
            <p:cNvSpPr/>
            <p:nvPr/>
          </p:nvSpPr>
          <p:spPr>
            <a:xfrm>
              <a:off x="7635597" y="6278285"/>
              <a:ext cx="5979795" cy="317540"/>
            </a:xfrm>
            <a:prstGeom prst="rect">
              <a:avLst/>
            </a:prstGeom>
            <a:noFill/>
            <a:ln/>
          </p:spPr>
          <p:txBody>
            <a:bodyPr wrap="none" lIns="0" tIns="0" rIns="0" bIns="0" rtlCol="0" anchor="t"/>
            <a:lstStyle/>
            <a:p>
              <a:pPr marL="342900" indent="-342900" algn="r" rtl="1">
                <a:lnSpc>
                  <a:spcPts val="2500"/>
                </a:lnSpc>
                <a:buSzPct val="100000"/>
                <a:buChar char="•"/>
              </a:pPr>
              <a:r>
                <a:rPr lang="en-US" sz="1550" dirty="0">
                  <a:solidFill>
                    <a:srgbClr val="49495A"/>
                  </a:solidFill>
                  <a:latin typeface="Alexandria" pitchFamily="34" charset="0"/>
                  <a:ea typeface="Alexandria" pitchFamily="34" charset="-122"/>
                  <a:cs typeface="Alexandria" pitchFamily="34" charset="-120"/>
                </a:rPr>
                <a:t>اتفاقه مع مشكلة الدراسة</a:t>
              </a:r>
              <a:endParaRPr lang="en-US" sz="1550" dirty="0"/>
            </a:p>
          </p:txBody>
        </p:sp>
        <p:sp>
          <p:nvSpPr>
            <p:cNvPr id="24" name="Text 19"/>
            <p:cNvSpPr/>
            <p:nvPr/>
          </p:nvSpPr>
          <p:spPr>
            <a:xfrm>
              <a:off x="7635597" y="6665238"/>
              <a:ext cx="5979795" cy="317540"/>
            </a:xfrm>
            <a:prstGeom prst="rect">
              <a:avLst/>
            </a:prstGeom>
            <a:noFill/>
            <a:ln/>
          </p:spPr>
          <p:txBody>
            <a:bodyPr wrap="none" lIns="0" tIns="0" rIns="0" bIns="0" rtlCol="0" anchor="t"/>
            <a:lstStyle/>
            <a:p>
              <a:pPr marL="342900" indent="-342900" algn="r" rtl="1">
                <a:lnSpc>
                  <a:spcPts val="2500"/>
                </a:lnSpc>
                <a:buSzPct val="100000"/>
                <a:buChar char="•"/>
              </a:pPr>
              <a:r>
                <a:rPr lang="en-US" sz="1550" dirty="0">
                  <a:solidFill>
                    <a:srgbClr val="49495A"/>
                  </a:solidFill>
                  <a:latin typeface="Alexandria" pitchFamily="34" charset="0"/>
                  <a:ea typeface="Alexandria" pitchFamily="34" charset="-122"/>
                  <a:cs typeface="Alexandria" pitchFamily="34" charset="-120"/>
                </a:rPr>
                <a:t>انسجامه مع أهمية الدراسة</a:t>
              </a:r>
              <a:endParaRPr lang="en-US" sz="1550" dirty="0"/>
            </a:p>
          </p:txBody>
        </p:sp>
        <p:sp>
          <p:nvSpPr>
            <p:cNvPr id="27" name="Shape 20"/>
            <p:cNvSpPr/>
            <p:nvPr/>
          </p:nvSpPr>
          <p:spPr>
            <a:xfrm>
              <a:off x="793790" y="4466987"/>
              <a:ext cx="6422231" cy="2737009"/>
            </a:xfrm>
            <a:prstGeom prst="roundRect">
              <a:avLst>
                <a:gd name="adj" fmla="val 1088"/>
              </a:avLst>
            </a:prstGeom>
            <a:solidFill>
              <a:srgbClr val="FBFAFF"/>
            </a:solidFill>
            <a:ln w="22860">
              <a:solidFill>
                <a:srgbClr val="D0CED9"/>
              </a:solidFill>
              <a:prstDash val="solid"/>
            </a:ln>
          </p:spPr>
          <p:txBody>
            <a:bodyPr/>
            <a:lstStyle/>
            <a:p>
              <a:endParaRPr lang="en-US"/>
            </a:p>
          </p:txBody>
        </p:sp>
        <p:sp>
          <p:nvSpPr>
            <p:cNvPr id="28" name="Text 21"/>
            <p:cNvSpPr/>
            <p:nvPr/>
          </p:nvSpPr>
          <p:spPr>
            <a:xfrm>
              <a:off x="4513898" y="4688205"/>
              <a:ext cx="2480905" cy="310158"/>
            </a:xfrm>
            <a:prstGeom prst="rect">
              <a:avLst/>
            </a:prstGeom>
            <a:noFill/>
            <a:ln/>
          </p:spPr>
          <p:txBody>
            <a:bodyPr wrap="none" lIns="0" tIns="0" rIns="0" bIns="0" rtlCol="0" anchor="t"/>
            <a:lstStyle/>
            <a:p>
              <a:pPr marL="0" indent="0" algn="r" rtl="1">
                <a:lnSpc>
                  <a:spcPts val="2400"/>
                </a:lnSpc>
                <a:buNone/>
              </a:pPr>
              <a:r>
                <a:rPr lang="en-US" sz="1950" dirty="0">
                  <a:solidFill>
                    <a:srgbClr val="49495A"/>
                  </a:solidFill>
                  <a:latin typeface="Alexandria" pitchFamily="34" charset="0"/>
                  <a:ea typeface="Alexandria" pitchFamily="34" charset="-122"/>
                  <a:cs typeface="Alexandria" pitchFamily="34" charset="-120"/>
                </a:rPr>
                <a:t>الجودة العلمية</a:t>
              </a:r>
              <a:endParaRPr lang="en-US" sz="1950" dirty="0"/>
            </a:p>
          </p:txBody>
        </p:sp>
        <p:sp>
          <p:nvSpPr>
            <p:cNvPr id="29" name="Text 22"/>
            <p:cNvSpPr/>
            <p:nvPr/>
          </p:nvSpPr>
          <p:spPr>
            <a:xfrm>
              <a:off x="1015008" y="5117425"/>
              <a:ext cx="5979795" cy="317540"/>
            </a:xfrm>
            <a:prstGeom prst="rect">
              <a:avLst/>
            </a:prstGeom>
            <a:noFill/>
            <a:ln/>
          </p:spPr>
          <p:txBody>
            <a:bodyPr wrap="none" lIns="0" tIns="0" rIns="0" bIns="0" rtlCol="0" anchor="t"/>
            <a:lstStyle/>
            <a:p>
              <a:pPr marL="342900" indent="-342900" algn="r" rtl="1">
                <a:lnSpc>
                  <a:spcPts val="2500"/>
                </a:lnSpc>
                <a:buSzPct val="100000"/>
                <a:buChar char="•"/>
              </a:pPr>
              <a:r>
                <a:rPr lang="en-US" sz="1550" dirty="0">
                  <a:solidFill>
                    <a:srgbClr val="49495A"/>
                  </a:solidFill>
                  <a:latin typeface="Alexandria" pitchFamily="34" charset="0"/>
                  <a:ea typeface="Alexandria" pitchFamily="34" charset="-122"/>
                  <a:cs typeface="Alexandria" pitchFamily="34" charset="-120"/>
                </a:rPr>
                <a:t>يؤدي إلى فائدة علمية</a:t>
              </a:r>
              <a:endParaRPr lang="en-US" sz="1550" dirty="0"/>
            </a:p>
          </p:txBody>
        </p:sp>
        <p:sp>
          <p:nvSpPr>
            <p:cNvPr id="30" name="Text 23"/>
            <p:cNvSpPr/>
            <p:nvPr/>
          </p:nvSpPr>
          <p:spPr>
            <a:xfrm>
              <a:off x="1015008" y="5504378"/>
              <a:ext cx="5979795" cy="317540"/>
            </a:xfrm>
            <a:prstGeom prst="rect">
              <a:avLst/>
            </a:prstGeom>
            <a:noFill/>
            <a:ln/>
          </p:spPr>
          <p:txBody>
            <a:bodyPr wrap="none" lIns="0" tIns="0" rIns="0" bIns="0" rtlCol="0" anchor="t"/>
            <a:lstStyle/>
            <a:p>
              <a:pPr marL="342900" indent="-342900" algn="r" rtl="1">
                <a:lnSpc>
                  <a:spcPts val="2500"/>
                </a:lnSpc>
                <a:buSzPct val="100000"/>
                <a:buChar char="•"/>
              </a:pPr>
              <a:r>
                <a:rPr lang="en-US" sz="1550" dirty="0">
                  <a:solidFill>
                    <a:srgbClr val="49495A"/>
                  </a:solidFill>
                  <a:latin typeface="Alexandria" pitchFamily="34" charset="0"/>
                  <a:ea typeface="Alexandria" pitchFamily="34" charset="-122"/>
                  <a:cs typeface="Alexandria" pitchFamily="34" charset="-120"/>
                </a:rPr>
                <a:t>سلامة المفاهيم والمصطلحات الواردة في العنوان</a:t>
              </a:r>
              <a:endParaRPr lang="en-US" sz="1550" dirty="0"/>
            </a:p>
          </p:txBody>
        </p:sp>
      </p:grpSp>
    </p:spTree>
    <p:extLst>
      <p:ext uri="{BB962C8B-B14F-4D97-AF65-F5344CB8AC3E}">
        <p14:creationId xmlns:p14="http://schemas.microsoft.com/office/powerpoint/2010/main" val="2903197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4072624" y="1048661"/>
            <a:ext cx="3902032" cy="400110"/>
          </a:xfrm>
          <a:prstGeom prst="rect">
            <a:avLst/>
          </a:prstGeom>
          <a:noFill/>
        </p:spPr>
        <p:txBody>
          <a:bodyPr wrap="square" rtlCol="0">
            <a:spAutoFit/>
          </a:bodyPr>
          <a:lstStyle/>
          <a:p>
            <a:pPr algn="ctr"/>
            <a:r>
              <a:rPr lang="ar-EG" sz="2000" b="1" dirty="0">
                <a:latin typeface="Alexandria" pitchFamily="2" charset="-78"/>
                <a:cs typeface="Alexandria" pitchFamily="2" charset="-78"/>
              </a:rPr>
              <a:t>أولا: مقدمة الخطة أو الدراسة</a:t>
            </a:r>
            <a:endParaRPr lang="en-US" sz="2000" b="1" dirty="0">
              <a:latin typeface="Alexandria" pitchFamily="2" charset="-78"/>
              <a:cs typeface="Alexandria" pitchFamily="2" charset="-78"/>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a:t>
            </a:r>
            <a:r>
              <a:rPr lang="ar-EG" sz="5400" b="1" dirty="0">
                <a:solidFill>
                  <a:schemeClr val="bg1"/>
                </a:solidFill>
                <a:latin typeface="Times New Roman" panose="02020603050405020304" pitchFamily="18" charset="0"/>
                <a:cs typeface="Times New Roman" panose="02020603050405020304" pitchFamily="18" charset="0"/>
              </a:rPr>
              <a:t>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4516244" y="2620082"/>
            <a:ext cx="6519686" cy="2122953"/>
          </a:xfrm>
          <a:prstGeom prst="rect">
            <a:avLst/>
          </a:prstGeom>
          <a:noFill/>
        </p:spPr>
        <p:txBody>
          <a:bodyPr wrap="square" rtlCol="0">
            <a:spAutoFit/>
          </a:bodyPr>
          <a:lstStyle/>
          <a:p>
            <a:pPr indent="404813" algn="just" rtl="1">
              <a:lnSpc>
                <a:spcPct val="150000"/>
              </a:lnSpc>
            </a:pPr>
            <a:r>
              <a:rPr lang="ar-EG" dirty="0">
                <a:latin typeface="Alexandria" pitchFamily="2" charset="-78"/>
                <a:cs typeface="Alexandria" pitchFamily="2" charset="-78"/>
              </a:rPr>
              <a:t>المقدمة في الخطة البحثية هي الجزء الأول من الخطة البحثية، وتعتبر أحد أهم أجزاء البحث. تهدف المقدمة إلى توضيح الخلفية والسياق العام للمشكلة التي يتم دراستها في البحث، وتبرز أهمية البحث وأهدافه والتحديات المحتملة التي يمكن </a:t>
            </a:r>
            <a:r>
              <a:rPr lang="ar-EG">
                <a:latin typeface="Alexandria" pitchFamily="2" charset="-78"/>
                <a:cs typeface="Alexandria" pitchFamily="2" charset="-78"/>
              </a:rPr>
              <a:t>مواجهتها.</a:t>
            </a:r>
            <a:endParaRPr lang="ar-EG" dirty="0">
              <a:latin typeface="Alexandria" pitchFamily="2" charset="-78"/>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678850" y="268963"/>
            <a:ext cx="2305141" cy="1076343"/>
          </a:xfrm>
          <a:prstGeom prst="rect">
            <a:avLst/>
          </a:prstGeom>
        </p:spPr>
      </p:pic>
      <p:pic>
        <p:nvPicPr>
          <p:cNvPr id="2" name="Picture 1">
            <a:extLst>
              <a:ext uri="{FF2B5EF4-FFF2-40B4-BE49-F238E27FC236}">
                <a16:creationId xmlns:a16="http://schemas.microsoft.com/office/drawing/2014/main" id="{C8D07F4D-B992-50AD-AA5D-2F91ABBF22E6}"/>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942308" y="2155119"/>
            <a:ext cx="2349191" cy="3523785"/>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
        <p:nvSpPr>
          <p:cNvPr id="8" name="Rectangle: Top Corners Rounded 7">
            <a:extLst>
              <a:ext uri="{FF2B5EF4-FFF2-40B4-BE49-F238E27FC236}">
                <a16:creationId xmlns:a16="http://schemas.microsoft.com/office/drawing/2014/main" id="{AAF4AAE4-DAE1-54D6-A518-76E35B8B6578}"/>
              </a:ext>
            </a:extLst>
          </p:cNvPr>
          <p:cNvSpPr/>
          <p:nvPr/>
        </p:nvSpPr>
        <p:spPr>
          <a:xfrm>
            <a:off x="3189249" y="122663"/>
            <a:ext cx="5597911" cy="689274"/>
          </a:xfrm>
          <a:prstGeom prst="round2Same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EG" sz="2800" b="1">
                <a:latin typeface="Alexandria" pitchFamily="2" charset="-78"/>
                <a:cs typeface="Alexandria" pitchFamily="2" charset="-78"/>
              </a:rPr>
              <a:t>مكونات الخطة البحثية</a:t>
            </a:r>
            <a:endParaRPr lang="en-US" sz="2800" b="1">
              <a:latin typeface="Alexandria" pitchFamily="2" charset="-78"/>
              <a:cs typeface="Alexandria" pitchFamily="2" charset="-78"/>
            </a:endParaRPr>
          </a:p>
        </p:txBody>
      </p:sp>
    </p:spTree>
    <p:extLst>
      <p:ext uri="{BB962C8B-B14F-4D97-AF65-F5344CB8AC3E}">
        <p14:creationId xmlns:p14="http://schemas.microsoft.com/office/powerpoint/2010/main" val="383745300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933D22-5387-B1DC-827E-2158FA2BA72F}"/>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B8297BD6-9DC3-015A-879A-9C79E5C95FDB}"/>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DA1028A4-C5BB-1290-6D31-FAF2B5A58D6A}"/>
              </a:ext>
            </a:extLst>
          </p:cNvPr>
          <p:cNvPicPr>
            <a:picLocks noChangeAspect="1"/>
          </p:cNvPicPr>
          <p:nvPr/>
        </p:nvPicPr>
        <p:blipFill rotWithShape="1">
          <a:blip r:embed="rId2"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180431" y="79526"/>
            <a:ext cx="2305141" cy="1076343"/>
          </a:xfrm>
          <a:prstGeom prst="rect">
            <a:avLst/>
          </a:prstGeom>
        </p:spPr>
      </p:pic>
      <p:grpSp>
        <p:nvGrpSpPr>
          <p:cNvPr id="15" name="Group 14">
            <a:extLst>
              <a:ext uri="{FF2B5EF4-FFF2-40B4-BE49-F238E27FC236}">
                <a16:creationId xmlns:a16="http://schemas.microsoft.com/office/drawing/2014/main" id="{711D6C23-6B7E-A3C5-AF79-B8DD228C248D}"/>
              </a:ext>
            </a:extLst>
          </p:cNvPr>
          <p:cNvGrpSpPr/>
          <p:nvPr/>
        </p:nvGrpSpPr>
        <p:grpSpPr>
          <a:xfrm>
            <a:off x="358544" y="814040"/>
            <a:ext cx="11608420" cy="5452945"/>
            <a:chOff x="793790" y="1572220"/>
            <a:chExt cx="13042820" cy="4886683"/>
          </a:xfrm>
        </p:grpSpPr>
        <p:sp>
          <p:nvSpPr>
            <p:cNvPr id="2" name="Text 0"/>
            <p:cNvSpPr/>
            <p:nvPr/>
          </p:nvSpPr>
          <p:spPr>
            <a:xfrm>
              <a:off x="7805023" y="1572220"/>
              <a:ext cx="6031587" cy="496133"/>
            </a:xfrm>
            <a:prstGeom prst="rect">
              <a:avLst/>
            </a:prstGeom>
            <a:noFill/>
            <a:ln/>
          </p:spPr>
          <p:txBody>
            <a:bodyPr wrap="none" lIns="0" tIns="0" rIns="0" bIns="0" rtlCol="0" anchor="t"/>
            <a:lstStyle/>
            <a:p>
              <a:pPr marL="0" indent="0" algn="r" rtl="1">
                <a:lnSpc>
                  <a:spcPts val="3900"/>
                </a:lnSpc>
                <a:buNone/>
              </a:pPr>
              <a:r>
                <a:rPr lang="en-US" sz="3100" dirty="0">
                  <a:solidFill>
                    <a:srgbClr val="403CCF"/>
                  </a:solidFill>
                  <a:latin typeface="Alexandria" pitchFamily="34" charset="0"/>
                  <a:ea typeface="Alexandria" pitchFamily="34" charset="-122"/>
                  <a:cs typeface="Alexandria" pitchFamily="34" charset="-120"/>
                </a:rPr>
                <a:t>أهمية المقدمة في البحث العلمي</a:t>
              </a:r>
              <a:endParaRPr lang="en-US" sz="3100" dirty="0"/>
            </a:p>
          </p:txBody>
        </p:sp>
        <p:pic>
          <p:nvPicPr>
            <p:cNvPr id="3" name="Image 0" descr="preencoded.png"/>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7315200" y="2465189"/>
              <a:ext cx="6521410" cy="793790"/>
            </a:xfrm>
            <a:prstGeom prst="rect">
              <a:avLst/>
            </a:prstGeom>
          </p:spPr>
        </p:pic>
        <p:sp>
          <p:nvSpPr>
            <p:cNvPr id="4" name="Text 1"/>
            <p:cNvSpPr/>
            <p:nvPr/>
          </p:nvSpPr>
          <p:spPr>
            <a:xfrm>
              <a:off x="11157347" y="3457337"/>
              <a:ext cx="2480905" cy="310158"/>
            </a:xfrm>
            <a:prstGeom prst="rect">
              <a:avLst/>
            </a:prstGeom>
            <a:noFill/>
            <a:ln/>
          </p:spPr>
          <p:txBody>
            <a:bodyPr wrap="none" lIns="0" tIns="0" rIns="0" bIns="0" rtlCol="0" anchor="t"/>
            <a:lstStyle/>
            <a:p>
              <a:pPr marL="0" indent="0" algn="r" rtl="1">
                <a:lnSpc>
                  <a:spcPts val="2400"/>
                </a:lnSpc>
                <a:buNone/>
              </a:pPr>
              <a:r>
                <a:rPr lang="en-US" sz="1950" dirty="0">
                  <a:solidFill>
                    <a:srgbClr val="49495A"/>
                  </a:solidFill>
                  <a:latin typeface="Alexandria" pitchFamily="34" charset="0"/>
                  <a:ea typeface="Alexandria" pitchFamily="34" charset="-122"/>
                  <a:cs typeface="Alexandria" pitchFamily="34" charset="-120"/>
                </a:rPr>
                <a:t>إثبات الأهمية</a:t>
              </a:r>
              <a:endParaRPr lang="en-US" sz="1950" dirty="0"/>
            </a:p>
          </p:txBody>
        </p:sp>
        <p:sp>
          <p:nvSpPr>
            <p:cNvPr id="5" name="Text 2"/>
            <p:cNvSpPr/>
            <p:nvPr/>
          </p:nvSpPr>
          <p:spPr>
            <a:xfrm>
              <a:off x="7513558" y="3886557"/>
              <a:ext cx="6124694" cy="635079"/>
            </a:xfrm>
            <a:prstGeom prst="rect">
              <a:avLst/>
            </a:prstGeom>
            <a:noFill/>
            <a:ln/>
          </p:spPr>
          <p:txBody>
            <a:bodyPr wrap="square" lIns="0" tIns="0" rIns="0" bIns="0" rtlCol="0" anchor="t"/>
            <a:lstStyle/>
            <a:p>
              <a:pPr marL="0" indent="0" algn="just" rtl="1">
                <a:lnSpc>
                  <a:spcPts val="2500"/>
                </a:lnSpc>
                <a:buNone/>
              </a:pPr>
              <a:r>
                <a:rPr lang="en-US" sz="1550" dirty="0">
                  <a:solidFill>
                    <a:srgbClr val="49495A"/>
                  </a:solidFill>
                  <a:latin typeface="Alexandria" pitchFamily="34" charset="0"/>
                  <a:ea typeface="Alexandria" pitchFamily="34" charset="-122"/>
                  <a:cs typeface="Alexandria" pitchFamily="34" charset="-120"/>
                </a:rPr>
                <a:t>فرصة للباحث لإثبات أهمية المشكلة التي يسعى لحلها وتوضيح الفراغ الذي يمكن للبحث ملئه</a:t>
              </a:r>
              <a:endParaRPr lang="en-US" sz="1550" dirty="0"/>
            </a:p>
          </p:txBody>
        </p:sp>
        <p:pic>
          <p:nvPicPr>
            <p:cNvPr id="6" name="Image 1" descr="preencoded.png"/>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793790" y="2465189"/>
              <a:ext cx="6521410" cy="793790"/>
            </a:xfrm>
            <a:prstGeom prst="rect">
              <a:avLst/>
            </a:prstGeom>
          </p:spPr>
        </p:pic>
        <p:sp>
          <p:nvSpPr>
            <p:cNvPr id="7" name="Text 3"/>
            <p:cNvSpPr/>
            <p:nvPr/>
          </p:nvSpPr>
          <p:spPr>
            <a:xfrm>
              <a:off x="4635937" y="3457337"/>
              <a:ext cx="2480905" cy="310158"/>
            </a:xfrm>
            <a:prstGeom prst="rect">
              <a:avLst/>
            </a:prstGeom>
            <a:noFill/>
            <a:ln/>
          </p:spPr>
          <p:txBody>
            <a:bodyPr wrap="none" lIns="0" tIns="0" rIns="0" bIns="0" rtlCol="0" anchor="t"/>
            <a:lstStyle/>
            <a:p>
              <a:pPr marL="0" indent="0" algn="r" rtl="1">
                <a:lnSpc>
                  <a:spcPts val="2400"/>
                </a:lnSpc>
                <a:buNone/>
              </a:pPr>
              <a:r>
                <a:rPr lang="en-US" sz="1950" dirty="0">
                  <a:solidFill>
                    <a:srgbClr val="49495A"/>
                  </a:solidFill>
                  <a:latin typeface="Alexandria" pitchFamily="34" charset="0"/>
                  <a:ea typeface="Alexandria" pitchFamily="34" charset="-122"/>
                  <a:cs typeface="Alexandria" pitchFamily="34" charset="-120"/>
                </a:rPr>
                <a:t>المراجع السابقة</a:t>
              </a:r>
              <a:endParaRPr lang="en-US" sz="1950" dirty="0"/>
            </a:p>
          </p:txBody>
        </p:sp>
        <p:sp>
          <p:nvSpPr>
            <p:cNvPr id="9" name="Text 4"/>
            <p:cNvSpPr/>
            <p:nvPr/>
          </p:nvSpPr>
          <p:spPr>
            <a:xfrm>
              <a:off x="992148" y="3886557"/>
              <a:ext cx="6124694" cy="635079"/>
            </a:xfrm>
            <a:prstGeom prst="rect">
              <a:avLst/>
            </a:prstGeom>
            <a:noFill/>
            <a:ln/>
          </p:spPr>
          <p:txBody>
            <a:bodyPr wrap="square" lIns="0" tIns="0" rIns="0" bIns="0" rtlCol="0" anchor="t"/>
            <a:lstStyle/>
            <a:p>
              <a:pPr marL="0" indent="0" algn="just" rtl="1">
                <a:lnSpc>
                  <a:spcPts val="2500"/>
                </a:lnSpc>
                <a:buNone/>
              </a:pPr>
              <a:r>
                <a:rPr lang="en-US" sz="1550" dirty="0">
                  <a:solidFill>
                    <a:srgbClr val="49495A"/>
                  </a:solidFill>
                  <a:latin typeface="Alexandria" pitchFamily="34" charset="0"/>
                  <a:ea typeface="Alexandria" pitchFamily="34" charset="-122"/>
                  <a:cs typeface="Alexandria" pitchFamily="34" charset="-120"/>
                </a:rPr>
                <a:t>عرض مراجع سابقة للدراسات والأبحاث التي تتعلق بالموضوع وتساهم في توجيه البحث الحالي</a:t>
              </a:r>
              <a:endParaRPr lang="en-US" sz="1550" dirty="0"/>
            </a:p>
          </p:txBody>
        </p:sp>
        <p:pic>
          <p:nvPicPr>
            <p:cNvPr id="10" name="Image 2" descr="preencoded.png"/>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7315200" y="4719995"/>
              <a:ext cx="6521410" cy="793790"/>
            </a:xfrm>
            <a:prstGeom prst="rect">
              <a:avLst/>
            </a:prstGeom>
          </p:spPr>
        </p:pic>
        <p:sp>
          <p:nvSpPr>
            <p:cNvPr id="11" name="Text 5"/>
            <p:cNvSpPr/>
            <p:nvPr/>
          </p:nvSpPr>
          <p:spPr>
            <a:xfrm>
              <a:off x="11157347" y="5712143"/>
              <a:ext cx="2480905" cy="310158"/>
            </a:xfrm>
            <a:prstGeom prst="rect">
              <a:avLst/>
            </a:prstGeom>
            <a:noFill/>
            <a:ln/>
          </p:spPr>
          <p:txBody>
            <a:bodyPr wrap="none" lIns="0" tIns="0" rIns="0" bIns="0" rtlCol="0" anchor="t"/>
            <a:lstStyle/>
            <a:p>
              <a:pPr marL="0" indent="0" algn="r" rtl="1">
                <a:lnSpc>
                  <a:spcPts val="2400"/>
                </a:lnSpc>
                <a:buNone/>
              </a:pPr>
              <a:r>
                <a:rPr lang="en-US" sz="1950" dirty="0">
                  <a:solidFill>
                    <a:srgbClr val="49495A"/>
                  </a:solidFill>
                  <a:latin typeface="Alexandria" pitchFamily="34" charset="0"/>
                  <a:ea typeface="Alexandria" pitchFamily="34" charset="-122"/>
                  <a:cs typeface="Alexandria" pitchFamily="34" charset="-120"/>
                </a:rPr>
                <a:t>الأهداف والأسئلة</a:t>
              </a:r>
              <a:endParaRPr lang="en-US" sz="1950" dirty="0"/>
            </a:p>
          </p:txBody>
        </p:sp>
        <p:sp>
          <p:nvSpPr>
            <p:cNvPr id="12" name="Text 6"/>
            <p:cNvSpPr/>
            <p:nvPr/>
          </p:nvSpPr>
          <p:spPr>
            <a:xfrm>
              <a:off x="7513558" y="6141363"/>
              <a:ext cx="6124694" cy="317540"/>
            </a:xfrm>
            <a:prstGeom prst="rect">
              <a:avLst/>
            </a:prstGeom>
            <a:noFill/>
            <a:ln/>
          </p:spPr>
          <p:txBody>
            <a:bodyPr wrap="none" lIns="0" tIns="0" rIns="0" bIns="0" rtlCol="0" anchor="t"/>
            <a:lstStyle/>
            <a:p>
              <a:pPr marL="0" indent="0" algn="r" rtl="1">
                <a:lnSpc>
                  <a:spcPts val="2500"/>
                </a:lnSpc>
                <a:buNone/>
              </a:pPr>
              <a:endParaRPr lang="en-US" sz="1550" dirty="0"/>
            </a:p>
          </p:txBody>
        </p:sp>
        <p:pic>
          <p:nvPicPr>
            <p:cNvPr id="13" name="Image 3" descr="preencoded.png"/>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793790" y="4719995"/>
              <a:ext cx="6521410" cy="793790"/>
            </a:xfrm>
            <a:prstGeom prst="rect">
              <a:avLst/>
            </a:prstGeom>
          </p:spPr>
        </p:pic>
        <p:sp>
          <p:nvSpPr>
            <p:cNvPr id="14" name="Text 7"/>
            <p:cNvSpPr/>
            <p:nvPr/>
          </p:nvSpPr>
          <p:spPr>
            <a:xfrm>
              <a:off x="4635937" y="5712143"/>
              <a:ext cx="2480905" cy="310158"/>
            </a:xfrm>
            <a:prstGeom prst="rect">
              <a:avLst/>
            </a:prstGeom>
            <a:noFill/>
            <a:ln/>
          </p:spPr>
          <p:txBody>
            <a:bodyPr wrap="none" lIns="0" tIns="0" rIns="0" bIns="0" rtlCol="0" anchor="t"/>
            <a:lstStyle/>
            <a:p>
              <a:pPr marL="0" indent="0" algn="r" rtl="1">
                <a:lnSpc>
                  <a:spcPts val="2400"/>
                </a:lnSpc>
                <a:buNone/>
              </a:pPr>
              <a:r>
                <a:rPr lang="en-US" sz="1950" dirty="0">
                  <a:solidFill>
                    <a:srgbClr val="49495A"/>
                  </a:solidFill>
                  <a:latin typeface="Alexandria" pitchFamily="34" charset="0"/>
                  <a:ea typeface="Alexandria" pitchFamily="34" charset="-122"/>
                  <a:cs typeface="Alexandria" pitchFamily="34" charset="-120"/>
                </a:rPr>
                <a:t>المنهجية</a:t>
              </a:r>
              <a:endParaRPr lang="en-US" sz="1950" dirty="0"/>
            </a:p>
          </p:txBody>
        </p:sp>
        <p:sp>
          <p:nvSpPr>
            <p:cNvPr id="16" name="Text 8"/>
            <p:cNvSpPr/>
            <p:nvPr/>
          </p:nvSpPr>
          <p:spPr>
            <a:xfrm>
              <a:off x="992148" y="6141363"/>
              <a:ext cx="6124694" cy="317540"/>
            </a:xfrm>
            <a:prstGeom prst="rect">
              <a:avLst/>
            </a:prstGeom>
            <a:noFill/>
            <a:ln/>
          </p:spPr>
          <p:txBody>
            <a:bodyPr wrap="none" lIns="0" tIns="0" rIns="0" bIns="0" rtlCol="0" anchor="t"/>
            <a:lstStyle/>
            <a:p>
              <a:pPr marL="0" indent="0" algn="r" rtl="1">
                <a:lnSpc>
                  <a:spcPts val="2500"/>
                </a:lnSpc>
                <a:buNone/>
              </a:pPr>
              <a:r>
                <a:rPr lang="en-US" sz="1550" dirty="0">
                  <a:solidFill>
                    <a:srgbClr val="49495A"/>
                  </a:solidFill>
                  <a:latin typeface="Alexandria" pitchFamily="34" charset="0"/>
                  <a:ea typeface="Alexandria" pitchFamily="34" charset="-122"/>
                  <a:cs typeface="Alexandria" pitchFamily="34" charset="-120"/>
                </a:rPr>
                <a:t>توضيح المنهجية المستخدمة في البحث وطرق جمع البيانات وتحليلها</a:t>
              </a:r>
              <a:endParaRPr lang="en-US" sz="1550" dirty="0"/>
            </a:p>
          </p:txBody>
        </p:sp>
      </p:grpSp>
      <p:sp>
        <p:nvSpPr>
          <p:cNvPr id="17" name="TextBox 16">
            <a:extLst>
              <a:ext uri="{FF2B5EF4-FFF2-40B4-BE49-F238E27FC236}">
                <a16:creationId xmlns:a16="http://schemas.microsoft.com/office/drawing/2014/main" id="{4921E080-35B4-7627-6D89-17048B64BA39}"/>
              </a:ext>
            </a:extLst>
          </p:cNvPr>
          <p:cNvSpPr txBox="1"/>
          <p:nvPr/>
        </p:nvSpPr>
        <p:spPr>
          <a:xfrm>
            <a:off x="6714739" y="5802454"/>
            <a:ext cx="5252225" cy="713465"/>
          </a:xfrm>
          <a:prstGeom prst="rect">
            <a:avLst/>
          </a:prstGeom>
          <a:noFill/>
        </p:spPr>
        <p:txBody>
          <a:bodyPr wrap="square" rtlCol="0">
            <a:spAutoFit/>
          </a:bodyPr>
          <a:lstStyle/>
          <a:p>
            <a:pPr algn="just" rtl="1">
              <a:lnSpc>
                <a:spcPts val="2500"/>
              </a:lnSpc>
            </a:pPr>
            <a:r>
              <a:rPr lang="en-US" sz="1600">
                <a:solidFill>
                  <a:srgbClr val="49495A"/>
                </a:solidFill>
                <a:latin typeface="Alexandria" pitchFamily="34" charset="0"/>
                <a:ea typeface="Alexandria" pitchFamily="34" charset="-122"/>
                <a:cs typeface="Alexandria" pitchFamily="34" charset="-120"/>
              </a:rPr>
              <a:t>توضيح أهداف البحث والأسئلة البحثية التي يحاول الباحث الإجابة عنها</a:t>
            </a:r>
            <a:endParaRPr lang="en-US" sz="1600" dirty="0"/>
          </a:p>
        </p:txBody>
      </p:sp>
    </p:spTree>
    <p:extLst>
      <p:ext uri="{BB962C8B-B14F-4D97-AF65-F5344CB8AC3E}">
        <p14:creationId xmlns:p14="http://schemas.microsoft.com/office/powerpoint/2010/main" val="997954361"/>
      </p:ext>
    </p:extLst>
  </p:cSld>
  <p:clrMapOvr>
    <a:masterClrMapping/>
  </p:clrMapOvr>
  <p:transition spd="slow">
    <p:comb/>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6CAC12-FCB7-9E14-CFE7-775032E467B7}"/>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482E0B87-3D27-6EB9-A049-B91D50A94C31}"/>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en-US"/>
          </a:p>
        </p:txBody>
      </p:sp>
      <p:pic>
        <p:nvPicPr>
          <p:cNvPr id="8" name="Graphic 21">
            <a:extLst>
              <a:ext uri="{FF2B5EF4-FFF2-40B4-BE49-F238E27FC236}">
                <a16:creationId xmlns:a16="http://schemas.microsoft.com/office/drawing/2014/main" id="{E8F46A8C-5E33-315E-F08E-D8288597C66D}"/>
              </a:ext>
            </a:extLst>
          </p:cNvPr>
          <p:cNvPicPr>
            <a:picLocks noChangeAspect="1"/>
          </p:cNvPicPr>
          <p:nvPr/>
        </p:nvPicPr>
        <p:blipFill rotWithShape="1">
          <a:blip r:embed="rId2"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180431" y="79526"/>
            <a:ext cx="2305141" cy="1076343"/>
          </a:xfrm>
          <a:prstGeom prst="rect">
            <a:avLst/>
          </a:prstGeom>
        </p:spPr>
      </p:pic>
      <p:grpSp>
        <p:nvGrpSpPr>
          <p:cNvPr id="15" name="Group 14">
            <a:extLst>
              <a:ext uri="{FF2B5EF4-FFF2-40B4-BE49-F238E27FC236}">
                <a16:creationId xmlns:a16="http://schemas.microsoft.com/office/drawing/2014/main" id="{B94C8A46-78E7-E370-E901-0881822DADC9}"/>
              </a:ext>
            </a:extLst>
          </p:cNvPr>
          <p:cNvGrpSpPr/>
          <p:nvPr/>
        </p:nvGrpSpPr>
        <p:grpSpPr>
          <a:xfrm>
            <a:off x="312233" y="731541"/>
            <a:ext cx="11619571" cy="3176972"/>
            <a:chOff x="793790" y="2337316"/>
            <a:chExt cx="13042821" cy="3554849"/>
          </a:xfrm>
        </p:grpSpPr>
        <p:sp>
          <p:nvSpPr>
            <p:cNvPr id="2" name="Text 0"/>
            <p:cNvSpPr/>
            <p:nvPr/>
          </p:nvSpPr>
          <p:spPr>
            <a:xfrm>
              <a:off x="9867186" y="2337316"/>
              <a:ext cx="3969425" cy="496133"/>
            </a:xfrm>
            <a:prstGeom prst="rect">
              <a:avLst/>
            </a:prstGeom>
            <a:noFill/>
            <a:ln/>
          </p:spPr>
          <p:txBody>
            <a:bodyPr wrap="none" lIns="0" tIns="0" rIns="0" bIns="0" rtlCol="0" anchor="t"/>
            <a:lstStyle/>
            <a:p>
              <a:pPr marL="0" indent="0" algn="just" rtl="1">
                <a:lnSpc>
                  <a:spcPts val="3900"/>
                </a:lnSpc>
                <a:buNone/>
              </a:pPr>
              <a:r>
                <a:rPr lang="en-US" sz="3100" dirty="0">
                  <a:solidFill>
                    <a:srgbClr val="403CCF"/>
                  </a:solidFill>
                  <a:latin typeface="Alexandria" pitchFamily="34" charset="0"/>
                  <a:ea typeface="Alexandria" pitchFamily="34" charset="-122"/>
                  <a:cs typeface="Alexandria" pitchFamily="34" charset="-120"/>
                </a:rPr>
                <a:t>معايير كتابة المقدمة</a:t>
              </a:r>
              <a:endParaRPr lang="en-US" sz="3100" dirty="0"/>
            </a:p>
          </p:txBody>
        </p:sp>
        <p:sp>
          <p:nvSpPr>
            <p:cNvPr id="3" name="Shape 1"/>
            <p:cNvSpPr/>
            <p:nvPr/>
          </p:nvSpPr>
          <p:spPr>
            <a:xfrm>
              <a:off x="13390126" y="3230285"/>
              <a:ext cx="446484" cy="446484"/>
            </a:xfrm>
            <a:prstGeom prst="roundRect">
              <a:avLst>
                <a:gd name="adj" fmla="val 6668"/>
              </a:avLst>
            </a:prstGeom>
            <a:solidFill>
              <a:srgbClr val="EAE8F3"/>
            </a:solidFill>
            <a:ln/>
          </p:spPr>
          <p:txBody>
            <a:bodyPr/>
            <a:lstStyle/>
            <a:p>
              <a:pPr algn="just"/>
              <a:endParaRPr lang="en-US"/>
            </a:p>
          </p:txBody>
        </p:sp>
        <p:sp>
          <p:nvSpPr>
            <p:cNvPr id="4" name="Text 2"/>
            <p:cNvSpPr/>
            <p:nvPr/>
          </p:nvSpPr>
          <p:spPr>
            <a:xfrm>
              <a:off x="10710863" y="3298508"/>
              <a:ext cx="2480905" cy="310158"/>
            </a:xfrm>
            <a:prstGeom prst="rect">
              <a:avLst/>
            </a:prstGeom>
            <a:noFill/>
            <a:ln/>
          </p:spPr>
          <p:txBody>
            <a:bodyPr wrap="none" lIns="0" tIns="0" rIns="0" bIns="0" rtlCol="0" anchor="t"/>
            <a:lstStyle/>
            <a:p>
              <a:pPr marL="0" indent="0" algn="just" rtl="1">
                <a:lnSpc>
                  <a:spcPts val="2400"/>
                </a:lnSpc>
                <a:buNone/>
              </a:pPr>
              <a:r>
                <a:rPr lang="en-US" sz="1950" dirty="0">
                  <a:solidFill>
                    <a:srgbClr val="49495A"/>
                  </a:solidFill>
                  <a:latin typeface="Alexandria" pitchFamily="34" charset="0"/>
                  <a:ea typeface="Alexandria" pitchFamily="34" charset="-122"/>
                  <a:cs typeface="Alexandria" pitchFamily="34" charset="-120"/>
                </a:rPr>
                <a:t>التسلسل المنطقي</a:t>
              </a:r>
              <a:endParaRPr lang="en-US" sz="1950" dirty="0"/>
            </a:p>
          </p:txBody>
        </p:sp>
        <p:sp>
          <p:nvSpPr>
            <p:cNvPr id="5" name="Text 3"/>
            <p:cNvSpPr/>
            <p:nvPr/>
          </p:nvSpPr>
          <p:spPr>
            <a:xfrm>
              <a:off x="7439263" y="3727728"/>
              <a:ext cx="5752505" cy="635079"/>
            </a:xfrm>
            <a:prstGeom prst="rect">
              <a:avLst/>
            </a:prstGeom>
            <a:noFill/>
            <a:ln/>
          </p:spPr>
          <p:txBody>
            <a:bodyPr wrap="square" lIns="0" tIns="0" rIns="0" bIns="0" rtlCol="0" anchor="t"/>
            <a:lstStyle/>
            <a:p>
              <a:pPr marL="0" indent="0" algn="just" rtl="1">
                <a:lnSpc>
                  <a:spcPts val="2500"/>
                </a:lnSpc>
                <a:buNone/>
              </a:pPr>
              <a:r>
                <a:rPr lang="en-US" sz="1550" dirty="0">
                  <a:solidFill>
                    <a:srgbClr val="49495A"/>
                  </a:solidFill>
                  <a:latin typeface="Alexandria" pitchFamily="34" charset="0"/>
                  <a:ea typeface="Alexandria" pitchFamily="34" charset="-122"/>
                  <a:cs typeface="Alexandria" pitchFamily="34" charset="-120"/>
                </a:rPr>
                <a:t>البدء من العام إلى الخاص، وتسلسل الأفكار وعدم تكرارها، والانتقال من فكرة إلى فكرة أخرى بشكل منطقي</a:t>
              </a:r>
              <a:endParaRPr lang="en-US" sz="1550" dirty="0"/>
            </a:p>
          </p:txBody>
        </p:sp>
        <p:sp>
          <p:nvSpPr>
            <p:cNvPr id="6" name="Shape 4"/>
            <p:cNvSpPr/>
            <p:nvPr/>
          </p:nvSpPr>
          <p:spPr>
            <a:xfrm>
              <a:off x="6744772" y="3230285"/>
              <a:ext cx="446484" cy="446484"/>
            </a:xfrm>
            <a:prstGeom prst="roundRect">
              <a:avLst>
                <a:gd name="adj" fmla="val 6668"/>
              </a:avLst>
            </a:prstGeom>
            <a:solidFill>
              <a:srgbClr val="EAE8F3"/>
            </a:solidFill>
            <a:ln/>
          </p:spPr>
          <p:txBody>
            <a:bodyPr/>
            <a:lstStyle/>
            <a:p>
              <a:pPr algn="just"/>
              <a:endParaRPr lang="en-US"/>
            </a:p>
          </p:txBody>
        </p:sp>
        <p:sp>
          <p:nvSpPr>
            <p:cNvPr id="7" name="Text 5"/>
            <p:cNvSpPr/>
            <p:nvPr/>
          </p:nvSpPr>
          <p:spPr>
            <a:xfrm>
              <a:off x="4065508" y="3298508"/>
              <a:ext cx="2480905" cy="310158"/>
            </a:xfrm>
            <a:prstGeom prst="rect">
              <a:avLst/>
            </a:prstGeom>
            <a:noFill/>
            <a:ln/>
          </p:spPr>
          <p:txBody>
            <a:bodyPr wrap="none" lIns="0" tIns="0" rIns="0" bIns="0" rtlCol="0" anchor="t"/>
            <a:lstStyle/>
            <a:p>
              <a:pPr marL="0" indent="0" algn="just" rtl="1">
                <a:lnSpc>
                  <a:spcPts val="2400"/>
                </a:lnSpc>
                <a:buNone/>
              </a:pPr>
              <a:r>
                <a:rPr lang="en-US" sz="1950" dirty="0">
                  <a:solidFill>
                    <a:srgbClr val="49495A"/>
                  </a:solidFill>
                  <a:latin typeface="Alexandria" pitchFamily="34" charset="0"/>
                  <a:ea typeface="Alexandria" pitchFamily="34" charset="-122"/>
                  <a:cs typeface="Alexandria" pitchFamily="34" charset="-120"/>
                </a:rPr>
                <a:t>الوضوح والدقة</a:t>
              </a:r>
              <a:endParaRPr lang="en-US" sz="1950" dirty="0"/>
            </a:p>
          </p:txBody>
        </p:sp>
        <p:sp>
          <p:nvSpPr>
            <p:cNvPr id="9" name="Text 6"/>
            <p:cNvSpPr/>
            <p:nvPr/>
          </p:nvSpPr>
          <p:spPr>
            <a:xfrm>
              <a:off x="793790" y="3727728"/>
              <a:ext cx="5752624" cy="635079"/>
            </a:xfrm>
            <a:prstGeom prst="rect">
              <a:avLst/>
            </a:prstGeom>
            <a:noFill/>
            <a:ln/>
          </p:spPr>
          <p:txBody>
            <a:bodyPr wrap="square" lIns="0" tIns="0" rIns="0" bIns="0" rtlCol="0" anchor="t"/>
            <a:lstStyle/>
            <a:p>
              <a:pPr marL="0" indent="0" algn="just" rtl="1">
                <a:lnSpc>
                  <a:spcPts val="2500"/>
                </a:lnSpc>
                <a:buNone/>
              </a:pPr>
              <a:r>
                <a:rPr lang="en-US" sz="1550" dirty="0">
                  <a:solidFill>
                    <a:srgbClr val="49495A"/>
                  </a:solidFill>
                  <a:latin typeface="Alexandria" pitchFamily="34" charset="0"/>
                  <a:ea typeface="Alexandria" pitchFamily="34" charset="-122"/>
                  <a:cs typeface="Alexandria" pitchFamily="34" charset="-120"/>
                </a:rPr>
                <a:t>التعبير عن موضوع الدراسة تعبيراً واضحاً، وتهيئة القارئ لموضوع الدراسة، وعرض عدد من الظواهر المرتبطة بمشكلة الدراسة</a:t>
              </a:r>
              <a:endParaRPr lang="en-US" sz="1550" dirty="0"/>
            </a:p>
          </p:txBody>
        </p:sp>
        <p:sp>
          <p:nvSpPr>
            <p:cNvPr id="10" name="Shape 7"/>
            <p:cNvSpPr/>
            <p:nvPr/>
          </p:nvSpPr>
          <p:spPr>
            <a:xfrm>
              <a:off x="13390126" y="4759643"/>
              <a:ext cx="446484" cy="446484"/>
            </a:xfrm>
            <a:prstGeom prst="roundRect">
              <a:avLst>
                <a:gd name="adj" fmla="val 6668"/>
              </a:avLst>
            </a:prstGeom>
            <a:solidFill>
              <a:srgbClr val="EAE8F3"/>
            </a:solidFill>
            <a:ln/>
          </p:spPr>
          <p:txBody>
            <a:bodyPr/>
            <a:lstStyle/>
            <a:p>
              <a:pPr algn="just"/>
              <a:endParaRPr lang="en-US"/>
            </a:p>
          </p:txBody>
        </p:sp>
        <p:sp>
          <p:nvSpPr>
            <p:cNvPr id="11" name="Text 8"/>
            <p:cNvSpPr/>
            <p:nvPr/>
          </p:nvSpPr>
          <p:spPr>
            <a:xfrm>
              <a:off x="10710863" y="4827865"/>
              <a:ext cx="2480905" cy="310158"/>
            </a:xfrm>
            <a:prstGeom prst="rect">
              <a:avLst/>
            </a:prstGeom>
            <a:noFill/>
            <a:ln/>
          </p:spPr>
          <p:txBody>
            <a:bodyPr wrap="none" lIns="0" tIns="0" rIns="0" bIns="0" rtlCol="0" anchor="t"/>
            <a:lstStyle/>
            <a:p>
              <a:pPr marL="0" indent="0" algn="just" rtl="1">
                <a:lnSpc>
                  <a:spcPts val="2400"/>
                </a:lnSpc>
                <a:buNone/>
              </a:pPr>
              <a:r>
                <a:rPr lang="en-US" sz="1950" dirty="0">
                  <a:solidFill>
                    <a:srgbClr val="49495A"/>
                  </a:solidFill>
                  <a:latin typeface="Alexandria" pitchFamily="34" charset="0"/>
                  <a:ea typeface="Alexandria" pitchFamily="34" charset="-122"/>
                  <a:cs typeface="Alexandria" pitchFamily="34" charset="-120"/>
                </a:rPr>
                <a:t>الدعم بالأدلة</a:t>
              </a:r>
              <a:endParaRPr lang="en-US" sz="1950" dirty="0"/>
            </a:p>
          </p:txBody>
        </p:sp>
        <p:sp>
          <p:nvSpPr>
            <p:cNvPr id="12" name="Text 9"/>
            <p:cNvSpPr/>
            <p:nvPr/>
          </p:nvSpPr>
          <p:spPr>
            <a:xfrm>
              <a:off x="7439263" y="5257086"/>
              <a:ext cx="5752505" cy="635079"/>
            </a:xfrm>
            <a:prstGeom prst="rect">
              <a:avLst/>
            </a:prstGeom>
            <a:noFill/>
            <a:ln/>
          </p:spPr>
          <p:txBody>
            <a:bodyPr wrap="square" lIns="0" tIns="0" rIns="0" bIns="0" rtlCol="0" anchor="t"/>
            <a:lstStyle/>
            <a:p>
              <a:pPr marL="0" indent="0" algn="just" rtl="1">
                <a:lnSpc>
                  <a:spcPts val="2500"/>
                </a:lnSpc>
                <a:buNone/>
              </a:pPr>
              <a:r>
                <a:rPr lang="en-US" sz="1550" dirty="0">
                  <a:solidFill>
                    <a:srgbClr val="49495A"/>
                  </a:solidFill>
                  <a:latin typeface="Alexandria" pitchFamily="34" charset="0"/>
                  <a:ea typeface="Alexandria" pitchFamily="34" charset="-122"/>
                  <a:cs typeface="Alexandria" pitchFamily="34" charset="-120"/>
                </a:rPr>
                <a:t>تقديم إحصاءات لجعل القارئ يعقد المقارنات، والاستشهاد بنتائج بعض الدراسات لدعم ما يطرحه من أفكار</a:t>
              </a:r>
              <a:endParaRPr lang="en-US" sz="1550" dirty="0"/>
            </a:p>
          </p:txBody>
        </p:sp>
        <p:sp>
          <p:nvSpPr>
            <p:cNvPr id="13" name="Shape 10"/>
            <p:cNvSpPr/>
            <p:nvPr/>
          </p:nvSpPr>
          <p:spPr>
            <a:xfrm>
              <a:off x="6744772" y="4759643"/>
              <a:ext cx="446484" cy="446484"/>
            </a:xfrm>
            <a:prstGeom prst="roundRect">
              <a:avLst>
                <a:gd name="adj" fmla="val 6668"/>
              </a:avLst>
            </a:prstGeom>
            <a:solidFill>
              <a:srgbClr val="EAE8F3"/>
            </a:solidFill>
            <a:ln/>
          </p:spPr>
          <p:txBody>
            <a:bodyPr/>
            <a:lstStyle/>
            <a:p>
              <a:pPr algn="just"/>
              <a:endParaRPr lang="en-US"/>
            </a:p>
          </p:txBody>
        </p:sp>
        <p:sp>
          <p:nvSpPr>
            <p:cNvPr id="14" name="Text 11"/>
            <p:cNvSpPr/>
            <p:nvPr/>
          </p:nvSpPr>
          <p:spPr>
            <a:xfrm>
              <a:off x="4065508" y="4827865"/>
              <a:ext cx="2480905" cy="310158"/>
            </a:xfrm>
            <a:prstGeom prst="rect">
              <a:avLst/>
            </a:prstGeom>
            <a:noFill/>
            <a:ln/>
          </p:spPr>
          <p:txBody>
            <a:bodyPr wrap="none" lIns="0" tIns="0" rIns="0" bIns="0" rtlCol="0" anchor="t"/>
            <a:lstStyle/>
            <a:p>
              <a:pPr marL="0" indent="0" algn="just" rtl="1">
                <a:lnSpc>
                  <a:spcPts val="2400"/>
                </a:lnSpc>
                <a:buNone/>
              </a:pPr>
              <a:r>
                <a:rPr lang="en-US" sz="1950" dirty="0">
                  <a:solidFill>
                    <a:srgbClr val="49495A"/>
                  </a:solidFill>
                  <a:latin typeface="Alexandria" pitchFamily="34" charset="0"/>
                  <a:ea typeface="Alexandria" pitchFamily="34" charset="-122"/>
                  <a:cs typeface="Alexandria" pitchFamily="34" charset="-120"/>
                </a:rPr>
                <a:t>التحليل النقدي</a:t>
              </a:r>
              <a:endParaRPr lang="en-US" sz="1950" dirty="0"/>
            </a:p>
          </p:txBody>
        </p:sp>
        <p:sp>
          <p:nvSpPr>
            <p:cNvPr id="16" name="Text 12"/>
            <p:cNvSpPr/>
            <p:nvPr/>
          </p:nvSpPr>
          <p:spPr>
            <a:xfrm>
              <a:off x="793790" y="5257086"/>
              <a:ext cx="5752624" cy="635079"/>
            </a:xfrm>
            <a:prstGeom prst="rect">
              <a:avLst/>
            </a:prstGeom>
            <a:noFill/>
            <a:ln/>
          </p:spPr>
          <p:txBody>
            <a:bodyPr wrap="square" lIns="0" tIns="0" rIns="0" bIns="0" rtlCol="0" anchor="t"/>
            <a:lstStyle/>
            <a:p>
              <a:pPr marL="0" indent="0" algn="just" rtl="1">
                <a:lnSpc>
                  <a:spcPts val="2500"/>
                </a:lnSpc>
                <a:buNone/>
              </a:pPr>
              <a:r>
                <a:rPr lang="en-US" sz="1550" dirty="0">
                  <a:solidFill>
                    <a:srgbClr val="49495A"/>
                  </a:solidFill>
                  <a:latin typeface="Alexandria" pitchFamily="34" charset="0"/>
                  <a:ea typeface="Alexandria" pitchFamily="34" charset="-122"/>
                  <a:cs typeface="Alexandria" pitchFamily="34" charset="-120"/>
                </a:rPr>
                <a:t>إيضاح التناقض وعدم الانسجام في المعلومات من الدراسات السابقة، وتوضيح المتغيرات المتصلة بمشكلة الدراسة</a:t>
              </a:r>
              <a:endParaRPr lang="en-US" sz="1550" dirty="0"/>
            </a:p>
          </p:txBody>
        </p:sp>
      </p:grpSp>
      <p:grpSp>
        <p:nvGrpSpPr>
          <p:cNvPr id="17" name="Group 16">
            <a:extLst>
              <a:ext uri="{FF2B5EF4-FFF2-40B4-BE49-F238E27FC236}">
                <a16:creationId xmlns:a16="http://schemas.microsoft.com/office/drawing/2014/main" id="{4D161D5A-0E23-698C-22F1-255F85BF746F}"/>
              </a:ext>
            </a:extLst>
          </p:cNvPr>
          <p:cNvGrpSpPr/>
          <p:nvPr/>
        </p:nvGrpSpPr>
        <p:grpSpPr>
          <a:xfrm>
            <a:off x="237570" y="4567938"/>
            <a:ext cx="11294132" cy="1917502"/>
            <a:chOff x="793790" y="4857869"/>
            <a:chExt cx="13057822" cy="1917502"/>
          </a:xfrm>
        </p:grpSpPr>
        <p:sp>
          <p:nvSpPr>
            <p:cNvPr id="18" name="Text 1">
              <a:extLst>
                <a:ext uri="{FF2B5EF4-FFF2-40B4-BE49-F238E27FC236}">
                  <a16:creationId xmlns:a16="http://schemas.microsoft.com/office/drawing/2014/main" id="{B39EC606-D5EC-7AC3-E079-6AECF1361291}"/>
                </a:ext>
              </a:extLst>
            </p:cNvPr>
            <p:cNvSpPr/>
            <p:nvPr/>
          </p:nvSpPr>
          <p:spPr>
            <a:xfrm>
              <a:off x="2292548" y="4857869"/>
              <a:ext cx="2480905" cy="310158"/>
            </a:xfrm>
            <a:prstGeom prst="rect">
              <a:avLst/>
            </a:prstGeom>
            <a:noFill/>
            <a:ln/>
          </p:spPr>
          <p:txBody>
            <a:bodyPr wrap="none" lIns="0" tIns="0" rIns="0" bIns="0" rtlCol="0" anchor="t"/>
            <a:lstStyle/>
            <a:p>
              <a:pPr marL="0" indent="0" algn="just" rtl="1">
                <a:lnSpc>
                  <a:spcPts val="2400"/>
                </a:lnSpc>
                <a:buNone/>
              </a:pPr>
              <a:r>
                <a:rPr lang="en-US" sz="1950" dirty="0">
                  <a:solidFill>
                    <a:srgbClr val="403CCF"/>
                  </a:solidFill>
                  <a:latin typeface="Alexandria" pitchFamily="34" charset="0"/>
                  <a:ea typeface="Alexandria" pitchFamily="34" charset="-122"/>
                  <a:cs typeface="Alexandria" pitchFamily="34" charset="-120"/>
                </a:rPr>
                <a:t>الأسلوب العلمي</a:t>
              </a:r>
              <a:endParaRPr lang="en-US" sz="1950" dirty="0"/>
            </a:p>
          </p:txBody>
        </p:sp>
        <p:sp>
          <p:nvSpPr>
            <p:cNvPr id="19" name="Text 2">
              <a:extLst>
                <a:ext uri="{FF2B5EF4-FFF2-40B4-BE49-F238E27FC236}">
                  <a16:creationId xmlns:a16="http://schemas.microsoft.com/office/drawing/2014/main" id="{8DB7C7FD-DF3C-B4ED-911C-7C4BC8B4AED0}"/>
                </a:ext>
              </a:extLst>
            </p:cNvPr>
            <p:cNvSpPr/>
            <p:nvPr/>
          </p:nvSpPr>
          <p:spPr>
            <a:xfrm>
              <a:off x="793790" y="5366385"/>
              <a:ext cx="3979664" cy="635079"/>
            </a:xfrm>
            <a:prstGeom prst="rect">
              <a:avLst/>
            </a:prstGeom>
            <a:noFill/>
            <a:ln/>
          </p:spPr>
          <p:txBody>
            <a:bodyPr wrap="square" lIns="0" tIns="0" rIns="0" bIns="0" rtlCol="0" anchor="t"/>
            <a:lstStyle/>
            <a:p>
              <a:pPr marL="342900" indent="-342900" algn="just" rtl="1">
                <a:lnSpc>
                  <a:spcPts val="2500"/>
                </a:lnSpc>
                <a:buSzPct val="100000"/>
                <a:buChar char="•"/>
              </a:pPr>
              <a:r>
                <a:rPr lang="en-US" sz="1550" dirty="0">
                  <a:solidFill>
                    <a:srgbClr val="49495A"/>
                  </a:solidFill>
                  <a:latin typeface="Alexandria" pitchFamily="34" charset="0"/>
                  <a:ea typeface="Alexandria" pitchFamily="34" charset="-122"/>
                  <a:cs typeface="Alexandria" pitchFamily="34" charset="-120"/>
                </a:rPr>
                <a:t>عدم التأثر بالشعارات أو العناوين البراقة في المجال</a:t>
              </a:r>
              <a:endParaRPr lang="en-US" sz="1550" dirty="0"/>
            </a:p>
          </p:txBody>
        </p:sp>
        <p:sp>
          <p:nvSpPr>
            <p:cNvPr id="20" name="Text 3">
              <a:extLst>
                <a:ext uri="{FF2B5EF4-FFF2-40B4-BE49-F238E27FC236}">
                  <a16:creationId xmlns:a16="http://schemas.microsoft.com/office/drawing/2014/main" id="{ED58AC31-368E-FA86-2BF0-4A91C22705D2}"/>
                </a:ext>
              </a:extLst>
            </p:cNvPr>
            <p:cNvSpPr/>
            <p:nvPr/>
          </p:nvSpPr>
          <p:spPr>
            <a:xfrm>
              <a:off x="793790" y="6070878"/>
              <a:ext cx="3979664" cy="317540"/>
            </a:xfrm>
            <a:prstGeom prst="rect">
              <a:avLst/>
            </a:prstGeom>
            <a:noFill/>
            <a:ln/>
          </p:spPr>
          <p:txBody>
            <a:bodyPr wrap="none" lIns="0" tIns="0" rIns="0" bIns="0" rtlCol="0" anchor="t"/>
            <a:lstStyle/>
            <a:p>
              <a:pPr marL="342900" indent="-342900" algn="just" rtl="1">
                <a:lnSpc>
                  <a:spcPts val="2500"/>
                </a:lnSpc>
                <a:buSzPct val="100000"/>
                <a:buChar char="•"/>
              </a:pPr>
              <a:r>
                <a:rPr lang="en-US" sz="1550" dirty="0">
                  <a:solidFill>
                    <a:srgbClr val="49495A"/>
                  </a:solidFill>
                  <a:latin typeface="Alexandria" pitchFamily="34" charset="0"/>
                  <a:ea typeface="Alexandria" pitchFamily="34" charset="-122"/>
                  <a:cs typeface="Alexandria" pitchFamily="34" charset="-120"/>
                </a:rPr>
                <a:t>ظهور شخصية الباحث</a:t>
              </a:r>
              <a:endParaRPr lang="en-US" sz="1550" dirty="0"/>
            </a:p>
          </p:txBody>
        </p:sp>
        <p:sp>
          <p:nvSpPr>
            <p:cNvPr id="21" name="Text 4">
              <a:extLst>
                <a:ext uri="{FF2B5EF4-FFF2-40B4-BE49-F238E27FC236}">
                  <a16:creationId xmlns:a16="http://schemas.microsoft.com/office/drawing/2014/main" id="{E896381D-E963-91AE-3A03-FADA39E554E8}"/>
                </a:ext>
              </a:extLst>
            </p:cNvPr>
            <p:cNvSpPr/>
            <p:nvPr/>
          </p:nvSpPr>
          <p:spPr>
            <a:xfrm>
              <a:off x="793790" y="6457831"/>
              <a:ext cx="3979664" cy="317540"/>
            </a:xfrm>
            <a:prstGeom prst="rect">
              <a:avLst/>
            </a:prstGeom>
            <a:noFill/>
            <a:ln/>
          </p:spPr>
          <p:txBody>
            <a:bodyPr wrap="none" lIns="0" tIns="0" rIns="0" bIns="0" rtlCol="0" anchor="t"/>
            <a:lstStyle/>
            <a:p>
              <a:pPr marL="342900" indent="-342900" algn="just" rtl="1">
                <a:lnSpc>
                  <a:spcPts val="2500"/>
                </a:lnSpc>
                <a:buSzPct val="100000"/>
                <a:buChar char="•"/>
              </a:pPr>
              <a:r>
                <a:rPr lang="en-US" sz="1550" dirty="0">
                  <a:solidFill>
                    <a:srgbClr val="49495A"/>
                  </a:solidFill>
                  <a:latin typeface="Alexandria" pitchFamily="34" charset="0"/>
                  <a:ea typeface="Alexandria" pitchFamily="34" charset="-122"/>
                  <a:cs typeface="Alexandria" pitchFamily="34" charset="-120"/>
                </a:rPr>
                <a:t>السلامة اللغوية للكلمات والجمل</a:t>
              </a:r>
              <a:endParaRPr lang="en-US" sz="1550" dirty="0"/>
            </a:p>
          </p:txBody>
        </p:sp>
        <p:sp>
          <p:nvSpPr>
            <p:cNvPr id="22" name="Text 5">
              <a:extLst>
                <a:ext uri="{FF2B5EF4-FFF2-40B4-BE49-F238E27FC236}">
                  <a16:creationId xmlns:a16="http://schemas.microsoft.com/office/drawing/2014/main" id="{2DCE831E-B3CE-5855-258A-B42378E9932E}"/>
                </a:ext>
              </a:extLst>
            </p:cNvPr>
            <p:cNvSpPr/>
            <p:nvPr/>
          </p:nvSpPr>
          <p:spPr>
            <a:xfrm>
              <a:off x="6763941" y="4857869"/>
              <a:ext cx="2480905" cy="310158"/>
            </a:xfrm>
            <a:prstGeom prst="rect">
              <a:avLst/>
            </a:prstGeom>
            <a:noFill/>
            <a:ln/>
          </p:spPr>
          <p:txBody>
            <a:bodyPr wrap="none" lIns="0" tIns="0" rIns="0" bIns="0" rtlCol="0" anchor="t"/>
            <a:lstStyle/>
            <a:p>
              <a:pPr marL="0" indent="0" algn="just" rtl="1">
                <a:lnSpc>
                  <a:spcPts val="2400"/>
                </a:lnSpc>
                <a:buNone/>
              </a:pPr>
              <a:r>
                <a:rPr lang="en-US" sz="1950" dirty="0">
                  <a:solidFill>
                    <a:srgbClr val="403CCF"/>
                  </a:solidFill>
                  <a:latin typeface="Alexandria" pitchFamily="34" charset="0"/>
                  <a:ea typeface="Alexandria" pitchFamily="34" charset="-122"/>
                  <a:cs typeface="Alexandria" pitchFamily="34" charset="-120"/>
                </a:rPr>
                <a:t>التوثيق والمراجع</a:t>
              </a:r>
              <a:endParaRPr lang="en-US" sz="1950" dirty="0"/>
            </a:p>
          </p:txBody>
        </p:sp>
        <p:sp>
          <p:nvSpPr>
            <p:cNvPr id="23" name="Text 6">
              <a:extLst>
                <a:ext uri="{FF2B5EF4-FFF2-40B4-BE49-F238E27FC236}">
                  <a16:creationId xmlns:a16="http://schemas.microsoft.com/office/drawing/2014/main" id="{A57293F2-159D-2E77-F2EF-F28FA36585CA}"/>
                </a:ext>
              </a:extLst>
            </p:cNvPr>
            <p:cNvSpPr/>
            <p:nvPr/>
          </p:nvSpPr>
          <p:spPr>
            <a:xfrm>
              <a:off x="5265182" y="5366385"/>
              <a:ext cx="3979664" cy="317540"/>
            </a:xfrm>
            <a:prstGeom prst="rect">
              <a:avLst/>
            </a:prstGeom>
            <a:noFill/>
            <a:ln/>
          </p:spPr>
          <p:txBody>
            <a:bodyPr wrap="none" lIns="0" tIns="0" rIns="0" bIns="0" rtlCol="0" anchor="t"/>
            <a:lstStyle/>
            <a:p>
              <a:pPr marL="342900" indent="-342900" algn="just" rtl="1">
                <a:lnSpc>
                  <a:spcPts val="2500"/>
                </a:lnSpc>
                <a:buSzPct val="100000"/>
                <a:buChar char="•"/>
              </a:pPr>
              <a:r>
                <a:rPr lang="en-US" sz="1550" dirty="0">
                  <a:solidFill>
                    <a:srgbClr val="49495A"/>
                  </a:solidFill>
                  <a:latin typeface="Alexandria" pitchFamily="34" charset="0"/>
                  <a:ea typeface="Alexandria" pitchFamily="34" charset="-122"/>
                  <a:cs typeface="Alexandria" pitchFamily="34" charset="-120"/>
                </a:rPr>
                <a:t>الدقة في التوثيق</a:t>
              </a:r>
              <a:endParaRPr lang="en-US" sz="1550" dirty="0"/>
            </a:p>
          </p:txBody>
        </p:sp>
        <p:sp>
          <p:nvSpPr>
            <p:cNvPr id="24" name="Text 7">
              <a:extLst>
                <a:ext uri="{FF2B5EF4-FFF2-40B4-BE49-F238E27FC236}">
                  <a16:creationId xmlns:a16="http://schemas.microsoft.com/office/drawing/2014/main" id="{EED4EF44-E656-D2A3-F6F3-2E0EA454B9A5}"/>
                </a:ext>
              </a:extLst>
            </p:cNvPr>
            <p:cNvSpPr/>
            <p:nvPr/>
          </p:nvSpPr>
          <p:spPr>
            <a:xfrm>
              <a:off x="5265182" y="5753338"/>
              <a:ext cx="3979664" cy="317540"/>
            </a:xfrm>
            <a:prstGeom prst="rect">
              <a:avLst/>
            </a:prstGeom>
            <a:noFill/>
            <a:ln/>
          </p:spPr>
          <p:txBody>
            <a:bodyPr wrap="none" lIns="0" tIns="0" rIns="0" bIns="0" rtlCol="0" anchor="t"/>
            <a:lstStyle/>
            <a:p>
              <a:pPr marL="342900" indent="-342900" algn="just" rtl="1">
                <a:lnSpc>
                  <a:spcPts val="2500"/>
                </a:lnSpc>
                <a:buSzPct val="100000"/>
                <a:buChar char="•"/>
              </a:pPr>
              <a:r>
                <a:rPr lang="en-US" sz="1550" dirty="0">
                  <a:solidFill>
                    <a:srgbClr val="49495A"/>
                  </a:solidFill>
                  <a:latin typeface="Alexandria" pitchFamily="34" charset="0"/>
                  <a:ea typeface="Alexandria" pitchFamily="34" charset="-122"/>
                  <a:cs typeface="Alexandria" pitchFamily="34" charset="-120"/>
                </a:rPr>
                <a:t>حداثة المراجع</a:t>
              </a:r>
              <a:endParaRPr lang="en-US" sz="1550" dirty="0"/>
            </a:p>
          </p:txBody>
        </p:sp>
        <p:sp>
          <p:nvSpPr>
            <p:cNvPr id="25" name="Text 8">
              <a:extLst>
                <a:ext uri="{FF2B5EF4-FFF2-40B4-BE49-F238E27FC236}">
                  <a16:creationId xmlns:a16="http://schemas.microsoft.com/office/drawing/2014/main" id="{E36A34BC-2573-3FB5-ED63-588DD7245E82}"/>
                </a:ext>
              </a:extLst>
            </p:cNvPr>
            <p:cNvSpPr/>
            <p:nvPr/>
          </p:nvSpPr>
          <p:spPr>
            <a:xfrm>
              <a:off x="5265182" y="6140291"/>
              <a:ext cx="3979664" cy="317540"/>
            </a:xfrm>
            <a:prstGeom prst="rect">
              <a:avLst/>
            </a:prstGeom>
            <a:noFill/>
            <a:ln/>
          </p:spPr>
          <p:txBody>
            <a:bodyPr wrap="none" lIns="0" tIns="0" rIns="0" bIns="0" rtlCol="0" anchor="t"/>
            <a:lstStyle/>
            <a:p>
              <a:pPr marL="342900" indent="-342900" algn="just" rtl="1">
                <a:lnSpc>
                  <a:spcPts val="2500"/>
                </a:lnSpc>
                <a:buSzPct val="100000"/>
                <a:buChar char="•"/>
              </a:pPr>
              <a:r>
                <a:rPr lang="en-US" sz="1550" dirty="0">
                  <a:solidFill>
                    <a:srgbClr val="49495A"/>
                  </a:solidFill>
                  <a:latin typeface="Alexandria" pitchFamily="34" charset="0"/>
                  <a:ea typeface="Alexandria" pitchFamily="34" charset="-122"/>
                  <a:cs typeface="Alexandria" pitchFamily="34" charset="-120"/>
                </a:rPr>
                <a:t>الاستشهاد بمصادر موثوقة</a:t>
              </a:r>
              <a:endParaRPr lang="en-US" sz="1550" dirty="0"/>
            </a:p>
          </p:txBody>
        </p:sp>
        <p:sp>
          <p:nvSpPr>
            <p:cNvPr id="26" name="Text 9">
              <a:extLst>
                <a:ext uri="{FF2B5EF4-FFF2-40B4-BE49-F238E27FC236}">
                  <a16:creationId xmlns:a16="http://schemas.microsoft.com/office/drawing/2014/main" id="{411F1983-D3BA-6AC2-E85B-196CD8B0FD49}"/>
                </a:ext>
              </a:extLst>
            </p:cNvPr>
            <p:cNvSpPr/>
            <p:nvPr/>
          </p:nvSpPr>
          <p:spPr>
            <a:xfrm>
              <a:off x="11370707" y="4857869"/>
              <a:ext cx="2480905" cy="310158"/>
            </a:xfrm>
            <a:prstGeom prst="rect">
              <a:avLst/>
            </a:prstGeom>
            <a:noFill/>
            <a:ln/>
          </p:spPr>
          <p:txBody>
            <a:bodyPr wrap="none" lIns="0" tIns="0" rIns="0" bIns="0" rtlCol="0" anchor="t"/>
            <a:lstStyle/>
            <a:p>
              <a:pPr marL="0" indent="0" algn="just" rtl="1">
                <a:lnSpc>
                  <a:spcPts val="2400"/>
                </a:lnSpc>
                <a:buNone/>
              </a:pPr>
              <a:r>
                <a:rPr lang="en-US" sz="1950" dirty="0">
                  <a:solidFill>
                    <a:srgbClr val="403CCF"/>
                  </a:solidFill>
                  <a:latin typeface="Alexandria" pitchFamily="34" charset="0"/>
                  <a:ea typeface="Alexandria" pitchFamily="34" charset="-122"/>
                  <a:cs typeface="Alexandria" pitchFamily="34" charset="-120"/>
                </a:rPr>
                <a:t>الانتقال السلس</a:t>
              </a:r>
              <a:endParaRPr lang="en-US" sz="1950" dirty="0"/>
            </a:p>
          </p:txBody>
        </p:sp>
        <p:sp>
          <p:nvSpPr>
            <p:cNvPr id="27" name="Text 10">
              <a:extLst>
                <a:ext uri="{FF2B5EF4-FFF2-40B4-BE49-F238E27FC236}">
                  <a16:creationId xmlns:a16="http://schemas.microsoft.com/office/drawing/2014/main" id="{DB52A3BC-D2AE-93C8-B272-04D03CFCF725}"/>
                </a:ext>
              </a:extLst>
            </p:cNvPr>
            <p:cNvSpPr/>
            <p:nvPr/>
          </p:nvSpPr>
          <p:spPr>
            <a:xfrm>
              <a:off x="9736574" y="5366385"/>
              <a:ext cx="4115038" cy="317540"/>
            </a:xfrm>
            <a:prstGeom prst="rect">
              <a:avLst/>
            </a:prstGeom>
            <a:noFill/>
            <a:ln/>
          </p:spPr>
          <p:txBody>
            <a:bodyPr wrap="none" lIns="0" tIns="0" rIns="0" bIns="0" rtlCol="0" anchor="t"/>
            <a:lstStyle/>
            <a:p>
              <a:pPr marL="342900" indent="-342900" algn="just" rtl="1">
                <a:lnSpc>
                  <a:spcPts val="2500"/>
                </a:lnSpc>
                <a:buSzPct val="100000"/>
                <a:buChar char="•"/>
              </a:pPr>
              <a:r>
                <a:rPr lang="en-US" sz="1550" dirty="0">
                  <a:solidFill>
                    <a:srgbClr val="49495A"/>
                  </a:solidFill>
                  <a:latin typeface="Alexandria" pitchFamily="34" charset="0"/>
                  <a:ea typeface="Alexandria" pitchFamily="34" charset="-122"/>
                  <a:cs typeface="Alexandria" pitchFamily="34" charset="-120"/>
                </a:rPr>
                <a:t>الانتقال المنطقي للخطوة التالية</a:t>
              </a:r>
              <a:endParaRPr lang="en-US" sz="1550" dirty="0"/>
            </a:p>
          </p:txBody>
        </p:sp>
        <p:sp>
          <p:nvSpPr>
            <p:cNvPr id="28" name="Text 11">
              <a:extLst>
                <a:ext uri="{FF2B5EF4-FFF2-40B4-BE49-F238E27FC236}">
                  <a16:creationId xmlns:a16="http://schemas.microsoft.com/office/drawing/2014/main" id="{27005887-2146-C949-799F-EABF70CE8CF7}"/>
                </a:ext>
              </a:extLst>
            </p:cNvPr>
            <p:cNvSpPr/>
            <p:nvPr/>
          </p:nvSpPr>
          <p:spPr>
            <a:xfrm>
              <a:off x="9736574" y="5753338"/>
              <a:ext cx="4115038" cy="317540"/>
            </a:xfrm>
            <a:prstGeom prst="rect">
              <a:avLst/>
            </a:prstGeom>
            <a:noFill/>
            <a:ln/>
          </p:spPr>
          <p:txBody>
            <a:bodyPr wrap="none" lIns="0" tIns="0" rIns="0" bIns="0" rtlCol="0" anchor="t"/>
            <a:lstStyle/>
            <a:p>
              <a:pPr marL="342900" indent="-342900" algn="just" rtl="1">
                <a:lnSpc>
                  <a:spcPts val="2500"/>
                </a:lnSpc>
                <a:buSzPct val="100000"/>
                <a:buChar char="•"/>
              </a:pPr>
              <a:r>
                <a:rPr lang="en-US" sz="1550" dirty="0">
                  <a:solidFill>
                    <a:srgbClr val="49495A"/>
                  </a:solidFill>
                  <a:latin typeface="Alexandria" pitchFamily="34" charset="0"/>
                  <a:ea typeface="Alexandria" pitchFamily="34" charset="-122"/>
                  <a:cs typeface="Alexandria" pitchFamily="34" charset="-120"/>
                </a:rPr>
                <a:t>التعريف بمشكلة الدراسة</a:t>
              </a:r>
              <a:endParaRPr lang="en-US" sz="1550" dirty="0"/>
            </a:p>
          </p:txBody>
        </p:sp>
        <p:sp>
          <p:nvSpPr>
            <p:cNvPr id="30" name="Text 12">
              <a:extLst>
                <a:ext uri="{FF2B5EF4-FFF2-40B4-BE49-F238E27FC236}">
                  <a16:creationId xmlns:a16="http://schemas.microsoft.com/office/drawing/2014/main" id="{ED04D820-E7D2-EF6A-1CAB-158AEB3CB54B}"/>
                </a:ext>
              </a:extLst>
            </p:cNvPr>
            <p:cNvSpPr/>
            <p:nvPr/>
          </p:nvSpPr>
          <p:spPr>
            <a:xfrm>
              <a:off x="9736574" y="6140291"/>
              <a:ext cx="4115038" cy="317540"/>
            </a:xfrm>
            <a:prstGeom prst="rect">
              <a:avLst/>
            </a:prstGeom>
            <a:noFill/>
            <a:ln/>
          </p:spPr>
          <p:txBody>
            <a:bodyPr wrap="none" lIns="0" tIns="0" rIns="0" bIns="0" rtlCol="0" anchor="t"/>
            <a:lstStyle/>
            <a:p>
              <a:pPr marL="342900" indent="-342900" algn="just" rtl="1">
                <a:lnSpc>
                  <a:spcPts val="2500"/>
                </a:lnSpc>
                <a:buSzPct val="100000"/>
                <a:buChar char="•"/>
              </a:pPr>
              <a:r>
                <a:rPr lang="en-US" sz="1550" dirty="0">
                  <a:solidFill>
                    <a:srgbClr val="49495A"/>
                  </a:solidFill>
                  <a:latin typeface="Alexandria" pitchFamily="34" charset="0"/>
                  <a:ea typeface="Alexandria" pitchFamily="34" charset="-122"/>
                  <a:cs typeface="Alexandria" pitchFamily="34" charset="-120"/>
                </a:rPr>
                <a:t>ربط الأفكار بشكل متماسك</a:t>
              </a:r>
              <a:endParaRPr lang="en-US" sz="1550" dirty="0"/>
            </a:p>
          </p:txBody>
        </p:sp>
      </p:grpSp>
    </p:spTree>
    <p:extLst>
      <p:ext uri="{BB962C8B-B14F-4D97-AF65-F5344CB8AC3E}">
        <p14:creationId xmlns:p14="http://schemas.microsoft.com/office/powerpoint/2010/main" val="173574800"/>
      </p:ext>
    </p:extLst>
  </p:cSld>
  <p:clrMapOvr>
    <a:masterClrMapping/>
  </p:clrMapOvr>
  <p:transition spd="slow">
    <p:comb/>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4033593" y="735341"/>
            <a:ext cx="3902032" cy="400110"/>
          </a:xfrm>
          <a:prstGeom prst="rect">
            <a:avLst/>
          </a:prstGeom>
          <a:noFill/>
        </p:spPr>
        <p:txBody>
          <a:bodyPr wrap="square" rtlCol="0">
            <a:spAutoFit/>
          </a:bodyPr>
          <a:lstStyle/>
          <a:p>
            <a:pPr algn="ctr"/>
            <a:r>
              <a:rPr lang="ar-EG" sz="2000" b="1" dirty="0">
                <a:latin typeface="Alexandria" pitchFamily="2" charset="-78"/>
                <a:cs typeface="Alexandria" pitchFamily="2" charset="-78"/>
              </a:rPr>
              <a:t>ثانيًا: مراجعة الأدبيات أو الدراسات السابقة</a:t>
            </a:r>
            <a:endParaRPr lang="en-US" sz="2000" b="1" dirty="0">
              <a:latin typeface="Alexandria" pitchFamily="2" charset="-78"/>
              <a:cs typeface="Alexandria" pitchFamily="2" charset="-78"/>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a:t>
            </a:r>
            <a:r>
              <a:rPr lang="ar-EG" sz="5400" b="1" dirty="0">
                <a:solidFill>
                  <a:schemeClr val="bg1"/>
                </a:solidFill>
                <a:latin typeface="Times New Roman" panose="02020603050405020304" pitchFamily="18" charset="0"/>
                <a:cs typeface="Times New Roman" panose="02020603050405020304" pitchFamily="18" charset="0"/>
              </a:rPr>
              <a:t>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762000" y="1928707"/>
            <a:ext cx="10487692" cy="2122953"/>
          </a:xfrm>
          <a:prstGeom prst="rect">
            <a:avLst/>
          </a:prstGeom>
          <a:noFill/>
        </p:spPr>
        <p:txBody>
          <a:bodyPr wrap="square" rtlCol="0">
            <a:spAutoFit/>
          </a:bodyPr>
          <a:lstStyle/>
          <a:p>
            <a:pPr indent="404813" algn="just" rtl="1">
              <a:lnSpc>
                <a:spcPct val="150000"/>
              </a:lnSpc>
            </a:pPr>
            <a:r>
              <a:rPr lang="ar-EG" dirty="0">
                <a:latin typeface="Alexandria" pitchFamily="2" charset="-78"/>
                <a:cs typeface="Alexandria" pitchFamily="2" charset="-78"/>
              </a:rPr>
              <a:t>مراجعة الأدبيات، أو ما يُعرف أيضًا بـ "مراجعة الأدب السابق"، هي جزء هام في الخطة البحثية. تُعرف مراجعة الأدبيات بأنها عملية استعراض وتحليل الدراسات والأبحاث السابقة التي أجريت في مجال البحث الخاص بك. يهدف هذا الجزء من الخطة إلى تقديم لمحة شاملة عن المعرفة الموجودة بالفعل في المجال وتحديد الفجوات التي يمكن للبحث الحالي ملؤها.</a:t>
            </a:r>
          </a:p>
          <a:p>
            <a:pPr indent="404813" algn="just" rtl="1">
              <a:lnSpc>
                <a:spcPct val="150000"/>
              </a:lnSpc>
            </a:pPr>
            <a:endParaRPr lang="ar-EG" dirty="0">
              <a:latin typeface="Alexandria" pitchFamily="2" charset="-78"/>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678850" y="268963"/>
            <a:ext cx="2305141" cy="1076343"/>
          </a:xfrm>
          <a:prstGeom prst="rect">
            <a:avLst/>
          </a:prstGeom>
        </p:spPr>
      </p:pic>
      <p:pic>
        <p:nvPicPr>
          <p:cNvPr id="8" name="Picture 7">
            <a:extLst>
              <a:ext uri="{FF2B5EF4-FFF2-40B4-BE49-F238E27FC236}">
                <a16:creationId xmlns:a16="http://schemas.microsoft.com/office/drawing/2014/main" id="{773F110F-60FD-0BB3-46E0-1100AA10F00E}"/>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17279" y="4324658"/>
            <a:ext cx="10734661" cy="159794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57265799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1D7B57-F75C-137F-4005-197DD3CD4FB7}"/>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7375F9DF-CC93-8186-BBF1-7D8B2AE5F9F9}"/>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en-US"/>
          </a:p>
        </p:txBody>
      </p:sp>
      <p:pic>
        <p:nvPicPr>
          <p:cNvPr id="8" name="Graphic 21">
            <a:extLst>
              <a:ext uri="{FF2B5EF4-FFF2-40B4-BE49-F238E27FC236}">
                <a16:creationId xmlns:a16="http://schemas.microsoft.com/office/drawing/2014/main" id="{8F1BFCB6-F071-B494-508F-E6C5F2782CB2}"/>
              </a:ext>
            </a:extLst>
          </p:cNvPr>
          <p:cNvPicPr>
            <a:picLocks noChangeAspect="1"/>
          </p:cNvPicPr>
          <p:nvPr/>
        </p:nvPicPr>
        <p:blipFill rotWithShape="1">
          <a:blip r:embed="rId2"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180431" y="79526"/>
            <a:ext cx="2305141" cy="1076343"/>
          </a:xfrm>
          <a:prstGeom prst="rect">
            <a:avLst/>
          </a:prstGeom>
        </p:spPr>
      </p:pic>
      <p:grpSp>
        <p:nvGrpSpPr>
          <p:cNvPr id="2" name="Group 1">
            <a:extLst>
              <a:ext uri="{FF2B5EF4-FFF2-40B4-BE49-F238E27FC236}">
                <a16:creationId xmlns:a16="http://schemas.microsoft.com/office/drawing/2014/main" id="{7AFDAF28-B396-685F-9116-60B68DC4D934}"/>
              </a:ext>
            </a:extLst>
          </p:cNvPr>
          <p:cNvGrpSpPr/>
          <p:nvPr/>
        </p:nvGrpSpPr>
        <p:grpSpPr>
          <a:xfrm>
            <a:off x="267629" y="814040"/>
            <a:ext cx="11574965" cy="5543060"/>
            <a:chOff x="793790" y="858083"/>
            <a:chExt cx="13042820" cy="6513433"/>
          </a:xfrm>
        </p:grpSpPr>
        <p:sp>
          <p:nvSpPr>
            <p:cNvPr id="3" name="Text 0">
              <a:extLst>
                <a:ext uri="{FF2B5EF4-FFF2-40B4-BE49-F238E27FC236}">
                  <a16:creationId xmlns:a16="http://schemas.microsoft.com/office/drawing/2014/main" id="{5ED8D057-7819-ADBB-08F9-74F60203ED82}"/>
                </a:ext>
              </a:extLst>
            </p:cNvPr>
            <p:cNvSpPr/>
            <p:nvPr/>
          </p:nvSpPr>
          <p:spPr>
            <a:xfrm>
              <a:off x="8147566" y="858083"/>
              <a:ext cx="5689044" cy="496133"/>
            </a:xfrm>
            <a:prstGeom prst="rect">
              <a:avLst/>
            </a:prstGeom>
            <a:noFill/>
            <a:ln/>
          </p:spPr>
          <p:txBody>
            <a:bodyPr wrap="none" lIns="0" tIns="0" rIns="0" bIns="0" rtlCol="0" anchor="t"/>
            <a:lstStyle/>
            <a:p>
              <a:pPr marL="0" indent="0" algn="just" rtl="1">
                <a:lnSpc>
                  <a:spcPts val="3900"/>
                </a:lnSpc>
                <a:buNone/>
              </a:pPr>
              <a:r>
                <a:rPr lang="en-US" sz="3100" dirty="0">
                  <a:solidFill>
                    <a:srgbClr val="403CCF"/>
                  </a:solidFill>
                  <a:latin typeface="Alexandria" pitchFamily="34" charset="0"/>
                  <a:ea typeface="Alexandria" pitchFamily="34" charset="-122"/>
                  <a:cs typeface="Alexandria" pitchFamily="34" charset="-120"/>
                </a:rPr>
                <a:t>ضوابط صلاحية الدراسات السابقة</a:t>
              </a:r>
              <a:endParaRPr lang="en-US" sz="3100" dirty="0"/>
            </a:p>
          </p:txBody>
        </p:sp>
        <p:sp>
          <p:nvSpPr>
            <p:cNvPr id="4" name="Shape 1">
              <a:extLst>
                <a:ext uri="{FF2B5EF4-FFF2-40B4-BE49-F238E27FC236}">
                  <a16:creationId xmlns:a16="http://schemas.microsoft.com/office/drawing/2014/main" id="{DC966DFB-7920-F692-6443-91C22294D60D}"/>
                </a:ext>
              </a:extLst>
            </p:cNvPr>
            <p:cNvSpPr/>
            <p:nvPr/>
          </p:nvSpPr>
          <p:spPr>
            <a:xfrm>
              <a:off x="7414379" y="1751052"/>
              <a:ext cx="6422231" cy="2711053"/>
            </a:xfrm>
            <a:prstGeom prst="roundRect">
              <a:avLst>
                <a:gd name="adj" fmla="val 1098"/>
              </a:avLst>
            </a:prstGeom>
            <a:solidFill>
              <a:srgbClr val="EAE8F3"/>
            </a:solidFill>
            <a:ln/>
          </p:spPr>
          <p:txBody>
            <a:bodyPr/>
            <a:lstStyle/>
            <a:p>
              <a:pPr algn="just"/>
              <a:endParaRPr lang="en-US"/>
            </a:p>
          </p:txBody>
        </p:sp>
        <p:pic>
          <p:nvPicPr>
            <p:cNvPr id="5" name="Image 0" descr="preencoded.png">
              <a:extLst>
                <a:ext uri="{FF2B5EF4-FFF2-40B4-BE49-F238E27FC236}">
                  <a16:creationId xmlns:a16="http://schemas.microsoft.com/office/drawing/2014/main" id="{3DDC5CA0-1384-B05A-2CCC-2835B1AFAC88}"/>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3042940" y="1949410"/>
              <a:ext cx="595313" cy="595313"/>
            </a:xfrm>
            <a:prstGeom prst="rect">
              <a:avLst/>
            </a:prstGeom>
          </p:spPr>
        </p:pic>
        <p:pic>
          <p:nvPicPr>
            <p:cNvPr id="6" name="Image 1" descr="preencoded.png">
              <a:extLst>
                <a:ext uri="{FF2B5EF4-FFF2-40B4-BE49-F238E27FC236}">
                  <a16:creationId xmlns:a16="http://schemas.microsoft.com/office/drawing/2014/main" id="{BB8CABA8-61FF-B1F4-D773-15C66300528E}"/>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3206651" y="2113002"/>
              <a:ext cx="267891" cy="267891"/>
            </a:xfrm>
            <a:prstGeom prst="rect">
              <a:avLst/>
            </a:prstGeom>
          </p:spPr>
        </p:pic>
        <p:sp>
          <p:nvSpPr>
            <p:cNvPr id="7" name="Text 2">
              <a:extLst>
                <a:ext uri="{FF2B5EF4-FFF2-40B4-BE49-F238E27FC236}">
                  <a16:creationId xmlns:a16="http://schemas.microsoft.com/office/drawing/2014/main" id="{001C3963-D0CF-399B-8E2B-4D45F238D5EB}"/>
                </a:ext>
              </a:extLst>
            </p:cNvPr>
            <p:cNvSpPr/>
            <p:nvPr/>
          </p:nvSpPr>
          <p:spPr>
            <a:xfrm>
              <a:off x="11157347" y="2743081"/>
              <a:ext cx="2480905" cy="310158"/>
            </a:xfrm>
            <a:prstGeom prst="rect">
              <a:avLst/>
            </a:prstGeom>
            <a:noFill/>
            <a:ln/>
          </p:spPr>
          <p:txBody>
            <a:bodyPr wrap="none" lIns="0" tIns="0" rIns="0" bIns="0" rtlCol="0" anchor="t"/>
            <a:lstStyle/>
            <a:p>
              <a:pPr marL="0" indent="0" algn="just" rtl="1">
                <a:lnSpc>
                  <a:spcPts val="2400"/>
                </a:lnSpc>
                <a:buNone/>
              </a:pPr>
              <a:r>
                <a:rPr lang="en-US" sz="1950" dirty="0">
                  <a:solidFill>
                    <a:srgbClr val="49495A"/>
                  </a:solidFill>
                  <a:latin typeface="Alexandria" pitchFamily="34" charset="0"/>
                  <a:ea typeface="Alexandria" pitchFamily="34" charset="-122"/>
                  <a:cs typeface="Alexandria" pitchFamily="34" charset="-120"/>
                </a:rPr>
                <a:t>البعد الزماني</a:t>
              </a:r>
              <a:endParaRPr lang="en-US" sz="1950" dirty="0"/>
            </a:p>
          </p:txBody>
        </p:sp>
        <p:sp>
          <p:nvSpPr>
            <p:cNvPr id="9" name="Text 3">
              <a:extLst>
                <a:ext uri="{FF2B5EF4-FFF2-40B4-BE49-F238E27FC236}">
                  <a16:creationId xmlns:a16="http://schemas.microsoft.com/office/drawing/2014/main" id="{2DE97092-A605-3B73-4043-8C158CE6366D}"/>
                </a:ext>
              </a:extLst>
            </p:cNvPr>
            <p:cNvSpPr/>
            <p:nvPr/>
          </p:nvSpPr>
          <p:spPr>
            <a:xfrm>
              <a:off x="7612737" y="3172301"/>
              <a:ext cx="6025515" cy="317540"/>
            </a:xfrm>
            <a:prstGeom prst="rect">
              <a:avLst/>
            </a:prstGeom>
            <a:noFill/>
            <a:ln/>
          </p:spPr>
          <p:txBody>
            <a:bodyPr wrap="none" lIns="0" tIns="0" rIns="0" bIns="0" rtlCol="0" anchor="t"/>
            <a:lstStyle/>
            <a:p>
              <a:pPr marL="342900" indent="-342900" algn="just" rtl="1">
                <a:lnSpc>
                  <a:spcPts val="2500"/>
                </a:lnSpc>
                <a:buSzPct val="100000"/>
                <a:buChar char="•"/>
              </a:pPr>
              <a:r>
                <a:rPr lang="en-US" sz="1550" dirty="0">
                  <a:solidFill>
                    <a:srgbClr val="49495A"/>
                  </a:solidFill>
                  <a:latin typeface="Alexandria" pitchFamily="34" charset="0"/>
                  <a:ea typeface="Alexandria" pitchFamily="34" charset="-122"/>
                  <a:cs typeface="Alexandria" pitchFamily="34" charset="-120"/>
                </a:rPr>
                <a:t>قرب الدراسات السابقة من المجال الزماني لمشكلة الدراسة</a:t>
              </a:r>
              <a:endParaRPr lang="en-US" sz="1550" dirty="0"/>
            </a:p>
          </p:txBody>
        </p:sp>
        <p:sp>
          <p:nvSpPr>
            <p:cNvPr id="10" name="Text 4">
              <a:extLst>
                <a:ext uri="{FF2B5EF4-FFF2-40B4-BE49-F238E27FC236}">
                  <a16:creationId xmlns:a16="http://schemas.microsoft.com/office/drawing/2014/main" id="{49841966-2123-6214-2D0F-0BD2ABC1B026}"/>
                </a:ext>
              </a:extLst>
            </p:cNvPr>
            <p:cNvSpPr/>
            <p:nvPr/>
          </p:nvSpPr>
          <p:spPr>
            <a:xfrm>
              <a:off x="7612737" y="3559254"/>
              <a:ext cx="6025515" cy="317540"/>
            </a:xfrm>
            <a:prstGeom prst="rect">
              <a:avLst/>
            </a:prstGeom>
            <a:noFill/>
            <a:ln/>
          </p:spPr>
          <p:txBody>
            <a:bodyPr wrap="none" lIns="0" tIns="0" rIns="0" bIns="0" rtlCol="0" anchor="t"/>
            <a:lstStyle/>
            <a:p>
              <a:pPr marL="342900" indent="-342900" algn="just" rtl="1">
                <a:lnSpc>
                  <a:spcPts val="2500"/>
                </a:lnSpc>
                <a:buSzPct val="100000"/>
                <a:buChar char="•"/>
              </a:pPr>
              <a:r>
                <a:rPr lang="en-US" sz="1550" dirty="0">
                  <a:solidFill>
                    <a:srgbClr val="49495A"/>
                  </a:solidFill>
                  <a:latin typeface="Alexandria" pitchFamily="34" charset="0"/>
                  <a:ea typeface="Alexandria" pitchFamily="34" charset="-122"/>
                  <a:cs typeface="Alexandria" pitchFamily="34" charset="-120"/>
                </a:rPr>
                <a:t>حداثة الدراسات السابقة</a:t>
              </a:r>
              <a:endParaRPr lang="en-US" sz="1550" dirty="0"/>
            </a:p>
          </p:txBody>
        </p:sp>
        <p:sp>
          <p:nvSpPr>
            <p:cNvPr id="11" name="Text 5">
              <a:extLst>
                <a:ext uri="{FF2B5EF4-FFF2-40B4-BE49-F238E27FC236}">
                  <a16:creationId xmlns:a16="http://schemas.microsoft.com/office/drawing/2014/main" id="{082293DC-3C43-17B6-F2AD-3F79297A04AE}"/>
                </a:ext>
              </a:extLst>
            </p:cNvPr>
            <p:cNvSpPr/>
            <p:nvPr/>
          </p:nvSpPr>
          <p:spPr>
            <a:xfrm>
              <a:off x="7612737" y="3946207"/>
              <a:ext cx="6025515" cy="317540"/>
            </a:xfrm>
            <a:prstGeom prst="rect">
              <a:avLst/>
            </a:prstGeom>
            <a:noFill/>
            <a:ln/>
          </p:spPr>
          <p:txBody>
            <a:bodyPr wrap="none" lIns="0" tIns="0" rIns="0" bIns="0" rtlCol="0" anchor="t"/>
            <a:lstStyle/>
            <a:p>
              <a:pPr marL="342900" indent="-342900" algn="just" rtl="1">
                <a:lnSpc>
                  <a:spcPts val="2500"/>
                </a:lnSpc>
                <a:buSzPct val="100000"/>
                <a:buChar char="•"/>
              </a:pPr>
              <a:r>
                <a:rPr lang="en-US" sz="1550" dirty="0">
                  <a:solidFill>
                    <a:srgbClr val="49495A"/>
                  </a:solidFill>
                  <a:latin typeface="Alexandria" pitchFamily="34" charset="0"/>
                  <a:ea typeface="Alexandria" pitchFamily="34" charset="-122"/>
                  <a:cs typeface="Alexandria" pitchFamily="34" charset="-120"/>
                </a:rPr>
                <a:t>عرض الدراسات السابقة بتسلسل زمني</a:t>
              </a:r>
              <a:endParaRPr lang="en-US" sz="1550" dirty="0"/>
            </a:p>
          </p:txBody>
        </p:sp>
        <p:sp>
          <p:nvSpPr>
            <p:cNvPr id="12" name="Shape 6">
              <a:extLst>
                <a:ext uri="{FF2B5EF4-FFF2-40B4-BE49-F238E27FC236}">
                  <a16:creationId xmlns:a16="http://schemas.microsoft.com/office/drawing/2014/main" id="{A4E388D4-9D9B-0BF2-6832-8DED167D5C4D}"/>
                </a:ext>
              </a:extLst>
            </p:cNvPr>
            <p:cNvSpPr/>
            <p:nvPr/>
          </p:nvSpPr>
          <p:spPr>
            <a:xfrm>
              <a:off x="793790" y="1751052"/>
              <a:ext cx="6422231" cy="2711053"/>
            </a:xfrm>
            <a:prstGeom prst="roundRect">
              <a:avLst>
                <a:gd name="adj" fmla="val 1098"/>
              </a:avLst>
            </a:prstGeom>
            <a:solidFill>
              <a:srgbClr val="EAE8F3"/>
            </a:solidFill>
            <a:ln/>
          </p:spPr>
          <p:txBody>
            <a:bodyPr/>
            <a:lstStyle/>
            <a:p>
              <a:pPr algn="just"/>
              <a:endParaRPr lang="en-US"/>
            </a:p>
          </p:txBody>
        </p:sp>
        <p:pic>
          <p:nvPicPr>
            <p:cNvPr id="13" name="Image 2" descr="preencoded.png">
              <a:extLst>
                <a:ext uri="{FF2B5EF4-FFF2-40B4-BE49-F238E27FC236}">
                  <a16:creationId xmlns:a16="http://schemas.microsoft.com/office/drawing/2014/main" id="{57F26661-D3BD-61D2-B801-A93EAF9EF910}"/>
                </a:ext>
              </a:extLst>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6422350" y="1949410"/>
              <a:ext cx="595313" cy="595313"/>
            </a:xfrm>
            <a:prstGeom prst="rect">
              <a:avLst/>
            </a:prstGeom>
          </p:spPr>
        </p:pic>
        <p:pic>
          <p:nvPicPr>
            <p:cNvPr id="14" name="Image 3" descr="preencoded.png">
              <a:extLst>
                <a:ext uri="{FF2B5EF4-FFF2-40B4-BE49-F238E27FC236}">
                  <a16:creationId xmlns:a16="http://schemas.microsoft.com/office/drawing/2014/main" id="{416D772C-57B6-61E0-2622-51BA3ABA9E26}"/>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6586061" y="2113002"/>
              <a:ext cx="267891" cy="267891"/>
            </a:xfrm>
            <a:prstGeom prst="rect">
              <a:avLst/>
            </a:prstGeom>
          </p:spPr>
        </p:pic>
        <p:sp>
          <p:nvSpPr>
            <p:cNvPr id="15" name="Text 7">
              <a:extLst>
                <a:ext uri="{FF2B5EF4-FFF2-40B4-BE49-F238E27FC236}">
                  <a16:creationId xmlns:a16="http://schemas.microsoft.com/office/drawing/2014/main" id="{A66FD1B8-456F-A576-4125-F8A191BB56D6}"/>
                </a:ext>
              </a:extLst>
            </p:cNvPr>
            <p:cNvSpPr/>
            <p:nvPr/>
          </p:nvSpPr>
          <p:spPr>
            <a:xfrm>
              <a:off x="4536758" y="2743081"/>
              <a:ext cx="2480905" cy="310158"/>
            </a:xfrm>
            <a:prstGeom prst="rect">
              <a:avLst/>
            </a:prstGeom>
            <a:noFill/>
            <a:ln/>
          </p:spPr>
          <p:txBody>
            <a:bodyPr wrap="none" lIns="0" tIns="0" rIns="0" bIns="0" rtlCol="0" anchor="t"/>
            <a:lstStyle/>
            <a:p>
              <a:pPr marL="0" indent="0" algn="just" rtl="1">
                <a:lnSpc>
                  <a:spcPts val="2400"/>
                </a:lnSpc>
                <a:buNone/>
              </a:pPr>
              <a:r>
                <a:rPr lang="en-US" sz="1950" dirty="0">
                  <a:solidFill>
                    <a:srgbClr val="49495A"/>
                  </a:solidFill>
                  <a:latin typeface="Alexandria" pitchFamily="34" charset="0"/>
                  <a:ea typeface="Alexandria" pitchFamily="34" charset="-122"/>
                  <a:cs typeface="Alexandria" pitchFamily="34" charset="-120"/>
                </a:rPr>
                <a:t>البعد المكاني</a:t>
              </a:r>
              <a:endParaRPr lang="en-US" sz="1950" dirty="0"/>
            </a:p>
          </p:txBody>
        </p:sp>
        <p:sp>
          <p:nvSpPr>
            <p:cNvPr id="16" name="Text 8">
              <a:extLst>
                <a:ext uri="{FF2B5EF4-FFF2-40B4-BE49-F238E27FC236}">
                  <a16:creationId xmlns:a16="http://schemas.microsoft.com/office/drawing/2014/main" id="{8815581E-8BF3-83C3-9EC5-9C43D1F7C549}"/>
                </a:ext>
              </a:extLst>
            </p:cNvPr>
            <p:cNvSpPr/>
            <p:nvPr/>
          </p:nvSpPr>
          <p:spPr>
            <a:xfrm>
              <a:off x="992148" y="3172301"/>
              <a:ext cx="6025515" cy="317540"/>
            </a:xfrm>
            <a:prstGeom prst="rect">
              <a:avLst/>
            </a:prstGeom>
            <a:noFill/>
            <a:ln/>
          </p:spPr>
          <p:txBody>
            <a:bodyPr wrap="none" lIns="0" tIns="0" rIns="0" bIns="0" rtlCol="0" anchor="t"/>
            <a:lstStyle/>
            <a:p>
              <a:pPr marL="342900" indent="-342900" algn="just" rtl="1">
                <a:lnSpc>
                  <a:spcPts val="2500"/>
                </a:lnSpc>
                <a:buSzPct val="100000"/>
                <a:buChar char="•"/>
              </a:pPr>
              <a:r>
                <a:rPr lang="en-US" sz="1550" dirty="0">
                  <a:solidFill>
                    <a:srgbClr val="49495A"/>
                  </a:solidFill>
                  <a:latin typeface="Alexandria" pitchFamily="34" charset="0"/>
                  <a:ea typeface="Alexandria" pitchFamily="34" charset="-122"/>
                  <a:cs typeface="Alexandria" pitchFamily="34" charset="-120"/>
                </a:rPr>
                <a:t>قرب الدراسات السابقة من المجال المكاني لمشكلة الدراسة</a:t>
              </a:r>
              <a:endParaRPr lang="en-US" sz="1550" dirty="0"/>
            </a:p>
          </p:txBody>
        </p:sp>
        <p:sp>
          <p:nvSpPr>
            <p:cNvPr id="17" name="Text 9">
              <a:extLst>
                <a:ext uri="{FF2B5EF4-FFF2-40B4-BE49-F238E27FC236}">
                  <a16:creationId xmlns:a16="http://schemas.microsoft.com/office/drawing/2014/main" id="{185FFC8D-5378-0AC0-B4AE-64D0AF715542}"/>
                </a:ext>
              </a:extLst>
            </p:cNvPr>
            <p:cNvSpPr/>
            <p:nvPr/>
          </p:nvSpPr>
          <p:spPr>
            <a:xfrm>
              <a:off x="992148" y="3559254"/>
              <a:ext cx="6025515" cy="317540"/>
            </a:xfrm>
            <a:prstGeom prst="rect">
              <a:avLst/>
            </a:prstGeom>
            <a:noFill/>
            <a:ln/>
          </p:spPr>
          <p:txBody>
            <a:bodyPr wrap="none" lIns="0" tIns="0" rIns="0" bIns="0" rtlCol="0" anchor="t"/>
            <a:lstStyle/>
            <a:p>
              <a:pPr marL="342900" indent="-342900" algn="just" rtl="1">
                <a:lnSpc>
                  <a:spcPts val="2500"/>
                </a:lnSpc>
                <a:buSzPct val="100000"/>
                <a:buChar char="•"/>
              </a:pPr>
              <a:r>
                <a:rPr lang="en-US" sz="1550" dirty="0">
                  <a:solidFill>
                    <a:srgbClr val="49495A"/>
                  </a:solidFill>
                  <a:latin typeface="Alexandria" pitchFamily="34" charset="0"/>
                  <a:ea typeface="Alexandria" pitchFamily="34" charset="-122"/>
                  <a:cs typeface="Alexandria" pitchFamily="34" charset="-120"/>
                </a:rPr>
                <a:t>عرض مكان إجراء الدراسة السابقة</a:t>
              </a:r>
              <a:endParaRPr lang="en-US" sz="1550" dirty="0"/>
            </a:p>
          </p:txBody>
        </p:sp>
        <p:sp>
          <p:nvSpPr>
            <p:cNvPr id="18" name="Text 10">
              <a:extLst>
                <a:ext uri="{FF2B5EF4-FFF2-40B4-BE49-F238E27FC236}">
                  <a16:creationId xmlns:a16="http://schemas.microsoft.com/office/drawing/2014/main" id="{A8423B00-840D-C702-8535-7383C919A728}"/>
                </a:ext>
              </a:extLst>
            </p:cNvPr>
            <p:cNvSpPr/>
            <p:nvPr/>
          </p:nvSpPr>
          <p:spPr>
            <a:xfrm>
              <a:off x="992148" y="3946207"/>
              <a:ext cx="6025515" cy="317540"/>
            </a:xfrm>
            <a:prstGeom prst="rect">
              <a:avLst/>
            </a:prstGeom>
            <a:noFill/>
            <a:ln/>
          </p:spPr>
          <p:txBody>
            <a:bodyPr wrap="none" lIns="0" tIns="0" rIns="0" bIns="0" rtlCol="0" anchor="t"/>
            <a:lstStyle/>
            <a:p>
              <a:pPr marL="342900" indent="-342900" algn="just" rtl="1">
                <a:lnSpc>
                  <a:spcPts val="2500"/>
                </a:lnSpc>
                <a:buSzPct val="100000"/>
                <a:buChar char="•"/>
              </a:pPr>
              <a:r>
                <a:rPr lang="en-US" sz="1550" dirty="0">
                  <a:solidFill>
                    <a:srgbClr val="49495A"/>
                  </a:solidFill>
                  <a:latin typeface="Alexandria" pitchFamily="34" charset="0"/>
                  <a:ea typeface="Alexandria" pitchFamily="34" charset="-122"/>
                  <a:cs typeface="Alexandria" pitchFamily="34" charset="-120"/>
                </a:rPr>
                <a:t>علاقة الدراسات السابقة بالمجال الذي طبقت عليه الدراسة</a:t>
              </a:r>
              <a:endParaRPr lang="en-US" sz="1550" dirty="0"/>
            </a:p>
          </p:txBody>
        </p:sp>
        <p:sp>
          <p:nvSpPr>
            <p:cNvPr id="19" name="Shape 11">
              <a:extLst>
                <a:ext uri="{FF2B5EF4-FFF2-40B4-BE49-F238E27FC236}">
                  <a16:creationId xmlns:a16="http://schemas.microsoft.com/office/drawing/2014/main" id="{F4BF826C-DCE0-B8F1-7335-6248AF2F6847}"/>
                </a:ext>
              </a:extLst>
            </p:cNvPr>
            <p:cNvSpPr/>
            <p:nvPr/>
          </p:nvSpPr>
          <p:spPr>
            <a:xfrm>
              <a:off x="7414379" y="4660463"/>
              <a:ext cx="6422231" cy="2711053"/>
            </a:xfrm>
            <a:prstGeom prst="roundRect">
              <a:avLst>
                <a:gd name="adj" fmla="val 1098"/>
              </a:avLst>
            </a:prstGeom>
            <a:solidFill>
              <a:srgbClr val="EAE8F3"/>
            </a:solidFill>
            <a:ln/>
          </p:spPr>
          <p:txBody>
            <a:bodyPr/>
            <a:lstStyle/>
            <a:p>
              <a:pPr algn="just"/>
              <a:endParaRPr lang="en-US"/>
            </a:p>
          </p:txBody>
        </p:sp>
        <p:pic>
          <p:nvPicPr>
            <p:cNvPr id="20" name="Image 4" descr="preencoded.png">
              <a:extLst>
                <a:ext uri="{FF2B5EF4-FFF2-40B4-BE49-F238E27FC236}">
                  <a16:creationId xmlns:a16="http://schemas.microsoft.com/office/drawing/2014/main" id="{0502FFFE-5427-0A6B-0914-D63A0C888839}"/>
                </a:ext>
              </a:extLst>
            </p:cNvPr>
            <p:cNvPicPr>
              <a:picLocks noChangeAspect="1"/>
            </p:cNvPicPr>
            <p:nvPr/>
          </p:nvPicPr>
          <p:blipFill>
            <a:blip r:embed="rId9" cstate="email">
              <a:extLst>
                <a:ext uri="{28A0092B-C50C-407E-A947-70E740481C1C}">
                  <a14:useLocalDpi xmlns:a14="http://schemas.microsoft.com/office/drawing/2010/main"/>
                </a:ext>
              </a:extLst>
            </a:blip>
            <a:stretch>
              <a:fillRect/>
            </a:stretch>
          </p:blipFill>
          <p:spPr>
            <a:xfrm>
              <a:off x="13042940" y="4858822"/>
              <a:ext cx="595313" cy="595313"/>
            </a:xfrm>
            <a:prstGeom prst="rect">
              <a:avLst/>
            </a:prstGeom>
          </p:spPr>
        </p:pic>
        <p:pic>
          <p:nvPicPr>
            <p:cNvPr id="21" name="Image 5" descr="preencoded.png">
              <a:extLst>
                <a:ext uri="{FF2B5EF4-FFF2-40B4-BE49-F238E27FC236}">
                  <a16:creationId xmlns:a16="http://schemas.microsoft.com/office/drawing/2014/main" id="{31099D2F-1C7B-A4B8-E7D3-11DC29CCF8BF}"/>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13206651" y="5022413"/>
              <a:ext cx="267891" cy="267891"/>
            </a:xfrm>
            <a:prstGeom prst="rect">
              <a:avLst/>
            </a:prstGeom>
          </p:spPr>
        </p:pic>
        <p:sp>
          <p:nvSpPr>
            <p:cNvPr id="22" name="Text 12">
              <a:extLst>
                <a:ext uri="{FF2B5EF4-FFF2-40B4-BE49-F238E27FC236}">
                  <a16:creationId xmlns:a16="http://schemas.microsoft.com/office/drawing/2014/main" id="{9408D8A0-CD8B-4736-59EA-E9EBE5E0FF54}"/>
                </a:ext>
              </a:extLst>
            </p:cNvPr>
            <p:cNvSpPr/>
            <p:nvPr/>
          </p:nvSpPr>
          <p:spPr>
            <a:xfrm>
              <a:off x="11157347" y="5652492"/>
              <a:ext cx="2480905" cy="310158"/>
            </a:xfrm>
            <a:prstGeom prst="rect">
              <a:avLst/>
            </a:prstGeom>
            <a:noFill/>
            <a:ln/>
          </p:spPr>
          <p:txBody>
            <a:bodyPr wrap="none" lIns="0" tIns="0" rIns="0" bIns="0" rtlCol="0" anchor="t"/>
            <a:lstStyle/>
            <a:p>
              <a:pPr marL="0" indent="0" algn="just" rtl="1">
                <a:lnSpc>
                  <a:spcPts val="2400"/>
                </a:lnSpc>
                <a:buNone/>
              </a:pPr>
              <a:r>
                <a:rPr lang="en-US" sz="1950" dirty="0">
                  <a:solidFill>
                    <a:srgbClr val="49495A"/>
                  </a:solidFill>
                  <a:latin typeface="Alexandria" pitchFamily="34" charset="0"/>
                  <a:ea typeface="Alexandria" pitchFamily="34" charset="-122"/>
                  <a:cs typeface="Alexandria" pitchFamily="34" charset="-120"/>
                </a:rPr>
                <a:t>البعد الموضوعي</a:t>
              </a:r>
              <a:endParaRPr lang="en-US" sz="1950" dirty="0"/>
            </a:p>
          </p:txBody>
        </p:sp>
        <p:sp>
          <p:nvSpPr>
            <p:cNvPr id="23" name="Text 13">
              <a:extLst>
                <a:ext uri="{FF2B5EF4-FFF2-40B4-BE49-F238E27FC236}">
                  <a16:creationId xmlns:a16="http://schemas.microsoft.com/office/drawing/2014/main" id="{17475CC4-DE7A-DE21-7C07-F87A55AA0141}"/>
                </a:ext>
              </a:extLst>
            </p:cNvPr>
            <p:cNvSpPr/>
            <p:nvPr/>
          </p:nvSpPr>
          <p:spPr>
            <a:xfrm>
              <a:off x="7612737" y="6081713"/>
              <a:ext cx="6025515" cy="317540"/>
            </a:xfrm>
            <a:prstGeom prst="rect">
              <a:avLst/>
            </a:prstGeom>
            <a:noFill/>
            <a:ln/>
          </p:spPr>
          <p:txBody>
            <a:bodyPr wrap="none" lIns="0" tIns="0" rIns="0" bIns="0" rtlCol="0" anchor="t"/>
            <a:lstStyle/>
            <a:p>
              <a:pPr marL="342900" indent="-342900" algn="just" rtl="1">
                <a:lnSpc>
                  <a:spcPts val="2500"/>
                </a:lnSpc>
                <a:buSzPct val="100000"/>
                <a:buChar char="•"/>
              </a:pPr>
              <a:r>
                <a:rPr lang="en-US" sz="1550" dirty="0">
                  <a:solidFill>
                    <a:srgbClr val="49495A"/>
                  </a:solidFill>
                  <a:latin typeface="Alexandria" pitchFamily="34" charset="0"/>
                  <a:ea typeface="Alexandria" pitchFamily="34" charset="-122"/>
                  <a:cs typeface="Alexandria" pitchFamily="34" charset="-120"/>
                </a:rPr>
                <a:t>قرب الدراسات السابقة من المجال الموضوعي لمشكلة الدراسة</a:t>
              </a:r>
              <a:endParaRPr lang="en-US" sz="1550" dirty="0"/>
            </a:p>
          </p:txBody>
        </p:sp>
        <p:sp>
          <p:nvSpPr>
            <p:cNvPr id="24" name="Text 14">
              <a:extLst>
                <a:ext uri="{FF2B5EF4-FFF2-40B4-BE49-F238E27FC236}">
                  <a16:creationId xmlns:a16="http://schemas.microsoft.com/office/drawing/2014/main" id="{FF97F8AC-2E12-07F7-5E9F-7F0F8115E93E}"/>
                </a:ext>
              </a:extLst>
            </p:cNvPr>
            <p:cNvSpPr/>
            <p:nvPr/>
          </p:nvSpPr>
          <p:spPr>
            <a:xfrm>
              <a:off x="7612737" y="6468666"/>
              <a:ext cx="6025515" cy="317540"/>
            </a:xfrm>
            <a:prstGeom prst="rect">
              <a:avLst/>
            </a:prstGeom>
            <a:noFill/>
            <a:ln/>
          </p:spPr>
          <p:txBody>
            <a:bodyPr wrap="none" lIns="0" tIns="0" rIns="0" bIns="0" rtlCol="0" anchor="t"/>
            <a:lstStyle/>
            <a:p>
              <a:pPr marL="342900" indent="-342900" algn="just" rtl="1">
                <a:lnSpc>
                  <a:spcPts val="2500"/>
                </a:lnSpc>
                <a:buSzPct val="100000"/>
                <a:buChar char="•"/>
              </a:pPr>
              <a:r>
                <a:rPr lang="en-US" sz="1550" dirty="0">
                  <a:solidFill>
                    <a:srgbClr val="49495A"/>
                  </a:solidFill>
                  <a:latin typeface="Alexandria" pitchFamily="34" charset="0"/>
                  <a:ea typeface="Alexandria" pitchFamily="34" charset="-122"/>
                  <a:cs typeface="Alexandria" pitchFamily="34" charset="-120"/>
                </a:rPr>
                <a:t>تقسيم الدراسات السابقة حسب متغيرات الدراسة الحالية</a:t>
              </a:r>
              <a:endParaRPr lang="en-US" sz="1550" dirty="0"/>
            </a:p>
          </p:txBody>
        </p:sp>
        <p:sp>
          <p:nvSpPr>
            <p:cNvPr id="25" name="Text 15">
              <a:extLst>
                <a:ext uri="{FF2B5EF4-FFF2-40B4-BE49-F238E27FC236}">
                  <a16:creationId xmlns:a16="http://schemas.microsoft.com/office/drawing/2014/main" id="{CF70DE09-D6F3-14D9-9F0A-ADF0602EE79B}"/>
                </a:ext>
              </a:extLst>
            </p:cNvPr>
            <p:cNvSpPr/>
            <p:nvPr/>
          </p:nvSpPr>
          <p:spPr>
            <a:xfrm>
              <a:off x="7612737" y="6855619"/>
              <a:ext cx="6025515" cy="317540"/>
            </a:xfrm>
            <a:prstGeom prst="rect">
              <a:avLst/>
            </a:prstGeom>
            <a:noFill/>
            <a:ln/>
          </p:spPr>
          <p:txBody>
            <a:bodyPr wrap="none" lIns="0" tIns="0" rIns="0" bIns="0" rtlCol="0" anchor="t"/>
            <a:lstStyle/>
            <a:p>
              <a:pPr marL="342900" indent="-342900" algn="just" rtl="1">
                <a:lnSpc>
                  <a:spcPts val="2500"/>
                </a:lnSpc>
                <a:buSzPct val="100000"/>
                <a:buChar char="•"/>
              </a:pPr>
              <a:r>
                <a:rPr lang="en-US" sz="1550" dirty="0">
                  <a:solidFill>
                    <a:srgbClr val="49495A"/>
                  </a:solidFill>
                  <a:latin typeface="Alexandria" pitchFamily="34" charset="0"/>
                  <a:ea typeface="Alexandria" pitchFamily="34" charset="-122"/>
                  <a:cs typeface="Alexandria" pitchFamily="34" charset="-120"/>
                </a:rPr>
                <a:t>مدى شمولية الدراسات السابقة لموضوع المشكلة</a:t>
              </a:r>
              <a:endParaRPr lang="en-US" sz="1550" dirty="0"/>
            </a:p>
          </p:txBody>
        </p:sp>
        <p:sp>
          <p:nvSpPr>
            <p:cNvPr id="26" name="Shape 16">
              <a:extLst>
                <a:ext uri="{FF2B5EF4-FFF2-40B4-BE49-F238E27FC236}">
                  <a16:creationId xmlns:a16="http://schemas.microsoft.com/office/drawing/2014/main" id="{3DF03B72-48DC-9123-E9CF-9D8E1C9E81D0}"/>
                </a:ext>
              </a:extLst>
            </p:cNvPr>
            <p:cNvSpPr/>
            <p:nvPr/>
          </p:nvSpPr>
          <p:spPr>
            <a:xfrm>
              <a:off x="793790" y="4660463"/>
              <a:ext cx="6422231" cy="2711053"/>
            </a:xfrm>
            <a:prstGeom prst="roundRect">
              <a:avLst>
                <a:gd name="adj" fmla="val 1098"/>
              </a:avLst>
            </a:prstGeom>
            <a:solidFill>
              <a:srgbClr val="EAE8F3"/>
            </a:solidFill>
            <a:ln/>
          </p:spPr>
          <p:txBody>
            <a:bodyPr/>
            <a:lstStyle/>
            <a:p>
              <a:pPr algn="just"/>
              <a:endParaRPr lang="en-US"/>
            </a:p>
          </p:txBody>
        </p:sp>
        <p:pic>
          <p:nvPicPr>
            <p:cNvPr id="27" name="Image 6" descr="preencoded.png">
              <a:extLst>
                <a:ext uri="{FF2B5EF4-FFF2-40B4-BE49-F238E27FC236}">
                  <a16:creationId xmlns:a16="http://schemas.microsoft.com/office/drawing/2014/main" id="{4B924F92-091E-9E58-D1E9-2E4C7FDEC23E}"/>
                </a:ext>
              </a:extLst>
            </p:cNvPr>
            <p:cNvPicPr>
              <a:picLocks noChangeAspect="1"/>
            </p:cNvPicPr>
            <p:nvPr/>
          </p:nvPicPr>
          <p:blipFill>
            <a:blip r:embed="rId12" cstate="email">
              <a:extLst>
                <a:ext uri="{28A0092B-C50C-407E-A947-70E740481C1C}">
                  <a14:useLocalDpi xmlns:a14="http://schemas.microsoft.com/office/drawing/2010/main"/>
                </a:ext>
              </a:extLst>
            </a:blip>
            <a:stretch>
              <a:fillRect/>
            </a:stretch>
          </p:blipFill>
          <p:spPr>
            <a:xfrm>
              <a:off x="6422350" y="4858822"/>
              <a:ext cx="595313" cy="595313"/>
            </a:xfrm>
            <a:prstGeom prst="rect">
              <a:avLst/>
            </a:prstGeom>
          </p:spPr>
        </p:pic>
        <p:pic>
          <p:nvPicPr>
            <p:cNvPr id="28" name="Image 7" descr="preencoded.png">
              <a:extLst>
                <a:ext uri="{FF2B5EF4-FFF2-40B4-BE49-F238E27FC236}">
                  <a16:creationId xmlns:a16="http://schemas.microsoft.com/office/drawing/2014/main" id="{93C41700-BF1A-9991-53DE-C23F83E69A5F}"/>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6586061" y="5022413"/>
              <a:ext cx="267891" cy="267891"/>
            </a:xfrm>
            <a:prstGeom prst="rect">
              <a:avLst/>
            </a:prstGeom>
          </p:spPr>
        </p:pic>
        <p:sp>
          <p:nvSpPr>
            <p:cNvPr id="30" name="Text 17">
              <a:extLst>
                <a:ext uri="{FF2B5EF4-FFF2-40B4-BE49-F238E27FC236}">
                  <a16:creationId xmlns:a16="http://schemas.microsoft.com/office/drawing/2014/main" id="{09E983AD-C765-4B73-B83D-AE0B290B5FAD}"/>
                </a:ext>
              </a:extLst>
            </p:cNvPr>
            <p:cNvSpPr/>
            <p:nvPr/>
          </p:nvSpPr>
          <p:spPr>
            <a:xfrm>
              <a:off x="4536758" y="5652492"/>
              <a:ext cx="2480905" cy="310158"/>
            </a:xfrm>
            <a:prstGeom prst="rect">
              <a:avLst/>
            </a:prstGeom>
            <a:noFill/>
            <a:ln/>
          </p:spPr>
          <p:txBody>
            <a:bodyPr wrap="none" lIns="0" tIns="0" rIns="0" bIns="0" rtlCol="0" anchor="t"/>
            <a:lstStyle/>
            <a:p>
              <a:pPr marL="0" indent="0" algn="just" rtl="1">
                <a:lnSpc>
                  <a:spcPts val="2400"/>
                </a:lnSpc>
                <a:buNone/>
              </a:pPr>
              <a:r>
                <a:rPr lang="en-US" sz="1950" dirty="0">
                  <a:solidFill>
                    <a:srgbClr val="49495A"/>
                  </a:solidFill>
                  <a:latin typeface="Alexandria" pitchFamily="34" charset="0"/>
                  <a:ea typeface="Alexandria" pitchFamily="34" charset="-122"/>
                  <a:cs typeface="Alexandria" pitchFamily="34" charset="-120"/>
                </a:rPr>
                <a:t>المعايير الشكلية</a:t>
              </a:r>
              <a:endParaRPr lang="en-US" sz="1950" dirty="0"/>
            </a:p>
          </p:txBody>
        </p:sp>
        <p:sp>
          <p:nvSpPr>
            <p:cNvPr id="31" name="Text 18">
              <a:extLst>
                <a:ext uri="{FF2B5EF4-FFF2-40B4-BE49-F238E27FC236}">
                  <a16:creationId xmlns:a16="http://schemas.microsoft.com/office/drawing/2014/main" id="{097A6EB1-3C8A-5B15-71D5-64007F65CC84}"/>
                </a:ext>
              </a:extLst>
            </p:cNvPr>
            <p:cNvSpPr/>
            <p:nvPr/>
          </p:nvSpPr>
          <p:spPr>
            <a:xfrm>
              <a:off x="992148" y="6081713"/>
              <a:ext cx="6025515" cy="317540"/>
            </a:xfrm>
            <a:prstGeom prst="rect">
              <a:avLst/>
            </a:prstGeom>
            <a:noFill/>
            <a:ln/>
          </p:spPr>
          <p:txBody>
            <a:bodyPr wrap="none" lIns="0" tIns="0" rIns="0" bIns="0" rtlCol="0" anchor="t"/>
            <a:lstStyle/>
            <a:p>
              <a:pPr marL="342900" indent="-342900" algn="just" rtl="1">
                <a:lnSpc>
                  <a:spcPts val="2500"/>
                </a:lnSpc>
                <a:buSzPct val="100000"/>
                <a:buChar char="•"/>
              </a:pPr>
              <a:r>
                <a:rPr lang="en-US" sz="1550" dirty="0">
                  <a:solidFill>
                    <a:srgbClr val="49495A"/>
                  </a:solidFill>
                  <a:latin typeface="Alexandria" pitchFamily="34" charset="0"/>
                  <a:ea typeface="Alexandria" pitchFamily="34" charset="-122"/>
                  <a:cs typeface="Alexandria" pitchFamily="34" charset="-120"/>
                </a:rPr>
                <a:t>استخدام الباحث أسلوب موحد في عرض الدراسات السابقة</a:t>
              </a:r>
              <a:endParaRPr lang="en-US" sz="1550" dirty="0"/>
            </a:p>
          </p:txBody>
        </p:sp>
        <p:sp>
          <p:nvSpPr>
            <p:cNvPr id="32" name="Text 19">
              <a:extLst>
                <a:ext uri="{FF2B5EF4-FFF2-40B4-BE49-F238E27FC236}">
                  <a16:creationId xmlns:a16="http://schemas.microsoft.com/office/drawing/2014/main" id="{543E6BFA-925B-D262-672E-57AD5782E40F}"/>
                </a:ext>
              </a:extLst>
            </p:cNvPr>
            <p:cNvSpPr/>
            <p:nvPr/>
          </p:nvSpPr>
          <p:spPr>
            <a:xfrm>
              <a:off x="992148" y="6468666"/>
              <a:ext cx="6025515" cy="317540"/>
            </a:xfrm>
            <a:prstGeom prst="rect">
              <a:avLst/>
            </a:prstGeom>
            <a:noFill/>
            <a:ln/>
          </p:spPr>
          <p:txBody>
            <a:bodyPr wrap="none" lIns="0" tIns="0" rIns="0" bIns="0" rtlCol="0" anchor="t"/>
            <a:lstStyle/>
            <a:p>
              <a:pPr marL="342900" indent="-342900" algn="just" rtl="1">
                <a:lnSpc>
                  <a:spcPts val="2500"/>
                </a:lnSpc>
                <a:buSzPct val="100000"/>
                <a:buChar char="•"/>
              </a:pPr>
              <a:r>
                <a:rPr lang="en-US" sz="1550" dirty="0">
                  <a:solidFill>
                    <a:srgbClr val="49495A"/>
                  </a:solidFill>
                  <a:latin typeface="Alexandria" pitchFamily="34" charset="0"/>
                  <a:ea typeface="Alexandria" pitchFamily="34" charset="-122"/>
                  <a:cs typeface="Alexandria" pitchFamily="34" charset="-120"/>
                </a:rPr>
                <a:t>عدد الدراسات السابقة مناسب</a:t>
              </a:r>
              <a:endParaRPr lang="en-US" sz="1550" dirty="0"/>
            </a:p>
          </p:txBody>
        </p:sp>
        <p:sp>
          <p:nvSpPr>
            <p:cNvPr id="33" name="Text 20">
              <a:extLst>
                <a:ext uri="{FF2B5EF4-FFF2-40B4-BE49-F238E27FC236}">
                  <a16:creationId xmlns:a16="http://schemas.microsoft.com/office/drawing/2014/main" id="{011C76FA-6325-B924-DBBD-A376CCAF9B91}"/>
                </a:ext>
              </a:extLst>
            </p:cNvPr>
            <p:cNvSpPr/>
            <p:nvPr/>
          </p:nvSpPr>
          <p:spPr>
            <a:xfrm>
              <a:off x="992148" y="6855619"/>
              <a:ext cx="6025515" cy="317540"/>
            </a:xfrm>
            <a:prstGeom prst="rect">
              <a:avLst/>
            </a:prstGeom>
            <a:noFill/>
            <a:ln/>
          </p:spPr>
          <p:txBody>
            <a:bodyPr wrap="none" lIns="0" tIns="0" rIns="0" bIns="0" rtlCol="0" anchor="t"/>
            <a:lstStyle/>
            <a:p>
              <a:pPr marL="342900" indent="-342900" algn="just" rtl="1">
                <a:lnSpc>
                  <a:spcPts val="2500"/>
                </a:lnSpc>
                <a:buSzPct val="100000"/>
                <a:buChar char="•"/>
              </a:pPr>
              <a:r>
                <a:rPr lang="en-US" sz="1550" dirty="0">
                  <a:solidFill>
                    <a:srgbClr val="49495A"/>
                  </a:solidFill>
                  <a:latin typeface="Alexandria" pitchFamily="34" charset="0"/>
                  <a:ea typeface="Alexandria" pitchFamily="34" charset="-122"/>
                  <a:cs typeface="Alexandria" pitchFamily="34" charset="-120"/>
                </a:rPr>
                <a:t>وجود دراسات بلغات أجنبية</a:t>
              </a:r>
              <a:endParaRPr lang="en-US" sz="1550" dirty="0"/>
            </a:p>
          </p:txBody>
        </p:sp>
      </p:grpSp>
    </p:spTree>
    <p:extLst>
      <p:ext uri="{BB962C8B-B14F-4D97-AF65-F5344CB8AC3E}">
        <p14:creationId xmlns:p14="http://schemas.microsoft.com/office/powerpoint/2010/main" val="4219283989"/>
      </p:ext>
    </p:extLst>
  </p:cSld>
  <p:clrMapOvr>
    <a:masterClrMapping/>
  </p:clrMapOvr>
  <p:transition spd="slow">
    <p:comb/>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1E9943-8DA3-2D6B-235A-92CDE6C574C1}"/>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2EA8F0A0-7D05-F770-E581-CDFF416D2ECF}"/>
              </a:ext>
            </a:extLst>
          </p:cNvPr>
          <p:cNvSpPr/>
          <p:nvPr/>
        </p:nvSpPr>
        <p:spPr>
          <a:xfrm>
            <a:off x="2626178" y="500900"/>
            <a:ext cx="6516915"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en-US"/>
          </a:p>
        </p:txBody>
      </p:sp>
      <p:pic>
        <p:nvPicPr>
          <p:cNvPr id="8" name="Graphic 21">
            <a:extLst>
              <a:ext uri="{FF2B5EF4-FFF2-40B4-BE49-F238E27FC236}">
                <a16:creationId xmlns:a16="http://schemas.microsoft.com/office/drawing/2014/main" id="{A33E5FC3-A4C6-BE5C-2AA0-6EA7BBDB740E}"/>
              </a:ext>
            </a:extLst>
          </p:cNvPr>
          <p:cNvPicPr>
            <a:picLocks noChangeAspect="1"/>
          </p:cNvPicPr>
          <p:nvPr/>
        </p:nvPicPr>
        <p:blipFill rotWithShape="1">
          <a:blip r:embed="rId2"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180431" y="79526"/>
            <a:ext cx="2305141" cy="1076343"/>
          </a:xfrm>
          <a:prstGeom prst="rect">
            <a:avLst/>
          </a:prstGeom>
        </p:spPr>
      </p:pic>
      <p:grpSp>
        <p:nvGrpSpPr>
          <p:cNvPr id="2" name="Group 1">
            <a:extLst>
              <a:ext uri="{FF2B5EF4-FFF2-40B4-BE49-F238E27FC236}">
                <a16:creationId xmlns:a16="http://schemas.microsoft.com/office/drawing/2014/main" id="{E78DD6E8-CD74-E7AA-0F1B-84A24AFB7528}"/>
              </a:ext>
            </a:extLst>
          </p:cNvPr>
          <p:cNvGrpSpPr/>
          <p:nvPr/>
        </p:nvGrpSpPr>
        <p:grpSpPr>
          <a:xfrm>
            <a:off x="0" y="617697"/>
            <a:ext cx="12011569" cy="2747728"/>
            <a:chOff x="793790" y="2214324"/>
            <a:chExt cx="13042820" cy="3760137"/>
          </a:xfrm>
        </p:grpSpPr>
        <p:sp>
          <p:nvSpPr>
            <p:cNvPr id="3" name="Text 0">
              <a:extLst>
                <a:ext uri="{FF2B5EF4-FFF2-40B4-BE49-F238E27FC236}">
                  <a16:creationId xmlns:a16="http://schemas.microsoft.com/office/drawing/2014/main" id="{6DA6D208-70CF-9498-8E20-FEE3C3799C5B}"/>
                </a:ext>
              </a:extLst>
            </p:cNvPr>
            <p:cNvSpPr/>
            <p:nvPr/>
          </p:nvSpPr>
          <p:spPr>
            <a:xfrm>
              <a:off x="8714184" y="2214324"/>
              <a:ext cx="5122426" cy="496133"/>
            </a:xfrm>
            <a:prstGeom prst="rect">
              <a:avLst/>
            </a:prstGeom>
            <a:noFill/>
            <a:ln/>
          </p:spPr>
          <p:txBody>
            <a:bodyPr wrap="none" lIns="0" tIns="0" rIns="0" bIns="0" rtlCol="0" anchor="t"/>
            <a:lstStyle/>
            <a:p>
              <a:pPr marL="0" indent="0" algn="just" rtl="1">
                <a:lnSpc>
                  <a:spcPts val="3900"/>
                </a:lnSpc>
                <a:buNone/>
              </a:pPr>
              <a:r>
                <a:rPr lang="en-US" sz="3100" dirty="0">
                  <a:solidFill>
                    <a:srgbClr val="403CCF"/>
                  </a:solidFill>
                  <a:latin typeface="Alexandria" pitchFamily="34" charset="0"/>
                  <a:ea typeface="Alexandria" pitchFamily="34" charset="-122"/>
                  <a:cs typeface="Alexandria" pitchFamily="34" charset="-120"/>
                </a:rPr>
                <a:t>عناصر عرض الدراسات السابقة</a:t>
              </a:r>
              <a:endParaRPr lang="en-US" sz="3100" dirty="0"/>
            </a:p>
          </p:txBody>
        </p:sp>
        <p:sp>
          <p:nvSpPr>
            <p:cNvPr id="4" name="Text 1">
              <a:extLst>
                <a:ext uri="{FF2B5EF4-FFF2-40B4-BE49-F238E27FC236}">
                  <a16:creationId xmlns:a16="http://schemas.microsoft.com/office/drawing/2014/main" id="{D8452A63-0ACF-32C3-7D9E-0971947E3114}"/>
                </a:ext>
              </a:extLst>
            </p:cNvPr>
            <p:cNvSpPr/>
            <p:nvPr/>
          </p:nvSpPr>
          <p:spPr>
            <a:xfrm>
              <a:off x="13638252" y="3107293"/>
              <a:ext cx="198358" cy="248007"/>
            </a:xfrm>
            <a:prstGeom prst="rect">
              <a:avLst/>
            </a:prstGeom>
            <a:noFill/>
            <a:ln/>
          </p:spPr>
          <p:txBody>
            <a:bodyPr wrap="none" lIns="0" tIns="0" rIns="0" bIns="0" rtlCol="0" anchor="t"/>
            <a:lstStyle/>
            <a:p>
              <a:pPr marL="0" indent="0" algn="just" rtl="1">
                <a:lnSpc>
                  <a:spcPts val="2500"/>
                </a:lnSpc>
                <a:buNone/>
              </a:pPr>
              <a:r>
                <a:rPr lang="en-US" sz="1550" dirty="0">
                  <a:solidFill>
                    <a:srgbClr val="49495A"/>
                  </a:solidFill>
                  <a:latin typeface="Alexandria Light" pitchFamily="34" charset="0"/>
                  <a:ea typeface="Alexandria Light" pitchFamily="34" charset="-122"/>
                  <a:cs typeface="Alexandria Light" pitchFamily="34" charset="-120"/>
                </a:rPr>
                <a:t>01</a:t>
              </a:r>
              <a:endParaRPr lang="en-US" sz="1550" dirty="0"/>
            </a:p>
          </p:txBody>
        </p:sp>
        <p:pic>
          <p:nvPicPr>
            <p:cNvPr id="5" name="Image 0" descr="preencoded.png">
              <a:extLst>
                <a:ext uri="{FF2B5EF4-FFF2-40B4-BE49-F238E27FC236}">
                  <a16:creationId xmlns:a16="http://schemas.microsoft.com/office/drawing/2014/main" id="{ED076131-EBA1-45A5-9C50-E6DE8D1E5CFF}"/>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7414379" y="3421618"/>
              <a:ext cx="6422231" cy="22860"/>
            </a:xfrm>
            <a:prstGeom prst="rect">
              <a:avLst/>
            </a:prstGeom>
          </p:spPr>
        </p:pic>
        <p:sp>
          <p:nvSpPr>
            <p:cNvPr id="6" name="Text 2">
              <a:extLst>
                <a:ext uri="{FF2B5EF4-FFF2-40B4-BE49-F238E27FC236}">
                  <a16:creationId xmlns:a16="http://schemas.microsoft.com/office/drawing/2014/main" id="{818BC5DE-CE26-EECA-1E19-F43CD8FF113A}"/>
                </a:ext>
              </a:extLst>
            </p:cNvPr>
            <p:cNvSpPr/>
            <p:nvPr/>
          </p:nvSpPr>
          <p:spPr>
            <a:xfrm>
              <a:off x="11355705" y="3566517"/>
              <a:ext cx="2480905" cy="310158"/>
            </a:xfrm>
            <a:prstGeom prst="rect">
              <a:avLst/>
            </a:prstGeom>
            <a:noFill/>
            <a:ln/>
          </p:spPr>
          <p:txBody>
            <a:bodyPr wrap="none" lIns="0" tIns="0" rIns="0" bIns="0" rtlCol="0" anchor="t"/>
            <a:lstStyle/>
            <a:p>
              <a:pPr marL="0" indent="0" algn="just" rtl="1">
                <a:lnSpc>
                  <a:spcPts val="2400"/>
                </a:lnSpc>
                <a:buNone/>
              </a:pPr>
              <a:r>
                <a:rPr lang="en-US" sz="1950" dirty="0">
                  <a:solidFill>
                    <a:srgbClr val="49495A"/>
                  </a:solidFill>
                  <a:latin typeface="Alexandria" pitchFamily="34" charset="0"/>
                  <a:ea typeface="Alexandria" pitchFamily="34" charset="-122"/>
                  <a:cs typeface="Alexandria" pitchFamily="34" charset="-120"/>
                </a:rPr>
                <a:t>الهدف والمنهج</a:t>
              </a:r>
              <a:endParaRPr lang="en-US" sz="1950" dirty="0"/>
            </a:p>
          </p:txBody>
        </p:sp>
        <p:sp>
          <p:nvSpPr>
            <p:cNvPr id="7" name="Text 3">
              <a:extLst>
                <a:ext uri="{FF2B5EF4-FFF2-40B4-BE49-F238E27FC236}">
                  <a16:creationId xmlns:a16="http://schemas.microsoft.com/office/drawing/2014/main" id="{D20860AE-15EA-90EA-D18A-FCB16C45B555}"/>
                </a:ext>
              </a:extLst>
            </p:cNvPr>
            <p:cNvSpPr/>
            <p:nvPr/>
          </p:nvSpPr>
          <p:spPr>
            <a:xfrm>
              <a:off x="7414379" y="3995738"/>
              <a:ext cx="6422231" cy="450611"/>
            </a:xfrm>
            <a:prstGeom prst="rect">
              <a:avLst/>
            </a:prstGeom>
            <a:solidFill>
              <a:schemeClr val="bg1"/>
            </a:solidFill>
            <a:ln/>
          </p:spPr>
          <p:txBody>
            <a:bodyPr wrap="none" lIns="0" tIns="0" rIns="0" bIns="0" rtlCol="0" anchor="t"/>
            <a:lstStyle/>
            <a:p>
              <a:pPr marL="0" indent="0" algn="just" rtl="1">
                <a:lnSpc>
                  <a:spcPts val="2500"/>
                </a:lnSpc>
                <a:buNone/>
              </a:pPr>
              <a:r>
                <a:rPr lang="en-US" sz="1550" dirty="0">
                  <a:solidFill>
                    <a:srgbClr val="49495A"/>
                  </a:solidFill>
                  <a:latin typeface="Alexandria" pitchFamily="34" charset="0"/>
                  <a:ea typeface="Alexandria" pitchFamily="34" charset="-122"/>
                  <a:cs typeface="Alexandria" pitchFamily="34" charset="-120"/>
                </a:rPr>
                <a:t>عرض الهدف من إجراء الدراسة السابقة ومنهج الدراسة المستخدم</a:t>
              </a:r>
              <a:endParaRPr lang="en-US" sz="1550" dirty="0"/>
            </a:p>
          </p:txBody>
        </p:sp>
        <p:sp>
          <p:nvSpPr>
            <p:cNvPr id="9" name="Text 4">
              <a:extLst>
                <a:ext uri="{FF2B5EF4-FFF2-40B4-BE49-F238E27FC236}">
                  <a16:creationId xmlns:a16="http://schemas.microsoft.com/office/drawing/2014/main" id="{82B408DA-2408-92F3-D37A-E5EBD9691EA9}"/>
                </a:ext>
              </a:extLst>
            </p:cNvPr>
            <p:cNvSpPr/>
            <p:nvPr/>
          </p:nvSpPr>
          <p:spPr>
            <a:xfrm>
              <a:off x="7017663" y="3107293"/>
              <a:ext cx="198358" cy="248007"/>
            </a:xfrm>
            <a:prstGeom prst="rect">
              <a:avLst/>
            </a:prstGeom>
            <a:noFill/>
            <a:ln/>
          </p:spPr>
          <p:txBody>
            <a:bodyPr wrap="none" lIns="0" tIns="0" rIns="0" bIns="0" rtlCol="0" anchor="t"/>
            <a:lstStyle/>
            <a:p>
              <a:pPr marL="0" indent="0" algn="just" rtl="1">
                <a:lnSpc>
                  <a:spcPts val="2500"/>
                </a:lnSpc>
                <a:buNone/>
              </a:pPr>
              <a:r>
                <a:rPr lang="en-US" sz="1550" dirty="0">
                  <a:solidFill>
                    <a:srgbClr val="49495A"/>
                  </a:solidFill>
                  <a:latin typeface="Alexandria Light" pitchFamily="34" charset="0"/>
                  <a:ea typeface="Alexandria Light" pitchFamily="34" charset="-122"/>
                  <a:cs typeface="Alexandria Light" pitchFamily="34" charset="-120"/>
                </a:rPr>
                <a:t>02</a:t>
              </a:r>
              <a:endParaRPr lang="en-US" sz="1550" dirty="0"/>
            </a:p>
          </p:txBody>
        </p:sp>
        <p:pic>
          <p:nvPicPr>
            <p:cNvPr id="10" name="Image 1" descr="preencoded.png">
              <a:extLst>
                <a:ext uri="{FF2B5EF4-FFF2-40B4-BE49-F238E27FC236}">
                  <a16:creationId xmlns:a16="http://schemas.microsoft.com/office/drawing/2014/main" id="{54454A74-7C1A-E876-9B31-89CA49EC3078}"/>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793790" y="3421618"/>
              <a:ext cx="6422231" cy="22860"/>
            </a:xfrm>
            <a:prstGeom prst="rect">
              <a:avLst/>
            </a:prstGeom>
          </p:spPr>
        </p:pic>
        <p:sp>
          <p:nvSpPr>
            <p:cNvPr id="11" name="Text 5">
              <a:extLst>
                <a:ext uri="{FF2B5EF4-FFF2-40B4-BE49-F238E27FC236}">
                  <a16:creationId xmlns:a16="http://schemas.microsoft.com/office/drawing/2014/main" id="{384081BE-069B-3E9C-50FD-A19D652D0B5A}"/>
                </a:ext>
              </a:extLst>
            </p:cNvPr>
            <p:cNvSpPr/>
            <p:nvPr/>
          </p:nvSpPr>
          <p:spPr>
            <a:xfrm>
              <a:off x="4735116" y="3566517"/>
              <a:ext cx="2480905" cy="310158"/>
            </a:xfrm>
            <a:prstGeom prst="rect">
              <a:avLst/>
            </a:prstGeom>
            <a:noFill/>
            <a:ln/>
          </p:spPr>
          <p:txBody>
            <a:bodyPr wrap="none" lIns="0" tIns="0" rIns="0" bIns="0" rtlCol="0" anchor="t"/>
            <a:lstStyle/>
            <a:p>
              <a:pPr marL="0" indent="0" algn="just" rtl="1">
                <a:lnSpc>
                  <a:spcPts val="2400"/>
                </a:lnSpc>
                <a:buNone/>
              </a:pPr>
              <a:r>
                <a:rPr lang="en-US" sz="1950" dirty="0">
                  <a:solidFill>
                    <a:srgbClr val="49495A"/>
                  </a:solidFill>
                  <a:latin typeface="Alexandria" pitchFamily="34" charset="0"/>
                  <a:ea typeface="Alexandria" pitchFamily="34" charset="-122"/>
                  <a:cs typeface="Alexandria" pitchFamily="34" charset="-120"/>
                </a:rPr>
                <a:t>المجتمع والعينة</a:t>
              </a:r>
              <a:endParaRPr lang="en-US" sz="1950" dirty="0"/>
            </a:p>
          </p:txBody>
        </p:sp>
        <p:sp>
          <p:nvSpPr>
            <p:cNvPr id="12" name="Text 6">
              <a:extLst>
                <a:ext uri="{FF2B5EF4-FFF2-40B4-BE49-F238E27FC236}">
                  <a16:creationId xmlns:a16="http://schemas.microsoft.com/office/drawing/2014/main" id="{337407B5-EDDD-C5E3-3D27-6CB7AAC58A68}"/>
                </a:ext>
              </a:extLst>
            </p:cNvPr>
            <p:cNvSpPr/>
            <p:nvPr/>
          </p:nvSpPr>
          <p:spPr>
            <a:xfrm>
              <a:off x="793790" y="3995738"/>
              <a:ext cx="6422231" cy="510488"/>
            </a:xfrm>
            <a:prstGeom prst="rect">
              <a:avLst/>
            </a:prstGeom>
            <a:solidFill>
              <a:schemeClr val="bg1"/>
            </a:solidFill>
            <a:ln/>
          </p:spPr>
          <p:txBody>
            <a:bodyPr wrap="none" lIns="0" tIns="0" rIns="0" bIns="0" rtlCol="0" anchor="t"/>
            <a:lstStyle/>
            <a:p>
              <a:pPr marL="0" indent="0" algn="just" rtl="1">
                <a:lnSpc>
                  <a:spcPts val="2500"/>
                </a:lnSpc>
                <a:buNone/>
              </a:pPr>
              <a:r>
                <a:rPr lang="en-US" sz="1550" dirty="0">
                  <a:solidFill>
                    <a:srgbClr val="49495A"/>
                  </a:solidFill>
                  <a:latin typeface="Alexandria" pitchFamily="34" charset="0"/>
                  <a:ea typeface="Alexandria" pitchFamily="34" charset="-122"/>
                  <a:cs typeface="Alexandria" pitchFamily="34" charset="-120"/>
                </a:rPr>
                <a:t>عرض مجتمع وعينة الدراسة السابقة ومكان إجراء الدراسة</a:t>
              </a:r>
              <a:endParaRPr lang="en-US" sz="1550" dirty="0"/>
            </a:p>
          </p:txBody>
        </p:sp>
        <p:sp>
          <p:nvSpPr>
            <p:cNvPr id="13" name="Text 7">
              <a:extLst>
                <a:ext uri="{FF2B5EF4-FFF2-40B4-BE49-F238E27FC236}">
                  <a16:creationId xmlns:a16="http://schemas.microsoft.com/office/drawing/2014/main" id="{31F91AF3-7D78-890D-43C1-CF499AC3CC45}"/>
                </a:ext>
              </a:extLst>
            </p:cNvPr>
            <p:cNvSpPr/>
            <p:nvPr/>
          </p:nvSpPr>
          <p:spPr>
            <a:xfrm>
              <a:off x="13638252" y="4660463"/>
              <a:ext cx="198358" cy="248007"/>
            </a:xfrm>
            <a:prstGeom prst="rect">
              <a:avLst/>
            </a:prstGeom>
            <a:noFill/>
            <a:ln/>
          </p:spPr>
          <p:txBody>
            <a:bodyPr wrap="none" lIns="0" tIns="0" rIns="0" bIns="0" rtlCol="0" anchor="t"/>
            <a:lstStyle/>
            <a:p>
              <a:pPr marL="0" indent="0" algn="just" rtl="1">
                <a:lnSpc>
                  <a:spcPts val="2500"/>
                </a:lnSpc>
                <a:buNone/>
              </a:pPr>
              <a:r>
                <a:rPr lang="en-US" sz="1550" dirty="0">
                  <a:solidFill>
                    <a:srgbClr val="49495A"/>
                  </a:solidFill>
                  <a:latin typeface="Alexandria Light" pitchFamily="34" charset="0"/>
                  <a:ea typeface="Alexandria Light" pitchFamily="34" charset="-122"/>
                  <a:cs typeface="Alexandria Light" pitchFamily="34" charset="-120"/>
                </a:rPr>
                <a:t>03</a:t>
              </a:r>
              <a:endParaRPr lang="en-US" sz="1550" dirty="0"/>
            </a:p>
          </p:txBody>
        </p:sp>
        <p:pic>
          <p:nvPicPr>
            <p:cNvPr id="14" name="Image 2" descr="preencoded.png">
              <a:extLst>
                <a:ext uri="{FF2B5EF4-FFF2-40B4-BE49-F238E27FC236}">
                  <a16:creationId xmlns:a16="http://schemas.microsoft.com/office/drawing/2014/main" id="{84F9622B-4C08-5804-20DE-3A7C62C40B0F}"/>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7414379" y="4954905"/>
              <a:ext cx="6422231" cy="22860"/>
            </a:xfrm>
            <a:prstGeom prst="rect">
              <a:avLst/>
            </a:prstGeom>
          </p:spPr>
        </p:pic>
        <p:sp>
          <p:nvSpPr>
            <p:cNvPr id="15" name="Text 8">
              <a:extLst>
                <a:ext uri="{FF2B5EF4-FFF2-40B4-BE49-F238E27FC236}">
                  <a16:creationId xmlns:a16="http://schemas.microsoft.com/office/drawing/2014/main" id="{A90859AF-1D2D-9A9A-58FD-D2344A511598}"/>
                </a:ext>
              </a:extLst>
            </p:cNvPr>
            <p:cNvSpPr/>
            <p:nvPr/>
          </p:nvSpPr>
          <p:spPr>
            <a:xfrm>
              <a:off x="11355705" y="5119687"/>
              <a:ext cx="2480905" cy="310158"/>
            </a:xfrm>
            <a:prstGeom prst="rect">
              <a:avLst/>
            </a:prstGeom>
            <a:noFill/>
            <a:ln/>
          </p:spPr>
          <p:txBody>
            <a:bodyPr wrap="none" lIns="0" tIns="0" rIns="0" bIns="0" rtlCol="0" anchor="t"/>
            <a:lstStyle/>
            <a:p>
              <a:pPr marL="0" indent="0" algn="just" rtl="1">
                <a:lnSpc>
                  <a:spcPts val="2400"/>
                </a:lnSpc>
                <a:buNone/>
              </a:pPr>
              <a:r>
                <a:rPr lang="en-US" sz="1950" dirty="0">
                  <a:solidFill>
                    <a:srgbClr val="49495A"/>
                  </a:solidFill>
                  <a:latin typeface="Alexandria" pitchFamily="34" charset="0"/>
                  <a:ea typeface="Alexandria" pitchFamily="34" charset="-122"/>
                  <a:cs typeface="Alexandria" pitchFamily="34" charset="-120"/>
                </a:rPr>
                <a:t>الأدوات والأساليب</a:t>
              </a:r>
              <a:endParaRPr lang="en-US" sz="1950" dirty="0"/>
            </a:p>
          </p:txBody>
        </p:sp>
        <p:sp>
          <p:nvSpPr>
            <p:cNvPr id="16" name="Text 9">
              <a:extLst>
                <a:ext uri="{FF2B5EF4-FFF2-40B4-BE49-F238E27FC236}">
                  <a16:creationId xmlns:a16="http://schemas.microsoft.com/office/drawing/2014/main" id="{390331C9-6FC1-8E43-4E43-0A19E5950D26}"/>
                </a:ext>
              </a:extLst>
            </p:cNvPr>
            <p:cNvSpPr/>
            <p:nvPr/>
          </p:nvSpPr>
          <p:spPr>
            <a:xfrm>
              <a:off x="7414379" y="5548908"/>
              <a:ext cx="6422231" cy="402693"/>
            </a:xfrm>
            <a:prstGeom prst="rect">
              <a:avLst/>
            </a:prstGeom>
            <a:solidFill>
              <a:schemeClr val="bg1"/>
            </a:solidFill>
            <a:ln/>
          </p:spPr>
          <p:txBody>
            <a:bodyPr wrap="none" lIns="0" tIns="0" rIns="0" bIns="0" rtlCol="0" anchor="t"/>
            <a:lstStyle/>
            <a:p>
              <a:pPr marL="0" indent="0" algn="just" rtl="1">
                <a:lnSpc>
                  <a:spcPts val="2500"/>
                </a:lnSpc>
                <a:buNone/>
              </a:pPr>
              <a:r>
                <a:rPr lang="en-US" sz="1550" dirty="0">
                  <a:solidFill>
                    <a:srgbClr val="49495A"/>
                  </a:solidFill>
                  <a:latin typeface="Alexandria" pitchFamily="34" charset="0"/>
                  <a:ea typeface="Alexandria" pitchFamily="34" charset="-122"/>
                  <a:cs typeface="Alexandria" pitchFamily="34" charset="-120"/>
                </a:rPr>
                <a:t>عرض أداة الدراسة السابقة ومحاورها والأساليب الإحصائية المستخدمة</a:t>
              </a:r>
              <a:endParaRPr lang="en-US" sz="1550" dirty="0"/>
            </a:p>
          </p:txBody>
        </p:sp>
        <p:sp>
          <p:nvSpPr>
            <p:cNvPr id="17" name="Text 10">
              <a:extLst>
                <a:ext uri="{FF2B5EF4-FFF2-40B4-BE49-F238E27FC236}">
                  <a16:creationId xmlns:a16="http://schemas.microsoft.com/office/drawing/2014/main" id="{4074ABB9-70C9-887B-4F4B-EF49C8FF82A8}"/>
                </a:ext>
              </a:extLst>
            </p:cNvPr>
            <p:cNvSpPr/>
            <p:nvPr/>
          </p:nvSpPr>
          <p:spPr>
            <a:xfrm>
              <a:off x="7017663" y="4660463"/>
              <a:ext cx="198358" cy="248007"/>
            </a:xfrm>
            <a:prstGeom prst="rect">
              <a:avLst/>
            </a:prstGeom>
            <a:noFill/>
            <a:ln/>
          </p:spPr>
          <p:txBody>
            <a:bodyPr wrap="none" lIns="0" tIns="0" rIns="0" bIns="0" rtlCol="0" anchor="t"/>
            <a:lstStyle/>
            <a:p>
              <a:pPr marL="0" indent="0" algn="just" rtl="1">
                <a:lnSpc>
                  <a:spcPts val="2500"/>
                </a:lnSpc>
                <a:buNone/>
              </a:pPr>
              <a:r>
                <a:rPr lang="en-US" sz="1550" dirty="0">
                  <a:solidFill>
                    <a:srgbClr val="49495A"/>
                  </a:solidFill>
                  <a:latin typeface="Alexandria Light" pitchFamily="34" charset="0"/>
                  <a:ea typeface="Alexandria Light" pitchFamily="34" charset="-122"/>
                  <a:cs typeface="Alexandria Light" pitchFamily="34" charset="-120"/>
                </a:rPr>
                <a:t>04</a:t>
              </a:r>
              <a:endParaRPr lang="en-US" sz="1550" dirty="0"/>
            </a:p>
          </p:txBody>
        </p:sp>
        <p:pic>
          <p:nvPicPr>
            <p:cNvPr id="18" name="Image 3" descr="preencoded.png">
              <a:extLst>
                <a:ext uri="{FF2B5EF4-FFF2-40B4-BE49-F238E27FC236}">
                  <a16:creationId xmlns:a16="http://schemas.microsoft.com/office/drawing/2014/main" id="{7F07AFBC-DF76-4411-3EE7-0EE0DEB3E5E5}"/>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793790" y="4954905"/>
              <a:ext cx="6422231" cy="22860"/>
            </a:xfrm>
            <a:prstGeom prst="rect">
              <a:avLst/>
            </a:prstGeom>
          </p:spPr>
        </p:pic>
        <p:sp>
          <p:nvSpPr>
            <p:cNvPr id="19" name="Text 11">
              <a:extLst>
                <a:ext uri="{FF2B5EF4-FFF2-40B4-BE49-F238E27FC236}">
                  <a16:creationId xmlns:a16="http://schemas.microsoft.com/office/drawing/2014/main" id="{0242FC8F-D230-59AB-4069-7263B258584E}"/>
                </a:ext>
              </a:extLst>
            </p:cNvPr>
            <p:cNvSpPr/>
            <p:nvPr/>
          </p:nvSpPr>
          <p:spPr>
            <a:xfrm>
              <a:off x="4735116" y="5119687"/>
              <a:ext cx="2480905" cy="310158"/>
            </a:xfrm>
            <a:prstGeom prst="rect">
              <a:avLst/>
            </a:prstGeom>
            <a:noFill/>
            <a:ln/>
          </p:spPr>
          <p:txBody>
            <a:bodyPr wrap="none" lIns="0" tIns="0" rIns="0" bIns="0" rtlCol="0" anchor="t"/>
            <a:lstStyle/>
            <a:p>
              <a:pPr marL="0" indent="0" algn="just" rtl="1">
                <a:lnSpc>
                  <a:spcPts val="2400"/>
                </a:lnSpc>
                <a:buNone/>
              </a:pPr>
              <a:r>
                <a:rPr lang="en-US" sz="1950" dirty="0">
                  <a:solidFill>
                    <a:srgbClr val="49495A"/>
                  </a:solidFill>
                  <a:latin typeface="Alexandria" pitchFamily="34" charset="0"/>
                  <a:ea typeface="Alexandria" pitchFamily="34" charset="-122"/>
                  <a:cs typeface="Alexandria" pitchFamily="34" charset="-120"/>
                </a:rPr>
                <a:t>النتائج والتوصيات</a:t>
              </a:r>
              <a:endParaRPr lang="en-US" sz="1950" dirty="0"/>
            </a:p>
          </p:txBody>
        </p:sp>
        <p:sp>
          <p:nvSpPr>
            <p:cNvPr id="20" name="Text 12">
              <a:extLst>
                <a:ext uri="{FF2B5EF4-FFF2-40B4-BE49-F238E27FC236}">
                  <a16:creationId xmlns:a16="http://schemas.microsoft.com/office/drawing/2014/main" id="{C54432F8-F4C2-37A7-FCA5-DAD3FD5E9E02}"/>
                </a:ext>
              </a:extLst>
            </p:cNvPr>
            <p:cNvSpPr/>
            <p:nvPr/>
          </p:nvSpPr>
          <p:spPr>
            <a:xfrm>
              <a:off x="793790" y="5548908"/>
              <a:ext cx="6422231" cy="425553"/>
            </a:xfrm>
            <a:prstGeom prst="rect">
              <a:avLst/>
            </a:prstGeom>
            <a:solidFill>
              <a:schemeClr val="bg1"/>
            </a:solidFill>
            <a:ln/>
          </p:spPr>
          <p:txBody>
            <a:bodyPr wrap="none" lIns="0" tIns="0" rIns="0" bIns="0" rtlCol="0" anchor="t"/>
            <a:lstStyle/>
            <a:p>
              <a:pPr marL="0" indent="0" algn="just" rtl="1">
                <a:lnSpc>
                  <a:spcPts val="2500"/>
                </a:lnSpc>
                <a:buNone/>
              </a:pPr>
              <a:r>
                <a:rPr lang="en-US" sz="1550" dirty="0">
                  <a:solidFill>
                    <a:srgbClr val="49495A"/>
                  </a:solidFill>
                  <a:latin typeface="Alexandria" pitchFamily="34" charset="0"/>
                  <a:ea typeface="Alexandria" pitchFamily="34" charset="-122"/>
                  <a:cs typeface="Alexandria" pitchFamily="34" charset="-120"/>
                </a:rPr>
                <a:t>عرض أهم النتائج والتوصيات ذات العلاقة بموضوع الدراسة الحالية</a:t>
              </a:r>
              <a:endParaRPr lang="en-US" sz="1550" dirty="0"/>
            </a:p>
          </p:txBody>
        </p:sp>
      </p:grpSp>
      <p:grpSp>
        <p:nvGrpSpPr>
          <p:cNvPr id="21" name="Group 20">
            <a:extLst>
              <a:ext uri="{FF2B5EF4-FFF2-40B4-BE49-F238E27FC236}">
                <a16:creationId xmlns:a16="http://schemas.microsoft.com/office/drawing/2014/main" id="{D24CBD11-F6BE-6D25-A7CC-191B3BB8EA62}"/>
              </a:ext>
            </a:extLst>
          </p:cNvPr>
          <p:cNvGrpSpPr/>
          <p:nvPr/>
        </p:nvGrpSpPr>
        <p:grpSpPr>
          <a:xfrm>
            <a:off x="251054" y="3703858"/>
            <a:ext cx="11831139" cy="2903261"/>
            <a:chOff x="793790" y="2062401"/>
            <a:chExt cx="13065680" cy="4104798"/>
          </a:xfrm>
        </p:grpSpPr>
        <p:sp>
          <p:nvSpPr>
            <p:cNvPr id="22" name="Text 0"/>
            <p:cNvSpPr/>
            <p:nvPr/>
          </p:nvSpPr>
          <p:spPr>
            <a:xfrm>
              <a:off x="8168997" y="2062401"/>
              <a:ext cx="5667613" cy="496133"/>
            </a:xfrm>
            <a:prstGeom prst="rect">
              <a:avLst/>
            </a:prstGeom>
            <a:noFill/>
            <a:ln/>
          </p:spPr>
          <p:txBody>
            <a:bodyPr wrap="none" lIns="0" tIns="0" rIns="0" bIns="0" rtlCol="0" anchor="t"/>
            <a:lstStyle/>
            <a:p>
              <a:pPr marL="0" indent="0" algn="just" rtl="1">
                <a:lnSpc>
                  <a:spcPts val="3900"/>
                </a:lnSpc>
                <a:buNone/>
              </a:pPr>
              <a:r>
                <a:rPr lang="en-US" sz="3100" dirty="0">
                  <a:solidFill>
                    <a:srgbClr val="403CCF"/>
                  </a:solidFill>
                  <a:latin typeface="Alexandria" pitchFamily="34" charset="0"/>
                  <a:ea typeface="Alexandria" pitchFamily="34" charset="-122"/>
                  <a:cs typeface="Alexandria" pitchFamily="34" charset="-120"/>
                </a:rPr>
                <a:t>التحليل النقدي للدراسات السابقة</a:t>
              </a:r>
              <a:endParaRPr lang="en-US" sz="3100" dirty="0"/>
            </a:p>
          </p:txBody>
        </p:sp>
        <p:sp>
          <p:nvSpPr>
            <p:cNvPr id="23" name="Shape 1"/>
            <p:cNvSpPr/>
            <p:nvPr/>
          </p:nvSpPr>
          <p:spPr>
            <a:xfrm>
              <a:off x="7414379" y="2955369"/>
              <a:ext cx="6422231" cy="1506736"/>
            </a:xfrm>
            <a:prstGeom prst="roundRect">
              <a:avLst>
                <a:gd name="adj" fmla="val 7282"/>
              </a:avLst>
            </a:prstGeom>
            <a:solidFill>
              <a:srgbClr val="FBFAFF"/>
            </a:solidFill>
            <a:ln w="22860">
              <a:solidFill>
                <a:srgbClr val="D0CED9"/>
              </a:solidFill>
              <a:prstDash val="solid"/>
            </a:ln>
          </p:spPr>
          <p:txBody>
            <a:bodyPr/>
            <a:lstStyle/>
            <a:p>
              <a:pPr algn="just"/>
              <a:endParaRPr lang="en-US"/>
            </a:p>
          </p:txBody>
        </p:sp>
        <p:pic>
          <p:nvPicPr>
            <p:cNvPr id="24" name="Image 0" descr="preencoded.png"/>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13768030" y="2955369"/>
              <a:ext cx="91440" cy="1506736"/>
            </a:xfrm>
            <a:prstGeom prst="rect">
              <a:avLst/>
            </a:prstGeom>
          </p:spPr>
        </p:pic>
        <p:sp>
          <p:nvSpPr>
            <p:cNvPr id="25" name="Text 2"/>
            <p:cNvSpPr/>
            <p:nvPr/>
          </p:nvSpPr>
          <p:spPr>
            <a:xfrm>
              <a:off x="11065907" y="3176588"/>
              <a:ext cx="2480905" cy="310158"/>
            </a:xfrm>
            <a:prstGeom prst="rect">
              <a:avLst/>
            </a:prstGeom>
            <a:noFill/>
            <a:ln/>
          </p:spPr>
          <p:txBody>
            <a:bodyPr wrap="none" lIns="0" tIns="0" rIns="0" bIns="0" rtlCol="0" anchor="t"/>
            <a:lstStyle/>
            <a:p>
              <a:pPr marL="0" indent="0" algn="just" rtl="1">
                <a:lnSpc>
                  <a:spcPts val="2400"/>
                </a:lnSpc>
                <a:buNone/>
              </a:pPr>
              <a:r>
                <a:rPr lang="en-US" sz="1950" dirty="0">
                  <a:solidFill>
                    <a:srgbClr val="49495A"/>
                  </a:solidFill>
                  <a:latin typeface="Alexandria" pitchFamily="34" charset="0"/>
                  <a:ea typeface="Alexandria" pitchFamily="34" charset="-122"/>
                  <a:cs typeface="Alexandria" pitchFamily="34" charset="-120"/>
                </a:rPr>
                <a:t>الارتباط بالدراسة الحالية</a:t>
              </a:r>
              <a:endParaRPr lang="en-US" sz="1950" dirty="0"/>
            </a:p>
          </p:txBody>
        </p:sp>
        <p:sp>
          <p:nvSpPr>
            <p:cNvPr id="26" name="Text 3"/>
            <p:cNvSpPr/>
            <p:nvPr/>
          </p:nvSpPr>
          <p:spPr>
            <a:xfrm>
              <a:off x="7635597" y="3605808"/>
              <a:ext cx="5911215" cy="635079"/>
            </a:xfrm>
            <a:prstGeom prst="rect">
              <a:avLst/>
            </a:prstGeom>
            <a:noFill/>
            <a:ln/>
          </p:spPr>
          <p:txBody>
            <a:bodyPr wrap="square" lIns="0" tIns="0" rIns="0" bIns="0" rtlCol="0" anchor="t"/>
            <a:lstStyle/>
            <a:p>
              <a:pPr marL="0" indent="0" algn="just" rtl="1">
                <a:lnSpc>
                  <a:spcPts val="2500"/>
                </a:lnSpc>
                <a:buNone/>
              </a:pPr>
              <a:r>
                <a:rPr lang="en-US" sz="1550" dirty="0">
                  <a:solidFill>
                    <a:srgbClr val="49495A"/>
                  </a:solidFill>
                  <a:latin typeface="Alexandria" pitchFamily="34" charset="0"/>
                  <a:ea typeface="Alexandria" pitchFamily="34" charset="-122"/>
                  <a:cs typeface="Alexandria" pitchFamily="34" charset="-120"/>
                </a:rPr>
                <a:t>وصف مدى ارتباط كل دراسة سابقة بالدراسة الحالية وتوضيح أوجه الإفادة من الدراسات السابقة</a:t>
              </a:r>
              <a:endParaRPr lang="en-US" sz="1550" dirty="0"/>
            </a:p>
          </p:txBody>
        </p:sp>
        <p:sp>
          <p:nvSpPr>
            <p:cNvPr id="27" name="Shape 4"/>
            <p:cNvSpPr/>
            <p:nvPr/>
          </p:nvSpPr>
          <p:spPr>
            <a:xfrm>
              <a:off x="793790" y="2955369"/>
              <a:ext cx="6422231" cy="1506736"/>
            </a:xfrm>
            <a:prstGeom prst="roundRect">
              <a:avLst>
                <a:gd name="adj" fmla="val 7282"/>
              </a:avLst>
            </a:prstGeom>
            <a:solidFill>
              <a:srgbClr val="FBFAFF"/>
            </a:solidFill>
            <a:ln w="22860">
              <a:solidFill>
                <a:srgbClr val="D0CED9"/>
              </a:solidFill>
              <a:prstDash val="solid"/>
            </a:ln>
          </p:spPr>
          <p:txBody>
            <a:bodyPr/>
            <a:lstStyle/>
            <a:p>
              <a:pPr algn="just"/>
              <a:endParaRPr lang="en-US"/>
            </a:p>
          </p:txBody>
        </p:sp>
        <p:pic>
          <p:nvPicPr>
            <p:cNvPr id="28" name="Image 1" descr="preencoded.png"/>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7147441" y="2955369"/>
              <a:ext cx="91440" cy="1506736"/>
            </a:xfrm>
            <a:prstGeom prst="rect">
              <a:avLst/>
            </a:prstGeom>
          </p:spPr>
        </p:pic>
        <p:sp>
          <p:nvSpPr>
            <p:cNvPr id="30" name="Text 5"/>
            <p:cNvSpPr/>
            <p:nvPr/>
          </p:nvSpPr>
          <p:spPr>
            <a:xfrm>
              <a:off x="4445318" y="3176588"/>
              <a:ext cx="2480905" cy="310158"/>
            </a:xfrm>
            <a:prstGeom prst="rect">
              <a:avLst/>
            </a:prstGeom>
            <a:noFill/>
            <a:ln/>
          </p:spPr>
          <p:txBody>
            <a:bodyPr wrap="none" lIns="0" tIns="0" rIns="0" bIns="0" rtlCol="0" anchor="t"/>
            <a:lstStyle/>
            <a:p>
              <a:pPr marL="0" indent="0" algn="just" rtl="1">
                <a:lnSpc>
                  <a:spcPts val="2400"/>
                </a:lnSpc>
                <a:buNone/>
              </a:pPr>
              <a:r>
                <a:rPr lang="en-US" sz="1950" dirty="0">
                  <a:solidFill>
                    <a:srgbClr val="49495A"/>
                  </a:solidFill>
                  <a:latin typeface="Alexandria" pitchFamily="34" charset="0"/>
                  <a:ea typeface="Alexandria" pitchFamily="34" charset="-122"/>
                  <a:cs typeface="Alexandria" pitchFamily="34" charset="-120"/>
                </a:rPr>
                <a:t>جوانب القوة والضعف</a:t>
              </a:r>
              <a:endParaRPr lang="en-US" sz="1950" dirty="0"/>
            </a:p>
          </p:txBody>
        </p:sp>
        <p:sp>
          <p:nvSpPr>
            <p:cNvPr id="31" name="Text 6"/>
            <p:cNvSpPr/>
            <p:nvPr/>
          </p:nvSpPr>
          <p:spPr>
            <a:xfrm>
              <a:off x="1015008" y="3605808"/>
              <a:ext cx="5911215" cy="635079"/>
            </a:xfrm>
            <a:prstGeom prst="rect">
              <a:avLst/>
            </a:prstGeom>
            <a:noFill/>
            <a:ln/>
          </p:spPr>
          <p:txBody>
            <a:bodyPr wrap="square" lIns="0" tIns="0" rIns="0" bIns="0" rtlCol="0" anchor="t"/>
            <a:lstStyle/>
            <a:p>
              <a:pPr marL="0" indent="0" algn="just" rtl="1">
                <a:lnSpc>
                  <a:spcPts val="2500"/>
                </a:lnSpc>
                <a:buNone/>
              </a:pPr>
              <a:r>
                <a:rPr lang="en-US" sz="1550" dirty="0">
                  <a:solidFill>
                    <a:srgbClr val="49495A"/>
                  </a:solidFill>
                  <a:latin typeface="Alexandria" pitchFamily="34" charset="0"/>
                  <a:ea typeface="Alexandria" pitchFamily="34" charset="-122"/>
                  <a:cs typeface="Alexandria" pitchFamily="34" charset="-120"/>
                </a:rPr>
                <a:t>توضيح جوانب القوة والضعف في كل دراسة سابقة وتوضيح أثر الدراسة الحالية في معالجة جوانب الضعف</a:t>
              </a:r>
              <a:endParaRPr lang="en-US" sz="1550" dirty="0"/>
            </a:p>
          </p:txBody>
        </p:sp>
        <p:sp>
          <p:nvSpPr>
            <p:cNvPr id="32" name="Shape 7"/>
            <p:cNvSpPr/>
            <p:nvPr/>
          </p:nvSpPr>
          <p:spPr>
            <a:xfrm>
              <a:off x="7414379" y="4660463"/>
              <a:ext cx="6422231" cy="1506736"/>
            </a:xfrm>
            <a:prstGeom prst="roundRect">
              <a:avLst>
                <a:gd name="adj" fmla="val 7282"/>
              </a:avLst>
            </a:prstGeom>
            <a:solidFill>
              <a:srgbClr val="FBFAFF"/>
            </a:solidFill>
            <a:ln w="22860">
              <a:solidFill>
                <a:srgbClr val="D0CED9"/>
              </a:solidFill>
              <a:prstDash val="solid"/>
            </a:ln>
          </p:spPr>
          <p:txBody>
            <a:bodyPr/>
            <a:lstStyle/>
            <a:p>
              <a:pPr algn="just"/>
              <a:endParaRPr lang="en-US"/>
            </a:p>
          </p:txBody>
        </p:sp>
        <p:pic>
          <p:nvPicPr>
            <p:cNvPr id="33" name="Image 2" descr="preencoded.png"/>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13768030" y="4660463"/>
              <a:ext cx="91440" cy="1506736"/>
            </a:xfrm>
            <a:prstGeom prst="rect">
              <a:avLst/>
            </a:prstGeom>
          </p:spPr>
        </p:pic>
        <p:sp>
          <p:nvSpPr>
            <p:cNvPr id="34" name="Text 8"/>
            <p:cNvSpPr/>
            <p:nvPr/>
          </p:nvSpPr>
          <p:spPr>
            <a:xfrm>
              <a:off x="11065907" y="4881682"/>
              <a:ext cx="2480905" cy="310158"/>
            </a:xfrm>
            <a:prstGeom prst="rect">
              <a:avLst/>
            </a:prstGeom>
            <a:noFill/>
            <a:ln/>
          </p:spPr>
          <p:txBody>
            <a:bodyPr wrap="none" lIns="0" tIns="0" rIns="0" bIns="0" rtlCol="0" anchor="t"/>
            <a:lstStyle/>
            <a:p>
              <a:pPr marL="0" indent="0" algn="just" rtl="1">
                <a:lnSpc>
                  <a:spcPts val="2400"/>
                </a:lnSpc>
                <a:buNone/>
              </a:pPr>
              <a:r>
                <a:rPr lang="en-US" sz="1950" dirty="0">
                  <a:solidFill>
                    <a:srgbClr val="49495A"/>
                  </a:solidFill>
                  <a:latin typeface="Alexandria" pitchFamily="34" charset="0"/>
                  <a:ea typeface="Alexandria" pitchFamily="34" charset="-122"/>
                  <a:cs typeface="Alexandria" pitchFamily="34" charset="-120"/>
                </a:rPr>
                <a:t>الاتفاق والاختلاف</a:t>
              </a:r>
              <a:endParaRPr lang="en-US" sz="1950" dirty="0"/>
            </a:p>
          </p:txBody>
        </p:sp>
        <p:sp>
          <p:nvSpPr>
            <p:cNvPr id="35" name="Text 9"/>
            <p:cNvSpPr/>
            <p:nvPr/>
          </p:nvSpPr>
          <p:spPr>
            <a:xfrm>
              <a:off x="7635597" y="5310902"/>
              <a:ext cx="5911215" cy="635079"/>
            </a:xfrm>
            <a:prstGeom prst="rect">
              <a:avLst/>
            </a:prstGeom>
            <a:noFill/>
            <a:ln/>
          </p:spPr>
          <p:txBody>
            <a:bodyPr wrap="square" lIns="0" tIns="0" rIns="0" bIns="0" rtlCol="0" anchor="t"/>
            <a:lstStyle/>
            <a:p>
              <a:pPr marL="0" indent="0" algn="just" rtl="1">
                <a:lnSpc>
                  <a:spcPts val="2500"/>
                </a:lnSpc>
                <a:buNone/>
              </a:pPr>
              <a:r>
                <a:rPr lang="en-US" sz="1550" dirty="0">
                  <a:solidFill>
                    <a:srgbClr val="49495A"/>
                  </a:solidFill>
                  <a:latin typeface="Alexandria" pitchFamily="34" charset="0"/>
                  <a:ea typeface="Alexandria" pitchFamily="34" charset="-122"/>
                  <a:cs typeface="Alexandria" pitchFamily="34" charset="-120"/>
                </a:rPr>
                <a:t>توضيح جوانب الاتفاق والاختلاف بين الدراسة الحالية والدراسات السابقة</a:t>
              </a:r>
              <a:endParaRPr lang="en-US" sz="1550" dirty="0"/>
            </a:p>
          </p:txBody>
        </p:sp>
        <p:sp>
          <p:nvSpPr>
            <p:cNvPr id="36" name="Shape 10"/>
            <p:cNvSpPr/>
            <p:nvPr/>
          </p:nvSpPr>
          <p:spPr>
            <a:xfrm>
              <a:off x="793790" y="4660463"/>
              <a:ext cx="6422231" cy="1506736"/>
            </a:xfrm>
            <a:prstGeom prst="roundRect">
              <a:avLst>
                <a:gd name="adj" fmla="val 7282"/>
              </a:avLst>
            </a:prstGeom>
            <a:solidFill>
              <a:srgbClr val="FBFAFF"/>
            </a:solidFill>
            <a:ln w="22860">
              <a:solidFill>
                <a:srgbClr val="D0CED9"/>
              </a:solidFill>
              <a:prstDash val="solid"/>
            </a:ln>
          </p:spPr>
          <p:txBody>
            <a:bodyPr/>
            <a:lstStyle/>
            <a:p>
              <a:pPr algn="just"/>
              <a:endParaRPr lang="en-US"/>
            </a:p>
          </p:txBody>
        </p:sp>
        <p:pic>
          <p:nvPicPr>
            <p:cNvPr id="37" name="Image 3" descr="preencoded.png"/>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7147441" y="4660463"/>
              <a:ext cx="91440" cy="1506736"/>
            </a:xfrm>
            <a:prstGeom prst="rect">
              <a:avLst/>
            </a:prstGeom>
          </p:spPr>
        </p:pic>
        <p:sp>
          <p:nvSpPr>
            <p:cNvPr id="38" name="Text 11"/>
            <p:cNvSpPr/>
            <p:nvPr/>
          </p:nvSpPr>
          <p:spPr>
            <a:xfrm>
              <a:off x="4445318" y="4881682"/>
              <a:ext cx="2480905" cy="310158"/>
            </a:xfrm>
            <a:prstGeom prst="rect">
              <a:avLst/>
            </a:prstGeom>
            <a:noFill/>
            <a:ln/>
          </p:spPr>
          <p:txBody>
            <a:bodyPr wrap="none" lIns="0" tIns="0" rIns="0" bIns="0" rtlCol="0" anchor="t"/>
            <a:lstStyle/>
            <a:p>
              <a:pPr marL="0" indent="0" algn="just" rtl="1">
                <a:lnSpc>
                  <a:spcPts val="2400"/>
                </a:lnSpc>
                <a:buNone/>
              </a:pPr>
              <a:r>
                <a:rPr lang="en-US" sz="1950" dirty="0">
                  <a:solidFill>
                    <a:srgbClr val="49495A"/>
                  </a:solidFill>
                  <a:latin typeface="Alexandria" pitchFamily="34" charset="0"/>
                  <a:ea typeface="Alexandria" pitchFamily="34" charset="-122"/>
                  <a:cs typeface="Alexandria" pitchFamily="34" charset="-120"/>
                </a:rPr>
                <a:t>مدى الدراسة</a:t>
              </a:r>
              <a:endParaRPr lang="en-US" sz="1950" dirty="0"/>
            </a:p>
          </p:txBody>
        </p:sp>
        <p:sp>
          <p:nvSpPr>
            <p:cNvPr id="39" name="Text 12"/>
            <p:cNvSpPr/>
            <p:nvPr/>
          </p:nvSpPr>
          <p:spPr>
            <a:xfrm>
              <a:off x="1015008" y="5310902"/>
              <a:ext cx="5911215" cy="635079"/>
            </a:xfrm>
            <a:prstGeom prst="rect">
              <a:avLst/>
            </a:prstGeom>
            <a:noFill/>
            <a:ln/>
          </p:spPr>
          <p:txBody>
            <a:bodyPr wrap="square" lIns="0" tIns="0" rIns="0" bIns="0" rtlCol="0" anchor="t"/>
            <a:lstStyle/>
            <a:p>
              <a:pPr marL="0" indent="0" algn="just" rtl="1">
                <a:lnSpc>
                  <a:spcPts val="2500"/>
                </a:lnSpc>
                <a:buNone/>
              </a:pPr>
              <a:r>
                <a:rPr lang="en-US" sz="1550" dirty="0">
                  <a:solidFill>
                    <a:srgbClr val="49495A"/>
                  </a:solidFill>
                  <a:latin typeface="Alexandria" pitchFamily="34" charset="0"/>
                  <a:ea typeface="Alexandria" pitchFamily="34" charset="-122"/>
                  <a:cs typeface="Alexandria" pitchFamily="34" charset="-120"/>
                </a:rPr>
                <a:t>توضيح وبيان مدى دراسة المشكلة من قبل ومدى شمولية الدراسات السابقة لموضوع المشكلة</a:t>
              </a:r>
              <a:endParaRPr lang="en-US" sz="1550" dirty="0"/>
            </a:p>
          </p:txBody>
        </p:sp>
      </p:grpSp>
    </p:spTree>
    <p:extLst>
      <p:ext uri="{BB962C8B-B14F-4D97-AF65-F5344CB8AC3E}">
        <p14:creationId xmlns:p14="http://schemas.microsoft.com/office/powerpoint/2010/main" val="1692309986"/>
      </p:ext>
    </p:extLst>
  </p:cSld>
  <p:clrMapOvr>
    <a:masterClrMapping/>
  </p:clrMapOvr>
  <p:transition spd="slow">
    <p:comb/>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4072624" y="1048661"/>
            <a:ext cx="3902032" cy="400110"/>
          </a:xfrm>
          <a:prstGeom prst="rect">
            <a:avLst/>
          </a:prstGeom>
          <a:noFill/>
        </p:spPr>
        <p:txBody>
          <a:bodyPr wrap="square" rtlCol="0">
            <a:spAutoFit/>
          </a:bodyPr>
          <a:lstStyle/>
          <a:p>
            <a:pPr algn="ctr"/>
            <a:r>
              <a:rPr lang="ar-EG" sz="2000" b="1" dirty="0">
                <a:latin typeface="Alexandria" pitchFamily="2" charset="-78"/>
                <a:cs typeface="Alexandria" pitchFamily="2" charset="-78"/>
              </a:rPr>
              <a:t>ثالثا: مشكلة الدراسة</a:t>
            </a:r>
            <a:endParaRPr lang="en-US" sz="2000" b="1" dirty="0">
              <a:latin typeface="Alexandria" pitchFamily="2" charset="-78"/>
              <a:cs typeface="Alexandria" pitchFamily="2" charset="-78"/>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a:t>
            </a:r>
            <a:r>
              <a:rPr lang="ar-EG" sz="5400" b="1" dirty="0">
                <a:solidFill>
                  <a:schemeClr val="bg1"/>
                </a:solidFill>
                <a:latin typeface="Times New Roman" panose="02020603050405020304" pitchFamily="18" charset="0"/>
                <a:cs typeface="Times New Roman" panose="02020603050405020304" pitchFamily="18" charset="0"/>
              </a:rPr>
              <a:t>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5307981" y="2352811"/>
            <a:ext cx="5783706" cy="3369449"/>
          </a:xfrm>
          <a:prstGeom prst="rect">
            <a:avLst/>
          </a:prstGeom>
          <a:noFill/>
        </p:spPr>
        <p:txBody>
          <a:bodyPr wrap="square" rtlCol="0">
            <a:spAutoFit/>
          </a:bodyPr>
          <a:lstStyle/>
          <a:p>
            <a:pPr indent="404813" algn="just" rtl="1">
              <a:lnSpc>
                <a:spcPct val="150000"/>
              </a:lnSpc>
            </a:pPr>
            <a:r>
              <a:rPr lang="ar-EG" dirty="0">
                <a:latin typeface="Alexandria" pitchFamily="2" charset="-78"/>
                <a:cs typeface="Alexandria" pitchFamily="2" charset="-78"/>
              </a:rPr>
              <a:t>مشكلة الدراسة هي المسألة أو القضية التي يسعى الباحث لحلها أو فهمها من خلال البحث الذي يقوم به. يتم تحديد مشكلة الدراسة عن طريق تحديد الفجوات في المعرفة أو التحديات التي لم يتم حلها بشكل كافٍ في المجال الذي يركز عليه البحث. يهدف الباحث إلى توضيح وتحديد مشكلة الدراسة بوضوح للإشارة إلى الحاجة إلى البحث وأهمية حل المشكلة.</a:t>
            </a:r>
          </a:p>
          <a:p>
            <a:pPr indent="404813" algn="just" rtl="1">
              <a:lnSpc>
                <a:spcPct val="150000"/>
              </a:lnSpc>
            </a:pPr>
            <a:endParaRPr lang="ar-EG" dirty="0">
              <a:latin typeface="Alexandria" pitchFamily="2" charset="-78"/>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678850" y="268963"/>
            <a:ext cx="2305141" cy="1076343"/>
          </a:xfrm>
          <a:prstGeom prst="rect">
            <a:avLst/>
          </a:prstGeom>
        </p:spPr>
      </p:pic>
      <p:pic>
        <p:nvPicPr>
          <p:cNvPr id="2" name="Picture 1">
            <a:extLst>
              <a:ext uri="{FF2B5EF4-FFF2-40B4-BE49-F238E27FC236}">
                <a16:creationId xmlns:a16="http://schemas.microsoft.com/office/drawing/2014/main" id="{1D96A186-83D7-DCC0-2264-EB254B85B754}"/>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762000" y="2095405"/>
            <a:ext cx="2468730" cy="3703094"/>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84203891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F9438C-A9AE-3DFA-3BDD-79EB37203577}"/>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46916DA7-71DC-7D68-0CB6-0BF84B2BBA79}"/>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en-US"/>
          </a:p>
        </p:txBody>
      </p:sp>
      <p:pic>
        <p:nvPicPr>
          <p:cNvPr id="8" name="Graphic 21">
            <a:extLst>
              <a:ext uri="{FF2B5EF4-FFF2-40B4-BE49-F238E27FC236}">
                <a16:creationId xmlns:a16="http://schemas.microsoft.com/office/drawing/2014/main" id="{4D44A8AC-40D5-F46D-C8F7-2BEE286999F5}"/>
              </a:ext>
            </a:extLst>
          </p:cNvPr>
          <p:cNvPicPr>
            <a:picLocks noChangeAspect="1"/>
          </p:cNvPicPr>
          <p:nvPr/>
        </p:nvPicPr>
        <p:blipFill rotWithShape="1">
          <a:blip r:embed="rId2"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180431" y="79526"/>
            <a:ext cx="2305141" cy="1076343"/>
          </a:xfrm>
          <a:prstGeom prst="rect">
            <a:avLst/>
          </a:prstGeom>
        </p:spPr>
      </p:pic>
      <p:grpSp>
        <p:nvGrpSpPr>
          <p:cNvPr id="2" name="Group 1">
            <a:extLst>
              <a:ext uri="{FF2B5EF4-FFF2-40B4-BE49-F238E27FC236}">
                <a16:creationId xmlns:a16="http://schemas.microsoft.com/office/drawing/2014/main" id="{816B84F0-E8FF-0591-39C7-10D83F3DB9D7}"/>
              </a:ext>
            </a:extLst>
          </p:cNvPr>
          <p:cNvGrpSpPr/>
          <p:nvPr/>
        </p:nvGrpSpPr>
        <p:grpSpPr>
          <a:xfrm>
            <a:off x="577232" y="1075015"/>
            <a:ext cx="11037535" cy="2353985"/>
            <a:chOff x="793909" y="2937748"/>
            <a:chExt cx="13042702" cy="2353985"/>
          </a:xfrm>
        </p:grpSpPr>
        <p:sp>
          <p:nvSpPr>
            <p:cNvPr id="3" name="Text 0">
              <a:extLst>
                <a:ext uri="{FF2B5EF4-FFF2-40B4-BE49-F238E27FC236}">
                  <a16:creationId xmlns:a16="http://schemas.microsoft.com/office/drawing/2014/main" id="{E88CD21F-34AF-B37B-E24A-99F74171A5C2}"/>
                </a:ext>
              </a:extLst>
            </p:cNvPr>
            <p:cNvSpPr/>
            <p:nvPr/>
          </p:nvSpPr>
          <p:spPr>
            <a:xfrm>
              <a:off x="6510576" y="2937748"/>
              <a:ext cx="7326035" cy="496133"/>
            </a:xfrm>
            <a:prstGeom prst="rect">
              <a:avLst/>
            </a:prstGeom>
            <a:noFill/>
            <a:ln/>
          </p:spPr>
          <p:txBody>
            <a:bodyPr wrap="none" lIns="0" tIns="0" rIns="0" bIns="0" rtlCol="0" anchor="t"/>
            <a:lstStyle/>
            <a:p>
              <a:pPr marL="0" indent="0" algn="just" rtl="1">
                <a:lnSpc>
                  <a:spcPts val="3900"/>
                </a:lnSpc>
                <a:buNone/>
              </a:pPr>
              <a:r>
                <a:rPr lang="en-US" sz="3100" dirty="0">
                  <a:solidFill>
                    <a:srgbClr val="403CCF"/>
                  </a:solidFill>
                  <a:latin typeface="Alexandria" pitchFamily="34" charset="0"/>
                  <a:ea typeface="Alexandria" pitchFamily="34" charset="-122"/>
                  <a:cs typeface="Alexandria" pitchFamily="34" charset="-120"/>
                </a:rPr>
                <a:t>العناصر الواجب توفرها في مشكلة الدراسة</a:t>
              </a:r>
              <a:endParaRPr lang="en-US" sz="3100" dirty="0"/>
            </a:p>
          </p:txBody>
        </p:sp>
        <p:sp>
          <p:nvSpPr>
            <p:cNvPr id="4" name="Shape 1">
              <a:extLst>
                <a:ext uri="{FF2B5EF4-FFF2-40B4-BE49-F238E27FC236}">
                  <a16:creationId xmlns:a16="http://schemas.microsoft.com/office/drawing/2014/main" id="{426DCCE1-D384-3C56-5313-F2827C494B6A}"/>
                </a:ext>
              </a:extLst>
            </p:cNvPr>
            <p:cNvSpPr/>
            <p:nvPr/>
          </p:nvSpPr>
          <p:spPr>
            <a:xfrm>
              <a:off x="9621322" y="3830717"/>
              <a:ext cx="4215289" cy="1461016"/>
            </a:xfrm>
            <a:prstGeom prst="roundRect">
              <a:avLst>
                <a:gd name="adj" fmla="val 32603"/>
              </a:avLst>
            </a:prstGeom>
            <a:solidFill>
              <a:srgbClr val="EAE8F3"/>
            </a:solidFill>
            <a:ln/>
          </p:spPr>
          <p:txBody>
            <a:bodyPr/>
            <a:lstStyle/>
            <a:p>
              <a:pPr algn="just"/>
              <a:endParaRPr lang="en-US"/>
            </a:p>
          </p:txBody>
        </p:sp>
        <p:sp>
          <p:nvSpPr>
            <p:cNvPr id="5" name="Text 2">
              <a:extLst>
                <a:ext uri="{FF2B5EF4-FFF2-40B4-BE49-F238E27FC236}">
                  <a16:creationId xmlns:a16="http://schemas.microsoft.com/office/drawing/2014/main" id="{6F87EDF1-1ABD-4076-0E88-8B596E5E1871}"/>
                </a:ext>
              </a:extLst>
            </p:cNvPr>
            <p:cNvSpPr/>
            <p:nvPr/>
          </p:nvSpPr>
          <p:spPr>
            <a:xfrm>
              <a:off x="11157347" y="4029075"/>
              <a:ext cx="2480905" cy="310158"/>
            </a:xfrm>
            <a:prstGeom prst="rect">
              <a:avLst/>
            </a:prstGeom>
            <a:noFill/>
            <a:ln/>
          </p:spPr>
          <p:txBody>
            <a:bodyPr wrap="none" lIns="0" tIns="0" rIns="0" bIns="0" rtlCol="0" anchor="t"/>
            <a:lstStyle/>
            <a:p>
              <a:pPr marL="0" indent="0" algn="just" rtl="1">
                <a:lnSpc>
                  <a:spcPts val="2400"/>
                </a:lnSpc>
                <a:buNone/>
              </a:pPr>
              <a:r>
                <a:rPr lang="en-US" sz="1950" dirty="0">
                  <a:solidFill>
                    <a:srgbClr val="49495A"/>
                  </a:solidFill>
                  <a:latin typeface="Alexandria" pitchFamily="34" charset="0"/>
                  <a:ea typeface="Alexandria" pitchFamily="34" charset="-122"/>
                  <a:cs typeface="Alexandria" pitchFamily="34" charset="-120"/>
                </a:rPr>
                <a:t>التحديد والتعريف</a:t>
              </a:r>
              <a:endParaRPr lang="en-US" sz="1950" dirty="0"/>
            </a:p>
          </p:txBody>
        </p:sp>
        <p:sp>
          <p:nvSpPr>
            <p:cNvPr id="6" name="Text 3">
              <a:extLst>
                <a:ext uri="{FF2B5EF4-FFF2-40B4-BE49-F238E27FC236}">
                  <a16:creationId xmlns:a16="http://schemas.microsoft.com/office/drawing/2014/main" id="{045C2B58-DBD4-5D4C-3943-6367987D4F8E}"/>
                </a:ext>
              </a:extLst>
            </p:cNvPr>
            <p:cNvSpPr/>
            <p:nvPr/>
          </p:nvSpPr>
          <p:spPr>
            <a:xfrm>
              <a:off x="9819680" y="4458295"/>
              <a:ext cx="3818573" cy="635079"/>
            </a:xfrm>
            <a:prstGeom prst="rect">
              <a:avLst/>
            </a:prstGeom>
            <a:noFill/>
            <a:ln/>
          </p:spPr>
          <p:txBody>
            <a:bodyPr wrap="square" lIns="0" tIns="0" rIns="0" bIns="0" rtlCol="0" anchor="t"/>
            <a:lstStyle/>
            <a:p>
              <a:pPr marL="0" indent="0" algn="just" rtl="1">
                <a:lnSpc>
                  <a:spcPts val="2500"/>
                </a:lnSpc>
                <a:buNone/>
              </a:pPr>
              <a:r>
                <a:rPr lang="en-US" sz="1550" dirty="0">
                  <a:solidFill>
                    <a:srgbClr val="49495A"/>
                  </a:solidFill>
                  <a:latin typeface="Alexandria" pitchFamily="34" charset="0"/>
                  <a:ea typeface="Alexandria" pitchFamily="34" charset="-122"/>
                  <a:cs typeface="Alexandria" pitchFamily="34" charset="-120"/>
                </a:rPr>
                <a:t>تحديد المشكلة وتعريفها ووصفها بشكل واضح ودقيق</a:t>
              </a:r>
              <a:endParaRPr lang="en-US" sz="1550" dirty="0"/>
            </a:p>
          </p:txBody>
        </p:sp>
        <p:sp>
          <p:nvSpPr>
            <p:cNvPr id="7" name="Shape 4">
              <a:extLst>
                <a:ext uri="{FF2B5EF4-FFF2-40B4-BE49-F238E27FC236}">
                  <a16:creationId xmlns:a16="http://schemas.microsoft.com/office/drawing/2014/main" id="{56A44297-74C5-2B93-AE46-2109F58A9358}"/>
                </a:ext>
              </a:extLst>
            </p:cNvPr>
            <p:cNvSpPr/>
            <p:nvPr/>
          </p:nvSpPr>
          <p:spPr>
            <a:xfrm>
              <a:off x="5207556" y="3830717"/>
              <a:ext cx="4215408" cy="1461016"/>
            </a:xfrm>
            <a:prstGeom prst="roundRect">
              <a:avLst>
                <a:gd name="adj" fmla="val 32603"/>
              </a:avLst>
            </a:prstGeom>
            <a:solidFill>
              <a:srgbClr val="EAE8F3"/>
            </a:solidFill>
            <a:ln/>
          </p:spPr>
          <p:txBody>
            <a:bodyPr/>
            <a:lstStyle/>
            <a:p>
              <a:pPr algn="just"/>
              <a:endParaRPr lang="en-US"/>
            </a:p>
          </p:txBody>
        </p:sp>
        <p:sp>
          <p:nvSpPr>
            <p:cNvPr id="9" name="Text 5">
              <a:extLst>
                <a:ext uri="{FF2B5EF4-FFF2-40B4-BE49-F238E27FC236}">
                  <a16:creationId xmlns:a16="http://schemas.microsoft.com/office/drawing/2014/main" id="{2FF95E95-CAAB-0781-92F6-D1E9C1E75D2C}"/>
                </a:ext>
              </a:extLst>
            </p:cNvPr>
            <p:cNvSpPr/>
            <p:nvPr/>
          </p:nvSpPr>
          <p:spPr>
            <a:xfrm>
              <a:off x="6743700" y="4029075"/>
              <a:ext cx="2480905" cy="310158"/>
            </a:xfrm>
            <a:prstGeom prst="rect">
              <a:avLst/>
            </a:prstGeom>
            <a:noFill/>
            <a:ln/>
          </p:spPr>
          <p:txBody>
            <a:bodyPr wrap="none" lIns="0" tIns="0" rIns="0" bIns="0" rtlCol="0" anchor="t"/>
            <a:lstStyle/>
            <a:p>
              <a:pPr marL="0" indent="0" algn="just" rtl="1">
                <a:lnSpc>
                  <a:spcPts val="2400"/>
                </a:lnSpc>
                <a:buNone/>
              </a:pPr>
              <a:r>
                <a:rPr lang="en-US" sz="1950" dirty="0">
                  <a:solidFill>
                    <a:srgbClr val="49495A"/>
                  </a:solidFill>
                  <a:latin typeface="Alexandria" pitchFamily="34" charset="0"/>
                  <a:ea typeface="Alexandria" pitchFamily="34" charset="-122"/>
                  <a:cs typeface="Alexandria" pitchFamily="34" charset="-120"/>
                </a:rPr>
                <a:t>القابلية للبحث</a:t>
              </a:r>
              <a:endParaRPr lang="en-US" sz="1950" dirty="0"/>
            </a:p>
          </p:txBody>
        </p:sp>
        <p:sp>
          <p:nvSpPr>
            <p:cNvPr id="10" name="Text 6">
              <a:extLst>
                <a:ext uri="{FF2B5EF4-FFF2-40B4-BE49-F238E27FC236}">
                  <a16:creationId xmlns:a16="http://schemas.microsoft.com/office/drawing/2014/main" id="{7E7CC460-63B9-9DEB-A585-54A29F1FC7CF}"/>
                </a:ext>
              </a:extLst>
            </p:cNvPr>
            <p:cNvSpPr/>
            <p:nvPr/>
          </p:nvSpPr>
          <p:spPr>
            <a:xfrm>
              <a:off x="5405914" y="4458295"/>
              <a:ext cx="3818692" cy="635079"/>
            </a:xfrm>
            <a:prstGeom prst="rect">
              <a:avLst/>
            </a:prstGeom>
            <a:noFill/>
            <a:ln/>
          </p:spPr>
          <p:txBody>
            <a:bodyPr wrap="square" lIns="0" tIns="0" rIns="0" bIns="0" rtlCol="0" anchor="t"/>
            <a:lstStyle/>
            <a:p>
              <a:pPr marL="0" indent="0" algn="just" rtl="1">
                <a:lnSpc>
                  <a:spcPts val="2500"/>
                </a:lnSpc>
                <a:buNone/>
              </a:pPr>
              <a:r>
                <a:rPr lang="en-US" sz="1550" dirty="0">
                  <a:solidFill>
                    <a:srgbClr val="49495A"/>
                  </a:solidFill>
                  <a:latin typeface="Alexandria" pitchFamily="34" charset="0"/>
                  <a:ea typeface="Alexandria" pitchFamily="34" charset="-122"/>
                  <a:cs typeface="Alexandria" pitchFamily="34" charset="-120"/>
                </a:rPr>
                <a:t>قابلية المشكلة للبحث ووجود خلفية </a:t>
              </a:r>
              <a:r>
                <a:rPr lang="en-US" sz="1550">
                  <a:solidFill>
                    <a:srgbClr val="49495A"/>
                  </a:solidFill>
                  <a:latin typeface="Alexandria" pitchFamily="34" charset="0"/>
                  <a:ea typeface="Alexandria" pitchFamily="34" charset="-122"/>
                  <a:cs typeface="Alexandria" pitchFamily="34" charset="-120"/>
                </a:rPr>
                <a:t>نظرية للمشكلة</a:t>
              </a:r>
              <a:r>
                <a:rPr lang="ar-EG" sz="1550">
                  <a:solidFill>
                    <a:srgbClr val="49495A"/>
                  </a:solidFill>
                  <a:latin typeface="Alexandria" pitchFamily="34" charset="0"/>
                  <a:ea typeface="Alexandria" pitchFamily="34" charset="-122"/>
                  <a:cs typeface="Alexandria" pitchFamily="34" charset="-120"/>
                </a:rPr>
                <a:t>.</a:t>
              </a:r>
              <a:endParaRPr lang="en-US" sz="1550" dirty="0"/>
            </a:p>
          </p:txBody>
        </p:sp>
        <p:sp>
          <p:nvSpPr>
            <p:cNvPr id="11" name="Shape 7">
              <a:extLst>
                <a:ext uri="{FF2B5EF4-FFF2-40B4-BE49-F238E27FC236}">
                  <a16:creationId xmlns:a16="http://schemas.microsoft.com/office/drawing/2014/main" id="{75CED5F6-04DB-7FC1-3702-5B1D70CA7E98}"/>
                </a:ext>
              </a:extLst>
            </p:cNvPr>
            <p:cNvSpPr/>
            <p:nvPr/>
          </p:nvSpPr>
          <p:spPr>
            <a:xfrm>
              <a:off x="793909" y="3830717"/>
              <a:ext cx="4215289" cy="1461016"/>
            </a:xfrm>
            <a:prstGeom prst="roundRect">
              <a:avLst>
                <a:gd name="adj" fmla="val 32603"/>
              </a:avLst>
            </a:prstGeom>
            <a:solidFill>
              <a:srgbClr val="EAE8F3"/>
            </a:solidFill>
            <a:ln/>
          </p:spPr>
          <p:txBody>
            <a:bodyPr/>
            <a:lstStyle/>
            <a:p>
              <a:pPr algn="just"/>
              <a:endParaRPr lang="en-US"/>
            </a:p>
          </p:txBody>
        </p:sp>
        <p:sp>
          <p:nvSpPr>
            <p:cNvPr id="12" name="Text 8">
              <a:extLst>
                <a:ext uri="{FF2B5EF4-FFF2-40B4-BE49-F238E27FC236}">
                  <a16:creationId xmlns:a16="http://schemas.microsoft.com/office/drawing/2014/main" id="{D99FC346-33E3-4173-81BD-1812E1F007D5}"/>
                </a:ext>
              </a:extLst>
            </p:cNvPr>
            <p:cNvSpPr/>
            <p:nvPr/>
          </p:nvSpPr>
          <p:spPr>
            <a:xfrm>
              <a:off x="2329934" y="4029075"/>
              <a:ext cx="2480905" cy="310158"/>
            </a:xfrm>
            <a:prstGeom prst="rect">
              <a:avLst/>
            </a:prstGeom>
            <a:noFill/>
            <a:ln/>
          </p:spPr>
          <p:txBody>
            <a:bodyPr wrap="none" lIns="0" tIns="0" rIns="0" bIns="0" rtlCol="0" anchor="t"/>
            <a:lstStyle/>
            <a:p>
              <a:pPr marL="0" indent="0" algn="just" rtl="1">
                <a:lnSpc>
                  <a:spcPts val="2400"/>
                </a:lnSpc>
                <a:buNone/>
              </a:pPr>
              <a:r>
                <a:rPr lang="en-US" sz="1950" dirty="0">
                  <a:solidFill>
                    <a:srgbClr val="49495A"/>
                  </a:solidFill>
                  <a:latin typeface="Alexandria" pitchFamily="34" charset="0"/>
                  <a:ea typeface="Alexandria" pitchFamily="34" charset="-122"/>
                  <a:cs typeface="Alexandria" pitchFamily="34" charset="-120"/>
                </a:rPr>
                <a:t>المبررات</a:t>
              </a:r>
              <a:endParaRPr lang="en-US" sz="1950" dirty="0"/>
            </a:p>
          </p:txBody>
        </p:sp>
        <p:sp>
          <p:nvSpPr>
            <p:cNvPr id="13" name="Text 9">
              <a:extLst>
                <a:ext uri="{FF2B5EF4-FFF2-40B4-BE49-F238E27FC236}">
                  <a16:creationId xmlns:a16="http://schemas.microsoft.com/office/drawing/2014/main" id="{7921662F-AA0E-4014-1C4D-D40A56EB7268}"/>
                </a:ext>
              </a:extLst>
            </p:cNvPr>
            <p:cNvSpPr/>
            <p:nvPr/>
          </p:nvSpPr>
          <p:spPr>
            <a:xfrm>
              <a:off x="992267" y="4458295"/>
              <a:ext cx="3818573" cy="635079"/>
            </a:xfrm>
            <a:prstGeom prst="rect">
              <a:avLst/>
            </a:prstGeom>
            <a:noFill/>
            <a:ln/>
          </p:spPr>
          <p:txBody>
            <a:bodyPr wrap="square" lIns="0" tIns="0" rIns="0" bIns="0" rtlCol="0" anchor="t"/>
            <a:lstStyle/>
            <a:p>
              <a:pPr marL="0" indent="0" algn="just" rtl="1">
                <a:lnSpc>
                  <a:spcPts val="2500"/>
                </a:lnSpc>
                <a:buNone/>
              </a:pPr>
              <a:r>
                <a:rPr lang="en-US" sz="1550" dirty="0">
                  <a:solidFill>
                    <a:srgbClr val="49495A"/>
                  </a:solidFill>
                  <a:latin typeface="Alexandria" pitchFamily="34" charset="0"/>
                  <a:ea typeface="Alexandria" pitchFamily="34" charset="-122"/>
                  <a:cs typeface="Alexandria" pitchFamily="34" charset="-120"/>
                </a:rPr>
                <a:t>ذكر مبررات دراسة المشكلة وكفاية المبررات لإقناع </a:t>
              </a:r>
              <a:r>
                <a:rPr lang="en-US" sz="1550">
                  <a:solidFill>
                    <a:srgbClr val="49495A"/>
                  </a:solidFill>
                  <a:latin typeface="Alexandria" pitchFamily="34" charset="0"/>
                  <a:ea typeface="Alexandria" pitchFamily="34" charset="-122"/>
                  <a:cs typeface="Alexandria" pitchFamily="34" charset="-120"/>
                </a:rPr>
                <a:t>القارئ بالمشكلة</a:t>
              </a:r>
              <a:r>
                <a:rPr lang="ar-EG" sz="1550">
                  <a:solidFill>
                    <a:srgbClr val="49495A"/>
                  </a:solidFill>
                  <a:latin typeface="Alexandria" pitchFamily="34" charset="0"/>
                  <a:ea typeface="Alexandria" pitchFamily="34" charset="-122"/>
                  <a:cs typeface="Alexandria" pitchFamily="34" charset="-120"/>
                </a:rPr>
                <a:t>.</a:t>
              </a:r>
              <a:endParaRPr lang="en-US" sz="1550" dirty="0"/>
            </a:p>
          </p:txBody>
        </p:sp>
      </p:grpSp>
      <p:grpSp>
        <p:nvGrpSpPr>
          <p:cNvPr id="14" name="Group 13">
            <a:extLst>
              <a:ext uri="{FF2B5EF4-FFF2-40B4-BE49-F238E27FC236}">
                <a16:creationId xmlns:a16="http://schemas.microsoft.com/office/drawing/2014/main" id="{F7EB9B00-467B-C4E8-B28A-D07B7C03FF31}"/>
              </a:ext>
            </a:extLst>
          </p:cNvPr>
          <p:cNvGrpSpPr/>
          <p:nvPr/>
        </p:nvGrpSpPr>
        <p:grpSpPr>
          <a:xfrm>
            <a:off x="1650317" y="4119857"/>
            <a:ext cx="8629055" cy="1461016"/>
            <a:chOff x="5207556" y="3830717"/>
            <a:chExt cx="8629055" cy="1461016"/>
          </a:xfrm>
        </p:grpSpPr>
        <p:sp>
          <p:nvSpPr>
            <p:cNvPr id="15" name="Shape 1"/>
            <p:cNvSpPr/>
            <p:nvPr/>
          </p:nvSpPr>
          <p:spPr>
            <a:xfrm>
              <a:off x="9621322" y="3830717"/>
              <a:ext cx="4215289" cy="1461016"/>
            </a:xfrm>
            <a:prstGeom prst="roundRect">
              <a:avLst>
                <a:gd name="adj" fmla="val 32603"/>
              </a:avLst>
            </a:prstGeom>
            <a:solidFill>
              <a:srgbClr val="EAE8F3"/>
            </a:solidFill>
            <a:ln/>
          </p:spPr>
          <p:txBody>
            <a:bodyPr/>
            <a:lstStyle/>
            <a:p>
              <a:endParaRPr lang="en-US"/>
            </a:p>
          </p:txBody>
        </p:sp>
        <p:sp>
          <p:nvSpPr>
            <p:cNvPr id="16" name="Text 2"/>
            <p:cNvSpPr/>
            <p:nvPr/>
          </p:nvSpPr>
          <p:spPr>
            <a:xfrm>
              <a:off x="11157347" y="4029075"/>
              <a:ext cx="2480905" cy="310158"/>
            </a:xfrm>
            <a:prstGeom prst="rect">
              <a:avLst/>
            </a:prstGeom>
            <a:noFill/>
            <a:ln/>
          </p:spPr>
          <p:txBody>
            <a:bodyPr wrap="none" lIns="0" tIns="0" rIns="0" bIns="0" rtlCol="0" anchor="t"/>
            <a:lstStyle/>
            <a:p>
              <a:pPr marL="0" indent="0" algn="r" rtl="1">
                <a:lnSpc>
                  <a:spcPts val="2400"/>
                </a:lnSpc>
                <a:buNone/>
              </a:pPr>
              <a:r>
                <a:rPr lang="ar-EG" sz="1950">
                  <a:solidFill>
                    <a:srgbClr val="49495A"/>
                  </a:solidFill>
                  <a:latin typeface="Alexandria" pitchFamily="34" charset="0"/>
                  <a:ea typeface="Alexandria" pitchFamily="34" charset="-122"/>
                  <a:cs typeface="Alexandria" pitchFamily="34" charset="-120"/>
                </a:rPr>
                <a:t>الاستعانة بالدراسات السابقة</a:t>
              </a:r>
              <a:endParaRPr lang="en-US" sz="1950" dirty="0"/>
            </a:p>
          </p:txBody>
        </p:sp>
        <p:sp>
          <p:nvSpPr>
            <p:cNvPr id="17" name="Text 3"/>
            <p:cNvSpPr/>
            <p:nvPr/>
          </p:nvSpPr>
          <p:spPr>
            <a:xfrm>
              <a:off x="9819680" y="4458295"/>
              <a:ext cx="3818573" cy="635079"/>
            </a:xfrm>
            <a:prstGeom prst="rect">
              <a:avLst/>
            </a:prstGeom>
            <a:noFill/>
            <a:ln/>
          </p:spPr>
          <p:txBody>
            <a:bodyPr wrap="square" lIns="0" tIns="0" rIns="0" bIns="0" rtlCol="0" anchor="t"/>
            <a:lstStyle/>
            <a:p>
              <a:pPr marL="0" indent="0" algn="just" rtl="1">
                <a:lnSpc>
                  <a:spcPts val="2500"/>
                </a:lnSpc>
                <a:buNone/>
              </a:pPr>
              <a:r>
                <a:rPr lang="ar-EG" sz="1550">
                  <a:solidFill>
                    <a:srgbClr val="49495A"/>
                  </a:solidFill>
                  <a:latin typeface="Alexandria" pitchFamily="34" charset="0"/>
                  <a:ea typeface="Alexandria" pitchFamily="34" charset="-122"/>
                  <a:cs typeface="Alexandria" pitchFamily="34" charset="-120"/>
                </a:rPr>
                <a:t>لابد من استخلاص المشكلة عبر الرجوع إلى الدراسات السابقة</a:t>
              </a:r>
              <a:endParaRPr lang="en-US" sz="1550" dirty="0"/>
            </a:p>
          </p:txBody>
        </p:sp>
        <p:sp>
          <p:nvSpPr>
            <p:cNvPr id="18" name="Shape 4"/>
            <p:cNvSpPr/>
            <p:nvPr/>
          </p:nvSpPr>
          <p:spPr>
            <a:xfrm>
              <a:off x="5207556" y="3830717"/>
              <a:ext cx="4215408" cy="1461016"/>
            </a:xfrm>
            <a:prstGeom prst="roundRect">
              <a:avLst>
                <a:gd name="adj" fmla="val 32603"/>
              </a:avLst>
            </a:prstGeom>
            <a:solidFill>
              <a:srgbClr val="EAE8F3"/>
            </a:solidFill>
            <a:ln/>
          </p:spPr>
          <p:txBody>
            <a:bodyPr/>
            <a:lstStyle/>
            <a:p>
              <a:endParaRPr lang="en-US"/>
            </a:p>
          </p:txBody>
        </p:sp>
        <p:sp>
          <p:nvSpPr>
            <p:cNvPr id="19" name="Text 5"/>
            <p:cNvSpPr/>
            <p:nvPr/>
          </p:nvSpPr>
          <p:spPr>
            <a:xfrm>
              <a:off x="6743700" y="4029075"/>
              <a:ext cx="2480905" cy="310158"/>
            </a:xfrm>
            <a:prstGeom prst="rect">
              <a:avLst/>
            </a:prstGeom>
            <a:noFill/>
            <a:ln/>
          </p:spPr>
          <p:txBody>
            <a:bodyPr wrap="none" lIns="0" tIns="0" rIns="0" bIns="0" rtlCol="0" anchor="t"/>
            <a:lstStyle/>
            <a:p>
              <a:pPr marL="0" indent="0" algn="r" rtl="1">
                <a:lnSpc>
                  <a:spcPts val="2400"/>
                </a:lnSpc>
                <a:buNone/>
              </a:pPr>
              <a:r>
                <a:rPr lang="ar-EG" sz="1950">
                  <a:solidFill>
                    <a:srgbClr val="49495A"/>
                  </a:solidFill>
                  <a:latin typeface="Alexandria" pitchFamily="34" charset="0"/>
                  <a:ea typeface="Alexandria" pitchFamily="34" charset="-122"/>
                  <a:cs typeface="Alexandria" pitchFamily="34" charset="-120"/>
                </a:rPr>
                <a:t>الاستعانة باحصائيات دالة</a:t>
              </a:r>
              <a:endParaRPr lang="en-US" sz="1950" dirty="0"/>
            </a:p>
          </p:txBody>
        </p:sp>
        <p:sp>
          <p:nvSpPr>
            <p:cNvPr id="20" name="Text 6"/>
            <p:cNvSpPr/>
            <p:nvPr/>
          </p:nvSpPr>
          <p:spPr>
            <a:xfrm>
              <a:off x="5405914" y="4458295"/>
              <a:ext cx="3818692" cy="635079"/>
            </a:xfrm>
            <a:prstGeom prst="rect">
              <a:avLst/>
            </a:prstGeom>
            <a:noFill/>
            <a:ln/>
          </p:spPr>
          <p:txBody>
            <a:bodyPr wrap="square" lIns="0" tIns="0" rIns="0" bIns="0" rtlCol="0" anchor="t"/>
            <a:lstStyle/>
            <a:p>
              <a:pPr marL="0" indent="0" algn="just" rtl="1">
                <a:lnSpc>
                  <a:spcPts val="2500"/>
                </a:lnSpc>
                <a:buNone/>
              </a:pPr>
              <a:r>
                <a:rPr lang="ar-EG" sz="1550">
                  <a:solidFill>
                    <a:srgbClr val="49495A"/>
                  </a:solidFill>
                  <a:latin typeface="Alexandria" pitchFamily="34" charset="0"/>
                  <a:ea typeface="Alexandria" pitchFamily="34" charset="-122"/>
                  <a:cs typeface="Alexandria" pitchFamily="34" charset="-120"/>
                </a:rPr>
                <a:t>لابد من الاستعانة باحصائيات تدل على جدوى المشكلة</a:t>
              </a:r>
              <a:endParaRPr lang="en-US" sz="1550" dirty="0"/>
            </a:p>
          </p:txBody>
        </p:sp>
      </p:grpSp>
    </p:spTree>
    <p:extLst>
      <p:ext uri="{BB962C8B-B14F-4D97-AF65-F5344CB8AC3E}">
        <p14:creationId xmlns:p14="http://schemas.microsoft.com/office/powerpoint/2010/main" val="2064388575"/>
      </p:ext>
    </p:extLst>
  </p:cSld>
  <p:clrMapOvr>
    <a:masterClrMapping/>
  </p:clrMapOvr>
  <p:transition spd="slow">
    <p:comb/>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4072624" y="1048661"/>
            <a:ext cx="3902032" cy="400110"/>
          </a:xfrm>
          <a:prstGeom prst="rect">
            <a:avLst/>
          </a:prstGeom>
          <a:noFill/>
        </p:spPr>
        <p:txBody>
          <a:bodyPr wrap="square" rtlCol="0">
            <a:spAutoFit/>
          </a:bodyPr>
          <a:lstStyle/>
          <a:p>
            <a:pPr algn="ctr"/>
            <a:r>
              <a:rPr lang="ar-EG" sz="2000" b="1" dirty="0">
                <a:latin typeface="Alexandria" pitchFamily="2" charset="-78"/>
                <a:cs typeface="Alexandria" pitchFamily="2" charset="-78"/>
              </a:rPr>
              <a:t>رابعا: أهمية الدراسة</a:t>
            </a:r>
            <a:endParaRPr lang="en-US" sz="2000" b="1" dirty="0">
              <a:latin typeface="Alexandria" pitchFamily="2" charset="-78"/>
              <a:cs typeface="Alexandria" pitchFamily="2" charset="-78"/>
            </a:endParaRPr>
          </a:p>
        </p:txBody>
      </p:sp>
      <p:sp>
        <p:nvSpPr>
          <p:cNvPr id="5" name="Rectangle 4"/>
          <p:cNvSpPr/>
          <p:nvPr/>
        </p:nvSpPr>
        <p:spPr>
          <a:xfrm>
            <a:off x="888429" y="605082"/>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01700" y="725495"/>
            <a:ext cx="1078707"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159430" y="966114"/>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a:t>
            </a:r>
            <a:r>
              <a:rPr lang="ar-EG" sz="5400" b="1" dirty="0">
                <a:solidFill>
                  <a:schemeClr val="bg1"/>
                </a:solidFill>
                <a:latin typeface="Times New Roman" panose="02020603050405020304" pitchFamily="18" charset="0"/>
                <a:cs typeface="Times New Roman" panose="02020603050405020304" pitchFamily="18" charset="0"/>
              </a:rPr>
              <a:t>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6534614" y="1856669"/>
            <a:ext cx="4534769" cy="3369449"/>
          </a:xfrm>
          <a:prstGeom prst="rect">
            <a:avLst/>
          </a:prstGeom>
          <a:noFill/>
        </p:spPr>
        <p:txBody>
          <a:bodyPr wrap="square" rtlCol="0">
            <a:spAutoFit/>
          </a:bodyPr>
          <a:lstStyle/>
          <a:p>
            <a:pPr indent="404813" algn="just" rtl="1">
              <a:lnSpc>
                <a:spcPct val="150000"/>
              </a:lnSpc>
            </a:pPr>
            <a:r>
              <a:rPr lang="ar-EG" dirty="0">
                <a:latin typeface="Alexandria" pitchFamily="2" charset="-78"/>
                <a:cs typeface="Alexandria" pitchFamily="2" charset="-78"/>
              </a:rPr>
              <a:t>تشير إلى القيمة والفائدة التي يمكن أن تحققها الدراسة في المجال الذي تندرج فيه. قد تكون أهمية الدراسة علمية، حيث تسهم في زيادة المعرفة والفهم في مجال معين، أو قد تكون أهمية عملية، حيث تساهم في حل مشكلة حقيقية أو تزويد الجمهور بالمعلومات الضرورية لاتخاذ قرارات أو اتخاذ </a:t>
            </a:r>
            <a:r>
              <a:rPr lang="ar-EG">
                <a:latin typeface="Alexandria" pitchFamily="2" charset="-78"/>
                <a:cs typeface="Alexandria" pitchFamily="2" charset="-78"/>
              </a:rPr>
              <a:t>إجراءات.</a:t>
            </a:r>
            <a:endParaRPr lang="ar-EG" dirty="0">
              <a:latin typeface="Alexandria" pitchFamily="2" charset="-78"/>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678850" y="268963"/>
            <a:ext cx="2305141" cy="1076343"/>
          </a:xfrm>
          <a:prstGeom prst="rect">
            <a:avLst/>
          </a:prstGeom>
        </p:spPr>
      </p:pic>
      <p:pic>
        <p:nvPicPr>
          <p:cNvPr id="8" name="Picture 7">
            <a:extLst>
              <a:ext uri="{FF2B5EF4-FFF2-40B4-BE49-F238E27FC236}">
                <a16:creationId xmlns:a16="http://schemas.microsoft.com/office/drawing/2014/main" id="{4CB01380-7113-CF19-F54C-0DD0A9824C36}"/>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2442215" y="1685495"/>
            <a:ext cx="2946152" cy="4419227"/>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Tree>
    <p:extLst>
      <p:ext uri="{BB962C8B-B14F-4D97-AF65-F5344CB8AC3E}">
        <p14:creationId xmlns:p14="http://schemas.microsoft.com/office/powerpoint/2010/main" val="123495985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4C81F8-290B-6750-D09C-B03E20FE3E86}"/>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EDE3C3F6-DDB4-02D7-DC16-EDB69B83222E}"/>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en-US"/>
          </a:p>
        </p:txBody>
      </p:sp>
      <p:pic>
        <p:nvPicPr>
          <p:cNvPr id="8" name="Graphic 21">
            <a:extLst>
              <a:ext uri="{FF2B5EF4-FFF2-40B4-BE49-F238E27FC236}">
                <a16:creationId xmlns:a16="http://schemas.microsoft.com/office/drawing/2014/main" id="{80DF5976-33CF-7906-9E4A-6F3F8216E5C2}"/>
              </a:ext>
            </a:extLst>
          </p:cNvPr>
          <p:cNvPicPr>
            <a:picLocks noChangeAspect="1"/>
          </p:cNvPicPr>
          <p:nvPr/>
        </p:nvPicPr>
        <p:blipFill rotWithShape="1">
          <a:blip r:embed="rId2"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180431" y="79526"/>
            <a:ext cx="2305141" cy="1076343"/>
          </a:xfrm>
          <a:prstGeom prst="rect">
            <a:avLst/>
          </a:prstGeom>
        </p:spPr>
      </p:pic>
      <p:grpSp>
        <p:nvGrpSpPr>
          <p:cNvPr id="2" name="Group 1">
            <a:extLst>
              <a:ext uri="{FF2B5EF4-FFF2-40B4-BE49-F238E27FC236}">
                <a16:creationId xmlns:a16="http://schemas.microsoft.com/office/drawing/2014/main" id="{4C5B4616-F1B6-B7B1-0BED-880C6B22225D}"/>
              </a:ext>
            </a:extLst>
          </p:cNvPr>
          <p:cNvGrpSpPr/>
          <p:nvPr/>
        </p:nvGrpSpPr>
        <p:grpSpPr>
          <a:xfrm>
            <a:off x="274210" y="597099"/>
            <a:ext cx="11643580" cy="4172665"/>
            <a:chOff x="793790" y="2028468"/>
            <a:chExt cx="13042821" cy="4172665"/>
          </a:xfrm>
        </p:grpSpPr>
        <p:sp>
          <p:nvSpPr>
            <p:cNvPr id="3" name="Text 0">
              <a:extLst>
                <a:ext uri="{FF2B5EF4-FFF2-40B4-BE49-F238E27FC236}">
                  <a16:creationId xmlns:a16="http://schemas.microsoft.com/office/drawing/2014/main" id="{45E8342A-1FDC-8874-7CC8-8A324B15E9BA}"/>
                </a:ext>
              </a:extLst>
            </p:cNvPr>
            <p:cNvSpPr/>
            <p:nvPr/>
          </p:nvSpPr>
          <p:spPr>
            <a:xfrm>
              <a:off x="9167813" y="2028468"/>
              <a:ext cx="4668798" cy="496133"/>
            </a:xfrm>
            <a:prstGeom prst="rect">
              <a:avLst/>
            </a:prstGeom>
            <a:noFill/>
            <a:ln/>
          </p:spPr>
          <p:txBody>
            <a:bodyPr wrap="none" lIns="0" tIns="0" rIns="0" bIns="0" rtlCol="0" anchor="t"/>
            <a:lstStyle/>
            <a:p>
              <a:pPr marL="0" indent="0" algn="just" rtl="1">
                <a:lnSpc>
                  <a:spcPts val="3900"/>
                </a:lnSpc>
                <a:buNone/>
              </a:pPr>
              <a:r>
                <a:rPr lang="en-US" sz="3100" dirty="0">
                  <a:solidFill>
                    <a:srgbClr val="403CCF"/>
                  </a:solidFill>
                  <a:latin typeface="Alexandria" pitchFamily="34" charset="0"/>
                  <a:ea typeface="Alexandria" pitchFamily="34" charset="-122"/>
                  <a:cs typeface="Alexandria" pitchFamily="34" charset="-120"/>
                </a:rPr>
                <a:t>معايير كتابة أهمية الدراسة</a:t>
              </a:r>
              <a:endParaRPr lang="en-US" sz="3100" dirty="0"/>
            </a:p>
          </p:txBody>
        </p:sp>
        <p:pic>
          <p:nvPicPr>
            <p:cNvPr id="4" name="Image 0" descr="preencoded.png">
              <a:extLst>
                <a:ext uri="{FF2B5EF4-FFF2-40B4-BE49-F238E27FC236}">
                  <a16:creationId xmlns:a16="http://schemas.microsoft.com/office/drawing/2014/main" id="{63F177D5-6E33-5F5F-36AF-2E5071B55401}"/>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2756952" y="2921437"/>
              <a:ext cx="1079659" cy="1079659"/>
            </a:xfrm>
            <a:prstGeom prst="rect">
              <a:avLst/>
            </a:prstGeom>
          </p:spPr>
        </p:pic>
        <p:sp>
          <p:nvSpPr>
            <p:cNvPr id="5" name="Text 1">
              <a:extLst>
                <a:ext uri="{FF2B5EF4-FFF2-40B4-BE49-F238E27FC236}">
                  <a16:creationId xmlns:a16="http://schemas.microsoft.com/office/drawing/2014/main" id="{F0EFF37B-4A58-42C6-3FBF-830E29503D58}"/>
                </a:ext>
              </a:extLst>
            </p:cNvPr>
            <p:cNvSpPr/>
            <p:nvPr/>
          </p:nvSpPr>
          <p:spPr>
            <a:xfrm>
              <a:off x="10761940" y="2921437"/>
              <a:ext cx="1747004" cy="310158"/>
            </a:xfrm>
            <a:prstGeom prst="rect">
              <a:avLst/>
            </a:prstGeom>
            <a:noFill/>
            <a:ln/>
          </p:spPr>
          <p:txBody>
            <a:bodyPr wrap="none" lIns="0" tIns="0" rIns="0" bIns="0" rtlCol="0" anchor="t"/>
            <a:lstStyle/>
            <a:p>
              <a:pPr marL="0" indent="0" algn="just" rtl="1">
                <a:lnSpc>
                  <a:spcPts val="2400"/>
                </a:lnSpc>
                <a:buNone/>
              </a:pPr>
              <a:r>
                <a:rPr lang="en-US" sz="1950" dirty="0">
                  <a:solidFill>
                    <a:srgbClr val="49495A"/>
                  </a:solidFill>
                  <a:latin typeface="Alexandria" pitchFamily="34" charset="0"/>
                  <a:ea typeface="Alexandria" pitchFamily="34" charset="-122"/>
                  <a:cs typeface="Alexandria" pitchFamily="34" charset="-120"/>
                </a:rPr>
                <a:t>القيمة العلمية</a:t>
              </a:r>
              <a:endParaRPr lang="en-US" sz="1950" dirty="0"/>
            </a:p>
          </p:txBody>
        </p:sp>
        <p:sp>
          <p:nvSpPr>
            <p:cNvPr id="6" name="Text 2">
              <a:extLst>
                <a:ext uri="{FF2B5EF4-FFF2-40B4-BE49-F238E27FC236}">
                  <a16:creationId xmlns:a16="http://schemas.microsoft.com/office/drawing/2014/main" id="{0DC2A24F-1D41-3EFB-5BC0-585D94E2E87B}"/>
                </a:ext>
              </a:extLst>
            </p:cNvPr>
            <p:cNvSpPr/>
            <p:nvPr/>
          </p:nvSpPr>
          <p:spPr>
            <a:xfrm>
              <a:off x="10761940" y="3350657"/>
              <a:ext cx="1747004" cy="1905238"/>
            </a:xfrm>
            <a:prstGeom prst="rect">
              <a:avLst/>
            </a:prstGeom>
            <a:noFill/>
            <a:ln/>
          </p:spPr>
          <p:txBody>
            <a:bodyPr wrap="square" lIns="0" tIns="0" rIns="0" bIns="0" rtlCol="0" anchor="t"/>
            <a:lstStyle/>
            <a:p>
              <a:pPr marL="0" indent="0" algn="just" rtl="1">
                <a:lnSpc>
                  <a:spcPts val="2500"/>
                </a:lnSpc>
                <a:buNone/>
              </a:pPr>
              <a:r>
                <a:rPr lang="en-US" sz="1550" dirty="0">
                  <a:solidFill>
                    <a:srgbClr val="49495A"/>
                  </a:solidFill>
                  <a:latin typeface="Alexandria" pitchFamily="34" charset="0"/>
                  <a:ea typeface="Alexandria" pitchFamily="34" charset="-122"/>
                  <a:cs typeface="Alexandria" pitchFamily="34" charset="-120"/>
                </a:rPr>
                <a:t>إبراز القيمة الحقيقية المرجوة أو الإضافة العلمية، وأن تؤدي الدراسة إلى الاهتمام بدراسات أخرى</a:t>
              </a:r>
              <a:endParaRPr lang="en-US" sz="1550" dirty="0"/>
            </a:p>
          </p:txBody>
        </p:sp>
        <p:pic>
          <p:nvPicPr>
            <p:cNvPr id="7" name="Image 1" descr="preencoded.png">
              <a:extLst>
                <a:ext uri="{FF2B5EF4-FFF2-40B4-BE49-F238E27FC236}">
                  <a16:creationId xmlns:a16="http://schemas.microsoft.com/office/drawing/2014/main" id="{4FBCDCF6-57BC-3631-0461-5676BC022CF5}"/>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9434274" y="2921437"/>
              <a:ext cx="1079659" cy="1079659"/>
            </a:xfrm>
            <a:prstGeom prst="rect">
              <a:avLst/>
            </a:prstGeom>
          </p:spPr>
        </p:pic>
        <p:sp>
          <p:nvSpPr>
            <p:cNvPr id="9" name="Text 3">
              <a:extLst>
                <a:ext uri="{FF2B5EF4-FFF2-40B4-BE49-F238E27FC236}">
                  <a16:creationId xmlns:a16="http://schemas.microsoft.com/office/drawing/2014/main" id="{599FF1F3-C42D-FBBB-22DB-9B94547AED02}"/>
                </a:ext>
              </a:extLst>
            </p:cNvPr>
            <p:cNvSpPr/>
            <p:nvPr/>
          </p:nvSpPr>
          <p:spPr>
            <a:xfrm>
              <a:off x="7439263" y="2921437"/>
              <a:ext cx="1747004" cy="620316"/>
            </a:xfrm>
            <a:prstGeom prst="rect">
              <a:avLst/>
            </a:prstGeom>
            <a:noFill/>
            <a:ln/>
          </p:spPr>
          <p:txBody>
            <a:bodyPr wrap="square" lIns="0" tIns="0" rIns="0" bIns="0" rtlCol="0" anchor="t"/>
            <a:lstStyle/>
            <a:p>
              <a:pPr marL="0" indent="0" algn="just" rtl="1">
                <a:lnSpc>
                  <a:spcPts val="2400"/>
                </a:lnSpc>
                <a:buNone/>
              </a:pPr>
              <a:r>
                <a:rPr lang="en-US" sz="1950" dirty="0">
                  <a:solidFill>
                    <a:srgbClr val="49495A"/>
                  </a:solidFill>
                  <a:latin typeface="Alexandria" pitchFamily="34" charset="0"/>
                  <a:ea typeface="Alexandria" pitchFamily="34" charset="-122"/>
                  <a:cs typeface="Alexandria" pitchFamily="34" charset="-120"/>
                </a:rPr>
                <a:t>الأدلة والإحصاءات</a:t>
              </a:r>
              <a:endParaRPr lang="en-US" sz="1950" dirty="0"/>
            </a:p>
          </p:txBody>
        </p:sp>
        <p:sp>
          <p:nvSpPr>
            <p:cNvPr id="10" name="Text 4">
              <a:extLst>
                <a:ext uri="{FF2B5EF4-FFF2-40B4-BE49-F238E27FC236}">
                  <a16:creationId xmlns:a16="http://schemas.microsoft.com/office/drawing/2014/main" id="{B61B0A59-BD8E-CE06-FB6F-6EDB69C6E130}"/>
                </a:ext>
              </a:extLst>
            </p:cNvPr>
            <p:cNvSpPr/>
            <p:nvPr/>
          </p:nvSpPr>
          <p:spPr>
            <a:xfrm>
              <a:off x="7439263" y="3660815"/>
              <a:ext cx="1747004" cy="2540318"/>
            </a:xfrm>
            <a:prstGeom prst="rect">
              <a:avLst/>
            </a:prstGeom>
            <a:noFill/>
            <a:ln/>
          </p:spPr>
          <p:txBody>
            <a:bodyPr wrap="square" lIns="0" tIns="0" rIns="0" bIns="0" rtlCol="0" anchor="t"/>
            <a:lstStyle/>
            <a:p>
              <a:pPr marL="0" indent="0" algn="just" rtl="1">
                <a:lnSpc>
                  <a:spcPts val="2500"/>
                </a:lnSpc>
                <a:buNone/>
              </a:pPr>
              <a:r>
                <a:rPr lang="en-US" sz="1550" dirty="0">
                  <a:solidFill>
                    <a:srgbClr val="49495A"/>
                  </a:solidFill>
                  <a:latin typeface="Alexandria" pitchFamily="34" charset="0"/>
                  <a:ea typeface="Alexandria" pitchFamily="34" charset="-122"/>
                  <a:cs typeface="Alexandria" pitchFamily="34" charset="-120"/>
                </a:rPr>
                <a:t>الاستعانة ببيانات وإحصاءات جهات الاختصاص لبيان أهمية الدراسة، وتضمين بعض الأدلة المنقولة لذوي الصلة بموضوع الدراسة</a:t>
              </a:r>
              <a:endParaRPr lang="en-US" sz="1550" dirty="0"/>
            </a:p>
          </p:txBody>
        </p:sp>
        <p:pic>
          <p:nvPicPr>
            <p:cNvPr id="11" name="Image 2" descr="preencoded.png">
              <a:extLst>
                <a:ext uri="{FF2B5EF4-FFF2-40B4-BE49-F238E27FC236}">
                  <a16:creationId xmlns:a16="http://schemas.microsoft.com/office/drawing/2014/main" id="{EB680D79-436D-AED3-B6DF-47885C0E49EC}"/>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6111597" y="2921437"/>
              <a:ext cx="1079659" cy="1079659"/>
            </a:xfrm>
            <a:prstGeom prst="rect">
              <a:avLst/>
            </a:prstGeom>
          </p:spPr>
        </p:pic>
        <p:sp>
          <p:nvSpPr>
            <p:cNvPr id="12" name="Text 5">
              <a:extLst>
                <a:ext uri="{FF2B5EF4-FFF2-40B4-BE49-F238E27FC236}">
                  <a16:creationId xmlns:a16="http://schemas.microsoft.com/office/drawing/2014/main" id="{2D19777B-A6CC-0301-8FE6-EDF98F3A8495}"/>
                </a:ext>
              </a:extLst>
            </p:cNvPr>
            <p:cNvSpPr/>
            <p:nvPr/>
          </p:nvSpPr>
          <p:spPr>
            <a:xfrm>
              <a:off x="4116586" y="2921437"/>
              <a:ext cx="1747004" cy="310158"/>
            </a:xfrm>
            <a:prstGeom prst="rect">
              <a:avLst/>
            </a:prstGeom>
            <a:noFill/>
            <a:ln/>
          </p:spPr>
          <p:txBody>
            <a:bodyPr wrap="none" lIns="0" tIns="0" rIns="0" bIns="0" rtlCol="0" anchor="t"/>
            <a:lstStyle/>
            <a:p>
              <a:pPr marL="0" indent="0" algn="just" rtl="1">
                <a:lnSpc>
                  <a:spcPts val="2400"/>
                </a:lnSpc>
                <a:buNone/>
              </a:pPr>
              <a:r>
                <a:rPr lang="en-US" sz="1950" dirty="0">
                  <a:solidFill>
                    <a:srgbClr val="49495A"/>
                  </a:solidFill>
                  <a:latin typeface="Alexandria" pitchFamily="34" charset="0"/>
                  <a:ea typeface="Alexandria" pitchFamily="34" charset="-122"/>
                  <a:cs typeface="Alexandria" pitchFamily="34" charset="-120"/>
                </a:rPr>
                <a:t>المستفيدون</a:t>
              </a:r>
              <a:endParaRPr lang="en-US" sz="1950" dirty="0"/>
            </a:p>
          </p:txBody>
        </p:sp>
        <p:sp>
          <p:nvSpPr>
            <p:cNvPr id="13" name="Text 6">
              <a:extLst>
                <a:ext uri="{FF2B5EF4-FFF2-40B4-BE49-F238E27FC236}">
                  <a16:creationId xmlns:a16="http://schemas.microsoft.com/office/drawing/2014/main" id="{02AA54A2-E5B1-414B-5C88-5CBB4E21CB9D}"/>
                </a:ext>
              </a:extLst>
            </p:cNvPr>
            <p:cNvSpPr/>
            <p:nvPr/>
          </p:nvSpPr>
          <p:spPr>
            <a:xfrm>
              <a:off x="4116586" y="3350657"/>
              <a:ext cx="1747004" cy="1270159"/>
            </a:xfrm>
            <a:prstGeom prst="rect">
              <a:avLst/>
            </a:prstGeom>
            <a:noFill/>
            <a:ln/>
          </p:spPr>
          <p:txBody>
            <a:bodyPr wrap="square" lIns="0" tIns="0" rIns="0" bIns="0" rtlCol="0" anchor="t"/>
            <a:lstStyle/>
            <a:p>
              <a:pPr marL="0" indent="0" algn="just" rtl="1">
                <a:lnSpc>
                  <a:spcPts val="2500"/>
                </a:lnSpc>
                <a:buNone/>
              </a:pPr>
              <a:r>
                <a:rPr lang="en-US" sz="1550" dirty="0">
                  <a:solidFill>
                    <a:srgbClr val="49495A"/>
                  </a:solidFill>
                  <a:latin typeface="Alexandria" pitchFamily="34" charset="0"/>
                  <a:ea typeface="Alexandria" pitchFamily="34" charset="-122"/>
                  <a:cs typeface="Alexandria" pitchFamily="34" charset="-120"/>
                </a:rPr>
                <a:t>توضيح المستفيدين من الدراسة وإقناع القراء بمدى جدوى هذه الدراسة</a:t>
              </a:r>
              <a:endParaRPr lang="en-US" sz="1550" dirty="0"/>
            </a:p>
          </p:txBody>
        </p:sp>
        <p:pic>
          <p:nvPicPr>
            <p:cNvPr id="14" name="Image 3" descr="preencoded.png">
              <a:extLst>
                <a:ext uri="{FF2B5EF4-FFF2-40B4-BE49-F238E27FC236}">
                  <a16:creationId xmlns:a16="http://schemas.microsoft.com/office/drawing/2014/main" id="{4FFB3575-16AD-CB06-4B04-B29BEF7E847B}"/>
                </a:ext>
              </a:extLst>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2788801" y="2921437"/>
              <a:ext cx="1079778" cy="1079778"/>
            </a:xfrm>
            <a:prstGeom prst="rect">
              <a:avLst/>
            </a:prstGeom>
          </p:spPr>
        </p:pic>
        <p:sp>
          <p:nvSpPr>
            <p:cNvPr id="15" name="Text 7">
              <a:extLst>
                <a:ext uri="{FF2B5EF4-FFF2-40B4-BE49-F238E27FC236}">
                  <a16:creationId xmlns:a16="http://schemas.microsoft.com/office/drawing/2014/main" id="{16F79283-0FF0-73DA-E67E-365FDA918873}"/>
                </a:ext>
              </a:extLst>
            </p:cNvPr>
            <p:cNvSpPr/>
            <p:nvPr/>
          </p:nvSpPr>
          <p:spPr>
            <a:xfrm>
              <a:off x="793790" y="2921437"/>
              <a:ext cx="1747004" cy="620316"/>
            </a:xfrm>
            <a:prstGeom prst="rect">
              <a:avLst/>
            </a:prstGeom>
            <a:noFill/>
            <a:ln/>
          </p:spPr>
          <p:txBody>
            <a:bodyPr wrap="square" lIns="0" tIns="0" rIns="0" bIns="0" rtlCol="0" anchor="t"/>
            <a:lstStyle/>
            <a:p>
              <a:pPr marL="0" indent="0" algn="just" rtl="1">
                <a:lnSpc>
                  <a:spcPts val="2400"/>
                </a:lnSpc>
                <a:buNone/>
              </a:pPr>
              <a:r>
                <a:rPr lang="en-US" sz="1950" dirty="0">
                  <a:solidFill>
                    <a:srgbClr val="49495A"/>
                  </a:solidFill>
                  <a:latin typeface="Alexandria" pitchFamily="34" charset="0"/>
                  <a:ea typeface="Alexandria" pitchFamily="34" charset="-122"/>
                  <a:cs typeface="Alexandria" pitchFamily="34" charset="-120"/>
                </a:rPr>
                <a:t>التوجيهات السابقة</a:t>
              </a:r>
              <a:endParaRPr lang="en-US" sz="1950" dirty="0"/>
            </a:p>
          </p:txBody>
        </p:sp>
        <p:sp>
          <p:nvSpPr>
            <p:cNvPr id="16" name="Text 8">
              <a:extLst>
                <a:ext uri="{FF2B5EF4-FFF2-40B4-BE49-F238E27FC236}">
                  <a16:creationId xmlns:a16="http://schemas.microsoft.com/office/drawing/2014/main" id="{4CCE7870-B9DE-73DE-3C81-0CE667984CFF}"/>
                </a:ext>
              </a:extLst>
            </p:cNvPr>
            <p:cNvSpPr/>
            <p:nvPr/>
          </p:nvSpPr>
          <p:spPr>
            <a:xfrm>
              <a:off x="793790" y="3660815"/>
              <a:ext cx="1747004" cy="1270159"/>
            </a:xfrm>
            <a:prstGeom prst="rect">
              <a:avLst/>
            </a:prstGeom>
            <a:noFill/>
            <a:ln/>
          </p:spPr>
          <p:txBody>
            <a:bodyPr wrap="square" lIns="0" tIns="0" rIns="0" bIns="0" rtlCol="0" anchor="t"/>
            <a:lstStyle/>
            <a:p>
              <a:pPr marL="0" indent="0" algn="just" rtl="1">
                <a:lnSpc>
                  <a:spcPts val="2500"/>
                </a:lnSpc>
                <a:buNone/>
              </a:pPr>
              <a:r>
                <a:rPr lang="en-US" sz="1550" dirty="0">
                  <a:solidFill>
                    <a:srgbClr val="49495A"/>
                  </a:solidFill>
                  <a:latin typeface="Alexandria" pitchFamily="34" charset="0"/>
                  <a:ea typeface="Alexandria" pitchFamily="34" charset="-122"/>
                  <a:cs typeface="Alexandria" pitchFamily="34" charset="-120"/>
                </a:rPr>
                <a:t>الاستعانة بتوجيهات دراسات سابقة تنص على أهمية دراسة مثل هذا الموضوع</a:t>
              </a:r>
              <a:endParaRPr lang="en-US" sz="1550" dirty="0"/>
            </a:p>
          </p:txBody>
        </p:sp>
      </p:grpSp>
      <p:grpSp>
        <p:nvGrpSpPr>
          <p:cNvPr id="17" name="Group 16">
            <a:extLst>
              <a:ext uri="{FF2B5EF4-FFF2-40B4-BE49-F238E27FC236}">
                <a16:creationId xmlns:a16="http://schemas.microsoft.com/office/drawing/2014/main" id="{4352CEE2-C17F-F755-3414-6949900829FF}"/>
              </a:ext>
            </a:extLst>
          </p:cNvPr>
          <p:cNvGrpSpPr/>
          <p:nvPr/>
        </p:nvGrpSpPr>
        <p:grpSpPr>
          <a:xfrm>
            <a:off x="1549102" y="5057775"/>
            <a:ext cx="6325196" cy="1528881"/>
            <a:chOff x="758666" y="1469827"/>
            <a:chExt cx="6325196" cy="1528881"/>
          </a:xfrm>
        </p:grpSpPr>
        <p:sp>
          <p:nvSpPr>
            <p:cNvPr id="18" name="Text 1"/>
            <p:cNvSpPr/>
            <p:nvPr/>
          </p:nvSpPr>
          <p:spPr>
            <a:xfrm>
              <a:off x="4712732" y="1469827"/>
              <a:ext cx="2371130" cy="296466"/>
            </a:xfrm>
            <a:prstGeom prst="rect">
              <a:avLst/>
            </a:prstGeom>
            <a:noFill/>
            <a:ln/>
          </p:spPr>
          <p:txBody>
            <a:bodyPr wrap="none" lIns="0" tIns="0" rIns="0" bIns="0" rtlCol="0" anchor="t"/>
            <a:lstStyle/>
            <a:p>
              <a:pPr marL="0" indent="0" algn="r" rtl="1">
                <a:lnSpc>
                  <a:spcPts val="2300"/>
                </a:lnSpc>
                <a:buNone/>
              </a:pPr>
              <a:r>
                <a:rPr lang="en-US" sz="1850" dirty="0">
                  <a:solidFill>
                    <a:srgbClr val="403CCF"/>
                  </a:solidFill>
                  <a:latin typeface="Alexandria" pitchFamily="34" charset="0"/>
                  <a:ea typeface="Alexandria" pitchFamily="34" charset="-122"/>
                  <a:cs typeface="Alexandria" pitchFamily="34" charset="-120"/>
                </a:rPr>
                <a:t>الدقة والوضوح</a:t>
              </a:r>
              <a:endParaRPr lang="en-US" sz="1850" dirty="0"/>
            </a:p>
          </p:txBody>
        </p:sp>
        <p:sp>
          <p:nvSpPr>
            <p:cNvPr id="19" name="Text 2"/>
            <p:cNvSpPr/>
            <p:nvPr/>
          </p:nvSpPr>
          <p:spPr>
            <a:xfrm>
              <a:off x="758666" y="1955959"/>
              <a:ext cx="6325195" cy="303371"/>
            </a:xfrm>
            <a:prstGeom prst="rect">
              <a:avLst/>
            </a:prstGeom>
            <a:noFill/>
            <a:ln/>
          </p:spPr>
          <p:txBody>
            <a:bodyPr wrap="none" lIns="0" tIns="0" rIns="0" bIns="0" rtlCol="0" anchor="t"/>
            <a:lstStyle/>
            <a:p>
              <a:pPr marL="342900" indent="-342900" algn="r" rtl="1">
                <a:lnSpc>
                  <a:spcPts val="2350"/>
                </a:lnSpc>
                <a:buSzPct val="100000"/>
                <a:buChar char="•"/>
              </a:pPr>
              <a:r>
                <a:rPr lang="en-US" sz="1450" dirty="0">
                  <a:solidFill>
                    <a:srgbClr val="49495A"/>
                  </a:solidFill>
                  <a:latin typeface="Alexandria" pitchFamily="34" charset="0"/>
                  <a:ea typeface="Alexandria" pitchFamily="34" charset="-122"/>
                  <a:cs typeface="Alexandria" pitchFamily="34" charset="-120"/>
                </a:rPr>
                <a:t>عدم الخلط بين الأهمية والمشكلة</a:t>
              </a:r>
              <a:endParaRPr lang="en-US" sz="1450" dirty="0"/>
            </a:p>
          </p:txBody>
        </p:sp>
        <p:sp>
          <p:nvSpPr>
            <p:cNvPr id="20" name="Text 3"/>
            <p:cNvSpPr/>
            <p:nvPr/>
          </p:nvSpPr>
          <p:spPr>
            <a:xfrm>
              <a:off x="758666" y="2325648"/>
              <a:ext cx="6325195" cy="303371"/>
            </a:xfrm>
            <a:prstGeom prst="rect">
              <a:avLst/>
            </a:prstGeom>
            <a:noFill/>
            <a:ln/>
          </p:spPr>
          <p:txBody>
            <a:bodyPr wrap="none" lIns="0" tIns="0" rIns="0" bIns="0" rtlCol="0" anchor="t"/>
            <a:lstStyle/>
            <a:p>
              <a:pPr marL="342900" indent="-342900" algn="r" rtl="1">
                <a:lnSpc>
                  <a:spcPts val="2350"/>
                </a:lnSpc>
                <a:buSzPct val="100000"/>
                <a:buChar char="•"/>
              </a:pPr>
              <a:r>
                <a:rPr lang="en-US" sz="1450" dirty="0">
                  <a:solidFill>
                    <a:srgbClr val="49495A"/>
                  </a:solidFill>
                  <a:latin typeface="Alexandria" pitchFamily="34" charset="0"/>
                  <a:ea typeface="Alexandria" pitchFamily="34" charset="-122"/>
                  <a:cs typeface="Alexandria" pitchFamily="34" charset="-120"/>
                </a:rPr>
                <a:t>وجود مبررات واضحة في الأهمية</a:t>
              </a:r>
              <a:endParaRPr lang="en-US" sz="1450" dirty="0"/>
            </a:p>
          </p:txBody>
        </p:sp>
        <p:sp>
          <p:nvSpPr>
            <p:cNvPr id="21" name="Text 4"/>
            <p:cNvSpPr/>
            <p:nvPr/>
          </p:nvSpPr>
          <p:spPr>
            <a:xfrm>
              <a:off x="758666" y="2695337"/>
              <a:ext cx="6325195" cy="303371"/>
            </a:xfrm>
            <a:prstGeom prst="rect">
              <a:avLst/>
            </a:prstGeom>
            <a:noFill/>
            <a:ln/>
          </p:spPr>
          <p:txBody>
            <a:bodyPr wrap="none" lIns="0" tIns="0" rIns="0" bIns="0" rtlCol="0" anchor="t"/>
            <a:lstStyle/>
            <a:p>
              <a:pPr marL="342900" indent="-342900" algn="r" rtl="1">
                <a:lnSpc>
                  <a:spcPts val="2350"/>
                </a:lnSpc>
                <a:buSzPct val="100000"/>
                <a:buChar char="•"/>
              </a:pPr>
              <a:r>
                <a:rPr lang="en-US" sz="1450" dirty="0">
                  <a:solidFill>
                    <a:srgbClr val="49495A"/>
                  </a:solidFill>
                  <a:latin typeface="Alexandria" pitchFamily="34" charset="0"/>
                  <a:ea typeface="Alexandria" pitchFamily="34" charset="-122"/>
                  <a:cs typeface="Alexandria" pitchFamily="34" charset="-120"/>
                </a:rPr>
                <a:t>السلامة اللغوية للكلمات والجمل</a:t>
              </a:r>
              <a:endParaRPr lang="en-US" sz="1450" dirty="0"/>
            </a:p>
          </p:txBody>
        </p:sp>
      </p:grpSp>
    </p:spTree>
    <p:extLst>
      <p:ext uri="{BB962C8B-B14F-4D97-AF65-F5344CB8AC3E}">
        <p14:creationId xmlns:p14="http://schemas.microsoft.com/office/powerpoint/2010/main" val="2227295868"/>
      </p:ext>
    </p:extLst>
  </p:cSld>
  <p:clrMapOvr>
    <a:masterClrMapping/>
  </p:clrMapOvr>
  <p:transition spd="slow">
    <p:comb/>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4072624" y="1048661"/>
            <a:ext cx="3902032" cy="400110"/>
          </a:xfrm>
          <a:prstGeom prst="rect">
            <a:avLst/>
          </a:prstGeom>
          <a:noFill/>
        </p:spPr>
        <p:txBody>
          <a:bodyPr wrap="square" rtlCol="0">
            <a:spAutoFit/>
          </a:bodyPr>
          <a:lstStyle/>
          <a:p>
            <a:pPr algn="ctr"/>
            <a:r>
              <a:rPr lang="ar-EG" sz="2000" b="1" dirty="0">
                <a:latin typeface="Alexandria" pitchFamily="2" charset="-78"/>
                <a:cs typeface="Alexandria" pitchFamily="2" charset="-78"/>
              </a:rPr>
              <a:t>خامسا: أهداف الدراسة</a:t>
            </a:r>
            <a:endParaRPr lang="en-US" sz="2000" b="1" dirty="0">
              <a:latin typeface="Alexandria" pitchFamily="2" charset="-78"/>
              <a:cs typeface="Alexandria" pitchFamily="2" charset="-78"/>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a:t>
            </a:r>
            <a:r>
              <a:rPr lang="ar-EG" sz="5400" b="1" dirty="0">
                <a:solidFill>
                  <a:schemeClr val="bg1"/>
                </a:solidFill>
                <a:latin typeface="Times New Roman" panose="02020603050405020304" pitchFamily="18" charset="0"/>
                <a:cs typeface="Times New Roman" panose="02020603050405020304" pitchFamily="18" charset="0"/>
              </a:rPr>
              <a:t>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5687122" y="2028817"/>
            <a:ext cx="5462660" cy="3369449"/>
          </a:xfrm>
          <a:prstGeom prst="rect">
            <a:avLst/>
          </a:prstGeom>
          <a:noFill/>
        </p:spPr>
        <p:txBody>
          <a:bodyPr wrap="square" rtlCol="0">
            <a:spAutoFit/>
          </a:bodyPr>
          <a:lstStyle/>
          <a:p>
            <a:pPr indent="404813" algn="just" rtl="1">
              <a:lnSpc>
                <a:spcPct val="150000"/>
              </a:lnSpc>
            </a:pPr>
            <a:r>
              <a:rPr lang="ar-EG" dirty="0">
                <a:latin typeface="Alexandria" pitchFamily="2" charset="-78"/>
                <a:cs typeface="Alexandria" pitchFamily="2" charset="-78"/>
              </a:rPr>
              <a:t>تعبر عن النتائج المرجوة والأهداف المحددة التي يسعى الباحث لتحقيقها من خلال البحث. قد تتضمن الأهداف المعرفية، مثل فهم ظاهرة معينة أو توضيح العلاقات بين المتغيرات، وقد تشمل الأهداف العملية، مثل تطوير توصيات أو إرشادات للممارسات أو السياسات. يجب أن تكون أهداف الدراسة واضحة ومحددة وقابلة للقياس، ويتم توجيه العملية البحثية لتحقيق هذه </a:t>
            </a:r>
            <a:r>
              <a:rPr lang="ar-EG">
                <a:latin typeface="Alexandria" pitchFamily="2" charset="-78"/>
                <a:cs typeface="Alexandria" pitchFamily="2" charset="-78"/>
              </a:rPr>
              <a:t>الأهداف.</a:t>
            </a:r>
            <a:endParaRPr lang="ar-EG" dirty="0">
              <a:latin typeface="Alexandria" pitchFamily="2" charset="-78"/>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678850" y="268963"/>
            <a:ext cx="2305141" cy="1076343"/>
          </a:xfrm>
          <a:prstGeom prst="rect">
            <a:avLst/>
          </a:prstGeom>
        </p:spPr>
      </p:pic>
      <p:pic>
        <p:nvPicPr>
          <p:cNvPr id="8" name="Picture 7">
            <a:extLst>
              <a:ext uri="{FF2B5EF4-FFF2-40B4-BE49-F238E27FC236}">
                <a16:creationId xmlns:a16="http://schemas.microsoft.com/office/drawing/2014/main" id="{00C3D0A1-31B6-3AD5-139A-5965AB3D7BC7}"/>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908149" y="1456388"/>
            <a:ext cx="3009537" cy="4514306"/>
          </a:xfrm>
          <a:prstGeom prst="ellipse">
            <a:avLst/>
          </a:prstGeom>
          <a:ln>
            <a:noFill/>
          </a:ln>
          <a:effectLst>
            <a:softEdge rad="112500"/>
          </a:effectLst>
        </p:spPr>
      </p:pic>
    </p:spTree>
    <p:extLst>
      <p:ext uri="{BB962C8B-B14F-4D97-AF65-F5344CB8AC3E}">
        <p14:creationId xmlns:p14="http://schemas.microsoft.com/office/powerpoint/2010/main" val="100125551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FC8D77-121D-41A7-8CA3-FA5C6B8A8E61}"/>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9C7DE989-7C23-C8D8-F803-F552532C61D3}"/>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A525C448-2CED-E816-14BA-3C1F98AA58A5}"/>
              </a:ext>
            </a:extLst>
          </p:cNvPr>
          <p:cNvPicPr>
            <a:picLocks noChangeAspect="1"/>
          </p:cNvPicPr>
          <p:nvPr/>
        </p:nvPicPr>
        <p:blipFill rotWithShape="1">
          <a:blip r:embed="rId2"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180431" y="79526"/>
            <a:ext cx="2305141" cy="1076343"/>
          </a:xfrm>
          <a:prstGeom prst="rect">
            <a:avLst/>
          </a:prstGeom>
        </p:spPr>
      </p:pic>
      <p:grpSp>
        <p:nvGrpSpPr>
          <p:cNvPr id="23" name="Group 22">
            <a:extLst>
              <a:ext uri="{FF2B5EF4-FFF2-40B4-BE49-F238E27FC236}">
                <a16:creationId xmlns:a16="http://schemas.microsoft.com/office/drawing/2014/main" id="{24499E58-C854-D0BD-6150-FEABD6CC91CD}"/>
              </a:ext>
            </a:extLst>
          </p:cNvPr>
          <p:cNvGrpSpPr/>
          <p:nvPr/>
        </p:nvGrpSpPr>
        <p:grpSpPr>
          <a:xfrm>
            <a:off x="180431" y="713678"/>
            <a:ext cx="11862886" cy="3693845"/>
            <a:chOff x="793909" y="1363980"/>
            <a:chExt cx="13042702" cy="5997655"/>
          </a:xfrm>
        </p:grpSpPr>
        <p:sp>
          <p:nvSpPr>
            <p:cNvPr id="2" name="Text 0"/>
            <p:cNvSpPr/>
            <p:nvPr/>
          </p:nvSpPr>
          <p:spPr>
            <a:xfrm>
              <a:off x="9129355" y="1363980"/>
              <a:ext cx="4707255" cy="496133"/>
            </a:xfrm>
            <a:prstGeom prst="rect">
              <a:avLst/>
            </a:prstGeom>
            <a:noFill/>
            <a:ln/>
          </p:spPr>
          <p:txBody>
            <a:bodyPr wrap="none" lIns="0" tIns="0" rIns="0" bIns="0" rtlCol="0" anchor="t"/>
            <a:lstStyle/>
            <a:p>
              <a:pPr marL="0" indent="0" algn="r" rtl="1">
                <a:lnSpc>
                  <a:spcPts val="3900"/>
                </a:lnSpc>
                <a:buNone/>
              </a:pPr>
              <a:r>
                <a:rPr lang="en-US" sz="3100" dirty="0">
                  <a:solidFill>
                    <a:srgbClr val="403CCF"/>
                  </a:solidFill>
                  <a:latin typeface="Alexandria" pitchFamily="34" charset="0"/>
                  <a:ea typeface="Alexandria" pitchFamily="34" charset="-122"/>
                  <a:cs typeface="Alexandria" pitchFamily="34" charset="-120"/>
                </a:rPr>
                <a:t>معايير كتابة أهداف الدراسة</a:t>
              </a:r>
              <a:endParaRPr lang="en-US" sz="3100" dirty="0"/>
            </a:p>
          </p:txBody>
        </p:sp>
        <p:sp>
          <p:nvSpPr>
            <p:cNvPr id="3" name="Shape 1"/>
            <p:cNvSpPr/>
            <p:nvPr/>
          </p:nvSpPr>
          <p:spPr>
            <a:xfrm>
              <a:off x="7414498" y="2753082"/>
              <a:ext cx="6124456" cy="198358"/>
            </a:xfrm>
            <a:prstGeom prst="roundRect">
              <a:avLst>
                <a:gd name="adj" fmla="val 15009"/>
              </a:avLst>
            </a:prstGeom>
            <a:solidFill>
              <a:srgbClr val="EAE8F3"/>
            </a:solidFill>
            <a:ln/>
          </p:spPr>
          <p:txBody>
            <a:bodyPr/>
            <a:lstStyle/>
            <a:p>
              <a:endParaRPr lang="en-US"/>
            </a:p>
          </p:txBody>
        </p:sp>
        <p:sp>
          <p:nvSpPr>
            <p:cNvPr id="4" name="Shape 2"/>
            <p:cNvSpPr/>
            <p:nvPr/>
          </p:nvSpPr>
          <p:spPr>
            <a:xfrm>
              <a:off x="13241298" y="2554605"/>
              <a:ext cx="595313" cy="595313"/>
            </a:xfrm>
            <a:prstGeom prst="roundRect">
              <a:avLst>
                <a:gd name="adj" fmla="val 76800"/>
              </a:avLst>
            </a:prstGeom>
            <a:solidFill>
              <a:srgbClr val="EAE8F3"/>
            </a:solidFill>
            <a:ln/>
          </p:spPr>
          <p:txBody>
            <a:bodyPr/>
            <a:lstStyle/>
            <a:p>
              <a:endParaRPr lang="en-US"/>
            </a:p>
          </p:txBody>
        </p:sp>
        <p:pic>
          <p:nvPicPr>
            <p:cNvPr id="5" name="Image 0"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3390126" y="2703433"/>
              <a:ext cx="297656" cy="297656"/>
            </a:xfrm>
            <a:prstGeom prst="rect">
              <a:avLst/>
            </a:prstGeom>
          </p:spPr>
        </p:pic>
        <p:sp>
          <p:nvSpPr>
            <p:cNvPr id="6" name="Text 3"/>
            <p:cNvSpPr/>
            <p:nvPr/>
          </p:nvSpPr>
          <p:spPr>
            <a:xfrm>
              <a:off x="10913837" y="3007142"/>
              <a:ext cx="2480905" cy="310159"/>
            </a:xfrm>
            <a:prstGeom prst="rect">
              <a:avLst/>
            </a:prstGeom>
            <a:noFill/>
            <a:ln/>
          </p:spPr>
          <p:txBody>
            <a:bodyPr wrap="none" lIns="0" tIns="0" rIns="0" bIns="0" rtlCol="0" anchor="t"/>
            <a:lstStyle/>
            <a:p>
              <a:pPr marL="0" indent="0" algn="r" rtl="1">
                <a:lnSpc>
                  <a:spcPts val="2400"/>
                </a:lnSpc>
                <a:buNone/>
              </a:pPr>
              <a:r>
                <a:rPr lang="en-US" sz="1950" dirty="0">
                  <a:solidFill>
                    <a:srgbClr val="49495A"/>
                  </a:solidFill>
                  <a:latin typeface="Alexandria" pitchFamily="34" charset="0"/>
                  <a:ea typeface="Alexandria" pitchFamily="34" charset="-122"/>
                  <a:cs typeface="Alexandria" pitchFamily="34" charset="-120"/>
                </a:rPr>
                <a:t>الارتباط والتوافق</a:t>
              </a:r>
              <a:endParaRPr lang="en-US" sz="1950" dirty="0"/>
            </a:p>
          </p:txBody>
        </p:sp>
        <p:sp>
          <p:nvSpPr>
            <p:cNvPr id="7" name="Text 4"/>
            <p:cNvSpPr/>
            <p:nvPr/>
          </p:nvSpPr>
          <p:spPr>
            <a:xfrm>
              <a:off x="7612737" y="3777496"/>
              <a:ext cx="6025515" cy="1130974"/>
            </a:xfrm>
            <a:prstGeom prst="rect">
              <a:avLst/>
            </a:prstGeom>
            <a:solidFill>
              <a:schemeClr val="bg1"/>
            </a:solidFill>
            <a:ln/>
          </p:spPr>
          <p:txBody>
            <a:bodyPr wrap="square" lIns="0" tIns="0" rIns="0" bIns="0" rtlCol="0" anchor="t"/>
            <a:lstStyle/>
            <a:p>
              <a:pPr marL="0" indent="0" algn="r" rtl="1">
                <a:lnSpc>
                  <a:spcPts val="2500"/>
                </a:lnSpc>
                <a:buNone/>
              </a:pPr>
              <a:r>
                <a:rPr lang="en-US" sz="1550" dirty="0">
                  <a:solidFill>
                    <a:srgbClr val="49495A"/>
                  </a:solidFill>
                  <a:latin typeface="Alexandria" pitchFamily="34" charset="0"/>
                  <a:ea typeface="Alexandria" pitchFamily="34" charset="-122"/>
                  <a:cs typeface="Alexandria" pitchFamily="34" charset="-120"/>
                </a:rPr>
                <a:t>الأهداف مرتبطة بعنوان الدراسة وأسئلة الدراسة، وتعكس مدى الإضافة في العلم</a:t>
              </a:r>
              <a:endParaRPr lang="en-US" sz="1550" dirty="0"/>
            </a:p>
          </p:txBody>
        </p:sp>
        <p:sp>
          <p:nvSpPr>
            <p:cNvPr id="9" name="Shape 5"/>
            <p:cNvSpPr/>
            <p:nvPr/>
          </p:nvSpPr>
          <p:spPr>
            <a:xfrm>
              <a:off x="793909" y="2455426"/>
              <a:ext cx="6124456" cy="198358"/>
            </a:xfrm>
            <a:prstGeom prst="roundRect">
              <a:avLst>
                <a:gd name="adj" fmla="val 15009"/>
              </a:avLst>
            </a:prstGeom>
            <a:solidFill>
              <a:srgbClr val="EAE8F3"/>
            </a:solidFill>
            <a:ln/>
          </p:spPr>
          <p:txBody>
            <a:bodyPr/>
            <a:lstStyle/>
            <a:p>
              <a:endParaRPr lang="en-US"/>
            </a:p>
          </p:txBody>
        </p:sp>
        <p:sp>
          <p:nvSpPr>
            <p:cNvPr id="10" name="Shape 6"/>
            <p:cNvSpPr/>
            <p:nvPr/>
          </p:nvSpPr>
          <p:spPr>
            <a:xfrm>
              <a:off x="6620708" y="2256949"/>
              <a:ext cx="595313" cy="595313"/>
            </a:xfrm>
            <a:prstGeom prst="roundRect">
              <a:avLst>
                <a:gd name="adj" fmla="val 76800"/>
              </a:avLst>
            </a:prstGeom>
            <a:solidFill>
              <a:srgbClr val="EAE8F3"/>
            </a:solidFill>
            <a:ln/>
          </p:spPr>
          <p:txBody>
            <a:bodyPr/>
            <a:lstStyle/>
            <a:p>
              <a:endParaRPr lang="en-US"/>
            </a:p>
          </p:txBody>
        </p:sp>
        <p:pic>
          <p:nvPicPr>
            <p:cNvPr id="11" name="Image 1" descr="preencoded.png"/>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6769537" y="2405777"/>
              <a:ext cx="297656" cy="297656"/>
            </a:xfrm>
            <a:prstGeom prst="rect">
              <a:avLst/>
            </a:prstGeom>
          </p:spPr>
        </p:pic>
        <p:sp>
          <p:nvSpPr>
            <p:cNvPr id="12" name="Text 7"/>
            <p:cNvSpPr/>
            <p:nvPr/>
          </p:nvSpPr>
          <p:spPr>
            <a:xfrm>
              <a:off x="4288633" y="2816185"/>
              <a:ext cx="2480905" cy="310159"/>
            </a:xfrm>
            <a:prstGeom prst="rect">
              <a:avLst/>
            </a:prstGeom>
            <a:noFill/>
            <a:ln/>
          </p:spPr>
          <p:txBody>
            <a:bodyPr wrap="none" lIns="0" tIns="0" rIns="0" bIns="0" rtlCol="0" anchor="t"/>
            <a:lstStyle/>
            <a:p>
              <a:pPr marL="0" indent="0" algn="r" rtl="1">
                <a:lnSpc>
                  <a:spcPts val="2400"/>
                </a:lnSpc>
                <a:buNone/>
              </a:pPr>
              <a:r>
                <a:rPr lang="en-US" sz="1950" dirty="0">
                  <a:solidFill>
                    <a:srgbClr val="49495A"/>
                  </a:solidFill>
                  <a:latin typeface="Alexandria" pitchFamily="34" charset="0"/>
                  <a:ea typeface="Alexandria" pitchFamily="34" charset="-122"/>
                  <a:cs typeface="Alexandria" pitchFamily="34" charset="-120"/>
                </a:rPr>
                <a:t>الوضوح والدقة</a:t>
              </a:r>
              <a:endParaRPr lang="en-US" sz="1950" dirty="0"/>
            </a:p>
          </p:txBody>
        </p:sp>
        <p:sp>
          <p:nvSpPr>
            <p:cNvPr id="13" name="Text 8"/>
            <p:cNvSpPr/>
            <p:nvPr/>
          </p:nvSpPr>
          <p:spPr>
            <a:xfrm>
              <a:off x="992148" y="3479840"/>
              <a:ext cx="6025515" cy="1180623"/>
            </a:xfrm>
            <a:prstGeom prst="rect">
              <a:avLst/>
            </a:prstGeom>
            <a:solidFill>
              <a:schemeClr val="bg1"/>
            </a:solidFill>
            <a:ln/>
          </p:spPr>
          <p:txBody>
            <a:bodyPr wrap="square" lIns="0" tIns="0" rIns="0" bIns="0" rtlCol="0" anchor="t"/>
            <a:lstStyle/>
            <a:p>
              <a:pPr marL="0" indent="0" algn="r" rtl="1">
                <a:lnSpc>
                  <a:spcPts val="2500"/>
                </a:lnSpc>
                <a:buNone/>
              </a:pPr>
              <a:r>
                <a:rPr lang="en-US" sz="1550" dirty="0">
                  <a:solidFill>
                    <a:srgbClr val="49495A"/>
                  </a:solidFill>
                  <a:latin typeface="Alexandria" pitchFamily="34" charset="0"/>
                  <a:ea typeface="Alexandria" pitchFamily="34" charset="-122"/>
                  <a:cs typeface="Alexandria" pitchFamily="34" charset="-120"/>
                </a:rPr>
                <a:t>الأهداف واضحة ودقيقة ومحددة، ومصاغة بشكل جمل تعبيرية مباشرة</a:t>
              </a:r>
              <a:endParaRPr lang="en-US" sz="1550" dirty="0"/>
            </a:p>
          </p:txBody>
        </p:sp>
        <p:sp>
          <p:nvSpPr>
            <p:cNvPr id="14" name="Shape 9"/>
            <p:cNvSpPr/>
            <p:nvPr/>
          </p:nvSpPr>
          <p:spPr>
            <a:xfrm>
              <a:off x="7414498" y="5305425"/>
              <a:ext cx="6124456" cy="198358"/>
            </a:xfrm>
            <a:prstGeom prst="roundRect">
              <a:avLst>
                <a:gd name="adj" fmla="val 15009"/>
              </a:avLst>
            </a:prstGeom>
            <a:solidFill>
              <a:srgbClr val="EAE8F3"/>
            </a:solidFill>
            <a:ln/>
          </p:spPr>
          <p:txBody>
            <a:bodyPr/>
            <a:lstStyle/>
            <a:p>
              <a:endParaRPr lang="en-US"/>
            </a:p>
          </p:txBody>
        </p:sp>
        <p:sp>
          <p:nvSpPr>
            <p:cNvPr id="15" name="Shape 10"/>
            <p:cNvSpPr/>
            <p:nvPr/>
          </p:nvSpPr>
          <p:spPr>
            <a:xfrm>
              <a:off x="13241298" y="5106948"/>
              <a:ext cx="595313" cy="595313"/>
            </a:xfrm>
            <a:prstGeom prst="roundRect">
              <a:avLst>
                <a:gd name="adj" fmla="val 76800"/>
              </a:avLst>
            </a:prstGeom>
            <a:solidFill>
              <a:srgbClr val="EAE8F3"/>
            </a:solidFill>
            <a:ln/>
          </p:spPr>
          <p:txBody>
            <a:bodyPr/>
            <a:lstStyle/>
            <a:p>
              <a:endParaRPr lang="en-US"/>
            </a:p>
          </p:txBody>
        </p:sp>
        <p:pic>
          <p:nvPicPr>
            <p:cNvPr id="16" name="Image 2" descr="preencoded.png"/>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3390126" y="5255776"/>
              <a:ext cx="297656" cy="297656"/>
            </a:xfrm>
            <a:prstGeom prst="rect">
              <a:avLst/>
            </a:prstGeom>
          </p:spPr>
        </p:pic>
        <p:sp>
          <p:nvSpPr>
            <p:cNvPr id="17" name="Text 11"/>
            <p:cNvSpPr/>
            <p:nvPr/>
          </p:nvSpPr>
          <p:spPr>
            <a:xfrm>
              <a:off x="10913837" y="5613382"/>
              <a:ext cx="2480905" cy="310159"/>
            </a:xfrm>
            <a:prstGeom prst="rect">
              <a:avLst/>
            </a:prstGeom>
            <a:noFill/>
            <a:ln/>
          </p:spPr>
          <p:txBody>
            <a:bodyPr wrap="none" lIns="0" tIns="0" rIns="0" bIns="0" rtlCol="0" anchor="t"/>
            <a:lstStyle/>
            <a:p>
              <a:pPr marL="0" indent="0" algn="r" rtl="1">
                <a:lnSpc>
                  <a:spcPts val="2400"/>
                </a:lnSpc>
                <a:buNone/>
              </a:pPr>
              <a:r>
                <a:rPr lang="en-US" sz="1950" dirty="0">
                  <a:solidFill>
                    <a:srgbClr val="49495A"/>
                  </a:solidFill>
                  <a:latin typeface="Alexandria" pitchFamily="34" charset="0"/>
                  <a:ea typeface="Alexandria" pitchFamily="34" charset="-122"/>
                  <a:cs typeface="Alexandria" pitchFamily="34" charset="-120"/>
                </a:rPr>
                <a:t>القابلية للقياس</a:t>
              </a:r>
              <a:endParaRPr lang="en-US" sz="1950" dirty="0"/>
            </a:p>
          </p:txBody>
        </p:sp>
        <p:sp>
          <p:nvSpPr>
            <p:cNvPr id="18" name="Text 12"/>
            <p:cNvSpPr/>
            <p:nvPr/>
          </p:nvSpPr>
          <p:spPr>
            <a:xfrm>
              <a:off x="7067194" y="6329838"/>
              <a:ext cx="6571058" cy="820937"/>
            </a:xfrm>
            <a:prstGeom prst="rect">
              <a:avLst/>
            </a:prstGeom>
            <a:solidFill>
              <a:schemeClr val="bg1"/>
            </a:solidFill>
            <a:ln/>
          </p:spPr>
          <p:txBody>
            <a:bodyPr wrap="none" lIns="0" tIns="0" rIns="0" bIns="0" rtlCol="0" anchor="t"/>
            <a:lstStyle/>
            <a:p>
              <a:pPr marL="0" indent="0" algn="r" rtl="1">
                <a:lnSpc>
                  <a:spcPts val="2500"/>
                </a:lnSpc>
                <a:buNone/>
              </a:pPr>
              <a:r>
                <a:rPr lang="en-US" sz="1550" dirty="0">
                  <a:solidFill>
                    <a:srgbClr val="49495A"/>
                  </a:solidFill>
                  <a:latin typeface="Alexandria" pitchFamily="34" charset="0"/>
                  <a:ea typeface="Alexandria" pitchFamily="34" charset="-122"/>
                  <a:cs typeface="Alexandria" pitchFamily="34" charset="-120"/>
                </a:rPr>
                <a:t>يمكن قياس مدى تحققها وتحقق الأهداف من خلال محتوى الدراسة</a:t>
              </a:r>
              <a:endParaRPr lang="en-US" sz="1550" dirty="0"/>
            </a:p>
          </p:txBody>
        </p:sp>
        <p:sp>
          <p:nvSpPr>
            <p:cNvPr id="19" name="Shape 13"/>
            <p:cNvSpPr/>
            <p:nvPr/>
          </p:nvSpPr>
          <p:spPr>
            <a:xfrm>
              <a:off x="793909" y="5007769"/>
              <a:ext cx="6124456" cy="198358"/>
            </a:xfrm>
            <a:prstGeom prst="roundRect">
              <a:avLst>
                <a:gd name="adj" fmla="val 15009"/>
              </a:avLst>
            </a:prstGeom>
            <a:solidFill>
              <a:srgbClr val="EAE8F3"/>
            </a:solidFill>
            <a:ln/>
          </p:spPr>
          <p:txBody>
            <a:bodyPr/>
            <a:lstStyle/>
            <a:p>
              <a:endParaRPr lang="en-US"/>
            </a:p>
          </p:txBody>
        </p:sp>
        <p:sp>
          <p:nvSpPr>
            <p:cNvPr id="20" name="Shape 14"/>
            <p:cNvSpPr/>
            <p:nvPr/>
          </p:nvSpPr>
          <p:spPr>
            <a:xfrm>
              <a:off x="6620708" y="4809292"/>
              <a:ext cx="595313" cy="595313"/>
            </a:xfrm>
            <a:prstGeom prst="roundRect">
              <a:avLst>
                <a:gd name="adj" fmla="val 76800"/>
              </a:avLst>
            </a:prstGeom>
            <a:solidFill>
              <a:srgbClr val="EAE8F3"/>
            </a:solidFill>
            <a:ln/>
          </p:spPr>
          <p:txBody>
            <a:bodyPr/>
            <a:lstStyle/>
            <a:p>
              <a:endParaRPr lang="en-US"/>
            </a:p>
          </p:txBody>
        </p:sp>
        <p:pic>
          <p:nvPicPr>
            <p:cNvPr id="21" name="Image 3" descr="preencoded.png"/>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6769537" y="4958120"/>
              <a:ext cx="297656" cy="297656"/>
            </a:xfrm>
            <a:prstGeom prst="rect">
              <a:avLst/>
            </a:prstGeom>
          </p:spPr>
        </p:pic>
        <p:sp>
          <p:nvSpPr>
            <p:cNvPr id="22" name="Text 15"/>
            <p:cNvSpPr/>
            <p:nvPr/>
          </p:nvSpPr>
          <p:spPr>
            <a:xfrm>
              <a:off x="4437459" y="5384916"/>
              <a:ext cx="2480905" cy="310159"/>
            </a:xfrm>
            <a:prstGeom prst="rect">
              <a:avLst/>
            </a:prstGeom>
            <a:noFill/>
            <a:ln/>
          </p:spPr>
          <p:txBody>
            <a:bodyPr wrap="none" lIns="0" tIns="0" rIns="0" bIns="0" rtlCol="0" anchor="t"/>
            <a:lstStyle/>
            <a:p>
              <a:pPr marL="0" indent="0" algn="r" rtl="1">
                <a:lnSpc>
                  <a:spcPts val="2400"/>
                </a:lnSpc>
                <a:buNone/>
              </a:pPr>
              <a:r>
                <a:rPr lang="en-US" sz="1950" dirty="0">
                  <a:solidFill>
                    <a:srgbClr val="49495A"/>
                  </a:solidFill>
                  <a:latin typeface="Alexandria" pitchFamily="34" charset="0"/>
                  <a:ea typeface="Alexandria" pitchFamily="34" charset="-122"/>
                  <a:cs typeface="Alexandria" pitchFamily="34" charset="-120"/>
                </a:rPr>
                <a:t>الترتيب والتنظيم</a:t>
              </a:r>
              <a:endParaRPr lang="en-US" sz="1950" dirty="0"/>
            </a:p>
          </p:txBody>
        </p:sp>
        <p:sp>
          <p:nvSpPr>
            <p:cNvPr id="24" name="Text 16"/>
            <p:cNvSpPr/>
            <p:nvPr/>
          </p:nvSpPr>
          <p:spPr>
            <a:xfrm>
              <a:off x="992148" y="6032183"/>
              <a:ext cx="6025515" cy="1329452"/>
            </a:xfrm>
            <a:prstGeom prst="rect">
              <a:avLst/>
            </a:prstGeom>
            <a:solidFill>
              <a:schemeClr val="bg1"/>
            </a:solidFill>
            <a:ln/>
          </p:spPr>
          <p:txBody>
            <a:bodyPr wrap="square" lIns="0" tIns="0" rIns="0" bIns="0" rtlCol="0" anchor="t"/>
            <a:lstStyle/>
            <a:p>
              <a:pPr marL="0" indent="0" algn="r" rtl="1">
                <a:lnSpc>
                  <a:spcPts val="2500"/>
                </a:lnSpc>
                <a:buNone/>
              </a:pPr>
              <a:r>
                <a:rPr lang="en-US" sz="1550" dirty="0">
                  <a:solidFill>
                    <a:srgbClr val="49495A"/>
                  </a:solidFill>
                  <a:latin typeface="Alexandria" pitchFamily="34" charset="0"/>
                  <a:ea typeface="Alexandria" pitchFamily="34" charset="-122"/>
                  <a:cs typeface="Alexandria" pitchFamily="34" charset="-120"/>
                </a:rPr>
                <a:t>ترتيب الأهداف حسب أهميتها ومناسبة موقعها </a:t>
              </a:r>
              <a:r>
                <a:rPr lang="en-US" sz="1550">
                  <a:solidFill>
                    <a:srgbClr val="49495A"/>
                  </a:solidFill>
                  <a:latin typeface="Alexandria" pitchFamily="34" charset="0"/>
                  <a:ea typeface="Alexandria" pitchFamily="34" charset="-122"/>
                  <a:cs typeface="Alexandria" pitchFamily="34" charset="-120"/>
                </a:rPr>
                <a:t>في الدراسة</a:t>
              </a:r>
              <a:endParaRPr lang="en-US" sz="1550" dirty="0"/>
            </a:p>
          </p:txBody>
        </p:sp>
      </p:grpSp>
      <p:grpSp>
        <p:nvGrpSpPr>
          <p:cNvPr id="25" name="Group 24">
            <a:extLst>
              <a:ext uri="{FF2B5EF4-FFF2-40B4-BE49-F238E27FC236}">
                <a16:creationId xmlns:a16="http://schemas.microsoft.com/office/drawing/2014/main" id="{965A02AD-7937-C94F-53DE-BB919FA4424C}"/>
              </a:ext>
            </a:extLst>
          </p:cNvPr>
          <p:cNvGrpSpPr/>
          <p:nvPr/>
        </p:nvGrpSpPr>
        <p:grpSpPr>
          <a:xfrm>
            <a:off x="180430" y="4193697"/>
            <a:ext cx="11862887" cy="2396848"/>
            <a:chOff x="793909" y="3362801"/>
            <a:chExt cx="13042702" cy="2396848"/>
          </a:xfrm>
        </p:grpSpPr>
        <p:sp>
          <p:nvSpPr>
            <p:cNvPr id="26" name="Shape 1"/>
            <p:cNvSpPr/>
            <p:nvPr/>
          </p:nvSpPr>
          <p:spPr>
            <a:xfrm>
              <a:off x="9621322" y="3660458"/>
              <a:ext cx="4215289" cy="2099191"/>
            </a:xfrm>
            <a:prstGeom prst="roundRect">
              <a:avLst>
                <a:gd name="adj" fmla="val 5227"/>
              </a:avLst>
            </a:prstGeom>
            <a:solidFill>
              <a:srgbClr val="FBFAFF"/>
            </a:solidFill>
            <a:ln/>
          </p:spPr>
          <p:txBody>
            <a:bodyPr/>
            <a:lstStyle/>
            <a:p>
              <a:endParaRPr lang="en-US"/>
            </a:p>
          </p:txBody>
        </p:sp>
        <p:pic>
          <p:nvPicPr>
            <p:cNvPr id="27" name="Image 0" descr="preencoded.png"/>
            <p:cNvPicPr>
              <a:picLocks noChangeAspect="1"/>
            </p:cNvPicPr>
            <p:nvPr/>
          </p:nvPicPr>
          <p:blipFill>
            <a:blip r:embed="rId11" cstate="email">
              <a:extLst>
                <a:ext uri="{28A0092B-C50C-407E-A947-70E740481C1C}">
                  <a14:useLocalDpi xmlns:a14="http://schemas.microsoft.com/office/drawing/2010/main"/>
                </a:ext>
              </a:extLst>
            </a:blip>
            <a:stretch>
              <a:fillRect/>
            </a:stretch>
          </p:blipFill>
          <p:spPr>
            <a:xfrm>
              <a:off x="9621322" y="3637598"/>
              <a:ext cx="4215289" cy="91440"/>
            </a:xfrm>
            <a:prstGeom prst="rect">
              <a:avLst/>
            </a:prstGeom>
          </p:spPr>
        </p:pic>
        <p:pic>
          <p:nvPicPr>
            <p:cNvPr id="28" name="Image 1" descr="preencoded.png"/>
            <p:cNvPicPr>
              <a:picLocks noChangeAspect="1"/>
            </p:cNvPicPr>
            <p:nvPr/>
          </p:nvPicPr>
          <p:blipFill>
            <a:blip r:embed="rId12" cstate="email">
              <a:extLst>
                <a:ext uri="{28A0092B-C50C-407E-A947-70E740481C1C}">
                  <a14:useLocalDpi xmlns:a14="http://schemas.microsoft.com/office/drawing/2010/main"/>
                </a:ext>
              </a:extLst>
            </a:blip>
            <a:stretch>
              <a:fillRect/>
            </a:stretch>
          </p:blipFill>
          <p:spPr>
            <a:xfrm>
              <a:off x="11431310" y="3362801"/>
              <a:ext cx="595313" cy="595313"/>
            </a:xfrm>
            <a:prstGeom prst="rect">
              <a:avLst/>
            </a:prstGeom>
          </p:spPr>
        </p:pic>
        <p:pic>
          <p:nvPicPr>
            <p:cNvPr id="30" name="Image 2" descr="preencoded.png"/>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11609903" y="3541395"/>
              <a:ext cx="238125" cy="238125"/>
            </a:xfrm>
            <a:prstGeom prst="rect">
              <a:avLst/>
            </a:prstGeom>
          </p:spPr>
        </p:pic>
        <p:sp>
          <p:nvSpPr>
            <p:cNvPr id="31" name="Text 2"/>
            <p:cNvSpPr/>
            <p:nvPr/>
          </p:nvSpPr>
          <p:spPr>
            <a:xfrm>
              <a:off x="11134487" y="4156591"/>
              <a:ext cx="2480905" cy="310158"/>
            </a:xfrm>
            <a:prstGeom prst="rect">
              <a:avLst/>
            </a:prstGeom>
            <a:noFill/>
            <a:ln/>
          </p:spPr>
          <p:txBody>
            <a:bodyPr wrap="none" lIns="0" tIns="0" rIns="0" bIns="0" rtlCol="0" anchor="t"/>
            <a:lstStyle/>
            <a:p>
              <a:pPr marL="0" indent="0" algn="r" rtl="1">
                <a:lnSpc>
                  <a:spcPts val="2400"/>
                </a:lnSpc>
                <a:buNone/>
              </a:pPr>
              <a:r>
                <a:rPr lang="en-US" sz="1950" dirty="0">
                  <a:solidFill>
                    <a:srgbClr val="49495A"/>
                  </a:solidFill>
                  <a:latin typeface="Alexandria" pitchFamily="34" charset="0"/>
                  <a:ea typeface="Alexandria" pitchFamily="34" charset="-122"/>
                  <a:cs typeface="Alexandria" pitchFamily="34" charset="-120"/>
                </a:rPr>
                <a:t>الصياغة المباشرة</a:t>
              </a:r>
              <a:endParaRPr lang="en-US" sz="1950" dirty="0"/>
            </a:p>
          </p:txBody>
        </p:sp>
        <p:sp>
          <p:nvSpPr>
            <p:cNvPr id="32" name="Text 3"/>
            <p:cNvSpPr/>
            <p:nvPr/>
          </p:nvSpPr>
          <p:spPr>
            <a:xfrm>
              <a:off x="9842540" y="4585811"/>
              <a:ext cx="3772853" cy="952619"/>
            </a:xfrm>
            <a:prstGeom prst="rect">
              <a:avLst/>
            </a:prstGeom>
            <a:noFill/>
            <a:ln/>
          </p:spPr>
          <p:txBody>
            <a:bodyPr wrap="square" lIns="0" tIns="0" rIns="0" bIns="0" rtlCol="0" anchor="t"/>
            <a:lstStyle/>
            <a:p>
              <a:pPr marL="0" indent="0" algn="r" rtl="1">
                <a:lnSpc>
                  <a:spcPts val="2500"/>
                </a:lnSpc>
                <a:buNone/>
              </a:pPr>
              <a:r>
                <a:rPr lang="en-US" sz="1550" dirty="0">
                  <a:solidFill>
                    <a:srgbClr val="49495A"/>
                  </a:solidFill>
                  <a:latin typeface="Alexandria" pitchFamily="34" charset="0"/>
                  <a:ea typeface="Alexandria" pitchFamily="34" charset="-122"/>
                  <a:cs typeface="Alexandria" pitchFamily="34" charset="-120"/>
                </a:rPr>
                <a:t>صياغتها بشكل مباشر دون استخدام المصطلحات التي تبتعد بها عن المعنى المقصود</a:t>
              </a:r>
              <a:endParaRPr lang="en-US" sz="1550" dirty="0"/>
            </a:p>
          </p:txBody>
        </p:sp>
        <p:sp>
          <p:nvSpPr>
            <p:cNvPr id="33" name="Shape 4"/>
            <p:cNvSpPr/>
            <p:nvPr/>
          </p:nvSpPr>
          <p:spPr>
            <a:xfrm>
              <a:off x="5207556" y="3660458"/>
              <a:ext cx="4215408" cy="2099191"/>
            </a:xfrm>
            <a:prstGeom prst="roundRect">
              <a:avLst>
                <a:gd name="adj" fmla="val 5227"/>
              </a:avLst>
            </a:prstGeom>
            <a:solidFill>
              <a:srgbClr val="FBFAFF"/>
            </a:solidFill>
            <a:ln/>
          </p:spPr>
          <p:txBody>
            <a:bodyPr/>
            <a:lstStyle/>
            <a:p>
              <a:endParaRPr lang="en-US"/>
            </a:p>
          </p:txBody>
        </p:sp>
        <p:pic>
          <p:nvPicPr>
            <p:cNvPr id="34" name="Image 3" descr="preencoded.png"/>
            <p:cNvPicPr>
              <a:picLocks noChangeAspect="1"/>
            </p:cNvPicPr>
            <p:nvPr/>
          </p:nvPicPr>
          <p:blipFill>
            <a:blip r:embed="rId11" cstate="email">
              <a:extLst>
                <a:ext uri="{28A0092B-C50C-407E-A947-70E740481C1C}">
                  <a14:useLocalDpi xmlns:a14="http://schemas.microsoft.com/office/drawing/2010/main"/>
                </a:ext>
              </a:extLst>
            </a:blip>
            <a:stretch>
              <a:fillRect/>
            </a:stretch>
          </p:blipFill>
          <p:spPr>
            <a:xfrm>
              <a:off x="5207556" y="3637598"/>
              <a:ext cx="4215408" cy="91440"/>
            </a:xfrm>
            <a:prstGeom prst="rect">
              <a:avLst/>
            </a:prstGeom>
          </p:spPr>
        </p:pic>
        <p:pic>
          <p:nvPicPr>
            <p:cNvPr id="35" name="Image 4" descr="preencoded.png"/>
            <p:cNvPicPr>
              <a:picLocks noChangeAspect="1"/>
            </p:cNvPicPr>
            <p:nvPr/>
          </p:nvPicPr>
          <p:blipFill>
            <a:blip r:embed="rId12" cstate="email">
              <a:extLst>
                <a:ext uri="{28A0092B-C50C-407E-A947-70E740481C1C}">
                  <a14:useLocalDpi xmlns:a14="http://schemas.microsoft.com/office/drawing/2010/main"/>
                </a:ext>
              </a:extLst>
            </a:blip>
            <a:stretch>
              <a:fillRect/>
            </a:stretch>
          </p:blipFill>
          <p:spPr>
            <a:xfrm>
              <a:off x="7017544" y="3362801"/>
              <a:ext cx="595313" cy="595313"/>
            </a:xfrm>
            <a:prstGeom prst="rect">
              <a:avLst/>
            </a:prstGeom>
          </p:spPr>
        </p:pic>
        <p:pic>
          <p:nvPicPr>
            <p:cNvPr id="36" name="Image 5" descr="preencoded.png"/>
            <p:cNvPicPr>
              <a:picLocks noChangeAspect="1"/>
            </p:cNvPicPr>
            <p:nvPr/>
          </p:nvPicPr>
          <p:blipFill>
            <a:blip r:embed="rId15">
              <a:extLst>
                <a:ext uri="{96DAC541-7B7A-43D3-8B79-37D633B846F1}">
                  <asvg:svgBlip xmlns:asvg="http://schemas.microsoft.com/office/drawing/2016/SVG/main" r:embed="rId16"/>
                </a:ext>
              </a:extLst>
            </a:blip>
            <a:stretch>
              <a:fillRect/>
            </a:stretch>
          </p:blipFill>
          <p:spPr>
            <a:xfrm>
              <a:off x="7196137" y="3541395"/>
              <a:ext cx="238125" cy="238125"/>
            </a:xfrm>
            <a:prstGeom prst="rect">
              <a:avLst/>
            </a:prstGeom>
          </p:spPr>
        </p:pic>
        <p:sp>
          <p:nvSpPr>
            <p:cNvPr id="37" name="Text 5"/>
            <p:cNvSpPr/>
            <p:nvPr/>
          </p:nvSpPr>
          <p:spPr>
            <a:xfrm>
              <a:off x="6720840" y="4156591"/>
              <a:ext cx="2480905" cy="310158"/>
            </a:xfrm>
            <a:prstGeom prst="rect">
              <a:avLst/>
            </a:prstGeom>
            <a:noFill/>
            <a:ln/>
          </p:spPr>
          <p:txBody>
            <a:bodyPr wrap="none" lIns="0" tIns="0" rIns="0" bIns="0" rtlCol="0" anchor="t"/>
            <a:lstStyle/>
            <a:p>
              <a:pPr marL="0" indent="0" algn="r" rtl="1">
                <a:lnSpc>
                  <a:spcPts val="2400"/>
                </a:lnSpc>
                <a:buNone/>
              </a:pPr>
              <a:r>
                <a:rPr lang="en-US" sz="1950" dirty="0">
                  <a:solidFill>
                    <a:srgbClr val="49495A"/>
                  </a:solidFill>
                  <a:latin typeface="Alexandria" pitchFamily="34" charset="0"/>
                  <a:ea typeface="Alexandria" pitchFamily="34" charset="-122"/>
                  <a:cs typeface="Alexandria" pitchFamily="34" charset="-120"/>
                </a:rPr>
                <a:t>الإجابة على السؤال</a:t>
              </a:r>
              <a:endParaRPr lang="en-US" sz="1950" dirty="0"/>
            </a:p>
          </p:txBody>
        </p:sp>
        <p:sp>
          <p:nvSpPr>
            <p:cNvPr id="38" name="Text 6"/>
            <p:cNvSpPr/>
            <p:nvPr/>
          </p:nvSpPr>
          <p:spPr>
            <a:xfrm>
              <a:off x="5428774" y="4585811"/>
              <a:ext cx="3772972" cy="635079"/>
            </a:xfrm>
            <a:prstGeom prst="rect">
              <a:avLst/>
            </a:prstGeom>
            <a:noFill/>
            <a:ln/>
          </p:spPr>
          <p:txBody>
            <a:bodyPr wrap="square" lIns="0" tIns="0" rIns="0" bIns="0" rtlCol="0" anchor="t"/>
            <a:lstStyle/>
            <a:p>
              <a:pPr marL="0" indent="0" algn="r" rtl="1">
                <a:lnSpc>
                  <a:spcPts val="2500"/>
                </a:lnSpc>
                <a:buNone/>
              </a:pPr>
              <a:r>
                <a:rPr lang="en-US" sz="1550" dirty="0">
                  <a:solidFill>
                    <a:srgbClr val="49495A"/>
                  </a:solidFill>
                  <a:latin typeface="Alexandria" pitchFamily="34" charset="0"/>
                  <a:ea typeface="Alexandria" pitchFamily="34" charset="-122"/>
                  <a:cs typeface="Alexandria" pitchFamily="34" charset="-120"/>
                </a:rPr>
                <a:t>تجيب على سؤال: لماذا يجري الباحث الدراسة؟</a:t>
              </a:r>
              <a:endParaRPr lang="en-US" sz="1550" dirty="0"/>
            </a:p>
          </p:txBody>
        </p:sp>
        <p:sp>
          <p:nvSpPr>
            <p:cNvPr id="39" name="Shape 7"/>
            <p:cNvSpPr/>
            <p:nvPr/>
          </p:nvSpPr>
          <p:spPr>
            <a:xfrm>
              <a:off x="793909" y="3660458"/>
              <a:ext cx="4215289" cy="2099191"/>
            </a:xfrm>
            <a:prstGeom prst="roundRect">
              <a:avLst>
                <a:gd name="adj" fmla="val 5227"/>
              </a:avLst>
            </a:prstGeom>
            <a:solidFill>
              <a:srgbClr val="FBFAFF"/>
            </a:solidFill>
            <a:ln/>
          </p:spPr>
          <p:txBody>
            <a:bodyPr/>
            <a:lstStyle/>
            <a:p>
              <a:endParaRPr lang="en-US"/>
            </a:p>
          </p:txBody>
        </p:sp>
        <p:pic>
          <p:nvPicPr>
            <p:cNvPr id="40" name="Image 6" descr="preencoded.png"/>
            <p:cNvPicPr>
              <a:picLocks noChangeAspect="1"/>
            </p:cNvPicPr>
            <p:nvPr/>
          </p:nvPicPr>
          <p:blipFill>
            <a:blip r:embed="rId11" cstate="email">
              <a:extLst>
                <a:ext uri="{28A0092B-C50C-407E-A947-70E740481C1C}">
                  <a14:useLocalDpi xmlns:a14="http://schemas.microsoft.com/office/drawing/2010/main"/>
                </a:ext>
              </a:extLst>
            </a:blip>
            <a:stretch>
              <a:fillRect/>
            </a:stretch>
          </p:blipFill>
          <p:spPr>
            <a:xfrm>
              <a:off x="793909" y="3637598"/>
              <a:ext cx="4215289" cy="91440"/>
            </a:xfrm>
            <a:prstGeom prst="rect">
              <a:avLst/>
            </a:prstGeom>
          </p:spPr>
        </p:pic>
        <p:pic>
          <p:nvPicPr>
            <p:cNvPr id="41" name="Image 7" descr="preencoded.png"/>
            <p:cNvPicPr>
              <a:picLocks noChangeAspect="1"/>
            </p:cNvPicPr>
            <p:nvPr/>
          </p:nvPicPr>
          <p:blipFill>
            <a:blip r:embed="rId12" cstate="email">
              <a:extLst>
                <a:ext uri="{28A0092B-C50C-407E-A947-70E740481C1C}">
                  <a14:useLocalDpi xmlns:a14="http://schemas.microsoft.com/office/drawing/2010/main"/>
                </a:ext>
              </a:extLst>
            </a:blip>
            <a:stretch>
              <a:fillRect/>
            </a:stretch>
          </p:blipFill>
          <p:spPr>
            <a:xfrm>
              <a:off x="2603897" y="3362801"/>
              <a:ext cx="595313" cy="595313"/>
            </a:xfrm>
            <a:prstGeom prst="rect">
              <a:avLst/>
            </a:prstGeom>
          </p:spPr>
        </p:pic>
        <p:pic>
          <p:nvPicPr>
            <p:cNvPr id="42" name="Image 8" descr="preencoded.png"/>
            <p:cNvPicPr>
              <a:picLocks noChangeAspect="1"/>
            </p:cNvPicPr>
            <p:nvPr/>
          </p:nvPicPr>
          <p:blipFill>
            <a:blip r:embed="rId17">
              <a:extLst>
                <a:ext uri="{96DAC541-7B7A-43D3-8B79-37D633B846F1}">
                  <asvg:svgBlip xmlns:asvg="http://schemas.microsoft.com/office/drawing/2016/SVG/main" r:embed="rId18"/>
                </a:ext>
              </a:extLst>
            </a:blip>
            <a:stretch>
              <a:fillRect/>
            </a:stretch>
          </p:blipFill>
          <p:spPr>
            <a:xfrm>
              <a:off x="2782491" y="3541395"/>
              <a:ext cx="238125" cy="238125"/>
            </a:xfrm>
            <a:prstGeom prst="rect">
              <a:avLst/>
            </a:prstGeom>
          </p:spPr>
        </p:pic>
        <p:sp>
          <p:nvSpPr>
            <p:cNvPr id="43" name="Text 8"/>
            <p:cNvSpPr/>
            <p:nvPr/>
          </p:nvSpPr>
          <p:spPr>
            <a:xfrm>
              <a:off x="2307074" y="4156591"/>
              <a:ext cx="2480905" cy="310158"/>
            </a:xfrm>
            <a:prstGeom prst="rect">
              <a:avLst/>
            </a:prstGeom>
            <a:noFill/>
            <a:ln/>
          </p:spPr>
          <p:txBody>
            <a:bodyPr wrap="none" lIns="0" tIns="0" rIns="0" bIns="0" rtlCol="0" anchor="t"/>
            <a:lstStyle/>
            <a:p>
              <a:pPr marL="0" indent="0" algn="r" rtl="1">
                <a:lnSpc>
                  <a:spcPts val="2400"/>
                </a:lnSpc>
                <a:buNone/>
              </a:pPr>
              <a:r>
                <a:rPr lang="en-US" sz="1950" dirty="0">
                  <a:solidFill>
                    <a:srgbClr val="49495A"/>
                  </a:solidFill>
                  <a:latin typeface="Alexandria" pitchFamily="34" charset="0"/>
                  <a:ea typeface="Alexandria" pitchFamily="34" charset="-122"/>
                  <a:cs typeface="Alexandria" pitchFamily="34" charset="-120"/>
                </a:rPr>
                <a:t>السلامة اللغوية</a:t>
              </a:r>
              <a:endParaRPr lang="en-US" sz="1950" dirty="0"/>
            </a:p>
          </p:txBody>
        </p:sp>
        <p:sp>
          <p:nvSpPr>
            <p:cNvPr id="44" name="Text 9"/>
            <p:cNvSpPr/>
            <p:nvPr/>
          </p:nvSpPr>
          <p:spPr>
            <a:xfrm>
              <a:off x="1015127" y="4585811"/>
              <a:ext cx="3772853" cy="635079"/>
            </a:xfrm>
            <a:prstGeom prst="rect">
              <a:avLst/>
            </a:prstGeom>
            <a:noFill/>
            <a:ln/>
          </p:spPr>
          <p:txBody>
            <a:bodyPr wrap="square" lIns="0" tIns="0" rIns="0" bIns="0" rtlCol="0" anchor="t"/>
            <a:lstStyle/>
            <a:p>
              <a:pPr marL="0" indent="0" algn="r" rtl="1">
                <a:lnSpc>
                  <a:spcPts val="2500"/>
                </a:lnSpc>
                <a:buNone/>
              </a:pPr>
              <a:r>
                <a:rPr lang="en-US" sz="1550" dirty="0">
                  <a:solidFill>
                    <a:srgbClr val="49495A"/>
                  </a:solidFill>
                  <a:latin typeface="Alexandria" pitchFamily="34" charset="0"/>
                  <a:ea typeface="Alexandria" pitchFamily="34" charset="-122"/>
                  <a:cs typeface="Alexandria" pitchFamily="34" charset="-120"/>
                </a:rPr>
                <a:t>السلامة اللغوية للكلمات والجمل والتعبير الدقيق</a:t>
              </a:r>
              <a:endParaRPr lang="en-US" sz="1550" dirty="0"/>
            </a:p>
          </p:txBody>
        </p:sp>
      </p:grpSp>
    </p:spTree>
    <p:extLst>
      <p:ext uri="{BB962C8B-B14F-4D97-AF65-F5344CB8AC3E}">
        <p14:creationId xmlns:p14="http://schemas.microsoft.com/office/powerpoint/2010/main" val="4274615498"/>
      </p:ext>
    </p:extLst>
  </p:cSld>
  <p:clrMapOvr>
    <a:masterClrMapping/>
  </p:clrMapOvr>
  <p:transition spd="slow">
    <p:comb/>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719129" y="1757978"/>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4072624" y="1048661"/>
            <a:ext cx="3902032" cy="400110"/>
          </a:xfrm>
          <a:prstGeom prst="rect">
            <a:avLst/>
          </a:prstGeom>
          <a:noFill/>
        </p:spPr>
        <p:txBody>
          <a:bodyPr wrap="square" rtlCol="0">
            <a:spAutoFit/>
          </a:bodyPr>
          <a:lstStyle/>
          <a:p>
            <a:pPr algn="ctr"/>
            <a:r>
              <a:rPr lang="ar-EG" sz="2000" b="1" dirty="0">
                <a:latin typeface="Alexandria" pitchFamily="2" charset="-78"/>
                <a:cs typeface="Alexandria" pitchFamily="2" charset="-78"/>
              </a:rPr>
              <a:t>سادسا: تساؤلات الدراسة</a:t>
            </a:r>
            <a:endParaRPr lang="en-US" sz="2000" b="1" dirty="0">
              <a:latin typeface="Alexandria" pitchFamily="2" charset="-78"/>
              <a:cs typeface="Alexandria" pitchFamily="2" charset="-78"/>
            </a:endParaRPr>
          </a:p>
        </p:txBody>
      </p:sp>
      <p:sp>
        <p:nvSpPr>
          <p:cNvPr id="5" name="Rectangle 4"/>
          <p:cNvSpPr/>
          <p:nvPr/>
        </p:nvSpPr>
        <p:spPr>
          <a:xfrm>
            <a:off x="938208" y="76230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051921" y="870290"/>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157322" y="1048661"/>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a:t>
            </a:r>
            <a:r>
              <a:rPr lang="ar-EG" sz="5400" b="1" dirty="0">
                <a:solidFill>
                  <a:schemeClr val="bg1"/>
                </a:solidFill>
                <a:latin typeface="Times New Roman" panose="02020603050405020304" pitchFamily="18" charset="0"/>
                <a:cs typeface="Times New Roman" panose="02020603050405020304" pitchFamily="18" charset="0"/>
              </a:rPr>
              <a:t>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5458094" y="2466209"/>
            <a:ext cx="5668629" cy="2953950"/>
          </a:xfrm>
          <a:prstGeom prst="rect">
            <a:avLst/>
          </a:prstGeom>
          <a:noFill/>
        </p:spPr>
        <p:txBody>
          <a:bodyPr wrap="square" rtlCol="0">
            <a:spAutoFit/>
          </a:bodyPr>
          <a:lstStyle/>
          <a:p>
            <a:pPr indent="404813" algn="just" rtl="1">
              <a:lnSpc>
                <a:spcPct val="150000"/>
              </a:lnSpc>
            </a:pPr>
            <a:r>
              <a:rPr lang="ar-EG" dirty="0">
                <a:latin typeface="Alexandria" pitchFamily="2" charset="-78"/>
                <a:cs typeface="Alexandria" pitchFamily="2" charset="-78"/>
              </a:rPr>
              <a:t>هي الأسئلة التي يحاول الباحث الإجابة عليها من خلال البحث الذي يقوم به. يتم وضع تساؤلات الدراسة بناءً على المشكلة المحددة والأهداف المرجوة، وتساعد في توجيه البحث وتحديد الاتجاه الذي سيسلكه الباحث في جمع البيانات وتحليلها. يتم صياغة تساؤلات الدراسة بشكل واضح ومحدد، ويتم تحقيقها من خلال الدليل والأدلة </a:t>
            </a:r>
            <a:r>
              <a:rPr lang="ar-EG">
                <a:latin typeface="Alexandria" pitchFamily="2" charset="-78"/>
                <a:cs typeface="Alexandria" pitchFamily="2" charset="-78"/>
              </a:rPr>
              <a:t>المناسبة.</a:t>
            </a:r>
            <a:endParaRPr lang="ar-EG" dirty="0">
              <a:latin typeface="Alexandria" pitchFamily="2" charset="-78"/>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678850" y="268963"/>
            <a:ext cx="2305141" cy="1076343"/>
          </a:xfrm>
          <a:prstGeom prst="rect">
            <a:avLst/>
          </a:prstGeom>
        </p:spPr>
      </p:pic>
      <p:pic>
        <p:nvPicPr>
          <p:cNvPr id="8" name="Picture 7">
            <a:extLst>
              <a:ext uri="{FF2B5EF4-FFF2-40B4-BE49-F238E27FC236}">
                <a16:creationId xmlns:a16="http://schemas.microsoft.com/office/drawing/2014/main" id="{86CB80A0-54E9-9102-B0B0-EADEF4B4A188}"/>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2086743" y="1606569"/>
            <a:ext cx="2966226" cy="4449338"/>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spTree>
    <p:extLst>
      <p:ext uri="{BB962C8B-B14F-4D97-AF65-F5344CB8AC3E}">
        <p14:creationId xmlns:p14="http://schemas.microsoft.com/office/powerpoint/2010/main" val="61756522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1A11B2-7BAA-9255-2EF2-C8BC7BDA7295}"/>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C349B712-17F6-A9BE-04B9-63624F672281}"/>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17CD6E11-81F1-2952-DCD5-2720EDCF08A4}"/>
              </a:ext>
            </a:extLst>
          </p:cNvPr>
          <p:cNvPicPr>
            <a:picLocks noChangeAspect="1"/>
          </p:cNvPicPr>
          <p:nvPr/>
        </p:nvPicPr>
        <p:blipFill rotWithShape="1">
          <a:blip r:embed="rId2"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180431" y="79526"/>
            <a:ext cx="2305141" cy="1076343"/>
          </a:xfrm>
          <a:prstGeom prst="rect">
            <a:avLst/>
          </a:prstGeom>
        </p:spPr>
      </p:pic>
      <p:grpSp>
        <p:nvGrpSpPr>
          <p:cNvPr id="27" name="Group 26">
            <a:extLst>
              <a:ext uri="{FF2B5EF4-FFF2-40B4-BE49-F238E27FC236}">
                <a16:creationId xmlns:a16="http://schemas.microsoft.com/office/drawing/2014/main" id="{6463A062-53CC-8134-C079-761D768BB794}"/>
              </a:ext>
            </a:extLst>
          </p:cNvPr>
          <p:cNvGrpSpPr/>
          <p:nvPr/>
        </p:nvGrpSpPr>
        <p:grpSpPr>
          <a:xfrm>
            <a:off x="446048" y="899156"/>
            <a:ext cx="11318489" cy="5457944"/>
            <a:chOff x="793790" y="1385768"/>
            <a:chExt cx="13042821" cy="5457944"/>
          </a:xfrm>
        </p:grpSpPr>
        <p:sp>
          <p:nvSpPr>
            <p:cNvPr id="2" name="Text 0"/>
            <p:cNvSpPr/>
            <p:nvPr/>
          </p:nvSpPr>
          <p:spPr>
            <a:xfrm>
              <a:off x="8522137" y="1385768"/>
              <a:ext cx="5314474" cy="496133"/>
            </a:xfrm>
            <a:prstGeom prst="rect">
              <a:avLst/>
            </a:prstGeom>
            <a:noFill/>
            <a:ln/>
          </p:spPr>
          <p:txBody>
            <a:bodyPr wrap="none" lIns="0" tIns="0" rIns="0" bIns="0" rtlCol="0" anchor="t"/>
            <a:lstStyle/>
            <a:p>
              <a:pPr marL="0" indent="0" algn="just" rtl="1">
                <a:lnSpc>
                  <a:spcPts val="3900"/>
                </a:lnSpc>
                <a:buNone/>
              </a:pPr>
              <a:r>
                <a:rPr lang="en-US" sz="3100" dirty="0">
                  <a:solidFill>
                    <a:srgbClr val="403CCF"/>
                  </a:solidFill>
                  <a:latin typeface="Alexandria" pitchFamily="34" charset="0"/>
                  <a:ea typeface="Alexandria" pitchFamily="34" charset="-122"/>
                  <a:cs typeface="Alexandria" pitchFamily="34" charset="-120"/>
                </a:rPr>
                <a:t>معايير صياغة تساؤلات الدراسة</a:t>
              </a:r>
              <a:endParaRPr lang="en-US" sz="3100" dirty="0"/>
            </a:p>
          </p:txBody>
        </p:sp>
        <p:sp>
          <p:nvSpPr>
            <p:cNvPr id="3" name="Text 1"/>
            <p:cNvSpPr/>
            <p:nvPr/>
          </p:nvSpPr>
          <p:spPr>
            <a:xfrm>
              <a:off x="9795986" y="2566868"/>
              <a:ext cx="2480905" cy="310158"/>
            </a:xfrm>
            <a:prstGeom prst="rect">
              <a:avLst/>
            </a:prstGeom>
            <a:noFill/>
            <a:ln/>
          </p:spPr>
          <p:txBody>
            <a:bodyPr wrap="none" lIns="0" tIns="0" rIns="0" bIns="0" rtlCol="0" anchor="t"/>
            <a:lstStyle/>
            <a:p>
              <a:pPr marL="0" indent="0" algn="just" rtl="1">
                <a:lnSpc>
                  <a:spcPts val="2400"/>
                </a:lnSpc>
                <a:buNone/>
              </a:pPr>
              <a:r>
                <a:rPr lang="en-US" sz="1950" dirty="0">
                  <a:solidFill>
                    <a:srgbClr val="49495A"/>
                  </a:solidFill>
                  <a:latin typeface="Alexandria" pitchFamily="34" charset="0"/>
                  <a:ea typeface="Alexandria" pitchFamily="34" charset="-122"/>
                  <a:cs typeface="Alexandria" pitchFamily="34" charset="-120"/>
                </a:rPr>
                <a:t>الصياغة المحددة</a:t>
              </a:r>
              <a:endParaRPr lang="en-US" sz="1950" dirty="0"/>
            </a:p>
          </p:txBody>
        </p:sp>
        <p:sp>
          <p:nvSpPr>
            <p:cNvPr id="4" name="Text 2"/>
            <p:cNvSpPr/>
            <p:nvPr/>
          </p:nvSpPr>
          <p:spPr>
            <a:xfrm>
              <a:off x="9795986" y="2996089"/>
              <a:ext cx="4040624" cy="317540"/>
            </a:xfrm>
            <a:prstGeom prst="rect">
              <a:avLst/>
            </a:prstGeom>
            <a:noFill/>
            <a:ln/>
          </p:spPr>
          <p:txBody>
            <a:bodyPr wrap="none" lIns="0" tIns="0" rIns="0" bIns="0" rtlCol="0" anchor="t"/>
            <a:lstStyle/>
            <a:p>
              <a:pPr marL="0" indent="0" algn="just" rtl="1">
                <a:lnSpc>
                  <a:spcPts val="2500"/>
                </a:lnSpc>
                <a:buNone/>
              </a:pPr>
              <a:r>
                <a:rPr lang="en-US" sz="1550" dirty="0">
                  <a:solidFill>
                    <a:srgbClr val="49495A"/>
                  </a:solidFill>
                  <a:latin typeface="Alexandria" pitchFamily="34" charset="0"/>
                  <a:ea typeface="Alexandria" pitchFamily="34" charset="-122"/>
                  <a:cs typeface="Alexandria" pitchFamily="34" charset="-120"/>
                </a:rPr>
                <a:t>صياغة الأسئلة بشكل محدد وواضح ومباشر</a:t>
              </a:r>
              <a:endParaRPr lang="en-US" sz="1550" dirty="0"/>
            </a:p>
          </p:txBody>
        </p:sp>
        <p:pic>
          <p:nvPicPr>
            <p:cNvPr id="5" name="Image 0" descr="preencoded.png"/>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5032653" y="2278737"/>
              <a:ext cx="4564975" cy="4564975"/>
            </a:xfrm>
            <a:prstGeom prst="rect">
              <a:avLst/>
            </a:prstGeom>
          </p:spPr>
        </p:pic>
        <p:pic>
          <p:nvPicPr>
            <p:cNvPr id="6" name="Image 1" descr="preencoded.png"/>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715667" y="2912209"/>
              <a:ext cx="296942" cy="296942"/>
            </a:xfrm>
            <a:prstGeom prst="rect">
              <a:avLst/>
            </a:prstGeom>
          </p:spPr>
        </p:pic>
        <p:sp>
          <p:nvSpPr>
            <p:cNvPr id="7" name="Text 3"/>
            <p:cNvSpPr/>
            <p:nvPr/>
          </p:nvSpPr>
          <p:spPr>
            <a:xfrm>
              <a:off x="2353389" y="2408158"/>
              <a:ext cx="2480905" cy="310158"/>
            </a:xfrm>
            <a:prstGeom prst="rect">
              <a:avLst/>
            </a:prstGeom>
            <a:noFill/>
            <a:ln/>
          </p:spPr>
          <p:txBody>
            <a:bodyPr wrap="none" lIns="0" tIns="0" rIns="0" bIns="0" rtlCol="0" anchor="t"/>
            <a:lstStyle/>
            <a:p>
              <a:pPr marL="0" indent="0" algn="just" rtl="1">
                <a:lnSpc>
                  <a:spcPts val="2400"/>
                </a:lnSpc>
                <a:buNone/>
              </a:pPr>
              <a:r>
                <a:rPr lang="en-US" sz="1950" dirty="0">
                  <a:solidFill>
                    <a:srgbClr val="49495A"/>
                  </a:solidFill>
                  <a:latin typeface="Alexandria" pitchFamily="34" charset="0"/>
                  <a:ea typeface="Alexandria" pitchFamily="34" charset="-122"/>
                  <a:cs typeface="Alexandria" pitchFamily="34" charset="-120"/>
                </a:rPr>
                <a:t>التوافق</a:t>
              </a:r>
              <a:endParaRPr lang="en-US" sz="1950" dirty="0"/>
            </a:p>
          </p:txBody>
        </p:sp>
        <p:sp>
          <p:nvSpPr>
            <p:cNvPr id="9" name="Text 4"/>
            <p:cNvSpPr/>
            <p:nvPr/>
          </p:nvSpPr>
          <p:spPr>
            <a:xfrm>
              <a:off x="793790" y="2837378"/>
              <a:ext cx="4040505" cy="635079"/>
            </a:xfrm>
            <a:prstGeom prst="rect">
              <a:avLst/>
            </a:prstGeom>
            <a:noFill/>
            <a:ln/>
          </p:spPr>
          <p:txBody>
            <a:bodyPr wrap="square" lIns="0" tIns="0" rIns="0" bIns="0" rtlCol="0" anchor="t"/>
            <a:lstStyle/>
            <a:p>
              <a:pPr marL="0" indent="0" algn="just" rtl="1">
                <a:lnSpc>
                  <a:spcPts val="2500"/>
                </a:lnSpc>
                <a:buNone/>
              </a:pPr>
              <a:r>
                <a:rPr lang="en-US" sz="1550" dirty="0">
                  <a:solidFill>
                    <a:srgbClr val="49495A"/>
                  </a:solidFill>
                  <a:latin typeface="Alexandria" pitchFamily="34" charset="0"/>
                  <a:ea typeface="Alexandria" pitchFamily="34" charset="-122"/>
                  <a:cs typeface="Alexandria" pitchFamily="34" charset="-120"/>
                </a:rPr>
                <a:t>الأسئلة متوافقة مع عنوان الدراسة وأهداف الدراسة</a:t>
              </a:r>
              <a:endParaRPr lang="en-US" sz="1550" dirty="0"/>
            </a:p>
          </p:txBody>
        </p:sp>
        <p:pic>
          <p:nvPicPr>
            <p:cNvPr id="10" name="Image 2" descr="preencoded.png"/>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5032653" y="2278737"/>
              <a:ext cx="4564975" cy="4564975"/>
            </a:xfrm>
            <a:prstGeom prst="rect">
              <a:avLst/>
            </a:prstGeom>
          </p:spPr>
        </p:pic>
        <p:pic>
          <p:nvPicPr>
            <p:cNvPr id="11" name="Image 3" descr="preencoded.png"/>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6141660" y="3186886"/>
              <a:ext cx="296942" cy="296942"/>
            </a:xfrm>
            <a:prstGeom prst="rect">
              <a:avLst/>
            </a:prstGeom>
          </p:spPr>
        </p:pic>
        <p:sp>
          <p:nvSpPr>
            <p:cNvPr id="12" name="Text 5"/>
            <p:cNvSpPr/>
            <p:nvPr/>
          </p:nvSpPr>
          <p:spPr>
            <a:xfrm>
              <a:off x="2154912" y="4028956"/>
              <a:ext cx="2480905" cy="310158"/>
            </a:xfrm>
            <a:prstGeom prst="rect">
              <a:avLst/>
            </a:prstGeom>
            <a:noFill/>
            <a:ln/>
          </p:spPr>
          <p:txBody>
            <a:bodyPr wrap="none" lIns="0" tIns="0" rIns="0" bIns="0" rtlCol="0" anchor="t"/>
            <a:lstStyle/>
            <a:p>
              <a:pPr marL="0" indent="0" algn="just" rtl="1">
                <a:lnSpc>
                  <a:spcPts val="2400"/>
                </a:lnSpc>
                <a:buNone/>
              </a:pPr>
              <a:r>
                <a:rPr lang="en-US" sz="1950" dirty="0">
                  <a:solidFill>
                    <a:srgbClr val="49495A"/>
                  </a:solidFill>
                  <a:latin typeface="Alexandria" pitchFamily="34" charset="0"/>
                  <a:ea typeface="Alexandria" pitchFamily="34" charset="-122"/>
                  <a:cs typeface="Alexandria" pitchFamily="34" charset="-120"/>
                </a:rPr>
                <a:t>التنظيم</a:t>
              </a:r>
              <a:endParaRPr lang="en-US" sz="1950" dirty="0"/>
            </a:p>
          </p:txBody>
        </p:sp>
        <p:sp>
          <p:nvSpPr>
            <p:cNvPr id="13" name="Text 6"/>
            <p:cNvSpPr/>
            <p:nvPr/>
          </p:nvSpPr>
          <p:spPr>
            <a:xfrm>
              <a:off x="793790" y="4458176"/>
              <a:ext cx="3842028" cy="635079"/>
            </a:xfrm>
            <a:prstGeom prst="rect">
              <a:avLst/>
            </a:prstGeom>
            <a:noFill/>
            <a:ln/>
          </p:spPr>
          <p:txBody>
            <a:bodyPr wrap="square" lIns="0" tIns="0" rIns="0" bIns="0" rtlCol="0" anchor="t"/>
            <a:lstStyle/>
            <a:p>
              <a:pPr marL="0" indent="0" algn="just" rtl="1">
                <a:lnSpc>
                  <a:spcPts val="2500"/>
                </a:lnSpc>
                <a:buNone/>
              </a:pPr>
              <a:r>
                <a:rPr lang="en-US" sz="1550" dirty="0">
                  <a:solidFill>
                    <a:srgbClr val="49495A"/>
                  </a:solidFill>
                  <a:latin typeface="Alexandria" pitchFamily="34" charset="0"/>
                  <a:ea typeface="Alexandria" pitchFamily="34" charset="-122"/>
                  <a:cs typeface="Alexandria" pitchFamily="34" charset="-120"/>
                </a:rPr>
                <a:t>صياغتها في شكل أسئلة رئيسية، أو أسئلة رئيسية وما يتفرع منها من أسئلة فرعية</a:t>
              </a:r>
              <a:endParaRPr lang="en-US" sz="1550" dirty="0"/>
            </a:p>
          </p:txBody>
        </p:sp>
        <p:pic>
          <p:nvPicPr>
            <p:cNvPr id="14" name="Image 4" descr="preencoded.png"/>
            <p:cNvPicPr>
              <a:picLocks noChangeAspect="1"/>
            </p:cNvPicPr>
            <p:nvPr/>
          </p:nvPicPr>
          <p:blipFill>
            <a:blip r:embed="rId9" cstate="email">
              <a:extLst>
                <a:ext uri="{28A0092B-C50C-407E-A947-70E740481C1C}">
                  <a14:useLocalDpi xmlns:a14="http://schemas.microsoft.com/office/drawing/2010/main"/>
                </a:ext>
              </a:extLst>
            </a:blip>
            <a:stretch>
              <a:fillRect/>
            </a:stretch>
          </p:blipFill>
          <p:spPr>
            <a:xfrm>
              <a:off x="5032653" y="2278737"/>
              <a:ext cx="4564975" cy="4564975"/>
            </a:xfrm>
            <a:prstGeom prst="rect">
              <a:avLst/>
            </a:prstGeom>
          </p:spPr>
        </p:pic>
        <p:pic>
          <p:nvPicPr>
            <p:cNvPr id="15" name="Image 5" descr="preencoded.png"/>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5592544" y="4687312"/>
              <a:ext cx="296942" cy="296942"/>
            </a:xfrm>
            <a:prstGeom prst="rect">
              <a:avLst/>
            </a:prstGeom>
          </p:spPr>
        </p:pic>
        <p:sp>
          <p:nvSpPr>
            <p:cNvPr id="16" name="Text 7"/>
            <p:cNvSpPr/>
            <p:nvPr/>
          </p:nvSpPr>
          <p:spPr>
            <a:xfrm>
              <a:off x="2353389" y="5649873"/>
              <a:ext cx="2480905" cy="310158"/>
            </a:xfrm>
            <a:prstGeom prst="rect">
              <a:avLst/>
            </a:prstGeom>
            <a:noFill/>
            <a:ln/>
          </p:spPr>
          <p:txBody>
            <a:bodyPr wrap="none" lIns="0" tIns="0" rIns="0" bIns="0" rtlCol="0" anchor="t"/>
            <a:lstStyle/>
            <a:p>
              <a:pPr marL="0" indent="0" algn="just" rtl="1">
                <a:lnSpc>
                  <a:spcPts val="2400"/>
                </a:lnSpc>
                <a:buNone/>
              </a:pPr>
              <a:r>
                <a:rPr lang="en-US" sz="1950" dirty="0">
                  <a:solidFill>
                    <a:srgbClr val="49495A"/>
                  </a:solidFill>
                  <a:latin typeface="Alexandria" pitchFamily="34" charset="0"/>
                  <a:ea typeface="Alexandria" pitchFamily="34" charset="-122"/>
                  <a:cs typeface="Alexandria" pitchFamily="34" charset="-120"/>
                </a:rPr>
                <a:t>الشمولية</a:t>
              </a:r>
              <a:endParaRPr lang="en-US" sz="1950" dirty="0"/>
            </a:p>
          </p:txBody>
        </p:sp>
        <p:sp>
          <p:nvSpPr>
            <p:cNvPr id="17" name="Text 8"/>
            <p:cNvSpPr/>
            <p:nvPr/>
          </p:nvSpPr>
          <p:spPr>
            <a:xfrm>
              <a:off x="793790" y="6079093"/>
              <a:ext cx="4040505" cy="635079"/>
            </a:xfrm>
            <a:prstGeom prst="rect">
              <a:avLst/>
            </a:prstGeom>
            <a:noFill/>
            <a:ln/>
          </p:spPr>
          <p:txBody>
            <a:bodyPr wrap="square" lIns="0" tIns="0" rIns="0" bIns="0" rtlCol="0" anchor="t"/>
            <a:lstStyle/>
            <a:p>
              <a:pPr marL="0" indent="0" algn="just" rtl="1">
                <a:lnSpc>
                  <a:spcPts val="2500"/>
                </a:lnSpc>
                <a:buNone/>
              </a:pPr>
              <a:r>
                <a:rPr lang="en-US" sz="1550" dirty="0">
                  <a:solidFill>
                    <a:srgbClr val="49495A"/>
                  </a:solidFill>
                  <a:latin typeface="Alexandria" pitchFamily="34" charset="0"/>
                  <a:ea typeface="Alexandria" pitchFamily="34" charset="-122"/>
                  <a:cs typeface="Alexandria" pitchFamily="34" charset="-120"/>
                </a:rPr>
                <a:t>الأسئلة تغطي ما تتناوله الدراسة وتحتوي على المجتمع أو العينة</a:t>
              </a:r>
              <a:endParaRPr lang="en-US" sz="1550" dirty="0"/>
            </a:p>
          </p:txBody>
        </p:sp>
        <p:pic>
          <p:nvPicPr>
            <p:cNvPr id="18" name="Image 6" descr="preencoded.png"/>
            <p:cNvPicPr>
              <a:picLocks noChangeAspect="1"/>
            </p:cNvPicPr>
            <p:nvPr/>
          </p:nvPicPr>
          <p:blipFill>
            <a:blip r:embed="rId12" cstate="email">
              <a:extLst>
                <a:ext uri="{28A0092B-C50C-407E-A947-70E740481C1C}">
                  <a14:useLocalDpi xmlns:a14="http://schemas.microsoft.com/office/drawing/2010/main"/>
                </a:ext>
              </a:extLst>
            </a:blip>
            <a:stretch>
              <a:fillRect/>
            </a:stretch>
          </p:blipFill>
          <p:spPr>
            <a:xfrm>
              <a:off x="5032653" y="2278737"/>
              <a:ext cx="4564975" cy="4564975"/>
            </a:xfrm>
            <a:prstGeom prst="rect">
              <a:avLst/>
            </a:prstGeom>
          </p:spPr>
        </p:pic>
        <p:pic>
          <p:nvPicPr>
            <p:cNvPr id="19" name="Image 7" descr="preencoded.png"/>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6617434" y="5913060"/>
              <a:ext cx="296942" cy="296942"/>
            </a:xfrm>
            <a:prstGeom prst="rect">
              <a:avLst/>
            </a:prstGeom>
          </p:spPr>
        </p:pic>
        <p:sp>
          <p:nvSpPr>
            <p:cNvPr id="20" name="Text 9"/>
            <p:cNvSpPr/>
            <p:nvPr/>
          </p:nvSpPr>
          <p:spPr>
            <a:xfrm>
              <a:off x="9795986" y="5808702"/>
              <a:ext cx="2480905" cy="310158"/>
            </a:xfrm>
            <a:prstGeom prst="rect">
              <a:avLst/>
            </a:prstGeom>
            <a:noFill/>
            <a:ln/>
          </p:spPr>
          <p:txBody>
            <a:bodyPr wrap="none" lIns="0" tIns="0" rIns="0" bIns="0" rtlCol="0" anchor="t"/>
            <a:lstStyle/>
            <a:p>
              <a:pPr marL="0" indent="0" algn="just" rtl="1">
                <a:lnSpc>
                  <a:spcPts val="2400"/>
                </a:lnSpc>
                <a:buNone/>
              </a:pPr>
              <a:r>
                <a:rPr lang="en-US" sz="1950" dirty="0">
                  <a:solidFill>
                    <a:srgbClr val="49495A"/>
                  </a:solidFill>
                  <a:latin typeface="Alexandria" pitchFamily="34" charset="0"/>
                  <a:ea typeface="Alexandria" pitchFamily="34" charset="-122"/>
                  <a:cs typeface="Alexandria" pitchFamily="34" charset="-120"/>
                </a:rPr>
                <a:t>القابلية للقياس</a:t>
              </a:r>
              <a:endParaRPr lang="en-US" sz="1950" dirty="0"/>
            </a:p>
          </p:txBody>
        </p:sp>
        <p:sp>
          <p:nvSpPr>
            <p:cNvPr id="21" name="Text 10"/>
            <p:cNvSpPr/>
            <p:nvPr/>
          </p:nvSpPr>
          <p:spPr>
            <a:xfrm>
              <a:off x="9795986" y="6237923"/>
              <a:ext cx="4040624" cy="317540"/>
            </a:xfrm>
            <a:prstGeom prst="rect">
              <a:avLst/>
            </a:prstGeom>
            <a:noFill/>
            <a:ln/>
          </p:spPr>
          <p:txBody>
            <a:bodyPr wrap="none" lIns="0" tIns="0" rIns="0" bIns="0" rtlCol="0" anchor="t"/>
            <a:lstStyle/>
            <a:p>
              <a:pPr marL="0" indent="0" algn="just" rtl="1">
                <a:lnSpc>
                  <a:spcPts val="2500"/>
                </a:lnSpc>
                <a:buNone/>
              </a:pPr>
              <a:r>
                <a:rPr lang="en-US" sz="1550" dirty="0">
                  <a:solidFill>
                    <a:srgbClr val="49495A"/>
                  </a:solidFill>
                  <a:latin typeface="Alexandria" pitchFamily="34" charset="0"/>
                  <a:ea typeface="Alexandria" pitchFamily="34" charset="-122"/>
                  <a:cs typeface="Alexandria" pitchFamily="34" charset="-120"/>
                </a:rPr>
                <a:t>الأسئلة يمكن قياسها وعدم تكرار الأسئلة</a:t>
              </a:r>
              <a:endParaRPr lang="en-US" sz="1550" dirty="0"/>
            </a:p>
          </p:txBody>
        </p:sp>
        <p:pic>
          <p:nvPicPr>
            <p:cNvPr id="22" name="Image 8" descr="preencoded.png"/>
            <p:cNvPicPr>
              <a:picLocks noChangeAspect="1"/>
            </p:cNvPicPr>
            <p:nvPr/>
          </p:nvPicPr>
          <p:blipFill>
            <a:blip r:embed="rId15" cstate="email">
              <a:extLst>
                <a:ext uri="{28A0092B-C50C-407E-A947-70E740481C1C}">
                  <a14:useLocalDpi xmlns:a14="http://schemas.microsoft.com/office/drawing/2010/main"/>
                </a:ext>
              </a:extLst>
            </a:blip>
            <a:stretch>
              <a:fillRect/>
            </a:stretch>
          </p:blipFill>
          <p:spPr>
            <a:xfrm>
              <a:off x="5032653" y="2278737"/>
              <a:ext cx="4564975" cy="4564975"/>
            </a:xfrm>
            <a:prstGeom prst="rect">
              <a:avLst/>
            </a:prstGeom>
          </p:spPr>
        </p:pic>
        <p:pic>
          <p:nvPicPr>
            <p:cNvPr id="23" name="Image 9" descr="preencoded.png"/>
            <p:cNvPicPr>
              <a:picLocks noChangeAspect="1"/>
            </p:cNvPicPr>
            <p:nvPr/>
          </p:nvPicPr>
          <p:blipFill>
            <a:blip r:embed="rId16">
              <a:extLst>
                <a:ext uri="{96DAC541-7B7A-43D3-8B79-37D633B846F1}">
                  <asvg:svgBlip xmlns:asvg="http://schemas.microsoft.com/office/drawing/2016/SVG/main" r:embed="rId17"/>
                </a:ext>
              </a:extLst>
            </a:blip>
            <a:stretch>
              <a:fillRect/>
            </a:stretch>
          </p:blipFill>
          <p:spPr>
            <a:xfrm>
              <a:off x="8191440" y="5638383"/>
              <a:ext cx="296942" cy="296942"/>
            </a:xfrm>
            <a:prstGeom prst="rect">
              <a:avLst/>
            </a:prstGeom>
          </p:spPr>
        </p:pic>
        <p:sp>
          <p:nvSpPr>
            <p:cNvPr id="24" name="Text 11"/>
            <p:cNvSpPr/>
            <p:nvPr/>
          </p:nvSpPr>
          <p:spPr>
            <a:xfrm>
              <a:off x="9994463" y="4187785"/>
              <a:ext cx="2480905" cy="310158"/>
            </a:xfrm>
            <a:prstGeom prst="rect">
              <a:avLst/>
            </a:prstGeom>
            <a:noFill/>
            <a:ln/>
          </p:spPr>
          <p:txBody>
            <a:bodyPr wrap="none" lIns="0" tIns="0" rIns="0" bIns="0" rtlCol="0" anchor="t"/>
            <a:lstStyle/>
            <a:p>
              <a:pPr marL="0" indent="0" algn="just" rtl="1">
                <a:lnSpc>
                  <a:spcPts val="2400"/>
                </a:lnSpc>
                <a:buNone/>
              </a:pPr>
              <a:r>
                <a:rPr lang="en-US" sz="1950" dirty="0">
                  <a:solidFill>
                    <a:srgbClr val="49495A"/>
                  </a:solidFill>
                  <a:latin typeface="Alexandria" pitchFamily="34" charset="0"/>
                  <a:ea typeface="Alexandria" pitchFamily="34" charset="-122"/>
                  <a:cs typeface="Alexandria" pitchFamily="34" charset="-120"/>
                </a:rPr>
                <a:t>السلامة اللغوية</a:t>
              </a:r>
              <a:endParaRPr lang="en-US" sz="1950" dirty="0"/>
            </a:p>
          </p:txBody>
        </p:sp>
        <p:sp>
          <p:nvSpPr>
            <p:cNvPr id="25" name="Text 12"/>
            <p:cNvSpPr/>
            <p:nvPr/>
          </p:nvSpPr>
          <p:spPr>
            <a:xfrm>
              <a:off x="9994463" y="4617006"/>
              <a:ext cx="3842147" cy="317540"/>
            </a:xfrm>
            <a:prstGeom prst="rect">
              <a:avLst/>
            </a:prstGeom>
            <a:noFill/>
            <a:ln/>
          </p:spPr>
          <p:txBody>
            <a:bodyPr wrap="none" lIns="0" tIns="0" rIns="0" bIns="0" rtlCol="0" anchor="t"/>
            <a:lstStyle/>
            <a:p>
              <a:pPr marL="0" indent="0" algn="just" rtl="1">
                <a:lnSpc>
                  <a:spcPts val="2500"/>
                </a:lnSpc>
                <a:buNone/>
              </a:pPr>
              <a:r>
                <a:rPr lang="en-US" sz="1550" dirty="0">
                  <a:solidFill>
                    <a:srgbClr val="49495A"/>
                  </a:solidFill>
                  <a:latin typeface="Alexandria" pitchFamily="34" charset="0"/>
                  <a:ea typeface="Alexandria" pitchFamily="34" charset="-122"/>
                  <a:cs typeface="Alexandria" pitchFamily="34" charset="-120"/>
                </a:rPr>
                <a:t>السلامة اللغوية للكلمات والجمل</a:t>
              </a:r>
              <a:endParaRPr lang="en-US" sz="1550" dirty="0"/>
            </a:p>
          </p:txBody>
        </p:sp>
        <p:pic>
          <p:nvPicPr>
            <p:cNvPr id="26" name="Image 10" descr="preencoded.png"/>
            <p:cNvPicPr>
              <a:picLocks noChangeAspect="1"/>
            </p:cNvPicPr>
            <p:nvPr/>
          </p:nvPicPr>
          <p:blipFill>
            <a:blip r:embed="rId18" cstate="email">
              <a:extLst>
                <a:ext uri="{28A0092B-C50C-407E-A947-70E740481C1C}">
                  <a14:useLocalDpi xmlns:a14="http://schemas.microsoft.com/office/drawing/2010/main"/>
                </a:ext>
              </a:extLst>
            </a:blip>
            <a:stretch>
              <a:fillRect/>
            </a:stretch>
          </p:blipFill>
          <p:spPr>
            <a:xfrm>
              <a:off x="5032653" y="2278737"/>
              <a:ext cx="4564975" cy="4564975"/>
            </a:xfrm>
            <a:prstGeom prst="rect">
              <a:avLst/>
            </a:prstGeom>
          </p:spPr>
        </p:pic>
        <p:pic>
          <p:nvPicPr>
            <p:cNvPr id="28" name="Image 11" descr="preencoded.png"/>
            <p:cNvPicPr>
              <a:picLocks noChangeAspect="1"/>
            </p:cNvPicPr>
            <p:nvPr/>
          </p:nvPicPr>
          <p:blipFill>
            <a:blip r:embed="rId19">
              <a:extLst>
                <a:ext uri="{96DAC541-7B7A-43D3-8B79-37D633B846F1}">
                  <asvg:svgBlip xmlns:asvg="http://schemas.microsoft.com/office/drawing/2016/SVG/main" r:embed="rId20"/>
                </a:ext>
              </a:extLst>
            </a:blip>
            <a:stretch>
              <a:fillRect/>
            </a:stretch>
          </p:blipFill>
          <p:spPr>
            <a:xfrm>
              <a:off x="8740557" y="4137958"/>
              <a:ext cx="296942" cy="296942"/>
            </a:xfrm>
            <a:prstGeom prst="rect">
              <a:avLst/>
            </a:prstGeom>
          </p:spPr>
        </p:pic>
      </p:grpSp>
    </p:spTree>
    <p:extLst>
      <p:ext uri="{BB962C8B-B14F-4D97-AF65-F5344CB8AC3E}">
        <p14:creationId xmlns:p14="http://schemas.microsoft.com/office/powerpoint/2010/main" val="3865511594"/>
      </p:ext>
    </p:extLst>
  </p:cSld>
  <p:clrMapOvr>
    <a:masterClrMapping/>
  </p:clrMapOvr>
  <p:transition spd="slow">
    <p:comb/>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3757961" y="991363"/>
            <a:ext cx="4994901" cy="400110"/>
          </a:xfrm>
          <a:prstGeom prst="rect">
            <a:avLst/>
          </a:prstGeom>
          <a:noFill/>
        </p:spPr>
        <p:txBody>
          <a:bodyPr wrap="square" rtlCol="0">
            <a:spAutoFit/>
          </a:bodyPr>
          <a:lstStyle/>
          <a:p>
            <a:pPr algn="ctr"/>
            <a:r>
              <a:rPr lang="ar-EG" sz="2000" b="1" dirty="0">
                <a:latin typeface="Alexandria" pitchFamily="2" charset="-78"/>
                <a:cs typeface="Alexandria" pitchFamily="2" charset="-78"/>
              </a:rPr>
              <a:t>سابعا: </a:t>
            </a:r>
            <a:r>
              <a:rPr lang="ar-EG" sz="2000" b="1">
                <a:latin typeface="Alexandria" pitchFamily="2" charset="-78"/>
                <a:cs typeface="Alexandria" pitchFamily="2" charset="-78"/>
              </a:rPr>
              <a:t>الإطار الفكري والنظري للدراسة</a:t>
            </a:r>
            <a:endParaRPr lang="en-US" sz="2000" b="1" dirty="0">
              <a:latin typeface="Alexandria" pitchFamily="2" charset="-78"/>
              <a:cs typeface="Alexandria" pitchFamily="2" charset="-78"/>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a:t>
            </a:r>
            <a:r>
              <a:rPr lang="ar-EG" sz="5400" b="1" dirty="0">
                <a:solidFill>
                  <a:schemeClr val="bg1"/>
                </a:solidFill>
                <a:latin typeface="Times New Roman" panose="02020603050405020304" pitchFamily="18" charset="0"/>
                <a:cs typeface="Times New Roman" panose="02020603050405020304" pitchFamily="18" charset="0"/>
              </a:rPr>
              <a:t>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5508702" y="1881167"/>
            <a:ext cx="5668630" cy="2953950"/>
          </a:xfrm>
          <a:prstGeom prst="rect">
            <a:avLst/>
          </a:prstGeom>
          <a:noFill/>
        </p:spPr>
        <p:txBody>
          <a:bodyPr wrap="square" rtlCol="0">
            <a:spAutoFit/>
          </a:bodyPr>
          <a:lstStyle/>
          <a:p>
            <a:pPr indent="404813" algn="just" rtl="1">
              <a:lnSpc>
                <a:spcPct val="150000"/>
              </a:lnSpc>
            </a:pPr>
            <a:r>
              <a:rPr lang="ar-EG" dirty="0">
                <a:latin typeface="Alexandria" pitchFamily="2" charset="-78"/>
                <a:cs typeface="Alexandria" pitchFamily="2" charset="-78"/>
              </a:rPr>
              <a:t>هو الإطار النظري الذي يستند إليه الباحث لتحليل البيانات وفهم الظواهر المرتبطة بموضوع الدراسة. يشمل الإطار النظري مجموعة من المفاهيم والنظريات والمراجع الأدبية التي توضح العلاقات والتفاعلات بين المتغيرات المرتبطة بالدراسة. يهدف الإطار النظري إلى توفير الأسس النظرية للبحث وتوجيه التفكير وتفسير </a:t>
            </a:r>
            <a:r>
              <a:rPr lang="ar-EG">
                <a:latin typeface="Alexandria" pitchFamily="2" charset="-78"/>
                <a:cs typeface="Alexandria" pitchFamily="2" charset="-78"/>
              </a:rPr>
              <a:t>النتائج.</a:t>
            </a:r>
            <a:endParaRPr lang="ar-EG" dirty="0">
              <a:latin typeface="Alexandria" pitchFamily="2" charset="-78"/>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678850" y="268963"/>
            <a:ext cx="2305141" cy="1076343"/>
          </a:xfrm>
          <a:prstGeom prst="rect">
            <a:avLst/>
          </a:prstGeom>
        </p:spPr>
      </p:pic>
      <p:pic>
        <p:nvPicPr>
          <p:cNvPr id="8" name="Picture 7">
            <a:extLst>
              <a:ext uri="{FF2B5EF4-FFF2-40B4-BE49-F238E27FC236}">
                <a16:creationId xmlns:a16="http://schemas.microsoft.com/office/drawing/2014/main" id="{28BAB971-4EE3-8F74-AF73-285367B8D6CF}"/>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707909" y="1693454"/>
            <a:ext cx="2649191" cy="3973785"/>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Tree>
    <p:extLst>
      <p:ext uri="{BB962C8B-B14F-4D97-AF65-F5344CB8AC3E}">
        <p14:creationId xmlns:p14="http://schemas.microsoft.com/office/powerpoint/2010/main" val="416557986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BD8CC6-8499-D243-67C9-B4B6E52BB8F9}"/>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AC603C6F-8005-1270-00C0-323F5A63A46D}"/>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50A14F93-1390-3AC5-DAE9-7459195B6D75}"/>
              </a:ext>
            </a:extLst>
          </p:cNvPr>
          <p:cNvPicPr>
            <a:picLocks noChangeAspect="1"/>
          </p:cNvPicPr>
          <p:nvPr/>
        </p:nvPicPr>
        <p:blipFill rotWithShape="1">
          <a:blip r:embed="rId2"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180431" y="79526"/>
            <a:ext cx="2305141" cy="1076343"/>
          </a:xfrm>
          <a:prstGeom prst="rect">
            <a:avLst/>
          </a:prstGeom>
        </p:spPr>
      </p:pic>
      <p:grpSp>
        <p:nvGrpSpPr>
          <p:cNvPr id="20" name="Group 19">
            <a:extLst>
              <a:ext uri="{FF2B5EF4-FFF2-40B4-BE49-F238E27FC236}">
                <a16:creationId xmlns:a16="http://schemas.microsoft.com/office/drawing/2014/main" id="{7A882794-B548-1558-9921-287EBFE0160D}"/>
              </a:ext>
            </a:extLst>
          </p:cNvPr>
          <p:cNvGrpSpPr/>
          <p:nvPr/>
        </p:nvGrpSpPr>
        <p:grpSpPr>
          <a:xfrm>
            <a:off x="180431" y="757641"/>
            <a:ext cx="11714670" cy="3320362"/>
            <a:chOff x="793790" y="2207300"/>
            <a:chExt cx="13042821" cy="3815000"/>
          </a:xfrm>
        </p:grpSpPr>
        <p:sp>
          <p:nvSpPr>
            <p:cNvPr id="2" name="Text 0"/>
            <p:cNvSpPr/>
            <p:nvPr/>
          </p:nvSpPr>
          <p:spPr>
            <a:xfrm>
              <a:off x="7138035" y="2207300"/>
              <a:ext cx="6698575" cy="496133"/>
            </a:xfrm>
            <a:prstGeom prst="rect">
              <a:avLst/>
            </a:prstGeom>
            <a:noFill/>
            <a:ln/>
          </p:spPr>
          <p:txBody>
            <a:bodyPr wrap="none" lIns="0" tIns="0" rIns="0" bIns="0" rtlCol="0" anchor="t"/>
            <a:lstStyle/>
            <a:p>
              <a:pPr marL="0" indent="0" algn="r" rtl="1">
                <a:lnSpc>
                  <a:spcPts val="3900"/>
                </a:lnSpc>
                <a:buNone/>
              </a:pPr>
              <a:r>
                <a:rPr lang="en-US" sz="3100" dirty="0">
                  <a:solidFill>
                    <a:srgbClr val="403CCF"/>
                  </a:solidFill>
                  <a:latin typeface="Alexandria" pitchFamily="34" charset="0"/>
                  <a:ea typeface="Alexandria" pitchFamily="34" charset="-122"/>
                  <a:cs typeface="Alexandria" pitchFamily="34" charset="-120"/>
                </a:rPr>
                <a:t>معايير كتابة الإطار </a:t>
              </a:r>
              <a:r>
                <a:rPr lang="en-US" sz="3100">
                  <a:solidFill>
                    <a:srgbClr val="403CCF"/>
                  </a:solidFill>
                  <a:latin typeface="Alexandria" pitchFamily="34" charset="0"/>
                  <a:ea typeface="Alexandria" pitchFamily="34" charset="-122"/>
                  <a:cs typeface="Alexandria" pitchFamily="34" charset="-120"/>
                </a:rPr>
                <a:t>النظري </a:t>
              </a:r>
              <a:endParaRPr lang="en-US" sz="3100" dirty="0"/>
            </a:p>
          </p:txBody>
        </p:sp>
        <p:sp>
          <p:nvSpPr>
            <p:cNvPr id="3" name="Shape 1"/>
            <p:cNvSpPr/>
            <p:nvPr/>
          </p:nvSpPr>
          <p:spPr>
            <a:xfrm>
              <a:off x="793790" y="3100268"/>
              <a:ext cx="13042821" cy="2922032"/>
            </a:xfrm>
            <a:prstGeom prst="roundRect">
              <a:avLst>
                <a:gd name="adj" fmla="val 1019"/>
              </a:avLst>
            </a:prstGeom>
            <a:solidFill>
              <a:srgbClr val="EAE8F3"/>
            </a:solidFill>
            <a:ln/>
          </p:spPr>
          <p:txBody>
            <a:bodyPr/>
            <a:lstStyle/>
            <a:p>
              <a:endParaRPr lang="en-US"/>
            </a:p>
          </p:txBody>
        </p:sp>
        <p:sp>
          <p:nvSpPr>
            <p:cNvPr id="4" name="Shape 2"/>
            <p:cNvSpPr/>
            <p:nvPr/>
          </p:nvSpPr>
          <p:spPr>
            <a:xfrm>
              <a:off x="7315200" y="3100268"/>
              <a:ext cx="6521410" cy="1461016"/>
            </a:xfrm>
            <a:prstGeom prst="roundRect">
              <a:avLst>
                <a:gd name="adj" fmla="val 2038"/>
              </a:avLst>
            </a:prstGeom>
            <a:solidFill>
              <a:srgbClr val="EAE8F3"/>
            </a:solidFill>
            <a:ln/>
          </p:spPr>
          <p:txBody>
            <a:bodyPr/>
            <a:lstStyle/>
            <a:p>
              <a:endParaRPr lang="en-US"/>
            </a:p>
          </p:txBody>
        </p:sp>
        <p:sp>
          <p:nvSpPr>
            <p:cNvPr id="5" name="Text 3"/>
            <p:cNvSpPr/>
            <p:nvPr/>
          </p:nvSpPr>
          <p:spPr>
            <a:xfrm>
              <a:off x="11157347" y="3298627"/>
              <a:ext cx="2480905" cy="310158"/>
            </a:xfrm>
            <a:prstGeom prst="rect">
              <a:avLst/>
            </a:prstGeom>
            <a:noFill/>
            <a:ln/>
          </p:spPr>
          <p:txBody>
            <a:bodyPr wrap="none" lIns="0" tIns="0" rIns="0" bIns="0" rtlCol="0" anchor="t"/>
            <a:lstStyle/>
            <a:p>
              <a:pPr marL="0" indent="0" algn="r" rtl="1">
                <a:lnSpc>
                  <a:spcPts val="2400"/>
                </a:lnSpc>
                <a:buNone/>
              </a:pPr>
              <a:r>
                <a:rPr lang="en-US" sz="1950" dirty="0">
                  <a:solidFill>
                    <a:srgbClr val="49495A"/>
                  </a:solidFill>
                  <a:latin typeface="Alexandria" pitchFamily="34" charset="0"/>
                  <a:ea typeface="Alexandria" pitchFamily="34" charset="-122"/>
                  <a:cs typeface="Alexandria" pitchFamily="34" charset="-120"/>
                </a:rPr>
                <a:t>التهيئة والانتقال</a:t>
              </a:r>
              <a:endParaRPr lang="en-US" sz="1950" dirty="0"/>
            </a:p>
          </p:txBody>
        </p:sp>
        <p:sp>
          <p:nvSpPr>
            <p:cNvPr id="6" name="Text 4"/>
            <p:cNvSpPr/>
            <p:nvPr/>
          </p:nvSpPr>
          <p:spPr>
            <a:xfrm>
              <a:off x="7513558" y="3727847"/>
              <a:ext cx="6124694" cy="635079"/>
            </a:xfrm>
            <a:prstGeom prst="rect">
              <a:avLst/>
            </a:prstGeom>
            <a:noFill/>
            <a:ln/>
          </p:spPr>
          <p:txBody>
            <a:bodyPr wrap="square" lIns="0" tIns="0" rIns="0" bIns="0" rtlCol="0" anchor="t"/>
            <a:lstStyle/>
            <a:p>
              <a:pPr marL="0" indent="0" algn="r" rtl="1">
                <a:lnSpc>
                  <a:spcPts val="2500"/>
                </a:lnSpc>
                <a:buNone/>
              </a:pPr>
              <a:r>
                <a:rPr lang="en-US" sz="1550" dirty="0">
                  <a:solidFill>
                    <a:srgbClr val="49495A"/>
                  </a:solidFill>
                  <a:latin typeface="Alexandria" pitchFamily="34" charset="0"/>
                  <a:ea typeface="Alexandria" pitchFamily="34" charset="-122"/>
                  <a:cs typeface="Alexandria" pitchFamily="34" charset="-120"/>
                </a:rPr>
                <a:t>تهيئة القارئ في الدخول للخلفية النظرية للدراسة، والانتقال من العام إلى الخاص وصولاً إلى المشكلة</a:t>
              </a:r>
              <a:endParaRPr lang="en-US" sz="1550" dirty="0"/>
            </a:p>
          </p:txBody>
        </p:sp>
        <p:sp>
          <p:nvSpPr>
            <p:cNvPr id="7" name="Shape 5"/>
            <p:cNvSpPr/>
            <p:nvPr/>
          </p:nvSpPr>
          <p:spPr>
            <a:xfrm>
              <a:off x="793790" y="3100268"/>
              <a:ext cx="6521410" cy="1461016"/>
            </a:xfrm>
            <a:prstGeom prst="rect">
              <a:avLst/>
            </a:prstGeom>
            <a:solidFill>
              <a:srgbClr val="EAE8F3"/>
            </a:solidFill>
            <a:ln/>
          </p:spPr>
          <p:txBody>
            <a:bodyPr/>
            <a:lstStyle/>
            <a:p>
              <a:endParaRPr lang="en-US"/>
            </a:p>
          </p:txBody>
        </p:sp>
        <p:sp>
          <p:nvSpPr>
            <p:cNvPr id="9" name="Shape 6"/>
            <p:cNvSpPr/>
            <p:nvPr/>
          </p:nvSpPr>
          <p:spPr>
            <a:xfrm>
              <a:off x="793790" y="3100268"/>
              <a:ext cx="22860" cy="1461016"/>
            </a:xfrm>
            <a:prstGeom prst="roundRect">
              <a:avLst>
                <a:gd name="adj" fmla="val 130232"/>
              </a:avLst>
            </a:prstGeom>
            <a:solidFill>
              <a:srgbClr val="D0CED9"/>
            </a:solidFill>
            <a:ln/>
          </p:spPr>
          <p:txBody>
            <a:bodyPr/>
            <a:lstStyle/>
            <a:p>
              <a:endParaRPr lang="en-US"/>
            </a:p>
          </p:txBody>
        </p:sp>
        <p:sp>
          <p:nvSpPr>
            <p:cNvPr id="10" name="Text 7"/>
            <p:cNvSpPr/>
            <p:nvPr/>
          </p:nvSpPr>
          <p:spPr>
            <a:xfrm>
              <a:off x="4635937" y="3298627"/>
              <a:ext cx="2480905" cy="310158"/>
            </a:xfrm>
            <a:prstGeom prst="rect">
              <a:avLst/>
            </a:prstGeom>
            <a:noFill/>
            <a:ln/>
          </p:spPr>
          <p:txBody>
            <a:bodyPr wrap="none" lIns="0" tIns="0" rIns="0" bIns="0" rtlCol="0" anchor="t"/>
            <a:lstStyle/>
            <a:p>
              <a:pPr marL="0" indent="0" algn="r" rtl="1">
                <a:lnSpc>
                  <a:spcPts val="2400"/>
                </a:lnSpc>
                <a:buNone/>
              </a:pPr>
              <a:r>
                <a:rPr lang="en-US" sz="1950" dirty="0">
                  <a:solidFill>
                    <a:srgbClr val="49495A"/>
                  </a:solidFill>
                  <a:latin typeface="Alexandria" pitchFamily="34" charset="0"/>
                  <a:ea typeface="Alexandria" pitchFamily="34" charset="-122"/>
                  <a:cs typeface="Alexandria" pitchFamily="34" charset="-120"/>
                </a:rPr>
                <a:t>القاعدة النظرية</a:t>
              </a:r>
              <a:endParaRPr lang="en-US" sz="1950" dirty="0"/>
            </a:p>
          </p:txBody>
        </p:sp>
        <p:sp>
          <p:nvSpPr>
            <p:cNvPr id="11" name="Text 8"/>
            <p:cNvSpPr/>
            <p:nvPr/>
          </p:nvSpPr>
          <p:spPr>
            <a:xfrm>
              <a:off x="992148" y="3727847"/>
              <a:ext cx="6124694" cy="317540"/>
            </a:xfrm>
            <a:prstGeom prst="rect">
              <a:avLst/>
            </a:prstGeom>
            <a:noFill/>
            <a:ln/>
          </p:spPr>
          <p:txBody>
            <a:bodyPr wrap="none" lIns="0" tIns="0" rIns="0" bIns="0" rtlCol="0" anchor="t"/>
            <a:lstStyle/>
            <a:p>
              <a:pPr marL="0" indent="0" algn="r" rtl="1">
                <a:lnSpc>
                  <a:spcPts val="2500"/>
                </a:lnSpc>
                <a:buNone/>
              </a:pPr>
              <a:r>
                <a:rPr lang="en-US" sz="1550" dirty="0">
                  <a:solidFill>
                    <a:srgbClr val="49495A"/>
                  </a:solidFill>
                  <a:latin typeface="Alexandria" pitchFamily="34" charset="0"/>
                  <a:ea typeface="Alexandria" pitchFamily="34" charset="-122"/>
                  <a:cs typeface="Alexandria" pitchFamily="34" charset="-120"/>
                </a:rPr>
                <a:t>اعتماد الإطار النظري على قاعدة نظرية وعلمية لمشكلة الدراسة</a:t>
              </a:r>
              <a:endParaRPr lang="en-US" sz="1550" dirty="0"/>
            </a:p>
          </p:txBody>
        </p:sp>
        <p:sp>
          <p:nvSpPr>
            <p:cNvPr id="12" name="Shape 9"/>
            <p:cNvSpPr/>
            <p:nvPr/>
          </p:nvSpPr>
          <p:spPr>
            <a:xfrm>
              <a:off x="7315200" y="4561284"/>
              <a:ext cx="6521410" cy="1461016"/>
            </a:xfrm>
            <a:prstGeom prst="rect">
              <a:avLst/>
            </a:prstGeom>
            <a:solidFill>
              <a:srgbClr val="EAE8F3"/>
            </a:solidFill>
            <a:ln/>
          </p:spPr>
          <p:txBody>
            <a:bodyPr/>
            <a:lstStyle/>
            <a:p>
              <a:endParaRPr lang="en-US"/>
            </a:p>
          </p:txBody>
        </p:sp>
        <p:sp>
          <p:nvSpPr>
            <p:cNvPr id="13" name="Shape 10"/>
            <p:cNvSpPr/>
            <p:nvPr/>
          </p:nvSpPr>
          <p:spPr>
            <a:xfrm>
              <a:off x="7315200" y="4561284"/>
              <a:ext cx="6521410" cy="22860"/>
            </a:xfrm>
            <a:prstGeom prst="roundRect">
              <a:avLst>
                <a:gd name="adj" fmla="val 130232"/>
              </a:avLst>
            </a:prstGeom>
            <a:solidFill>
              <a:srgbClr val="D0CED9"/>
            </a:solidFill>
            <a:ln/>
          </p:spPr>
          <p:txBody>
            <a:bodyPr/>
            <a:lstStyle/>
            <a:p>
              <a:endParaRPr lang="en-US"/>
            </a:p>
          </p:txBody>
        </p:sp>
        <p:sp>
          <p:nvSpPr>
            <p:cNvPr id="14" name="Text 11"/>
            <p:cNvSpPr/>
            <p:nvPr/>
          </p:nvSpPr>
          <p:spPr>
            <a:xfrm>
              <a:off x="11157347" y="4759643"/>
              <a:ext cx="2480905" cy="310158"/>
            </a:xfrm>
            <a:prstGeom prst="rect">
              <a:avLst/>
            </a:prstGeom>
            <a:noFill/>
            <a:ln/>
          </p:spPr>
          <p:txBody>
            <a:bodyPr wrap="none" lIns="0" tIns="0" rIns="0" bIns="0" rtlCol="0" anchor="t"/>
            <a:lstStyle/>
            <a:p>
              <a:pPr marL="0" indent="0" algn="r" rtl="1">
                <a:lnSpc>
                  <a:spcPts val="2400"/>
                </a:lnSpc>
                <a:buNone/>
              </a:pPr>
              <a:r>
                <a:rPr lang="en-US" sz="1950" dirty="0">
                  <a:solidFill>
                    <a:srgbClr val="49495A"/>
                  </a:solidFill>
                  <a:latin typeface="Alexandria" pitchFamily="34" charset="0"/>
                  <a:ea typeface="Alexandria" pitchFamily="34" charset="-122"/>
                  <a:cs typeface="Alexandria" pitchFamily="34" charset="-120"/>
                </a:rPr>
                <a:t>التسلسل والتكامل</a:t>
              </a:r>
              <a:endParaRPr lang="en-US" sz="1950" dirty="0"/>
            </a:p>
          </p:txBody>
        </p:sp>
        <p:sp>
          <p:nvSpPr>
            <p:cNvPr id="15" name="Text 12"/>
            <p:cNvSpPr/>
            <p:nvPr/>
          </p:nvSpPr>
          <p:spPr>
            <a:xfrm>
              <a:off x="7513558" y="5188863"/>
              <a:ext cx="6124694" cy="635079"/>
            </a:xfrm>
            <a:prstGeom prst="rect">
              <a:avLst/>
            </a:prstGeom>
            <a:noFill/>
            <a:ln/>
          </p:spPr>
          <p:txBody>
            <a:bodyPr wrap="square" lIns="0" tIns="0" rIns="0" bIns="0" rtlCol="0" anchor="t"/>
            <a:lstStyle/>
            <a:p>
              <a:pPr marL="0" indent="0" algn="r" rtl="1">
                <a:lnSpc>
                  <a:spcPts val="2500"/>
                </a:lnSpc>
                <a:buNone/>
              </a:pPr>
              <a:r>
                <a:rPr lang="en-US" sz="1550" dirty="0">
                  <a:solidFill>
                    <a:srgbClr val="49495A"/>
                  </a:solidFill>
                  <a:latin typeface="Alexandria" pitchFamily="34" charset="0"/>
                  <a:ea typeface="Alexandria" pitchFamily="34" charset="-122"/>
                  <a:cs typeface="Alexandria" pitchFamily="34" charset="-120"/>
                </a:rPr>
                <a:t>التسلسل المنطقي لعرض أدبيات الدراسة والتكامل بين أجزاء الإطار النظري</a:t>
              </a:r>
              <a:endParaRPr lang="en-US" sz="1550" dirty="0"/>
            </a:p>
          </p:txBody>
        </p:sp>
        <p:sp>
          <p:nvSpPr>
            <p:cNvPr id="16" name="Shape 13"/>
            <p:cNvSpPr/>
            <p:nvPr/>
          </p:nvSpPr>
          <p:spPr>
            <a:xfrm>
              <a:off x="793790" y="4561284"/>
              <a:ext cx="6521410" cy="1461016"/>
            </a:xfrm>
            <a:prstGeom prst="rect">
              <a:avLst/>
            </a:prstGeom>
            <a:solidFill>
              <a:srgbClr val="EAE8F3"/>
            </a:solidFill>
            <a:ln/>
          </p:spPr>
          <p:txBody>
            <a:bodyPr/>
            <a:lstStyle/>
            <a:p>
              <a:endParaRPr lang="en-US"/>
            </a:p>
          </p:txBody>
        </p:sp>
        <p:sp>
          <p:nvSpPr>
            <p:cNvPr id="17" name="Shape 14"/>
            <p:cNvSpPr/>
            <p:nvPr/>
          </p:nvSpPr>
          <p:spPr>
            <a:xfrm>
              <a:off x="793790" y="4561284"/>
              <a:ext cx="22860" cy="1461016"/>
            </a:xfrm>
            <a:prstGeom prst="roundRect">
              <a:avLst>
                <a:gd name="adj" fmla="val 130232"/>
              </a:avLst>
            </a:prstGeom>
            <a:solidFill>
              <a:srgbClr val="D0CED9"/>
            </a:solidFill>
            <a:ln/>
          </p:spPr>
          <p:txBody>
            <a:bodyPr/>
            <a:lstStyle/>
            <a:p>
              <a:endParaRPr lang="en-US"/>
            </a:p>
          </p:txBody>
        </p:sp>
        <p:sp>
          <p:nvSpPr>
            <p:cNvPr id="18" name="Shape 15"/>
            <p:cNvSpPr/>
            <p:nvPr/>
          </p:nvSpPr>
          <p:spPr>
            <a:xfrm>
              <a:off x="793790" y="4561284"/>
              <a:ext cx="6521410" cy="22860"/>
            </a:xfrm>
            <a:prstGeom prst="roundRect">
              <a:avLst>
                <a:gd name="adj" fmla="val 130232"/>
              </a:avLst>
            </a:prstGeom>
            <a:solidFill>
              <a:srgbClr val="D0CED9"/>
            </a:solidFill>
            <a:ln/>
          </p:spPr>
          <p:txBody>
            <a:bodyPr/>
            <a:lstStyle/>
            <a:p>
              <a:endParaRPr lang="en-US"/>
            </a:p>
          </p:txBody>
        </p:sp>
        <p:sp>
          <p:nvSpPr>
            <p:cNvPr id="19" name="Text 16"/>
            <p:cNvSpPr/>
            <p:nvPr/>
          </p:nvSpPr>
          <p:spPr>
            <a:xfrm>
              <a:off x="4635937" y="4759643"/>
              <a:ext cx="2480905" cy="310158"/>
            </a:xfrm>
            <a:prstGeom prst="rect">
              <a:avLst/>
            </a:prstGeom>
            <a:noFill/>
            <a:ln/>
          </p:spPr>
          <p:txBody>
            <a:bodyPr wrap="none" lIns="0" tIns="0" rIns="0" bIns="0" rtlCol="0" anchor="t"/>
            <a:lstStyle/>
            <a:p>
              <a:pPr marL="0" indent="0" algn="r" rtl="1">
                <a:lnSpc>
                  <a:spcPts val="2400"/>
                </a:lnSpc>
                <a:buNone/>
              </a:pPr>
              <a:r>
                <a:rPr lang="en-US" sz="1950" dirty="0">
                  <a:solidFill>
                    <a:srgbClr val="49495A"/>
                  </a:solidFill>
                  <a:latin typeface="Alexandria" pitchFamily="34" charset="0"/>
                  <a:ea typeface="Alexandria" pitchFamily="34" charset="-122"/>
                  <a:cs typeface="Alexandria" pitchFamily="34" charset="-120"/>
                </a:rPr>
                <a:t>المساهمات العلمية</a:t>
              </a:r>
              <a:endParaRPr lang="en-US" sz="1950" dirty="0"/>
            </a:p>
          </p:txBody>
        </p:sp>
        <p:sp>
          <p:nvSpPr>
            <p:cNvPr id="21" name="Text 17"/>
            <p:cNvSpPr/>
            <p:nvPr/>
          </p:nvSpPr>
          <p:spPr>
            <a:xfrm>
              <a:off x="992148" y="5188863"/>
              <a:ext cx="6124694" cy="317540"/>
            </a:xfrm>
            <a:prstGeom prst="rect">
              <a:avLst/>
            </a:prstGeom>
            <a:noFill/>
            <a:ln/>
          </p:spPr>
          <p:txBody>
            <a:bodyPr wrap="none" lIns="0" tIns="0" rIns="0" bIns="0" rtlCol="0" anchor="t"/>
            <a:lstStyle/>
            <a:p>
              <a:pPr marL="0" indent="0" algn="r" rtl="1">
                <a:lnSpc>
                  <a:spcPts val="2500"/>
                </a:lnSpc>
                <a:buNone/>
              </a:pPr>
              <a:r>
                <a:rPr lang="en-US" sz="1550" dirty="0">
                  <a:solidFill>
                    <a:srgbClr val="49495A"/>
                  </a:solidFill>
                  <a:latin typeface="Alexandria" pitchFamily="34" charset="0"/>
                  <a:ea typeface="Alexandria" pitchFamily="34" charset="-122"/>
                  <a:cs typeface="Alexandria" pitchFamily="34" charset="-120"/>
                </a:rPr>
                <a:t>توضيح المساهمات العلمية والبحثية التي تقع فيها مشكلة الدراسة</a:t>
              </a:r>
              <a:endParaRPr lang="en-US" sz="1550" dirty="0"/>
            </a:p>
          </p:txBody>
        </p:sp>
      </p:grpSp>
      <p:grpSp>
        <p:nvGrpSpPr>
          <p:cNvPr id="22" name="Group 21">
            <a:extLst>
              <a:ext uri="{FF2B5EF4-FFF2-40B4-BE49-F238E27FC236}">
                <a16:creationId xmlns:a16="http://schemas.microsoft.com/office/drawing/2014/main" id="{B86932F9-8BAC-2641-DA15-8F0D9EEEF518}"/>
              </a:ext>
            </a:extLst>
          </p:cNvPr>
          <p:cNvGrpSpPr/>
          <p:nvPr/>
        </p:nvGrpSpPr>
        <p:grpSpPr>
          <a:xfrm>
            <a:off x="200963" y="4230747"/>
            <a:ext cx="11694137" cy="2423796"/>
            <a:chOff x="793790" y="3298508"/>
            <a:chExt cx="13042820" cy="2525434"/>
          </a:xfrm>
          <a:solidFill>
            <a:srgbClr val="EAE8F3"/>
          </a:solidFill>
        </p:grpSpPr>
        <p:pic>
          <p:nvPicPr>
            <p:cNvPr id="23" name="Image 0" descr="preencoded.png">
              <a:extLst>
                <a:ext uri="{FF2B5EF4-FFF2-40B4-BE49-F238E27FC236}">
                  <a16:creationId xmlns:a16="http://schemas.microsoft.com/office/drawing/2014/main" id="{53833B4E-EE0A-CB2B-4ECA-499DCBFE89AD}"/>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3737431" y="3403937"/>
              <a:ext cx="99179" cy="99179"/>
            </a:xfrm>
            <a:prstGeom prst="rect">
              <a:avLst/>
            </a:prstGeom>
            <a:grpFill/>
          </p:spPr>
        </p:pic>
        <p:sp>
          <p:nvSpPr>
            <p:cNvPr id="24" name="Text 1">
              <a:extLst>
                <a:ext uri="{FF2B5EF4-FFF2-40B4-BE49-F238E27FC236}">
                  <a16:creationId xmlns:a16="http://schemas.microsoft.com/office/drawing/2014/main" id="{7B9B6465-89BD-2B24-D8DC-A359E51E348F}"/>
                </a:ext>
              </a:extLst>
            </p:cNvPr>
            <p:cNvSpPr/>
            <p:nvPr/>
          </p:nvSpPr>
          <p:spPr>
            <a:xfrm>
              <a:off x="11058168" y="3298508"/>
              <a:ext cx="2480905" cy="310158"/>
            </a:xfrm>
            <a:prstGeom prst="rect">
              <a:avLst/>
            </a:prstGeom>
            <a:grpFill/>
            <a:ln/>
          </p:spPr>
          <p:txBody>
            <a:bodyPr wrap="none" lIns="0" tIns="0" rIns="0" bIns="0" rtlCol="0" anchor="t"/>
            <a:lstStyle/>
            <a:p>
              <a:pPr marL="0" indent="0" algn="r" rtl="1">
                <a:lnSpc>
                  <a:spcPts val="2400"/>
                </a:lnSpc>
                <a:buNone/>
              </a:pPr>
              <a:r>
                <a:rPr lang="en-US" sz="1950" dirty="0">
                  <a:solidFill>
                    <a:srgbClr val="49495A"/>
                  </a:solidFill>
                  <a:latin typeface="Alexandria" pitchFamily="34" charset="0"/>
                  <a:ea typeface="Alexandria" pitchFamily="34" charset="-122"/>
                  <a:cs typeface="Alexandria" pitchFamily="34" charset="-120"/>
                </a:rPr>
                <a:t>انعكاس المشكلة</a:t>
              </a:r>
              <a:endParaRPr lang="en-US" sz="1950" dirty="0"/>
            </a:p>
          </p:txBody>
        </p:sp>
        <p:sp>
          <p:nvSpPr>
            <p:cNvPr id="25" name="Text 2">
              <a:extLst>
                <a:ext uri="{FF2B5EF4-FFF2-40B4-BE49-F238E27FC236}">
                  <a16:creationId xmlns:a16="http://schemas.microsoft.com/office/drawing/2014/main" id="{6A10EE7B-5B0B-05D3-7DF5-DAA8D201E8DE}"/>
                </a:ext>
              </a:extLst>
            </p:cNvPr>
            <p:cNvSpPr/>
            <p:nvPr/>
          </p:nvSpPr>
          <p:spPr>
            <a:xfrm>
              <a:off x="7439263" y="3727728"/>
              <a:ext cx="6099810" cy="635079"/>
            </a:xfrm>
            <a:prstGeom prst="rect">
              <a:avLst/>
            </a:prstGeom>
            <a:grpFill/>
            <a:ln/>
          </p:spPr>
          <p:txBody>
            <a:bodyPr wrap="square" lIns="0" tIns="0" rIns="0" bIns="0" rtlCol="0" anchor="t"/>
            <a:lstStyle/>
            <a:p>
              <a:pPr marL="0" indent="0" algn="r" rtl="1">
                <a:lnSpc>
                  <a:spcPts val="2500"/>
                </a:lnSpc>
                <a:buNone/>
              </a:pPr>
              <a:r>
                <a:rPr lang="en-US" sz="1550" dirty="0">
                  <a:solidFill>
                    <a:srgbClr val="49495A"/>
                  </a:solidFill>
                  <a:latin typeface="Alexandria" pitchFamily="34" charset="0"/>
                  <a:ea typeface="Alexandria" pitchFamily="34" charset="-122"/>
                  <a:cs typeface="Alexandria" pitchFamily="34" charset="-120"/>
                </a:rPr>
                <a:t>انعكاس المشكلة في الإطار النظري ودراسة العلاقات بين المتغيرات كما تحددها المشكلة</a:t>
              </a:r>
              <a:endParaRPr lang="en-US" sz="1550" dirty="0"/>
            </a:p>
          </p:txBody>
        </p:sp>
        <p:pic>
          <p:nvPicPr>
            <p:cNvPr id="26" name="Image 1" descr="preencoded.png">
              <a:extLst>
                <a:ext uri="{FF2B5EF4-FFF2-40B4-BE49-F238E27FC236}">
                  <a16:creationId xmlns:a16="http://schemas.microsoft.com/office/drawing/2014/main" id="{91FC968F-AC2B-88E4-4E39-75C8CF667894}"/>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7092077" y="3403937"/>
              <a:ext cx="99179" cy="99179"/>
            </a:xfrm>
            <a:prstGeom prst="rect">
              <a:avLst/>
            </a:prstGeom>
            <a:grpFill/>
          </p:spPr>
        </p:pic>
        <p:sp>
          <p:nvSpPr>
            <p:cNvPr id="27" name="Text 3">
              <a:extLst>
                <a:ext uri="{FF2B5EF4-FFF2-40B4-BE49-F238E27FC236}">
                  <a16:creationId xmlns:a16="http://schemas.microsoft.com/office/drawing/2014/main" id="{B8543E7F-E41E-0A65-82AF-82E8136F5A17}"/>
                </a:ext>
              </a:extLst>
            </p:cNvPr>
            <p:cNvSpPr/>
            <p:nvPr/>
          </p:nvSpPr>
          <p:spPr>
            <a:xfrm>
              <a:off x="4412813" y="3298508"/>
              <a:ext cx="2480905" cy="310158"/>
            </a:xfrm>
            <a:prstGeom prst="rect">
              <a:avLst/>
            </a:prstGeom>
            <a:grpFill/>
            <a:ln/>
          </p:spPr>
          <p:txBody>
            <a:bodyPr wrap="none" lIns="0" tIns="0" rIns="0" bIns="0" rtlCol="0" anchor="t"/>
            <a:lstStyle/>
            <a:p>
              <a:pPr marL="0" indent="0" algn="r" rtl="1">
                <a:lnSpc>
                  <a:spcPts val="2400"/>
                </a:lnSpc>
                <a:buNone/>
              </a:pPr>
              <a:r>
                <a:rPr lang="en-US" sz="1950" dirty="0">
                  <a:solidFill>
                    <a:srgbClr val="49495A"/>
                  </a:solidFill>
                  <a:latin typeface="Alexandria" pitchFamily="34" charset="0"/>
                  <a:ea typeface="Alexandria" pitchFamily="34" charset="-122"/>
                  <a:cs typeface="Alexandria" pitchFamily="34" charset="-120"/>
                </a:rPr>
                <a:t>التحليل والنقد</a:t>
              </a:r>
              <a:endParaRPr lang="en-US" sz="1950" dirty="0"/>
            </a:p>
          </p:txBody>
        </p:sp>
        <p:sp>
          <p:nvSpPr>
            <p:cNvPr id="28" name="Text 4">
              <a:extLst>
                <a:ext uri="{FF2B5EF4-FFF2-40B4-BE49-F238E27FC236}">
                  <a16:creationId xmlns:a16="http://schemas.microsoft.com/office/drawing/2014/main" id="{52A4965B-9F6F-9B84-2933-0B6BF70FAF47}"/>
                </a:ext>
              </a:extLst>
            </p:cNvPr>
            <p:cNvSpPr/>
            <p:nvPr/>
          </p:nvSpPr>
          <p:spPr>
            <a:xfrm>
              <a:off x="793790" y="3727727"/>
              <a:ext cx="6099929" cy="441281"/>
            </a:xfrm>
            <a:prstGeom prst="rect">
              <a:avLst/>
            </a:prstGeom>
            <a:grpFill/>
            <a:ln/>
          </p:spPr>
          <p:txBody>
            <a:bodyPr wrap="none" lIns="0" tIns="0" rIns="0" bIns="0" rtlCol="0" anchor="t"/>
            <a:lstStyle/>
            <a:p>
              <a:pPr marL="0" indent="0" algn="r" rtl="1">
                <a:lnSpc>
                  <a:spcPts val="2500"/>
                </a:lnSpc>
                <a:buNone/>
              </a:pPr>
              <a:r>
                <a:rPr lang="en-US" sz="1550" dirty="0">
                  <a:solidFill>
                    <a:srgbClr val="49495A"/>
                  </a:solidFill>
                  <a:latin typeface="Alexandria" pitchFamily="34" charset="0"/>
                  <a:ea typeface="Alexandria" pitchFamily="34" charset="-122"/>
                  <a:cs typeface="Alexandria" pitchFamily="34" charset="-120"/>
                </a:rPr>
                <a:t>وضوح التحليل والشرح والنقد، وعقد المقارنات في الإطار النظري</a:t>
              </a:r>
              <a:endParaRPr lang="en-US" sz="1550" dirty="0"/>
            </a:p>
          </p:txBody>
        </p:sp>
        <p:pic>
          <p:nvPicPr>
            <p:cNvPr id="30" name="Image 2" descr="preencoded.png">
              <a:extLst>
                <a:ext uri="{FF2B5EF4-FFF2-40B4-BE49-F238E27FC236}">
                  <a16:creationId xmlns:a16="http://schemas.microsoft.com/office/drawing/2014/main" id="{FC157265-624B-FF95-B465-3D6EF1859B60}"/>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3737431" y="4865072"/>
              <a:ext cx="99179" cy="99179"/>
            </a:xfrm>
            <a:prstGeom prst="rect">
              <a:avLst/>
            </a:prstGeom>
            <a:grpFill/>
          </p:spPr>
        </p:pic>
        <p:sp>
          <p:nvSpPr>
            <p:cNvPr id="31" name="Text 5">
              <a:extLst>
                <a:ext uri="{FF2B5EF4-FFF2-40B4-BE49-F238E27FC236}">
                  <a16:creationId xmlns:a16="http://schemas.microsoft.com/office/drawing/2014/main" id="{8C227422-F34E-25C3-94D4-E5C26BC613EB}"/>
                </a:ext>
              </a:extLst>
            </p:cNvPr>
            <p:cNvSpPr/>
            <p:nvPr/>
          </p:nvSpPr>
          <p:spPr>
            <a:xfrm>
              <a:off x="11058168" y="4759643"/>
              <a:ext cx="2480905" cy="310158"/>
            </a:xfrm>
            <a:prstGeom prst="rect">
              <a:avLst/>
            </a:prstGeom>
            <a:grpFill/>
            <a:ln/>
          </p:spPr>
          <p:txBody>
            <a:bodyPr wrap="none" lIns="0" tIns="0" rIns="0" bIns="0" rtlCol="0" anchor="t"/>
            <a:lstStyle/>
            <a:p>
              <a:pPr marL="0" indent="0" algn="r" rtl="1">
                <a:lnSpc>
                  <a:spcPts val="2400"/>
                </a:lnSpc>
                <a:buNone/>
              </a:pPr>
              <a:r>
                <a:rPr lang="en-US" sz="1950" dirty="0">
                  <a:solidFill>
                    <a:srgbClr val="49495A"/>
                  </a:solidFill>
                  <a:latin typeface="Alexandria" pitchFamily="34" charset="0"/>
                  <a:ea typeface="Alexandria" pitchFamily="34" charset="-122"/>
                  <a:cs typeface="Alexandria" pitchFamily="34" charset="-120"/>
                </a:rPr>
                <a:t>شخصية الباحث</a:t>
              </a:r>
              <a:endParaRPr lang="en-US" sz="1950" dirty="0"/>
            </a:p>
          </p:txBody>
        </p:sp>
        <p:sp>
          <p:nvSpPr>
            <p:cNvPr id="32" name="Text 6">
              <a:extLst>
                <a:ext uri="{FF2B5EF4-FFF2-40B4-BE49-F238E27FC236}">
                  <a16:creationId xmlns:a16="http://schemas.microsoft.com/office/drawing/2014/main" id="{B37FC705-3616-B54B-EE44-D0524F82789F}"/>
                </a:ext>
              </a:extLst>
            </p:cNvPr>
            <p:cNvSpPr/>
            <p:nvPr/>
          </p:nvSpPr>
          <p:spPr>
            <a:xfrm>
              <a:off x="7439263" y="5188863"/>
              <a:ext cx="6099810" cy="635079"/>
            </a:xfrm>
            <a:prstGeom prst="rect">
              <a:avLst/>
            </a:prstGeom>
            <a:grpFill/>
            <a:ln/>
          </p:spPr>
          <p:txBody>
            <a:bodyPr wrap="square" lIns="0" tIns="0" rIns="0" bIns="0" rtlCol="0" anchor="t"/>
            <a:lstStyle/>
            <a:p>
              <a:pPr marL="0" indent="0" algn="r" rtl="1">
                <a:lnSpc>
                  <a:spcPts val="2500"/>
                </a:lnSpc>
                <a:buNone/>
              </a:pPr>
              <a:r>
                <a:rPr lang="en-US" sz="1550" dirty="0">
                  <a:solidFill>
                    <a:srgbClr val="49495A"/>
                  </a:solidFill>
                  <a:latin typeface="Alexandria" pitchFamily="34" charset="0"/>
                  <a:ea typeface="Alexandria" pitchFamily="34" charset="-122"/>
                  <a:cs typeface="Alexandria" pitchFamily="34" charset="-120"/>
                </a:rPr>
                <a:t>ظهور شخصية الباحث واحتواء الإطار النظري على عناوين رئيسية وعناوين فرعية</a:t>
              </a:r>
              <a:endParaRPr lang="en-US" sz="1550" dirty="0"/>
            </a:p>
          </p:txBody>
        </p:sp>
        <p:pic>
          <p:nvPicPr>
            <p:cNvPr id="33" name="Image 3" descr="preencoded.png">
              <a:extLst>
                <a:ext uri="{FF2B5EF4-FFF2-40B4-BE49-F238E27FC236}">
                  <a16:creationId xmlns:a16="http://schemas.microsoft.com/office/drawing/2014/main" id="{171ED63E-238A-2942-D48A-2C77359783C0}"/>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7092077" y="4865072"/>
              <a:ext cx="99179" cy="99179"/>
            </a:xfrm>
            <a:prstGeom prst="rect">
              <a:avLst/>
            </a:prstGeom>
            <a:grpFill/>
          </p:spPr>
        </p:pic>
        <p:sp>
          <p:nvSpPr>
            <p:cNvPr id="34" name="Text 7">
              <a:extLst>
                <a:ext uri="{FF2B5EF4-FFF2-40B4-BE49-F238E27FC236}">
                  <a16:creationId xmlns:a16="http://schemas.microsoft.com/office/drawing/2014/main" id="{CF617519-A5EF-9985-69B3-B8BB92ACF30D}"/>
                </a:ext>
              </a:extLst>
            </p:cNvPr>
            <p:cNvSpPr/>
            <p:nvPr/>
          </p:nvSpPr>
          <p:spPr>
            <a:xfrm>
              <a:off x="4412813" y="4759643"/>
              <a:ext cx="2480905" cy="310158"/>
            </a:xfrm>
            <a:prstGeom prst="rect">
              <a:avLst/>
            </a:prstGeom>
            <a:grpFill/>
            <a:ln/>
          </p:spPr>
          <p:txBody>
            <a:bodyPr wrap="none" lIns="0" tIns="0" rIns="0" bIns="0" rtlCol="0" anchor="t"/>
            <a:lstStyle/>
            <a:p>
              <a:pPr marL="0" indent="0" algn="r" rtl="1">
                <a:lnSpc>
                  <a:spcPts val="2400"/>
                </a:lnSpc>
                <a:buNone/>
              </a:pPr>
              <a:r>
                <a:rPr lang="en-US" sz="1950" dirty="0">
                  <a:solidFill>
                    <a:srgbClr val="49495A"/>
                  </a:solidFill>
                  <a:latin typeface="Alexandria" pitchFamily="34" charset="0"/>
                  <a:ea typeface="Alexandria" pitchFamily="34" charset="-122"/>
                  <a:cs typeface="Alexandria" pitchFamily="34" charset="-120"/>
                </a:rPr>
                <a:t>الإضافة العلمية</a:t>
              </a:r>
              <a:endParaRPr lang="en-US" sz="1950" dirty="0"/>
            </a:p>
          </p:txBody>
        </p:sp>
        <p:sp>
          <p:nvSpPr>
            <p:cNvPr id="35" name="Text 8">
              <a:extLst>
                <a:ext uri="{FF2B5EF4-FFF2-40B4-BE49-F238E27FC236}">
                  <a16:creationId xmlns:a16="http://schemas.microsoft.com/office/drawing/2014/main" id="{53CF962A-D3A0-CCF3-C424-5097514C4CE8}"/>
                </a:ext>
              </a:extLst>
            </p:cNvPr>
            <p:cNvSpPr/>
            <p:nvPr/>
          </p:nvSpPr>
          <p:spPr>
            <a:xfrm>
              <a:off x="793790" y="5188863"/>
              <a:ext cx="6099929" cy="635079"/>
            </a:xfrm>
            <a:prstGeom prst="rect">
              <a:avLst/>
            </a:prstGeom>
            <a:grpFill/>
            <a:ln/>
          </p:spPr>
          <p:txBody>
            <a:bodyPr wrap="square" lIns="0" tIns="0" rIns="0" bIns="0" rtlCol="0" anchor="t"/>
            <a:lstStyle/>
            <a:p>
              <a:pPr marL="0" indent="0" algn="r" rtl="1">
                <a:lnSpc>
                  <a:spcPts val="2500"/>
                </a:lnSpc>
                <a:buNone/>
              </a:pPr>
              <a:r>
                <a:rPr lang="en-US" sz="1550" dirty="0">
                  <a:solidFill>
                    <a:srgbClr val="49495A"/>
                  </a:solidFill>
                  <a:latin typeface="Alexandria" pitchFamily="34" charset="0"/>
                  <a:ea typeface="Alexandria" pitchFamily="34" charset="-122"/>
                  <a:cs typeface="Alexandria" pitchFamily="34" charset="-120"/>
                </a:rPr>
                <a:t>وضوح أثر الدراسة في الإضافة إلى العلم والمساعدة على تحديد أهداف قيمة للدراسة</a:t>
              </a:r>
              <a:endParaRPr lang="en-US" sz="1550" dirty="0"/>
            </a:p>
          </p:txBody>
        </p:sp>
      </p:grpSp>
    </p:spTree>
    <p:extLst>
      <p:ext uri="{BB962C8B-B14F-4D97-AF65-F5344CB8AC3E}">
        <p14:creationId xmlns:p14="http://schemas.microsoft.com/office/powerpoint/2010/main" val="3956928993"/>
      </p:ext>
    </p:extLst>
  </p:cSld>
  <p:clrMapOvr>
    <a:masterClrMapping/>
  </p:clrMapOvr>
  <p:transition spd="slow">
    <p:comb/>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743DFC-3BAD-9D78-A4C6-C4D1D9D6A8E8}"/>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7DEE1A5F-9497-2D91-AC66-5BE8F8B59D20}"/>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E0BC4058-8D2E-BFA1-8C28-8D7C1460DCDC}"/>
              </a:ext>
            </a:extLst>
          </p:cNvPr>
          <p:cNvPicPr>
            <a:picLocks noChangeAspect="1"/>
          </p:cNvPicPr>
          <p:nvPr/>
        </p:nvPicPr>
        <p:blipFill rotWithShape="1">
          <a:blip r:embed="rId2"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180431" y="79526"/>
            <a:ext cx="2305141" cy="1076343"/>
          </a:xfrm>
          <a:prstGeom prst="rect">
            <a:avLst/>
          </a:prstGeom>
        </p:spPr>
      </p:pic>
      <p:grpSp>
        <p:nvGrpSpPr>
          <p:cNvPr id="2" name="Group 1">
            <a:extLst>
              <a:ext uri="{FF2B5EF4-FFF2-40B4-BE49-F238E27FC236}">
                <a16:creationId xmlns:a16="http://schemas.microsoft.com/office/drawing/2014/main" id="{438D9AFC-359B-C1FE-9E44-D64211BCC7D0}"/>
              </a:ext>
            </a:extLst>
          </p:cNvPr>
          <p:cNvGrpSpPr/>
          <p:nvPr/>
        </p:nvGrpSpPr>
        <p:grpSpPr>
          <a:xfrm>
            <a:off x="713676" y="1155869"/>
            <a:ext cx="10985749" cy="3931682"/>
            <a:chOff x="793790" y="2114193"/>
            <a:chExt cx="13057822" cy="3931682"/>
          </a:xfrm>
        </p:grpSpPr>
        <p:sp>
          <p:nvSpPr>
            <p:cNvPr id="3" name="Text 0">
              <a:extLst>
                <a:ext uri="{FF2B5EF4-FFF2-40B4-BE49-F238E27FC236}">
                  <a16:creationId xmlns:a16="http://schemas.microsoft.com/office/drawing/2014/main" id="{243EE27D-4393-CB1D-841C-87C8B87CC1F4}"/>
                </a:ext>
              </a:extLst>
            </p:cNvPr>
            <p:cNvSpPr/>
            <p:nvPr/>
          </p:nvSpPr>
          <p:spPr>
            <a:xfrm>
              <a:off x="7036356" y="2114193"/>
              <a:ext cx="6800255" cy="496133"/>
            </a:xfrm>
            <a:prstGeom prst="rect">
              <a:avLst/>
            </a:prstGeom>
            <a:noFill/>
            <a:ln/>
          </p:spPr>
          <p:txBody>
            <a:bodyPr wrap="none" lIns="0" tIns="0" rIns="0" bIns="0" rtlCol="0" anchor="t"/>
            <a:lstStyle/>
            <a:p>
              <a:pPr marL="0" indent="0" algn="just" rtl="1">
                <a:lnSpc>
                  <a:spcPts val="3900"/>
                </a:lnSpc>
                <a:buNone/>
              </a:pPr>
              <a:r>
                <a:rPr lang="ar-EG" sz="3100">
                  <a:solidFill>
                    <a:srgbClr val="403CCF"/>
                  </a:solidFill>
                  <a:latin typeface="Alexandria" pitchFamily="34" charset="0"/>
                  <a:ea typeface="Alexandria" pitchFamily="34" charset="-122"/>
                  <a:cs typeface="Alexandria" pitchFamily="34" charset="-120"/>
                </a:rPr>
                <a:t>تابع: </a:t>
              </a:r>
              <a:r>
                <a:rPr lang="en-US" sz="3100">
                  <a:solidFill>
                    <a:srgbClr val="403CCF"/>
                  </a:solidFill>
                  <a:latin typeface="Alexandria" pitchFamily="34" charset="0"/>
                  <a:ea typeface="Alexandria" pitchFamily="34" charset="-122"/>
                  <a:cs typeface="Alexandria" pitchFamily="34" charset="-120"/>
                </a:rPr>
                <a:t>معايير </a:t>
              </a:r>
              <a:r>
                <a:rPr lang="en-US" sz="3100" dirty="0">
                  <a:solidFill>
                    <a:srgbClr val="403CCF"/>
                  </a:solidFill>
                  <a:latin typeface="Alexandria" pitchFamily="34" charset="0"/>
                  <a:ea typeface="Alexandria" pitchFamily="34" charset="-122"/>
                  <a:cs typeface="Alexandria" pitchFamily="34" charset="-120"/>
                </a:rPr>
                <a:t>كتابة الإطار </a:t>
              </a:r>
              <a:r>
                <a:rPr lang="en-US" sz="3100">
                  <a:solidFill>
                    <a:srgbClr val="403CCF"/>
                  </a:solidFill>
                  <a:latin typeface="Alexandria" pitchFamily="34" charset="0"/>
                  <a:ea typeface="Alexandria" pitchFamily="34" charset="-122"/>
                  <a:cs typeface="Alexandria" pitchFamily="34" charset="-120"/>
                </a:rPr>
                <a:t>النظري </a:t>
              </a:r>
              <a:endParaRPr lang="en-US" sz="3100" dirty="0"/>
            </a:p>
          </p:txBody>
        </p:sp>
        <p:sp>
          <p:nvSpPr>
            <p:cNvPr id="4" name="Text 1">
              <a:extLst>
                <a:ext uri="{FF2B5EF4-FFF2-40B4-BE49-F238E27FC236}">
                  <a16:creationId xmlns:a16="http://schemas.microsoft.com/office/drawing/2014/main" id="{C27BB42B-81FC-FAB1-720A-2478E54A44E6}"/>
                </a:ext>
              </a:extLst>
            </p:cNvPr>
            <p:cNvSpPr/>
            <p:nvPr/>
          </p:nvSpPr>
          <p:spPr>
            <a:xfrm>
              <a:off x="2292548" y="3106341"/>
              <a:ext cx="2480905" cy="310158"/>
            </a:xfrm>
            <a:prstGeom prst="rect">
              <a:avLst/>
            </a:prstGeom>
            <a:noFill/>
            <a:ln/>
          </p:spPr>
          <p:txBody>
            <a:bodyPr wrap="none" lIns="0" tIns="0" rIns="0" bIns="0" rtlCol="0" anchor="t"/>
            <a:lstStyle/>
            <a:p>
              <a:pPr marL="0" indent="0" algn="just" rtl="1">
                <a:lnSpc>
                  <a:spcPts val="2400"/>
                </a:lnSpc>
                <a:buNone/>
              </a:pPr>
              <a:r>
                <a:rPr lang="en-US" sz="1950" dirty="0">
                  <a:solidFill>
                    <a:srgbClr val="403CCF"/>
                  </a:solidFill>
                  <a:latin typeface="Alexandria" pitchFamily="34" charset="0"/>
                  <a:ea typeface="Alexandria" pitchFamily="34" charset="-122"/>
                  <a:cs typeface="Alexandria" pitchFamily="34" charset="-120"/>
                </a:rPr>
                <a:t>الوضوح والدقة</a:t>
              </a:r>
              <a:endParaRPr lang="en-US" sz="1950" dirty="0"/>
            </a:p>
          </p:txBody>
        </p:sp>
        <p:sp>
          <p:nvSpPr>
            <p:cNvPr id="5" name="Text 2">
              <a:extLst>
                <a:ext uri="{FF2B5EF4-FFF2-40B4-BE49-F238E27FC236}">
                  <a16:creationId xmlns:a16="http://schemas.microsoft.com/office/drawing/2014/main" id="{E16B6817-34DD-9FA2-4239-570500098B46}"/>
                </a:ext>
              </a:extLst>
            </p:cNvPr>
            <p:cNvSpPr/>
            <p:nvPr/>
          </p:nvSpPr>
          <p:spPr>
            <a:xfrm>
              <a:off x="793790" y="3614857"/>
              <a:ext cx="3979664" cy="635079"/>
            </a:xfrm>
            <a:prstGeom prst="rect">
              <a:avLst/>
            </a:prstGeom>
            <a:noFill/>
            <a:ln/>
          </p:spPr>
          <p:txBody>
            <a:bodyPr wrap="square" lIns="0" tIns="0" rIns="0" bIns="0" rtlCol="0" anchor="t"/>
            <a:lstStyle/>
            <a:p>
              <a:pPr marL="342900" indent="-342900" algn="just" rtl="1">
                <a:lnSpc>
                  <a:spcPts val="2500"/>
                </a:lnSpc>
                <a:buSzPct val="100000"/>
                <a:buChar char="•"/>
              </a:pPr>
              <a:r>
                <a:rPr lang="en-US" sz="1550" dirty="0">
                  <a:solidFill>
                    <a:srgbClr val="49495A"/>
                  </a:solidFill>
                  <a:latin typeface="Alexandria" pitchFamily="34" charset="0"/>
                  <a:ea typeface="Alexandria" pitchFamily="34" charset="-122"/>
                  <a:cs typeface="Alexandria" pitchFamily="34" charset="-120"/>
                </a:rPr>
                <a:t>توضيح المفاهيم بصورة واضحة وبعيدة عن الغموض</a:t>
              </a:r>
              <a:endParaRPr lang="en-US" sz="1550" dirty="0"/>
            </a:p>
          </p:txBody>
        </p:sp>
        <p:sp>
          <p:nvSpPr>
            <p:cNvPr id="6" name="Text 3">
              <a:extLst>
                <a:ext uri="{FF2B5EF4-FFF2-40B4-BE49-F238E27FC236}">
                  <a16:creationId xmlns:a16="http://schemas.microsoft.com/office/drawing/2014/main" id="{16B6E55B-0948-37AC-D3AD-33A2C30360A0}"/>
                </a:ext>
              </a:extLst>
            </p:cNvPr>
            <p:cNvSpPr/>
            <p:nvPr/>
          </p:nvSpPr>
          <p:spPr>
            <a:xfrm>
              <a:off x="793790" y="4319349"/>
              <a:ext cx="3979664" cy="635079"/>
            </a:xfrm>
            <a:prstGeom prst="rect">
              <a:avLst/>
            </a:prstGeom>
            <a:noFill/>
            <a:ln/>
          </p:spPr>
          <p:txBody>
            <a:bodyPr wrap="square" lIns="0" tIns="0" rIns="0" bIns="0" rtlCol="0" anchor="t"/>
            <a:lstStyle/>
            <a:p>
              <a:pPr marL="342900" indent="-342900" algn="just" rtl="1">
                <a:lnSpc>
                  <a:spcPts val="2500"/>
                </a:lnSpc>
                <a:buSzPct val="100000"/>
                <a:buChar char="•"/>
              </a:pPr>
              <a:r>
                <a:rPr lang="en-US" sz="1550" dirty="0">
                  <a:solidFill>
                    <a:srgbClr val="49495A"/>
                  </a:solidFill>
                  <a:latin typeface="Alexandria" pitchFamily="34" charset="0"/>
                  <a:ea typeface="Alexandria" pitchFamily="34" charset="-122"/>
                  <a:cs typeface="Alexandria" pitchFamily="34" charset="-120"/>
                </a:rPr>
                <a:t>توظيف صياغة الإطار مع مجال تطبيق الدراسة</a:t>
              </a:r>
              <a:endParaRPr lang="en-US" sz="1550" dirty="0"/>
            </a:p>
          </p:txBody>
        </p:sp>
        <p:sp>
          <p:nvSpPr>
            <p:cNvPr id="7" name="Text 4">
              <a:extLst>
                <a:ext uri="{FF2B5EF4-FFF2-40B4-BE49-F238E27FC236}">
                  <a16:creationId xmlns:a16="http://schemas.microsoft.com/office/drawing/2014/main" id="{FCEE8647-CCA3-F48C-C3BD-F77520682272}"/>
                </a:ext>
              </a:extLst>
            </p:cNvPr>
            <p:cNvSpPr/>
            <p:nvPr/>
          </p:nvSpPr>
          <p:spPr>
            <a:xfrm>
              <a:off x="6763941" y="3106341"/>
              <a:ext cx="2480905" cy="310158"/>
            </a:xfrm>
            <a:prstGeom prst="rect">
              <a:avLst/>
            </a:prstGeom>
            <a:noFill/>
            <a:ln/>
          </p:spPr>
          <p:txBody>
            <a:bodyPr wrap="none" lIns="0" tIns="0" rIns="0" bIns="0" rtlCol="0" anchor="t"/>
            <a:lstStyle/>
            <a:p>
              <a:pPr marL="0" indent="0" algn="just" rtl="1">
                <a:lnSpc>
                  <a:spcPts val="2400"/>
                </a:lnSpc>
                <a:buNone/>
              </a:pPr>
              <a:r>
                <a:rPr lang="en-US" sz="1950" dirty="0">
                  <a:solidFill>
                    <a:srgbClr val="403CCF"/>
                  </a:solidFill>
                  <a:latin typeface="Alexandria" pitchFamily="34" charset="0"/>
                  <a:ea typeface="Alexandria" pitchFamily="34" charset="-122"/>
                  <a:cs typeface="Alexandria" pitchFamily="34" charset="-120"/>
                </a:rPr>
                <a:t>المراجع والتوثيق</a:t>
              </a:r>
              <a:endParaRPr lang="en-US" sz="1950" dirty="0"/>
            </a:p>
          </p:txBody>
        </p:sp>
        <p:sp>
          <p:nvSpPr>
            <p:cNvPr id="9" name="Text 5">
              <a:extLst>
                <a:ext uri="{FF2B5EF4-FFF2-40B4-BE49-F238E27FC236}">
                  <a16:creationId xmlns:a16="http://schemas.microsoft.com/office/drawing/2014/main" id="{BFFF4889-F853-266C-F542-1AFAAC7D0C33}"/>
                </a:ext>
              </a:extLst>
            </p:cNvPr>
            <p:cNvSpPr/>
            <p:nvPr/>
          </p:nvSpPr>
          <p:spPr>
            <a:xfrm>
              <a:off x="5265182" y="3614857"/>
              <a:ext cx="3979664" cy="317540"/>
            </a:xfrm>
            <a:prstGeom prst="rect">
              <a:avLst/>
            </a:prstGeom>
            <a:noFill/>
            <a:ln/>
          </p:spPr>
          <p:txBody>
            <a:bodyPr wrap="none" lIns="0" tIns="0" rIns="0" bIns="0" rtlCol="0" anchor="t"/>
            <a:lstStyle/>
            <a:p>
              <a:pPr marL="342900" indent="-342900" algn="just" rtl="1">
                <a:lnSpc>
                  <a:spcPts val="2500"/>
                </a:lnSpc>
                <a:buSzPct val="100000"/>
                <a:buChar char="•"/>
              </a:pPr>
              <a:r>
                <a:rPr lang="en-US" sz="1550" dirty="0">
                  <a:solidFill>
                    <a:srgbClr val="49495A"/>
                  </a:solidFill>
                  <a:latin typeface="Alexandria" pitchFamily="34" charset="0"/>
                  <a:ea typeface="Alexandria" pitchFamily="34" charset="-122"/>
                  <a:cs typeface="Alexandria" pitchFamily="34" charset="-120"/>
                </a:rPr>
                <a:t>التنويع في المراجع المستخدمة</a:t>
              </a:r>
              <a:endParaRPr lang="en-US" sz="1550" dirty="0"/>
            </a:p>
          </p:txBody>
        </p:sp>
        <p:sp>
          <p:nvSpPr>
            <p:cNvPr id="10" name="Text 6">
              <a:extLst>
                <a:ext uri="{FF2B5EF4-FFF2-40B4-BE49-F238E27FC236}">
                  <a16:creationId xmlns:a16="http://schemas.microsoft.com/office/drawing/2014/main" id="{13C244AB-F2FC-1E17-97C9-C581E00BD85B}"/>
                </a:ext>
              </a:extLst>
            </p:cNvPr>
            <p:cNvSpPr/>
            <p:nvPr/>
          </p:nvSpPr>
          <p:spPr>
            <a:xfrm>
              <a:off x="5265182" y="4001810"/>
              <a:ext cx="3979664" cy="317540"/>
            </a:xfrm>
            <a:prstGeom prst="rect">
              <a:avLst/>
            </a:prstGeom>
            <a:noFill/>
            <a:ln/>
          </p:spPr>
          <p:txBody>
            <a:bodyPr wrap="none" lIns="0" tIns="0" rIns="0" bIns="0" rtlCol="0" anchor="t"/>
            <a:lstStyle/>
            <a:p>
              <a:pPr marL="342900" indent="-342900" algn="just" rtl="1">
                <a:lnSpc>
                  <a:spcPts val="2500"/>
                </a:lnSpc>
                <a:buSzPct val="100000"/>
                <a:buChar char="•"/>
              </a:pPr>
              <a:r>
                <a:rPr lang="en-US" sz="1550" dirty="0">
                  <a:solidFill>
                    <a:srgbClr val="49495A"/>
                  </a:solidFill>
                  <a:latin typeface="Alexandria" pitchFamily="34" charset="0"/>
                  <a:ea typeface="Alexandria" pitchFamily="34" charset="-122"/>
                  <a:cs typeface="Alexandria" pitchFamily="34" charset="-120"/>
                </a:rPr>
                <a:t>التقليل من الاقتباسات</a:t>
              </a:r>
              <a:endParaRPr lang="en-US" sz="1550" dirty="0"/>
            </a:p>
          </p:txBody>
        </p:sp>
        <p:sp>
          <p:nvSpPr>
            <p:cNvPr id="11" name="Text 7">
              <a:extLst>
                <a:ext uri="{FF2B5EF4-FFF2-40B4-BE49-F238E27FC236}">
                  <a16:creationId xmlns:a16="http://schemas.microsoft.com/office/drawing/2014/main" id="{DE12BB5C-FF28-080B-D7C4-940D02F8F4D9}"/>
                </a:ext>
              </a:extLst>
            </p:cNvPr>
            <p:cNvSpPr/>
            <p:nvPr/>
          </p:nvSpPr>
          <p:spPr>
            <a:xfrm>
              <a:off x="5265182" y="4388763"/>
              <a:ext cx="3979664" cy="317540"/>
            </a:xfrm>
            <a:prstGeom prst="rect">
              <a:avLst/>
            </a:prstGeom>
            <a:noFill/>
            <a:ln/>
          </p:spPr>
          <p:txBody>
            <a:bodyPr wrap="none" lIns="0" tIns="0" rIns="0" bIns="0" rtlCol="0" anchor="t"/>
            <a:lstStyle/>
            <a:p>
              <a:pPr marL="342900" indent="-342900" algn="just" rtl="1">
                <a:lnSpc>
                  <a:spcPts val="2500"/>
                </a:lnSpc>
                <a:buSzPct val="100000"/>
                <a:buChar char="•"/>
              </a:pPr>
              <a:r>
                <a:rPr lang="en-US" sz="1550" dirty="0">
                  <a:solidFill>
                    <a:srgbClr val="49495A"/>
                  </a:solidFill>
                  <a:latin typeface="Alexandria" pitchFamily="34" charset="0"/>
                  <a:ea typeface="Alexandria" pitchFamily="34" charset="-122"/>
                  <a:cs typeface="Alexandria" pitchFamily="34" charset="-120"/>
                </a:rPr>
                <a:t>اتباع أسلوب موحد في التوثيق بالمتن</a:t>
              </a:r>
              <a:endParaRPr lang="en-US" sz="1550" dirty="0"/>
            </a:p>
          </p:txBody>
        </p:sp>
        <p:sp>
          <p:nvSpPr>
            <p:cNvPr id="12" name="Text 8">
              <a:extLst>
                <a:ext uri="{FF2B5EF4-FFF2-40B4-BE49-F238E27FC236}">
                  <a16:creationId xmlns:a16="http://schemas.microsoft.com/office/drawing/2014/main" id="{DF332596-F536-155C-7D18-178516DA98EC}"/>
                </a:ext>
              </a:extLst>
            </p:cNvPr>
            <p:cNvSpPr/>
            <p:nvPr/>
          </p:nvSpPr>
          <p:spPr>
            <a:xfrm>
              <a:off x="5265182" y="4775716"/>
              <a:ext cx="3979664" cy="317540"/>
            </a:xfrm>
            <a:prstGeom prst="rect">
              <a:avLst/>
            </a:prstGeom>
            <a:noFill/>
            <a:ln/>
          </p:spPr>
          <p:txBody>
            <a:bodyPr wrap="none" lIns="0" tIns="0" rIns="0" bIns="0" rtlCol="0" anchor="t"/>
            <a:lstStyle/>
            <a:p>
              <a:pPr marL="342900" indent="-342900" algn="just" rtl="1">
                <a:lnSpc>
                  <a:spcPts val="2500"/>
                </a:lnSpc>
                <a:buSzPct val="100000"/>
                <a:buChar char="•"/>
              </a:pPr>
              <a:r>
                <a:rPr lang="en-US" sz="1550" dirty="0">
                  <a:solidFill>
                    <a:srgbClr val="49495A"/>
                  </a:solidFill>
                  <a:latin typeface="Alexandria" pitchFamily="34" charset="0"/>
                  <a:ea typeface="Alexandria" pitchFamily="34" charset="-122"/>
                  <a:cs typeface="Alexandria" pitchFamily="34" charset="-120"/>
                </a:rPr>
                <a:t>استخدام مراجع ودراسات حديثة</a:t>
              </a:r>
              <a:endParaRPr lang="en-US" sz="1550" dirty="0"/>
            </a:p>
          </p:txBody>
        </p:sp>
        <p:sp>
          <p:nvSpPr>
            <p:cNvPr id="13" name="Text 9">
              <a:extLst>
                <a:ext uri="{FF2B5EF4-FFF2-40B4-BE49-F238E27FC236}">
                  <a16:creationId xmlns:a16="http://schemas.microsoft.com/office/drawing/2014/main" id="{A1FBAB2E-6614-A8E0-E3D5-56654DC0E55D}"/>
                </a:ext>
              </a:extLst>
            </p:cNvPr>
            <p:cNvSpPr/>
            <p:nvPr/>
          </p:nvSpPr>
          <p:spPr>
            <a:xfrm>
              <a:off x="11370707" y="3106341"/>
              <a:ext cx="2480905" cy="310158"/>
            </a:xfrm>
            <a:prstGeom prst="rect">
              <a:avLst/>
            </a:prstGeom>
            <a:noFill/>
            <a:ln/>
          </p:spPr>
          <p:txBody>
            <a:bodyPr wrap="none" lIns="0" tIns="0" rIns="0" bIns="0" rtlCol="0" anchor="t"/>
            <a:lstStyle/>
            <a:p>
              <a:pPr marL="0" indent="0" algn="just" rtl="1">
                <a:lnSpc>
                  <a:spcPts val="2400"/>
                </a:lnSpc>
                <a:buNone/>
              </a:pPr>
              <a:r>
                <a:rPr lang="en-US" sz="1950" dirty="0">
                  <a:solidFill>
                    <a:srgbClr val="403CCF"/>
                  </a:solidFill>
                  <a:latin typeface="Alexandria" pitchFamily="34" charset="0"/>
                  <a:ea typeface="Alexandria" pitchFamily="34" charset="-122"/>
                  <a:cs typeface="Alexandria" pitchFamily="34" charset="-120"/>
                </a:rPr>
                <a:t>البيانات والختام</a:t>
              </a:r>
              <a:endParaRPr lang="en-US" sz="1950" dirty="0"/>
            </a:p>
          </p:txBody>
        </p:sp>
        <p:sp>
          <p:nvSpPr>
            <p:cNvPr id="14" name="Text 10">
              <a:extLst>
                <a:ext uri="{FF2B5EF4-FFF2-40B4-BE49-F238E27FC236}">
                  <a16:creationId xmlns:a16="http://schemas.microsoft.com/office/drawing/2014/main" id="{61F54087-E361-A836-11AA-8C04F7938B0D}"/>
                </a:ext>
              </a:extLst>
            </p:cNvPr>
            <p:cNvSpPr/>
            <p:nvPr/>
          </p:nvSpPr>
          <p:spPr>
            <a:xfrm>
              <a:off x="9736574" y="3614857"/>
              <a:ext cx="4115038" cy="635079"/>
            </a:xfrm>
            <a:prstGeom prst="rect">
              <a:avLst/>
            </a:prstGeom>
            <a:noFill/>
            <a:ln/>
          </p:spPr>
          <p:txBody>
            <a:bodyPr wrap="square" lIns="0" tIns="0" rIns="0" bIns="0" rtlCol="0" anchor="t"/>
            <a:lstStyle/>
            <a:p>
              <a:pPr marL="342900" indent="-342900" algn="just" rtl="1">
                <a:lnSpc>
                  <a:spcPts val="2500"/>
                </a:lnSpc>
                <a:buSzPct val="100000"/>
                <a:buChar char="•"/>
              </a:pPr>
              <a:r>
                <a:rPr lang="en-US" sz="1550" dirty="0">
                  <a:solidFill>
                    <a:srgbClr val="49495A"/>
                  </a:solidFill>
                  <a:latin typeface="Alexandria" pitchFamily="34" charset="0"/>
                  <a:ea typeface="Alexandria" pitchFamily="34" charset="-122"/>
                  <a:cs typeface="Alexandria" pitchFamily="34" charset="-120"/>
                </a:rPr>
                <a:t>استخدام الجداول والأرقام والبيانات من المصادر الرسمية</a:t>
              </a:r>
              <a:endParaRPr lang="en-US" sz="1550" dirty="0"/>
            </a:p>
          </p:txBody>
        </p:sp>
        <p:sp>
          <p:nvSpPr>
            <p:cNvPr id="15" name="Text 11">
              <a:extLst>
                <a:ext uri="{FF2B5EF4-FFF2-40B4-BE49-F238E27FC236}">
                  <a16:creationId xmlns:a16="http://schemas.microsoft.com/office/drawing/2014/main" id="{6E539A9B-2EEB-E568-3AD5-8E9B5D8220B9}"/>
                </a:ext>
              </a:extLst>
            </p:cNvPr>
            <p:cNvSpPr/>
            <p:nvPr/>
          </p:nvSpPr>
          <p:spPr>
            <a:xfrm>
              <a:off x="9736574" y="4319349"/>
              <a:ext cx="4115038" cy="635079"/>
            </a:xfrm>
            <a:prstGeom prst="rect">
              <a:avLst/>
            </a:prstGeom>
            <a:noFill/>
            <a:ln/>
          </p:spPr>
          <p:txBody>
            <a:bodyPr wrap="square" lIns="0" tIns="0" rIns="0" bIns="0" rtlCol="0" anchor="t"/>
            <a:lstStyle/>
            <a:p>
              <a:pPr marL="342900" indent="-342900" algn="just" rtl="1">
                <a:lnSpc>
                  <a:spcPts val="2500"/>
                </a:lnSpc>
                <a:buSzPct val="100000"/>
                <a:buChar char="•"/>
              </a:pPr>
              <a:r>
                <a:rPr lang="en-US" sz="1550" dirty="0">
                  <a:solidFill>
                    <a:srgbClr val="49495A"/>
                  </a:solidFill>
                  <a:latin typeface="Alexandria" pitchFamily="34" charset="0"/>
                  <a:ea typeface="Alexandria" pitchFamily="34" charset="-122"/>
                  <a:cs typeface="Alexandria" pitchFamily="34" charset="-120"/>
                </a:rPr>
                <a:t>ختم الإطار النظري بربط الأدب النظري بمتغيرات الدراسة</a:t>
              </a:r>
              <a:endParaRPr lang="en-US" sz="1550" dirty="0"/>
            </a:p>
          </p:txBody>
        </p:sp>
        <p:sp>
          <p:nvSpPr>
            <p:cNvPr id="16" name="Text 12">
              <a:extLst>
                <a:ext uri="{FF2B5EF4-FFF2-40B4-BE49-F238E27FC236}">
                  <a16:creationId xmlns:a16="http://schemas.microsoft.com/office/drawing/2014/main" id="{FC8FE4E4-399C-450A-EDCC-8BDF6A8952B5}"/>
                </a:ext>
              </a:extLst>
            </p:cNvPr>
            <p:cNvSpPr/>
            <p:nvPr/>
          </p:nvSpPr>
          <p:spPr>
            <a:xfrm>
              <a:off x="9736574" y="5023842"/>
              <a:ext cx="4115038" cy="635079"/>
            </a:xfrm>
            <a:prstGeom prst="rect">
              <a:avLst/>
            </a:prstGeom>
            <a:noFill/>
            <a:ln/>
          </p:spPr>
          <p:txBody>
            <a:bodyPr wrap="square" lIns="0" tIns="0" rIns="0" bIns="0" rtlCol="0" anchor="t"/>
            <a:lstStyle/>
            <a:p>
              <a:pPr marL="342900" indent="-342900" algn="just" rtl="1">
                <a:lnSpc>
                  <a:spcPts val="2500"/>
                </a:lnSpc>
                <a:buSzPct val="100000"/>
                <a:buChar char="•"/>
              </a:pPr>
              <a:r>
                <a:rPr lang="en-US" sz="1550" dirty="0">
                  <a:solidFill>
                    <a:srgbClr val="49495A"/>
                  </a:solidFill>
                  <a:latin typeface="Alexandria" pitchFamily="34" charset="0"/>
                  <a:ea typeface="Alexandria" pitchFamily="34" charset="-122"/>
                  <a:cs typeface="Alexandria" pitchFamily="34" charset="-120"/>
                </a:rPr>
                <a:t>تهيئة القارئ للانتقال إلى جزء الدراسات القادمة</a:t>
              </a:r>
              <a:endParaRPr lang="en-US" sz="1550" dirty="0"/>
            </a:p>
          </p:txBody>
        </p:sp>
        <p:sp>
          <p:nvSpPr>
            <p:cNvPr id="17" name="Text 13">
              <a:extLst>
                <a:ext uri="{FF2B5EF4-FFF2-40B4-BE49-F238E27FC236}">
                  <a16:creationId xmlns:a16="http://schemas.microsoft.com/office/drawing/2014/main" id="{8F105FFA-DE4E-83F2-8155-E76C024B10D9}"/>
                </a:ext>
              </a:extLst>
            </p:cNvPr>
            <p:cNvSpPr/>
            <p:nvPr/>
          </p:nvSpPr>
          <p:spPr>
            <a:xfrm>
              <a:off x="9736574" y="5728335"/>
              <a:ext cx="4115038" cy="317540"/>
            </a:xfrm>
            <a:prstGeom prst="rect">
              <a:avLst/>
            </a:prstGeom>
            <a:noFill/>
            <a:ln/>
          </p:spPr>
          <p:txBody>
            <a:bodyPr wrap="none" lIns="0" tIns="0" rIns="0" bIns="0" rtlCol="0" anchor="t"/>
            <a:lstStyle/>
            <a:p>
              <a:pPr marL="342900" indent="-342900" algn="just" rtl="1">
                <a:lnSpc>
                  <a:spcPts val="2500"/>
                </a:lnSpc>
                <a:buSzPct val="100000"/>
                <a:buChar char="•"/>
              </a:pPr>
              <a:r>
                <a:rPr lang="en-US" sz="1550" dirty="0">
                  <a:solidFill>
                    <a:srgbClr val="49495A"/>
                  </a:solidFill>
                  <a:latin typeface="Alexandria" pitchFamily="34" charset="0"/>
                  <a:ea typeface="Alexandria" pitchFamily="34" charset="-122"/>
                  <a:cs typeface="Alexandria" pitchFamily="34" charset="-120"/>
                </a:rPr>
                <a:t>السلامة اللغوية</a:t>
              </a:r>
              <a:endParaRPr lang="en-US" sz="1550" dirty="0"/>
            </a:p>
          </p:txBody>
        </p:sp>
      </p:grpSp>
    </p:spTree>
    <p:extLst>
      <p:ext uri="{BB962C8B-B14F-4D97-AF65-F5344CB8AC3E}">
        <p14:creationId xmlns:p14="http://schemas.microsoft.com/office/powerpoint/2010/main" val="69823443"/>
      </p:ext>
    </p:extLst>
  </p:cSld>
  <p:clrMapOvr>
    <a:masterClrMapping/>
  </p:clrMapOvr>
  <p:transition spd="slow">
    <p:comb/>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4072624" y="1048661"/>
            <a:ext cx="3902032" cy="400110"/>
          </a:xfrm>
          <a:prstGeom prst="rect">
            <a:avLst/>
          </a:prstGeom>
          <a:noFill/>
        </p:spPr>
        <p:txBody>
          <a:bodyPr wrap="square" rtlCol="0">
            <a:spAutoFit/>
          </a:bodyPr>
          <a:lstStyle/>
          <a:p>
            <a:pPr algn="ctr"/>
            <a:r>
              <a:rPr lang="ar-EG" sz="2000" b="1" dirty="0">
                <a:latin typeface="Alexandria" pitchFamily="2" charset="-78"/>
                <a:cs typeface="Alexandria" pitchFamily="2" charset="-78"/>
              </a:rPr>
              <a:t>ثامنا: مفاهيم الدراسة</a:t>
            </a:r>
            <a:endParaRPr lang="en-US" sz="2000" b="1" dirty="0">
              <a:latin typeface="Alexandria" pitchFamily="2" charset="-78"/>
              <a:cs typeface="Alexandria" pitchFamily="2" charset="-78"/>
            </a:endParaRPr>
          </a:p>
        </p:txBody>
      </p:sp>
      <p:sp>
        <p:nvSpPr>
          <p:cNvPr id="5" name="Rectangle 4"/>
          <p:cNvSpPr/>
          <p:nvPr/>
        </p:nvSpPr>
        <p:spPr>
          <a:xfrm>
            <a:off x="942308" y="68298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039082" y="706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197830" y="94947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a:t>
            </a:r>
            <a:r>
              <a:rPr lang="ar-EG" sz="5400" b="1" dirty="0">
                <a:solidFill>
                  <a:schemeClr val="bg1"/>
                </a:solidFill>
                <a:latin typeface="Times New Roman" panose="02020603050405020304" pitchFamily="18" charset="0"/>
                <a:cs typeface="Times New Roman" panose="02020603050405020304" pitchFamily="18" charset="0"/>
              </a:rPr>
              <a:t>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847493" y="1770505"/>
            <a:ext cx="10402199" cy="1707455"/>
          </a:xfrm>
          <a:prstGeom prst="rect">
            <a:avLst/>
          </a:prstGeom>
          <a:noFill/>
        </p:spPr>
        <p:txBody>
          <a:bodyPr wrap="square" rtlCol="0">
            <a:spAutoFit/>
          </a:bodyPr>
          <a:lstStyle/>
          <a:p>
            <a:pPr indent="404813" algn="just" rtl="1">
              <a:lnSpc>
                <a:spcPct val="150000"/>
              </a:lnSpc>
            </a:pPr>
            <a:r>
              <a:rPr lang="ar-EG" dirty="0">
                <a:latin typeface="Alexandria" pitchFamily="2" charset="-78"/>
                <a:cs typeface="Alexandria" pitchFamily="2" charset="-78"/>
              </a:rPr>
              <a:t>هي المفاهيم أو المصطلحات التي تستخدمها الدراسة لوصف وتحليل الظواهر المرتبطة بموضوع البحث. تعتبر المفاهيم العلمية أدوات تساعد في فهم وتفسير الظواهر وتوضيح العلاقات بين المتغيرات المختلفة. يجب أن يتم تعريف المفاهيم العلمية بشكل دقيق ومحدد لضمان وضوح التواصل والتفاهم بين الباحثين </a:t>
            </a:r>
            <a:r>
              <a:rPr lang="ar-EG">
                <a:latin typeface="Alexandria" pitchFamily="2" charset="-78"/>
                <a:cs typeface="Alexandria" pitchFamily="2" charset="-78"/>
              </a:rPr>
              <a:t>والقراء.</a:t>
            </a:r>
            <a:endParaRPr lang="ar-EG" dirty="0">
              <a:latin typeface="Alexandria" pitchFamily="2" charset="-78"/>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678850" y="268963"/>
            <a:ext cx="2305141" cy="1076343"/>
          </a:xfrm>
          <a:prstGeom prst="rect">
            <a:avLst/>
          </a:prstGeom>
        </p:spPr>
      </p:pic>
      <p:pic>
        <p:nvPicPr>
          <p:cNvPr id="8" name="Picture 7">
            <a:extLst>
              <a:ext uri="{FF2B5EF4-FFF2-40B4-BE49-F238E27FC236}">
                <a16:creationId xmlns:a16="http://schemas.microsoft.com/office/drawing/2014/main" id="{3BEC97B7-90B9-8397-F3B1-FEDF54E155E2}"/>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822540" y="4045299"/>
            <a:ext cx="10402199" cy="176404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27261974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C4CC15-5E0B-364F-2A30-066F165688DD}"/>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5345F65E-0116-F076-45D2-92C5886E51FB}"/>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F3C87AEF-93A6-FB62-DEB2-8EEC554E9B6F}"/>
              </a:ext>
            </a:extLst>
          </p:cNvPr>
          <p:cNvPicPr>
            <a:picLocks noChangeAspect="1"/>
          </p:cNvPicPr>
          <p:nvPr/>
        </p:nvPicPr>
        <p:blipFill rotWithShape="1">
          <a:blip r:embed="rId2"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180431" y="79526"/>
            <a:ext cx="2305141" cy="1076343"/>
          </a:xfrm>
          <a:prstGeom prst="rect">
            <a:avLst/>
          </a:prstGeom>
        </p:spPr>
      </p:pic>
      <p:grpSp>
        <p:nvGrpSpPr>
          <p:cNvPr id="2" name="Group 1">
            <a:extLst>
              <a:ext uri="{FF2B5EF4-FFF2-40B4-BE49-F238E27FC236}">
                <a16:creationId xmlns:a16="http://schemas.microsoft.com/office/drawing/2014/main" id="{43CF4007-A0B1-6F2A-CC4C-4868E06F56A0}"/>
              </a:ext>
            </a:extLst>
          </p:cNvPr>
          <p:cNvGrpSpPr/>
          <p:nvPr/>
        </p:nvGrpSpPr>
        <p:grpSpPr>
          <a:xfrm>
            <a:off x="423747" y="617697"/>
            <a:ext cx="11192012" cy="6134998"/>
            <a:chOff x="645438" y="444103"/>
            <a:chExt cx="13339524" cy="7341275"/>
          </a:xfrm>
        </p:grpSpPr>
        <p:sp>
          <p:nvSpPr>
            <p:cNvPr id="3" name="Text 0">
              <a:extLst>
                <a:ext uri="{FF2B5EF4-FFF2-40B4-BE49-F238E27FC236}">
                  <a16:creationId xmlns:a16="http://schemas.microsoft.com/office/drawing/2014/main" id="{FEAE7141-7EF0-FFD1-693C-F7C1316A547F}"/>
                </a:ext>
              </a:extLst>
            </p:cNvPr>
            <p:cNvSpPr/>
            <p:nvPr/>
          </p:nvSpPr>
          <p:spPr>
            <a:xfrm>
              <a:off x="9961959" y="444103"/>
              <a:ext cx="4023003" cy="403384"/>
            </a:xfrm>
            <a:prstGeom prst="rect">
              <a:avLst/>
            </a:prstGeom>
            <a:noFill/>
            <a:ln/>
          </p:spPr>
          <p:txBody>
            <a:bodyPr wrap="none" lIns="0" tIns="0" rIns="0" bIns="0" rtlCol="0" anchor="t"/>
            <a:lstStyle/>
            <a:p>
              <a:pPr marL="0" indent="0" algn="r" rtl="1">
                <a:lnSpc>
                  <a:spcPts val="3150"/>
                </a:lnSpc>
                <a:buNone/>
              </a:pPr>
              <a:r>
                <a:rPr lang="en-US" sz="3600" dirty="0">
                  <a:solidFill>
                    <a:srgbClr val="403CCF"/>
                  </a:solidFill>
                  <a:latin typeface="Alexandria" pitchFamily="34" charset="0"/>
                  <a:ea typeface="Alexandria" pitchFamily="34" charset="-122"/>
                  <a:cs typeface="Alexandria" pitchFamily="34" charset="-120"/>
                </a:rPr>
                <a:t>معايير كتابة مفاهيم الدراسة</a:t>
              </a:r>
              <a:endParaRPr lang="en-US" sz="3600" dirty="0"/>
            </a:p>
          </p:txBody>
        </p:sp>
        <p:sp>
          <p:nvSpPr>
            <p:cNvPr id="4" name="Shape 1">
              <a:extLst>
                <a:ext uri="{FF2B5EF4-FFF2-40B4-BE49-F238E27FC236}">
                  <a16:creationId xmlns:a16="http://schemas.microsoft.com/office/drawing/2014/main" id="{9C0A1291-E682-A1AD-C271-DE7519AB2EB2}"/>
                </a:ext>
              </a:extLst>
            </p:cNvPr>
            <p:cNvSpPr/>
            <p:nvPr/>
          </p:nvSpPr>
          <p:spPr>
            <a:xfrm>
              <a:off x="13339524" y="1170146"/>
              <a:ext cx="645438" cy="968097"/>
            </a:xfrm>
            <a:prstGeom prst="roundRect">
              <a:avLst>
                <a:gd name="adj" fmla="val 360009"/>
              </a:avLst>
            </a:prstGeom>
            <a:solidFill>
              <a:srgbClr val="EAE8F3"/>
            </a:solidFill>
            <a:ln/>
          </p:spPr>
          <p:txBody>
            <a:bodyPr/>
            <a:lstStyle/>
            <a:p>
              <a:endParaRPr lang="en-US" sz="2800"/>
            </a:p>
          </p:txBody>
        </p:sp>
        <p:pic>
          <p:nvPicPr>
            <p:cNvPr id="5" name="Image 0" descr="preencoded.png">
              <a:extLst>
                <a:ext uri="{FF2B5EF4-FFF2-40B4-BE49-F238E27FC236}">
                  <a16:creationId xmlns:a16="http://schemas.microsoft.com/office/drawing/2014/main" id="{424CD853-BFD7-1861-49EC-09EAF5688A6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3541335" y="1533168"/>
              <a:ext cx="241935" cy="241935"/>
            </a:xfrm>
            <a:prstGeom prst="rect">
              <a:avLst/>
            </a:prstGeom>
          </p:spPr>
        </p:pic>
        <p:sp>
          <p:nvSpPr>
            <p:cNvPr id="6" name="Text 2">
              <a:extLst>
                <a:ext uri="{FF2B5EF4-FFF2-40B4-BE49-F238E27FC236}">
                  <a16:creationId xmlns:a16="http://schemas.microsoft.com/office/drawing/2014/main" id="{E96DB395-DC45-0137-4346-C5AEC268513D}"/>
                </a:ext>
              </a:extLst>
            </p:cNvPr>
            <p:cNvSpPr/>
            <p:nvPr/>
          </p:nvSpPr>
          <p:spPr>
            <a:xfrm>
              <a:off x="11161157" y="1331476"/>
              <a:ext cx="2017038" cy="252055"/>
            </a:xfrm>
            <a:prstGeom prst="rect">
              <a:avLst/>
            </a:prstGeom>
            <a:noFill/>
            <a:ln/>
          </p:spPr>
          <p:txBody>
            <a:bodyPr wrap="none" lIns="0" tIns="0" rIns="0" bIns="0" rtlCol="0" anchor="t"/>
            <a:lstStyle/>
            <a:p>
              <a:pPr marL="0" indent="0" algn="r" rtl="1">
                <a:lnSpc>
                  <a:spcPts val="1950"/>
                </a:lnSpc>
                <a:buNone/>
              </a:pPr>
              <a:r>
                <a:rPr lang="en-US" sz="2000" dirty="0">
                  <a:solidFill>
                    <a:srgbClr val="49495A"/>
                  </a:solidFill>
                  <a:latin typeface="Alexandria" pitchFamily="34" charset="0"/>
                  <a:ea typeface="Alexandria" pitchFamily="34" charset="-122"/>
                  <a:cs typeface="Alexandria" pitchFamily="34" charset="-120"/>
                </a:rPr>
                <a:t>التسلسل المنطقي</a:t>
              </a:r>
              <a:endParaRPr lang="en-US" sz="2000" dirty="0"/>
            </a:p>
          </p:txBody>
        </p:sp>
        <p:sp>
          <p:nvSpPr>
            <p:cNvPr id="7" name="Text 3">
              <a:extLst>
                <a:ext uri="{FF2B5EF4-FFF2-40B4-BE49-F238E27FC236}">
                  <a16:creationId xmlns:a16="http://schemas.microsoft.com/office/drawing/2014/main" id="{CF37991F-A6DE-32A4-F260-3D9709D3D1E2}"/>
                </a:ext>
              </a:extLst>
            </p:cNvPr>
            <p:cNvSpPr/>
            <p:nvPr/>
          </p:nvSpPr>
          <p:spPr>
            <a:xfrm>
              <a:off x="645438" y="1680329"/>
              <a:ext cx="12532757" cy="258128"/>
            </a:xfrm>
            <a:prstGeom prst="rect">
              <a:avLst/>
            </a:prstGeom>
            <a:noFill/>
            <a:ln/>
          </p:spPr>
          <p:txBody>
            <a:bodyPr wrap="none" lIns="0" tIns="0" rIns="0" bIns="0" rtlCol="0" anchor="t"/>
            <a:lstStyle/>
            <a:p>
              <a:pPr marL="0" indent="0" algn="r" rtl="1">
                <a:lnSpc>
                  <a:spcPts val="2000"/>
                </a:lnSpc>
                <a:buNone/>
              </a:pPr>
              <a:r>
                <a:rPr lang="en-US" dirty="0">
                  <a:solidFill>
                    <a:srgbClr val="49495A"/>
                  </a:solidFill>
                  <a:latin typeface="Alexandria" pitchFamily="34" charset="0"/>
                  <a:ea typeface="Alexandria" pitchFamily="34" charset="-122"/>
                  <a:cs typeface="Alexandria" pitchFamily="34" charset="-120"/>
                </a:rPr>
                <a:t>التسلسل المنطقي للمفاهيم من العام إلى الخاص</a:t>
              </a:r>
              <a:endParaRPr lang="en-US" dirty="0"/>
            </a:p>
          </p:txBody>
        </p:sp>
        <p:sp>
          <p:nvSpPr>
            <p:cNvPr id="9" name="Shape 4">
              <a:extLst>
                <a:ext uri="{FF2B5EF4-FFF2-40B4-BE49-F238E27FC236}">
                  <a16:creationId xmlns:a16="http://schemas.microsoft.com/office/drawing/2014/main" id="{E2EF46F6-93F0-EFF5-10CD-894CA9348E51}"/>
                </a:ext>
              </a:extLst>
            </p:cNvPr>
            <p:cNvSpPr/>
            <p:nvPr/>
          </p:nvSpPr>
          <p:spPr>
            <a:xfrm>
              <a:off x="13339524" y="2299573"/>
              <a:ext cx="645438" cy="968097"/>
            </a:xfrm>
            <a:prstGeom prst="roundRect">
              <a:avLst>
                <a:gd name="adj" fmla="val 360009"/>
              </a:avLst>
            </a:prstGeom>
            <a:solidFill>
              <a:srgbClr val="EAE8F3"/>
            </a:solidFill>
            <a:ln/>
          </p:spPr>
          <p:txBody>
            <a:bodyPr/>
            <a:lstStyle/>
            <a:p>
              <a:endParaRPr lang="en-US" sz="2800"/>
            </a:p>
          </p:txBody>
        </p:sp>
        <p:pic>
          <p:nvPicPr>
            <p:cNvPr id="10" name="Image 1" descr="preencoded.png">
              <a:extLst>
                <a:ext uri="{FF2B5EF4-FFF2-40B4-BE49-F238E27FC236}">
                  <a16:creationId xmlns:a16="http://schemas.microsoft.com/office/drawing/2014/main" id="{60F4028C-4EFD-4D04-C970-11A9454EEFD9}"/>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3541335" y="2662595"/>
              <a:ext cx="241935" cy="241935"/>
            </a:xfrm>
            <a:prstGeom prst="rect">
              <a:avLst/>
            </a:prstGeom>
          </p:spPr>
        </p:pic>
        <p:sp>
          <p:nvSpPr>
            <p:cNvPr id="11" name="Text 5">
              <a:extLst>
                <a:ext uri="{FF2B5EF4-FFF2-40B4-BE49-F238E27FC236}">
                  <a16:creationId xmlns:a16="http://schemas.microsoft.com/office/drawing/2014/main" id="{21312436-E2AC-4E35-CE97-270F7961ADE8}"/>
                </a:ext>
              </a:extLst>
            </p:cNvPr>
            <p:cNvSpPr/>
            <p:nvPr/>
          </p:nvSpPr>
          <p:spPr>
            <a:xfrm>
              <a:off x="11161157" y="2460903"/>
              <a:ext cx="2017038" cy="252055"/>
            </a:xfrm>
            <a:prstGeom prst="rect">
              <a:avLst/>
            </a:prstGeom>
            <a:noFill/>
            <a:ln/>
          </p:spPr>
          <p:txBody>
            <a:bodyPr wrap="none" lIns="0" tIns="0" rIns="0" bIns="0" rtlCol="0" anchor="t"/>
            <a:lstStyle/>
            <a:p>
              <a:pPr marL="0" indent="0" algn="r" rtl="1">
                <a:lnSpc>
                  <a:spcPts val="1950"/>
                </a:lnSpc>
                <a:buNone/>
              </a:pPr>
              <a:r>
                <a:rPr lang="en-US" sz="2000" dirty="0">
                  <a:solidFill>
                    <a:srgbClr val="49495A"/>
                  </a:solidFill>
                  <a:latin typeface="Alexandria" pitchFamily="34" charset="0"/>
                  <a:ea typeface="Alexandria" pitchFamily="34" charset="-122"/>
                  <a:cs typeface="Alexandria" pitchFamily="34" charset="-120"/>
                </a:rPr>
                <a:t>التعريف الوافي</a:t>
              </a:r>
              <a:endParaRPr lang="en-US" sz="2000" dirty="0"/>
            </a:p>
          </p:txBody>
        </p:sp>
        <p:sp>
          <p:nvSpPr>
            <p:cNvPr id="12" name="Text 6">
              <a:extLst>
                <a:ext uri="{FF2B5EF4-FFF2-40B4-BE49-F238E27FC236}">
                  <a16:creationId xmlns:a16="http://schemas.microsoft.com/office/drawing/2014/main" id="{E203485D-11EE-217E-1EB7-A4DF22CF1AAE}"/>
                </a:ext>
              </a:extLst>
            </p:cNvPr>
            <p:cNvSpPr/>
            <p:nvPr/>
          </p:nvSpPr>
          <p:spPr>
            <a:xfrm>
              <a:off x="645438" y="2809756"/>
              <a:ext cx="12532757" cy="258128"/>
            </a:xfrm>
            <a:prstGeom prst="rect">
              <a:avLst/>
            </a:prstGeom>
            <a:noFill/>
            <a:ln/>
          </p:spPr>
          <p:txBody>
            <a:bodyPr wrap="none" lIns="0" tIns="0" rIns="0" bIns="0" rtlCol="0" anchor="t"/>
            <a:lstStyle/>
            <a:p>
              <a:pPr marL="0" indent="0" algn="r" rtl="1">
                <a:lnSpc>
                  <a:spcPts val="2000"/>
                </a:lnSpc>
                <a:buNone/>
              </a:pPr>
              <a:r>
                <a:rPr lang="en-US" dirty="0">
                  <a:solidFill>
                    <a:srgbClr val="49495A"/>
                  </a:solidFill>
                  <a:latin typeface="Alexandria" pitchFamily="34" charset="0"/>
                  <a:ea typeface="Alexandria" pitchFamily="34" charset="-122"/>
                  <a:cs typeface="Alexandria" pitchFamily="34" charset="-120"/>
                </a:rPr>
                <a:t>تعريف المصطلحات الغامضة في الدراسة تعريفاً وافياً وتعريف جميع المصطلحات إجرائياً</a:t>
              </a:r>
              <a:endParaRPr lang="en-US" dirty="0"/>
            </a:p>
          </p:txBody>
        </p:sp>
        <p:sp>
          <p:nvSpPr>
            <p:cNvPr id="13" name="Shape 7">
              <a:extLst>
                <a:ext uri="{FF2B5EF4-FFF2-40B4-BE49-F238E27FC236}">
                  <a16:creationId xmlns:a16="http://schemas.microsoft.com/office/drawing/2014/main" id="{0C2390B5-BCCE-5E51-83F9-9F3A15324F83}"/>
                </a:ext>
              </a:extLst>
            </p:cNvPr>
            <p:cNvSpPr/>
            <p:nvPr/>
          </p:nvSpPr>
          <p:spPr>
            <a:xfrm>
              <a:off x="13339524" y="3429000"/>
              <a:ext cx="645438" cy="968097"/>
            </a:xfrm>
            <a:prstGeom prst="roundRect">
              <a:avLst>
                <a:gd name="adj" fmla="val 360009"/>
              </a:avLst>
            </a:prstGeom>
            <a:solidFill>
              <a:srgbClr val="EAE8F3"/>
            </a:solidFill>
            <a:ln/>
          </p:spPr>
          <p:txBody>
            <a:bodyPr/>
            <a:lstStyle/>
            <a:p>
              <a:endParaRPr lang="en-US" sz="2800"/>
            </a:p>
          </p:txBody>
        </p:sp>
        <p:pic>
          <p:nvPicPr>
            <p:cNvPr id="14" name="Image 2" descr="preencoded.png">
              <a:extLst>
                <a:ext uri="{FF2B5EF4-FFF2-40B4-BE49-F238E27FC236}">
                  <a16:creationId xmlns:a16="http://schemas.microsoft.com/office/drawing/2014/main" id="{808A3177-FA2F-FC6E-9719-53F62C2178CF}"/>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3541335" y="3792022"/>
              <a:ext cx="241935" cy="241935"/>
            </a:xfrm>
            <a:prstGeom prst="rect">
              <a:avLst/>
            </a:prstGeom>
          </p:spPr>
        </p:pic>
        <p:sp>
          <p:nvSpPr>
            <p:cNvPr id="15" name="Text 8">
              <a:extLst>
                <a:ext uri="{FF2B5EF4-FFF2-40B4-BE49-F238E27FC236}">
                  <a16:creationId xmlns:a16="http://schemas.microsoft.com/office/drawing/2014/main" id="{06419147-A2F9-1657-028D-122C4D83B5B9}"/>
                </a:ext>
              </a:extLst>
            </p:cNvPr>
            <p:cNvSpPr/>
            <p:nvPr/>
          </p:nvSpPr>
          <p:spPr>
            <a:xfrm>
              <a:off x="11161157" y="3590330"/>
              <a:ext cx="2017038" cy="252055"/>
            </a:xfrm>
            <a:prstGeom prst="rect">
              <a:avLst/>
            </a:prstGeom>
            <a:noFill/>
            <a:ln/>
          </p:spPr>
          <p:txBody>
            <a:bodyPr wrap="none" lIns="0" tIns="0" rIns="0" bIns="0" rtlCol="0" anchor="t"/>
            <a:lstStyle/>
            <a:p>
              <a:pPr marL="0" indent="0" algn="r" rtl="1">
                <a:lnSpc>
                  <a:spcPts val="1950"/>
                </a:lnSpc>
                <a:buNone/>
              </a:pPr>
              <a:r>
                <a:rPr lang="en-US" sz="2000" dirty="0">
                  <a:solidFill>
                    <a:srgbClr val="49495A"/>
                  </a:solidFill>
                  <a:latin typeface="Alexandria" pitchFamily="34" charset="0"/>
                  <a:ea typeface="Alexandria" pitchFamily="34" charset="-122"/>
                  <a:cs typeface="Alexandria" pitchFamily="34" charset="-120"/>
                </a:rPr>
                <a:t>التعريف الإجرائي</a:t>
              </a:r>
              <a:endParaRPr lang="en-US" sz="2000" dirty="0"/>
            </a:p>
          </p:txBody>
        </p:sp>
        <p:sp>
          <p:nvSpPr>
            <p:cNvPr id="16" name="Text 9">
              <a:extLst>
                <a:ext uri="{FF2B5EF4-FFF2-40B4-BE49-F238E27FC236}">
                  <a16:creationId xmlns:a16="http://schemas.microsoft.com/office/drawing/2014/main" id="{F581A748-C53E-2770-7DBA-F758FBEFC555}"/>
                </a:ext>
              </a:extLst>
            </p:cNvPr>
            <p:cNvSpPr/>
            <p:nvPr/>
          </p:nvSpPr>
          <p:spPr>
            <a:xfrm>
              <a:off x="645438" y="3939183"/>
              <a:ext cx="12532757" cy="258128"/>
            </a:xfrm>
            <a:prstGeom prst="rect">
              <a:avLst/>
            </a:prstGeom>
            <a:noFill/>
            <a:ln/>
          </p:spPr>
          <p:txBody>
            <a:bodyPr wrap="none" lIns="0" tIns="0" rIns="0" bIns="0" rtlCol="0" anchor="t"/>
            <a:lstStyle/>
            <a:p>
              <a:pPr marL="0" indent="0" algn="r" rtl="1">
                <a:lnSpc>
                  <a:spcPts val="2000"/>
                </a:lnSpc>
                <a:buNone/>
              </a:pPr>
              <a:r>
                <a:rPr lang="en-US" dirty="0">
                  <a:solidFill>
                    <a:srgbClr val="49495A"/>
                  </a:solidFill>
                  <a:latin typeface="Alexandria" pitchFamily="34" charset="0"/>
                  <a:ea typeface="Alexandria" pitchFamily="34" charset="-122"/>
                  <a:cs typeface="Alexandria" pitchFamily="34" charset="-120"/>
                </a:rPr>
                <a:t>التعريف الإجرائي يحدد الأنشطة أو الإجراءات الضرورية لقياسه</a:t>
              </a:r>
              <a:endParaRPr lang="en-US" dirty="0"/>
            </a:p>
          </p:txBody>
        </p:sp>
        <p:sp>
          <p:nvSpPr>
            <p:cNvPr id="17" name="Shape 10">
              <a:extLst>
                <a:ext uri="{FF2B5EF4-FFF2-40B4-BE49-F238E27FC236}">
                  <a16:creationId xmlns:a16="http://schemas.microsoft.com/office/drawing/2014/main" id="{FA381753-9AB0-4C38-5DFE-93A549EC5D29}"/>
                </a:ext>
              </a:extLst>
            </p:cNvPr>
            <p:cNvSpPr/>
            <p:nvPr/>
          </p:nvSpPr>
          <p:spPr>
            <a:xfrm>
              <a:off x="13339524" y="4558427"/>
              <a:ext cx="645438" cy="968097"/>
            </a:xfrm>
            <a:prstGeom prst="roundRect">
              <a:avLst>
                <a:gd name="adj" fmla="val 360009"/>
              </a:avLst>
            </a:prstGeom>
            <a:solidFill>
              <a:srgbClr val="EAE8F3"/>
            </a:solidFill>
            <a:ln/>
          </p:spPr>
          <p:txBody>
            <a:bodyPr/>
            <a:lstStyle/>
            <a:p>
              <a:endParaRPr lang="en-US" sz="2800"/>
            </a:p>
          </p:txBody>
        </p:sp>
        <p:pic>
          <p:nvPicPr>
            <p:cNvPr id="18" name="Image 3" descr="preencoded.png">
              <a:extLst>
                <a:ext uri="{FF2B5EF4-FFF2-40B4-BE49-F238E27FC236}">
                  <a16:creationId xmlns:a16="http://schemas.microsoft.com/office/drawing/2014/main" id="{7ECC71F1-35A0-CA28-2A04-297338598BCB}"/>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13541335" y="4921448"/>
              <a:ext cx="241935" cy="241935"/>
            </a:xfrm>
            <a:prstGeom prst="rect">
              <a:avLst/>
            </a:prstGeom>
          </p:spPr>
        </p:pic>
        <p:sp>
          <p:nvSpPr>
            <p:cNvPr id="19" name="Text 11">
              <a:extLst>
                <a:ext uri="{FF2B5EF4-FFF2-40B4-BE49-F238E27FC236}">
                  <a16:creationId xmlns:a16="http://schemas.microsoft.com/office/drawing/2014/main" id="{FB8AD23A-1655-C90A-D872-A86BA950E04C}"/>
                </a:ext>
              </a:extLst>
            </p:cNvPr>
            <p:cNvSpPr/>
            <p:nvPr/>
          </p:nvSpPr>
          <p:spPr>
            <a:xfrm>
              <a:off x="11161157" y="4719757"/>
              <a:ext cx="2017038" cy="252055"/>
            </a:xfrm>
            <a:prstGeom prst="rect">
              <a:avLst/>
            </a:prstGeom>
            <a:noFill/>
            <a:ln/>
          </p:spPr>
          <p:txBody>
            <a:bodyPr wrap="none" lIns="0" tIns="0" rIns="0" bIns="0" rtlCol="0" anchor="t"/>
            <a:lstStyle/>
            <a:p>
              <a:pPr marL="0" indent="0" algn="r" rtl="1">
                <a:lnSpc>
                  <a:spcPts val="1950"/>
                </a:lnSpc>
                <a:buNone/>
              </a:pPr>
              <a:r>
                <a:rPr lang="en-US" sz="2000" dirty="0">
                  <a:solidFill>
                    <a:srgbClr val="49495A"/>
                  </a:solidFill>
                  <a:latin typeface="Alexandria" pitchFamily="34" charset="0"/>
                  <a:ea typeface="Alexandria" pitchFamily="34" charset="-122"/>
                  <a:cs typeface="Alexandria" pitchFamily="34" charset="-120"/>
                </a:rPr>
                <a:t>الوضوح</a:t>
              </a:r>
              <a:endParaRPr lang="en-US" sz="2000" dirty="0"/>
            </a:p>
          </p:txBody>
        </p:sp>
        <p:sp>
          <p:nvSpPr>
            <p:cNvPr id="20" name="Text 12">
              <a:extLst>
                <a:ext uri="{FF2B5EF4-FFF2-40B4-BE49-F238E27FC236}">
                  <a16:creationId xmlns:a16="http://schemas.microsoft.com/office/drawing/2014/main" id="{C2F99F99-C356-3DD1-0208-679AE3860F91}"/>
                </a:ext>
              </a:extLst>
            </p:cNvPr>
            <p:cNvSpPr/>
            <p:nvPr/>
          </p:nvSpPr>
          <p:spPr>
            <a:xfrm>
              <a:off x="645438" y="5068610"/>
              <a:ext cx="12532757" cy="258128"/>
            </a:xfrm>
            <a:prstGeom prst="rect">
              <a:avLst/>
            </a:prstGeom>
            <a:noFill/>
            <a:ln/>
          </p:spPr>
          <p:txBody>
            <a:bodyPr wrap="none" lIns="0" tIns="0" rIns="0" bIns="0" rtlCol="0" anchor="t"/>
            <a:lstStyle/>
            <a:p>
              <a:pPr marL="0" indent="0" algn="r" rtl="1">
                <a:lnSpc>
                  <a:spcPts val="2000"/>
                </a:lnSpc>
                <a:buNone/>
              </a:pPr>
              <a:r>
                <a:rPr lang="en-US" dirty="0">
                  <a:solidFill>
                    <a:srgbClr val="49495A"/>
                  </a:solidFill>
                  <a:latin typeface="Alexandria" pitchFamily="34" charset="0"/>
                  <a:ea typeface="Alexandria" pitchFamily="34" charset="-122"/>
                  <a:cs typeface="Alexandria" pitchFamily="34" charset="-120"/>
                </a:rPr>
                <a:t>مدى وضوح التعريفات اللفظية والإجرائية ومراعاة المدلول اللفظي للمصطلح عند بيان المدلول الإجرائي</a:t>
              </a:r>
              <a:endParaRPr lang="en-US" dirty="0"/>
            </a:p>
          </p:txBody>
        </p:sp>
        <p:sp>
          <p:nvSpPr>
            <p:cNvPr id="21" name="Shape 13">
              <a:extLst>
                <a:ext uri="{FF2B5EF4-FFF2-40B4-BE49-F238E27FC236}">
                  <a16:creationId xmlns:a16="http://schemas.microsoft.com/office/drawing/2014/main" id="{77AE422A-C656-E70F-3832-86FB889893D9}"/>
                </a:ext>
              </a:extLst>
            </p:cNvPr>
            <p:cNvSpPr/>
            <p:nvPr/>
          </p:nvSpPr>
          <p:spPr>
            <a:xfrm>
              <a:off x="13339524" y="5687854"/>
              <a:ext cx="645438" cy="968097"/>
            </a:xfrm>
            <a:prstGeom prst="roundRect">
              <a:avLst>
                <a:gd name="adj" fmla="val 360009"/>
              </a:avLst>
            </a:prstGeom>
            <a:solidFill>
              <a:srgbClr val="EAE8F3"/>
            </a:solidFill>
            <a:ln/>
          </p:spPr>
          <p:txBody>
            <a:bodyPr/>
            <a:lstStyle/>
            <a:p>
              <a:endParaRPr lang="en-US" sz="2800"/>
            </a:p>
          </p:txBody>
        </p:sp>
        <p:pic>
          <p:nvPicPr>
            <p:cNvPr id="22" name="Image 4" descr="preencoded.png">
              <a:extLst>
                <a:ext uri="{FF2B5EF4-FFF2-40B4-BE49-F238E27FC236}">
                  <a16:creationId xmlns:a16="http://schemas.microsoft.com/office/drawing/2014/main" id="{1BEFC450-8D5B-9A0F-561C-389B4FB84AA4}"/>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13541335" y="6050875"/>
              <a:ext cx="241935" cy="241935"/>
            </a:xfrm>
            <a:prstGeom prst="rect">
              <a:avLst/>
            </a:prstGeom>
          </p:spPr>
        </p:pic>
        <p:sp>
          <p:nvSpPr>
            <p:cNvPr id="23" name="Text 14">
              <a:extLst>
                <a:ext uri="{FF2B5EF4-FFF2-40B4-BE49-F238E27FC236}">
                  <a16:creationId xmlns:a16="http://schemas.microsoft.com/office/drawing/2014/main" id="{605B9A38-6915-28D5-6A51-688BA6EF4C25}"/>
                </a:ext>
              </a:extLst>
            </p:cNvPr>
            <p:cNvSpPr/>
            <p:nvPr/>
          </p:nvSpPr>
          <p:spPr>
            <a:xfrm>
              <a:off x="11161157" y="5849183"/>
              <a:ext cx="2017038" cy="252055"/>
            </a:xfrm>
            <a:prstGeom prst="rect">
              <a:avLst/>
            </a:prstGeom>
            <a:noFill/>
            <a:ln/>
          </p:spPr>
          <p:txBody>
            <a:bodyPr wrap="none" lIns="0" tIns="0" rIns="0" bIns="0" rtlCol="0" anchor="t"/>
            <a:lstStyle/>
            <a:p>
              <a:pPr marL="0" indent="0" algn="r" rtl="1">
                <a:lnSpc>
                  <a:spcPts val="1950"/>
                </a:lnSpc>
                <a:buNone/>
              </a:pPr>
              <a:r>
                <a:rPr lang="en-US" sz="2000" dirty="0">
                  <a:solidFill>
                    <a:srgbClr val="49495A"/>
                  </a:solidFill>
                  <a:latin typeface="Alexandria" pitchFamily="34" charset="0"/>
                  <a:ea typeface="Alexandria" pitchFamily="34" charset="-122"/>
                  <a:cs typeface="Alexandria" pitchFamily="34" charset="-120"/>
                </a:rPr>
                <a:t>الشمولية</a:t>
              </a:r>
              <a:endParaRPr lang="en-US" sz="2000" dirty="0"/>
            </a:p>
          </p:txBody>
        </p:sp>
        <p:sp>
          <p:nvSpPr>
            <p:cNvPr id="24" name="Text 15">
              <a:extLst>
                <a:ext uri="{FF2B5EF4-FFF2-40B4-BE49-F238E27FC236}">
                  <a16:creationId xmlns:a16="http://schemas.microsoft.com/office/drawing/2014/main" id="{3EE4587B-7498-251E-8806-7D07B2AAA494}"/>
                </a:ext>
              </a:extLst>
            </p:cNvPr>
            <p:cNvSpPr/>
            <p:nvPr/>
          </p:nvSpPr>
          <p:spPr>
            <a:xfrm>
              <a:off x="645438" y="6198037"/>
              <a:ext cx="12532757" cy="258128"/>
            </a:xfrm>
            <a:prstGeom prst="rect">
              <a:avLst/>
            </a:prstGeom>
            <a:noFill/>
            <a:ln/>
          </p:spPr>
          <p:txBody>
            <a:bodyPr wrap="none" lIns="0" tIns="0" rIns="0" bIns="0" rtlCol="0" anchor="t"/>
            <a:lstStyle/>
            <a:p>
              <a:pPr marL="0" indent="0" algn="r" rtl="1">
                <a:lnSpc>
                  <a:spcPts val="2000"/>
                </a:lnSpc>
                <a:buNone/>
              </a:pPr>
              <a:r>
                <a:rPr lang="en-US" dirty="0">
                  <a:solidFill>
                    <a:srgbClr val="49495A"/>
                  </a:solidFill>
                  <a:latin typeface="Alexandria" pitchFamily="34" charset="0"/>
                  <a:ea typeface="Alexandria" pitchFamily="34" charset="-122"/>
                  <a:cs typeface="Alexandria" pitchFamily="34" charset="-120"/>
                </a:rPr>
                <a:t>عدم إغفال الباحث لمصطلحات غامضة وردت في أجزاء الدراسة</a:t>
              </a:r>
              <a:endParaRPr lang="en-US" dirty="0"/>
            </a:p>
          </p:txBody>
        </p:sp>
        <p:sp>
          <p:nvSpPr>
            <p:cNvPr id="25" name="Shape 16">
              <a:extLst>
                <a:ext uri="{FF2B5EF4-FFF2-40B4-BE49-F238E27FC236}">
                  <a16:creationId xmlns:a16="http://schemas.microsoft.com/office/drawing/2014/main" id="{D06979CF-6E43-72C1-8042-8AE760502981}"/>
                </a:ext>
              </a:extLst>
            </p:cNvPr>
            <p:cNvSpPr/>
            <p:nvPr/>
          </p:nvSpPr>
          <p:spPr>
            <a:xfrm>
              <a:off x="13339524" y="6817281"/>
              <a:ext cx="645438" cy="968097"/>
            </a:xfrm>
            <a:prstGeom prst="roundRect">
              <a:avLst>
                <a:gd name="adj" fmla="val 360009"/>
              </a:avLst>
            </a:prstGeom>
            <a:solidFill>
              <a:srgbClr val="EAE8F3"/>
            </a:solidFill>
            <a:ln/>
          </p:spPr>
          <p:txBody>
            <a:bodyPr/>
            <a:lstStyle/>
            <a:p>
              <a:endParaRPr lang="en-US" sz="2800"/>
            </a:p>
          </p:txBody>
        </p:sp>
        <p:pic>
          <p:nvPicPr>
            <p:cNvPr id="26" name="Image 5" descr="preencoded.png">
              <a:extLst>
                <a:ext uri="{FF2B5EF4-FFF2-40B4-BE49-F238E27FC236}">
                  <a16:creationId xmlns:a16="http://schemas.microsoft.com/office/drawing/2014/main" id="{EAB127AC-DC4E-1902-05A8-11282D1D6002}"/>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13541335" y="7180302"/>
              <a:ext cx="241935" cy="241935"/>
            </a:xfrm>
            <a:prstGeom prst="rect">
              <a:avLst/>
            </a:prstGeom>
          </p:spPr>
        </p:pic>
        <p:sp>
          <p:nvSpPr>
            <p:cNvPr id="27" name="Text 17">
              <a:extLst>
                <a:ext uri="{FF2B5EF4-FFF2-40B4-BE49-F238E27FC236}">
                  <a16:creationId xmlns:a16="http://schemas.microsoft.com/office/drawing/2014/main" id="{8500F3FE-D7DC-CE4A-5189-313E39255030}"/>
                </a:ext>
              </a:extLst>
            </p:cNvPr>
            <p:cNvSpPr/>
            <p:nvPr/>
          </p:nvSpPr>
          <p:spPr>
            <a:xfrm>
              <a:off x="11161157" y="6978610"/>
              <a:ext cx="2017038" cy="252055"/>
            </a:xfrm>
            <a:prstGeom prst="rect">
              <a:avLst/>
            </a:prstGeom>
            <a:noFill/>
            <a:ln/>
          </p:spPr>
          <p:txBody>
            <a:bodyPr wrap="none" lIns="0" tIns="0" rIns="0" bIns="0" rtlCol="0" anchor="t"/>
            <a:lstStyle/>
            <a:p>
              <a:pPr marL="0" indent="0" algn="r" rtl="1">
                <a:lnSpc>
                  <a:spcPts val="1950"/>
                </a:lnSpc>
                <a:buNone/>
              </a:pPr>
              <a:r>
                <a:rPr lang="en-US" sz="2000" dirty="0">
                  <a:solidFill>
                    <a:srgbClr val="49495A"/>
                  </a:solidFill>
                  <a:latin typeface="Alexandria" pitchFamily="34" charset="0"/>
                  <a:ea typeface="Alexandria" pitchFamily="34" charset="-122"/>
                  <a:cs typeface="Alexandria" pitchFamily="34" charset="-120"/>
                </a:rPr>
                <a:t>أسلوب الباحث</a:t>
              </a:r>
              <a:endParaRPr lang="en-US" sz="2000" dirty="0"/>
            </a:p>
          </p:txBody>
        </p:sp>
        <p:sp>
          <p:nvSpPr>
            <p:cNvPr id="28" name="Text 18">
              <a:extLst>
                <a:ext uri="{FF2B5EF4-FFF2-40B4-BE49-F238E27FC236}">
                  <a16:creationId xmlns:a16="http://schemas.microsoft.com/office/drawing/2014/main" id="{CFCFC569-8F37-C145-82E6-2995F409F8FE}"/>
                </a:ext>
              </a:extLst>
            </p:cNvPr>
            <p:cNvSpPr/>
            <p:nvPr/>
          </p:nvSpPr>
          <p:spPr>
            <a:xfrm>
              <a:off x="645438" y="7327463"/>
              <a:ext cx="12532757" cy="258128"/>
            </a:xfrm>
            <a:prstGeom prst="rect">
              <a:avLst/>
            </a:prstGeom>
            <a:noFill/>
            <a:ln/>
          </p:spPr>
          <p:txBody>
            <a:bodyPr wrap="none" lIns="0" tIns="0" rIns="0" bIns="0" rtlCol="0" anchor="t"/>
            <a:lstStyle/>
            <a:p>
              <a:pPr marL="0" indent="0" algn="r" rtl="1">
                <a:lnSpc>
                  <a:spcPts val="2000"/>
                </a:lnSpc>
                <a:buNone/>
              </a:pPr>
              <a:r>
                <a:rPr lang="en-US" dirty="0">
                  <a:solidFill>
                    <a:srgbClr val="49495A"/>
                  </a:solidFill>
                  <a:latin typeface="Alexandria" pitchFamily="34" charset="0"/>
                  <a:ea typeface="Alexandria" pitchFamily="34" charset="-122"/>
                  <a:cs typeface="Alexandria" pitchFamily="34" charset="-120"/>
                </a:rPr>
                <a:t>ظهور أسلوب الباحث في التعريفات الإجرائية والسلامة اللغوية والدقة في التوثيق وحداثة المراجع</a:t>
              </a:r>
              <a:endParaRPr lang="en-US" dirty="0"/>
            </a:p>
          </p:txBody>
        </p:sp>
      </p:grpSp>
    </p:spTree>
    <p:extLst>
      <p:ext uri="{BB962C8B-B14F-4D97-AF65-F5344CB8AC3E}">
        <p14:creationId xmlns:p14="http://schemas.microsoft.com/office/powerpoint/2010/main" val="616442948"/>
      </p:ext>
    </p:extLst>
  </p:cSld>
  <p:clrMapOvr>
    <a:masterClrMapping/>
  </p:clrMapOvr>
  <p:transition spd="slow">
    <p:comb/>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4072624" y="1048661"/>
            <a:ext cx="3902032" cy="400110"/>
          </a:xfrm>
          <a:prstGeom prst="rect">
            <a:avLst/>
          </a:prstGeom>
          <a:noFill/>
        </p:spPr>
        <p:txBody>
          <a:bodyPr wrap="square" rtlCol="0">
            <a:spAutoFit/>
          </a:bodyPr>
          <a:lstStyle/>
          <a:p>
            <a:pPr algn="ctr"/>
            <a:r>
              <a:rPr lang="ar-EG" sz="2000" b="1" dirty="0">
                <a:latin typeface="Alexandria" pitchFamily="2" charset="-78"/>
                <a:cs typeface="Alexandria" pitchFamily="2" charset="-78"/>
              </a:rPr>
              <a:t>تاسعا: متغيرات الدراسة</a:t>
            </a:r>
            <a:endParaRPr lang="en-US" sz="2000" b="1" dirty="0">
              <a:latin typeface="Alexandria" pitchFamily="2" charset="-78"/>
              <a:cs typeface="Alexandria" pitchFamily="2" charset="-78"/>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a:t>
            </a:r>
            <a:r>
              <a:rPr lang="ar-EG" sz="5400" b="1" dirty="0">
                <a:solidFill>
                  <a:schemeClr val="bg1"/>
                </a:solidFill>
                <a:latin typeface="Times New Roman" panose="02020603050405020304" pitchFamily="18" charset="0"/>
                <a:cs typeface="Times New Roman" panose="02020603050405020304" pitchFamily="18" charset="0"/>
              </a:rPr>
              <a:t>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6096000" y="2341993"/>
            <a:ext cx="4973384" cy="2953950"/>
          </a:xfrm>
          <a:prstGeom prst="rect">
            <a:avLst/>
          </a:prstGeom>
          <a:noFill/>
        </p:spPr>
        <p:txBody>
          <a:bodyPr wrap="square" rtlCol="0">
            <a:spAutoFit/>
          </a:bodyPr>
          <a:lstStyle/>
          <a:p>
            <a:pPr indent="404813" algn="just" rtl="1">
              <a:lnSpc>
                <a:spcPct val="150000"/>
              </a:lnSpc>
            </a:pPr>
            <a:r>
              <a:rPr lang="ar-EG" dirty="0">
                <a:latin typeface="Alexandria" pitchFamily="2" charset="-78"/>
                <a:cs typeface="Alexandria" pitchFamily="2" charset="-78"/>
              </a:rPr>
              <a:t>هي العوامل أو الخصائص التي يتم قياسها أو تلاحظ في سياق البحث. تنقسم المتغيرات إلى متغيرات مستقلة ومتغيرات تابعة. المتغير المستقل هو الذي يتم التحكم فيه أو ملاحظه تأثيره على المتغيرات الأخرى، بينما المتغير التابع هو الذي يعتمد على المتغير المستقل وتتغير نتائجه أو يتأثر بالمتغير المستقل</a:t>
            </a:r>
            <a:r>
              <a:rPr lang="ar-EG">
                <a:latin typeface="Alexandria" pitchFamily="2" charset="-78"/>
                <a:cs typeface="Alexandria" pitchFamily="2" charset="-78"/>
              </a:rPr>
              <a:t>. </a:t>
            </a:r>
            <a:endParaRPr lang="ar-EG" dirty="0">
              <a:latin typeface="Alexandria" pitchFamily="2" charset="-78"/>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678850" y="268963"/>
            <a:ext cx="2305141" cy="1076343"/>
          </a:xfrm>
          <a:prstGeom prst="rect">
            <a:avLst/>
          </a:prstGeom>
        </p:spPr>
      </p:pic>
      <p:pic>
        <p:nvPicPr>
          <p:cNvPr id="2" name="Picture 1">
            <a:extLst>
              <a:ext uri="{FF2B5EF4-FFF2-40B4-BE49-F238E27FC236}">
                <a16:creationId xmlns:a16="http://schemas.microsoft.com/office/drawing/2014/main" id="{1C22CA56-73CD-D47E-B996-17F0CBCC6A4D}"/>
              </a:ext>
            </a:extLst>
          </p:cNvPr>
          <p:cNvPicPr>
            <a:picLocks noChangeAspect="1"/>
          </p:cNvPicPr>
          <p:nvPr/>
        </p:nvPicPr>
        <p:blipFill>
          <a:blip r:embed="rId3" cstate="email">
            <a:extLst>
              <a:ext uri="{28A0092B-C50C-407E-A947-70E740481C1C}">
                <a14:useLocalDpi xmlns:a14="http://schemas.microsoft.com/office/drawing/2010/main"/>
              </a:ext>
            </a:extLst>
          </a:blip>
          <a:srcRect/>
          <a:stretch>
            <a:fillRect/>
          </a:stretch>
        </p:blipFill>
        <p:spPr>
          <a:xfrm>
            <a:off x="942308" y="2141974"/>
            <a:ext cx="4572001" cy="334536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7013499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C4CC15-5E0B-364F-2A30-066F165688DD}"/>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5345F65E-0116-F076-45D2-92C5886E51FB}"/>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F3C87AEF-93A6-FB62-DEB2-8EEC554E9B6F}"/>
              </a:ext>
            </a:extLst>
          </p:cNvPr>
          <p:cNvPicPr>
            <a:picLocks noChangeAspect="1"/>
          </p:cNvPicPr>
          <p:nvPr/>
        </p:nvPicPr>
        <p:blipFill rotWithShape="1">
          <a:blip r:embed="rId2"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180431" y="79526"/>
            <a:ext cx="2305141" cy="1076343"/>
          </a:xfrm>
          <a:prstGeom prst="rect">
            <a:avLst/>
          </a:prstGeom>
        </p:spPr>
      </p:pic>
      <p:grpSp>
        <p:nvGrpSpPr>
          <p:cNvPr id="24" name="Group 23">
            <a:extLst>
              <a:ext uri="{FF2B5EF4-FFF2-40B4-BE49-F238E27FC236}">
                <a16:creationId xmlns:a16="http://schemas.microsoft.com/office/drawing/2014/main" id="{D6343C6C-A7BF-A654-DCFF-D39EB37C81AB}"/>
              </a:ext>
            </a:extLst>
          </p:cNvPr>
          <p:cNvGrpSpPr/>
          <p:nvPr/>
        </p:nvGrpSpPr>
        <p:grpSpPr>
          <a:xfrm>
            <a:off x="434899" y="1037064"/>
            <a:ext cx="11117766" cy="4581404"/>
            <a:chOff x="793790" y="2310051"/>
            <a:chExt cx="13042821" cy="3609499"/>
          </a:xfrm>
        </p:grpSpPr>
        <p:sp>
          <p:nvSpPr>
            <p:cNvPr id="2" name="Text 0"/>
            <p:cNvSpPr/>
            <p:nvPr/>
          </p:nvSpPr>
          <p:spPr>
            <a:xfrm>
              <a:off x="8811816" y="2310051"/>
              <a:ext cx="5024795" cy="496133"/>
            </a:xfrm>
            <a:prstGeom prst="rect">
              <a:avLst/>
            </a:prstGeom>
            <a:noFill/>
            <a:ln/>
          </p:spPr>
          <p:txBody>
            <a:bodyPr wrap="none" lIns="0" tIns="0" rIns="0" bIns="0" rtlCol="0" anchor="t"/>
            <a:lstStyle/>
            <a:p>
              <a:pPr marL="0" indent="0" algn="ctr" rtl="1">
                <a:lnSpc>
                  <a:spcPts val="3900"/>
                </a:lnSpc>
                <a:buNone/>
              </a:pPr>
              <a:r>
                <a:rPr lang="en-US" sz="3100" dirty="0">
                  <a:solidFill>
                    <a:srgbClr val="403CCF"/>
                  </a:solidFill>
                  <a:latin typeface="Alexandria" pitchFamily="34" charset="0"/>
                  <a:ea typeface="Alexandria" pitchFamily="34" charset="-122"/>
                  <a:cs typeface="Alexandria" pitchFamily="34" charset="-120"/>
                </a:rPr>
                <a:t>معايير كتابة متغيرات الدراسة</a:t>
              </a:r>
              <a:endParaRPr lang="en-US" sz="3100" dirty="0"/>
            </a:p>
          </p:txBody>
        </p:sp>
        <p:sp>
          <p:nvSpPr>
            <p:cNvPr id="3" name="Shape 1"/>
            <p:cNvSpPr/>
            <p:nvPr/>
          </p:nvSpPr>
          <p:spPr>
            <a:xfrm>
              <a:off x="793790" y="3426262"/>
              <a:ext cx="13042821" cy="22860"/>
            </a:xfrm>
            <a:prstGeom prst="roundRect">
              <a:avLst>
                <a:gd name="adj" fmla="val 130232"/>
              </a:avLst>
            </a:prstGeom>
            <a:solidFill>
              <a:srgbClr val="D0CED9"/>
            </a:solidFill>
            <a:ln/>
          </p:spPr>
          <p:txBody>
            <a:bodyPr/>
            <a:lstStyle/>
            <a:p>
              <a:pPr algn="ctr"/>
              <a:endParaRPr lang="en-US"/>
            </a:p>
          </p:txBody>
        </p:sp>
        <p:sp>
          <p:nvSpPr>
            <p:cNvPr id="4" name="Shape 2"/>
            <p:cNvSpPr/>
            <p:nvPr/>
          </p:nvSpPr>
          <p:spPr>
            <a:xfrm>
              <a:off x="12287845" y="3426262"/>
              <a:ext cx="22860" cy="595313"/>
            </a:xfrm>
            <a:prstGeom prst="roundRect">
              <a:avLst>
                <a:gd name="adj" fmla="val 130232"/>
              </a:avLst>
            </a:prstGeom>
            <a:solidFill>
              <a:srgbClr val="D0CED9"/>
            </a:solidFill>
            <a:ln/>
          </p:spPr>
          <p:txBody>
            <a:bodyPr/>
            <a:lstStyle/>
            <a:p>
              <a:pPr algn="ctr"/>
              <a:endParaRPr lang="en-US"/>
            </a:p>
          </p:txBody>
        </p:sp>
        <p:sp>
          <p:nvSpPr>
            <p:cNvPr id="5" name="Shape 3"/>
            <p:cNvSpPr/>
            <p:nvPr/>
          </p:nvSpPr>
          <p:spPr>
            <a:xfrm>
              <a:off x="12076033" y="3203019"/>
              <a:ext cx="446484" cy="446484"/>
            </a:xfrm>
            <a:prstGeom prst="roundRect">
              <a:avLst>
                <a:gd name="adj" fmla="val 6668"/>
              </a:avLst>
            </a:prstGeom>
            <a:solidFill>
              <a:srgbClr val="EAE8F3"/>
            </a:solidFill>
            <a:ln/>
          </p:spPr>
          <p:txBody>
            <a:bodyPr/>
            <a:lstStyle/>
            <a:p>
              <a:pPr algn="ctr"/>
              <a:endParaRPr lang="en-US"/>
            </a:p>
          </p:txBody>
        </p:sp>
        <p:sp>
          <p:nvSpPr>
            <p:cNvPr id="6" name="Text 4"/>
            <p:cNvSpPr/>
            <p:nvPr/>
          </p:nvSpPr>
          <p:spPr>
            <a:xfrm>
              <a:off x="12150447" y="3240226"/>
              <a:ext cx="297656" cy="372070"/>
            </a:xfrm>
            <a:prstGeom prst="rect">
              <a:avLst/>
            </a:prstGeom>
            <a:noFill/>
            <a:ln/>
          </p:spPr>
          <p:txBody>
            <a:bodyPr wrap="none" lIns="0" tIns="0" rIns="0" bIns="0" rtlCol="0" anchor="t"/>
            <a:lstStyle/>
            <a:p>
              <a:pPr marL="0" indent="0" algn="ctr" rtl="1">
                <a:lnSpc>
                  <a:spcPts val="2300"/>
                </a:lnSpc>
                <a:buNone/>
              </a:pPr>
              <a:r>
                <a:rPr lang="en-US" sz="2300" dirty="0">
                  <a:solidFill>
                    <a:srgbClr val="49495A"/>
                  </a:solidFill>
                  <a:latin typeface="Alexandria" pitchFamily="34" charset="0"/>
                  <a:ea typeface="Alexandria" pitchFamily="34" charset="-122"/>
                  <a:cs typeface="Alexandria" pitchFamily="34" charset="-120"/>
                </a:rPr>
                <a:t>1</a:t>
              </a:r>
              <a:endParaRPr lang="en-US" sz="2300" dirty="0"/>
            </a:p>
          </p:txBody>
        </p:sp>
        <p:sp>
          <p:nvSpPr>
            <p:cNvPr id="7" name="Text 5"/>
            <p:cNvSpPr/>
            <p:nvPr/>
          </p:nvSpPr>
          <p:spPr>
            <a:xfrm>
              <a:off x="11058882" y="4220170"/>
              <a:ext cx="2480905" cy="310158"/>
            </a:xfrm>
            <a:prstGeom prst="rect">
              <a:avLst/>
            </a:prstGeom>
            <a:noFill/>
            <a:ln/>
          </p:spPr>
          <p:txBody>
            <a:bodyPr wrap="none" lIns="0" tIns="0" rIns="0" bIns="0" rtlCol="0" anchor="t"/>
            <a:lstStyle/>
            <a:p>
              <a:pPr marL="0" indent="0" algn="ctr" rtl="1">
                <a:lnSpc>
                  <a:spcPts val="2400"/>
                </a:lnSpc>
                <a:buNone/>
              </a:pPr>
              <a:r>
                <a:rPr lang="en-US" sz="1950" dirty="0">
                  <a:solidFill>
                    <a:srgbClr val="49495A"/>
                  </a:solidFill>
                  <a:latin typeface="Alexandria" pitchFamily="34" charset="0"/>
                  <a:ea typeface="Alexandria" pitchFamily="34" charset="-122"/>
                  <a:cs typeface="Alexandria" pitchFamily="34" charset="-120"/>
                </a:rPr>
                <a:t>التحديد الدقيق</a:t>
              </a:r>
              <a:endParaRPr lang="en-US" sz="1950" dirty="0"/>
            </a:p>
          </p:txBody>
        </p:sp>
        <p:sp>
          <p:nvSpPr>
            <p:cNvPr id="9" name="Text 6"/>
            <p:cNvSpPr/>
            <p:nvPr/>
          </p:nvSpPr>
          <p:spPr>
            <a:xfrm>
              <a:off x="10960298" y="4649391"/>
              <a:ext cx="2677954" cy="1270157"/>
            </a:xfrm>
            <a:prstGeom prst="rect">
              <a:avLst/>
            </a:prstGeom>
            <a:solidFill>
              <a:srgbClr val="EAE8F3"/>
            </a:solidFill>
            <a:ln/>
          </p:spPr>
          <p:txBody>
            <a:bodyPr wrap="square" lIns="0" tIns="0" rIns="0" bIns="0" rtlCol="0" anchor="t"/>
            <a:lstStyle/>
            <a:p>
              <a:pPr marL="0" indent="0" algn="ctr" rtl="1">
                <a:lnSpc>
                  <a:spcPts val="2500"/>
                </a:lnSpc>
                <a:buNone/>
              </a:pPr>
              <a:r>
                <a:rPr lang="en-US" sz="1550" dirty="0">
                  <a:solidFill>
                    <a:srgbClr val="49495A"/>
                  </a:solidFill>
                  <a:latin typeface="Alexandria" pitchFamily="34" charset="0"/>
                  <a:ea typeface="Alexandria" pitchFamily="34" charset="-122"/>
                  <a:cs typeface="Alexandria" pitchFamily="34" charset="-120"/>
                </a:rPr>
                <a:t>تحديد المتغيرات بشكل دقيق وواضح، مع توضيح كيفية قياسها أو تحديدها</a:t>
              </a:r>
              <a:endParaRPr lang="en-US" sz="1550" dirty="0"/>
            </a:p>
          </p:txBody>
        </p:sp>
        <p:sp>
          <p:nvSpPr>
            <p:cNvPr id="10" name="Shape 7"/>
            <p:cNvSpPr/>
            <p:nvPr/>
          </p:nvSpPr>
          <p:spPr>
            <a:xfrm>
              <a:off x="8965168" y="3426262"/>
              <a:ext cx="22860" cy="595313"/>
            </a:xfrm>
            <a:prstGeom prst="roundRect">
              <a:avLst>
                <a:gd name="adj" fmla="val 130232"/>
              </a:avLst>
            </a:prstGeom>
            <a:solidFill>
              <a:srgbClr val="D0CED9"/>
            </a:solidFill>
            <a:ln/>
          </p:spPr>
          <p:txBody>
            <a:bodyPr/>
            <a:lstStyle/>
            <a:p>
              <a:pPr algn="ctr"/>
              <a:endParaRPr lang="en-US"/>
            </a:p>
          </p:txBody>
        </p:sp>
        <p:sp>
          <p:nvSpPr>
            <p:cNvPr id="11" name="Shape 8"/>
            <p:cNvSpPr/>
            <p:nvPr/>
          </p:nvSpPr>
          <p:spPr>
            <a:xfrm>
              <a:off x="8753356" y="3203019"/>
              <a:ext cx="446484" cy="446484"/>
            </a:xfrm>
            <a:prstGeom prst="roundRect">
              <a:avLst>
                <a:gd name="adj" fmla="val 6668"/>
              </a:avLst>
            </a:prstGeom>
            <a:solidFill>
              <a:srgbClr val="EAE8F3"/>
            </a:solidFill>
            <a:ln/>
          </p:spPr>
          <p:txBody>
            <a:bodyPr/>
            <a:lstStyle/>
            <a:p>
              <a:pPr algn="ctr"/>
              <a:endParaRPr lang="en-US"/>
            </a:p>
          </p:txBody>
        </p:sp>
        <p:sp>
          <p:nvSpPr>
            <p:cNvPr id="12" name="Text 9"/>
            <p:cNvSpPr/>
            <p:nvPr/>
          </p:nvSpPr>
          <p:spPr>
            <a:xfrm>
              <a:off x="8827770" y="3240226"/>
              <a:ext cx="297656" cy="372070"/>
            </a:xfrm>
            <a:prstGeom prst="rect">
              <a:avLst/>
            </a:prstGeom>
            <a:noFill/>
            <a:ln/>
          </p:spPr>
          <p:txBody>
            <a:bodyPr wrap="none" lIns="0" tIns="0" rIns="0" bIns="0" rtlCol="0" anchor="t"/>
            <a:lstStyle/>
            <a:p>
              <a:pPr marL="0" indent="0" algn="ctr" rtl="1">
                <a:lnSpc>
                  <a:spcPts val="2300"/>
                </a:lnSpc>
                <a:buNone/>
              </a:pPr>
              <a:r>
                <a:rPr lang="en-US" sz="2300" dirty="0">
                  <a:solidFill>
                    <a:srgbClr val="49495A"/>
                  </a:solidFill>
                  <a:latin typeface="Alexandria" pitchFamily="34" charset="0"/>
                  <a:ea typeface="Alexandria" pitchFamily="34" charset="-122"/>
                  <a:cs typeface="Alexandria" pitchFamily="34" charset="-120"/>
                </a:rPr>
                <a:t>2</a:t>
              </a:r>
              <a:endParaRPr lang="en-US" sz="2300" dirty="0"/>
            </a:p>
          </p:txBody>
        </p:sp>
        <p:sp>
          <p:nvSpPr>
            <p:cNvPr id="13" name="Text 10"/>
            <p:cNvSpPr/>
            <p:nvPr/>
          </p:nvSpPr>
          <p:spPr>
            <a:xfrm>
              <a:off x="7736205" y="4220170"/>
              <a:ext cx="2480905" cy="310158"/>
            </a:xfrm>
            <a:prstGeom prst="rect">
              <a:avLst/>
            </a:prstGeom>
            <a:noFill/>
            <a:ln/>
          </p:spPr>
          <p:txBody>
            <a:bodyPr wrap="none" lIns="0" tIns="0" rIns="0" bIns="0" rtlCol="0" anchor="t"/>
            <a:lstStyle/>
            <a:p>
              <a:pPr marL="0" indent="0" algn="ctr" rtl="1">
                <a:lnSpc>
                  <a:spcPts val="2400"/>
                </a:lnSpc>
                <a:buNone/>
              </a:pPr>
              <a:r>
                <a:rPr lang="en-US" sz="1950" dirty="0">
                  <a:solidFill>
                    <a:srgbClr val="49495A"/>
                  </a:solidFill>
                  <a:latin typeface="Alexandria" pitchFamily="34" charset="0"/>
                  <a:ea typeface="Alexandria" pitchFamily="34" charset="-122"/>
                  <a:cs typeface="Alexandria" pitchFamily="34" charset="-120"/>
                </a:rPr>
                <a:t>الصلة المباشرة</a:t>
              </a:r>
              <a:endParaRPr lang="en-US" sz="1950" dirty="0"/>
            </a:p>
          </p:txBody>
        </p:sp>
        <p:sp>
          <p:nvSpPr>
            <p:cNvPr id="14" name="Text 11"/>
            <p:cNvSpPr/>
            <p:nvPr/>
          </p:nvSpPr>
          <p:spPr>
            <a:xfrm>
              <a:off x="7637621" y="4649390"/>
              <a:ext cx="2677954" cy="1270158"/>
            </a:xfrm>
            <a:prstGeom prst="rect">
              <a:avLst/>
            </a:prstGeom>
            <a:solidFill>
              <a:srgbClr val="EAE8F3"/>
            </a:solidFill>
            <a:ln/>
          </p:spPr>
          <p:txBody>
            <a:bodyPr wrap="square" lIns="0" tIns="0" rIns="0" bIns="0" rtlCol="0" anchor="t"/>
            <a:lstStyle/>
            <a:p>
              <a:pPr marL="0" indent="0" algn="ctr" rtl="1">
                <a:lnSpc>
                  <a:spcPts val="2500"/>
                </a:lnSpc>
                <a:buNone/>
              </a:pPr>
              <a:r>
                <a:rPr lang="en-US" sz="1550" dirty="0">
                  <a:solidFill>
                    <a:srgbClr val="49495A"/>
                  </a:solidFill>
                  <a:latin typeface="Alexandria" pitchFamily="34" charset="0"/>
                  <a:ea typeface="Alexandria" pitchFamily="34" charset="-122"/>
                  <a:cs typeface="Alexandria" pitchFamily="34" charset="-120"/>
                </a:rPr>
                <a:t>أن تكون المتغيرات ذات صلة مباشرة بموضوع الدراسة وتساهم في فهمه وتحليله</a:t>
              </a:r>
              <a:endParaRPr lang="en-US" sz="1550" dirty="0"/>
            </a:p>
          </p:txBody>
        </p:sp>
        <p:sp>
          <p:nvSpPr>
            <p:cNvPr id="15" name="Shape 12"/>
            <p:cNvSpPr/>
            <p:nvPr/>
          </p:nvSpPr>
          <p:spPr>
            <a:xfrm>
              <a:off x="5642491" y="3426262"/>
              <a:ext cx="22860" cy="595313"/>
            </a:xfrm>
            <a:prstGeom prst="roundRect">
              <a:avLst>
                <a:gd name="adj" fmla="val 130232"/>
              </a:avLst>
            </a:prstGeom>
            <a:solidFill>
              <a:srgbClr val="D0CED9"/>
            </a:solidFill>
            <a:ln/>
          </p:spPr>
          <p:txBody>
            <a:bodyPr/>
            <a:lstStyle/>
            <a:p>
              <a:pPr algn="ctr"/>
              <a:endParaRPr lang="en-US"/>
            </a:p>
          </p:txBody>
        </p:sp>
        <p:sp>
          <p:nvSpPr>
            <p:cNvPr id="16" name="Shape 13"/>
            <p:cNvSpPr/>
            <p:nvPr/>
          </p:nvSpPr>
          <p:spPr>
            <a:xfrm>
              <a:off x="5430679" y="3203019"/>
              <a:ext cx="446484" cy="446484"/>
            </a:xfrm>
            <a:prstGeom prst="roundRect">
              <a:avLst>
                <a:gd name="adj" fmla="val 6668"/>
              </a:avLst>
            </a:prstGeom>
            <a:solidFill>
              <a:srgbClr val="EAE8F3"/>
            </a:solidFill>
            <a:ln/>
          </p:spPr>
          <p:txBody>
            <a:bodyPr/>
            <a:lstStyle/>
            <a:p>
              <a:pPr algn="ctr"/>
              <a:endParaRPr lang="en-US"/>
            </a:p>
          </p:txBody>
        </p:sp>
        <p:sp>
          <p:nvSpPr>
            <p:cNvPr id="17" name="Text 14"/>
            <p:cNvSpPr/>
            <p:nvPr/>
          </p:nvSpPr>
          <p:spPr>
            <a:xfrm>
              <a:off x="5505093" y="3240226"/>
              <a:ext cx="297656" cy="372070"/>
            </a:xfrm>
            <a:prstGeom prst="rect">
              <a:avLst/>
            </a:prstGeom>
            <a:noFill/>
            <a:ln/>
          </p:spPr>
          <p:txBody>
            <a:bodyPr wrap="none" lIns="0" tIns="0" rIns="0" bIns="0" rtlCol="0" anchor="t"/>
            <a:lstStyle/>
            <a:p>
              <a:pPr marL="0" indent="0" algn="ctr" rtl="1">
                <a:lnSpc>
                  <a:spcPts val="2300"/>
                </a:lnSpc>
                <a:buNone/>
              </a:pPr>
              <a:r>
                <a:rPr lang="en-US" sz="2300" dirty="0">
                  <a:solidFill>
                    <a:srgbClr val="49495A"/>
                  </a:solidFill>
                  <a:latin typeface="Alexandria" pitchFamily="34" charset="0"/>
                  <a:ea typeface="Alexandria" pitchFamily="34" charset="-122"/>
                  <a:cs typeface="Alexandria" pitchFamily="34" charset="-120"/>
                </a:rPr>
                <a:t>3</a:t>
              </a:r>
              <a:endParaRPr lang="en-US" sz="2300" dirty="0"/>
            </a:p>
          </p:txBody>
        </p:sp>
        <p:sp>
          <p:nvSpPr>
            <p:cNvPr id="18" name="Text 15"/>
            <p:cNvSpPr/>
            <p:nvPr/>
          </p:nvSpPr>
          <p:spPr>
            <a:xfrm>
              <a:off x="4413528" y="4220170"/>
              <a:ext cx="2480905" cy="310158"/>
            </a:xfrm>
            <a:prstGeom prst="rect">
              <a:avLst/>
            </a:prstGeom>
            <a:noFill/>
            <a:ln/>
          </p:spPr>
          <p:txBody>
            <a:bodyPr wrap="none" lIns="0" tIns="0" rIns="0" bIns="0" rtlCol="0" anchor="t"/>
            <a:lstStyle/>
            <a:p>
              <a:pPr marL="0" indent="0" algn="ctr" rtl="1">
                <a:lnSpc>
                  <a:spcPts val="2400"/>
                </a:lnSpc>
                <a:buNone/>
              </a:pPr>
              <a:r>
                <a:rPr lang="en-US" sz="1950" dirty="0">
                  <a:solidFill>
                    <a:srgbClr val="49495A"/>
                  </a:solidFill>
                  <a:latin typeface="Alexandria" pitchFamily="34" charset="0"/>
                  <a:ea typeface="Alexandria" pitchFamily="34" charset="-122"/>
                  <a:cs typeface="Alexandria" pitchFamily="34" charset="-120"/>
                </a:rPr>
                <a:t>القابلية للقياس</a:t>
              </a:r>
              <a:endParaRPr lang="en-US" sz="1950" dirty="0"/>
            </a:p>
          </p:txBody>
        </p:sp>
        <p:sp>
          <p:nvSpPr>
            <p:cNvPr id="19" name="Text 16"/>
            <p:cNvSpPr/>
            <p:nvPr/>
          </p:nvSpPr>
          <p:spPr>
            <a:xfrm>
              <a:off x="4314944" y="4649391"/>
              <a:ext cx="2677954" cy="1270159"/>
            </a:xfrm>
            <a:prstGeom prst="rect">
              <a:avLst/>
            </a:prstGeom>
            <a:solidFill>
              <a:srgbClr val="EAE8F3"/>
            </a:solidFill>
            <a:ln/>
          </p:spPr>
          <p:txBody>
            <a:bodyPr wrap="square" lIns="0" tIns="0" rIns="0" bIns="0" rtlCol="0" anchor="t"/>
            <a:lstStyle/>
            <a:p>
              <a:pPr marL="0" indent="0" algn="ctr" rtl="1">
                <a:lnSpc>
                  <a:spcPts val="2500"/>
                </a:lnSpc>
                <a:buNone/>
              </a:pPr>
              <a:r>
                <a:rPr lang="en-US" sz="1550" dirty="0">
                  <a:solidFill>
                    <a:srgbClr val="49495A"/>
                  </a:solidFill>
                  <a:latin typeface="Alexandria" pitchFamily="34" charset="0"/>
                  <a:ea typeface="Alexandria" pitchFamily="34" charset="-122"/>
                  <a:cs typeface="Alexandria" pitchFamily="34" charset="-120"/>
                </a:rPr>
                <a:t>أن تكون المتغيرات قابلة للقياس بأساليب وأدوات قياس مناسبة، مثل استبيانات أو مقابلات أو ملاحظات</a:t>
              </a:r>
              <a:endParaRPr lang="en-US" sz="1550" dirty="0"/>
            </a:p>
          </p:txBody>
        </p:sp>
        <p:sp>
          <p:nvSpPr>
            <p:cNvPr id="20" name="Shape 17"/>
            <p:cNvSpPr/>
            <p:nvPr/>
          </p:nvSpPr>
          <p:spPr>
            <a:xfrm>
              <a:off x="2319814" y="3426262"/>
              <a:ext cx="22860" cy="595313"/>
            </a:xfrm>
            <a:prstGeom prst="roundRect">
              <a:avLst>
                <a:gd name="adj" fmla="val 130232"/>
              </a:avLst>
            </a:prstGeom>
            <a:solidFill>
              <a:srgbClr val="D0CED9"/>
            </a:solidFill>
            <a:ln/>
          </p:spPr>
          <p:txBody>
            <a:bodyPr/>
            <a:lstStyle/>
            <a:p>
              <a:pPr algn="ctr"/>
              <a:endParaRPr lang="en-US"/>
            </a:p>
          </p:txBody>
        </p:sp>
        <p:sp>
          <p:nvSpPr>
            <p:cNvPr id="21" name="Shape 18"/>
            <p:cNvSpPr/>
            <p:nvPr/>
          </p:nvSpPr>
          <p:spPr>
            <a:xfrm>
              <a:off x="2108002" y="3203019"/>
              <a:ext cx="446484" cy="446484"/>
            </a:xfrm>
            <a:prstGeom prst="roundRect">
              <a:avLst>
                <a:gd name="adj" fmla="val 6668"/>
              </a:avLst>
            </a:prstGeom>
            <a:solidFill>
              <a:srgbClr val="EAE8F3"/>
            </a:solidFill>
            <a:ln/>
          </p:spPr>
          <p:txBody>
            <a:bodyPr/>
            <a:lstStyle/>
            <a:p>
              <a:pPr algn="ctr"/>
              <a:endParaRPr lang="en-US"/>
            </a:p>
          </p:txBody>
        </p:sp>
        <p:sp>
          <p:nvSpPr>
            <p:cNvPr id="22" name="Text 19"/>
            <p:cNvSpPr/>
            <p:nvPr/>
          </p:nvSpPr>
          <p:spPr>
            <a:xfrm>
              <a:off x="2182416" y="3240226"/>
              <a:ext cx="297656" cy="372070"/>
            </a:xfrm>
            <a:prstGeom prst="rect">
              <a:avLst/>
            </a:prstGeom>
            <a:noFill/>
            <a:ln/>
          </p:spPr>
          <p:txBody>
            <a:bodyPr wrap="none" lIns="0" tIns="0" rIns="0" bIns="0" rtlCol="0" anchor="t"/>
            <a:lstStyle/>
            <a:p>
              <a:pPr marL="0" indent="0" algn="ctr" rtl="1">
                <a:lnSpc>
                  <a:spcPts val="2300"/>
                </a:lnSpc>
                <a:buNone/>
              </a:pPr>
              <a:r>
                <a:rPr lang="en-US" sz="2300" dirty="0">
                  <a:solidFill>
                    <a:srgbClr val="49495A"/>
                  </a:solidFill>
                  <a:latin typeface="Alexandria" pitchFamily="34" charset="0"/>
                  <a:ea typeface="Alexandria" pitchFamily="34" charset="-122"/>
                  <a:cs typeface="Alexandria" pitchFamily="34" charset="-120"/>
                </a:rPr>
                <a:t>4</a:t>
              </a:r>
              <a:endParaRPr lang="en-US" sz="2300" dirty="0"/>
            </a:p>
          </p:txBody>
        </p:sp>
        <p:sp>
          <p:nvSpPr>
            <p:cNvPr id="23" name="Text 20"/>
            <p:cNvSpPr/>
            <p:nvPr/>
          </p:nvSpPr>
          <p:spPr>
            <a:xfrm>
              <a:off x="1090732" y="4220170"/>
              <a:ext cx="2480905" cy="310158"/>
            </a:xfrm>
            <a:prstGeom prst="rect">
              <a:avLst/>
            </a:prstGeom>
            <a:noFill/>
            <a:ln/>
          </p:spPr>
          <p:txBody>
            <a:bodyPr wrap="none" lIns="0" tIns="0" rIns="0" bIns="0" rtlCol="0" anchor="t"/>
            <a:lstStyle/>
            <a:p>
              <a:pPr marL="0" indent="0" algn="ctr" rtl="1">
                <a:lnSpc>
                  <a:spcPts val="2400"/>
                </a:lnSpc>
                <a:buNone/>
              </a:pPr>
              <a:r>
                <a:rPr lang="en-US" sz="1950" dirty="0">
                  <a:solidFill>
                    <a:srgbClr val="49495A"/>
                  </a:solidFill>
                  <a:latin typeface="Alexandria" pitchFamily="34" charset="0"/>
                  <a:ea typeface="Alexandria" pitchFamily="34" charset="-122"/>
                  <a:cs typeface="Alexandria" pitchFamily="34" charset="-120"/>
                </a:rPr>
                <a:t>التنوع</a:t>
              </a:r>
              <a:endParaRPr lang="en-US" sz="1950" dirty="0"/>
            </a:p>
          </p:txBody>
        </p:sp>
        <p:sp>
          <p:nvSpPr>
            <p:cNvPr id="25" name="Text 21"/>
            <p:cNvSpPr/>
            <p:nvPr/>
          </p:nvSpPr>
          <p:spPr>
            <a:xfrm>
              <a:off x="992148" y="4649391"/>
              <a:ext cx="2678073" cy="1270159"/>
            </a:xfrm>
            <a:prstGeom prst="rect">
              <a:avLst/>
            </a:prstGeom>
            <a:solidFill>
              <a:srgbClr val="EAE8F3"/>
            </a:solidFill>
            <a:ln/>
          </p:spPr>
          <p:txBody>
            <a:bodyPr wrap="square" lIns="0" tIns="0" rIns="0" bIns="0" rtlCol="0" anchor="t"/>
            <a:lstStyle/>
            <a:p>
              <a:pPr marL="0" indent="0" algn="ctr" rtl="1">
                <a:lnSpc>
                  <a:spcPts val="2500"/>
                </a:lnSpc>
                <a:buNone/>
              </a:pPr>
              <a:r>
                <a:rPr lang="en-US" sz="1550" dirty="0">
                  <a:solidFill>
                    <a:srgbClr val="49495A"/>
                  </a:solidFill>
                  <a:latin typeface="Alexandria" pitchFamily="34" charset="0"/>
                  <a:ea typeface="Alexandria" pitchFamily="34" charset="-122"/>
                  <a:cs typeface="Alexandria" pitchFamily="34" charset="-120"/>
                </a:rPr>
                <a:t>أن تتنوع المتغيرات في الدراسة وتشمل مجموعة متنوعة من العوامل المؤثرة لتحقيق تنويع البيانات والتحليل</a:t>
              </a:r>
              <a:endParaRPr lang="en-US" sz="1550" dirty="0"/>
            </a:p>
          </p:txBody>
        </p:sp>
      </p:grpSp>
    </p:spTree>
    <p:extLst>
      <p:ext uri="{BB962C8B-B14F-4D97-AF65-F5344CB8AC3E}">
        <p14:creationId xmlns:p14="http://schemas.microsoft.com/office/powerpoint/2010/main" val="2885208529"/>
      </p:ext>
    </p:extLst>
  </p:cSld>
  <p:clrMapOvr>
    <a:masterClrMapping/>
  </p:clrMapOvr>
  <p:transition spd="slow">
    <p:comb/>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0" y="1633762"/>
            <a:ext cx="11983991"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4072624" y="1048661"/>
            <a:ext cx="3902032" cy="400110"/>
          </a:xfrm>
          <a:prstGeom prst="rect">
            <a:avLst/>
          </a:prstGeom>
          <a:noFill/>
        </p:spPr>
        <p:txBody>
          <a:bodyPr wrap="square" rtlCol="0">
            <a:spAutoFit/>
          </a:bodyPr>
          <a:lstStyle/>
          <a:p>
            <a:pPr algn="ctr"/>
            <a:r>
              <a:rPr lang="ar-EG" sz="2000" b="1" dirty="0">
                <a:latin typeface="Alexandria" pitchFamily="2" charset="-78"/>
                <a:cs typeface="Alexandria" pitchFamily="2" charset="-78"/>
              </a:rPr>
              <a:t>عاشرا: فروض الدراسة</a:t>
            </a:r>
            <a:endParaRPr lang="en-US" sz="2000" b="1" dirty="0">
              <a:latin typeface="Alexandria" pitchFamily="2" charset="-78"/>
              <a:cs typeface="Alexandria" pitchFamily="2" charset="-78"/>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a:t>
            </a:r>
            <a:r>
              <a:rPr lang="ar-EG" sz="5400" b="1" dirty="0">
                <a:solidFill>
                  <a:schemeClr val="bg1"/>
                </a:solidFill>
                <a:latin typeface="Times New Roman" panose="02020603050405020304" pitchFamily="18" charset="0"/>
                <a:cs typeface="Times New Roman" panose="02020603050405020304" pitchFamily="18" charset="0"/>
              </a:rPr>
              <a:t>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2592707" y="1721545"/>
            <a:ext cx="9288117" cy="1291957"/>
          </a:xfrm>
          <a:prstGeom prst="rect">
            <a:avLst/>
          </a:prstGeom>
          <a:noFill/>
        </p:spPr>
        <p:txBody>
          <a:bodyPr wrap="square" rtlCol="0">
            <a:spAutoFit/>
          </a:bodyPr>
          <a:lstStyle/>
          <a:p>
            <a:pPr indent="404813" algn="just" rtl="1">
              <a:lnSpc>
                <a:spcPct val="150000"/>
              </a:lnSpc>
            </a:pPr>
            <a:r>
              <a:rPr lang="ar-EG" dirty="0">
                <a:latin typeface="Alexandria" pitchFamily="2" charset="-78"/>
                <a:cs typeface="Alexandria" pitchFamily="2" charset="-78"/>
              </a:rPr>
              <a:t>هي الافتراضات التي تقوم على أساسها الدراسة وتوجهها. تعتبر فروض الدراسة تلك العبارات أو التصورات التي تقدمها الدراسة كنقطة انطلاق أو فرضية للبحث، وتتعلق بالعلاقة بين المتغيرات أو النتائج </a:t>
            </a:r>
            <a:r>
              <a:rPr lang="ar-EG">
                <a:latin typeface="Alexandria" pitchFamily="2" charset="-78"/>
                <a:cs typeface="Alexandria" pitchFamily="2" charset="-78"/>
              </a:rPr>
              <a:t>المتوقعة.</a:t>
            </a:r>
            <a:endParaRPr lang="ar-EG" dirty="0">
              <a:latin typeface="Alexandria" pitchFamily="2" charset="-78"/>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678850" y="268963"/>
            <a:ext cx="2305141" cy="1076343"/>
          </a:xfrm>
          <a:prstGeom prst="rect">
            <a:avLst/>
          </a:prstGeom>
        </p:spPr>
      </p:pic>
      <p:pic>
        <p:nvPicPr>
          <p:cNvPr id="2" name="Picture 1">
            <a:extLst>
              <a:ext uri="{FF2B5EF4-FFF2-40B4-BE49-F238E27FC236}">
                <a16:creationId xmlns:a16="http://schemas.microsoft.com/office/drawing/2014/main" id="{2C87873B-4E4A-7E76-6719-DD1BD4FF8FCF}"/>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49242" y="1640037"/>
            <a:ext cx="969981" cy="145497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grpSp>
        <p:nvGrpSpPr>
          <p:cNvPr id="8" name="Group 7">
            <a:extLst>
              <a:ext uri="{FF2B5EF4-FFF2-40B4-BE49-F238E27FC236}">
                <a16:creationId xmlns:a16="http://schemas.microsoft.com/office/drawing/2014/main" id="{C26362DB-CA21-D8B1-A7EE-172B7DDEC77C}"/>
              </a:ext>
            </a:extLst>
          </p:cNvPr>
          <p:cNvGrpSpPr/>
          <p:nvPr/>
        </p:nvGrpSpPr>
        <p:grpSpPr>
          <a:xfrm>
            <a:off x="208009" y="3182791"/>
            <a:ext cx="11672815" cy="2821383"/>
            <a:chOff x="793909" y="2282904"/>
            <a:chExt cx="13042701" cy="4196397"/>
          </a:xfrm>
        </p:grpSpPr>
        <p:sp>
          <p:nvSpPr>
            <p:cNvPr id="9" name="Text 0">
              <a:extLst>
                <a:ext uri="{FF2B5EF4-FFF2-40B4-BE49-F238E27FC236}">
                  <a16:creationId xmlns:a16="http://schemas.microsoft.com/office/drawing/2014/main" id="{E4AD6B6C-8E76-070C-E61E-CA95E7C4E794}"/>
                </a:ext>
              </a:extLst>
            </p:cNvPr>
            <p:cNvSpPr/>
            <p:nvPr/>
          </p:nvSpPr>
          <p:spPr>
            <a:xfrm>
              <a:off x="9117806" y="2282904"/>
              <a:ext cx="4718804" cy="496133"/>
            </a:xfrm>
            <a:prstGeom prst="rect">
              <a:avLst/>
            </a:prstGeom>
            <a:noFill/>
            <a:ln/>
          </p:spPr>
          <p:txBody>
            <a:bodyPr wrap="none" lIns="0" tIns="0" rIns="0" bIns="0" rtlCol="0" anchor="t"/>
            <a:lstStyle/>
            <a:p>
              <a:pPr marL="0" indent="0" algn="r" rtl="1">
                <a:lnSpc>
                  <a:spcPts val="3900"/>
                </a:lnSpc>
                <a:buNone/>
              </a:pPr>
              <a:r>
                <a:rPr lang="en-US" sz="3100" dirty="0">
                  <a:solidFill>
                    <a:srgbClr val="403CCF"/>
                  </a:solidFill>
                  <a:latin typeface="Alexandria" pitchFamily="34" charset="0"/>
                  <a:ea typeface="Alexandria" pitchFamily="34" charset="-122"/>
                  <a:cs typeface="Alexandria" pitchFamily="34" charset="-120"/>
                </a:rPr>
                <a:t>معايير كتابة فروض الدراسة</a:t>
              </a:r>
              <a:endParaRPr lang="en-US" sz="3100" dirty="0"/>
            </a:p>
          </p:txBody>
        </p:sp>
        <p:pic>
          <p:nvPicPr>
            <p:cNvPr id="11" name="Image 0" descr="preencoded.png">
              <a:extLst>
                <a:ext uri="{FF2B5EF4-FFF2-40B4-BE49-F238E27FC236}">
                  <a16:creationId xmlns:a16="http://schemas.microsoft.com/office/drawing/2014/main" id="{366128F7-1465-E4A1-328C-8FD337460C43}"/>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9489043" y="3175873"/>
              <a:ext cx="4347567" cy="793790"/>
            </a:xfrm>
            <a:prstGeom prst="rect">
              <a:avLst/>
            </a:prstGeom>
          </p:spPr>
        </p:pic>
        <p:sp>
          <p:nvSpPr>
            <p:cNvPr id="12" name="Text 1">
              <a:extLst>
                <a:ext uri="{FF2B5EF4-FFF2-40B4-BE49-F238E27FC236}">
                  <a16:creationId xmlns:a16="http://schemas.microsoft.com/office/drawing/2014/main" id="{02187814-DF5E-9DC9-BB14-4D82163BCB9A}"/>
                </a:ext>
              </a:extLst>
            </p:cNvPr>
            <p:cNvSpPr/>
            <p:nvPr/>
          </p:nvSpPr>
          <p:spPr>
            <a:xfrm>
              <a:off x="11157347" y="4168021"/>
              <a:ext cx="2480905" cy="310158"/>
            </a:xfrm>
            <a:prstGeom prst="rect">
              <a:avLst/>
            </a:prstGeom>
            <a:noFill/>
            <a:ln/>
          </p:spPr>
          <p:txBody>
            <a:bodyPr wrap="none" lIns="0" tIns="0" rIns="0" bIns="0" rtlCol="0" anchor="t"/>
            <a:lstStyle/>
            <a:p>
              <a:pPr marL="0" indent="0" algn="r" rtl="1">
                <a:lnSpc>
                  <a:spcPts val="2400"/>
                </a:lnSpc>
                <a:buNone/>
              </a:pPr>
              <a:r>
                <a:rPr lang="en-US" sz="1950" dirty="0">
                  <a:solidFill>
                    <a:srgbClr val="49495A"/>
                  </a:solidFill>
                  <a:latin typeface="Alexandria" pitchFamily="34" charset="0"/>
                  <a:ea typeface="Alexandria" pitchFamily="34" charset="-122"/>
                  <a:cs typeface="Alexandria" pitchFamily="34" charset="-120"/>
                </a:rPr>
                <a:t>الارتباط بالمشكلة</a:t>
              </a:r>
              <a:endParaRPr lang="en-US" sz="1950" dirty="0"/>
            </a:p>
          </p:txBody>
        </p:sp>
        <p:sp>
          <p:nvSpPr>
            <p:cNvPr id="13" name="Text 2">
              <a:extLst>
                <a:ext uri="{FF2B5EF4-FFF2-40B4-BE49-F238E27FC236}">
                  <a16:creationId xmlns:a16="http://schemas.microsoft.com/office/drawing/2014/main" id="{BCEF806D-997E-DEEB-4FAE-E0A914B4E9B7}"/>
                </a:ext>
              </a:extLst>
            </p:cNvPr>
            <p:cNvSpPr/>
            <p:nvPr/>
          </p:nvSpPr>
          <p:spPr>
            <a:xfrm>
              <a:off x="9687401" y="4597240"/>
              <a:ext cx="3950852" cy="1882061"/>
            </a:xfrm>
            <a:prstGeom prst="rect">
              <a:avLst/>
            </a:prstGeom>
            <a:noFill/>
            <a:ln/>
          </p:spPr>
          <p:txBody>
            <a:bodyPr wrap="square" lIns="0" tIns="0" rIns="0" bIns="0" rtlCol="0" anchor="t"/>
            <a:lstStyle/>
            <a:p>
              <a:pPr marL="0" indent="0" algn="just" rtl="1">
                <a:lnSpc>
                  <a:spcPts val="2500"/>
                </a:lnSpc>
                <a:buNone/>
              </a:pPr>
              <a:r>
                <a:rPr lang="en-US" sz="1550" dirty="0">
                  <a:solidFill>
                    <a:srgbClr val="49495A"/>
                  </a:solidFill>
                  <a:latin typeface="Alexandria" pitchFamily="34" charset="0"/>
                  <a:ea typeface="Alexandria" pitchFamily="34" charset="-122"/>
                  <a:cs typeface="Alexandria" pitchFamily="34" charset="-120"/>
                </a:rPr>
                <a:t>أن تكون الفروض مرتبطة بالمشكلة المحددة في الدراسة وتهدف إلى توضيح العلاقات أو النتائج المتوقعة</a:t>
              </a:r>
              <a:endParaRPr lang="en-US" sz="1550" dirty="0"/>
            </a:p>
          </p:txBody>
        </p:sp>
        <p:pic>
          <p:nvPicPr>
            <p:cNvPr id="14" name="Image 1" descr="preencoded.png">
              <a:extLst>
                <a:ext uri="{FF2B5EF4-FFF2-40B4-BE49-F238E27FC236}">
                  <a16:creationId xmlns:a16="http://schemas.microsoft.com/office/drawing/2014/main" id="{E2447CB4-7DDC-896A-44AC-2BB39A7341FE}"/>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5141476" y="3175873"/>
              <a:ext cx="4347567" cy="793790"/>
            </a:xfrm>
            <a:prstGeom prst="rect">
              <a:avLst/>
            </a:prstGeom>
          </p:spPr>
        </p:pic>
        <p:sp>
          <p:nvSpPr>
            <p:cNvPr id="15" name="Text 3">
              <a:extLst>
                <a:ext uri="{FF2B5EF4-FFF2-40B4-BE49-F238E27FC236}">
                  <a16:creationId xmlns:a16="http://schemas.microsoft.com/office/drawing/2014/main" id="{AF42D3E6-9B1F-C2FE-CEBF-0895C96B46CD}"/>
                </a:ext>
              </a:extLst>
            </p:cNvPr>
            <p:cNvSpPr/>
            <p:nvPr/>
          </p:nvSpPr>
          <p:spPr>
            <a:xfrm>
              <a:off x="6809780" y="4168021"/>
              <a:ext cx="2480905" cy="310158"/>
            </a:xfrm>
            <a:prstGeom prst="rect">
              <a:avLst/>
            </a:prstGeom>
            <a:noFill/>
            <a:ln/>
          </p:spPr>
          <p:txBody>
            <a:bodyPr wrap="none" lIns="0" tIns="0" rIns="0" bIns="0" rtlCol="0" anchor="t"/>
            <a:lstStyle/>
            <a:p>
              <a:pPr marL="0" indent="0" algn="r" rtl="1">
                <a:lnSpc>
                  <a:spcPts val="2400"/>
                </a:lnSpc>
                <a:buNone/>
              </a:pPr>
              <a:r>
                <a:rPr lang="en-US" sz="1950" dirty="0">
                  <a:solidFill>
                    <a:srgbClr val="49495A"/>
                  </a:solidFill>
                  <a:latin typeface="Alexandria" pitchFamily="34" charset="0"/>
                  <a:ea typeface="Alexandria" pitchFamily="34" charset="-122"/>
                  <a:cs typeface="Alexandria" pitchFamily="34" charset="-120"/>
                </a:rPr>
                <a:t>الوضوح والتحديد</a:t>
              </a:r>
              <a:endParaRPr lang="en-US" sz="1950" dirty="0"/>
            </a:p>
          </p:txBody>
        </p:sp>
        <p:sp>
          <p:nvSpPr>
            <p:cNvPr id="16" name="Text 4">
              <a:extLst>
                <a:ext uri="{FF2B5EF4-FFF2-40B4-BE49-F238E27FC236}">
                  <a16:creationId xmlns:a16="http://schemas.microsoft.com/office/drawing/2014/main" id="{E0895693-FA3E-5616-885A-1966A2E47A61}"/>
                </a:ext>
              </a:extLst>
            </p:cNvPr>
            <p:cNvSpPr/>
            <p:nvPr/>
          </p:nvSpPr>
          <p:spPr>
            <a:xfrm>
              <a:off x="5339834" y="4597241"/>
              <a:ext cx="3950851" cy="317540"/>
            </a:xfrm>
            <a:prstGeom prst="rect">
              <a:avLst/>
            </a:prstGeom>
            <a:noFill/>
            <a:ln/>
          </p:spPr>
          <p:txBody>
            <a:bodyPr wrap="none" lIns="0" tIns="0" rIns="0" bIns="0" rtlCol="0" anchor="t"/>
            <a:lstStyle/>
            <a:p>
              <a:pPr marL="0" indent="0" algn="just" rtl="1">
                <a:lnSpc>
                  <a:spcPts val="2500"/>
                </a:lnSpc>
                <a:buNone/>
              </a:pPr>
              <a:r>
                <a:rPr lang="en-US" sz="1550" dirty="0">
                  <a:solidFill>
                    <a:srgbClr val="49495A"/>
                  </a:solidFill>
                  <a:latin typeface="Alexandria" pitchFamily="34" charset="0"/>
                  <a:ea typeface="Alexandria" pitchFamily="34" charset="-122"/>
                  <a:cs typeface="Alexandria" pitchFamily="34" charset="-120"/>
                </a:rPr>
                <a:t>أن تتم صياغتها بشكل واضح ومحدد ودقيق</a:t>
              </a:r>
              <a:endParaRPr lang="en-US" sz="1550" dirty="0"/>
            </a:p>
          </p:txBody>
        </p:sp>
        <p:pic>
          <p:nvPicPr>
            <p:cNvPr id="17" name="Image 2" descr="preencoded.png">
              <a:extLst>
                <a:ext uri="{FF2B5EF4-FFF2-40B4-BE49-F238E27FC236}">
                  <a16:creationId xmlns:a16="http://schemas.microsoft.com/office/drawing/2014/main" id="{38C872CB-6721-1112-93BE-DB999DE78FEE}"/>
                </a:ext>
              </a:extLst>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793909" y="3175873"/>
              <a:ext cx="4347567" cy="793790"/>
            </a:xfrm>
            <a:prstGeom prst="rect">
              <a:avLst/>
            </a:prstGeom>
          </p:spPr>
        </p:pic>
        <p:sp>
          <p:nvSpPr>
            <p:cNvPr id="18" name="Text 5">
              <a:extLst>
                <a:ext uri="{FF2B5EF4-FFF2-40B4-BE49-F238E27FC236}">
                  <a16:creationId xmlns:a16="http://schemas.microsoft.com/office/drawing/2014/main" id="{95649677-EBF5-55D7-B237-A3F8056D8209}"/>
                </a:ext>
              </a:extLst>
            </p:cNvPr>
            <p:cNvSpPr/>
            <p:nvPr/>
          </p:nvSpPr>
          <p:spPr>
            <a:xfrm>
              <a:off x="2462212" y="4168021"/>
              <a:ext cx="2480905" cy="310158"/>
            </a:xfrm>
            <a:prstGeom prst="rect">
              <a:avLst/>
            </a:prstGeom>
            <a:noFill/>
            <a:ln/>
          </p:spPr>
          <p:txBody>
            <a:bodyPr wrap="none" lIns="0" tIns="0" rIns="0" bIns="0" rtlCol="0" anchor="t"/>
            <a:lstStyle/>
            <a:p>
              <a:pPr marL="0" indent="0" algn="r" rtl="1">
                <a:lnSpc>
                  <a:spcPts val="2400"/>
                </a:lnSpc>
                <a:buNone/>
              </a:pPr>
              <a:r>
                <a:rPr lang="en-US" sz="1950" dirty="0">
                  <a:solidFill>
                    <a:srgbClr val="49495A"/>
                  </a:solidFill>
                  <a:latin typeface="Alexandria" pitchFamily="34" charset="0"/>
                  <a:ea typeface="Alexandria" pitchFamily="34" charset="-122"/>
                  <a:cs typeface="Alexandria" pitchFamily="34" charset="-120"/>
                </a:rPr>
                <a:t>القابلية للتحقق</a:t>
              </a:r>
              <a:endParaRPr lang="en-US" sz="1950" dirty="0"/>
            </a:p>
          </p:txBody>
        </p:sp>
        <p:sp>
          <p:nvSpPr>
            <p:cNvPr id="19" name="Text 6">
              <a:extLst>
                <a:ext uri="{FF2B5EF4-FFF2-40B4-BE49-F238E27FC236}">
                  <a16:creationId xmlns:a16="http://schemas.microsoft.com/office/drawing/2014/main" id="{5EF34C8A-4768-3C08-F54C-18AEECC0C113}"/>
                </a:ext>
              </a:extLst>
            </p:cNvPr>
            <p:cNvSpPr/>
            <p:nvPr/>
          </p:nvSpPr>
          <p:spPr>
            <a:xfrm>
              <a:off x="992267" y="4597242"/>
              <a:ext cx="3950852" cy="1680186"/>
            </a:xfrm>
            <a:prstGeom prst="rect">
              <a:avLst/>
            </a:prstGeom>
            <a:noFill/>
            <a:ln/>
          </p:spPr>
          <p:txBody>
            <a:bodyPr wrap="square" lIns="0" tIns="0" rIns="0" bIns="0" rtlCol="0" anchor="t"/>
            <a:lstStyle/>
            <a:p>
              <a:pPr marL="0" indent="0" algn="just" rtl="1">
                <a:lnSpc>
                  <a:spcPts val="2500"/>
                </a:lnSpc>
                <a:buNone/>
              </a:pPr>
              <a:r>
                <a:rPr lang="en-US" sz="1550" dirty="0">
                  <a:solidFill>
                    <a:srgbClr val="49495A"/>
                  </a:solidFill>
                  <a:latin typeface="Alexandria" pitchFamily="34" charset="0"/>
                  <a:ea typeface="Alexandria" pitchFamily="34" charset="-122"/>
                  <a:cs typeface="Alexandria" pitchFamily="34" charset="-120"/>
                </a:rPr>
                <a:t>يجب أن تكون الفروض قابلة للتحقق من خلال جمع البيانات وتحليلها ومقارنة النتائج مع الفروض المفترضة</a:t>
              </a:r>
              <a:endParaRPr lang="en-US" sz="1550" dirty="0"/>
            </a:p>
          </p:txBody>
        </p:sp>
      </p:grpSp>
    </p:spTree>
    <p:extLst>
      <p:ext uri="{BB962C8B-B14F-4D97-AF65-F5344CB8AC3E}">
        <p14:creationId xmlns:p14="http://schemas.microsoft.com/office/powerpoint/2010/main" val="191860966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24449" y="1260034"/>
            <a:ext cx="11839024" cy="511060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a:t>معايير تحديد منهجية القياس</a:t>
            </a:r>
            <a:endParaRPr lang="ar-EG" dirty="0"/>
          </a:p>
        </p:txBody>
      </p:sp>
      <p:sp>
        <p:nvSpPr>
          <p:cNvPr id="3" name="TextBox 2"/>
          <p:cNvSpPr txBox="1"/>
          <p:nvPr/>
        </p:nvSpPr>
        <p:spPr>
          <a:xfrm>
            <a:off x="4262195" y="407024"/>
            <a:ext cx="3902032" cy="400110"/>
          </a:xfrm>
          <a:prstGeom prst="rect">
            <a:avLst/>
          </a:prstGeom>
          <a:noFill/>
        </p:spPr>
        <p:txBody>
          <a:bodyPr wrap="square" rtlCol="0">
            <a:spAutoFit/>
          </a:bodyPr>
          <a:lstStyle/>
          <a:p>
            <a:pPr algn="ctr"/>
            <a:r>
              <a:rPr lang="ar-EG" sz="2000" b="1" dirty="0">
                <a:latin typeface="Alexandria" pitchFamily="2" charset="-78"/>
                <a:cs typeface="Alexandria" pitchFamily="2" charset="-78"/>
              </a:rPr>
              <a:t>حادي عشر: منهجية القياس</a:t>
            </a:r>
            <a:endParaRPr lang="en-US" sz="2000" b="1" dirty="0">
              <a:latin typeface="Alexandria" pitchFamily="2" charset="-78"/>
              <a:cs typeface="Alexandria" pitchFamily="2" charset="-78"/>
            </a:endParaRPr>
          </a:p>
        </p:txBody>
      </p:sp>
      <p:sp>
        <p:nvSpPr>
          <p:cNvPr id="5" name="Rectangle 4"/>
          <p:cNvSpPr/>
          <p:nvPr/>
        </p:nvSpPr>
        <p:spPr>
          <a:xfrm>
            <a:off x="869948" y="191003"/>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054765" y="27085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054765" y="487364"/>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a:t>
            </a:r>
            <a:r>
              <a:rPr lang="ar-EG" sz="5400" b="1" dirty="0">
                <a:solidFill>
                  <a:schemeClr val="bg1"/>
                </a:solidFill>
                <a:latin typeface="Times New Roman" panose="02020603050405020304" pitchFamily="18" charset="0"/>
                <a:cs typeface="Times New Roman" panose="02020603050405020304" pitchFamily="18" charset="0"/>
              </a:rPr>
              <a:t>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341971" y="1365803"/>
            <a:ext cx="11508058" cy="876458"/>
          </a:xfrm>
          <a:prstGeom prst="rect">
            <a:avLst/>
          </a:prstGeom>
          <a:noFill/>
        </p:spPr>
        <p:txBody>
          <a:bodyPr wrap="square" rtlCol="0">
            <a:spAutoFit/>
          </a:bodyPr>
          <a:lstStyle/>
          <a:p>
            <a:pPr indent="404813" algn="just" rtl="1">
              <a:lnSpc>
                <a:spcPct val="150000"/>
              </a:lnSpc>
            </a:pPr>
            <a:r>
              <a:rPr lang="ar-EG" dirty="0">
                <a:latin typeface="Alexandria" pitchFamily="2" charset="-78"/>
                <a:cs typeface="Alexandria" pitchFamily="2" charset="-78"/>
              </a:rPr>
              <a:t>منهجية القياس تشير إلى الإجراءات والأدوات التي يتم استخدامها لجمع البيانات في الدراسة. تشمل منهجية القياس وصف الأدوات المستخدمة وطرق جمع البيانات وإجراءات التحليل المستخدمة </a:t>
            </a:r>
            <a:r>
              <a:rPr lang="ar-EG">
                <a:latin typeface="Alexandria" pitchFamily="2" charset="-78"/>
                <a:cs typeface="Alexandria" pitchFamily="2" charset="-78"/>
              </a:rPr>
              <a:t>لاحقًا.</a:t>
            </a:r>
            <a:endParaRPr lang="ar-EG" dirty="0">
              <a:latin typeface="Alexandria" pitchFamily="2" charset="-78"/>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678850" y="268963"/>
            <a:ext cx="2305141" cy="1076343"/>
          </a:xfrm>
          <a:prstGeom prst="rect">
            <a:avLst/>
          </a:prstGeom>
        </p:spPr>
      </p:pic>
      <p:grpSp>
        <p:nvGrpSpPr>
          <p:cNvPr id="17" name="Group 16">
            <a:extLst>
              <a:ext uri="{FF2B5EF4-FFF2-40B4-BE49-F238E27FC236}">
                <a16:creationId xmlns:a16="http://schemas.microsoft.com/office/drawing/2014/main" id="{5E48FA85-A1C3-BE9B-8FF1-B07CC85AA469}"/>
              </a:ext>
            </a:extLst>
          </p:cNvPr>
          <p:cNvGrpSpPr/>
          <p:nvPr/>
        </p:nvGrpSpPr>
        <p:grpSpPr>
          <a:xfrm>
            <a:off x="1" y="2348029"/>
            <a:ext cx="11983990" cy="3662478"/>
            <a:chOff x="892969" y="1377553"/>
            <a:chExt cx="12943641" cy="5474375"/>
          </a:xfrm>
        </p:grpSpPr>
        <p:sp>
          <p:nvSpPr>
            <p:cNvPr id="2" name="Text 0"/>
            <p:cNvSpPr/>
            <p:nvPr/>
          </p:nvSpPr>
          <p:spPr>
            <a:xfrm>
              <a:off x="8792408" y="1377553"/>
              <a:ext cx="5044202" cy="496133"/>
            </a:xfrm>
            <a:prstGeom prst="rect">
              <a:avLst/>
            </a:prstGeom>
            <a:noFill/>
            <a:ln/>
          </p:spPr>
          <p:txBody>
            <a:bodyPr wrap="none" lIns="0" tIns="0" rIns="0" bIns="0" rtlCol="0" anchor="t"/>
            <a:lstStyle/>
            <a:p>
              <a:pPr marL="0" indent="0" algn="r" rtl="1">
                <a:lnSpc>
                  <a:spcPts val="3900"/>
                </a:lnSpc>
                <a:buNone/>
              </a:pPr>
              <a:r>
                <a:rPr lang="en-US" sz="3100">
                  <a:solidFill>
                    <a:srgbClr val="403CCF"/>
                  </a:solidFill>
                  <a:latin typeface="Alexandria" pitchFamily="34" charset="0"/>
                  <a:ea typeface="Alexandria" pitchFamily="34" charset="-122"/>
                  <a:cs typeface="Alexandria" pitchFamily="34" charset="-120"/>
                </a:rPr>
                <a:t>معايير تحديد منهجية القياس</a:t>
              </a:r>
              <a:endParaRPr lang="en-US" sz="3100" dirty="0"/>
            </a:p>
          </p:txBody>
        </p:sp>
        <p:sp>
          <p:nvSpPr>
            <p:cNvPr id="8" name="Shape 1"/>
            <p:cNvSpPr/>
            <p:nvPr/>
          </p:nvSpPr>
          <p:spPr>
            <a:xfrm>
              <a:off x="9489162" y="2270522"/>
              <a:ext cx="2173724" cy="1461016"/>
            </a:xfrm>
            <a:prstGeom prst="roundRect">
              <a:avLst>
                <a:gd name="adj" fmla="val 2038"/>
              </a:avLst>
            </a:prstGeom>
            <a:solidFill>
              <a:srgbClr val="EAE8F3"/>
            </a:solidFill>
            <a:ln/>
          </p:spPr>
          <p:txBody>
            <a:bodyPr/>
            <a:lstStyle/>
            <a:p>
              <a:endParaRPr lang="en-US"/>
            </a:p>
          </p:txBody>
        </p:sp>
        <p:pic>
          <p:nvPicPr>
            <p:cNvPr id="9" name="Image 0"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436543" y="2861429"/>
              <a:ext cx="279083" cy="279083"/>
            </a:xfrm>
            <a:prstGeom prst="rect">
              <a:avLst/>
            </a:prstGeom>
          </p:spPr>
        </p:pic>
        <p:sp>
          <p:nvSpPr>
            <p:cNvPr id="11" name="Text 2"/>
            <p:cNvSpPr/>
            <p:nvPr/>
          </p:nvSpPr>
          <p:spPr>
            <a:xfrm>
              <a:off x="6809899" y="2468880"/>
              <a:ext cx="2480905" cy="310158"/>
            </a:xfrm>
            <a:prstGeom prst="rect">
              <a:avLst/>
            </a:prstGeom>
            <a:noFill/>
            <a:ln/>
          </p:spPr>
          <p:txBody>
            <a:bodyPr wrap="none" lIns="0" tIns="0" rIns="0" bIns="0" rtlCol="0" anchor="t"/>
            <a:lstStyle/>
            <a:p>
              <a:pPr marL="0" indent="0" algn="r" rtl="1">
                <a:lnSpc>
                  <a:spcPts val="2400"/>
                </a:lnSpc>
                <a:buNone/>
              </a:pPr>
              <a:r>
                <a:rPr lang="en-US" sz="1950" dirty="0">
                  <a:solidFill>
                    <a:srgbClr val="49495A"/>
                  </a:solidFill>
                  <a:latin typeface="Alexandria" pitchFamily="34" charset="0"/>
                  <a:ea typeface="Alexandria" pitchFamily="34" charset="-122"/>
                  <a:cs typeface="Alexandria" pitchFamily="34" charset="-120"/>
                </a:rPr>
                <a:t>توضيح الأدوات</a:t>
              </a:r>
              <a:endParaRPr lang="en-US" sz="1950" dirty="0"/>
            </a:p>
          </p:txBody>
        </p:sp>
        <p:sp>
          <p:nvSpPr>
            <p:cNvPr id="12" name="Text 3"/>
            <p:cNvSpPr/>
            <p:nvPr/>
          </p:nvSpPr>
          <p:spPr>
            <a:xfrm>
              <a:off x="992148" y="2898100"/>
              <a:ext cx="8298656" cy="635079"/>
            </a:xfrm>
            <a:prstGeom prst="rect">
              <a:avLst/>
            </a:prstGeom>
            <a:noFill/>
            <a:ln/>
          </p:spPr>
          <p:txBody>
            <a:bodyPr wrap="square" lIns="0" tIns="0" rIns="0" bIns="0" rtlCol="0" anchor="t"/>
            <a:lstStyle/>
            <a:p>
              <a:pPr marL="0" indent="0" algn="just" rtl="1">
                <a:lnSpc>
                  <a:spcPts val="2500"/>
                </a:lnSpc>
                <a:buNone/>
              </a:pPr>
              <a:r>
                <a:rPr lang="en-US" sz="1550" dirty="0">
                  <a:solidFill>
                    <a:srgbClr val="49495A"/>
                  </a:solidFill>
                  <a:latin typeface="Alexandria" pitchFamily="34" charset="0"/>
                  <a:ea typeface="Alexandria" pitchFamily="34" charset="-122"/>
                  <a:cs typeface="Alexandria" pitchFamily="34" charset="-120"/>
                </a:rPr>
                <a:t>توضيح الأدوات والإجراءات التي سيتم استخدامها لقياس المتغيرات، مع توضيح طرق الجمع وتحليل البيانات</a:t>
              </a:r>
              <a:endParaRPr lang="en-US" sz="1550" dirty="0"/>
            </a:p>
          </p:txBody>
        </p:sp>
        <p:sp>
          <p:nvSpPr>
            <p:cNvPr id="13" name="Shape 4"/>
            <p:cNvSpPr/>
            <p:nvPr/>
          </p:nvSpPr>
          <p:spPr>
            <a:xfrm>
              <a:off x="892969" y="3722013"/>
              <a:ext cx="8497014" cy="11430"/>
            </a:xfrm>
            <a:prstGeom prst="roundRect">
              <a:avLst>
                <a:gd name="adj" fmla="val 260465"/>
              </a:avLst>
            </a:prstGeom>
            <a:solidFill>
              <a:srgbClr val="D0CED9"/>
            </a:solidFill>
            <a:ln/>
          </p:spPr>
          <p:txBody>
            <a:bodyPr/>
            <a:lstStyle/>
            <a:p>
              <a:endParaRPr lang="en-US"/>
            </a:p>
          </p:txBody>
        </p:sp>
        <p:sp>
          <p:nvSpPr>
            <p:cNvPr id="14" name="Shape 5"/>
            <p:cNvSpPr/>
            <p:nvPr/>
          </p:nvSpPr>
          <p:spPr>
            <a:xfrm>
              <a:off x="8402241" y="3830717"/>
              <a:ext cx="4347567" cy="1461016"/>
            </a:xfrm>
            <a:prstGeom prst="roundRect">
              <a:avLst>
                <a:gd name="adj" fmla="val 2038"/>
              </a:avLst>
            </a:prstGeom>
            <a:solidFill>
              <a:srgbClr val="EAE8F3"/>
            </a:solidFill>
            <a:ln/>
          </p:spPr>
          <p:txBody>
            <a:bodyPr/>
            <a:lstStyle/>
            <a:p>
              <a:endParaRPr lang="en-US"/>
            </a:p>
          </p:txBody>
        </p:sp>
        <p:pic>
          <p:nvPicPr>
            <p:cNvPr id="15" name="Image 1" descr="preencoded.png"/>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0436543" y="4421624"/>
              <a:ext cx="279083" cy="279083"/>
            </a:xfrm>
            <a:prstGeom prst="rect">
              <a:avLst/>
            </a:prstGeom>
          </p:spPr>
        </p:pic>
        <p:sp>
          <p:nvSpPr>
            <p:cNvPr id="16" name="Text 6"/>
            <p:cNvSpPr/>
            <p:nvPr/>
          </p:nvSpPr>
          <p:spPr>
            <a:xfrm>
              <a:off x="5722977" y="4029075"/>
              <a:ext cx="2480905" cy="310158"/>
            </a:xfrm>
            <a:prstGeom prst="rect">
              <a:avLst/>
            </a:prstGeom>
            <a:noFill/>
            <a:ln/>
          </p:spPr>
          <p:txBody>
            <a:bodyPr wrap="none" lIns="0" tIns="0" rIns="0" bIns="0" rtlCol="0" anchor="t"/>
            <a:lstStyle/>
            <a:p>
              <a:pPr marL="0" indent="0" algn="r" rtl="1">
                <a:lnSpc>
                  <a:spcPts val="2400"/>
                </a:lnSpc>
                <a:buNone/>
              </a:pPr>
              <a:r>
                <a:rPr lang="en-US" sz="1950" dirty="0">
                  <a:solidFill>
                    <a:srgbClr val="49495A"/>
                  </a:solidFill>
                  <a:latin typeface="Alexandria" pitchFamily="34" charset="0"/>
                  <a:ea typeface="Alexandria" pitchFamily="34" charset="-122"/>
                  <a:cs typeface="Alexandria" pitchFamily="34" charset="-120"/>
                </a:rPr>
                <a:t>الصحة والموثوقية</a:t>
              </a:r>
              <a:endParaRPr lang="en-US" sz="1950" dirty="0"/>
            </a:p>
          </p:txBody>
        </p:sp>
        <p:sp>
          <p:nvSpPr>
            <p:cNvPr id="18" name="Text 7"/>
            <p:cNvSpPr/>
            <p:nvPr/>
          </p:nvSpPr>
          <p:spPr>
            <a:xfrm>
              <a:off x="992148" y="4458295"/>
              <a:ext cx="7211735" cy="635079"/>
            </a:xfrm>
            <a:prstGeom prst="rect">
              <a:avLst/>
            </a:prstGeom>
            <a:noFill/>
            <a:ln/>
          </p:spPr>
          <p:txBody>
            <a:bodyPr wrap="square" lIns="0" tIns="0" rIns="0" bIns="0" rtlCol="0" anchor="t"/>
            <a:lstStyle/>
            <a:p>
              <a:pPr marL="0" indent="0" algn="just" rtl="1">
                <a:lnSpc>
                  <a:spcPts val="2500"/>
                </a:lnSpc>
                <a:buNone/>
              </a:pPr>
              <a:r>
                <a:rPr lang="en-US" sz="1550" dirty="0">
                  <a:solidFill>
                    <a:srgbClr val="49495A"/>
                  </a:solidFill>
                  <a:latin typeface="Alexandria" pitchFamily="34" charset="0"/>
                  <a:ea typeface="Alexandria" pitchFamily="34" charset="-122"/>
                  <a:cs typeface="Alexandria" pitchFamily="34" charset="-120"/>
                </a:rPr>
                <a:t>التأكد من صحة وموثوقية الأدوات المستخدمة لقياس المتغيرات، سواء كانت استبيانات أو مقابلات أو غيرها</a:t>
              </a:r>
              <a:endParaRPr lang="en-US" sz="1550" dirty="0"/>
            </a:p>
          </p:txBody>
        </p:sp>
        <p:sp>
          <p:nvSpPr>
            <p:cNvPr id="19" name="Shape 8"/>
            <p:cNvSpPr/>
            <p:nvPr/>
          </p:nvSpPr>
          <p:spPr>
            <a:xfrm>
              <a:off x="892969" y="5282208"/>
              <a:ext cx="7410093" cy="11430"/>
            </a:xfrm>
            <a:prstGeom prst="roundRect">
              <a:avLst>
                <a:gd name="adj" fmla="val 260465"/>
              </a:avLst>
            </a:prstGeom>
            <a:solidFill>
              <a:srgbClr val="D0CED9"/>
            </a:solidFill>
            <a:ln/>
          </p:spPr>
          <p:txBody>
            <a:bodyPr/>
            <a:lstStyle/>
            <a:p>
              <a:endParaRPr lang="en-US"/>
            </a:p>
          </p:txBody>
        </p:sp>
        <p:sp>
          <p:nvSpPr>
            <p:cNvPr id="20" name="Shape 9"/>
            <p:cNvSpPr/>
            <p:nvPr/>
          </p:nvSpPr>
          <p:spPr>
            <a:xfrm>
              <a:off x="7315200" y="5390912"/>
              <a:ext cx="6521410" cy="1461016"/>
            </a:xfrm>
            <a:prstGeom prst="roundRect">
              <a:avLst>
                <a:gd name="adj" fmla="val 2038"/>
              </a:avLst>
            </a:prstGeom>
            <a:solidFill>
              <a:srgbClr val="EAE8F3"/>
            </a:solidFill>
            <a:ln/>
          </p:spPr>
          <p:txBody>
            <a:bodyPr/>
            <a:lstStyle/>
            <a:p>
              <a:endParaRPr lang="en-US"/>
            </a:p>
          </p:txBody>
        </p:sp>
        <p:pic>
          <p:nvPicPr>
            <p:cNvPr id="21" name="Image 2" descr="preencoded.png"/>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0436423" y="5981819"/>
              <a:ext cx="279083" cy="279083"/>
            </a:xfrm>
            <a:prstGeom prst="rect">
              <a:avLst/>
            </a:prstGeom>
          </p:spPr>
        </p:pic>
        <p:sp>
          <p:nvSpPr>
            <p:cNvPr id="22" name="Text 10"/>
            <p:cNvSpPr/>
            <p:nvPr/>
          </p:nvSpPr>
          <p:spPr>
            <a:xfrm>
              <a:off x="4635937" y="5589270"/>
              <a:ext cx="2480905" cy="310158"/>
            </a:xfrm>
            <a:prstGeom prst="rect">
              <a:avLst/>
            </a:prstGeom>
            <a:noFill/>
            <a:ln/>
          </p:spPr>
          <p:txBody>
            <a:bodyPr wrap="none" lIns="0" tIns="0" rIns="0" bIns="0" rtlCol="0" anchor="t"/>
            <a:lstStyle/>
            <a:p>
              <a:pPr marL="0" indent="0" algn="r" rtl="1">
                <a:lnSpc>
                  <a:spcPts val="2400"/>
                </a:lnSpc>
                <a:buNone/>
              </a:pPr>
              <a:r>
                <a:rPr lang="en-US" sz="1950" dirty="0">
                  <a:solidFill>
                    <a:srgbClr val="49495A"/>
                  </a:solidFill>
                  <a:latin typeface="Alexandria" pitchFamily="34" charset="0"/>
                  <a:ea typeface="Alexandria" pitchFamily="34" charset="-122"/>
                  <a:cs typeface="Alexandria" pitchFamily="34" charset="-120"/>
                </a:rPr>
                <a:t>اختيار العينة</a:t>
              </a:r>
              <a:endParaRPr lang="en-US" sz="1950" dirty="0"/>
            </a:p>
          </p:txBody>
        </p:sp>
        <p:sp>
          <p:nvSpPr>
            <p:cNvPr id="23" name="Text 11"/>
            <p:cNvSpPr/>
            <p:nvPr/>
          </p:nvSpPr>
          <p:spPr>
            <a:xfrm>
              <a:off x="992148" y="6018490"/>
              <a:ext cx="6124694" cy="635079"/>
            </a:xfrm>
            <a:prstGeom prst="rect">
              <a:avLst/>
            </a:prstGeom>
            <a:noFill/>
            <a:ln/>
          </p:spPr>
          <p:txBody>
            <a:bodyPr wrap="square" lIns="0" tIns="0" rIns="0" bIns="0" rtlCol="0" anchor="t"/>
            <a:lstStyle/>
            <a:p>
              <a:pPr marL="0" indent="0" algn="just" rtl="1">
                <a:lnSpc>
                  <a:spcPts val="2500"/>
                </a:lnSpc>
                <a:buNone/>
              </a:pPr>
              <a:r>
                <a:rPr lang="en-US" sz="1550" dirty="0">
                  <a:solidFill>
                    <a:srgbClr val="49495A"/>
                  </a:solidFill>
                  <a:latin typeface="Alexandria" pitchFamily="34" charset="0"/>
                  <a:ea typeface="Alexandria" pitchFamily="34" charset="-122"/>
                  <a:cs typeface="Alexandria" pitchFamily="34" charset="-120"/>
                </a:rPr>
                <a:t>توضيح طريقة اختيار العينة وضمان تمثيلها للمجتمع الأوسع التي تهدف الدراسة إلى التعميم عليه</a:t>
              </a:r>
              <a:endParaRPr lang="en-US" sz="1550" dirty="0"/>
            </a:p>
          </p:txBody>
        </p:sp>
      </p:grpSp>
    </p:spTree>
    <p:extLst>
      <p:ext uri="{BB962C8B-B14F-4D97-AF65-F5344CB8AC3E}">
        <p14:creationId xmlns:p14="http://schemas.microsoft.com/office/powerpoint/2010/main" val="359734219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200723" y="1240423"/>
            <a:ext cx="11783268" cy="481548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4141341" y="365201"/>
            <a:ext cx="3902032" cy="400110"/>
          </a:xfrm>
          <a:prstGeom prst="rect">
            <a:avLst/>
          </a:prstGeom>
          <a:noFill/>
        </p:spPr>
        <p:txBody>
          <a:bodyPr wrap="square" rtlCol="0">
            <a:spAutoFit/>
          </a:bodyPr>
          <a:lstStyle/>
          <a:p>
            <a:pPr algn="ctr"/>
            <a:r>
              <a:rPr lang="ar-EG" sz="2000" b="1" dirty="0">
                <a:latin typeface="Alexandria" pitchFamily="2" charset="-78"/>
                <a:cs typeface="Alexandria" pitchFamily="2" charset="-78"/>
              </a:rPr>
              <a:t>ثاني عشر: نوع الدراسة</a:t>
            </a:r>
            <a:endParaRPr lang="en-US" sz="2000" b="1" dirty="0">
              <a:latin typeface="Alexandria" pitchFamily="2" charset="-78"/>
              <a:cs typeface="Alexandria" pitchFamily="2" charset="-78"/>
            </a:endParaRPr>
          </a:p>
        </p:txBody>
      </p:sp>
      <p:sp>
        <p:nvSpPr>
          <p:cNvPr id="5" name="Rectangle 4"/>
          <p:cNvSpPr/>
          <p:nvPr/>
        </p:nvSpPr>
        <p:spPr>
          <a:xfrm>
            <a:off x="832812" y="142971"/>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017629" y="19592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051926" y="385641"/>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a:t>
            </a:r>
            <a:r>
              <a:rPr lang="ar-EG" sz="5400" b="1" dirty="0">
                <a:solidFill>
                  <a:schemeClr val="bg1"/>
                </a:solidFill>
                <a:latin typeface="Times New Roman" panose="02020603050405020304" pitchFamily="18" charset="0"/>
                <a:cs typeface="Times New Roman" panose="02020603050405020304" pitchFamily="18" charset="0"/>
              </a:rPr>
              <a:t>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367990" y="1400907"/>
            <a:ext cx="11434497" cy="789383"/>
          </a:xfrm>
          <a:prstGeom prst="rect">
            <a:avLst/>
          </a:prstGeom>
          <a:noFill/>
        </p:spPr>
        <p:txBody>
          <a:bodyPr wrap="square" rtlCol="0">
            <a:spAutoFit/>
          </a:bodyPr>
          <a:lstStyle/>
          <a:p>
            <a:pPr indent="404813" algn="just" rtl="1">
              <a:lnSpc>
                <a:spcPct val="150000"/>
              </a:lnSpc>
            </a:pPr>
            <a:r>
              <a:rPr lang="ar-EG" sz="1600" dirty="0">
                <a:latin typeface="Alexandria" pitchFamily="2" charset="-78"/>
                <a:cs typeface="Alexandria" pitchFamily="2" charset="-78"/>
              </a:rPr>
              <a:t>نوع الدراسة يشير إلى التصميم العام للبحث وطريقة جمع البيانات وتحليلها. يمكن أن يكون نوع الدراسة تجريبيًا، استطلاعيًا، وصفيًا، تحليليًا، تطبيقيًا، تاريخيًا، وغير ذلك. يتم اختيار نوع الدراسة استنادًا إلى الأهداف والمشكلة المحددة </a:t>
            </a:r>
            <a:r>
              <a:rPr lang="ar-EG" sz="1600">
                <a:latin typeface="Alexandria" pitchFamily="2" charset="-78"/>
                <a:cs typeface="Alexandria" pitchFamily="2" charset="-78"/>
              </a:rPr>
              <a:t>للبحث.</a:t>
            </a:r>
            <a:endParaRPr lang="ar-EG" sz="1600" dirty="0">
              <a:latin typeface="Alexandria" pitchFamily="2" charset="-78"/>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678850" y="268963"/>
            <a:ext cx="2305141" cy="1076343"/>
          </a:xfrm>
          <a:prstGeom prst="rect">
            <a:avLst/>
          </a:prstGeom>
        </p:spPr>
      </p:pic>
      <p:grpSp>
        <p:nvGrpSpPr>
          <p:cNvPr id="15" name="Group 14">
            <a:extLst>
              <a:ext uri="{FF2B5EF4-FFF2-40B4-BE49-F238E27FC236}">
                <a16:creationId xmlns:a16="http://schemas.microsoft.com/office/drawing/2014/main" id="{217950DB-C0CB-1015-C76B-4F044CBF237C}"/>
              </a:ext>
            </a:extLst>
          </p:cNvPr>
          <p:cNvGrpSpPr/>
          <p:nvPr/>
        </p:nvGrpSpPr>
        <p:grpSpPr>
          <a:xfrm>
            <a:off x="367990" y="2442758"/>
            <a:ext cx="11192049" cy="3558204"/>
            <a:chOff x="793790" y="1970484"/>
            <a:chExt cx="13042821" cy="5022295"/>
          </a:xfrm>
        </p:grpSpPr>
        <p:sp>
          <p:nvSpPr>
            <p:cNvPr id="2" name="Text 0"/>
            <p:cNvSpPr/>
            <p:nvPr/>
          </p:nvSpPr>
          <p:spPr>
            <a:xfrm>
              <a:off x="9535716" y="1970484"/>
              <a:ext cx="4300895" cy="496133"/>
            </a:xfrm>
            <a:prstGeom prst="rect">
              <a:avLst/>
            </a:prstGeom>
            <a:noFill/>
            <a:ln/>
          </p:spPr>
          <p:txBody>
            <a:bodyPr wrap="none" lIns="0" tIns="0" rIns="0" bIns="0" rtlCol="0" anchor="t"/>
            <a:lstStyle/>
            <a:p>
              <a:pPr marL="0" indent="0" algn="r" rtl="1">
                <a:lnSpc>
                  <a:spcPts val="3900"/>
                </a:lnSpc>
                <a:buNone/>
              </a:pPr>
              <a:r>
                <a:rPr lang="en-US" sz="3100" dirty="0">
                  <a:solidFill>
                    <a:srgbClr val="403CCF"/>
                  </a:solidFill>
                  <a:latin typeface="Alexandria" pitchFamily="34" charset="0"/>
                  <a:ea typeface="Alexandria" pitchFamily="34" charset="-122"/>
                  <a:cs typeface="Alexandria" pitchFamily="34" charset="-120"/>
                </a:rPr>
                <a:t>معايير تحديد نوع الدراسة</a:t>
              </a:r>
              <a:endParaRPr lang="en-US" sz="3100" dirty="0"/>
            </a:p>
          </p:txBody>
        </p:sp>
        <p:pic>
          <p:nvPicPr>
            <p:cNvPr id="8" name="Image 0" descr="preencoded.png"/>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9499997" y="2863453"/>
              <a:ext cx="2152055" cy="706874"/>
            </a:xfrm>
            <a:prstGeom prst="rect">
              <a:avLst/>
            </a:prstGeom>
          </p:spPr>
        </p:pic>
        <p:sp>
          <p:nvSpPr>
            <p:cNvPr id="9" name="Text 1"/>
            <p:cNvSpPr/>
            <p:nvPr/>
          </p:nvSpPr>
          <p:spPr>
            <a:xfrm>
              <a:off x="10436543" y="3118604"/>
              <a:ext cx="279083" cy="348853"/>
            </a:xfrm>
            <a:prstGeom prst="rect">
              <a:avLst/>
            </a:prstGeom>
            <a:noFill/>
            <a:ln/>
          </p:spPr>
          <p:txBody>
            <a:bodyPr wrap="none" lIns="0" tIns="0" rIns="0" bIns="0" rtlCol="0" anchor="t"/>
            <a:lstStyle/>
            <a:p>
              <a:pPr marL="0" indent="0" algn="ctr" rtl="1">
                <a:lnSpc>
                  <a:spcPts val="3500"/>
                </a:lnSpc>
                <a:buNone/>
              </a:pPr>
              <a:r>
                <a:rPr lang="en-US" sz="2150" dirty="0">
                  <a:solidFill>
                    <a:srgbClr val="49495A"/>
                  </a:solidFill>
                  <a:latin typeface="Alexandria" pitchFamily="34" charset="0"/>
                  <a:ea typeface="Alexandria" pitchFamily="34" charset="-122"/>
                  <a:cs typeface="Alexandria" pitchFamily="34" charset="-120"/>
                </a:rPr>
                <a:t>1</a:t>
              </a:r>
              <a:endParaRPr lang="en-US" sz="2150" dirty="0"/>
            </a:p>
          </p:txBody>
        </p:sp>
        <p:sp>
          <p:nvSpPr>
            <p:cNvPr id="11" name="Text 2"/>
            <p:cNvSpPr/>
            <p:nvPr/>
          </p:nvSpPr>
          <p:spPr>
            <a:xfrm>
              <a:off x="7084100" y="3061811"/>
              <a:ext cx="2217539" cy="310158"/>
            </a:xfrm>
            <a:prstGeom prst="rect">
              <a:avLst/>
            </a:prstGeom>
            <a:noFill/>
            <a:ln/>
          </p:spPr>
          <p:txBody>
            <a:bodyPr wrap="none" lIns="0" tIns="0" rIns="0" bIns="0" rtlCol="0" anchor="t"/>
            <a:lstStyle/>
            <a:p>
              <a:pPr marL="0" indent="0" algn="r" rtl="1">
                <a:lnSpc>
                  <a:spcPts val="2400"/>
                </a:lnSpc>
                <a:buNone/>
              </a:pPr>
              <a:r>
                <a:rPr lang="en-US" sz="1950" dirty="0">
                  <a:solidFill>
                    <a:srgbClr val="49495A"/>
                  </a:solidFill>
                  <a:latin typeface="Alexandria" pitchFamily="34" charset="0"/>
                  <a:ea typeface="Alexandria" pitchFamily="34" charset="-122"/>
                  <a:cs typeface="Alexandria" pitchFamily="34" charset="-120"/>
                </a:rPr>
                <a:t>التوافق مع الأهداف</a:t>
              </a:r>
              <a:endParaRPr lang="en-US" sz="1950" dirty="0"/>
            </a:p>
          </p:txBody>
        </p:sp>
        <p:sp>
          <p:nvSpPr>
            <p:cNvPr id="12" name="Shape 3"/>
            <p:cNvSpPr/>
            <p:nvPr/>
          </p:nvSpPr>
          <p:spPr>
            <a:xfrm>
              <a:off x="843320" y="3585567"/>
              <a:ext cx="8607147" cy="11430"/>
            </a:xfrm>
            <a:prstGeom prst="roundRect">
              <a:avLst>
                <a:gd name="adj" fmla="val 260465"/>
              </a:avLst>
            </a:prstGeom>
            <a:solidFill>
              <a:srgbClr val="D0CED9"/>
            </a:solidFill>
            <a:ln/>
          </p:spPr>
          <p:txBody>
            <a:bodyPr/>
            <a:lstStyle/>
            <a:p>
              <a:endParaRPr lang="en-US"/>
            </a:p>
          </p:txBody>
        </p:sp>
        <p:pic>
          <p:nvPicPr>
            <p:cNvPr id="13" name="Image 1" descr="preencoded.png"/>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8423910" y="3619857"/>
              <a:ext cx="4304109" cy="706874"/>
            </a:xfrm>
            <a:prstGeom prst="rect">
              <a:avLst/>
            </a:prstGeom>
          </p:spPr>
        </p:pic>
        <p:sp>
          <p:nvSpPr>
            <p:cNvPr id="14" name="Text 4"/>
            <p:cNvSpPr/>
            <p:nvPr/>
          </p:nvSpPr>
          <p:spPr>
            <a:xfrm>
              <a:off x="10436543" y="3798808"/>
              <a:ext cx="279083" cy="348853"/>
            </a:xfrm>
            <a:prstGeom prst="rect">
              <a:avLst/>
            </a:prstGeom>
            <a:noFill/>
            <a:ln/>
          </p:spPr>
          <p:txBody>
            <a:bodyPr wrap="none" lIns="0" tIns="0" rIns="0" bIns="0" rtlCol="0" anchor="t"/>
            <a:lstStyle/>
            <a:p>
              <a:pPr marL="0" indent="0" algn="ctr" rtl="1">
                <a:lnSpc>
                  <a:spcPts val="3500"/>
                </a:lnSpc>
                <a:buNone/>
              </a:pPr>
              <a:r>
                <a:rPr lang="en-US" sz="2150" dirty="0">
                  <a:solidFill>
                    <a:srgbClr val="49495A"/>
                  </a:solidFill>
                  <a:latin typeface="Alexandria" pitchFamily="34" charset="0"/>
                  <a:ea typeface="Alexandria" pitchFamily="34" charset="-122"/>
                  <a:cs typeface="Alexandria" pitchFamily="34" charset="-120"/>
                </a:rPr>
                <a:t>2</a:t>
              </a:r>
              <a:endParaRPr lang="en-US" sz="2150" dirty="0"/>
            </a:p>
          </p:txBody>
        </p:sp>
        <p:sp>
          <p:nvSpPr>
            <p:cNvPr id="16" name="Text 5"/>
            <p:cNvSpPr/>
            <p:nvPr/>
          </p:nvSpPr>
          <p:spPr>
            <a:xfrm>
              <a:off x="6228040" y="3818215"/>
              <a:ext cx="1997512" cy="310158"/>
            </a:xfrm>
            <a:prstGeom prst="rect">
              <a:avLst/>
            </a:prstGeom>
            <a:noFill/>
            <a:ln/>
          </p:spPr>
          <p:txBody>
            <a:bodyPr wrap="none" lIns="0" tIns="0" rIns="0" bIns="0" rtlCol="0" anchor="t"/>
            <a:lstStyle/>
            <a:p>
              <a:pPr marL="0" indent="0" algn="r" rtl="1">
                <a:lnSpc>
                  <a:spcPts val="2400"/>
                </a:lnSpc>
                <a:buNone/>
              </a:pPr>
              <a:r>
                <a:rPr lang="en-US" sz="1950" dirty="0">
                  <a:solidFill>
                    <a:srgbClr val="49495A"/>
                  </a:solidFill>
                  <a:latin typeface="Alexandria" pitchFamily="34" charset="0"/>
                  <a:ea typeface="Alexandria" pitchFamily="34" charset="-122"/>
                  <a:cs typeface="Alexandria" pitchFamily="34" charset="-120"/>
                </a:rPr>
                <a:t>المناسبة للمشكلة</a:t>
              </a:r>
              <a:endParaRPr lang="en-US" sz="1950" dirty="0"/>
            </a:p>
          </p:txBody>
        </p:sp>
        <p:sp>
          <p:nvSpPr>
            <p:cNvPr id="17" name="Shape 6"/>
            <p:cNvSpPr/>
            <p:nvPr/>
          </p:nvSpPr>
          <p:spPr>
            <a:xfrm>
              <a:off x="843320" y="4341971"/>
              <a:ext cx="7531060" cy="11430"/>
            </a:xfrm>
            <a:prstGeom prst="roundRect">
              <a:avLst>
                <a:gd name="adj" fmla="val 260465"/>
              </a:avLst>
            </a:prstGeom>
            <a:solidFill>
              <a:srgbClr val="D0CED9"/>
            </a:solidFill>
            <a:ln/>
          </p:spPr>
          <p:txBody>
            <a:bodyPr/>
            <a:lstStyle/>
            <a:p>
              <a:endParaRPr lang="en-US"/>
            </a:p>
          </p:txBody>
        </p:sp>
        <p:pic>
          <p:nvPicPr>
            <p:cNvPr id="18" name="Image 2" descr="preencoded.png"/>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7347942" y="4376261"/>
              <a:ext cx="6456164" cy="706874"/>
            </a:xfrm>
            <a:prstGeom prst="rect">
              <a:avLst/>
            </a:prstGeom>
          </p:spPr>
        </p:pic>
        <p:sp>
          <p:nvSpPr>
            <p:cNvPr id="19" name="Text 7"/>
            <p:cNvSpPr/>
            <p:nvPr/>
          </p:nvSpPr>
          <p:spPr>
            <a:xfrm>
              <a:off x="10436543" y="4555212"/>
              <a:ext cx="279083" cy="348853"/>
            </a:xfrm>
            <a:prstGeom prst="rect">
              <a:avLst/>
            </a:prstGeom>
            <a:noFill/>
            <a:ln/>
          </p:spPr>
          <p:txBody>
            <a:bodyPr wrap="none" lIns="0" tIns="0" rIns="0" bIns="0" rtlCol="0" anchor="t"/>
            <a:lstStyle/>
            <a:p>
              <a:pPr marL="0" indent="0" algn="ctr" rtl="1">
                <a:lnSpc>
                  <a:spcPts val="3500"/>
                </a:lnSpc>
                <a:buNone/>
              </a:pPr>
              <a:r>
                <a:rPr lang="en-US" sz="2150" dirty="0">
                  <a:solidFill>
                    <a:srgbClr val="49495A"/>
                  </a:solidFill>
                  <a:latin typeface="Alexandria" pitchFamily="34" charset="0"/>
                  <a:ea typeface="Alexandria" pitchFamily="34" charset="-122"/>
                  <a:cs typeface="Alexandria" pitchFamily="34" charset="-120"/>
                </a:rPr>
                <a:t>3</a:t>
              </a:r>
              <a:endParaRPr lang="en-US" sz="2150" dirty="0"/>
            </a:p>
          </p:txBody>
        </p:sp>
        <p:sp>
          <p:nvSpPr>
            <p:cNvPr id="20" name="Text 8"/>
            <p:cNvSpPr/>
            <p:nvPr/>
          </p:nvSpPr>
          <p:spPr>
            <a:xfrm>
              <a:off x="5170408" y="4574619"/>
              <a:ext cx="1979176" cy="310158"/>
            </a:xfrm>
            <a:prstGeom prst="rect">
              <a:avLst/>
            </a:prstGeom>
            <a:noFill/>
            <a:ln/>
          </p:spPr>
          <p:txBody>
            <a:bodyPr wrap="none" lIns="0" tIns="0" rIns="0" bIns="0" rtlCol="0" anchor="t"/>
            <a:lstStyle/>
            <a:p>
              <a:pPr marL="0" indent="0" algn="r" rtl="1">
                <a:lnSpc>
                  <a:spcPts val="2400"/>
                </a:lnSpc>
                <a:buNone/>
              </a:pPr>
              <a:r>
                <a:rPr lang="en-US" sz="1950" dirty="0">
                  <a:solidFill>
                    <a:srgbClr val="49495A"/>
                  </a:solidFill>
                  <a:latin typeface="Alexandria" pitchFamily="34" charset="0"/>
                  <a:ea typeface="Alexandria" pitchFamily="34" charset="-122"/>
                  <a:cs typeface="Alexandria" pitchFamily="34" charset="-120"/>
                </a:rPr>
                <a:t>القدرة على التحكم</a:t>
              </a:r>
              <a:endParaRPr lang="en-US" sz="1950" dirty="0"/>
            </a:p>
          </p:txBody>
        </p:sp>
        <p:sp>
          <p:nvSpPr>
            <p:cNvPr id="21" name="Text 9"/>
            <p:cNvSpPr/>
            <p:nvPr/>
          </p:nvSpPr>
          <p:spPr>
            <a:xfrm>
              <a:off x="793790" y="5306378"/>
              <a:ext cx="13042821" cy="1686401"/>
            </a:xfrm>
            <a:prstGeom prst="rect">
              <a:avLst/>
            </a:prstGeom>
            <a:noFill/>
            <a:ln/>
          </p:spPr>
          <p:txBody>
            <a:bodyPr wrap="square" lIns="0" tIns="0" rIns="0" bIns="0" rtlCol="0" anchor="t"/>
            <a:lstStyle/>
            <a:p>
              <a:pPr marL="0" indent="0" algn="just" rtl="1">
                <a:lnSpc>
                  <a:spcPts val="2500"/>
                </a:lnSpc>
                <a:buNone/>
              </a:pPr>
              <a:r>
                <a:rPr lang="en-US" sz="1550" dirty="0">
                  <a:solidFill>
                    <a:srgbClr val="49495A"/>
                  </a:solidFill>
                  <a:latin typeface="Alexandria" pitchFamily="34" charset="0"/>
                  <a:ea typeface="Alexandria" pitchFamily="34" charset="-122"/>
                  <a:cs typeface="Alexandria" pitchFamily="34" charset="-120"/>
                </a:rPr>
                <a:t>يجب أن يتوافق نوع الدراسة مع الأهداف المحددة للبحث ومع ما يسعى الباحث لتحقيقه من الدراسة. كما يجب أن يكون مناسباً للمشكلة المطروحة وللطبيعة والسياق الذي يندرج فيه البحث. ويجب أن يتيح للباحث القدرة على التحكم في المتغيرات وإجراء التجارب أو القيام بقياسات بطريقة تسمح بالتوصل إلى نتائج موثقة وقابلة للتفسير.</a:t>
              </a:r>
              <a:endParaRPr lang="en-US" sz="1550" dirty="0"/>
            </a:p>
          </p:txBody>
        </p:sp>
      </p:grpSp>
    </p:spTree>
    <p:extLst>
      <p:ext uri="{BB962C8B-B14F-4D97-AF65-F5344CB8AC3E}">
        <p14:creationId xmlns:p14="http://schemas.microsoft.com/office/powerpoint/2010/main" val="266553570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312235" y="1209191"/>
            <a:ext cx="11671756" cy="504506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4144984" y="332777"/>
            <a:ext cx="4374548" cy="400110"/>
          </a:xfrm>
          <a:prstGeom prst="rect">
            <a:avLst/>
          </a:prstGeom>
          <a:noFill/>
        </p:spPr>
        <p:txBody>
          <a:bodyPr wrap="square" rtlCol="0">
            <a:spAutoFit/>
          </a:bodyPr>
          <a:lstStyle/>
          <a:p>
            <a:pPr algn="ctr"/>
            <a:r>
              <a:rPr lang="ar-EG" sz="2000" b="1" dirty="0">
                <a:latin typeface="Alexandria" pitchFamily="2" charset="-78"/>
                <a:cs typeface="Alexandria" pitchFamily="2" charset="-78"/>
              </a:rPr>
              <a:t>ثالث عشر: مجتمع وعينة الدراسة</a:t>
            </a:r>
            <a:endParaRPr lang="en-US" sz="2000" b="1" dirty="0">
              <a:latin typeface="Alexandria" pitchFamily="2" charset="-78"/>
              <a:cs typeface="Alexandria" pitchFamily="2" charset="-78"/>
            </a:endParaRPr>
          </a:p>
        </p:txBody>
      </p:sp>
      <p:sp>
        <p:nvSpPr>
          <p:cNvPr id="5" name="Rectangle 4"/>
          <p:cNvSpPr/>
          <p:nvPr/>
        </p:nvSpPr>
        <p:spPr>
          <a:xfrm>
            <a:off x="942308" y="43191"/>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27125" y="148111"/>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195719" y="383600"/>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a:t>
            </a:r>
            <a:r>
              <a:rPr lang="ar-EG" sz="5400" b="1" dirty="0">
                <a:solidFill>
                  <a:schemeClr val="bg1"/>
                </a:solidFill>
                <a:latin typeface="Times New Roman" panose="02020603050405020304" pitchFamily="18" charset="0"/>
                <a:cs typeface="Times New Roman" panose="02020603050405020304" pitchFamily="18" charset="0"/>
              </a:rPr>
              <a:t>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457200" y="1383682"/>
            <a:ext cx="11422565" cy="789383"/>
          </a:xfrm>
          <a:prstGeom prst="rect">
            <a:avLst/>
          </a:prstGeom>
          <a:noFill/>
        </p:spPr>
        <p:txBody>
          <a:bodyPr wrap="square" rtlCol="0">
            <a:spAutoFit/>
          </a:bodyPr>
          <a:lstStyle/>
          <a:p>
            <a:pPr indent="404813" algn="just" rtl="1">
              <a:lnSpc>
                <a:spcPct val="150000"/>
              </a:lnSpc>
            </a:pPr>
            <a:r>
              <a:rPr lang="ar-EG" sz="1600" dirty="0">
                <a:latin typeface="Alexandria" pitchFamily="2" charset="-78"/>
                <a:cs typeface="Alexandria" pitchFamily="2" charset="-78"/>
              </a:rPr>
              <a:t>مجتمع الدراسة يشير إلى المجموعة الشاملة التي يتم استهدافها في البحث، بينما تمثل العينة جزءًا من هذا المجتمع يتم دراسته وتحليله. تحديد مجتمع الدراسة واختيار العينة الممثلة له يساعد في تعميم النتائج على المجتمع </a:t>
            </a:r>
            <a:r>
              <a:rPr lang="ar-EG" sz="1600">
                <a:latin typeface="Alexandria" pitchFamily="2" charset="-78"/>
                <a:cs typeface="Alexandria" pitchFamily="2" charset="-78"/>
              </a:rPr>
              <a:t>الأوسع.</a:t>
            </a:r>
            <a:endParaRPr lang="ar-EG" sz="1600" dirty="0">
              <a:latin typeface="Alexandria" pitchFamily="2" charset="-78"/>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678850" y="268963"/>
            <a:ext cx="2305141" cy="1076343"/>
          </a:xfrm>
          <a:prstGeom prst="rect">
            <a:avLst/>
          </a:prstGeom>
        </p:spPr>
      </p:pic>
      <p:grpSp>
        <p:nvGrpSpPr>
          <p:cNvPr id="23" name="Group 22">
            <a:extLst>
              <a:ext uri="{FF2B5EF4-FFF2-40B4-BE49-F238E27FC236}">
                <a16:creationId xmlns:a16="http://schemas.microsoft.com/office/drawing/2014/main" id="{5DCB1642-9182-EA1E-4E13-031BC7B36E2C}"/>
              </a:ext>
            </a:extLst>
          </p:cNvPr>
          <p:cNvGrpSpPr/>
          <p:nvPr/>
        </p:nvGrpSpPr>
        <p:grpSpPr>
          <a:xfrm>
            <a:off x="613317" y="2375191"/>
            <a:ext cx="11106615" cy="3534955"/>
            <a:chOff x="793790" y="1625798"/>
            <a:chExt cx="13042820" cy="4977885"/>
          </a:xfrm>
        </p:grpSpPr>
        <p:sp>
          <p:nvSpPr>
            <p:cNvPr id="2" name="Text 0"/>
            <p:cNvSpPr/>
            <p:nvPr/>
          </p:nvSpPr>
          <p:spPr>
            <a:xfrm>
              <a:off x="8859083" y="1625798"/>
              <a:ext cx="4977527" cy="496133"/>
            </a:xfrm>
            <a:prstGeom prst="rect">
              <a:avLst/>
            </a:prstGeom>
            <a:noFill/>
            <a:ln/>
          </p:spPr>
          <p:txBody>
            <a:bodyPr wrap="none" lIns="0" tIns="0" rIns="0" bIns="0" rtlCol="0" anchor="t"/>
            <a:lstStyle/>
            <a:p>
              <a:pPr marL="0" indent="0" algn="r" rtl="1">
                <a:lnSpc>
                  <a:spcPts val="3900"/>
                </a:lnSpc>
                <a:buNone/>
              </a:pPr>
              <a:r>
                <a:rPr lang="en-US" sz="3100" dirty="0">
                  <a:solidFill>
                    <a:srgbClr val="403CCF"/>
                  </a:solidFill>
                  <a:latin typeface="Alexandria" pitchFamily="34" charset="0"/>
                  <a:ea typeface="Alexandria" pitchFamily="34" charset="-122"/>
                  <a:cs typeface="Alexandria" pitchFamily="34" charset="-120"/>
                </a:rPr>
                <a:t>معايير تحديد مجتمع الدراسة</a:t>
              </a:r>
              <a:endParaRPr lang="en-US" sz="3100" dirty="0"/>
            </a:p>
          </p:txBody>
        </p:sp>
        <p:sp>
          <p:nvSpPr>
            <p:cNvPr id="8" name="Shape 1"/>
            <p:cNvSpPr/>
            <p:nvPr/>
          </p:nvSpPr>
          <p:spPr>
            <a:xfrm>
              <a:off x="7414379" y="2518767"/>
              <a:ext cx="6422231" cy="2102048"/>
            </a:xfrm>
            <a:prstGeom prst="roundRect">
              <a:avLst>
                <a:gd name="adj" fmla="val 1416"/>
              </a:avLst>
            </a:prstGeom>
            <a:solidFill>
              <a:srgbClr val="FBFAFF"/>
            </a:solidFill>
            <a:ln w="22860">
              <a:solidFill>
                <a:srgbClr val="D0CED9"/>
              </a:solidFill>
              <a:prstDash val="solid"/>
            </a:ln>
          </p:spPr>
          <p:txBody>
            <a:bodyPr/>
            <a:lstStyle/>
            <a:p>
              <a:endParaRPr lang="en-US"/>
            </a:p>
          </p:txBody>
        </p:sp>
        <p:sp>
          <p:nvSpPr>
            <p:cNvPr id="9" name="Shape 2"/>
            <p:cNvSpPr/>
            <p:nvPr/>
          </p:nvSpPr>
          <p:spPr>
            <a:xfrm>
              <a:off x="7437239" y="2541627"/>
              <a:ext cx="6376511" cy="595313"/>
            </a:xfrm>
            <a:prstGeom prst="roundRect">
              <a:avLst>
                <a:gd name="adj" fmla="val 393"/>
              </a:avLst>
            </a:prstGeom>
            <a:solidFill>
              <a:srgbClr val="EAE8F3"/>
            </a:solidFill>
            <a:ln/>
          </p:spPr>
          <p:txBody>
            <a:bodyPr/>
            <a:lstStyle/>
            <a:p>
              <a:endParaRPr lang="en-US"/>
            </a:p>
          </p:txBody>
        </p:sp>
        <p:pic>
          <p:nvPicPr>
            <p:cNvPr id="11" name="Image 0"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476667" y="2690336"/>
              <a:ext cx="297656" cy="297656"/>
            </a:xfrm>
            <a:prstGeom prst="rect">
              <a:avLst/>
            </a:prstGeom>
          </p:spPr>
        </p:pic>
        <p:sp>
          <p:nvSpPr>
            <p:cNvPr id="12" name="Text 3"/>
            <p:cNvSpPr/>
            <p:nvPr/>
          </p:nvSpPr>
          <p:spPr>
            <a:xfrm>
              <a:off x="11134487" y="3335298"/>
              <a:ext cx="2480905" cy="310158"/>
            </a:xfrm>
            <a:prstGeom prst="rect">
              <a:avLst/>
            </a:prstGeom>
            <a:noFill/>
            <a:ln/>
          </p:spPr>
          <p:txBody>
            <a:bodyPr wrap="none" lIns="0" tIns="0" rIns="0" bIns="0" rtlCol="0" anchor="t"/>
            <a:lstStyle/>
            <a:p>
              <a:pPr marL="0" indent="0" algn="r" rtl="1">
                <a:lnSpc>
                  <a:spcPts val="2400"/>
                </a:lnSpc>
                <a:buNone/>
              </a:pPr>
              <a:r>
                <a:rPr lang="en-US" sz="1950" dirty="0">
                  <a:solidFill>
                    <a:srgbClr val="49495A"/>
                  </a:solidFill>
                  <a:latin typeface="Alexandria" pitchFamily="34" charset="0"/>
                  <a:ea typeface="Alexandria" pitchFamily="34" charset="-122"/>
                  <a:cs typeface="Alexandria" pitchFamily="34" charset="-120"/>
                </a:rPr>
                <a:t>التوضيح والوصف</a:t>
              </a:r>
              <a:endParaRPr lang="en-US" sz="1950" dirty="0"/>
            </a:p>
          </p:txBody>
        </p:sp>
        <p:sp>
          <p:nvSpPr>
            <p:cNvPr id="13" name="Text 4"/>
            <p:cNvSpPr/>
            <p:nvPr/>
          </p:nvSpPr>
          <p:spPr>
            <a:xfrm>
              <a:off x="7635597" y="3764518"/>
              <a:ext cx="5979795" cy="635079"/>
            </a:xfrm>
            <a:prstGeom prst="rect">
              <a:avLst/>
            </a:prstGeom>
            <a:noFill/>
            <a:ln/>
          </p:spPr>
          <p:txBody>
            <a:bodyPr wrap="square" lIns="0" tIns="0" rIns="0" bIns="0" rtlCol="0" anchor="t"/>
            <a:lstStyle/>
            <a:p>
              <a:pPr marL="0" indent="0" algn="just" rtl="1">
                <a:lnSpc>
                  <a:spcPts val="2500"/>
                </a:lnSpc>
                <a:buNone/>
              </a:pPr>
              <a:r>
                <a:rPr lang="en-US" sz="1550" dirty="0">
                  <a:solidFill>
                    <a:srgbClr val="49495A"/>
                  </a:solidFill>
                  <a:latin typeface="Alexandria" pitchFamily="34" charset="0"/>
                  <a:ea typeface="Alexandria" pitchFamily="34" charset="-122"/>
                  <a:cs typeface="Alexandria" pitchFamily="34" charset="-120"/>
                </a:rPr>
                <a:t>توضيح المجتمع الأصلي للدراسة ووصف الخصائص الرئيسية للمجتمع الأصلي</a:t>
              </a:r>
              <a:endParaRPr lang="en-US" sz="1550" dirty="0"/>
            </a:p>
          </p:txBody>
        </p:sp>
        <p:sp>
          <p:nvSpPr>
            <p:cNvPr id="14" name="Shape 5"/>
            <p:cNvSpPr/>
            <p:nvPr/>
          </p:nvSpPr>
          <p:spPr>
            <a:xfrm>
              <a:off x="793790" y="2518767"/>
              <a:ext cx="6422231" cy="2102048"/>
            </a:xfrm>
            <a:prstGeom prst="roundRect">
              <a:avLst>
                <a:gd name="adj" fmla="val 1416"/>
              </a:avLst>
            </a:prstGeom>
            <a:solidFill>
              <a:srgbClr val="FBFAFF"/>
            </a:solidFill>
            <a:ln w="22860">
              <a:solidFill>
                <a:srgbClr val="D0CED9"/>
              </a:solidFill>
              <a:prstDash val="solid"/>
            </a:ln>
          </p:spPr>
          <p:txBody>
            <a:bodyPr/>
            <a:lstStyle/>
            <a:p>
              <a:endParaRPr lang="en-US"/>
            </a:p>
          </p:txBody>
        </p:sp>
        <p:sp>
          <p:nvSpPr>
            <p:cNvPr id="15" name="Shape 6"/>
            <p:cNvSpPr/>
            <p:nvPr/>
          </p:nvSpPr>
          <p:spPr>
            <a:xfrm>
              <a:off x="816650" y="2541627"/>
              <a:ext cx="6376511" cy="595313"/>
            </a:xfrm>
            <a:prstGeom prst="roundRect">
              <a:avLst>
                <a:gd name="adj" fmla="val 393"/>
              </a:avLst>
            </a:prstGeom>
            <a:solidFill>
              <a:srgbClr val="EAE8F3"/>
            </a:solidFill>
            <a:ln/>
          </p:spPr>
          <p:txBody>
            <a:bodyPr/>
            <a:lstStyle/>
            <a:p>
              <a:endParaRPr lang="en-US"/>
            </a:p>
          </p:txBody>
        </p:sp>
        <p:pic>
          <p:nvPicPr>
            <p:cNvPr id="16" name="Image 1" descr="preencoded.png"/>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856077" y="2690336"/>
              <a:ext cx="297656" cy="297656"/>
            </a:xfrm>
            <a:prstGeom prst="rect">
              <a:avLst/>
            </a:prstGeom>
          </p:spPr>
        </p:pic>
        <p:sp>
          <p:nvSpPr>
            <p:cNvPr id="17" name="Text 7"/>
            <p:cNvSpPr/>
            <p:nvPr/>
          </p:nvSpPr>
          <p:spPr>
            <a:xfrm>
              <a:off x="4513898" y="3335298"/>
              <a:ext cx="2480905" cy="310158"/>
            </a:xfrm>
            <a:prstGeom prst="rect">
              <a:avLst/>
            </a:prstGeom>
            <a:noFill/>
            <a:ln/>
          </p:spPr>
          <p:txBody>
            <a:bodyPr wrap="none" lIns="0" tIns="0" rIns="0" bIns="0" rtlCol="0" anchor="t"/>
            <a:lstStyle/>
            <a:p>
              <a:pPr marL="0" indent="0" algn="r" rtl="1">
                <a:lnSpc>
                  <a:spcPts val="2400"/>
                </a:lnSpc>
                <a:buNone/>
              </a:pPr>
              <a:r>
                <a:rPr lang="en-US" sz="1950" dirty="0">
                  <a:solidFill>
                    <a:srgbClr val="49495A"/>
                  </a:solidFill>
                  <a:latin typeface="Alexandria" pitchFamily="34" charset="0"/>
                  <a:ea typeface="Alexandria" pitchFamily="34" charset="-122"/>
                  <a:cs typeface="Alexandria" pitchFamily="34" charset="-120"/>
                </a:rPr>
                <a:t>الإحصائية</a:t>
              </a:r>
              <a:endParaRPr lang="en-US" sz="1950" dirty="0"/>
            </a:p>
          </p:txBody>
        </p:sp>
        <p:sp>
          <p:nvSpPr>
            <p:cNvPr id="18" name="Text 8"/>
            <p:cNvSpPr/>
            <p:nvPr/>
          </p:nvSpPr>
          <p:spPr>
            <a:xfrm>
              <a:off x="1015008" y="3764518"/>
              <a:ext cx="5979795" cy="635079"/>
            </a:xfrm>
            <a:prstGeom prst="rect">
              <a:avLst/>
            </a:prstGeom>
            <a:noFill/>
            <a:ln/>
          </p:spPr>
          <p:txBody>
            <a:bodyPr wrap="square" lIns="0" tIns="0" rIns="0" bIns="0" rtlCol="0" anchor="t"/>
            <a:lstStyle/>
            <a:p>
              <a:pPr marL="0" indent="0" algn="just" rtl="1">
                <a:lnSpc>
                  <a:spcPts val="2500"/>
                </a:lnSpc>
                <a:buNone/>
              </a:pPr>
              <a:r>
                <a:rPr lang="en-US" sz="1550" dirty="0">
                  <a:solidFill>
                    <a:srgbClr val="49495A"/>
                  </a:solidFill>
                  <a:latin typeface="Alexandria" pitchFamily="34" charset="0"/>
                  <a:ea typeface="Alexandria" pitchFamily="34" charset="-122"/>
                  <a:cs typeface="Alexandria" pitchFamily="34" charset="-120"/>
                </a:rPr>
                <a:t>تحديد إحصائية المجتمع الأصلي وتوثيقها وتحديد عدد الوحدات التي يشملها المجتمع الأصلي</a:t>
              </a:r>
              <a:endParaRPr lang="en-US" sz="1550" dirty="0"/>
            </a:p>
          </p:txBody>
        </p:sp>
        <p:sp>
          <p:nvSpPr>
            <p:cNvPr id="19" name="Shape 9"/>
            <p:cNvSpPr/>
            <p:nvPr/>
          </p:nvSpPr>
          <p:spPr>
            <a:xfrm>
              <a:off x="7414379" y="4819174"/>
              <a:ext cx="6422231" cy="1784509"/>
            </a:xfrm>
            <a:prstGeom prst="roundRect">
              <a:avLst>
                <a:gd name="adj" fmla="val 1668"/>
              </a:avLst>
            </a:prstGeom>
            <a:solidFill>
              <a:srgbClr val="FBFAFF"/>
            </a:solidFill>
            <a:ln w="22860">
              <a:solidFill>
                <a:srgbClr val="D0CED9"/>
              </a:solidFill>
              <a:prstDash val="solid"/>
            </a:ln>
          </p:spPr>
          <p:txBody>
            <a:bodyPr/>
            <a:lstStyle/>
            <a:p>
              <a:endParaRPr lang="en-US"/>
            </a:p>
          </p:txBody>
        </p:sp>
        <p:sp>
          <p:nvSpPr>
            <p:cNvPr id="20" name="Shape 10"/>
            <p:cNvSpPr/>
            <p:nvPr/>
          </p:nvSpPr>
          <p:spPr>
            <a:xfrm>
              <a:off x="7437239" y="4842034"/>
              <a:ext cx="6376511" cy="595313"/>
            </a:xfrm>
            <a:prstGeom prst="roundRect">
              <a:avLst>
                <a:gd name="adj" fmla="val 393"/>
              </a:avLst>
            </a:prstGeom>
            <a:solidFill>
              <a:srgbClr val="EAE8F3"/>
            </a:solidFill>
            <a:ln/>
          </p:spPr>
          <p:txBody>
            <a:bodyPr/>
            <a:lstStyle/>
            <a:p>
              <a:endParaRPr lang="en-US"/>
            </a:p>
          </p:txBody>
        </p:sp>
        <p:pic>
          <p:nvPicPr>
            <p:cNvPr id="21" name="Image 2" descr="preencoded.png"/>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0476667" y="4990743"/>
              <a:ext cx="297656" cy="297656"/>
            </a:xfrm>
            <a:prstGeom prst="rect">
              <a:avLst/>
            </a:prstGeom>
          </p:spPr>
        </p:pic>
        <p:sp>
          <p:nvSpPr>
            <p:cNvPr id="22" name="Text 11"/>
            <p:cNvSpPr/>
            <p:nvPr/>
          </p:nvSpPr>
          <p:spPr>
            <a:xfrm>
              <a:off x="11134487" y="5635704"/>
              <a:ext cx="2480905" cy="310158"/>
            </a:xfrm>
            <a:prstGeom prst="rect">
              <a:avLst/>
            </a:prstGeom>
            <a:noFill/>
            <a:ln/>
          </p:spPr>
          <p:txBody>
            <a:bodyPr wrap="none" lIns="0" tIns="0" rIns="0" bIns="0" rtlCol="0" anchor="t"/>
            <a:lstStyle/>
            <a:p>
              <a:pPr marL="0" indent="0" algn="r" rtl="1">
                <a:lnSpc>
                  <a:spcPts val="2400"/>
                </a:lnSpc>
                <a:buNone/>
              </a:pPr>
              <a:r>
                <a:rPr lang="en-US" sz="1950" dirty="0">
                  <a:solidFill>
                    <a:srgbClr val="49495A"/>
                  </a:solidFill>
                  <a:latin typeface="Alexandria" pitchFamily="34" charset="0"/>
                  <a:ea typeface="Alexandria" pitchFamily="34" charset="-122"/>
                  <a:cs typeface="Alexandria" pitchFamily="34" charset="-120"/>
                </a:rPr>
                <a:t>المطابقة</a:t>
              </a:r>
              <a:endParaRPr lang="en-US" sz="1950" dirty="0"/>
            </a:p>
          </p:txBody>
        </p:sp>
        <p:sp>
          <p:nvSpPr>
            <p:cNvPr id="24" name="Text 12"/>
            <p:cNvSpPr/>
            <p:nvPr/>
          </p:nvSpPr>
          <p:spPr>
            <a:xfrm>
              <a:off x="7635597" y="6064925"/>
              <a:ext cx="5979795" cy="317540"/>
            </a:xfrm>
            <a:prstGeom prst="rect">
              <a:avLst/>
            </a:prstGeom>
            <a:noFill/>
            <a:ln/>
          </p:spPr>
          <p:txBody>
            <a:bodyPr wrap="none" lIns="0" tIns="0" rIns="0" bIns="0" rtlCol="0" anchor="t"/>
            <a:lstStyle/>
            <a:p>
              <a:pPr marL="0" indent="0" algn="just" rtl="1">
                <a:lnSpc>
                  <a:spcPts val="2500"/>
                </a:lnSpc>
                <a:buNone/>
              </a:pPr>
              <a:r>
                <a:rPr lang="en-US" sz="1550" dirty="0">
                  <a:solidFill>
                    <a:srgbClr val="49495A"/>
                  </a:solidFill>
                  <a:latin typeface="Alexandria" pitchFamily="34" charset="0"/>
                  <a:ea typeface="Alexandria" pitchFamily="34" charset="-122"/>
                  <a:cs typeface="Alexandria" pitchFamily="34" charset="-120"/>
                </a:rPr>
                <a:t>مطابقة المجتمع الأصلي لأهداف الدراسة ولحدود الدراسة</a:t>
              </a:r>
              <a:endParaRPr lang="en-US" sz="1550" dirty="0"/>
            </a:p>
          </p:txBody>
        </p:sp>
        <p:sp>
          <p:nvSpPr>
            <p:cNvPr id="26" name="Shape 13"/>
            <p:cNvSpPr/>
            <p:nvPr/>
          </p:nvSpPr>
          <p:spPr>
            <a:xfrm>
              <a:off x="793790" y="4819174"/>
              <a:ext cx="6422231" cy="1784509"/>
            </a:xfrm>
            <a:prstGeom prst="roundRect">
              <a:avLst>
                <a:gd name="adj" fmla="val 1668"/>
              </a:avLst>
            </a:prstGeom>
            <a:solidFill>
              <a:srgbClr val="FBFAFF"/>
            </a:solidFill>
            <a:ln w="22860">
              <a:solidFill>
                <a:srgbClr val="D0CED9"/>
              </a:solidFill>
              <a:prstDash val="solid"/>
            </a:ln>
          </p:spPr>
          <p:txBody>
            <a:bodyPr/>
            <a:lstStyle/>
            <a:p>
              <a:endParaRPr lang="en-US"/>
            </a:p>
          </p:txBody>
        </p:sp>
        <p:sp>
          <p:nvSpPr>
            <p:cNvPr id="27" name="Shape 14"/>
            <p:cNvSpPr/>
            <p:nvPr/>
          </p:nvSpPr>
          <p:spPr>
            <a:xfrm>
              <a:off x="816650" y="4842034"/>
              <a:ext cx="6376511" cy="595313"/>
            </a:xfrm>
            <a:prstGeom prst="roundRect">
              <a:avLst>
                <a:gd name="adj" fmla="val 393"/>
              </a:avLst>
            </a:prstGeom>
            <a:solidFill>
              <a:srgbClr val="EAE8F3"/>
            </a:solidFill>
            <a:ln/>
          </p:spPr>
          <p:txBody>
            <a:bodyPr/>
            <a:lstStyle/>
            <a:p>
              <a:endParaRPr lang="en-US"/>
            </a:p>
          </p:txBody>
        </p:sp>
        <p:pic>
          <p:nvPicPr>
            <p:cNvPr id="28" name="Image 3" descr="preencoded.png"/>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3856077" y="4990743"/>
              <a:ext cx="297656" cy="297656"/>
            </a:xfrm>
            <a:prstGeom prst="rect">
              <a:avLst/>
            </a:prstGeom>
          </p:spPr>
        </p:pic>
        <p:sp>
          <p:nvSpPr>
            <p:cNvPr id="29" name="Text 15"/>
            <p:cNvSpPr/>
            <p:nvPr/>
          </p:nvSpPr>
          <p:spPr>
            <a:xfrm>
              <a:off x="4513898" y="5635704"/>
              <a:ext cx="2480905" cy="310158"/>
            </a:xfrm>
            <a:prstGeom prst="rect">
              <a:avLst/>
            </a:prstGeom>
            <a:noFill/>
            <a:ln/>
          </p:spPr>
          <p:txBody>
            <a:bodyPr wrap="none" lIns="0" tIns="0" rIns="0" bIns="0" rtlCol="0" anchor="t"/>
            <a:lstStyle/>
            <a:p>
              <a:pPr marL="0" indent="0" algn="r" rtl="1">
                <a:lnSpc>
                  <a:spcPts val="2400"/>
                </a:lnSpc>
                <a:buNone/>
              </a:pPr>
              <a:r>
                <a:rPr lang="en-US" sz="1950" dirty="0">
                  <a:solidFill>
                    <a:srgbClr val="49495A"/>
                  </a:solidFill>
                  <a:latin typeface="Alexandria" pitchFamily="34" charset="0"/>
                  <a:ea typeface="Alexandria" pitchFamily="34" charset="-122"/>
                  <a:cs typeface="Alexandria" pitchFamily="34" charset="-120"/>
                </a:rPr>
                <a:t>السلامة اللغوية</a:t>
              </a:r>
              <a:endParaRPr lang="en-US" sz="1950" dirty="0"/>
            </a:p>
          </p:txBody>
        </p:sp>
        <p:sp>
          <p:nvSpPr>
            <p:cNvPr id="30" name="Text 16"/>
            <p:cNvSpPr/>
            <p:nvPr/>
          </p:nvSpPr>
          <p:spPr>
            <a:xfrm>
              <a:off x="1015008" y="6064925"/>
              <a:ext cx="5979795" cy="317540"/>
            </a:xfrm>
            <a:prstGeom prst="rect">
              <a:avLst/>
            </a:prstGeom>
            <a:noFill/>
            <a:ln/>
          </p:spPr>
          <p:txBody>
            <a:bodyPr wrap="none" lIns="0" tIns="0" rIns="0" bIns="0" rtlCol="0" anchor="t"/>
            <a:lstStyle/>
            <a:p>
              <a:pPr marL="0" indent="0" algn="just" rtl="1">
                <a:lnSpc>
                  <a:spcPts val="2500"/>
                </a:lnSpc>
                <a:buNone/>
              </a:pPr>
              <a:r>
                <a:rPr lang="en-US" sz="1550" dirty="0">
                  <a:solidFill>
                    <a:srgbClr val="49495A"/>
                  </a:solidFill>
                  <a:latin typeface="Alexandria" pitchFamily="34" charset="0"/>
                  <a:ea typeface="Alexandria" pitchFamily="34" charset="-122"/>
                  <a:cs typeface="Alexandria" pitchFamily="34" charset="-120"/>
                </a:rPr>
                <a:t>السلامة اللغوية للكلمات والجمل</a:t>
              </a:r>
              <a:endParaRPr lang="en-US" sz="1550" dirty="0"/>
            </a:p>
          </p:txBody>
        </p:sp>
      </p:grpSp>
    </p:spTree>
    <p:extLst>
      <p:ext uri="{BB962C8B-B14F-4D97-AF65-F5344CB8AC3E}">
        <p14:creationId xmlns:p14="http://schemas.microsoft.com/office/powerpoint/2010/main" val="313120162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87FE69-EADA-927C-E61A-D8646FFC8374}"/>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10964303-41F9-46CC-AB69-7349CDD9269B}"/>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520C1A45-7124-77DA-54E4-8286815C5A7D}"/>
              </a:ext>
            </a:extLst>
          </p:cNvPr>
          <p:cNvPicPr>
            <a:picLocks noChangeAspect="1"/>
          </p:cNvPicPr>
          <p:nvPr/>
        </p:nvPicPr>
        <p:blipFill rotWithShape="1">
          <a:blip r:embed="rId2"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180431" y="79526"/>
            <a:ext cx="2305141" cy="1076343"/>
          </a:xfrm>
          <a:prstGeom prst="rect">
            <a:avLst/>
          </a:prstGeom>
        </p:spPr>
      </p:pic>
      <p:grpSp>
        <p:nvGrpSpPr>
          <p:cNvPr id="24" name="Group 23">
            <a:extLst>
              <a:ext uri="{FF2B5EF4-FFF2-40B4-BE49-F238E27FC236}">
                <a16:creationId xmlns:a16="http://schemas.microsoft.com/office/drawing/2014/main" id="{F5109FDA-87CB-2749-A85C-9885AAC557E4}"/>
              </a:ext>
            </a:extLst>
          </p:cNvPr>
          <p:cNvGrpSpPr/>
          <p:nvPr/>
        </p:nvGrpSpPr>
        <p:grpSpPr>
          <a:xfrm>
            <a:off x="793791" y="870909"/>
            <a:ext cx="11004200" cy="5486191"/>
            <a:chOff x="793790" y="837128"/>
            <a:chExt cx="13042821" cy="6555225"/>
          </a:xfrm>
        </p:grpSpPr>
        <p:sp>
          <p:nvSpPr>
            <p:cNvPr id="2" name="Text 0"/>
            <p:cNvSpPr/>
            <p:nvPr/>
          </p:nvSpPr>
          <p:spPr>
            <a:xfrm>
              <a:off x="9336048" y="837128"/>
              <a:ext cx="4500563" cy="496133"/>
            </a:xfrm>
            <a:prstGeom prst="rect">
              <a:avLst/>
            </a:prstGeom>
            <a:noFill/>
            <a:ln/>
          </p:spPr>
          <p:txBody>
            <a:bodyPr wrap="none" lIns="0" tIns="0" rIns="0" bIns="0" rtlCol="0" anchor="t"/>
            <a:lstStyle/>
            <a:p>
              <a:pPr marL="0" indent="0" algn="r" rtl="1">
                <a:lnSpc>
                  <a:spcPts val="3900"/>
                </a:lnSpc>
                <a:buNone/>
              </a:pPr>
              <a:r>
                <a:rPr lang="en-US" sz="3100" dirty="0">
                  <a:solidFill>
                    <a:srgbClr val="403CCF"/>
                  </a:solidFill>
                  <a:latin typeface="Alexandria" pitchFamily="34" charset="0"/>
                  <a:ea typeface="Alexandria" pitchFamily="34" charset="-122"/>
                  <a:cs typeface="Alexandria" pitchFamily="34" charset="-120"/>
                </a:rPr>
                <a:t>معايير تحديد عينة الدراسة</a:t>
              </a:r>
              <a:endParaRPr lang="en-US" sz="3100" dirty="0"/>
            </a:p>
          </p:txBody>
        </p:sp>
        <p:sp>
          <p:nvSpPr>
            <p:cNvPr id="3" name="Shape 1"/>
            <p:cNvSpPr/>
            <p:nvPr/>
          </p:nvSpPr>
          <p:spPr>
            <a:xfrm>
              <a:off x="13664922" y="1730097"/>
              <a:ext cx="22860" cy="5662255"/>
            </a:xfrm>
            <a:prstGeom prst="roundRect">
              <a:avLst>
                <a:gd name="adj" fmla="val 130232"/>
              </a:avLst>
            </a:prstGeom>
            <a:solidFill>
              <a:srgbClr val="D0CED9"/>
            </a:solidFill>
            <a:ln/>
          </p:spPr>
          <p:txBody>
            <a:bodyPr/>
            <a:lstStyle/>
            <a:p>
              <a:endParaRPr lang="en-US"/>
            </a:p>
          </p:txBody>
        </p:sp>
        <p:sp>
          <p:nvSpPr>
            <p:cNvPr id="4" name="Shape 2"/>
            <p:cNvSpPr/>
            <p:nvPr/>
          </p:nvSpPr>
          <p:spPr>
            <a:xfrm>
              <a:off x="13313807" y="1941909"/>
              <a:ext cx="396835" cy="22860"/>
            </a:xfrm>
            <a:prstGeom prst="roundRect">
              <a:avLst>
                <a:gd name="adj" fmla="val 130232"/>
              </a:avLst>
            </a:prstGeom>
            <a:solidFill>
              <a:srgbClr val="D0CED9"/>
            </a:solidFill>
            <a:ln/>
          </p:spPr>
          <p:txBody>
            <a:bodyPr/>
            <a:lstStyle/>
            <a:p>
              <a:endParaRPr lang="en-US"/>
            </a:p>
          </p:txBody>
        </p:sp>
        <p:pic>
          <p:nvPicPr>
            <p:cNvPr id="5" name="Image 0" descr="preencoded.png"/>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3613368" y="1878925"/>
              <a:ext cx="148828" cy="148828"/>
            </a:xfrm>
            <a:prstGeom prst="rect">
              <a:avLst/>
            </a:prstGeom>
          </p:spPr>
        </p:pic>
        <p:sp>
          <p:nvSpPr>
            <p:cNvPr id="6" name="Text 3"/>
            <p:cNvSpPr/>
            <p:nvPr/>
          </p:nvSpPr>
          <p:spPr>
            <a:xfrm>
              <a:off x="10412968" y="1798320"/>
              <a:ext cx="2480905" cy="310158"/>
            </a:xfrm>
            <a:prstGeom prst="rect">
              <a:avLst/>
            </a:prstGeom>
            <a:noFill/>
            <a:ln/>
          </p:spPr>
          <p:txBody>
            <a:bodyPr wrap="none" lIns="0" tIns="0" rIns="0" bIns="0" rtlCol="0" anchor="t"/>
            <a:lstStyle/>
            <a:p>
              <a:pPr marL="0" indent="0" algn="r" rtl="1">
                <a:lnSpc>
                  <a:spcPts val="2400"/>
                </a:lnSpc>
                <a:buNone/>
              </a:pPr>
              <a:r>
                <a:rPr lang="en-US" sz="1950" dirty="0">
                  <a:solidFill>
                    <a:srgbClr val="49495A"/>
                  </a:solidFill>
                  <a:latin typeface="Alexandria" pitchFamily="34" charset="0"/>
                  <a:ea typeface="Alexandria" pitchFamily="34" charset="-122"/>
                  <a:cs typeface="Alexandria" pitchFamily="34" charset="-120"/>
                </a:rPr>
                <a:t>مناسبة العدد</a:t>
              </a:r>
              <a:endParaRPr lang="en-US" sz="1950" dirty="0"/>
            </a:p>
          </p:txBody>
        </p:sp>
        <p:sp>
          <p:nvSpPr>
            <p:cNvPr id="7" name="Text 4"/>
            <p:cNvSpPr/>
            <p:nvPr/>
          </p:nvSpPr>
          <p:spPr>
            <a:xfrm>
              <a:off x="793790" y="2227540"/>
              <a:ext cx="12100084" cy="317540"/>
            </a:xfrm>
            <a:prstGeom prst="rect">
              <a:avLst/>
            </a:prstGeom>
            <a:noFill/>
            <a:ln/>
          </p:spPr>
          <p:txBody>
            <a:bodyPr wrap="none" lIns="0" tIns="0" rIns="0" bIns="0" rtlCol="0" anchor="t"/>
            <a:lstStyle/>
            <a:p>
              <a:pPr marL="0" indent="0" algn="r" rtl="1">
                <a:lnSpc>
                  <a:spcPts val="2500"/>
                </a:lnSpc>
                <a:buNone/>
              </a:pPr>
              <a:r>
                <a:rPr lang="en-US" sz="1550" dirty="0">
                  <a:solidFill>
                    <a:srgbClr val="49495A"/>
                  </a:solidFill>
                  <a:latin typeface="Alexandria" pitchFamily="34" charset="0"/>
                  <a:ea typeface="Alexandria" pitchFamily="34" charset="-122"/>
                  <a:cs typeface="Alexandria" pitchFamily="34" charset="-120"/>
                </a:rPr>
                <a:t>مناسبة عدد أفراد العينة لعدد مجتمع الدراسة</a:t>
              </a:r>
              <a:endParaRPr lang="en-US" sz="1550" dirty="0"/>
            </a:p>
          </p:txBody>
        </p:sp>
        <p:sp>
          <p:nvSpPr>
            <p:cNvPr id="9" name="Shape 5"/>
            <p:cNvSpPr/>
            <p:nvPr/>
          </p:nvSpPr>
          <p:spPr>
            <a:xfrm>
              <a:off x="13313807" y="3153728"/>
              <a:ext cx="396835" cy="22860"/>
            </a:xfrm>
            <a:prstGeom prst="roundRect">
              <a:avLst>
                <a:gd name="adj" fmla="val 130232"/>
              </a:avLst>
            </a:prstGeom>
            <a:solidFill>
              <a:srgbClr val="D0CED9"/>
            </a:solidFill>
            <a:ln/>
          </p:spPr>
          <p:txBody>
            <a:bodyPr/>
            <a:lstStyle/>
            <a:p>
              <a:endParaRPr lang="en-US"/>
            </a:p>
          </p:txBody>
        </p:sp>
        <p:pic>
          <p:nvPicPr>
            <p:cNvPr id="10" name="Image 1" descr="preencoded.png"/>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3613368" y="3090743"/>
              <a:ext cx="148828" cy="148828"/>
            </a:xfrm>
            <a:prstGeom prst="rect">
              <a:avLst/>
            </a:prstGeom>
          </p:spPr>
        </p:pic>
        <p:sp>
          <p:nvSpPr>
            <p:cNvPr id="11" name="Text 6"/>
            <p:cNvSpPr/>
            <p:nvPr/>
          </p:nvSpPr>
          <p:spPr>
            <a:xfrm>
              <a:off x="10412968" y="3010138"/>
              <a:ext cx="2480905" cy="310158"/>
            </a:xfrm>
            <a:prstGeom prst="rect">
              <a:avLst/>
            </a:prstGeom>
            <a:noFill/>
            <a:ln/>
          </p:spPr>
          <p:txBody>
            <a:bodyPr wrap="none" lIns="0" tIns="0" rIns="0" bIns="0" rtlCol="0" anchor="t"/>
            <a:lstStyle/>
            <a:p>
              <a:pPr marL="0" indent="0" algn="r" rtl="1">
                <a:lnSpc>
                  <a:spcPts val="2400"/>
                </a:lnSpc>
                <a:buNone/>
              </a:pPr>
              <a:r>
                <a:rPr lang="en-US" sz="1950" dirty="0">
                  <a:solidFill>
                    <a:srgbClr val="49495A"/>
                  </a:solidFill>
                  <a:latin typeface="Alexandria" pitchFamily="34" charset="0"/>
                  <a:ea typeface="Alexandria" pitchFamily="34" charset="-122"/>
                  <a:cs typeface="Alexandria" pitchFamily="34" charset="-120"/>
                </a:rPr>
                <a:t>طريقة الاختيار</a:t>
              </a:r>
              <a:endParaRPr lang="en-US" sz="1950" dirty="0"/>
            </a:p>
          </p:txBody>
        </p:sp>
        <p:sp>
          <p:nvSpPr>
            <p:cNvPr id="12" name="Text 7"/>
            <p:cNvSpPr/>
            <p:nvPr/>
          </p:nvSpPr>
          <p:spPr>
            <a:xfrm>
              <a:off x="793790" y="3439358"/>
              <a:ext cx="12100084" cy="317540"/>
            </a:xfrm>
            <a:prstGeom prst="rect">
              <a:avLst/>
            </a:prstGeom>
            <a:noFill/>
            <a:ln/>
          </p:spPr>
          <p:txBody>
            <a:bodyPr wrap="none" lIns="0" tIns="0" rIns="0" bIns="0" rtlCol="0" anchor="t"/>
            <a:lstStyle/>
            <a:p>
              <a:pPr marL="0" indent="0" algn="r" rtl="1">
                <a:lnSpc>
                  <a:spcPts val="2500"/>
                </a:lnSpc>
                <a:buNone/>
              </a:pPr>
              <a:r>
                <a:rPr lang="en-US" sz="1550" dirty="0">
                  <a:solidFill>
                    <a:srgbClr val="49495A"/>
                  </a:solidFill>
                  <a:latin typeface="Alexandria" pitchFamily="34" charset="0"/>
                  <a:ea typeface="Alexandria" pitchFamily="34" charset="-122"/>
                  <a:cs typeface="Alexandria" pitchFamily="34" charset="-120"/>
                </a:rPr>
                <a:t>توضيح طريقة اختيار العينة ومناسبة طريقة اختيار العينة</a:t>
              </a:r>
              <a:endParaRPr lang="en-US" sz="1550" dirty="0"/>
            </a:p>
          </p:txBody>
        </p:sp>
        <p:sp>
          <p:nvSpPr>
            <p:cNvPr id="13" name="Shape 8"/>
            <p:cNvSpPr/>
            <p:nvPr/>
          </p:nvSpPr>
          <p:spPr>
            <a:xfrm>
              <a:off x="13313807" y="4365546"/>
              <a:ext cx="396835" cy="22860"/>
            </a:xfrm>
            <a:prstGeom prst="roundRect">
              <a:avLst>
                <a:gd name="adj" fmla="val 130232"/>
              </a:avLst>
            </a:prstGeom>
            <a:solidFill>
              <a:srgbClr val="D0CED9"/>
            </a:solidFill>
            <a:ln/>
          </p:spPr>
          <p:txBody>
            <a:bodyPr/>
            <a:lstStyle/>
            <a:p>
              <a:endParaRPr lang="en-US"/>
            </a:p>
          </p:txBody>
        </p:sp>
        <p:pic>
          <p:nvPicPr>
            <p:cNvPr id="14" name="Image 2" descr="preencoded.png"/>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3613368" y="4302562"/>
              <a:ext cx="148828" cy="148828"/>
            </a:xfrm>
            <a:prstGeom prst="rect">
              <a:avLst/>
            </a:prstGeom>
          </p:spPr>
        </p:pic>
        <p:sp>
          <p:nvSpPr>
            <p:cNvPr id="15" name="Text 9"/>
            <p:cNvSpPr/>
            <p:nvPr/>
          </p:nvSpPr>
          <p:spPr>
            <a:xfrm>
              <a:off x="10412968" y="4221956"/>
              <a:ext cx="2480905" cy="310158"/>
            </a:xfrm>
            <a:prstGeom prst="rect">
              <a:avLst/>
            </a:prstGeom>
            <a:noFill/>
            <a:ln/>
          </p:spPr>
          <p:txBody>
            <a:bodyPr wrap="none" lIns="0" tIns="0" rIns="0" bIns="0" rtlCol="0" anchor="t"/>
            <a:lstStyle/>
            <a:p>
              <a:pPr marL="0" indent="0" algn="r" rtl="1">
                <a:lnSpc>
                  <a:spcPts val="2400"/>
                </a:lnSpc>
                <a:buNone/>
              </a:pPr>
              <a:r>
                <a:rPr lang="en-US" sz="1950" dirty="0">
                  <a:solidFill>
                    <a:srgbClr val="49495A"/>
                  </a:solidFill>
                  <a:latin typeface="Alexandria" pitchFamily="34" charset="0"/>
                  <a:ea typeface="Alexandria" pitchFamily="34" charset="-122"/>
                  <a:cs typeface="Alexandria" pitchFamily="34" charset="-120"/>
                </a:rPr>
                <a:t>وصف الخصائص</a:t>
              </a:r>
              <a:endParaRPr lang="en-US" sz="1950" dirty="0"/>
            </a:p>
          </p:txBody>
        </p:sp>
        <p:sp>
          <p:nvSpPr>
            <p:cNvPr id="16" name="Text 10"/>
            <p:cNvSpPr/>
            <p:nvPr/>
          </p:nvSpPr>
          <p:spPr>
            <a:xfrm>
              <a:off x="793790" y="4651177"/>
              <a:ext cx="12100084" cy="317540"/>
            </a:xfrm>
            <a:prstGeom prst="rect">
              <a:avLst/>
            </a:prstGeom>
            <a:noFill/>
            <a:ln/>
          </p:spPr>
          <p:txBody>
            <a:bodyPr wrap="none" lIns="0" tIns="0" rIns="0" bIns="0" rtlCol="0" anchor="t"/>
            <a:lstStyle/>
            <a:p>
              <a:pPr marL="0" indent="0" algn="r" rtl="1">
                <a:lnSpc>
                  <a:spcPts val="2500"/>
                </a:lnSpc>
                <a:buNone/>
              </a:pPr>
              <a:r>
                <a:rPr lang="en-US" sz="1550" dirty="0">
                  <a:solidFill>
                    <a:srgbClr val="49495A"/>
                  </a:solidFill>
                  <a:latin typeface="Alexandria" pitchFamily="34" charset="0"/>
                  <a:ea typeface="Alexandria" pitchFamily="34" charset="-122"/>
                  <a:cs typeface="Alexandria" pitchFamily="34" charset="-120"/>
                </a:rPr>
                <a:t>وصف خصائص العينة بشكل دقيق</a:t>
              </a:r>
              <a:endParaRPr lang="en-US" sz="1550" dirty="0"/>
            </a:p>
          </p:txBody>
        </p:sp>
        <p:sp>
          <p:nvSpPr>
            <p:cNvPr id="17" name="Shape 11"/>
            <p:cNvSpPr/>
            <p:nvPr/>
          </p:nvSpPr>
          <p:spPr>
            <a:xfrm>
              <a:off x="13313807" y="5577364"/>
              <a:ext cx="396835" cy="22860"/>
            </a:xfrm>
            <a:prstGeom prst="roundRect">
              <a:avLst>
                <a:gd name="adj" fmla="val 130232"/>
              </a:avLst>
            </a:prstGeom>
            <a:solidFill>
              <a:srgbClr val="D0CED9"/>
            </a:solidFill>
            <a:ln/>
          </p:spPr>
          <p:txBody>
            <a:bodyPr/>
            <a:lstStyle/>
            <a:p>
              <a:endParaRPr lang="en-US"/>
            </a:p>
          </p:txBody>
        </p:sp>
        <p:pic>
          <p:nvPicPr>
            <p:cNvPr id="18" name="Image 3" descr="preencoded.png"/>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3613368" y="5514380"/>
              <a:ext cx="148828" cy="148828"/>
            </a:xfrm>
            <a:prstGeom prst="rect">
              <a:avLst/>
            </a:prstGeom>
          </p:spPr>
        </p:pic>
        <p:sp>
          <p:nvSpPr>
            <p:cNvPr id="19" name="Text 12"/>
            <p:cNvSpPr/>
            <p:nvPr/>
          </p:nvSpPr>
          <p:spPr>
            <a:xfrm>
              <a:off x="10412968" y="5433774"/>
              <a:ext cx="2480905" cy="310158"/>
            </a:xfrm>
            <a:prstGeom prst="rect">
              <a:avLst/>
            </a:prstGeom>
            <a:noFill/>
            <a:ln/>
          </p:spPr>
          <p:txBody>
            <a:bodyPr wrap="none" lIns="0" tIns="0" rIns="0" bIns="0" rtlCol="0" anchor="t"/>
            <a:lstStyle/>
            <a:p>
              <a:pPr marL="0" indent="0" algn="r" rtl="1">
                <a:lnSpc>
                  <a:spcPts val="2400"/>
                </a:lnSpc>
                <a:buNone/>
              </a:pPr>
              <a:r>
                <a:rPr lang="en-US" sz="1950" dirty="0">
                  <a:solidFill>
                    <a:srgbClr val="49495A"/>
                  </a:solidFill>
                  <a:latin typeface="Alexandria" pitchFamily="34" charset="0"/>
                  <a:ea typeface="Alexandria" pitchFamily="34" charset="-122"/>
                  <a:cs typeface="Alexandria" pitchFamily="34" charset="-120"/>
                </a:rPr>
                <a:t>تحديد المفهوم</a:t>
              </a:r>
              <a:endParaRPr lang="en-US" sz="1950" dirty="0"/>
            </a:p>
          </p:txBody>
        </p:sp>
        <p:sp>
          <p:nvSpPr>
            <p:cNvPr id="20" name="Text 13"/>
            <p:cNvSpPr/>
            <p:nvPr/>
          </p:nvSpPr>
          <p:spPr>
            <a:xfrm>
              <a:off x="793790" y="5862995"/>
              <a:ext cx="12100084" cy="317540"/>
            </a:xfrm>
            <a:prstGeom prst="rect">
              <a:avLst/>
            </a:prstGeom>
            <a:noFill/>
            <a:ln/>
          </p:spPr>
          <p:txBody>
            <a:bodyPr wrap="none" lIns="0" tIns="0" rIns="0" bIns="0" rtlCol="0" anchor="t"/>
            <a:lstStyle/>
            <a:p>
              <a:pPr marL="0" indent="0" algn="r" rtl="1">
                <a:lnSpc>
                  <a:spcPts val="2500"/>
                </a:lnSpc>
                <a:buNone/>
              </a:pPr>
              <a:r>
                <a:rPr lang="en-US" sz="1550" dirty="0">
                  <a:solidFill>
                    <a:srgbClr val="49495A"/>
                  </a:solidFill>
                  <a:latin typeface="Alexandria" pitchFamily="34" charset="0"/>
                  <a:ea typeface="Alexandria" pitchFamily="34" charset="-122"/>
                  <a:cs typeface="Alexandria" pitchFamily="34" charset="-120"/>
                </a:rPr>
                <a:t>تحديد مفهوم طريقة اختيار العينة كما أراده المختصون</a:t>
              </a:r>
              <a:endParaRPr lang="en-US" sz="1550" dirty="0"/>
            </a:p>
          </p:txBody>
        </p:sp>
        <p:sp>
          <p:nvSpPr>
            <p:cNvPr id="21" name="Shape 14"/>
            <p:cNvSpPr/>
            <p:nvPr/>
          </p:nvSpPr>
          <p:spPr>
            <a:xfrm>
              <a:off x="13313807" y="6789182"/>
              <a:ext cx="396835" cy="22860"/>
            </a:xfrm>
            <a:prstGeom prst="roundRect">
              <a:avLst>
                <a:gd name="adj" fmla="val 130232"/>
              </a:avLst>
            </a:prstGeom>
            <a:solidFill>
              <a:srgbClr val="D0CED9"/>
            </a:solidFill>
            <a:ln/>
          </p:spPr>
          <p:txBody>
            <a:bodyPr/>
            <a:lstStyle/>
            <a:p>
              <a:endParaRPr lang="en-US"/>
            </a:p>
          </p:txBody>
        </p:sp>
        <p:pic>
          <p:nvPicPr>
            <p:cNvPr id="22" name="Image 4" descr="preencoded.png"/>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3613368" y="6726198"/>
              <a:ext cx="148828" cy="148828"/>
            </a:xfrm>
            <a:prstGeom prst="rect">
              <a:avLst/>
            </a:prstGeom>
          </p:spPr>
        </p:pic>
        <p:sp>
          <p:nvSpPr>
            <p:cNvPr id="23" name="Text 15"/>
            <p:cNvSpPr/>
            <p:nvPr/>
          </p:nvSpPr>
          <p:spPr>
            <a:xfrm>
              <a:off x="10412968" y="6645592"/>
              <a:ext cx="2480905" cy="310158"/>
            </a:xfrm>
            <a:prstGeom prst="rect">
              <a:avLst/>
            </a:prstGeom>
            <a:noFill/>
            <a:ln/>
          </p:spPr>
          <p:txBody>
            <a:bodyPr wrap="none" lIns="0" tIns="0" rIns="0" bIns="0" rtlCol="0" anchor="t"/>
            <a:lstStyle/>
            <a:p>
              <a:pPr marL="0" indent="0" algn="r" rtl="1">
                <a:lnSpc>
                  <a:spcPts val="2400"/>
                </a:lnSpc>
                <a:buNone/>
              </a:pPr>
              <a:r>
                <a:rPr lang="en-US" sz="1950" dirty="0">
                  <a:solidFill>
                    <a:srgbClr val="49495A"/>
                  </a:solidFill>
                  <a:latin typeface="Alexandria" pitchFamily="34" charset="0"/>
                  <a:ea typeface="Alexandria" pitchFamily="34" charset="-122"/>
                  <a:cs typeface="Alexandria" pitchFamily="34" charset="-120"/>
                </a:rPr>
                <a:t>التمثيل</a:t>
              </a:r>
              <a:endParaRPr lang="en-US" sz="1950" dirty="0"/>
            </a:p>
          </p:txBody>
        </p:sp>
        <p:sp>
          <p:nvSpPr>
            <p:cNvPr id="25" name="Text 16"/>
            <p:cNvSpPr/>
            <p:nvPr/>
          </p:nvSpPr>
          <p:spPr>
            <a:xfrm>
              <a:off x="793790" y="7074813"/>
              <a:ext cx="12100084" cy="317540"/>
            </a:xfrm>
            <a:prstGeom prst="rect">
              <a:avLst/>
            </a:prstGeom>
            <a:noFill/>
            <a:ln/>
          </p:spPr>
          <p:txBody>
            <a:bodyPr wrap="none" lIns="0" tIns="0" rIns="0" bIns="0" rtlCol="0" anchor="t"/>
            <a:lstStyle/>
            <a:p>
              <a:pPr marL="0" indent="0" algn="r" rtl="1">
                <a:lnSpc>
                  <a:spcPts val="2500"/>
                </a:lnSpc>
                <a:buNone/>
              </a:pPr>
              <a:r>
                <a:rPr lang="en-US" sz="1550" dirty="0">
                  <a:solidFill>
                    <a:srgbClr val="49495A"/>
                  </a:solidFill>
                  <a:latin typeface="Alexandria" pitchFamily="34" charset="0"/>
                  <a:ea typeface="Alexandria" pitchFamily="34" charset="-122"/>
                  <a:cs typeface="Alexandria" pitchFamily="34" charset="-120"/>
                </a:rPr>
                <a:t>تمثيل أسلوب اختيار العينة للمجتمع</a:t>
              </a:r>
              <a:endParaRPr lang="en-US" sz="1550" dirty="0"/>
            </a:p>
          </p:txBody>
        </p:sp>
      </p:grpSp>
    </p:spTree>
    <p:extLst>
      <p:ext uri="{BB962C8B-B14F-4D97-AF65-F5344CB8AC3E}">
        <p14:creationId xmlns:p14="http://schemas.microsoft.com/office/powerpoint/2010/main" val="2585876122"/>
      </p:ext>
    </p:extLst>
  </p:cSld>
  <p:clrMapOvr>
    <a:masterClrMapping/>
  </p:clrMapOvr>
  <p:transition spd="slow">
    <p:comb/>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356839" y="1204332"/>
            <a:ext cx="11627151" cy="485157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3927658" y="268963"/>
            <a:ext cx="3902032" cy="400110"/>
          </a:xfrm>
          <a:prstGeom prst="rect">
            <a:avLst/>
          </a:prstGeom>
          <a:noFill/>
        </p:spPr>
        <p:txBody>
          <a:bodyPr wrap="square" rtlCol="0">
            <a:spAutoFit/>
          </a:bodyPr>
          <a:lstStyle/>
          <a:p>
            <a:pPr algn="ctr"/>
            <a:r>
              <a:rPr lang="ar-EG" sz="2000" b="1" dirty="0">
                <a:latin typeface="Alexandria" pitchFamily="2" charset="-78"/>
                <a:cs typeface="Alexandria" pitchFamily="2" charset="-78"/>
              </a:rPr>
              <a:t>رابع عشر: أدوات جمع البيانات</a:t>
            </a:r>
            <a:endParaRPr lang="en-US" sz="2000" b="1" dirty="0">
              <a:latin typeface="Alexandria" pitchFamily="2" charset="-78"/>
              <a:cs typeface="Alexandria" pitchFamily="2" charset="-78"/>
            </a:endParaRPr>
          </a:p>
        </p:txBody>
      </p:sp>
      <p:sp>
        <p:nvSpPr>
          <p:cNvPr id="5" name="Rectangle 4"/>
          <p:cNvSpPr/>
          <p:nvPr/>
        </p:nvSpPr>
        <p:spPr>
          <a:xfrm>
            <a:off x="912553" y="124893"/>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097370" y="19758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131667" y="417920"/>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a:t>
            </a:r>
            <a:r>
              <a:rPr lang="ar-EG" sz="5400" b="1" dirty="0">
                <a:solidFill>
                  <a:schemeClr val="bg1"/>
                </a:solidFill>
                <a:latin typeface="Times New Roman" panose="02020603050405020304" pitchFamily="18" charset="0"/>
                <a:cs typeface="Times New Roman" panose="02020603050405020304" pitchFamily="18" charset="0"/>
              </a:rPr>
              <a:t>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512956" y="1306488"/>
            <a:ext cx="11322205" cy="1158715"/>
          </a:xfrm>
          <a:prstGeom prst="rect">
            <a:avLst/>
          </a:prstGeom>
          <a:noFill/>
        </p:spPr>
        <p:txBody>
          <a:bodyPr wrap="square" rtlCol="0">
            <a:spAutoFit/>
          </a:bodyPr>
          <a:lstStyle/>
          <a:p>
            <a:pPr indent="404813" algn="just" rtl="1">
              <a:lnSpc>
                <a:spcPct val="150000"/>
              </a:lnSpc>
            </a:pPr>
            <a:r>
              <a:rPr lang="ar-EG" sz="1600" dirty="0">
                <a:latin typeface="Alexandria" pitchFamily="2" charset="-78"/>
                <a:cs typeface="Alexandria" pitchFamily="2" charset="-78"/>
              </a:rPr>
              <a:t>أدوات جمع البيانات هي الوسائل التي يتم استخدامها لجمع المعلومات المطلوبة في الدراسة. يمكن أن تشمل الأدوات استبيانات، مقابلات، ملاحظات، اختبارات، استشارات، أجهزة قياس، وغيرها. تختلف اختيار الأدوات حسب طبيعة البحث والمتغيرات </a:t>
            </a:r>
            <a:r>
              <a:rPr lang="ar-EG" sz="1600">
                <a:latin typeface="Alexandria" pitchFamily="2" charset="-78"/>
                <a:cs typeface="Alexandria" pitchFamily="2" charset="-78"/>
              </a:rPr>
              <a:t>المدروسة.</a:t>
            </a:r>
            <a:endParaRPr lang="ar-EG" sz="1600" dirty="0">
              <a:latin typeface="Alexandria" pitchFamily="2" charset="-78"/>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678850" y="268963"/>
            <a:ext cx="2305141" cy="1076343"/>
          </a:xfrm>
          <a:prstGeom prst="rect">
            <a:avLst/>
          </a:prstGeom>
        </p:spPr>
      </p:pic>
      <p:grpSp>
        <p:nvGrpSpPr>
          <p:cNvPr id="27" name="Group 26">
            <a:extLst>
              <a:ext uri="{FF2B5EF4-FFF2-40B4-BE49-F238E27FC236}">
                <a16:creationId xmlns:a16="http://schemas.microsoft.com/office/drawing/2014/main" id="{D2953A9C-C62F-1553-F469-F94C6B2513DB}"/>
              </a:ext>
            </a:extLst>
          </p:cNvPr>
          <p:cNvGrpSpPr/>
          <p:nvPr/>
        </p:nvGrpSpPr>
        <p:grpSpPr>
          <a:xfrm>
            <a:off x="1030728" y="2756025"/>
            <a:ext cx="10279371" cy="3009060"/>
            <a:chOff x="793790" y="1385768"/>
            <a:chExt cx="13042820" cy="5457944"/>
          </a:xfrm>
        </p:grpSpPr>
        <p:sp>
          <p:nvSpPr>
            <p:cNvPr id="8" name="Text 0"/>
            <p:cNvSpPr/>
            <p:nvPr/>
          </p:nvSpPr>
          <p:spPr>
            <a:xfrm>
              <a:off x="8288417" y="1385768"/>
              <a:ext cx="5548193" cy="496133"/>
            </a:xfrm>
            <a:prstGeom prst="rect">
              <a:avLst/>
            </a:prstGeom>
            <a:noFill/>
            <a:ln/>
          </p:spPr>
          <p:txBody>
            <a:bodyPr wrap="none" lIns="0" tIns="0" rIns="0" bIns="0" rtlCol="0" anchor="t"/>
            <a:lstStyle/>
            <a:p>
              <a:pPr marL="0" indent="0" algn="r" rtl="1">
                <a:lnSpc>
                  <a:spcPts val="3900"/>
                </a:lnSpc>
                <a:buNone/>
              </a:pPr>
              <a:r>
                <a:rPr lang="en-US" sz="3100" dirty="0">
                  <a:solidFill>
                    <a:srgbClr val="403CCF"/>
                  </a:solidFill>
                  <a:latin typeface="Alexandria" pitchFamily="34" charset="0"/>
                  <a:ea typeface="Alexandria" pitchFamily="34" charset="-122"/>
                  <a:cs typeface="Alexandria" pitchFamily="34" charset="-120"/>
                </a:rPr>
                <a:t>معايير اختيار أدوات جمع البيانات</a:t>
              </a:r>
              <a:endParaRPr lang="en-US" sz="3100" dirty="0"/>
            </a:p>
          </p:txBody>
        </p:sp>
        <p:sp>
          <p:nvSpPr>
            <p:cNvPr id="9" name="Text 1"/>
            <p:cNvSpPr/>
            <p:nvPr/>
          </p:nvSpPr>
          <p:spPr>
            <a:xfrm>
              <a:off x="9795986" y="2514005"/>
              <a:ext cx="2480905" cy="310158"/>
            </a:xfrm>
            <a:prstGeom prst="rect">
              <a:avLst/>
            </a:prstGeom>
            <a:noFill/>
            <a:ln/>
          </p:spPr>
          <p:txBody>
            <a:bodyPr wrap="none" lIns="0" tIns="0" rIns="0" bIns="0" rtlCol="0" anchor="t"/>
            <a:lstStyle/>
            <a:p>
              <a:pPr marL="0" indent="0" algn="l" rtl="1">
                <a:lnSpc>
                  <a:spcPts val="2400"/>
                </a:lnSpc>
                <a:buNone/>
              </a:pPr>
              <a:r>
                <a:rPr lang="en-US" sz="1950" dirty="0">
                  <a:solidFill>
                    <a:srgbClr val="49495A"/>
                  </a:solidFill>
                  <a:latin typeface="Alexandria" pitchFamily="34" charset="0"/>
                  <a:ea typeface="Alexandria" pitchFamily="34" charset="-122"/>
                  <a:cs typeface="Alexandria" pitchFamily="34" charset="-120"/>
                </a:rPr>
                <a:t>التحديد</a:t>
              </a:r>
              <a:endParaRPr lang="en-US" sz="1950" dirty="0"/>
            </a:p>
          </p:txBody>
        </p:sp>
        <p:sp>
          <p:nvSpPr>
            <p:cNvPr id="11" name="Text 2"/>
            <p:cNvSpPr/>
            <p:nvPr/>
          </p:nvSpPr>
          <p:spPr>
            <a:xfrm>
              <a:off x="9795986" y="2943225"/>
              <a:ext cx="4040624" cy="317540"/>
            </a:xfrm>
            <a:prstGeom prst="rect">
              <a:avLst/>
            </a:prstGeom>
            <a:noFill/>
            <a:ln/>
          </p:spPr>
          <p:txBody>
            <a:bodyPr wrap="none" lIns="0" tIns="0" rIns="0" bIns="0" rtlCol="0" anchor="t"/>
            <a:lstStyle/>
            <a:p>
              <a:pPr marL="0" indent="0" algn="l" rtl="1">
                <a:lnSpc>
                  <a:spcPts val="2500"/>
                </a:lnSpc>
                <a:buNone/>
              </a:pPr>
              <a:r>
                <a:rPr lang="en-US" sz="1550" dirty="0">
                  <a:solidFill>
                    <a:srgbClr val="49495A"/>
                  </a:solidFill>
                  <a:latin typeface="Alexandria" pitchFamily="34" charset="0"/>
                  <a:ea typeface="Alexandria" pitchFamily="34" charset="-122"/>
                  <a:cs typeface="Alexandria" pitchFamily="34" charset="-120"/>
                </a:rPr>
                <a:t>تحديد نوع الأداة المستخدمة وأهداف الأداة</a:t>
              </a:r>
              <a:endParaRPr lang="en-US" sz="1550" dirty="0"/>
            </a:p>
          </p:txBody>
        </p:sp>
        <p:pic>
          <p:nvPicPr>
            <p:cNvPr id="12" name="Image 0" descr="preencoded.png"/>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5032653" y="2278737"/>
              <a:ext cx="4564975" cy="4564975"/>
            </a:xfrm>
            <a:prstGeom prst="rect">
              <a:avLst/>
            </a:prstGeom>
          </p:spPr>
        </p:pic>
        <p:pic>
          <p:nvPicPr>
            <p:cNvPr id="13" name="Image 1" descr="preencoded.png"/>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965460" y="3029010"/>
              <a:ext cx="296942" cy="296942"/>
            </a:xfrm>
            <a:prstGeom prst="rect">
              <a:avLst/>
            </a:prstGeom>
          </p:spPr>
        </p:pic>
        <p:sp>
          <p:nvSpPr>
            <p:cNvPr id="14" name="Text 3"/>
            <p:cNvSpPr/>
            <p:nvPr/>
          </p:nvSpPr>
          <p:spPr>
            <a:xfrm>
              <a:off x="2353389" y="2514005"/>
              <a:ext cx="2480905" cy="310158"/>
            </a:xfrm>
            <a:prstGeom prst="rect">
              <a:avLst/>
            </a:prstGeom>
            <a:noFill/>
            <a:ln/>
          </p:spPr>
          <p:txBody>
            <a:bodyPr wrap="none" lIns="0" tIns="0" rIns="0" bIns="0" rtlCol="0" anchor="t"/>
            <a:lstStyle/>
            <a:p>
              <a:pPr marL="0" indent="0" algn="r" rtl="1">
                <a:lnSpc>
                  <a:spcPts val="2400"/>
                </a:lnSpc>
                <a:buNone/>
              </a:pPr>
              <a:r>
                <a:rPr lang="en-US" sz="1950" dirty="0">
                  <a:solidFill>
                    <a:srgbClr val="49495A"/>
                  </a:solidFill>
                  <a:latin typeface="Alexandria" pitchFamily="34" charset="0"/>
                  <a:ea typeface="Alexandria" pitchFamily="34" charset="-122"/>
                  <a:cs typeface="Alexandria" pitchFamily="34" charset="-120"/>
                </a:rPr>
                <a:t>الإرشادات</a:t>
              </a:r>
              <a:endParaRPr lang="en-US" sz="1950" dirty="0"/>
            </a:p>
          </p:txBody>
        </p:sp>
        <p:sp>
          <p:nvSpPr>
            <p:cNvPr id="15" name="Text 4"/>
            <p:cNvSpPr/>
            <p:nvPr/>
          </p:nvSpPr>
          <p:spPr>
            <a:xfrm>
              <a:off x="793790" y="2943225"/>
              <a:ext cx="4040505" cy="317540"/>
            </a:xfrm>
            <a:prstGeom prst="rect">
              <a:avLst/>
            </a:prstGeom>
            <a:noFill/>
            <a:ln/>
          </p:spPr>
          <p:txBody>
            <a:bodyPr wrap="none" lIns="0" tIns="0" rIns="0" bIns="0" rtlCol="0" anchor="t"/>
            <a:lstStyle/>
            <a:p>
              <a:pPr marL="0" indent="0" algn="r" rtl="1">
                <a:lnSpc>
                  <a:spcPts val="2500"/>
                </a:lnSpc>
                <a:buNone/>
              </a:pPr>
              <a:r>
                <a:rPr lang="en-US" sz="1550" dirty="0">
                  <a:solidFill>
                    <a:srgbClr val="49495A"/>
                  </a:solidFill>
                  <a:latin typeface="Alexandria" pitchFamily="34" charset="0"/>
                  <a:ea typeface="Alexandria" pitchFamily="34" charset="-122"/>
                  <a:cs typeface="Alexandria" pitchFamily="34" charset="-120"/>
                </a:rPr>
                <a:t>احتواء الأداة على إرشادات للأفراد المشاركين</a:t>
              </a:r>
              <a:endParaRPr lang="en-US" sz="1550" dirty="0"/>
            </a:p>
          </p:txBody>
        </p:sp>
        <p:pic>
          <p:nvPicPr>
            <p:cNvPr id="16" name="Image 2" descr="preencoded.png"/>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5032653" y="2278737"/>
              <a:ext cx="4564975" cy="4564975"/>
            </a:xfrm>
            <a:prstGeom prst="rect">
              <a:avLst/>
            </a:prstGeom>
          </p:spPr>
        </p:pic>
        <p:pic>
          <p:nvPicPr>
            <p:cNvPr id="17" name="Image 3" descr="preencoded.png"/>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6367641" y="3029010"/>
              <a:ext cx="296942" cy="296942"/>
            </a:xfrm>
            <a:prstGeom prst="rect">
              <a:avLst/>
            </a:prstGeom>
          </p:spPr>
        </p:pic>
        <p:sp>
          <p:nvSpPr>
            <p:cNvPr id="18" name="Text 5"/>
            <p:cNvSpPr/>
            <p:nvPr/>
          </p:nvSpPr>
          <p:spPr>
            <a:xfrm>
              <a:off x="2154912" y="4028956"/>
              <a:ext cx="2480905" cy="310158"/>
            </a:xfrm>
            <a:prstGeom prst="rect">
              <a:avLst/>
            </a:prstGeom>
            <a:noFill/>
            <a:ln/>
          </p:spPr>
          <p:txBody>
            <a:bodyPr wrap="none" lIns="0" tIns="0" rIns="0" bIns="0" rtlCol="0" anchor="t"/>
            <a:lstStyle/>
            <a:p>
              <a:pPr marL="0" indent="0" algn="r" rtl="1">
                <a:lnSpc>
                  <a:spcPts val="2400"/>
                </a:lnSpc>
                <a:buNone/>
              </a:pPr>
              <a:r>
                <a:rPr lang="en-US" sz="1950" dirty="0">
                  <a:solidFill>
                    <a:srgbClr val="49495A"/>
                  </a:solidFill>
                  <a:latin typeface="Alexandria" pitchFamily="34" charset="0"/>
                  <a:ea typeface="Alexandria" pitchFamily="34" charset="-122"/>
                  <a:cs typeface="Alexandria" pitchFamily="34" charset="-120"/>
                </a:rPr>
                <a:t>المناسبة</a:t>
              </a:r>
              <a:endParaRPr lang="en-US" sz="1950" dirty="0"/>
            </a:p>
          </p:txBody>
        </p:sp>
        <p:sp>
          <p:nvSpPr>
            <p:cNvPr id="19" name="Text 6"/>
            <p:cNvSpPr/>
            <p:nvPr/>
          </p:nvSpPr>
          <p:spPr>
            <a:xfrm>
              <a:off x="793790" y="4458176"/>
              <a:ext cx="3842028" cy="635079"/>
            </a:xfrm>
            <a:prstGeom prst="rect">
              <a:avLst/>
            </a:prstGeom>
            <a:noFill/>
            <a:ln/>
          </p:spPr>
          <p:txBody>
            <a:bodyPr wrap="square" lIns="0" tIns="0" rIns="0" bIns="0" rtlCol="0" anchor="t"/>
            <a:lstStyle/>
            <a:p>
              <a:pPr marL="0" indent="0" algn="r" rtl="1">
                <a:lnSpc>
                  <a:spcPts val="2500"/>
                </a:lnSpc>
                <a:buNone/>
              </a:pPr>
              <a:r>
                <a:rPr lang="en-US" sz="1550" dirty="0">
                  <a:solidFill>
                    <a:srgbClr val="49495A"/>
                  </a:solidFill>
                  <a:latin typeface="Alexandria" pitchFamily="34" charset="0"/>
                  <a:ea typeface="Alexandria" pitchFamily="34" charset="-122"/>
                  <a:cs typeface="Alexandria" pitchFamily="34" charset="-120"/>
                </a:rPr>
                <a:t>مناسبة الأداة لقياس متغيرات الدراسة ولطبيعة العينة</a:t>
              </a:r>
              <a:endParaRPr lang="en-US" sz="1550" dirty="0"/>
            </a:p>
          </p:txBody>
        </p:sp>
        <p:pic>
          <p:nvPicPr>
            <p:cNvPr id="20" name="Image 4" descr="preencoded.png"/>
            <p:cNvPicPr>
              <a:picLocks noChangeAspect="1"/>
            </p:cNvPicPr>
            <p:nvPr/>
          </p:nvPicPr>
          <p:blipFill>
            <a:blip r:embed="rId9" cstate="email">
              <a:extLst>
                <a:ext uri="{28A0092B-C50C-407E-A947-70E740481C1C}">
                  <a14:useLocalDpi xmlns:a14="http://schemas.microsoft.com/office/drawing/2010/main"/>
                </a:ext>
              </a:extLst>
            </a:blip>
            <a:stretch>
              <a:fillRect/>
            </a:stretch>
          </p:blipFill>
          <p:spPr>
            <a:xfrm>
              <a:off x="5032653" y="2278737"/>
              <a:ext cx="4564975" cy="4564975"/>
            </a:xfrm>
            <a:prstGeom prst="rect">
              <a:avLst/>
            </a:prstGeom>
          </p:spPr>
        </p:pic>
        <p:pic>
          <p:nvPicPr>
            <p:cNvPr id="21" name="Image 5" descr="preencoded.png"/>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5568851" y="4412635"/>
              <a:ext cx="296942" cy="296942"/>
            </a:xfrm>
            <a:prstGeom prst="rect">
              <a:avLst/>
            </a:prstGeom>
          </p:spPr>
        </p:pic>
        <p:sp>
          <p:nvSpPr>
            <p:cNvPr id="22" name="Text 7"/>
            <p:cNvSpPr/>
            <p:nvPr/>
          </p:nvSpPr>
          <p:spPr>
            <a:xfrm>
              <a:off x="2353389" y="5861566"/>
              <a:ext cx="2480905" cy="310158"/>
            </a:xfrm>
            <a:prstGeom prst="rect">
              <a:avLst/>
            </a:prstGeom>
            <a:noFill/>
            <a:ln/>
          </p:spPr>
          <p:txBody>
            <a:bodyPr wrap="none" lIns="0" tIns="0" rIns="0" bIns="0" rtlCol="0" anchor="t"/>
            <a:lstStyle/>
            <a:p>
              <a:pPr marL="0" indent="0" algn="r" rtl="1">
                <a:lnSpc>
                  <a:spcPts val="2400"/>
                </a:lnSpc>
                <a:buNone/>
              </a:pPr>
              <a:r>
                <a:rPr lang="en-US" sz="1950" dirty="0">
                  <a:solidFill>
                    <a:srgbClr val="49495A"/>
                  </a:solidFill>
                  <a:latin typeface="Alexandria" pitchFamily="34" charset="0"/>
                  <a:ea typeface="Alexandria" pitchFamily="34" charset="-122"/>
                  <a:cs typeface="Alexandria" pitchFamily="34" charset="-120"/>
                </a:rPr>
                <a:t>التبرير</a:t>
              </a:r>
              <a:endParaRPr lang="en-US" sz="1950" dirty="0"/>
            </a:p>
          </p:txBody>
        </p:sp>
        <p:sp>
          <p:nvSpPr>
            <p:cNvPr id="23" name="Text 8"/>
            <p:cNvSpPr/>
            <p:nvPr/>
          </p:nvSpPr>
          <p:spPr>
            <a:xfrm>
              <a:off x="793790" y="6290786"/>
              <a:ext cx="4040505" cy="317540"/>
            </a:xfrm>
            <a:prstGeom prst="rect">
              <a:avLst/>
            </a:prstGeom>
            <a:noFill/>
            <a:ln/>
          </p:spPr>
          <p:txBody>
            <a:bodyPr wrap="none" lIns="0" tIns="0" rIns="0" bIns="0" rtlCol="0" anchor="t"/>
            <a:lstStyle/>
            <a:p>
              <a:pPr marL="0" indent="0" algn="r" rtl="1">
                <a:lnSpc>
                  <a:spcPts val="2500"/>
                </a:lnSpc>
                <a:buNone/>
              </a:pPr>
              <a:r>
                <a:rPr lang="en-US" sz="1550" dirty="0">
                  <a:solidFill>
                    <a:srgbClr val="49495A"/>
                  </a:solidFill>
                  <a:latin typeface="Alexandria" pitchFamily="34" charset="0"/>
                  <a:ea typeface="Alexandria" pitchFamily="34" charset="-122"/>
                  <a:cs typeface="Alexandria" pitchFamily="34" charset="-120"/>
                </a:rPr>
                <a:t>تبرير اختيار الأداة ووصف الغرض منها</a:t>
              </a:r>
              <a:endParaRPr lang="en-US" sz="1550" dirty="0"/>
            </a:p>
          </p:txBody>
        </p:sp>
        <p:pic>
          <p:nvPicPr>
            <p:cNvPr id="24" name="Image 6" descr="preencoded.png"/>
            <p:cNvPicPr>
              <a:picLocks noChangeAspect="1"/>
            </p:cNvPicPr>
            <p:nvPr/>
          </p:nvPicPr>
          <p:blipFill>
            <a:blip r:embed="rId12" cstate="email">
              <a:extLst>
                <a:ext uri="{28A0092B-C50C-407E-A947-70E740481C1C}">
                  <a14:useLocalDpi xmlns:a14="http://schemas.microsoft.com/office/drawing/2010/main"/>
                </a:ext>
              </a:extLst>
            </a:blip>
            <a:stretch>
              <a:fillRect/>
            </a:stretch>
          </p:blipFill>
          <p:spPr>
            <a:xfrm>
              <a:off x="5032653" y="2278737"/>
              <a:ext cx="4564975" cy="4564975"/>
            </a:xfrm>
            <a:prstGeom prst="rect">
              <a:avLst/>
            </a:prstGeom>
          </p:spPr>
        </p:pic>
        <p:pic>
          <p:nvPicPr>
            <p:cNvPr id="26" name="Image 7" descr="preencoded.png"/>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6367641" y="5796260"/>
              <a:ext cx="296942" cy="296942"/>
            </a:xfrm>
            <a:prstGeom prst="rect">
              <a:avLst/>
            </a:prstGeom>
          </p:spPr>
        </p:pic>
        <p:sp>
          <p:nvSpPr>
            <p:cNvPr id="28" name="Text 9"/>
            <p:cNvSpPr/>
            <p:nvPr/>
          </p:nvSpPr>
          <p:spPr>
            <a:xfrm>
              <a:off x="9795986" y="5861566"/>
              <a:ext cx="2480905" cy="310158"/>
            </a:xfrm>
            <a:prstGeom prst="rect">
              <a:avLst/>
            </a:prstGeom>
            <a:noFill/>
            <a:ln/>
          </p:spPr>
          <p:txBody>
            <a:bodyPr wrap="none" lIns="0" tIns="0" rIns="0" bIns="0" rtlCol="0" anchor="t"/>
            <a:lstStyle/>
            <a:p>
              <a:pPr marL="0" indent="0" algn="l" rtl="1">
                <a:lnSpc>
                  <a:spcPts val="2400"/>
                </a:lnSpc>
                <a:buNone/>
              </a:pPr>
              <a:r>
                <a:rPr lang="en-US" sz="1950" dirty="0">
                  <a:solidFill>
                    <a:srgbClr val="49495A"/>
                  </a:solidFill>
                  <a:latin typeface="Alexandria" pitchFamily="34" charset="0"/>
                  <a:ea typeface="Alexandria" pitchFamily="34" charset="-122"/>
                  <a:cs typeface="Alexandria" pitchFamily="34" charset="-120"/>
                </a:rPr>
                <a:t>المحتوى</a:t>
              </a:r>
              <a:endParaRPr lang="en-US" sz="1950" dirty="0"/>
            </a:p>
          </p:txBody>
        </p:sp>
        <p:sp>
          <p:nvSpPr>
            <p:cNvPr id="29" name="Text 10"/>
            <p:cNvSpPr/>
            <p:nvPr/>
          </p:nvSpPr>
          <p:spPr>
            <a:xfrm>
              <a:off x="9795986" y="6290786"/>
              <a:ext cx="4040624" cy="317540"/>
            </a:xfrm>
            <a:prstGeom prst="rect">
              <a:avLst/>
            </a:prstGeom>
            <a:noFill/>
            <a:ln/>
          </p:spPr>
          <p:txBody>
            <a:bodyPr wrap="none" lIns="0" tIns="0" rIns="0" bIns="0" rtlCol="0" anchor="t"/>
            <a:lstStyle/>
            <a:p>
              <a:pPr marL="0" indent="0" algn="l" rtl="1">
                <a:lnSpc>
                  <a:spcPts val="2500"/>
                </a:lnSpc>
                <a:buNone/>
              </a:pPr>
              <a:r>
                <a:rPr lang="en-US" sz="1550" dirty="0">
                  <a:solidFill>
                    <a:srgbClr val="49495A"/>
                  </a:solidFill>
                  <a:latin typeface="Alexandria" pitchFamily="34" charset="0"/>
                  <a:ea typeface="Alexandria" pitchFamily="34" charset="-122"/>
                  <a:cs typeface="Alexandria" pitchFamily="34" charset="-120"/>
                </a:rPr>
                <a:t>وصف محتوى الأداة وصدقها وثباتها</a:t>
              </a:r>
              <a:endParaRPr lang="en-US" sz="1550" dirty="0"/>
            </a:p>
          </p:txBody>
        </p:sp>
        <p:pic>
          <p:nvPicPr>
            <p:cNvPr id="30" name="Image 8" descr="preencoded.png"/>
            <p:cNvPicPr>
              <a:picLocks noChangeAspect="1"/>
            </p:cNvPicPr>
            <p:nvPr/>
          </p:nvPicPr>
          <p:blipFill>
            <a:blip r:embed="rId15" cstate="email">
              <a:extLst>
                <a:ext uri="{28A0092B-C50C-407E-A947-70E740481C1C}">
                  <a14:useLocalDpi xmlns:a14="http://schemas.microsoft.com/office/drawing/2010/main"/>
                </a:ext>
              </a:extLst>
            </a:blip>
            <a:stretch>
              <a:fillRect/>
            </a:stretch>
          </p:blipFill>
          <p:spPr>
            <a:xfrm>
              <a:off x="5032653" y="2278737"/>
              <a:ext cx="4564975" cy="4564975"/>
            </a:xfrm>
            <a:prstGeom prst="rect">
              <a:avLst/>
            </a:prstGeom>
          </p:spPr>
        </p:pic>
        <p:pic>
          <p:nvPicPr>
            <p:cNvPr id="31" name="Image 9" descr="preencoded.png"/>
            <p:cNvPicPr>
              <a:picLocks noChangeAspect="1"/>
            </p:cNvPicPr>
            <p:nvPr/>
          </p:nvPicPr>
          <p:blipFill>
            <a:blip r:embed="rId16">
              <a:extLst>
                <a:ext uri="{96DAC541-7B7A-43D3-8B79-37D633B846F1}">
                  <asvg:svgBlip xmlns:asvg="http://schemas.microsoft.com/office/drawing/2016/SVG/main" r:embed="rId17"/>
                </a:ext>
              </a:extLst>
            </a:blip>
            <a:stretch>
              <a:fillRect/>
            </a:stretch>
          </p:blipFill>
          <p:spPr>
            <a:xfrm>
              <a:off x="7965460" y="5796260"/>
              <a:ext cx="296942" cy="296942"/>
            </a:xfrm>
            <a:prstGeom prst="rect">
              <a:avLst/>
            </a:prstGeom>
          </p:spPr>
        </p:pic>
        <p:sp>
          <p:nvSpPr>
            <p:cNvPr id="32" name="Text 11"/>
            <p:cNvSpPr/>
            <p:nvPr/>
          </p:nvSpPr>
          <p:spPr>
            <a:xfrm>
              <a:off x="9994463" y="4187785"/>
              <a:ext cx="2480905" cy="310158"/>
            </a:xfrm>
            <a:prstGeom prst="rect">
              <a:avLst/>
            </a:prstGeom>
            <a:noFill/>
            <a:ln/>
          </p:spPr>
          <p:txBody>
            <a:bodyPr wrap="none" lIns="0" tIns="0" rIns="0" bIns="0" rtlCol="0" anchor="t"/>
            <a:lstStyle/>
            <a:p>
              <a:pPr marL="0" indent="0" algn="l" rtl="1">
                <a:lnSpc>
                  <a:spcPts val="2400"/>
                </a:lnSpc>
                <a:buNone/>
              </a:pPr>
              <a:r>
                <a:rPr lang="en-US" sz="1950" dirty="0">
                  <a:solidFill>
                    <a:srgbClr val="49495A"/>
                  </a:solidFill>
                  <a:latin typeface="Alexandria" pitchFamily="34" charset="0"/>
                  <a:ea typeface="Alexandria" pitchFamily="34" charset="-122"/>
                  <a:cs typeface="Alexandria" pitchFamily="34" charset="-120"/>
                </a:rPr>
                <a:t>البناء</a:t>
              </a:r>
              <a:endParaRPr lang="en-US" sz="1950" dirty="0"/>
            </a:p>
          </p:txBody>
        </p:sp>
        <p:sp>
          <p:nvSpPr>
            <p:cNvPr id="33" name="Text 12"/>
            <p:cNvSpPr/>
            <p:nvPr/>
          </p:nvSpPr>
          <p:spPr>
            <a:xfrm>
              <a:off x="9994463" y="4617006"/>
              <a:ext cx="3842147" cy="317540"/>
            </a:xfrm>
            <a:prstGeom prst="rect">
              <a:avLst/>
            </a:prstGeom>
            <a:noFill/>
            <a:ln/>
          </p:spPr>
          <p:txBody>
            <a:bodyPr wrap="none" lIns="0" tIns="0" rIns="0" bIns="0" rtlCol="0" anchor="t"/>
            <a:lstStyle/>
            <a:p>
              <a:pPr marL="0" indent="0" algn="l" rtl="1">
                <a:lnSpc>
                  <a:spcPts val="2500"/>
                </a:lnSpc>
                <a:buNone/>
              </a:pPr>
              <a:r>
                <a:rPr lang="en-US" sz="1550" dirty="0">
                  <a:solidFill>
                    <a:srgbClr val="49495A"/>
                  </a:solidFill>
                  <a:latin typeface="Alexandria" pitchFamily="34" charset="0"/>
                  <a:ea typeface="Alexandria" pitchFamily="34" charset="-122"/>
                  <a:cs typeface="Alexandria" pitchFamily="34" charset="-120"/>
                </a:rPr>
                <a:t>وصف خطوات بناء الأداة</a:t>
              </a:r>
              <a:endParaRPr lang="en-US" sz="1550" dirty="0"/>
            </a:p>
          </p:txBody>
        </p:sp>
        <p:pic>
          <p:nvPicPr>
            <p:cNvPr id="34" name="Image 10" descr="preencoded.png"/>
            <p:cNvPicPr>
              <a:picLocks noChangeAspect="1"/>
            </p:cNvPicPr>
            <p:nvPr/>
          </p:nvPicPr>
          <p:blipFill>
            <a:blip r:embed="rId18" cstate="email">
              <a:extLst>
                <a:ext uri="{28A0092B-C50C-407E-A947-70E740481C1C}">
                  <a14:useLocalDpi xmlns:a14="http://schemas.microsoft.com/office/drawing/2010/main"/>
                </a:ext>
              </a:extLst>
            </a:blip>
            <a:stretch>
              <a:fillRect/>
            </a:stretch>
          </p:blipFill>
          <p:spPr>
            <a:xfrm>
              <a:off x="5032653" y="2278737"/>
              <a:ext cx="4564975" cy="4564975"/>
            </a:xfrm>
            <a:prstGeom prst="rect">
              <a:avLst/>
            </a:prstGeom>
          </p:spPr>
        </p:pic>
        <p:pic>
          <p:nvPicPr>
            <p:cNvPr id="35" name="Image 11" descr="preencoded.png"/>
            <p:cNvPicPr>
              <a:picLocks noChangeAspect="1"/>
            </p:cNvPicPr>
            <p:nvPr/>
          </p:nvPicPr>
          <p:blipFill>
            <a:blip r:embed="rId19">
              <a:extLst>
                <a:ext uri="{96DAC541-7B7A-43D3-8B79-37D633B846F1}">
                  <asvg:svgBlip xmlns:asvg="http://schemas.microsoft.com/office/drawing/2016/SVG/main" r:embed="rId20"/>
                </a:ext>
              </a:extLst>
            </a:blip>
            <a:stretch>
              <a:fillRect/>
            </a:stretch>
          </p:blipFill>
          <p:spPr>
            <a:xfrm>
              <a:off x="8764250" y="4412635"/>
              <a:ext cx="296942" cy="296942"/>
            </a:xfrm>
            <a:prstGeom prst="rect">
              <a:avLst/>
            </a:prstGeom>
          </p:spPr>
        </p:pic>
      </p:grpSp>
    </p:spTree>
    <p:extLst>
      <p:ext uri="{BB962C8B-B14F-4D97-AF65-F5344CB8AC3E}">
        <p14:creationId xmlns:p14="http://schemas.microsoft.com/office/powerpoint/2010/main" val="361522409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208010" y="1318236"/>
            <a:ext cx="11775981" cy="480697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3624147" y="318723"/>
            <a:ext cx="5129560" cy="400110"/>
          </a:xfrm>
          <a:prstGeom prst="rect">
            <a:avLst/>
          </a:prstGeom>
          <a:noFill/>
        </p:spPr>
        <p:txBody>
          <a:bodyPr wrap="square" rtlCol="0">
            <a:spAutoFit/>
          </a:bodyPr>
          <a:lstStyle/>
          <a:p>
            <a:pPr algn="ctr"/>
            <a:r>
              <a:rPr lang="ar-EG" sz="2000" b="1" dirty="0">
                <a:latin typeface="Alexandria" pitchFamily="2" charset="-78"/>
                <a:cs typeface="Alexandria" pitchFamily="2" charset="-78"/>
              </a:rPr>
              <a:t>خامس عشر: اختبارات الصدق والثبات</a:t>
            </a:r>
            <a:endParaRPr lang="en-US" sz="2000" b="1" dirty="0">
              <a:latin typeface="Alexandria" pitchFamily="2" charset="-78"/>
              <a:cs typeface="Alexandria" pitchFamily="2" charset="-78"/>
            </a:endParaRPr>
          </a:p>
        </p:txBody>
      </p:sp>
      <p:sp>
        <p:nvSpPr>
          <p:cNvPr id="5" name="Rectangle 4"/>
          <p:cNvSpPr/>
          <p:nvPr/>
        </p:nvSpPr>
        <p:spPr>
          <a:xfrm>
            <a:off x="783514" y="17930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920874" y="31872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006538" y="540338"/>
            <a:ext cx="973792"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a:t>
            </a:r>
            <a:r>
              <a:rPr lang="ar-EG" sz="5400" b="1" dirty="0">
                <a:solidFill>
                  <a:schemeClr val="bg1"/>
                </a:solidFill>
                <a:latin typeface="Times New Roman" panose="02020603050405020304" pitchFamily="18" charset="0"/>
                <a:cs typeface="Times New Roman" panose="02020603050405020304" pitchFamily="18" charset="0"/>
              </a:rPr>
              <a:t>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208008" y="1427432"/>
            <a:ext cx="11672817" cy="4113370"/>
          </a:xfrm>
          <a:prstGeom prst="rect">
            <a:avLst/>
          </a:prstGeom>
          <a:noFill/>
        </p:spPr>
        <p:txBody>
          <a:bodyPr wrap="square" rtlCol="0">
            <a:spAutoFit/>
          </a:bodyPr>
          <a:lstStyle/>
          <a:p>
            <a:pPr indent="404813" algn="just" rtl="1">
              <a:lnSpc>
                <a:spcPct val="150000"/>
              </a:lnSpc>
            </a:pPr>
            <a:r>
              <a:rPr lang="ar-EG" sz="1600" dirty="0">
                <a:latin typeface="Alexandria" pitchFamily="2" charset="-78"/>
                <a:cs typeface="Alexandria" pitchFamily="2" charset="-78"/>
              </a:rPr>
              <a:t>اختبارات الصدق والثبات تستخدم لتقييم صفات الأدوات المستخدمة في الدراسة. يتعلق الصدق بقدرة الأداة على قياس ما تهدف إلى قياسه بشكل صحيح، بينما يتعلق الثبات بقدرة الأداة على إعطاء نتائج متسقة ومستقرة عند إعادة استخدامها. يتم استخدام مجموعة متنوعة من الطرق والاختبارات لتقييم الصدق والثبات، مثل الصدق الوجهي، والصدق المتعلق بالمحتوى، والثبات الزمني، والثبات الداخلي، </a:t>
            </a:r>
            <a:r>
              <a:rPr lang="ar-EG" sz="1600">
                <a:latin typeface="Alexandria" pitchFamily="2" charset="-78"/>
                <a:cs typeface="Alexandria" pitchFamily="2" charset="-78"/>
              </a:rPr>
              <a:t>وغيرها.</a:t>
            </a:r>
          </a:p>
          <a:p>
            <a:pPr indent="404813" algn="just" rtl="1">
              <a:lnSpc>
                <a:spcPct val="150000"/>
              </a:lnSpc>
            </a:pPr>
            <a:endParaRPr lang="ar-EG" sz="1600">
              <a:latin typeface="Alexandria" pitchFamily="2" charset="-78"/>
              <a:cs typeface="Alexandria" pitchFamily="2" charset="-78"/>
            </a:endParaRPr>
          </a:p>
          <a:p>
            <a:pPr indent="404813" algn="just" rtl="1">
              <a:lnSpc>
                <a:spcPct val="150000"/>
              </a:lnSpc>
            </a:pPr>
            <a:endParaRPr lang="ar-EG" sz="1600">
              <a:latin typeface="Alexandria" pitchFamily="2" charset="-78"/>
              <a:cs typeface="Alexandria" pitchFamily="2" charset="-78"/>
            </a:endParaRPr>
          </a:p>
          <a:p>
            <a:pPr indent="404813" algn="just" rtl="1">
              <a:lnSpc>
                <a:spcPct val="150000"/>
              </a:lnSpc>
            </a:pPr>
            <a:endParaRPr lang="ar-EG" sz="1600">
              <a:latin typeface="Alexandria" pitchFamily="2" charset="-78"/>
              <a:cs typeface="Alexandria" pitchFamily="2" charset="-78"/>
            </a:endParaRPr>
          </a:p>
          <a:p>
            <a:pPr indent="404813" algn="just" rtl="1">
              <a:lnSpc>
                <a:spcPct val="150000"/>
              </a:lnSpc>
            </a:pPr>
            <a:endParaRPr lang="ar-EG" sz="1600">
              <a:latin typeface="Alexandria" pitchFamily="2" charset="-78"/>
              <a:cs typeface="Alexandria" pitchFamily="2" charset="-78"/>
            </a:endParaRPr>
          </a:p>
          <a:p>
            <a:pPr indent="404813" algn="just" rtl="1">
              <a:lnSpc>
                <a:spcPct val="150000"/>
              </a:lnSpc>
            </a:pPr>
            <a:endParaRPr lang="ar-EG" sz="1600">
              <a:latin typeface="Alexandria" pitchFamily="2" charset="-78"/>
              <a:cs typeface="Alexandria" pitchFamily="2" charset="-78"/>
            </a:endParaRPr>
          </a:p>
          <a:p>
            <a:pPr indent="404813" algn="just" rtl="1">
              <a:lnSpc>
                <a:spcPct val="150000"/>
              </a:lnSpc>
            </a:pPr>
            <a:endParaRPr lang="ar-EG" sz="1600">
              <a:latin typeface="Alexandria" pitchFamily="2" charset="-78"/>
              <a:cs typeface="Alexandria" pitchFamily="2" charset="-78"/>
            </a:endParaRPr>
          </a:p>
          <a:p>
            <a:pPr indent="404813" algn="just" rtl="1">
              <a:lnSpc>
                <a:spcPct val="150000"/>
              </a:lnSpc>
            </a:pPr>
            <a:endParaRPr lang="ar-EG" sz="1600">
              <a:latin typeface="Alexandria" pitchFamily="2" charset="-78"/>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678850" y="268963"/>
            <a:ext cx="2305141" cy="1076343"/>
          </a:xfrm>
          <a:prstGeom prst="rect">
            <a:avLst/>
          </a:prstGeom>
        </p:spPr>
      </p:pic>
      <p:sp>
        <p:nvSpPr>
          <p:cNvPr id="23" name="Text 1"/>
          <p:cNvSpPr/>
          <p:nvPr/>
        </p:nvSpPr>
        <p:spPr>
          <a:xfrm>
            <a:off x="401444" y="5199426"/>
            <a:ext cx="11385395" cy="799929"/>
          </a:xfrm>
          <a:prstGeom prst="rect">
            <a:avLst/>
          </a:prstGeom>
          <a:noFill/>
          <a:ln/>
        </p:spPr>
        <p:txBody>
          <a:bodyPr wrap="square" lIns="0" tIns="0" rIns="0" bIns="0" rtlCol="0" anchor="t"/>
          <a:lstStyle/>
          <a:p>
            <a:pPr marL="0" indent="0" algn="just" rtl="1">
              <a:lnSpc>
                <a:spcPts val="2500"/>
              </a:lnSpc>
              <a:buNone/>
            </a:pPr>
            <a:r>
              <a:rPr lang="en-US" sz="1600" dirty="0">
                <a:solidFill>
                  <a:srgbClr val="49495A"/>
                </a:solidFill>
                <a:latin typeface="Alexandria" pitchFamily="34" charset="0"/>
                <a:ea typeface="Alexandria" pitchFamily="34" charset="-122"/>
                <a:cs typeface="Alexandria" pitchFamily="34" charset="-120"/>
              </a:rPr>
              <a:t>يتم استخدام مجموعة متنوعة من الطرق والاختبارات لتقييم الصدق والثبات، مثل الصدق الوجهي، والصدق المتعلق بالمحتوى، والثبات الزمني، والثبات الداخلي، وغيرها.</a:t>
            </a:r>
            <a:endParaRPr lang="en-US" sz="1600" dirty="0"/>
          </a:p>
        </p:txBody>
      </p:sp>
      <p:pic>
        <p:nvPicPr>
          <p:cNvPr id="28" name="Picture 27" descr="A screenshot of a computer&#10;&#10;AI-generated content may be incorrect.">
            <a:extLst>
              <a:ext uri="{FF2B5EF4-FFF2-40B4-BE49-F238E27FC236}">
                <a16:creationId xmlns:a16="http://schemas.microsoft.com/office/drawing/2014/main" id="{B34E49E0-5E99-DAB3-A5E0-8900EFD742F3}"/>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3308385" y="2989628"/>
            <a:ext cx="5571512" cy="2209798"/>
          </a:xfrm>
          <a:prstGeom prst="rect">
            <a:avLst/>
          </a:prstGeom>
        </p:spPr>
      </p:pic>
    </p:spTree>
    <p:extLst>
      <p:ext uri="{BB962C8B-B14F-4D97-AF65-F5344CB8AC3E}">
        <p14:creationId xmlns:p14="http://schemas.microsoft.com/office/powerpoint/2010/main" val="165931641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254C5C-AD39-85E2-D728-A94E47E1B6A1}"/>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DB042A21-416E-7D32-2F64-BE823F112904}"/>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2743C885-881F-CC28-BACA-1C92855DDA97}"/>
              </a:ext>
            </a:extLst>
          </p:cNvPr>
          <p:cNvPicPr>
            <a:picLocks noChangeAspect="1"/>
          </p:cNvPicPr>
          <p:nvPr/>
        </p:nvPicPr>
        <p:blipFill rotWithShape="1">
          <a:blip r:embed="rId2"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180431" y="79526"/>
            <a:ext cx="2305141" cy="1076343"/>
          </a:xfrm>
          <a:prstGeom prst="rect">
            <a:avLst/>
          </a:prstGeom>
        </p:spPr>
      </p:pic>
      <p:grpSp>
        <p:nvGrpSpPr>
          <p:cNvPr id="2" name="Group 1">
            <a:extLst>
              <a:ext uri="{FF2B5EF4-FFF2-40B4-BE49-F238E27FC236}">
                <a16:creationId xmlns:a16="http://schemas.microsoft.com/office/drawing/2014/main" id="{35ACB05F-AC98-09B5-13D8-50FB835FC461}"/>
              </a:ext>
            </a:extLst>
          </p:cNvPr>
          <p:cNvGrpSpPr/>
          <p:nvPr/>
        </p:nvGrpSpPr>
        <p:grpSpPr>
          <a:xfrm>
            <a:off x="423746" y="617698"/>
            <a:ext cx="11474605" cy="5693684"/>
            <a:chOff x="703540" y="483632"/>
            <a:chExt cx="13223319" cy="7264956"/>
          </a:xfrm>
        </p:grpSpPr>
        <p:sp>
          <p:nvSpPr>
            <p:cNvPr id="3" name="Text 0">
              <a:extLst>
                <a:ext uri="{FF2B5EF4-FFF2-40B4-BE49-F238E27FC236}">
                  <a16:creationId xmlns:a16="http://schemas.microsoft.com/office/drawing/2014/main" id="{1471A20F-9977-CE19-01D0-1CC038942936}"/>
                </a:ext>
              </a:extLst>
            </p:cNvPr>
            <p:cNvSpPr/>
            <p:nvPr/>
          </p:nvSpPr>
          <p:spPr>
            <a:xfrm>
              <a:off x="8477726" y="483632"/>
              <a:ext cx="5449133" cy="439698"/>
            </a:xfrm>
            <a:prstGeom prst="rect">
              <a:avLst/>
            </a:prstGeom>
            <a:noFill/>
            <a:ln/>
          </p:spPr>
          <p:txBody>
            <a:bodyPr wrap="none" lIns="0" tIns="0" rIns="0" bIns="0" rtlCol="0" anchor="t"/>
            <a:lstStyle/>
            <a:p>
              <a:pPr marL="0" indent="0" algn="r" rtl="1">
                <a:lnSpc>
                  <a:spcPts val="3450"/>
                </a:lnSpc>
                <a:buNone/>
              </a:pPr>
              <a:r>
                <a:rPr lang="en-US" sz="3200" dirty="0">
                  <a:solidFill>
                    <a:srgbClr val="403CCF"/>
                  </a:solidFill>
                  <a:latin typeface="Alexandria" pitchFamily="34" charset="0"/>
                  <a:ea typeface="Alexandria" pitchFamily="34" charset="-122"/>
                  <a:cs typeface="Alexandria" pitchFamily="34" charset="-120"/>
                </a:rPr>
                <a:t>معايير إجراء اختبارات الصدق والثبات</a:t>
              </a:r>
              <a:endParaRPr lang="en-US" sz="3200" dirty="0"/>
            </a:p>
          </p:txBody>
        </p:sp>
        <p:sp>
          <p:nvSpPr>
            <p:cNvPr id="4" name="Shape 1">
              <a:extLst>
                <a:ext uri="{FF2B5EF4-FFF2-40B4-BE49-F238E27FC236}">
                  <a16:creationId xmlns:a16="http://schemas.microsoft.com/office/drawing/2014/main" id="{252CE7FD-0407-7110-1E42-74D1E16C5466}"/>
                </a:ext>
              </a:extLst>
            </p:cNvPr>
            <p:cNvSpPr/>
            <p:nvPr/>
          </p:nvSpPr>
          <p:spPr>
            <a:xfrm>
              <a:off x="13772198" y="1275040"/>
              <a:ext cx="22860" cy="6473547"/>
            </a:xfrm>
            <a:prstGeom prst="roundRect">
              <a:avLst>
                <a:gd name="adj" fmla="val 115416"/>
              </a:avLst>
            </a:prstGeom>
            <a:solidFill>
              <a:srgbClr val="D0CED9"/>
            </a:solidFill>
            <a:ln/>
          </p:spPr>
          <p:txBody>
            <a:bodyPr/>
            <a:lstStyle/>
            <a:p>
              <a:endParaRPr lang="en-US" sz="2400"/>
            </a:p>
          </p:txBody>
        </p:sp>
        <p:sp>
          <p:nvSpPr>
            <p:cNvPr id="5" name="Shape 2">
              <a:extLst>
                <a:ext uri="{FF2B5EF4-FFF2-40B4-BE49-F238E27FC236}">
                  <a16:creationId xmlns:a16="http://schemas.microsoft.com/office/drawing/2014/main" id="{9160DBC6-734A-A540-D875-5FC967ED9F6F}"/>
                </a:ext>
              </a:extLst>
            </p:cNvPr>
            <p:cNvSpPr/>
            <p:nvPr/>
          </p:nvSpPr>
          <p:spPr>
            <a:xfrm>
              <a:off x="13290352" y="1770221"/>
              <a:ext cx="527566" cy="22860"/>
            </a:xfrm>
            <a:prstGeom prst="roundRect">
              <a:avLst>
                <a:gd name="adj" fmla="val 115416"/>
              </a:avLst>
            </a:prstGeom>
            <a:solidFill>
              <a:srgbClr val="D0CED9"/>
            </a:solidFill>
            <a:ln/>
          </p:spPr>
          <p:txBody>
            <a:bodyPr/>
            <a:lstStyle/>
            <a:p>
              <a:endParaRPr lang="en-US" sz="2400"/>
            </a:p>
          </p:txBody>
        </p:sp>
        <p:pic>
          <p:nvPicPr>
            <p:cNvPr id="6" name="Image 0" descr="preencoded.png">
              <a:extLst>
                <a:ext uri="{FF2B5EF4-FFF2-40B4-BE49-F238E27FC236}">
                  <a16:creationId xmlns:a16="http://schemas.microsoft.com/office/drawing/2014/main" id="{2C7D330D-E9EC-EA23-48A6-A3A0573553CA}"/>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3729156" y="1715750"/>
              <a:ext cx="131802" cy="131802"/>
            </a:xfrm>
            <a:prstGeom prst="rect">
              <a:avLst/>
            </a:prstGeom>
          </p:spPr>
        </p:pic>
        <p:sp>
          <p:nvSpPr>
            <p:cNvPr id="7" name="Shape 3">
              <a:extLst>
                <a:ext uri="{FF2B5EF4-FFF2-40B4-BE49-F238E27FC236}">
                  <a16:creationId xmlns:a16="http://schemas.microsoft.com/office/drawing/2014/main" id="{72D133F4-4098-23F1-A86D-6C85B5192662}"/>
                </a:ext>
              </a:extLst>
            </p:cNvPr>
            <p:cNvSpPr/>
            <p:nvPr/>
          </p:nvSpPr>
          <p:spPr>
            <a:xfrm>
              <a:off x="703540" y="1275040"/>
              <a:ext cx="12563832" cy="1013341"/>
            </a:xfrm>
            <a:prstGeom prst="roundRect">
              <a:avLst>
                <a:gd name="adj" fmla="val 2604"/>
              </a:avLst>
            </a:prstGeom>
            <a:solidFill>
              <a:srgbClr val="EAE8F3"/>
            </a:solidFill>
            <a:ln/>
          </p:spPr>
          <p:txBody>
            <a:bodyPr/>
            <a:lstStyle/>
            <a:p>
              <a:endParaRPr lang="en-US" sz="2400"/>
            </a:p>
          </p:txBody>
        </p:sp>
        <p:sp>
          <p:nvSpPr>
            <p:cNvPr id="9" name="Text 4">
              <a:extLst>
                <a:ext uri="{FF2B5EF4-FFF2-40B4-BE49-F238E27FC236}">
                  <a16:creationId xmlns:a16="http://schemas.microsoft.com/office/drawing/2014/main" id="{EDD19A58-90CF-BF8C-06AA-418DD1994B34}"/>
                </a:ext>
              </a:extLst>
            </p:cNvPr>
            <p:cNvSpPr/>
            <p:nvPr/>
          </p:nvSpPr>
          <p:spPr>
            <a:xfrm>
              <a:off x="10892909" y="1450896"/>
              <a:ext cx="2198608" cy="274796"/>
            </a:xfrm>
            <a:prstGeom prst="rect">
              <a:avLst/>
            </a:prstGeom>
            <a:noFill/>
            <a:ln/>
          </p:spPr>
          <p:txBody>
            <a:bodyPr wrap="none" lIns="0" tIns="0" rIns="0" bIns="0" rtlCol="0" anchor="t"/>
            <a:lstStyle/>
            <a:p>
              <a:pPr marL="0" indent="0" algn="r" rtl="1">
                <a:lnSpc>
                  <a:spcPts val="2150"/>
                </a:lnSpc>
                <a:buNone/>
              </a:pPr>
              <a:r>
                <a:rPr lang="en-US" sz="2000" dirty="0">
                  <a:solidFill>
                    <a:srgbClr val="49495A"/>
                  </a:solidFill>
                  <a:latin typeface="Alexandria" pitchFamily="34" charset="0"/>
                  <a:ea typeface="Alexandria" pitchFamily="34" charset="-122"/>
                  <a:cs typeface="Alexandria" pitchFamily="34" charset="-120"/>
                </a:rPr>
                <a:t>أسلوب الجمع</a:t>
              </a:r>
              <a:endParaRPr lang="en-US" sz="2000" dirty="0"/>
            </a:p>
          </p:txBody>
        </p:sp>
        <p:sp>
          <p:nvSpPr>
            <p:cNvPr id="10" name="Text 5">
              <a:extLst>
                <a:ext uri="{FF2B5EF4-FFF2-40B4-BE49-F238E27FC236}">
                  <a16:creationId xmlns:a16="http://schemas.microsoft.com/office/drawing/2014/main" id="{63552DA5-74DD-15AB-AE1C-2A1EAB0C3AFA}"/>
                </a:ext>
              </a:extLst>
            </p:cNvPr>
            <p:cNvSpPr/>
            <p:nvPr/>
          </p:nvSpPr>
          <p:spPr>
            <a:xfrm>
              <a:off x="879396" y="1831181"/>
              <a:ext cx="12212122" cy="281345"/>
            </a:xfrm>
            <a:prstGeom prst="rect">
              <a:avLst/>
            </a:prstGeom>
            <a:noFill/>
            <a:ln/>
          </p:spPr>
          <p:txBody>
            <a:bodyPr wrap="none" lIns="0" tIns="0" rIns="0" bIns="0" rtlCol="0" anchor="t"/>
            <a:lstStyle/>
            <a:p>
              <a:pPr marL="0" indent="0" algn="r" rtl="1">
                <a:lnSpc>
                  <a:spcPts val="2200"/>
                </a:lnSpc>
                <a:buNone/>
              </a:pPr>
              <a:r>
                <a:rPr lang="en-US" sz="1600" dirty="0">
                  <a:solidFill>
                    <a:srgbClr val="49495A"/>
                  </a:solidFill>
                  <a:latin typeface="Alexandria" pitchFamily="34" charset="0"/>
                  <a:ea typeface="Alexandria" pitchFamily="34" charset="-122"/>
                  <a:cs typeface="Alexandria" pitchFamily="34" charset="-120"/>
                </a:rPr>
                <a:t>تحديد أسلوب جمع المعلومات</a:t>
              </a:r>
              <a:endParaRPr lang="en-US" sz="1600" dirty="0"/>
            </a:p>
          </p:txBody>
        </p:sp>
        <p:sp>
          <p:nvSpPr>
            <p:cNvPr id="11" name="Shape 6">
              <a:extLst>
                <a:ext uri="{FF2B5EF4-FFF2-40B4-BE49-F238E27FC236}">
                  <a16:creationId xmlns:a16="http://schemas.microsoft.com/office/drawing/2014/main" id="{350CA6D7-DD34-B2BE-61AA-73270262DFB3}"/>
                </a:ext>
              </a:extLst>
            </p:cNvPr>
            <p:cNvSpPr/>
            <p:nvPr/>
          </p:nvSpPr>
          <p:spPr>
            <a:xfrm>
              <a:off x="13290352" y="3135273"/>
              <a:ext cx="527566" cy="22860"/>
            </a:xfrm>
            <a:prstGeom prst="roundRect">
              <a:avLst>
                <a:gd name="adj" fmla="val 115416"/>
              </a:avLst>
            </a:prstGeom>
            <a:solidFill>
              <a:srgbClr val="D0CED9"/>
            </a:solidFill>
            <a:ln/>
          </p:spPr>
          <p:txBody>
            <a:bodyPr/>
            <a:lstStyle/>
            <a:p>
              <a:endParaRPr lang="en-US" sz="2400"/>
            </a:p>
          </p:txBody>
        </p:sp>
        <p:pic>
          <p:nvPicPr>
            <p:cNvPr id="12" name="Image 1" descr="preencoded.png">
              <a:extLst>
                <a:ext uri="{FF2B5EF4-FFF2-40B4-BE49-F238E27FC236}">
                  <a16:creationId xmlns:a16="http://schemas.microsoft.com/office/drawing/2014/main" id="{8B9D8770-B51E-D901-D1AE-B5222FF55391}"/>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3729156" y="3080802"/>
              <a:ext cx="131802" cy="131802"/>
            </a:xfrm>
            <a:prstGeom prst="rect">
              <a:avLst/>
            </a:prstGeom>
          </p:spPr>
        </p:pic>
        <p:sp>
          <p:nvSpPr>
            <p:cNvPr id="13" name="Shape 7">
              <a:extLst>
                <a:ext uri="{FF2B5EF4-FFF2-40B4-BE49-F238E27FC236}">
                  <a16:creationId xmlns:a16="http://schemas.microsoft.com/office/drawing/2014/main" id="{5650934D-270D-BD7E-9443-E873BBEDC17A}"/>
                </a:ext>
              </a:extLst>
            </p:cNvPr>
            <p:cNvSpPr/>
            <p:nvPr/>
          </p:nvSpPr>
          <p:spPr>
            <a:xfrm>
              <a:off x="703540" y="2640092"/>
              <a:ext cx="12563832" cy="1013341"/>
            </a:xfrm>
            <a:prstGeom prst="roundRect">
              <a:avLst>
                <a:gd name="adj" fmla="val 2604"/>
              </a:avLst>
            </a:prstGeom>
            <a:solidFill>
              <a:srgbClr val="EAE8F3"/>
            </a:solidFill>
            <a:ln/>
          </p:spPr>
          <p:txBody>
            <a:bodyPr/>
            <a:lstStyle/>
            <a:p>
              <a:endParaRPr lang="en-US" sz="2400"/>
            </a:p>
          </p:txBody>
        </p:sp>
        <p:sp>
          <p:nvSpPr>
            <p:cNvPr id="14" name="Text 8">
              <a:extLst>
                <a:ext uri="{FF2B5EF4-FFF2-40B4-BE49-F238E27FC236}">
                  <a16:creationId xmlns:a16="http://schemas.microsoft.com/office/drawing/2014/main" id="{8D76DAB2-6585-E015-EB44-68F2EEDC5A76}"/>
                </a:ext>
              </a:extLst>
            </p:cNvPr>
            <p:cNvSpPr/>
            <p:nvPr/>
          </p:nvSpPr>
          <p:spPr>
            <a:xfrm>
              <a:off x="10892909" y="2815947"/>
              <a:ext cx="2198608" cy="274796"/>
            </a:xfrm>
            <a:prstGeom prst="rect">
              <a:avLst/>
            </a:prstGeom>
            <a:noFill/>
            <a:ln/>
          </p:spPr>
          <p:txBody>
            <a:bodyPr wrap="none" lIns="0" tIns="0" rIns="0" bIns="0" rtlCol="0" anchor="t"/>
            <a:lstStyle/>
            <a:p>
              <a:pPr marL="0" indent="0" algn="r" rtl="1">
                <a:lnSpc>
                  <a:spcPts val="2150"/>
                </a:lnSpc>
                <a:buNone/>
              </a:pPr>
              <a:r>
                <a:rPr lang="en-US" sz="2000" dirty="0">
                  <a:solidFill>
                    <a:srgbClr val="49495A"/>
                  </a:solidFill>
                  <a:latin typeface="Alexandria" pitchFamily="34" charset="0"/>
                  <a:ea typeface="Alexandria" pitchFamily="34" charset="-122"/>
                  <a:cs typeface="Alexandria" pitchFamily="34" charset="-120"/>
                </a:rPr>
                <a:t>الإجراءات</a:t>
              </a:r>
              <a:endParaRPr lang="en-US" sz="2000" dirty="0"/>
            </a:p>
          </p:txBody>
        </p:sp>
        <p:sp>
          <p:nvSpPr>
            <p:cNvPr id="15" name="Text 9">
              <a:extLst>
                <a:ext uri="{FF2B5EF4-FFF2-40B4-BE49-F238E27FC236}">
                  <a16:creationId xmlns:a16="http://schemas.microsoft.com/office/drawing/2014/main" id="{BDE8823B-3797-27E6-FC61-30CED5E28959}"/>
                </a:ext>
              </a:extLst>
            </p:cNvPr>
            <p:cNvSpPr/>
            <p:nvPr/>
          </p:nvSpPr>
          <p:spPr>
            <a:xfrm>
              <a:off x="879396" y="3196233"/>
              <a:ext cx="12212122" cy="281345"/>
            </a:xfrm>
            <a:prstGeom prst="rect">
              <a:avLst/>
            </a:prstGeom>
            <a:noFill/>
            <a:ln/>
          </p:spPr>
          <p:txBody>
            <a:bodyPr wrap="none" lIns="0" tIns="0" rIns="0" bIns="0" rtlCol="0" anchor="t"/>
            <a:lstStyle/>
            <a:p>
              <a:pPr marL="0" indent="0" algn="r" rtl="1">
                <a:lnSpc>
                  <a:spcPts val="2200"/>
                </a:lnSpc>
                <a:buNone/>
              </a:pPr>
              <a:r>
                <a:rPr lang="en-US" sz="1600" dirty="0">
                  <a:solidFill>
                    <a:srgbClr val="49495A"/>
                  </a:solidFill>
                  <a:latin typeface="Alexandria" pitchFamily="34" charset="0"/>
                  <a:ea typeface="Alexandria" pitchFamily="34" charset="-122"/>
                  <a:cs typeface="Alexandria" pitchFamily="34" charset="-120"/>
                </a:rPr>
                <a:t>مناسبة الإجراءات لضمان استلام الأداة بعد الإجابة عليها</a:t>
              </a:r>
              <a:endParaRPr lang="en-US" sz="1600" dirty="0"/>
            </a:p>
          </p:txBody>
        </p:sp>
        <p:sp>
          <p:nvSpPr>
            <p:cNvPr id="16" name="Shape 10">
              <a:extLst>
                <a:ext uri="{FF2B5EF4-FFF2-40B4-BE49-F238E27FC236}">
                  <a16:creationId xmlns:a16="http://schemas.microsoft.com/office/drawing/2014/main" id="{791055D4-BA45-37DA-00C6-CBAF41E7159C}"/>
                </a:ext>
              </a:extLst>
            </p:cNvPr>
            <p:cNvSpPr/>
            <p:nvPr/>
          </p:nvSpPr>
          <p:spPr>
            <a:xfrm>
              <a:off x="13290352" y="4500324"/>
              <a:ext cx="527566" cy="22860"/>
            </a:xfrm>
            <a:prstGeom prst="roundRect">
              <a:avLst>
                <a:gd name="adj" fmla="val 115416"/>
              </a:avLst>
            </a:prstGeom>
            <a:solidFill>
              <a:srgbClr val="D0CED9"/>
            </a:solidFill>
            <a:ln/>
          </p:spPr>
          <p:txBody>
            <a:bodyPr/>
            <a:lstStyle/>
            <a:p>
              <a:endParaRPr lang="en-US" sz="2400"/>
            </a:p>
          </p:txBody>
        </p:sp>
        <p:pic>
          <p:nvPicPr>
            <p:cNvPr id="17" name="Image 2" descr="preencoded.png">
              <a:extLst>
                <a:ext uri="{FF2B5EF4-FFF2-40B4-BE49-F238E27FC236}">
                  <a16:creationId xmlns:a16="http://schemas.microsoft.com/office/drawing/2014/main" id="{BC95E153-3D91-8C15-58AD-36D55DA9831C}"/>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3729156" y="4445853"/>
              <a:ext cx="131802" cy="131802"/>
            </a:xfrm>
            <a:prstGeom prst="rect">
              <a:avLst/>
            </a:prstGeom>
          </p:spPr>
        </p:pic>
        <p:sp>
          <p:nvSpPr>
            <p:cNvPr id="18" name="Shape 11">
              <a:extLst>
                <a:ext uri="{FF2B5EF4-FFF2-40B4-BE49-F238E27FC236}">
                  <a16:creationId xmlns:a16="http://schemas.microsoft.com/office/drawing/2014/main" id="{93C42B7A-6B57-4E12-76B7-15F2545CE383}"/>
                </a:ext>
              </a:extLst>
            </p:cNvPr>
            <p:cNvSpPr/>
            <p:nvPr/>
          </p:nvSpPr>
          <p:spPr>
            <a:xfrm>
              <a:off x="703540" y="4005143"/>
              <a:ext cx="12563832" cy="1013341"/>
            </a:xfrm>
            <a:prstGeom prst="roundRect">
              <a:avLst>
                <a:gd name="adj" fmla="val 2604"/>
              </a:avLst>
            </a:prstGeom>
            <a:solidFill>
              <a:srgbClr val="EAE8F3"/>
            </a:solidFill>
            <a:ln/>
          </p:spPr>
          <p:txBody>
            <a:bodyPr/>
            <a:lstStyle/>
            <a:p>
              <a:endParaRPr lang="en-US" sz="2400"/>
            </a:p>
          </p:txBody>
        </p:sp>
        <p:sp>
          <p:nvSpPr>
            <p:cNvPr id="19" name="Text 12">
              <a:extLst>
                <a:ext uri="{FF2B5EF4-FFF2-40B4-BE49-F238E27FC236}">
                  <a16:creationId xmlns:a16="http://schemas.microsoft.com/office/drawing/2014/main" id="{52F832E7-4A4C-D52D-FC45-82255F9EED2C}"/>
                </a:ext>
              </a:extLst>
            </p:cNvPr>
            <p:cNvSpPr/>
            <p:nvPr/>
          </p:nvSpPr>
          <p:spPr>
            <a:xfrm>
              <a:off x="10892909" y="4180999"/>
              <a:ext cx="2198608" cy="274796"/>
            </a:xfrm>
            <a:prstGeom prst="rect">
              <a:avLst/>
            </a:prstGeom>
            <a:noFill/>
            <a:ln/>
          </p:spPr>
          <p:txBody>
            <a:bodyPr wrap="none" lIns="0" tIns="0" rIns="0" bIns="0" rtlCol="0" anchor="t"/>
            <a:lstStyle/>
            <a:p>
              <a:pPr marL="0" indent="0" algn="r" rtl="1">
                <a:lnSpc>
                  <a:spcPts val="2150"/>
                </a:lnSpc>
                <a:buNone/>
              </a:pPr>
              <a:r>
                <a:rPr lang="en-US" sz="2000" dirty="0">
                  <a:solidFill>
                    <a:srgbClr val="49495A"/>
                  </a:solidFill>
                  <a:latin typeface="Alexandria" pitchFamily="34" charset="0"/>
                  <a:ea typeface="Alexandria" pitchFamily="34" charset="-122"/>
                  <a:cs typeface="Alexandria" pitchFamily="34" charset="-120"/>
                </a:rPr>
                <a:t>الموافقات</a:t>
              </a:r>
              <a:endParaRPr lang="en-US" sz="2000" dirty="0"/>
            </a:p>
          </p:txBody>
        </p:sp>
        <p:sp>
          <p:nvSpPr>
            <p:cNvPr id="20" name="Text 13">
              <a:extLst>
                <a:ext uri="{FF2B5EF4-FFF2-40B4-BE49-F238E27FC236}">
                  <a16:creationId xmlns:a16="http://schemas.microsoft.com/office/drawing/2014/main" id="{7A009A30-22D3-83C5-7C6A-8190ABED1251}"/>
                </a:ext>
              </a:extLst>
            </p:cNvPr>
            <p:cNvSpPr/>
            <p:nvPr/>
          </p:nvSpPr>
          <p:spPr>
            <a:xfrm>
              <a:off x="879396" y="4561284"/>
              <a:ext cx="12212122" cy="281345"/>
            </a:xfrm>
            <a:prstGeom prst="rect">
              <a:avLst/>
            </a:prstGeom>
            <a:noFill/>
            <a:ln/>
          </p:spPr>
          <p:txBody>
            <a:bodyPr wrap="none" lIns="0" tIns="0" rIns="0" bIns="0" rtlCol="0" anchor="t"/>
            <a:lstStyle/>
            <a:p>
              <a:pPr marL="0" indent="0" algn="r" rtl="1">
                <a:lnSpc>
                  <a:spcPts val="2200"/>
                </a:lnSpc>
                <a:buNone/>
              </a:pPr>
              <a:r>
                <a:rPr lang="en-US" sz="1600" dirty="0">
                  <a:solidFill>
                    <a:srgbClr val="49495A"/>
                  </a:solidFill>
                  <a:latin typeface="Alexandria" pitchFamily="34" charset="0"/>
                  <a:ea typeface="Alexandria" pitchFamily="34" charset="-122"/>
                  <a:cs typeface="Alexandria" pitchFamily="34" charset="-120"/>
                </a:rPr>
                <a:t>الحصول على الموافقات الرسمية لتطبيق الأداة</a:t>
              </a:r>
              <a:endParaRPr lang="en-US" sz="1600" dirty="0"/>
            </a:p>
          </p:txBody>
        </p:sp>
        <p:sp>
          <p:nvSpPr>
            <p:cNvPr id="21" name="Shape 14">
              <a:extLst>
                <a:ext uri="{FF2B5EF4-FFF2-40B4-BE49-F238E27FC236}">
                  <a16:creationId xmlns:a16="http://schemas.microsoft.com/office/drawing/2014/main" id="{1EB9862A-B7AA-767B-24E9-1BAC1D5913CF}"/>
                </a:ext>
              </a:extLst>
            </p:cNvPr>
            <p:cNvSpPr/>
            <p:nvPr/>
          </p:nvSpPr>
          <p:spPr>
            <a:xfrm>
              <a:off x="13290352" y="5865376"/>
              <a:ext cx="527566" cy="22860"/>
            </a:xfrm>
            <a:prstGeom prst="roundRect">
              <a:avLst>
                <a:gd name="adj" fmla="val 115416"/>
              </a:avLst>
            </a:prstGeom>
            <a:solidFill>
              <a:srgbClr val="D0CED9"/>
            </a:solidFill>
            <a:ln/>
          </p:spPr>
          <p:txBody>
            <a:bodyPr/>
            <a:lstStyle/>
            <a:p>
              <a:endParaRPr lang="en-US" sz="2400"/>
            </a:p>
          </p:txBody>
        </p:sp>
        <p:pic>
          <p:nvPicPr>
            <p:cNvPr id="22" name="Image 3" descr="preencoded.png">
              <a:extLst>
                <a:ext uri="{FF2B5EF4-FFF2-40B4-BE49-F238E27FC236}">
                  <a16:creationId xmlns:a16="http://schemas.microsoft.com/office/drawing/2014/main" id="{716B036A-3901-67FD-848A-33F97761DC74}"/>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3729156" y="5810905"/>
              <a:ext cx="131802" cy="131802"/>
            </a:xfrm>
            <a:prstGeom prst="rect">
              <a:avLst/>
            </a:prstGeom>
          </p:spPr>
        </p:pic>
        <p:sp>
          <p:nvSpPr>
            <p:cNvPr id="23" name="Shape 15">
              <a:extLst>
                <a:ext uri="{FF2B5EF4-FFF2-40B4-BE49-F238E27FC236}">
                  <a16:creationId xmlns:a16="http://schemas.microsoft.com/office/drawing/2014/main" id="{FEA4652B-3F82-41B5-8DD7-75DFC8A77886}"/>
                </a:ext>
              </a:extLst>
            </p:cNvPr>
            <p:cNvSpPr/>
            <p:nvPr/>
          </p:nvSpPr>
          <p:spPr>
            <a:xfrm>
              <a:off x="703540" y="5370195"/>
              <a:ext cx="12563832" cy="1013341"/>
            </a:xfrm>
            <a:prstGeom prst="roundRect">
              <a:avLst>
                <a:gd name="adj" fmla="val 2604"/>
              </a:avLst>
            </a:prstGeom>
            <a:solidFill>
              <a:srgbClr val="EAE8F3"/>
            </a:solidFill>
            <a:ln/>
          </p:spPr>
          <p:txBody>
            <a:bodyPr/>
            <a:lstStyle/>
            <a:p>
              <a:endParaRPr lang="en-US" sz="2400"/>
            </a:p>
          </p:txBody>
        </p:sp>
        <p:sp>
          <p:nvSpPr>
            <p:cNvPr id="24" name="Text 16">
              <a:extLst>
                <a:ext uri="{FF2B5EF4-FFF2-40B4-BE49-F238E27FC236}">
                  <a16:creationId xmlns:a16="http://schemas.microsoft.com/office/drawing/2014/main" id="{1EB45A5B-9BA6-AC7E-BA5E-D608425DEF49}"/>
                </a:ext>
              </a:extLst>
            </p:cNvPr>
            <p:cNvSpPr/>
            <p:nvPr/>
          </p:nvSpPr>
          <p:spPr>
            <a:xfrm>
              <a:off x="10892909" y="5546050"/>
              <a:ext cx="2198608" cy="274796"/>
            </a:xfrm>
            <a:prstGeom prst="rect">
              <a:avLst/>
            </a:prstGeom>
            <a:noFill/>
            <a:ln/>
          </p:spPr>
          <p:txBody>
            <a:bodyPr wrap="none" lIns="0" tIns="0" rIns="0" bIns="0" rtlCol="0" anchor="t"/>
            <a:lstStyle/>
            <a:p>
              <a:pPr marL="0" indent="0" algn="r" rtl="1">
                <a:lnSpc>
                  <a:spcPts val="2150"/>
                </a:lnSpc>
                <a:buNone/>
              </a:pPr>
              <a:r>
                <a:rPr lang="en-US" sz="2000" dirty="0">
                  <a:solidFill>
                    <a:srgbClr val="49495A"/>
                  </a:solidFill>
                  <a:latin typeface="Alexandria" pitchFamily="34" charset="0"/>
                  <a:ea typeface="Alexandria" pitchFamily="34" charset="-122"/>
                  <a:cs typeface="Alexandria" pitchFamily="34" charset="-120"/>
                </a:rPr>
                <a:t>السلامة</a:t>
              </a:r>
              <a:endParaRPr lang="en-US" sz="2000" dirty="0"/>
            </a:p>
          </p:txBody>
        </p:sp>
        <p:sp>
          <p:nvSpPr>
            <p:cNvPr id="25" name="Text 17">
              <a:extLst>
                <a:ext uri="{FF2B5EF4-FFF2-40B4-BE49-F238E27FC236}">
                  <a16:creationId xmlns:a16="http://schemas.microsoft.com/office/drawing/2014/main" id="{F1FE1546-2756-1D4F-24B4-4CF33AC069E5}"/>
                </a:ext>
              </a:extLst>
            </p:cNvPr>
            <p:cNvSpPr/>
            <p:nvPr/>
          </p:nvSpPr>
          <p:spPr>
            <a:xfrm>
              <a:off x="879396" y="5926336"/>
              <a:ext cx="12212122" cy="281345"/>
            </a:xfrm>
            <a:prstGeom prst="rect">
              <a:avLst/>
            </a:prstGeom>
            <a:noFill/>
            <a:ln/>
          </p:spPr>
          <p:txBody>
            <a:bodyPr wrap="none" lIns="0" tIns="0" rIns="0" bIns="0" rtlCol="0" anchor="t"/>
            <a:lstStyle/>
            <a:p>
              <a:pPr marL="0" indent="0" algn="r" rtl="1">
                <a:lnSpc>
                  <a:spcPts val="2200"/>
                </a:lnSpc>
                <a:buNone/>
              </a:pPr>
              <a:r>
                <a:rPr lang="en-US" sz="1600" dirty="0">
                  <a:solidFill>
                    <a:srgbClr val="49495A"/>
                  </a:solidFill>
                  <a:latin typeface="Alexandria" pitchFamily="34" charset="0"/>
                  <a:ea typeface="Alexandria" pitchFamily="34" charset="-122"/>
                  <a:cs typeface="Alexandria" pitchFamily="34" charset="-120"/>
                </a:rPr>
                <a:t>سلامة إجراءات تطبيق الأداة وجمع المعلومات</a:t>
              </a:r>
              <a:endParaRPr lang="en-US" sz="1600" dirty="0"/>
            </a:p>
          </p:txBody>
        </p:sp>
        <p:sp>
          <p:nvSpPr>
            <p:cNvPr id="26" name="Shape 18">
              <a:extLst>
                <a:ext uri="{FF2B5EF4-FFF2-40B4-BE49-F238E27FC236}">
                  <a16:creationId xmlns:a16="http://schemas.microsoft.com/office/drawing/2014/main" id="{0D5F4D05-FB1B-3490-3FC5-A472539A3C8B}"/>
                </a:ext>
              </a:extLst>
            </p:cNvPr>
            <p:cNvSpPr/>
            <p:nvPr/>
          </p:nvSpPr>
          <p:spPr>
            <a:xfrm>
              <a:off x="13290352" y="7230428"/>
              <a:ext cx="527566" cy="22860"/>
            </a:xfrm>
            <a:prstGeom prst="roundRect">
              <a:avLst>
                <a:gd name="adj" fmla="val 115416"/>
              </a:avLst>
            </a:prstGeom>
            <a:solidFill>
              <a:srgbClr val="D0CED9"/>
            </a:solidFill>
            <a:ln/>
          </p:spPr>
          <p:txBody>
            <a:bodyPr/>
            <a:lstStyle/>
            <a:p>
              <a:endParaRPr lang="en-US" sz="2400"/>
            </a:p>
          </p:txBody>
        </p:sp>
        <p:pic>
          <p:nvPicPr>
            <p:cNvPr id="27" name="Image 4" descr="preencoded.png">
              <a:extLst>
                <a:ext uri="{FF2B5EF4-FFF2-40B4-BE49-F238E27FC236}">
                  <a16:creationId xmlns:a16="http://schemas.microsoft.com/office/drawing/2014/main" id="{A171C923-22C3-927A-E91D-BE05291BC273}"/>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3729156" y="7175956"/>
              <a:ext cx="131802" cy="131802"/>
            </a:xfrm>
            <a:prstGeom prst="rect">
              <a:avLst/>
            </a:prstGeom>
          </p:spPr>
        </p:pic>
        <p:sp>
          <p:nvSpPr>
            <p:cNvPr id="28" name="Shape 19">
              <a:extLst>
                <a:ext uri="{FF2B5EF4-FFF2-40B4-BE49-F238E27FC236}">
                  <a16:creationId xmlns:a16="http://schemas.microsoft.com/office/drawing/2014/main" id="{A999A3E0-FA84-EC11-DEC7-F04030362BA7}"/>
                </a:ext>
              </a:extLst>
            </p:cNvPr>
            <p:cNvSpPr/>
            <p:nvPr/>
          </p:nvSpPr>
          <p:spPr>
            <a:xfrm>
              <a:off x="703540" y="6735247"/>
              <a:ext cx="12563832" cy="1013341"/>
            </a:xfrm>
            <a:prstGeom prst="roundRect">
              <a:avLst>
                <a:gd name="adj" fmla="val 2604"/>
              </a:avLst>
            </a:prstGeom>
            <a:solidFill>
              <a:srgbClr val="EAE8F3"/>
            </a:solidFill>
            <a:ln/>
          </p:spPr>
          <p:txBody>
            <a:bodyPr/>
            <a:lstStyle/>
            <a:p>
              <a:endParaRPr lang="en-US" sz="2400"/>
            </a:p>
          </p:txBody>
        </p:sp>
        <p:sp>
          <p:nvSpPr>
            <p:cNvPr id="30" name="Text 20">
              <a:extLst>
                <a:ext uri="{FF2B5EF4-FFF2-40B4-BE49-F238E27FC236}">
                  <a16:creationId xmlns:a16="http://schemas.microsoft.com/office/drawing/2014/main" id="{46C27C10-DEE4-925E-DE93-7E95B5F16091}"/>
                </a:ext>
              </a:extLst>
            </p:cNvPr>
            <p:cNvSpPr/>
            <p:nvPr/>
          </p:nvSpPr>
          <p:spPr>
            <a:xfrm>
              <a:off x="10892909" y="6911102"/>
              <a:ext cx="2198608" cy="274796"/>
            </a:xfrm>
            <a:prstGeom prst="rect">
              <a:avLst/>
            </a:prstGeom>
            <a:noFill/>
            <a:ln/>
          </p:spPr>
          <p:txBody>
            <a:bodyPr wrap="none" lIns="0" tIns="0" rIns="0" bIns="0" rtlCol="0" anchor="t"/>
            <a:lstStyle/>
            <a:p>
              <a:pPr marL="0" indent="0" algn="r" rtl="1">
                <a:lnSpc>
                  <a:spcPts val="2150"/>
                </a:lnSpc>
                <a:buNone/>
              </a:pPr>
              <a:r>
                <a:rPr lang="en-US" sz="2000" dirty="0">
                  <a:solidFill>
                    <a:srgbClr val="49495A"/>
                  </a:solidFill>
                  <a:latin typeface="Alexandria" pitchFamily="34" charset="0"/>
                  <a:ea typeface="Alexandria" pitchFamily="34" charset="-122"/>
                  <a:cs typeface="Alexandria" pitchFamily="34" charset="-120"/>
                </a:rPr>
                <a:t>التسلسل</a:t>
              </a:r>
              <a:endParaRPr lang="en-US" sz="2000" dirty="0"/>
            </a:p>
          </p:txBody>
        </p:sp>
        <p:sp>
          <p:nvSpPr>
            <p:cNvPr id="31" name="Text 21">
              <a:extLst>
                <a:ext uri="{FF2B5EF4-FFF2-40B4-BE49-F238E27FC236}">
                  <a16:creationId xmlns:a16="http://schemas.microsoft.com/office/drawing/2014/main" id="{C65A8DD5-B570-2818-CED1-872A4FB0479C}"/>
                </a:ext>
              </a:extLst>
            </p:cNvPr>
            <p:cNvSpPr/>
            <p:nvPr/>
          </p:nvSpPr>
          <p:spPr>
            <a:xfrm>
              <a:off x="879396" y="7291388"/>
              <a:ext cx="12212122" cy="281345"/>
            </a:xfrm>
            <a:prstGeom prst="rect">
              <a:avLst/>
            </a:prstGeom>
            <a:noFill/>
            <a:ln/>
          </p:spPr>
          <p:txBody>
            <a:bodyPr wrap="none" lIns="0" tIns="0" rIns="0" bIns="0" rtlCol="0" anchor="t"/>
            <a:lstStyle/>
            <a:p>
              <a:pPr marL="0" indent="0" algn="r" rtl="1">
                <a:lnSpc>
                  <a:spcPts val="2200"/>
                </a:lnSpc>
                <a:buNone/>
              </a:pPr>
              <a:r>
                <a:rPr lang="en-US" sz="1600" dirty="0">
                  <a:solidFill>
                    <a:srgbClr val="49495A"/>
                  </a:solidFill>
                  <a:latin typeface="Alexandria" pitchFamily="34" charset="0"/>
                  <a:ea typeface="Alexandria" pitchFamily="34" charset="-122"/>
                  <a:cs typeface="Alexandria" pitchFamily="34" charset="-120"/>
                </a:rPr>
                <a:t>تسلسل إجراءات تطبيق الأداة وجمع المعلومات</a:t>
              </a:r>
              <a:endParaRPr lang="en-US" sz="1600" dirty="0"/>
            </a:p>
          </p:txBody>
        </p:sp>
      </p:grpSp>
    </p:spTree>
    <p:extLst>
      <p:ext uri="{BB962C8B-B14F-4D97-AF65-F5344CB8AC3E}">
        <p14:creationId xmlns:p14="http://schemas.microsoft.com/office/powerpoint/2010/main" val="230904586"/>
      </p:ext>
    </p:extLst>
  </p:cSld>
  <p:clrMapOvr>
    <a:masterClrMapping/>
  </p:clrMapOvr>
  <p:transition spd="slow">
    <p:comb/>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80850" y="1178435"/>
            <a:ext cx="11758161" cy="485157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3358375" y="429440"/>
            <a:ext cx="5475249" cy="400110"/>
          </a:xfrm>
          <a:prstGeom prst="rect">
            <a:avLst/>
          </a:prstGeom>
          <a:noFill/>
        </p:spPr>
        <p:txBody>
          <a:bodyPr wrap="square" rtlCol="0">
            <a:spAutoFit/>
          </a:bodyPr>
          <a:lstStyle/>
          <a:p>
            <a:pPr algn="ctr"/>
            <a:r>
              <a:rPr lang="ar-EG" sz="2000" b="1" dirty="0">
                <a:latin typeface="Alexandria" pitchFamily="2" charset="-78"/>
                <a:cs typeface="Alexandria" pitchFamily="2" charset="-78"/>
              </a:rPr>
              <a:t>سادس عشر: المعالجة الإحصائية للبيانات</a:t>
            </a:r>
            <a:endParaRPr lang="en-US" sz="2000" b="1" dirty="0">
              <a:latin typeface="Alexandria" pitchFamily="2" charset="-78"/>
              <a:cs typeface="Alexandria" pitchFamily="2" charset="-78"/>
            </a:endParaRPr>
          </a:p>
        </p:txBody>
      </p:sp>
      <p:sp>
        <p:nvSpPr>
          <p:cNvPr id="5" name="Rectangle 4"/>
          <p:cNvSpPr/>
          <p:nvPr/>
        </p:nvSpPr>
        <p:spPr>
          <a:xfrm>
            <a:off x="1036553" y="17930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79882" y="26896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48476" y="511633"/>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a:t>
            </a:r>
            <a:r>
              <a:rPr lang="ar-EG" sz="5400" b="1" dirty="0">
                <a:solidFill>
                  <a:schemeClr val="bg1"/>
                </a:solidFill>
                <a:latin typeface="Times New Roman" panose="02020603050405020304" pitchFamily="18" charset="0"/>
                <a:cs typeface="Times New Roman" panose="02020603050405020304" pitchFamily="18" charset="0"/>
              </a:rPr>
              <a:t>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208009" y="1345306"/>
            <a:ext cx="11541599" cy="1158715"/>
          </a:xfrm>
          <a:prstGeom prst="rect">
            <a:avLst/>
          </a:prstGeom>
          <a:noFill/>
        </p:spPr>
        <p:txBody>
          <a:bodyPr wrap="square" rtlCol="0">
            <a:spAutoFit/>
          </a:bodyPr>
          <a:lstStyle/>
          <a:p>
            <a:pPr indent="404813" algn="just" rtl="1">
              <a:lnSpc>
                <a:spcPct val="150000"/>
              </a:lnSpc>
            </a:pPr>
            <a:r>
              <a:rPr lang="ar-EG" sz="1600" dirty="0">
                <a:latin typeface="Alexandria" pitchFamily="2" charset="-78"/>
                <a:cs typeface="Alexandria" pitchFamily="2" charset="-78"/>
              </a:rPr>
              <a:t>المعالجة الإحصائية للبيانات تشمل تحليل وتفسير البيانات التي تم جمعها في الدراسة باستخدام الأساليب الإحصائية المناسبة. يتم استخدام الإحصاء لتلخيص البيانات، واستنتاج النتائج، واختبار الفروض الإحصائية، وتحديد العلاقات والانتماءات بين المتغيرات </a:t>
            </a:r>
            <a:r>
              <a:rPr lang="ar-EG" sz="1600">
                <a:latin typeface="Alexandria" pitchFamily="2" charset="-78"/>
                <a:cs typeface="Alexandria" pitchFamily="2" charset="-78"/>
              </a:rPr>
              <a:t>المختلفة.</a:t>
            </a:r>
            <a:endParaRPr lang="ar-EG" sz="1600" dirty="0">
              <a:latin typeface="Alexandria" pitchFamily="2" charset="-78"/>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678850" y="268963"/>
            <a:ext cx="2305141" cy="1076343"/>
          </a:xfrm>
          <a:prstGeom prst="rect">
            <a:avLst/>
          </a:prstGeom>
        </p:spPr>
      </p:pic>
      <p:grpSp>
        <p:nvGrpSpPr>
          <p:cNvPr id="18" name="Group 17">
            <a:extLst>
              <a:ext uri="{FF2B5EF4-FFF2-40B4-BE49-F238E27FC236}">
                <a16:creationId xmlns:a16="http://schemas.microsoft.com/office/drawing/2014/main" id="{9811D3E9-B0A5-C258-48D8-D1AFE979D751}"/>
              </a:ext>
            </a:extLst>
          </p:cNvPr>
          <p:cNvGrpSpPr/>
          <p:nvPr/>
        </p:nvGrpSpPr>
        <p:grpSpPr>
          <a:xfrm>
            <a:off x="390293" y="2644995"/>
            <a:ext cx="11218127" cy="3158016"/>
            <a:chOff x="793790" y="1403390"/>
            <a:chExt cx="13042820" cy="5422701"/>
          </a:xfrm>
        </p:grpSpPr>
        <p:sp>
          <p:nvSpPr>
            <p:cNvPr id="2" name="Text 0"/>
            <p:cNvSpPr/>
            <p:nvPr/>
          </p:nvSpPr>
          <p:spPr>
            <a:xfrm>
              <a:off x="6829306" y="1403390"/>
              <a:ext cx="7007304" cy="496133"/>
            </a:xfrm>
            <a:prstGeom prst="rect">
              <a:avLst/>
            </a:prstGeom>
            <a:noFill/>
            <a:ln/>
          </p:spPr>
          <p:txBody>
            <a:bodyPr wrap="none" lIns="0" tIns="0" rIns="0" bIns="0" rtlCol="0" anchor="t"/>
            <a:lstStyle/>
            <a:p>
              <a:pPr marL="0" indent="0" algn="r" rtl="1">
                <a:lnSpc>
                  <a:spcPts val="3900"/>
                </a:lnSpc>
                <a:buNone/>
              </a:pPr>
              <a:r>
                <a:rPr lang="en-US" sz="3100" dirty="0">
                  <a:solidFill>
                    <a:srgbClr val="403CCF"/>
                  </a:solidFill>
                  <a:latin typeface="Alexandria" pitchFamily="34" charset="0"/>
                  <a:ea typeface="Alexandria" pitchFamily="34" charset="-122"/>
                  <a:cs typeface="Alexandria" pitchFamily="34" charset="-120"/>
                </a:rPr>
                <a:t>معايير تحديد أساليب المعالجة الإحصائية</a:t>
              </a:r>
              <a:endParaRPr lang="en-US" sz="3100" dirty="0"/>
            </a:p>
          </p:txBody>
        </p:sp>
        <p:sp>
          <p:nvSpPr>
            <p:cNvPr id="8" name="Text 1"/>
            <p:cNvSpPr/>
            <p:nvPr/>
          </p:nvSpPr>
          <p:spPr>
            <a:xfrm>
              <a:off x="10761940" y="2395538"/>
              <a:ext cx="3074670" cy="654963"/>
            </a:xfrm>
            <a:prstGeom prst="rect">
              <a:avLst/>
            </a:prstGeom>
            <a:noFill/>
            <a:ln/>
          </p:spPr>
          <p:txBody>
            <a:bodyPr wrap="none" lIns="0" tIns="0" rIns="0" bIns="0" rtlCol="0" anchor="t"/>
            <a:lstStyle/>
            <a:p>
              <a:pPr marL="0" indent="0" algn="ctr" rtl="1">
                <a:lnSpc>
                  <a:spcPts val="5150"/>
                </a:lnSpc>
                <a:buNone/>
              </a:pPr>
              <a:r>
                <a:rPr lang="en-US" sz="5150" dirty="0">
                  <a:solidFill>
                    <a:srgbClr val="49495A"/>
                  </a:solidFill>
                  <a:latin typeface="Alexandria" pitchFamily="34" charset="0"/>
                  <a:ea typeface="Alexandria" pitchFamily="34" charset="-122"/>
                  <a:cs typeface="Alexandria" pitchFamily="34" charset="-120"/>
                </a:rPr>
                <a:t>1</a:t>
              </a:r>
              <a:endParaRPr lang="en-US" sz="5150" dirty="0"/>
            </a:p>
          </p:txBody>
        </p:sp>
        <p:sp>
          <p:nvSpPr>
            <p:cNvPr id="9" name="Text 2"/>
            <p:cNvSpPr/>
            <p:nvPr/>
          </p:nvSpPr>
          <p:spPr>
            <a:xfrm>
              <a:off x="11058882" y="3298508"/>
              <a:ext cx="2480905" cy="310158"/>
            </a:xfrm>
            <a:prstGeom prst="rect">
              <a:avLst/>
            </a:prstGeom>
            <a:noFill/>
            <a:ln/>
          </p:spPr>
          <p:txBody>
            <a:bodyPr wrap="none" lIns="0" tIns="0" rIns="0" bIns="0" rtlCol="0" anchor="t"/>
            <a:lstStyle/>
            <a:p>
              <a:pPr marL="0" indent="0" algn="ctr" rtl="1">
                <a:lnSpc>
                  <a:spcPts val="2400"/>
                </a:lnSpc>
                <a:buNone/>
              </a:pPr>
              <a:r>
                <a:rPr lang="en-US" sz="1950" dirty="0">
                  <a:solidFill>
                    <a:srgbClr val="49495A"/>
                  </a:solidFill>
                  <a:latin typeface="Alexandria" pitchFamily="34" charset="0"/>
                  <a:ea typeface="Alexandria" pitchFamily="34" charset="-122"/>
                  <a:cs typeface="Alexandria" pitchFamily="34" charset="-120"/>
                </a:rPr>
                <a:t>ملاءمة الأسئلة</a:t>
              </a:r>
              <a:endParaRPr lang="en-US" sz="1950" dirty="0"/>
            </a:p>
          </p:txBody>
        </p:sp>
        <p:sp>
          <p:nvSpPr>
            <p:cNvPr id="11" name="Text 3"/>
            <p:cNvSpPr/>
            <p:nvPr/>
          </p:nvSpPr>
          <p:spPr>
            <a:xfrm>
              <a:off x="10761940" y="3727728"/>
              <a:ext cx="3074670" cy="635079"/>
            </a:xfrm>
            <a:prstGeom prst="rect">
              <a:avLst/>
            </a:prstGeom>
            <a:noFill/>
            <a:ln/>
          </p:spPr>
          <p:txBody>
            <a:bodyPr wrap="square" lIns="0" tIns="0" rIns="0" bIns="0" rtlCol="0" anchor="t"/>
            <a:lstStyle/>
            <a:p>
              <a:pPr marL="0" indent="0" algn="ctr" rtl="1">
                <a:lnSpc>
                  <a:spcPts val="2500"/>
                </a:lnSpc>
                <a:buNone/>
              </a:pPr>
              <a:r>
                <a:rPr lang="en-US" sz="1550" dirty="0">
                  <a:solidFill>
                    <a:srgbClr val="49495A"/>
                  </a:solidFill>
                  <a:latin typeface="Alexandria" pitchFamily="34" charset="0"/>
                  <a:ea typeface="Alexandria" pitchFamily="34" charset="-122"/>
                  <a:cs typeface="Alexandria" pitchFamily="34" charset="-120"/>
                </a:rPr>
                <a:t>ملاءمة الأساليب الإحصائية في الإجابة على أسئلة الدراسة</a:t>
              </a:r>
              <a:endParaRPr lang="en-US" sz="1550" dirty="0"/>
            </a:p>
          </p:txBody>
        </p:sp>
        <p:sp>
          <p:nvSpPr>
            <p:cNvPr id="12" name="Text 4"/>
            <p:cNvSpPr/>
            <p:nvPr/>
          </p:nvSpPr>
          <p:spPr>
            <a:xfrm>
              <a:off x="7439263" y="2395538"/>
              <a:ext cx="3074670" cy="654963"/>
            </a:xfrm>
            <a:prstGeom prst="rect">
              <a:avLst/>
            </a:prstGeom>
            <a:noFill/>
            <a:ln/>
          </p:spPr>
          <p:txBody>
            <a:bodyPr wrap="none" lIns="0" tIns="0" rIns="0" bIns="0" rtlCol="0" anchor="t"/>
            <a:lstStyle/>
            <a:p>
              <a:pPr marL="0" indent="0" algn="ctr" rtl="1">
                <a:lnSpc>
                  <a:spcPts val="5150"/>
                </a:lnSpc>
                <a:buNone/>
              </a:pPr>
              <a:r>
                <a:rPr lang="en-US" sz="5150" dirty="0">
                  <a:solidFill>
                    <a:srgbClr val="49495A"/>
                  </a:solidFill>
                  <a:latin typeface="Alexandria" pitchFamily="34" charset="0"/>
                  <a:ea typeface="Alexandria" pitchFamily="34" charset="-122"/>
                  <a:cs typeface="Alexandria" pitchFamily="34" charset="-120"/>
                </a:rPr>
                <a:t>2</a:t>
              </a:r>
              <a:endParaRPr lang="en-US" sz="5150" dirty="0"/>
            </a:p>
          </p:txBody>
        </p:sp>
        <p:sp>
          <p:nvSpPr>
            <p:cNvPr id="13" name="Text 5"/>
            <p:cNvSpPr/>
            <p:nvPr/>
          </p:nvSpPr>
          <p:spPr>
            <a:xfrm>
              <a:off x="7736205" y="3298508"/>
              <a:ext cx="2480905" cy="310158"/>
            </a:xfrm>
            <a:prstGeom prst="rect">
              <a:avLst/>
            </a:prstGeom>
            <a:noFill/>
            <a:ln/>
          </p:spPr>
          <p:txBody>
            <a:bodyPr wrap="none" lIns="0" tIns="0" rIns="0" bIns="0" rtlCol="0" anchor="t"/>
            <a:lstStyle/>
            <a:p>
              <a:pPr marL="0" indent="0" algn="ctr" rtl="1">
                <a:lnSpc>
                  <a:spcPts val="2400"/>
                </a:lnSpc>
                <a:buNone/>
              </a:pPr>
              <a:r>
                <a:rPr lang="en-US" sz="1950" dirty="0">
                  <a:solidFill>
                    <a:srgbClr val="49495A"/>
                  </a:solidFill>
                  <a:latin typeface="Alexandria" pitchFamily="34" charset="0"/>
                  <a:ea typeface="Alexandria" pitchFamily="34" charset="-122"/>
                  <a:cs typeface="Alexandria" pitchFamily="34" charset="-120"/>
                </a:rPr>
                <a:t>ملاءمة الأهداف</a:t>
              </a:r>
              <a:endParaRPr lang="en-US" sz="1950" dirty="0"/>
            </a:p>
          </p:txBody>
        </p:sp>
        <p:sp>
          <p:nvSpPr>
            <p:cNvPr id="14" name="Text 6"/>
            <p:cNvSpPr/>
            <p:nvPr/>
          </p:nvSpPr>
          <p:spPr>
            <a:xfrm>
              <a:off x="7439263" y="3727728"/>
              <a:ext cx="3074670" cy="635079"/>
            </a:xfrm>
            <a:prstGeom prst="rect">
              <a:avLst/>
            </a:prstGeom>
            <a:noFill/>
            <a:ln/>
          </p:spPr>
          <p:txBody>
            <a:bodyPr wrap="square" lIns="0" tIns="0" rIns="0" bIns="0" rtlCol="0" anchor="t"/>
            <a:lstStyle/>
            <a:p>
              <a:pPr marL="0" indent="0" algn="ctr" rtl="1">
                <a:lnSpc>
                  <a:spcPts val="2500"/>
                </a:lnSpc>
                <a:buNone/>
              </a:pPr>
              <a:r>
                <a:rPr lang="en-US" sz="1550" dirty="0">
                  <a:solidFill>
                    <a:srgbClr val="49495A"/>
                  </a:solidFill>
                  <a:latin typeface="Alexandria" pitchFamily="34" charset="0"/>
                  <a:ea typeface="Alexandria" pitchFamily="34" charset="-122"/>
                  <a:cs typeface="Alexandria" pitchFamily="34" charset="-120"/>
                </a:rPr>
                <a:t>ملاءمة الأساليب الإحصائية لأهداف الدراسة</a:t>
              </a:r>
              <a:endParaRPr lang="en-US" sz="1550" dirty="0"/>
            </a:p>
          </p:txBody>
        </p:sp>
        <p:sp>
          <p:nvSpPr>
            <p:cNvPr id="15" name="Text 7"/>
            <p:cNvSpPr/>
            <p:nvPr/>
          </p:nvSpPr>
          <p:spPr>
            <a:xfrm>
              <a:off x="4116586" y="2395538"/>
              <a:ext cx="3074670" cy="654963"/>
            </a:xfrm>
            <a:prstGeom prst="rect">
              <a:avLst/>
            </a:prstGeom>
            <a:noFill/>
            <a:ln/>
          </p:spPr>
          <p:txBody>
            <a:bodyPr wrap="none" lIns="0" tIns="0" rIns="0" bIns="0" rtlCol="0" anchor="t"/>
            <a:lstStyle/>
            <a:p>
              <a:pPr marL="0" indent="0" algn="ctr" rtl="1">
                <a:lnSpc>
                  <a:spcPts val="5150"/>
                </a:lnSpc>
                <a:buNone/>
              </a:pPr>
              <a:r>
                <a:rPr lang="en-US" sz="5150" dirty="0">
                  <a:solidFill>
                    <a:srgbClr val="49495A"/>
                  </a:solidFill>
                  <a:latin typeface="Alexandria" pitchFamily="34" charset="0"/>
                  <a:ea typeface="Alexandria" pitchFamily="34" charset="-122"/>
                  <a:cs typeface="Alexandria" pitchFamily="34" charset="-120"/>
                </a:rPr>
                <a:t>3</a:t>
              </a:r>
              <a:endParaRPr lang="en-US" sz="5150" dirty="0"/>
            </a:p>
          </p:txBody>
        </p:sp>
        <p:sp>
          <p:nvSpPr>
            <p:cNvPr id="16" name="Text 8"/>
            <p:cNvSpPr/>
            <p:nvPr/>
          </p:nvSpPr>
          <p:spPr>
            <a:xfrm>
              <a:off x="4413528" y="3298508"/>
              <a:ext cx="2480905" cy="310158"/>
            </a:xfrm>
            <a:prstGeom prst="rect">
              <a:avLst/>
            </a:prstGeom>
            <a:noFill/>
            <a:ln/>
          </p:spPr>
          <p:txBody>
            <a:bodyPr wrap="none" lIns="0" tIns="0" rIns="0" bIns="0" rtlCol="0" anchor="t"/>
            <a:lstStyle/>
            <a:p>
              <a:pPr marL="0" indent="0" algn="ctr" rtl="1">
                <a:lnSpc>
                  <a:spcPts val="2400"/>
                </a:lnSpc>
                <a:buNone/>
              </a:pPr>
              <a:r>
                <a:rPr lang="en-US" sz="1950" dirty="0">
                  <a:solidFill>
                    <a:srgbClr val="49495A"/>
                  </a:solidFill>
                  <a:latin typeface="Alexandria" pitchFamily="34" charset="0"/>
                  <a:ea typeface="Alexandria" pitchFamily="34" charset="-122"/>
                  <a:cs typeface="Alexandria" pitchFamily="34" charset="-120"/>
                </a:rPr>
                <a:t>ملاءمة الأداة</a:t>
              </a:r>
              <a:endParaRPr lang="en-US" sz="1950" dirty="0"/>
            </a:p>
          </p:txBody>
        </p:sp>
        <p:sp>
          <p:nvSpPr>
            <p:cNvPr id="17" name="Text 9"/>
            <p:cNvSpPr/>
            <p:nvPr/>
          </p:nvSpPr>
          <p:spPr>
            <a:xfrm>
              <a:off x="4116586" y="3727728"/>
              <a:ext cx="3074670" cy="635079"/>
            </a:xfrm>
            <a:prstGeom prst="rect">
              <a:avLst/>
            </a:prstGeom>
            <a:noFill/>
            <a:ln/>
          </p:spPr>
          <p:txBody>
            <a:bodyPr wrap="square" lIns="0" tIns="0" rIns="0" bIns="0" rtlCol="0" anchor="t"/>
            <a:lstStyle/>
            <a:p>
              <a:pPr marL="0" indent="0" algn="ctr" rtl="1">
                <a:lnSpc>
                  <a:spcPts val="2500"/>
                </a:lnSpc>
                <a:buNone/>
              </a:pPr>
              <a:r>
                <a:rPr lang="en-US" sz="1550" dirty="0">
                  <a:solidFill>
                    <a:srgbClr val="49495A"/>
                  </a:solidFill>
                  <a:latin typeface="Alexandria" pitchFamily="34" charset="0"/>
                  <a:ea typeface="Alexandria" pitchFamily="34" charset="-122"/>
                  <a:cs typeface="Alexandria" pitchFamily="34" charset="-120"/>
                </a:rPr>
                <a:t>ملاءمة الأساليب الإحصائية لطبيعة أداة الدراسة</a:t>
              </a:r>
              <a:endParaRPr lang="en-US" sz="1550" dirty="0"/>
            </a:p>
          </p:txBody>
        </p:sp>
        <p:sp>
          <p:nvSpPr>
            <p:cNvPr id="19" name="Text 10"/>
            <p:cNvSpPr/>
            <p:nvPr/>
          </p:nvSpPr>
          <p:spPr>
            <a:xfrm>
              <a:off x="793790" y="2395538"/>
              <a:ext cx="3074789" cy="654963"/>
            </a:xfrm>
            <a:prstGeom prst="rect">
              <a:avLst/>
            </a:prstGeom>
            <a:noFill/>
            <a:ln/>
          </p:spPr>
          <p:txBody>
            <a:bodyPr wrap="none" lIns="0" tIns="0" rIns="0" bIns="0" rtlCol="0" anchor="t"/>
            <a:lstStyle/>
            <a:p>
              <a:pPr marL="0" indent="0" algn="ctr" rtl="1">
                <a:lnSpc>
                  <a:spcPts val="5150"/>
                </a:lnSpc>
                <a:buNone/>
              </a:pPr>
              <a:r>
                <a:rPr lang="en-US" sz="5150" dirty="0">
                  <a:solidFill>
                    <a:srgbClr val="49495A"/>
                  </a:solidFill>
                  <a:latin typeface="Alexandria" pitchFamily="34" charset="0"/>
                  <a:ea typeface="Alexandria" pitchFamily="34" charset="-122"/>
                  <a:cs typeface="Alexandria" pitchFamily="34" charset="-120"/>
                </a:rPr>
                <a:t>4</a:t>
              </a:r>
              <a:endParaRPr lang="en-US" sz="5150" dirty="0"/>
            </a:p>
          </p:txBody>
        </p:sp>
        <p:sp>
          <p:nvSpPr>
            <p:cNvPr id="20" name="Text 11"/>
            <p:cNvSpPr/>
            <p:nvPr/>
          </p:nvSpPr>
          <p:spPr>
            <a:xfrm>
              <a:off x="1090732" y="3298508"/>
              <a:ext cx="2480905" cy="310158"/>
            </a:xfrm>
            <a:prstGeom prst="rect">
              <a:avLst/>
            </a:prstGeom>
            <a:noFill/>
            <a:ln/>
          </p:spPr>
          <p:txBody>
            <a:bodyPr wrap="none" lIns="0" tIns="0" rIns="0" bIns="0" rtlCol="0" anchor="t"/>
            <a:lstStyle/>
            <a:p>
              <a:pPr marL="0" indent="0" algn="ctr" rtl="1">
                <a:lnSpc>
                  <a:spcPts val="2400"/>
                </a:lnSpc>
                <a:buNone/>
              </a:pPr>
              <a:r>
                <a:rPr lang="en-US" sz="1950" dirty="0">
                  <a:solidFill>
                    <a:srgbClr val="49495A"/>
                  </a:solidFill>
                  <a:latin typeface="Alexandria" pitchFamily="34" charset="0"/>
                  <a:ea typeface="Alexandria" pitchFamily="34" charset="-122"/>
                  <a:cs typeface="Alexandria" pitchFamily="34" charset="-120"/>
                </a:rPr>
                <a:t>ملاءمة التصميم</a:t>
              </a:r>
              <a:endParaRPr lang="en-US" sz="1950" dirty="0"/>
            </a:p>
          </p:txBody>
        </p:sp>
        <p:sp>
          <p:nvSpPr>
            <p:cNvPr id="21" name="Text 12"/>
            <p:cNvSpPr/>
            <p:nvPr/>
          </p:nvSpPr>
          <p:spPr>
            <a:xfrm>
              <a:off x="793790" y="3727728"/>
              <a:ext cx="3074789" cy="635079"/>
            </a:xfrm>
            <a:prstGeom prst="rect">
              <a:avLst/>
            </a:prstGeom>
            <a:noFill/>
            <a:ln/>
          </p:spPr>
          <p:txBody>
            <a:bodyPr wrap="square" lIns="0" tIns="0" rIns="0" bIns="0" rtlCol="0" anchor="t"/>
            <a:lstStyle/>
            <a:p>
              <a:pPr marL="0" indent="0" algn="ctr" rtl="1">
                <a:lnSpc>
                  <a:spcPts val="2500"/>
                </a:lnSpc>
                <a:buNone/>
              </a:pPr>
              <a:r>
                <a:rPr lang="en-US" sz="1550" dirty="0">
                  <a:solidFill>
                    <a:srgbClr val="49495A"/>
                  </a:solidFill>
                  <a:latin typeface="Alexandria" pitchFamily="34" charset="0"/>
                  <a:ea typeface="Alexandria" pitchFamily="34" charset="-122"/>
                  <a:cs typeface="Alexandria" pitchFamily="34" charset="-120"/>
                </a:rPr>
                <a:t>ملاءمة الأساليب الإحصائية لتصميم الدراسة</a:t>
              </a:r>
              <a:endParaRPr lang="en-US" sz="1550" dirty="0"/>
            </a:p>
          </p:txBody>
        </p:sp>
        <p:sp>
          <p:nvSpPr>
            <p:cNvPr id="22" name="Text 13"/>
            <p:cNvSpPr/>
            <p:nvPr/>
          </p:nvSpPr>
          <p:spPr>
            <a:xfrm>
              <a:off x="5777865" y="4858822"/>
              <a:ext cx="3074789" cy="654963"/>
            </a:xfrm>
            <a:prstGeom prst="rect">
              <a:avLst/>
            </a:prstGeom>
            <a:noFill/>
            <a:ln/>
          </p:spPr>
          <p:txBody>
            <a:bodyPr wrap="none" lIns="0" tIns="0" rIns="0" bIns="0" rtlCol="0" anchor="t"/>
            <a:lstStyle/>
            <a:p>
              <a:pPr marL="0" indent="0" algn="ctr" rtl="1">
                <a:lnSpc>
                  <a:spcPts val="5150"/>
                </a:lnSpc>
                <a:buNone/>
              </a:pPr>
              <a:r>
                <a:rPr lang="en-US" sz="5150" dirty="0">
                  <a:solidFill>
                    <a:srgbClr val="49495A"/>
                  </a:solidFill>
                  <a:latin typeface="Alexandria" pitchFamily="34" charset="0"/>
                  <a:ea typeface="Alexandria" pitchFamily="34" charset="-122"/>
                  <a:cs typeface="Alexandria" pitchFamily="34" charset="-120"/>
                </a:rPr>
                <a:t>5</a:t>
              </a:r>
              <a:endParaRPr lang="en-US" sz="5150" dirty="0"/>
            </a:p>
          </p:txBody>
        </p:sp>
        <p:sp>
          <p:nvSpPr>
            <p:cNvPr id="23" name="Text 14"/>
            <p:cNvSpPr/>
            <p:nvPr/>
          </p:nvSpPr>
          <p:spPr>
            <a:xfrm>
              <a:off x="6074807" y="5761792"/>
              <a:ext cx="2480905" cy="310158"/>
            </a:xfrm>
            <a:prstGeom prst="rect">
              <a:avLst/>
            </a:prstGeom>
            <a:noFill/>
            <a:ln/>
          </p:spPr>
          <p:txBody>
            <a:bodyPr wrap="none" lIns="0" tIns="0" rIns="0" bIns="0" rtlCol="0" anchor="t"/>
            <a:lstStyle/>
            <a:p>
              <a:pPr marL="0" indent="0" algn="ctr" rtl="1">
                <a:lnSpc>
                  <a:spcPts val="2400"/>
                </a:lnSpc>
                <a:buNone/>
              </a:pPr>
              <a:r>
                <a:rPr lang="en-US" sz="1950" dirty="0">
                  <a:solidFill>
                    <a:srgbClr val="49495A"/>
                  </a:solidFill>
                  <a:latin typeface="Alexandria" pitchFamily="34" charset="0"/>
                  <a:ea typeface="Alexandria" pitchFamily="34" charset="-122"/>
                  <a:cs typeface="Alexandria" pitchFamily="34" charset="-120"/>
                </a:rPr>
                <a:t>التوظيف</a:t>
              </a:r>
              <a:endParaRPr lang="en-US" sz="1950" dirty="0"/>
            </a:p>
          </p:txBody>
        </p:sp>
        <p:sp>
          <p:nvSpPr>
            <p:cNvPr id="24" name="Text 15"/>
            <p:cNvSpPr/>
            <p:nvPr/>
          </p:nvSpPr>
          <p:spPr>
            <a:xfrm>
              <a:off x="5777865" y="6191012"/>
              <a:ext cx="3074789" cy="635079"/>
            </a:xfrm>
            <a:prstGeom prst="rect">
              <a:avLst/>
            </a:prstGeom>
            <a:noFill/>
            <a:ln/>
          </p:spPr>
          <p:txBody>
            <a:bodyPr wrap="square" lIns="0" tIns="0" rIns="0" bIns="0" rtlCol="0" anchor="t"/>
            <a:lstStyle/>
            <a:p>
              <a:pPr marL="0" indent="0" algn="ctr" rtl="1">
                <a:lnSpc>
                  <a:spcPts val="2500"/>
                </a:lnSpc>
                <a:buNone/>
              </a:pPr>
              <a:r>
                <a:rPr lang="en-US" sz="1550" dirty="0">
                  <a:solidFill>
                    <a:srgbClr val="49495A"/>
                  </a:solidFill>
                  <a:latin typeface="Alexandria" pitchFamily="34" charset="0"/>
                  <a:ea typeface="Alexandria" pitchFamily="34" charset="-122"/>
                  <a:cs typeface="Alexandria" pitchFamily="34" charset="-120"/>
                </a:rPr>
                <a:t>توظيف الأساليب الإحصائية لصالح الدراسة</a:t>
              </a:r>
              <a:endParaRPr lang="en-US" sz="1550" dirty="0"/>
            </a:p>
          </p:txBody>
        </p:sp>
      </p:grpSp>
    </p:spTree>
    <p:extLst>
      <p:ext uri="{BB962C8B-B14F-4D97-AF65-F5344CB8AC3E}">
        <p14:creationId xmlns:p14="http://schemas.microsoft.com/office/powerpoint/2010/main" val="402272204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4072624" y="1048661"/>
            <a:ext cx="3902032" cy="400110"/>
          </a:xfrm>
          <a:prstGeom prst="rect">
            <a:avLst/>
          </a:prstGeom>
          <a:noFill/>
        </p:spPr>
        <p:txBody>
          <a:bodyPr wrap="square" rtlCol="0">
            <a:spAutoFit/>
          </a:bodyPr>
          <a:lstStyle/>
          <a:p>
            <a:pPr algn="ctr"/>
            <a:r>
              <a:rPr lang="ar-EG" sz="2000" b="1" dirty="0">
                <a:latin typeface="Alexandria" pitchFamily="2" charset="-78"/>
                <a:cs typeface="Alexandria" pitchFamily="2" charset="-78"/>
              </a:rPr>
              <a:t>سابع عشر: قائمة المراجع.</a:t>
            </a:r>
            <a:endParaRPr lang="en-US" sz="2000" b="1" dirty="0">
              <a:latin typeface="Alexandria" pitchFamily="2" charset="-78"/>
              <a:cs typeface="Alexandria" pitchFamily="2" charset="-78"/>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a:t>
            </a:r>
            <a:r>
              <a:rPr lang="ar-EG" sz="5400" b="1" dirty="0">
                <a:solidFill>
                  <a:schemeClr val="bg1"/>
                </a:solidFill>
                <a:latin typeface="Times New Roman" panose="02020603050405020304" pitchFamily="18" charset="0"/>
                <a:cs typeface="Times New Roman" panose="02020603050405020304" pitchFamily="18" charset="0"/>
              </a:rPr>
              <a:t>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762000" y="1928707"/>
            <a:ext cx="10307384" cy="2538452"/>
          </a:xfrm>
          <a:prstGeom prst="rect">
            <a:avLst/>
          </a:prstGeom>
          <a:noFill/>
        </p:spPr>
        <p:txBody>
          <a:bodyPr wrap="square" rtlCol="0">
            <a:spAutoFit/>
          </a:bodyPr>
          <a:lstStyle/>
          <a:p>
            <a:pPr marL="285750" indent="-285750" algn="just" rtl="1">
              <a:lnSpc>
                <a:spcPct val="150000"/>
              </a:lnSpc>
              <a:buFont typeface="Arial" panose="020B0604020202020204" pitchFamily="34" charset="0"/>
              <a:buChar char="•"/>
            </a:pPr>
            <a:r>
              <a:rPr lang="ar-EG">
                <a:latin typeface="Alexandria" pitchFamily="2" charset="-78"/>
                <a:cs typeface="Alexandria" pitchFamily="2" charset="-78"/>
              </a:rPr>
              <a:t>في البحث العلمي، قائمة المراجع هي جزء أساسي يظهر في نهاية الدراسة أو الرسالة أو المقال العلمي، وتتضمّن جميع المصادر التي استعان بها الباحث أثناء إعداد بحثه، سواء كانت كتبًا أو مقالات أو رسائل جامعية أو مواقع إلكترونية أو تقارير أو دراسات منشورة.</a:t>
            </a:r>
          </a:p>
          <a:p>
            <a:pPr marL="285750" indent="-285750" algn="just" rtl="1">
              <a:lnSpc>
                <a:spcPct val="150000"/>
              </a:lnSpc>
              <a:buFont typeface="Arial" panose="020B0604020202020204" pitchFamily="34" charset="0"/>
              <a:buChar char="•"/>
            </a:pPr>
            <a:r>
              <a:rPr lang="ar-EG">
                <a:latin typeface="Alexandria" pitchFamily="2" charset="-78"/>
                <a:cs typeface="Alexandria" pitchFamily="2" charset="-78"/>
              </a:rPr>
              <a:t>هي "القائمة المنظمة التي يدرج فيها الباحث جميع المصادر التي استند إليها في بحثه، وذُكرت داخل النص أو استخدمت لبناء الإطار النظري أو المنهجي، وتُعرض وفق نظام توثيق علمي محدد مثل </a:t>
            </a:r>
            <a:r>
              <a:rPr lang="en-US">
                <a:latin typeface="Alexandria" pitchFamily="2" charset="-78"/>
                <a:cs typeface="Alexandria" pitchFamily="2" charset="-78"/>
              </a:rPr>
              <a:t>APA </a:t>
            </a:r>
            <a:r>
              <a:rPr lang="ar-EG">
                <a:latin typeface="Alexandria" pitchFamily="2" charset="-78"/>
                <a:cs typeface="Alexandria" pitchFamily="2" charset="-78"/>
              </a:rPr>
              <a:t>أو </a:t>
            </a:r>
            <a:r>
              <a:rPr lang="en-US">
                <a:latin typeface="Alexandria" pitchFamily="2" charset="-78"/>
                <a:cs typeface="Alexandria" pitchFamily="2" charset="-78"/>
              </a:rPr>
              <a:t>MLA </a:t>
            </a:r>
            <a:r>
              <a:rPr lang="ar-EG">
                <a:latin typeface="Alexandria" pitchFamily="2" charset="-78"/>
                <a:cs typeface="Alexandria" pitchFamily="2" charset="-78"/>
              </a:rPr>
              <a:t>أو غيرهما، وتتضمن بيانات المصدر كاملة بما يسمح للقارئ بالرجوع إليه".</a:t>
            </a:r>
            <a:endParaRPr lang="ar-EG" dirty="0">
              <a:latin typeface="Alexandria" pitchFamily="2" charset="-78"/>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31095755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0D0541-9726-49C7-63E1-F50E6B43179E}"/>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61D1DCE2-7B96-23A4-D554-9DA16EE09928}"/>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AE863090-BFB5-A819-CE44-C904D4B44282}"/>
              </a:ext>
            </a:extLst>
          </p:cNvPr>
          <p:cNvPicPr>
            <a:picLocks noChangeAspect="1"/>
          </p:cNvPicPr>
          <p:nvPr/>
        </p:nvPicPr>
        <p:blipFill rotWithShape="1">
          <a:blip r:embed="rId2"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180431" y="79526"/>
            <a:ext cx="2305141" cy="1076343"/>
          </a:xfrm>
          <a:prstGeom prst="rect">
            <a:avLst/>
          </a:prstGeom>
        </p:spPr>
      </p:pic>
      <p:pic>
        <p:nvPicPr>
          <p:cNvPr id="2" name="Picture 1">
            <a:extLst>
              <a:ext uri="{FF2B5EF4-FFF2-40B4-BE49-F238E27FC236}">
                <a16:creationId xmlns:a16="http://schemas.microsoft.com/office/drawing/2014/main" id="{69E28495-A208-A66B-8059-1F008140DCFC}"/>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939876" y="1294446"/>
            <a:ext cx="3372605" cy="5062654"/>
          </a:xfrm>
          <a:prstGeom prst="rect">
            <a:avLst/>
          </a:prstGeom>
        </p:spPr>
      </p:pic>
      <p:sp>
        <p:nvSpPr>
          <p:cNvPr id="3" name="TextBox 2">
            <a:extLst>
              <a:ext uri="{FF2B5EF4-FFF2-40B4-BE49-F238E27FC236}">
                <a16:creationId xmlns:a16="http://schemas.microsoft.com/office/drawing/2014/main" id="{5D93CD37-6823-44B2-E2AC-F7A72FE03497}"/>
              </a:ext>
            </a:extLst>
          </p:cNvPr>
          <p:cNvSpPr txBox="1"/>
          <p:nvPr/>
        </p:nvSpPr>
        <p:spPr>
          <a:xfrm>
            <a:off x="7839307" y="702527"/>
            <a:ext cx="4059044" cy="523220"/>
          </a:xfrm>
          <a:prstGeom prst="rect">
            <a:avLst/>
          </a:prstGeom>
          <a:noFill/>
        </p:spPr>
        <p:txBody>
          <a:bodyPr wrap="square" rtlCol="0">
            <a:spAutoFit/>
          </a:bodyPr>
          <a:lstStyle/>
          <a:p>
            <a:r>
              <a:rPr lang="ar-EG" sz="2800" b="1">
                <a:solidFill>
                  <a:schemeClr val="accent1">
                    <a:lumMod val="75000"/>
                  </a:schemeClr>
                </a:solidFill>
                <a:latin typeface="Alexandria" pitchFamily="2" charset="-78"/>
                <a:cs typeface="Alexandria" pitchFamily="2" charset="-78"/>
              </a:rPr>
              <a:t>معايير كتابة المراجع</a:t>
            </a:r>
            <a:endParaRPr lang="en-US" sz="2800" b="1">
              <a:solidFill>
                <a:schemeClr val="accent1">
                  <a:lumMod val="75000"/>
                </a:schemeClr>
              </a:solidFill>
              <a:latin typeface="Alexandria" pitchFamily="2" charset="-78"/>
              <a:cs typeface="Alexandria" pitchFamily="2" charset="-78"/>
            </a:endParaRPr>
          </a:p>
        </p:txBody>
      </p:sp>
      <p:grpSp>
        <p:nvGrpSpPr>
          <p:cNvPr id="16" name="Group 15">
            <a:extLst>
              <a:ext uri="{FF2B5EF4-FFF2-40B4-BE49-F238E27FC236}">
                <a16:creationId xmlns:a16="http://schemas.microsoft.com/office/drawing/2014/main" id="{7CE556DA-603E-C213-0770-5472D08DCCB6}"/>
              </a:ext>
            </a:extLst>
          </p:cNvPr>
          <p:cNvGrpSpPr/>
          <p:nvPr/>
        </p:nvGrpSpPr>
        <p:grpSpPr>
          <a:xfrm>
            <a:off x="4312481" y="1381655"/>
            <a:ext cx="7729061" cy="4789527"/>
            <a:chOff x="6193869" y="2962632"/>
            <a:chExt cx="7729061" cy="4789527"/>
          </a:xfrm>
        </p:grpSpPr>
        <p:sp>
          <p:nvSpPr>
            <p:cNvPr id="4" name="Shape 1"/>
            <p:cNvSpPr/>
            <p:nvPr/>
          </p:nvSpPr>
          <p:spPr>
            <a:xfrm>
              <a:off x="6193869" y="2962632"/>
              <a:ext cx="7729061" cy="1064776"/>
            </a:xfrm>
            <a:prstGeom prst="roundRect">
              <a:avLst>
                <a:gd name="adj" fmla="val 2492"/>
              </a:avLst>
            </a:prstGeom>
            <a:solidFill>
              <a:srgbClr val="FBFAFF"/>
            </a:solidFill>
            <a:ln w="22860">
              <a:solidFill>
                <a:srgbClr val="D0CED9"/>
              </a:solidFill>
              <a:prstDash val="solid"/>
            </a:ln>
          </p:spPr>
          <p:txBody>
            <a:bodyPr/>
            <a:lstStyle/>
            <a:p>
              <a:endParaRPr lang="en-US"/>
            </a:p>
          </p:txBody>
        </p:sp>
        <p:sp>
          <p:nvSpPr>
            <p:cNvPr id="5" name="Text 2"/>
            <p:cNvSpPr/>
            <p:nvPr/>
          </p:nvSpPr>
          <p:spPr>
            <a:xfrm>
              <a:off x="11512272" y="3162300"/>
              <a:ext cx="2210991" cy="276344"/>
            </a:xfrm>
            <a:prstGeom prst="rect">
              <a:avLst/>
            </a:prstGeom>
            <a:noFill/>
            <a:ln/>
          </p:spPr>
          <p:txBody>
            <a:bodyPr wrap="none" lIns="0" tIns="0" rIns="0" bIns="0" rtlCol="0" anchor="t"/>
            <a:lstStyle/>
            <a:p>
              <a:pPr marL="0" indent="0" algn="r" rtl="1">
                <a:lnSpc>
                  <a:spcPts val="2150"/>
                </a:lnSpc>
                <a:buNone/>
              </a:pPr>
              <a:r>
                <a:rPr lang="en-US" sz="1700" dirty="0">
                  <a:solidFill>
                    <a:srgbClr val="49495A"/>
                  </a:solidFill>
                  <a:latin typeface="Alexandria" pitchFamily="34" charset="0"/>
                  <a:ea typeface="Alexandria" pitchFamily="34" charset="-122"/>
                  <a:cs typeface="Alexandria" pitchFamily="34" charset="-120"/>
                </a:rPr>
                <a:t>مناسبة العدد</a:t>
              </a:r>
              <a:endParaRPr lang="en-US" sz="1700" dirty="0"/>
            </a:p>
          </p:txBody>
        </p:sp>
        <p:sp>
          <p:nvSpPr>
            <p:cNvPr id="6" name="Text 3"/>
            <p:cNvSpPr/>
            <p:nvPr/>
          </p:nvSpPr>
          <p:spPr>
            <a:xfrm>
              <a:off x="6393537" y="3544729"/>
              <a:ext cx="7329726" cy="283012"/>
            </a:xfrm>
            <a:prstGeom prst="rect">
              <a:avLst/>
            </a:prstGeom>
            <a:noFill/>
            <a:ln/>
          </p:spPr>
          <p:txBody>
            <a:bodyPr wrap="none" lIns="0" tIns="0" rIns="0" bIns="0" rtlCol="0" anchor="t"/>
            <a:lstStyle/>
            <a:p>
              <a:pPr marL="0" indent="0" algn="r" rtl="1">
                <a:lnSpc>
                  <a:spcPts val="2200"/>
                </a:lnSpc>
                <a:buNone/>
              </a:pPr>
              <a:r>
                <a:rPr lang="en-US" sz="1350" dirty="0">
                  <a:solidFill>
                    <a:srgbClr val="49495A"/>
                  </a:solidFill>
                  <a:latin typeface="Alexandria" pitchFamily="34" charset="0"/>
                  <a:ea typeface="Alexandria" pitchFamily="34" charset="-122"/>
                  <a:cs typeface="Alexandria" pitchFamily="34" charset="-120"/>
                </a:rPr>
                <a:t>مناسبة عدد المراجع للدراسة ووجود مراجع أجنبية بعدد مناسب</a:t>
              </a:r>
              <a:endParaRPr lang="en-US" sz="1350" dirty="0"/>
            </a:p>
          </p:txBody>
        </p:sp>
        <p:sp>
          <p:nvSpPr>
            <p:cNvPr id="7" name="Shape 4"/>
            <p:cNvSpPr/>
            <p:nvPr/>
          </p:nvSpPr>
          <p:spPr>
            <a:xfrm>
              <a:off x="6193869" y="4204216"/>
              <a:ext cx="7729061" cy="1064776"/>
            </a:xfrm>
            <a:prstGeom prst="roundRect">
              <a:avLst>
                <a:gd name="adj" fmla="val 2492"/>
              </a:avLst>
            </a:prstGeom>
            <a:solidFill>
              <a:srgbClr val="FBFAFF"/>
            </a:solidFill>
            <a:ln w="22860">
              <a:solidFill>
                <a:srgbClr val="D0CED9"/>
              </a:solidFill>
              <a:prstDash val="solid"/>
            </a:ln>
          </p:spPr>
          <p:txBody>
            <a:bodyPr/>
            <a:lstStyle/>
            <a:p>
              <a:endParaRPr lang="en-US"/>
            </a:p>
          </p:txBody>
        </p:sp>
        <p:sp>
          <p:nvSpPr>
            <p:cNvPr id="9" name="Text 5"/>
            <p:cNvSpPr/>
            <p:nvPr/>
          </p:nvSpPr>
          <p:spPr>
            <a:xfrm>
              <a:off x="11512272" y="4403884"/>
              <a:ext cx="2210991" cy="276344"/>
            </a:xfrm>
            <a:prstGeom prst="rect">
              <a:avLst/>
            </a:prstGeom>
            <a:noFill/>
            <a:ln/>
          </p:spPr>
          <p:txBody>
            <a:bodyPr wrap="none" lIns="0" tIns="0" rIns="0" bIns="0" rtlCol="0" anchor="t"/>
            <a:lstStyle/>
            <a:p>
              <a:pPr marL="0" indent="0" algn="r" rtl="1">
                <a:lnSpc>
                  <a:spcPts val="2150"/>
                </a:lnSpc>
                <a:buNone/>
              </a:pPr>
              <a:r>
                <a:rPr lang="en-US" sz="1700" dirty="0">
                  <a:solidFill>
                    <a:srgbClr val="49495A"/>
                  </a:solidFill>
                  <a:latin typeface="Alexandria" pitchFamily="34" charset="0"/>
                  <a:ea typeface="Alexandria" pitchFamily="34" charset="-122"/>
                  <a:cs typeface="Alexandria" pitchFamily="34" charset="-120"/>
                </a:rPr>
                <a:t>سلامة التوثيق</a:t>
              </a:r>
              <a:endParaRPr lang="en-US" sz="1700" dirty="0"/>
            </a:p>
          </p:txBody>
        </p:sp>
        <p:sp>
          <p:nvSpPr>
            <p:cNvPr id="10" name="Text 6"/>
            <p:cNvSpPr/>
            <p:nvPr/>
          </p:nvSpPr>
          <p:spPr>
            <a:xfrm>
              <a:off x="6393537" y="4786313"/>
              <a:ext cx="7329726" cy="283012"/>
            </a:xfrm>
            <a:prstGeom prst="rect">
              <a:avLst/>
            </a:prstGeom>
            <a:noFill/>
            <a:ln/>
          </p:spPr>
          <p:txBody>
            <a:bodyPr wrap="none" lIns="0" tIns="0" rIns="0" bIns="0" rtlCol="0" anchor="t"/>
            <a:lstStyle/>
            <a:p>
              <a:pPr marL="0" indent="0" algn="r" rtl="1">
                <a:lnSpc>
                  <a:spcPts val="2200"/>
                </a:lnSpc>
                <a:buNone/>
              </a:pPr>
              <a:r>
                <a:rPr lang="en-US" sz="1350" dirty="0">
                  <a:solidFill>
                    <a:srgbClr val="49495A"/>
                  </a:solidFill>
                  <a:latin typeface="Alexandria" pitchFamily="34" charset="0"/>
                  <a:ea typeface="Alexandria" pitchFamily="34" charset="-122"/>
                  <a:cs typeface="Alexandria" pitchFamily="34" charset="-120"/>
                </a:rPr>
                <a:t>سلامة توثيق المراجع واتباع أسلوب توثيق موحد ومعتمد</a:t>
              </a:r>
              <a:endParaRPr lang="en-US" sz="1350" dirty="0"/>
            </a:p>
          </p:txBody>
        </p:sp>
        <p:sp>
          <p:nvSpPr>
            <p:cNvPr id="11" name="Shape 7"/>
            <p:cNvSpPr/>
            <p:nvPr/>
          </p:nvSpPr>
          <p:spPr>
            <a:xfrm>
              <a:off x="6193869" y="5445800"/>
              <a:ext cx="7729061" cy="1064776"/>
            </a:xfrm>
            <a:prstGeom prst="roundRect">
              <a:avLst>
                <a:gd name="adj" fmla="val 2492"/>
              </a:avLst>
            </a:prstGeom>
            <a:solidFill>
              <a:srgbClr val="FBFAFF"/>
            </a:solidFill>
            <a:ln w="22860">
              <a:solidFill>
                <a:srgbClr val="D0CED9"/>
              </a:solidFill>
              <a:prstDash val="solid"/>
            </a:ln>
          </p:spPr>
          <p:txBody>
            <a:bodyPr/>
            <a:lstStyle/>
            <a:p>
              <a:endParaRPr lang="en-US"/>
            </a:p>
          </p:txBody>
        </p:sp>
        <p:sp>
          <p:nvSpPr>
            <p:cNvPr id="12" name="Text 8"/>
            <p:cNvSpPr/>
            <p:nvPr/>
          </p:nvSpPr>
          <p:spPr>
            <a:xfrm>
              <a:off x="11512272" y="5645468"/>
              <a:ext cx="2210991" cy="276344"/>
            </a:xfrm>
            <a:prstGeom prst="rect">
              <a:avLst/>
            </a:prstGeom>
            <a:noFill/>
            <a:ln/>
          </p:spPr>
          <p:txBody>
            <a:bodyPr wrap="none" lIns="0" tIns="0" rIns="0" bIns="0" rtlCol="0" anchor="t"/>
            <a:lstStyle/>
            <a:p>
              <a:pPr marL="0" indent="0" algn="r" rtl="1">
                <a:lnSpc>
                  <a:spcPts val="2150"/>
                </a:lnSpc>
                <a:buNone/>
              </a:pPr>
              <a:r>
                <a:rPr lang="en-US" sz="1700" dirty="0">
                  <a:solidFill>
                    <a:srgbClr val="49495A"/>
                  </a:solidFill>
                  <a:latin typeface="Alexandria" pitchFamily="34" charset="0"/>
                  <a:ea typeface="Alexandria" pitchFamily="34" charset="-122"/>
                  <a:cs typeface="Alexandria" pitchFamily="34" charset="-120"/>
                </a:rPr>
                <a:t>الحداثة</a:t>
              </a:r>
              <a:endParaRPr lang="en-US" sz="1700" dirty="0"/>
            </a:p>
          </p:txBody>
        </p:sp>
        <p:sp>
          <p:nvSpPr>
            <p:cNvPr id="13" name="Text 9"/>
            <p:cNvSpPr/>
            <p:nvPr/>
          </p:nvSpPr>
          <p:spPr>
            <a:xfrm>
              <a:off x="6393537" y="6027896"/>
              <a:ext cx="7329726" cy="283012"/>
            </a:xfrm>
            <a:prstGeom prst="rect">
              <a:avLst/>
            </a:prstGeom>
            <a:noFill/>
            <a:ln/>
          </p:spPr>
          <p:txBody>
            <a:bodyPr wrap="none" lIns="0" tIns="0" rIns="0" bIns="0" rtlCol="0" anchor="t"/>
            <a:lstStyle/>
            <a:p>
              <a:pPr marL="0" indent="0" algn="r" rtl="1">
                <a:lnSpc>
                  <a:spcPts val="2200"/>
                </a:lnSpc>
                <a:buNone/>
              </a:pPr>
              <a:r>
                <a:rPr lang="en-US" sz="1350" dirty="0">
                  <a:solidFill>
                    <a:srgbClr val="49495A"/>
                  </a:solidFill>
                  <a:latin typeface="Alexandria" pitchFamily="34" charset="0"/>
                  <a:ea typeface="Alexandria" pitchFamily="34" charset="-122"/>
                  <a:cs typeface="Alexandria" pitchFamily="34" charset="-120"/>
                </a:rPr>
                <a:t>حداثة المراجع واستخدام مصادر علمية حديثة ومحدثة</a:t>
              </a:r>
              <a:endParaRPr lang="en-US" sz="1350" dirty="0"/>
            </a:p>
          </p:txBody>
        </p:sp>
        <p:sp>
          <p:nvSpPr>
            <p:cNvPr id="14" name="Shape 10"/>
            <p:cNvSpPr/>
            <p:nvPr/>
          </p:nvSpPr>
          <p:spPr>
            <a:xfrm>
              <a:off x="6193869" y="6687383"/>
              <a:ext cx="7729061" cy="1064776"/>
            </a:xfrm>
            <a:prstGeom prst="roundRect">
              <a:avLst>
                <a:gd name="adj" fmla="val 2492"/>
              </a:avLst>
            </a:prstGeom>
            <a:solidFill>
              <a:srgbClr val="FBFAFF"/>
            </a:solidFill>
            <a:ln w="22860">
              <a:solidFill>
                <a:srgbClr val="D0CED9"/>
              </a:solidFill>
              <a:prstDash val="solid"/>
            </a:ln>
          </p:spPr>
          <p:txBody>
            <a:bodyPr/>
            <a:lstStyle/>
            <a:p>
              <a:endParaRPr lang="en-US"/>
            </a:p>
          </p:txBody>
        </p:sp>
        <p:sp>
          <p:nvSpPr>
            <p:cNvPr id="15" name="Text 11"/>
            <p:cNvSpPr/>
            <p:nvPr/>
          </p:nvSpPr>
          <p:spPr>
            <a:xfrm>
              <a:off x="11512272" y="6887051"/>
              <a:ext cx="2210991" cy="276344"/>
            </a:xfrm>
            <a:prstGeom prst="rect">
              <a:avLst/>
            </a:prstGeom>
            <a:noFill/>
            <a:ln/>
          </p:spPr>
          <p:txBody>
            <a:bodyPr wrap="none" lIns="0" tIns="0" rIns="0" bIns="0" rtlCol="0" anchor="t"/>
            <a:lstStyle/>
            <a:p>
              <a:pPr marL="0" indent="0" algn="r" rtl="1">
                <a:lnSpc>
                  <a:spcPts val="2150"/>
                </a:lnSpc>
                <a:buNone/>
              </a:pPr>
              <a:r>
                <a:rPr lang="en-US" sz="1700" dirty="0">
                  <a:solidFill>
                    <a:srgbClr val="49495A"/>
                  </a:solidFill>
                  <a:latin typeface="Alexandria" pitchFamily="34" charset="0"/>
                  <a:ea typeface="Alexandria" pitchFamily="34" charset="-122"/>
                  <a:cs typeface="Alexandria" pitchFamily="34" charset="-120"/>
                </a:rPr>
                <a:t>الاستخدام</a:t>
              </a:r>
              <a:endParaRPr lang="en-US" sz="1700" dirty="0"/>
            </a:p>
          </p:txBody>
        </p:sp>
        <p:sp>
          <p:nvSpPr>
            <p:cNvPr id="17" name="Text 12"/>
            <p:cNvSpPr/>
            <p:nvPr/>
          </p:nvSpPr>
          <p:spPr>
            <a:xfrm>
              <a:off x="6393537" y="7269480"/>
              <a:ext cx="7329726" cy="283012"/>
            </a:xfrm>
            <a:prstGeom prst="rect">
              <a:avLst/>
            </a:prstGeom>
            <a:noFill/>
            <a:ln/>
          </p:spPr>
          <p:txBody>
            <a:bodyPr wrap="none" lIns="0" tIns="0" rIns="0" bIns="0" rtlCol="0" anchor="t"/>
            <a:lstStyle/>
            <a:p>
              <a:pPr marL="0" indent="0" algn="r" rtl="1">
                <a:lnSpc>
                  <a:spcPts val="2200"/>
                </a:lnSpc>
                <a:buNone/>
              </a:pPr>
              <a:r>
                <a:rPr lang="en-US" sz="1350" dirty="0">
                  <a:solidFill>
                    <a:srgbClr val="49495A"/>
                  </a:solidFill>
                  <a:latin typeface="Alexandria" pitchFamily="34" charset="0"/>
                  <a:ea typeface="Alexandria" pitchFamily="34" charset="-122"/>
                  <a:cs typeface="Alexandria" pitchFamily="34" charset="-120"/>
                </a:rPr>
                <a:t>استخدام المراجع في الدراسة بشكل فعلي وعدم إدراج مراجع غير مستخدمة</a:t>
              </a:r>
              <a:endParaRPr lang="en-US" sz="1350" dirty="0"/>
            </a:p>
          </p:txBody>
        </p:sp>
      </p:grpSp>
    </p:spTree>
    <p:extLst>
      <p:ext uri="{BB962C8B-B14F-4D97-AF65-F5344CB8AC3E}">
        <p14:creationId xmlns:p14="http://schemas.microsoft.com/office/powerpoint/2010/main" val="1652816809"/>
      </p:ext>
    </p:extLst>
  </p:cSld>
  <p:clrMapOvr>
    <a:masterClrMapping/>
  </p:clrMapOvr>
  <p:transition spd="slow">
    <p:comb/>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4656743" y="925551"/>
            <a:ext cx="3902032" cy="400110"/>
          </a:xfrm>
          <a:prstGeom prst="rect">
            <a:avLst/>
          </a:prstGeom>
          <a:noFill/>
        </p:spPr>
        <p:txBody>
          <a:bodyPr wrap="square" rtlCol="0">
            <a:spAutoFit/>
          </a:bodyPr>
          <a:lstStyle/>
          <a:p>
            <a:pPr algn="ctr"/>
            <a:r>
              <a:rPr lang="ar-EG" sz="2000" b="1" dirty="0">
                <a:latin typeface="Alexandria" pitchFamily="2" charset="-78"/>
                <a:cs typeface="Alexandria" pitchFamily="2" charset="-78"/>
              </a:rPr>
              <a:t>خاتمة</a:t>
            </a:r>
            <a:endParaRPr lang="en-US" sz="2000" b="1" dirty="0">
              <a:latin typeface="Alexandria" pitchFamily="2" charset="-78"/>
              <a:cs typeface="Alexandria" pitchFamily="2" charset="-78"/>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a:t>
            </a:r>
            <a:r>
              <a:rPr lang="ar-EG" sz="5400" b="1" dirty="0">
                <a:solidFill>
                  <a:schemeClr val="bg1"/>
                </a:solidFill>
                <a:latin typeface="Times New Roman" panose="02020603050405020304" pitchFamily="18" charset="0"/>
                <a:cs typeface="Times New Roman" panose="02020603050405020304" pitchFamily="18" charset="0"/>
              </a:rPr>
              <a:t>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942308" y="2325739"/>
            <a:ext cx="10307384" cy="1000787"/>
          </a:xfrm>
          <a:prstGeom prst="rect">
            <a:avLst/>
          </a:prstGeom>
          <a:noFill/>
        </p:spPr>
        <p:txBody>
          <a:bodyPr wrap="square" rtlCol="0">
            <a:spAutoFit/>
          </a:bodyPr>
          <a:lstStyle/>
          <a:p>
            <a:pPr marL="285750" indent="-285750" algn="just" rtl="1">
              <a:lnSpc>
                <a:spcPct val="200000"/>
              </a:lnSpc>
              <a:buFont typeface="Arial" panose="020B0604020202020204" pitchFamily="34" charset="0"/>
              <a:buChar char="•"/>
            </a:pPr>
            <a:r>
              <a:rPr lang="ar-EG" sz="1600" dirty="0">
                <a:latin typeface="Alexandria" pitchFamily="2" charset="-78"/>
                <a:cs typeface="Alexandria" pitchFamily="2" charset="-78"/>
              </a:rPr>
              <a:t>حاولنا خلال هذه المحاضرة استعراض مكونات الخطة البحثية من حيث المفاهيم والمعايير الواجب توفرها في كل جزء منها، هذا إلى جانب التعرف على الفرق بين الخطة البحثية والرسالة وهو ما يؤهلك فيما بعد لإعداد خطة ودراسة علمية منضبطة علميا ومنهجيا.</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379144206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3346672" y="586164"/>
            <a:ext cx="5917953" cy="400110"/>
          </a:xfrm>
          <a:prstGeom prst="rect">
            <a:avLst/>
          </a:prstGeom>
          <a:noFill/>
        </p:spPr>
        <p:txBody>
          <a:bodyPr wrap="square" rtlCol="0">
            <a:spAutoFit/>
          </a:bodyPr>
          <a:lstStyle/>
          <a:p>
            <a:pPr algn="ctr" rtl="1"/>
            <a:r>
              <a:rPr lang="ar-EG" sz="2000" b="1" dirty="0">
                <a:latin typeface="Alexandria" pitchFamily="2" charset="-78"/>
                <a:cs typeface="Alexandria" pitchFamily="2" charset="-78"/>
              </a:rPr>
              <a:t>قائمة المراجع</a:t>
            </a:r>
            <a:endParaRPr lang="en-US" sz="2000" b="1" dirty="0">
              <a:latin typeface="Alexandria" pitchFamily="2" charset="-78"/>
              <a:cs typeface="Alexandria" pitchFamily="2" charset="-78"/>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a:t>
            </a:r>
            <a:r>
              <a:rPr lang="ar-EG" sz="5400" b="1" dirty="0">
                <a:solidFill>
                  <a:schemeClr val="bg1"/>
                </a:solidFill>
                <a:latin typeface="Times New Roman" panose="02020603050405020304" pitchFamily="18" charset="0"/>
                <a:cs typeface="Times New Roman" panose="02020603050405020304" pitchFamily="18" charset="0"/>
              </a:rPr>
              <a:t>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664138" y="1703537"/>
            <a:ext cx="10668000" cy="4334328"/>
          </a:xfrm>
          <a:prstGeom prst="rect">
            <a:avLst/>
          </a:prstGeom>
          <a:noFill/>
        </p:spPr>
        <p:txBody>
          <a:bodyPr wrap="square" rtlCol="0">
            <a:spAutoFit/>
          </a:bodyPr>
          <a:lstStyle/>
          <a:p>
            <a:pPr marL="342900" indent="-342900" algn="just" rtl="1">
              <a:lnSpc>
                <a:spcPct val="200000"/>
              </a:lnSpc>
              <a:buFont typeface="Wingdings" panose="05000000000000000000" pitchFamily="2" charset="2"/>
              <a:buChar char="ü"/>
            </a:pPr>
            <a:r>
              <a:rPr lang="ar-EG" sz="1400" dirty="0">
                <a:latin typeface="Alexandria" pitchFamily="2" charset="-78"/>
                <a:cs typeface="Alexandria" pitchFamily="2" charset="-78"/>
              </a:rPr>
              <a:t>إيهاب الأخضر (2021). التوثيق في البحث العلمي، مجلة العلوم الإنسانية، المركز الجامعي، الجزائر، مج5، ع2، ص 249-263. </a:t>
            </a:r>
          </a:p>
          <a:p>
            <a:pPr marL="342900" indent="-342900" algn="just" rtl="1">
              <a:lnSpc>
                <a:spcPct val="200000"/>
              </a:lnSpc>
              <a:buFont typeface="Wingdings" panose="05000000000000000000" pitchFamily="2" charset="2"/>
              <a:buChar char="ü"/>
            </a:pPr>
            <a:r>
              <a:rPr lang="ar-EG" sz="1400" dirty="0">
                <a:latin typeface="Alexandria" pitchFamily="2" charset="-78"/>
                <a:cs typeface="Alexandria" pitchFamily="2" charset="-78"/>
              </a:rPr>
              <a:t>أحمد إبراهيم خضر (2021). مناهج البحث وإعداد الخطط البحثية، جامعة السويس: كلية  السياسة والاقتصاد.</a:t>
            </a:r>
          </a:p>
          <a:p>
            <a:pPr marL="342900" indent="-342900" algn="just" rtl="1">
              <a:lnSpc>
                <a:spcPct val="200000"/>
              </a:lnSpc>
              <a:buFont typeface="Wingdings" panose="05000000000000000000" pitchFamily="2" charset="2"/>
              <a:buChar char="ü"/>
            </a:pPr>
            <a:r>
              <a:rPr lang="ar-EG" sz="1400" dirty="0">
                <a:latin typeface="Alexandria" pitchFamily="2" charset="-78"/>
                <a:cs typeface="Alexandria" pitchFamily="2" charset="-78"/>
              </a:rPr>
              <a:t>بسام عبد الرحمن المشاقبة (2014). مناهج البحث الإعلامي وتحليل الخطاب. عمان: دار أسامة للنشر والتوزيع.</a:t>
            </a:r>
          </a:p>
          <a:p>
            <a:pPr marL="342900" indent="-342900" algn="just" rtl="1">
              <a:lnSpc>
                <a:spcPct val="200000"/>
              </a:lnSpc>
              <a:buFont typeface="Wingdings" panose="05000000000000000000" pitchFamily="2" charset="2"/>
              <a:buChar char="ü"/>
            </a:pPr>
            <a:r>
              <a:rPr lang="ar-EG" sz="1400" dirty="0">
                <a:latin typeface="Alexandria" pitchFamily="2" charset="-78"/>
                <a:cs typeface="Alexandria" pitchFamily="2" charset="-78"/>
              </a:rPr>
              <a:t>  سعيد محمد المصري (2005). طرق ومناهج البحث العلمي، الإسكندرية: دار الحوري للطباعة.</a:t>
            </a:r>
          </a:p>
          <a:p>
            <a:pPr marL="342900" indent="-342900" algn="just" rtl="1">
              <a:lnSpc>
                <a:spcPct val="200000"/>
              </a:lnSpc>
              <a:buFont typeface="Wingdings" panose="05000000000000000000" pitchFamily="2" charset="2"/>
              <a:buChar char="ü"/>
            </a:pPr>
            <a:r>
              <a:rPr lang="ar-EG" sz="1400" dirty="0">
                <a:latin typeface="Alexandria" pitchFamily="2" charset="-78"/>
                <a:cs typeface="Alexandria" pitchFamily="2" charset="-78"/>
              </a:rPr>
              <a:t>  شيماء ذو الفقار زغيب (2009). مناهج البحث والاستخدامات الإحصائية في الدراسات الإعلامية، القاهرة: الدار المصرية اللبنانية.</a:t>
            </a:r>
          </a:p>
          <a:p>
            <a:pPr marL="342900" indent="-342900" algn="just" rtl="1">
              <a:lnSpc>
                <a:spcPct val="200000"/>
              </a:lnSpc>
              <a:buFont typeface="Wingdings" panose="05000000000000000000" pitchFamily="2" charset="2"/>
              <a:buChar char="ü"/>
            </a:pPr>
            <a:r>
              <a:rPr lang="ar-EG" sz="1400" dirty="0">
                <a:latin typeface="Alexandria" pitchFamily="2" charset="-78"/>
                <a:cs typeface="Alexandria" pitchFamily="2" charset="-78"/>
              </a:rPr>
              <a:t>طه عبد العاطي نجم (2015). مناهج البحث الإعلامي. الإسكندرية: دار كلمة للنشر والتوزيع.</a:t>
            </a:r>
          </a:p>
          <a:p>
            <a:pPr marL="342900" indent="-342900" algn="just" rtl="1">
              <a:lnSpc>
                <a:spcPct val="200000"/>
              </a:lnSpc>
              <a:buFont typeface="Wingdings" panose="05000000000000000000" pitchFamily="2" charset="2"/>
              <a:buChar char="ü"/>
            </a:pPr>
            <a:r>
              <a:rPr lang="ar-EG" sz="1400" dirty="0">
                <a:latin typeface="Alexandria" pitchFamily="2" charset="-78"/>
                <a:cs typeface="Alexandria" pitchFamily="2" charset="-78"/>
              </a:rPr>
              <a:t>متولي نقيب (2008). مهارات البحث عن المعلومات وإعداد البحوث في البيئة الرقمية، القاهرة: الدار المصرية اللبنانية للنشر.</a:t>
            </a:r>
          </a:p>
          <a:p>
            <a:pPr marL="342900" indent="-342900" algn="just" rtl="1">
              <a:lnSpc>
                <a:spcPct val="200000"/>
              </a:lnSpc>
              <a:buFont typeface="Wingdings" panose="05000000000000000000" pitchFamily="2" charset="2"/>
              <a:buChar char="ü"/>
            </a:pPr>
            <a:r>
              <a:rPr lang="ar-EG" sz="1400" dirty="0">
                <a:latin typeface="Alexandria" pitchFamily="2" charset="-78"/>
                <a:cs typeface="Alexandria" pitchFamily="2" charset="-78"/>
              </a:rPr>
              <a:t>محمد زيدان عمر (2002). البحث العلمي ومناهجه وتقنياته، القاهرة: الهيئة المصرية العامة للكتاب.</a:t>
            </a:r>
          </a:p>
          <a:p>
            <a:pPr marL="342900" indent="-342900" algn="just" rtl="1">
              <a:lnSpc>
                <a:spcPct val="200000"/>
              </a:lnSpc>
              <a:buFont typeface="Wingdings" panose="05000000000000000000" pitchFamily="2" charset="2"/>
              <a:buChar char="ü"/>
            </a:pPr>
            <a:r>
              <a:rPr lang="ar-EG" sz="1400" dirty="0">
                <a:latin typeface="Alexandria" pitchFamily="2" charset="-78"/>
                <a:cs typeface="Alexandria" pitchFamily="2" charset="-78"/>
              </a:rPr>
              <a:t>محمد عبد الحميد (12000). البحث العلمي في الدراسات الإعلامية، القاهرة: عالم الكتب..</a:t>
            </a:r>
          </a:p>
          <a:p>
            <a:pPr marL="342900" indent="-342900" algn="just" rtl="1">
              <a:lnSpc>
                <a:spcPct val="200000"/>
              </a:lnSpc>
              <a:buFont typeface="Wingdings" panose="05000000000000000000" pitchFamily="2" charset="2"/>
              <a:buChar char="ü"/>
            </a:pPr>
            <a:r>
              <a:rPr lang="ar-EG" sz="1400" dirty="0">
                <a:latin typeface="Alexandria" pitchFamily="2" charset="-78"/>
                <a:cs typeface="Alexandria" pitchFamily="2" charset="-78"/>
              </a:rPr>
              <a:t>مصطفي حميد الطائي (2007). منهج البحث العلمي في الإعلام والعلوم السياسية، الإسكندرية: دار الوفاء.</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5560190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3346672" y="586164"/>
            <a:ext cx="5917953" cy="400110"/>
          </a:xfrm>
          <a:prstGeom prst="rect">
            <a:avLst/>
          </a:prstGeom>
          <a:noFill/>
        </p:spPr>
        <p:txBody>
          <a:bodyPr wrap="square" rtlCol="0">
            <a:spAutoFit/>
          </a:bodyPr>
          <a:lstStyle/>
          <a:p>
            <a:pPr algn="ctr" rtl="1"/>
            <a:r>
              <a:rPr lang="ar-EG" sz="2000" b="1" dirty="0">
                <a:latin typeface="Alexandria" pitchFamily="2" charset="-78"/>
                <a:cs typeface="Alexandria" pitchFamily="2" charset="-78"/>
              </a:rPr>
              <a:t>قائمة المراجع</a:t>
            </a:r>
            <a:endParaRPr lang="en-US" sz="2000" b="1" dirty="0">
              <a:latin typeface="Alexandria" pitchFamily="2" charset="-78"/>
              <a:cs typeface="Alexandria" pitchFamily="2" charset="-78"/>
            </a:endParaRPr>
          </a:p>
        </p:txBody>
      </p:sp>
      <p:sp>
        <p:nvSpPr>
          <p:cNvPr id="5" name="Rectangle 4"/>
          <p:cNvSpPr/>
          <p:nvPr/>
        </p:nvSpPr>
        <p:spPr>
          <a:xfrm>
            <a:off x="960767" y="349401"/>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22995" y="511838"/>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182189" y="742991"/>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a:t>
            </a:r>
            <a:r>
              <a:rPr lang="ar-EG" sz="5400" b="1" dirty="0">
                <a:solidFill>
                  <a:schemeClr val="bg1"/>
                </a:solidFill>
                <a:latin typeface="Times New Roman" panose="02020603050405020304" pitchFamily="18" charset="0"/>
                <a:cs typeface="Times New Roman" panose="02020603050405020304" pitchFamily="18" charset="0"/>
              </a:rPr>
              <a:t>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617280" y="1701774"/>
            <a:ext cx="10705901" cy="4337854"/>
          </a:xfrm>
          <a:prstGeom prst="rect">
            <a:avLst/>
          </a:prstGeom>
          <a:noFill/>
        </p:spPr>
        <p:txBody>
          <a:bodyPr wrap="square" rtlCol="0">
            <a:spAutoFit/>
          </a:bodyPr>
          <a:lstStyle/>
          <a:p>
            <a:pPr marL="342900" indent="-342900" algn="just">
              <a:lnSpc>
                <a:spcPct val="200000"/>
              </a:lnSpc>
              <a:buFont typeface="Wingdings" panose="05000000000000000000" pitchFamily="2" charset="2"/>
              <a:buChar char="ü"/>
            </a:pPr>
            <a:r>
              <a:rPr lang="en-US" sz="1400" dirty="0">
                <a:latin typeface="Alexandria" pitchFamily="2" charset="-78"/>
                <a:cs typeface="Alexandria" pitchFamily="2" charset="-78"/>
              </a:rPr>
              <a:t> C.R Kothari (2005). Research Methodology Methods and Techniques, London: New Age International.</a:t>
            </a:r>
          </a:p>
          <a:p>
            <a:pPr marL="342900" indent="-342900" algn="just">
              <a:lnSpc>
                <a:spcPct val="200000"/>
              </a:lnSpc>
              <a:buFont typeface="Wingdings" panose="05000000000000000000" pitchFamily="2" charset="2"/>
              <a:buChar char="ü"/>
            </a:pPr>
            <a:r>
              <a:rPr lang="en-US" sz="1400" dirty="0">
                <a:latin typeface="Alexandria" pitchFamily="2" charset="-78"/>
                <a:cs typeface="Alexandria" pitchFamily="2" charset="-78"/>
              </a:rPr>
              <a:t>John Scott &amp; Gordon Marshall (2002). A Dictionary of Sociology, London: Oxford University press.</a:t>
            </a:r>
          </a:p>
          <a:p>
            <a:pPr marL="342900" indent="-342900" algn="just">
              <a:lnSpc>
                <a:spcPct val="200000"/>
              </a:lnSpc>
              <a:buFont typeface="Wingdings" panose="05000000000000000000" pitchFamily="2" charset="2"/>
              <a:buChar char="ü"/>
            </a:pPr>
            <a:r>
              <a:rPr lang="en-US" sz="1400" dirty="0">
                <a:latin typeface="Alexandria" pitchFamily="2" charset="-78"/>
                <a:cs typeface="Alexandria" pitchFamily="2" charset="-78"/>
              </a:rPr>
              <a:t>  Marcel </a:t>
            </a:r>
            <a:r>
              <a:rPr lang="en-US" sz="1400" dirty="0" err="1">
                <a:latin typeface="Alexandria" pitchFamily="2" charset="-78"/>
                <a:cs typeface="Alexandria" pitchFamily="2" charset="-78"/>
              </a:rPr>
              <a:t>Dancsi</a:t>
            </a:r>
            <a:r>
              <a:rPr lang="en-US" sz="1400" dirty="0">
                <a:latin typeface="Alexandria" pitchFamily="2" charset="-78"/>
                <a:cs typeface="Alexandria" pitchFamily="2" charset="-78"/>
              </a:rPr>
              <a:t> (2000). </a:t>
            </a:r>
            <a:r>
              <a:rPr lang="en-US" sz="1400" dirty="0" err="1">
                <a:latin typeface="Alexandria" pitchFamily="2" charset="-78"/>
                <a:cs typeface="Alexandria" pitchFamily="2" charset="-78"/>
              </a:rPr>
              <a:t>Encyclopaedic</a:t>
            </a:r>
            <a:r>
              <a:rPr lang="en-US" sz="1400" dirty="0">
                <a:latin typeface="Alexandria" pitchFamily="2" charset="-78"/>
                <a:cs typeface="Alexandria" pitchFamily="2" charset="-78"/>
              </a:rPr>
              <a:t> Dictionary of Semiotics, Media, and Communication, Pronto: University affront press.</a:t>
            </a:r>
          </a:p>
          <a:p>
            <a:pPr marL="342900" indent="-342900" algn="just">
              <a:lnSpc>
                <a:spcPct val="200000"/>
              </a:lnSpc>
              <a:buFont typeface="Wingdings" panose="05000000000000000000" pitchFamily="2" charset="2"/>
              <a:buChar char="ü"/>
            </a:pPr>
            <a:r>
              <a:rPr lang="en-US" sz="1400" dirty="0">
                <a:latin typeface="Alexandria" pitchFamily="2" charset="-78"/>
                <a:cs typeface="Alexandria" pitchFamily="2" charset="-78"/>
              </a:rPr>
              <a:t>  Roger D. </a:t>
            </a:r>
            <a:r>
              <a:rPr lang="en-US" sz="1400" dirty="0" err="1">
                <a:latin typeface="Alexandria" pitchFamily="2" charset="-78"/>
                <a:cs typeface="Alexandria" pitchFamily="2" charset="-78"/>
              </a:rPr>
              <a:t>Wimmer</a:t>
            </a:r>
            <a:r>
              <a:rPr lang="en-US" sz="1400" dirty="0">
                <a:latin typeface="Alexandria" pitchFamily="2" charset="-78"/>
                <a:cs typeface="Alexandria" pitchFamily="2" charset="-78"/>
              </a:rPr>
              <a:t> &amp; </a:t>
            </a:r>
            <a:r>
              <a:rPr lang="en-US" sz="1400" dirty="0" err="1">
                <a:latin typeface="Alexandria" pitchFamily="2" charset="-78"/>
                <a:cs typeface="Alexandria" pitchFamily="2" charset="-78"/>
              </a:rPr>
              <a:t>joscph</a:t>
            </a:r>
            <a:r>
              <a:rPr lang="en-US" sz="1400" dirty="0">
                <a:latin typeface="Alexandria" pitchFamily="2" charset="-78"/>
                <a:cs typeface="Alexandria" pitchFamily="2" charset="-78"/>
              </a:rPr>
              <a:t> R. Dominick (2005). Mass Media Research: An Introduction, USA: Wadsworth publishing Company, Ine.</a:t>
            </a:r>
          </a:p>
          <a:p>
            <a:pPr marL="342900" indent="-342900" algn="just">
              <a:lnSpc>
                <a:spcPct val="200000"/>
              </a:lnSpc>
              <a:buFont typeface="Wingdings" panose="05000000000000000000" pitchFamily="2" charset="2"/>
              <a:buChar char="ü"/>
            </a:pPr>
            <a:r>
              <a:rPr lang="en-US" sz="1400" dirty="0">
                <a:latin typeface="Alexandria" pitchFamily="2" charset="-78"/>
                <a:cs typeface="Alexandria" pitchFamily="2" charset="-78"/>
              </a:rPr>
              <a:t>  Simon Pope, </a:t>
            </a:r>
            <a:r>
              <a:rPr lang="en-US" sz="1400" dirty="0" err="1">
                <a:latin typeface="Alexandria" pitchFamily="2" charset="-78"/>
                <a:cs typeface="Alexandria" pitchFamily="2" charset="-78"/>
              </a:rPr>
              <a:t>Audun</a:t>
            </a:r>
            <a:r>
              <a:rPr lang="en-US" sz="1400" dirty="0">
                <a:latin typeface="Alexandria" pitchFamily="2" charset="-78"/>
                <a:cs typeface="Alexandria" pitchFamily="2" charset="-78"/>
              </a:rPr>
              <a:t> </a:t>
            </a:r>
            <a:r>
              <a:rPr lang="en-US" sz="1400" dirty="0" err="1">
                <a:latin typeface="Alexandria" pitchFamily="2" charset="-78"/>
                <a:cs typeface="Alexandria" pitchFamily="2" charset="-78"/>
              </a:rPr>
              <a:t>Josang</a:t>
            </a:r>
            <a:r>
              <a:rPr lang="en-US" sz="1400" dirty="0">
                <a:latin typeface="Alexandria" pitchFamily="2" charset="-78"/>
                <a:cs typeface="Alexandria" pitchFamily="2" charset="-78"/>
              </a:rPr>
              <a:t> (2009). Analysis of Competing Hypotheses using Subjective Logic, Australia, London: The university of </a:t>
            </a:r>
            <a:r>
              <a:rPr lang="en-US" sz="1400" dirty="0" err="1">
                <a:latin typeface="Alexandria" pitchFamily="2" charset="-78"/>
                <a:cs typeface="Alexandria" pitchFamily="2" charset="-78"/>
              </a:rPr>
              <a:t>Quecns</a:t>
            </a:r>
            <a:r>
              <a:rPr lang="en-US" sz="1400" dirty="0">
                <a:latin typeface="Alexandria" pitchFamily="2" charset="-78"/>
                <a:cs typeface="Alexandria" pitchFamily="2" charset="-78"/>
              </a:rPr>
              <a:t>.</a:t>
            </a:r>
          </a:p>
          <a:p>
            <a:pPr marL="342900" indent="-342900" algn="just">
              <a:lnSpc>
                <a:spcPct val="200000"/>
              </a:lnSpc>
              <a:buFont typeface="Wingdings" panose="05000000000000000000" pitchFamily="2" charset="2"/>
              <a:buChar char="ü"/>
            </a:pPr>
            <a:r>
              <a:rPr lang="en-US" sz="1400" dirty="0">
                <a:latin typeface="Alexandria" pitchFamily="2" charset="-78"/>
                <a:cs typeface="Alexandria" pitchFamily="2" charset="-78"/>
              </a:rPr>
              <a:t>  W. (William) </a:t>
            </a:r>
            <a:r>
              <a:rPr lang="en-US" sz="1400" dirty="0" err="1">
                <a:latin typeface="Alexandria" pitchFamily="2" charset="-78"/>
                <a:cs typeface="Alexandria" pitchFamily="2" charset="-78"/>
              </a:rPr>
              <a:t>pnul</a:t>
            </a:r>
            <a:r>
              <a:rPr lang="en-US" sz="1400" dirty="0">
                <a:latin typeface="Alexandria" pitchFamily="2" charset="-78"/>
                <a:cs typeface="Alexandria" pitchFamily="2" charset="-78"/>
              </a:rPr>
              <a:t> Vogt, R. (Robert) Burke Johnson (2011), Dictionary of Statistics &amp; Methodology: A Nontechnical Guide for the Social (Vogt, Dictionary of Statistics and Methodology, SAGE.</a:t>
            </a:r>
            <a:endParaRPr lang="ar-EG" sz="1400" dirty="0">
              <a:latin typeface="Alexandria" pitchFamily="2" charset="-78"/>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301881068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email">
            <a:grayscl/>
            <a:extLst>
              <a:ext uri="{28A0092B-C50C-407E-A947-70E740481C1C}">
                <a14:useLocalDpi xmlns:a14="http://schemas.microsoft.com/office/drawing/2010/main"/>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425810" y="203200"/>
            <a:ext cx="2580006" cy="1204686"/>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2" Type="http://schemas.microsoft.com/office/2011/relationships/webextension" Target="webextension2.xml"/><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1">
    <wetp:webextensionref xmlns:r="http://schemas.openxmlformats.org/officeDocument/2006/relationships" r:id="rId1"/>
  </wetp:taskpane>
  <wetp:taskpane dockstate="right" visibility="0" width="350" row="2">
    <wetp:webextensionref xmlns:r="http://schemas.openxmlformats.org/officeDocument/2006/relationships" r:id="rId2"/>
  </wetp:taskpane>
</wetp:taskpanes>
</file>

<file path=ppt/webextensions/webextension1.xml><?xml version="1.0" encoding="utf-8"?>
<we:webextension xmlns:we="http://schemas.microsoft.com/office/webextensions/webextension/2010/11" id="{B2E46F4D-7E3D-44E1-A064-42B57DC6AD13}">
  <we:reference id="wa200005566" version="3.0.0.1" store="en-US" storeType="OMEX"/>
  <we:alternateReferences>
    <we:reference id="wa200005566" version="3.0.0.1" store="wa200005566" storeType="OMEX"/>
  </we:alternateReferences>
  <we:properties/>
  <we:bindings/>
  <we:snapshot xmlns:r="http://schemas.openxmlformats.org/officeDocument/2006/relationships"/>
</we:webextension>
</file>

<file path=ppt/webextensions/webextension2.xml><?xml version="1.0" encoding="utf-8"?>
<we:webextension xmlns:we="http://schemas.microsoft.com/office/webextensions/webextension/2010/11" id="{04FF8A13-B031-4934-8F93-7ACC506EE24F}">
  <we:reference id="wa104379997" version="3.0.0.0" store="en-US" storeType="OMEX"/>
  <we:alternateReferences>
    <we:reference id="wa104379997" version="3.0.0.0" store="wa104379997"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5" ma:contentTypeDescription="Create a new document." ma:contentTypeScope="" ma:versionID="0dd3b3577002e131ae1bf612e8ff12b8">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97f61bf17f718337ef2385e404d579af"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3:SharedWithUsers" minOccurs="0"/>
                <xsd:element ref="ns3: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32ef5781-8f8c-4057-974c-55245c1549f7}"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DA4E16E-2198-4EB1-9309-B46F4988FC7C}">
  <ds:schemaRefs>
    <ds:schemaRef ds:uri="http://schemas.microsoft.com/office/2006/metadata/properties"/>
    <ds:schemaRef ds:uri="http://schemas.microsoft.com/office/infopath/2007/PartnerControls"/>
    <ds:schemaRef ds:uri="49100919-8a76-4266-be0c-7dc583902cb4"/>
    <ds:schemaRef ds:uri="d13aca44-ef33-4cf4-9980-7f0b00e6eeb9"/>
  </ds:schemaRefs>
</ds:datastoreItem>
</file>

<file path=customXml/itemProps2.xml><?xml version="1.0" encoding="utf-8"?>
<ds:datastoreItem xmlns:ds="http://schemas.openxmlformats.org/officeDocument/2006/customXml" ds:itemID="{346807EB-B62C-4788-8E18-257996C16A5F}">
  <ds:schemaRefs>
    <ds:schemaRef ds:uri="http://schemas.microsoft.com/sharepoint/v3/contenttype/forms"/>
  </ds:schemaRefs>
</ds:datastoreItem>
</file>

<file path=customXml/itemProps3.xml><?xml version="1.0" encoding="utf-8"?>
<ds:datastoreItem xmlns:ds="http://schemas.openxmlformats.org/officeDocument/2006/customXml" ds:itemID="{C942F5AF-D5F0-4AE6-8612-EB827FA2B92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13aca44-ef33-4cf4-9980-7f0b00e6eeb9"/>
    <ds:schemaRef ds:uri="49100919-8a76-4266-be0c-7dc583902cb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3198</TotalTime>
  <Words>3413</Words>
  <Application>Microsoft Office PowerPoint</Application>
  <PresentationFormat>Widescreen</PresentationFormat>
  <Paragraphs>458</Paragraphs>
  <Slides>44</Slides>
  <Notes>2</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44</vt:i4>
      </vt:variant>
    </vt:vector>
  </HeadingPairs>
  <TitlesOfParts>
    <vt:vector size="53" baseType="lpstr">
      <vt:lpstr>Alexandria</vt:lpstr>
      <vt:lpstr>Alexandria Light</vt:lpstr>
      <vt:lpstr>Arial</vt:lpstr>
      <vt:lpstr>Calibri</vt:lpstr>
      <vt:lpstr>Calibri Light</vt:lpstr>
      <vt:lpstr>Roboto Light</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Ramy Elbadry</cp:lastModifiedBy>
  <cp:revision>65</cp:revision>
  <dcterms:created xsi:type="dcterms:W3CDTF">2023-04-29T09:08:00Z</dcterms:created>
  <dcterms:modified xsi:type="dcterms:W3CDTF">2025-12-05T11:54:56Z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1033-12.2.0.13306</vt:lpwstr>
  </property>
  <property fmtid="{D5CDD505-2E9C-101B-9397-08002B2CF9AE}" pid="4" name="ContentTypeId">
    <vt:lpwstr>0x0101006A254F5D6A14094B8840E79896A2F150</vt:lpwstr>
  </property>
  <property fmtid="{D5CDD505-2E9C-101B-9397-08002B2CF9AE}" pid="5" name="MediaServiceImageTags">
    <vt:lpwstr/>
  </property>
</Properties>
</file>