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60"/>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 id="308" r:id="rId54"/>
    <p:sldId id="309" r:id="rId55"/>
    <p:sldId id="310" r:id="rId56"/>
    <p:sldId id="311" r:id="rId57"/>
    <p:sldId id="312" r:id="rId58"/>
    <p:sldId id="313" r:id="rId59"/>
  </p:sldIdLst>
  <p:sldSz cx="12192000" cy="6858000"/>
  <p:notesSz cx="6858000" cy="9144000"/>
  <p:embeddedFontLst>
    <p:embeddedFont>
      <p:font typeface="Tajawal Medium" charset="-78"/>
      <p:regular r:id="rId61"/>
      <p:bold r:id="rId62"/>
    </p:embeddedFont>
    <p:embeddedFont>
      <p:font typeface="Calibri" pitchFamily="34" charset="0"/>
      <p:regular r:id="rId63"/>
      <p:bold r:id="rId64"/>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66" roundtripDataSignature="AMtx7mh+cQKuyCx4jaJ95RxVHRIaCZRDl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056E4201-E133-446D-9ED5-A3494C18EBA9}">
  <a:tblStyle styleId="{056E4201-E133-446D-9ED5-A3494C18EBA9}" styleName="Table_0">
    <a:wholeTbl>
      <a:tcTxStyle b="off" i="off">
        <a:font>
          <a:latin typeface="Calibri"/>
          <a:ea typeface="Calibri"/>
          <a:cs typeface="Calibri"/>
        </a:font>
        <a:schemeClr val="dk1"/>
      </a:tcTxStyle>
      <a:tcStyle>
        <a:tcBdr>
          <a:left>
            <a:ln w="12700" cap="flat" cmpd="sng">
              <a:solidFill>
                <a:schemeClr val="lt1"/>
              </a:solidFill>
              <a:prstDash val="solid"/>
              <a:round/>
              <a:headEnd type="none" w="sm" len="sm"/>
              <a:tailEnd type="none" w="sm" len="sm"/>
            </a:ln>
          </a:left>
          <a:right>
            <a:ln w="12700" cap="flat" cmpd="sng">
              <a:solidFill>
                <a:schemeClr val="lt1"/>
              </a:solidFill>
              <a:prstDash val="solid"/>
              <a:round/>
              <a:headEnd type="none" w="sm" len="sm"/>
              <a:tailEnd type="none" w="sm" len="sm"/>
            </a:ln>
          </a:right>
          <a:top>
            <a:ln w="12700" cap="flat" cmpd="sng">
              <a:solidFill>
                <a:schemeClr val="lt1"/>
              </a:solidFill>
              <a:prstDash val="solid"/>
              <a:round/>
              <a:headEnd type="none" w="sm" len="sm"/>
              <a:tailEnd type="none" w="sm" len="sm"/>
            </a:ln>
          </a:top>
          <a:bottom>
            <a:ln w="12700" cap="flat" cmpd="sng">
              <a:solidFill>
                <a:schemeClr val="lt1"/>
              </a:solidFill>
              <a:prstDash val="solid"/>
              <a:round/>
              <a:headEnd type="none" w="sm" len="sm"/>
              <a:tailEnd type="none" w="sm" len="sm"/>
            </a:ln>
          </a:bottom>
          <a:insideH>
            <a:ln w="12700" cap="flat" cmpd="sng">
              <a:solidFill>
                <a:schemeClr val="lt1"/>
              </a:solidFill>
              <a:prstDash val="solid"/>
              <a:round/>
              <a:headEnd type="none" w="sm" len="sm"/>
              <a:tailEnd type="none" w="sm" len="sm"/>
            </a:ln>
          </a:insideH>
          <a:insideV>
            <a:ln w="12700" cap="flat" cmpd="sng">
              <a:solidFill>
                <a:schemeClr val="lt1"/>
              </a:solidFill>
              <a:prstDash val="solid"/>
              <a:round/>
              <a:headEnd type="none" w="sm" len="sm"/>
              <a:tailEnd type="none" w="sm" len="sm"/>
            </a:ln>
          </a:insideV>
        </a:tcBdr>
        <a:fill>
          <a:solidFill>
            <a:srgbClr val="E9EFF7"/>
          </a:solidFill>
        </a:fill>
      </a:tcStyle>
    </a:wholeTbl>
    <a:band1H>
      <a:tcTxStyle/>
      <a:tcStyle>
        <a:tcBdr/>
        <a:fill>
          <a:solidFill>
            <a:srgbClr val="D0DEEF"/>
          </a:solidFill>
        </a:fill>
      </a:tcStyle>
    </a:band1H>
    <a:band2H>
      <a:tcTxStyle/>
      <a:tcStyle>
        <a:tcBdr/>
      </a:tcStyle>
    </a:band2H>
    <a:band1V>
      <a:tcTxStyle/>
      <a:tcStyle>
        <a:tcBdr/>
        <a:fill>
          <a:solidFill>
            <a:srgbClr val="D0DEEF"/>
          </a:solidFill>
        </a:fill>
      </a:tcStyle>
    </a:band1V>
    <a:band2V>
      <a:tcTxStyle/>
      <a:tcStyle>
        <a:tcBdr/>
      </a:tcStyle>
    </a:band2V>
    <a:lastCol>
      <a:tcTxStyle b="on" i="off">
        <a:font>
          <a:latin typeface="Calibri"/>
          <a:ea typeface="Calibri"/>
          <a:cs typeface="Calibri"/>
        </a:font>
        <a:schemeClr val="lt1"/>
      </a:tcTxStyle>
      <a:tcStyle>
        <a:tcBdr/>
        <a:fill>
          <a:solidFill>
            <a:schemeClr val="accent1"/>
          </a:solidFill>
        </a:fill>
      </a:tcStyle>
    </a:lastCol>
    <a:firstCol>
      <a:tcTxStyle b="on" i="off">
        <a:font>
          <a:latin typeface="Calibri"/>
          <a:ea typeface="Calibri"/>
          <a:cs typeface="Calibri"/>
        </a:font>
        <a:schemeClr val="lt1"/>
      </a:tcTxStyle>
      <a:tcStyle>
        <a:tcBdr/>
        <a:fill>
          <a:solidFill>
            <a:schemeClr val="accent1"/>
          </a:solidFill>
        </a:fill>
      </a:tcStyle>
    </a:firstCol>
    <a:lastRow>
      <a:tcTxStyle b="on" i="off">
        <a:font>
          <a:latin typeface="Calibri"/>
          <a:ea typeface="Calibri"/>
          <a:cs typeface="Calibri"/>
        </a:font>
        <a:schemeClr val="lt1"/>
      </a:tcTxStyle>
      <a:tcStyle>
        <a:tcBdr>
          <a:top>
            <a:ln w="38100" cap="flat" cmpd="sng">
              <a:solidFill>
                <a:schemeClr val="lt1"/>
              </a:solidFill>
              <a:prstDash val="solid"/>
              <a:round/>
              <a:headEnd type="none" w="sm" len="sm"/>
              <a:tailEnd type="none" w="sm" len="sm"/>
            </a:ln>
          </a:top>
        </a:tcBdr>
        <a:fill>
          <a:solidFill>
            <a:schemeClr val="accent1"/>
          </a:solidFill>
        </a:fill>
      </a:tcStyle>
    </a:lastRow>
    <a:seCell>
      <a:tcTxStyle/>
      <a:tcStyle>
        <a:tcBdr/>
      </a:tcStyle>
    </a:seCell>
    <a:swCell>
      <a:tcTxStyle/>
      <a:tcStyle>
        <a:tcBdr/>
      </a:tcStyle>
    </a:swCell>
    <a:firstRow>
      <a:tcTxStyle b="on" i="off">
        <a:font>
          <a:latin typeface="Calibri"/>
          <a:ea typeface="Calibri"/>
          <a:cs typeface="Calibri"/>
        </a:font>
        <a:schemeClr val="lt1"/>
      </a:tcTxStyle>
      <a:tcStyle>
        <a:tcBdr>
          <a:bottom>
            <a:ln w="38100" cap="flat" cmpd="sng">
              <a:solidFill>
                <a:schemeClr val="lt1"/>
              </a:solidFill>
              <a:prstDash val="solid"/>
              <a:round/>
              <a:headEnd type="none" w="sm" len="sm"/>
              <a:tailEnd type="none" w="sm" len="sm"/>
            </a:ln>
          </a:bottom>
        </a:tcBdr>
        <a:fill>
          <a:solidFill>
            <a:schemeClr val="accent1"/>
          </a:solidFill>
        </a:fill>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90" d="100"/>
          <a:sy n="90" d="100"/>
        </p:scale>
        <p:origin x="-370" y="-5"/>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font" Target="fonts/font3.fntdata"/><Relationship Id="rId68"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customschemas.google.com/relationships/presentationmetadata" Target="meta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font" Target="fonts/font1.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font" Target="fonts/font4.fntdata"/><Relationship Id="rId69"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font" Target="fonts/font2.fntdata"/><Relationship Id="rId7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extLst>
      <p:ext uri="{BB962C8B-B14F-4D97-AF65-F5344CB8AC3E}">
        <p14:creationId xmlns:p14="http://schemas.microsoft.com/office/powerpoint/2010/main" val="971899614"/>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4" name="Google Shape;94;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3"/>
        <p:cNvGrpSpPr/>
        <p:nvPr/>
      </p:nvGrpSpPr>
      <p:grpSpPr>
        <a:xfrm>
          <a:off x="0" y="0"/>
          <a:ext cx="0" cy="0"/>
          <a:chOff x="0" y="0"/>
          <a:chExt cx="0" cy="0"/>
        </a:xfrm>
      </p:grpSpPr>
      <p:sp>
        <p:nvSpPr>
          <p:cNvPr id="104" name="Google Shape;104;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5" name="Google Shape;105;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6" name="Google Shape;116;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0"/>
        <p:cNvGrpSpPr/>
        <p:nvPr/>
      </p:nvGrpSpPr>
      <p:grpSpPr>
        <a:xfrm>
          <a:off x="0" y="0"/>
          <a:ext cx="0" cy="0"/>
          <a:chOff x="0" y="0"/>
          <a:chExt cx="0" cy="0"/>
        </a:xfrm>
      </p:grpSpPr>
      <p:sp>
        <p:nvSpPr>
          <p:cNvPr id="131" name="Google Shape;131;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2" name="Google Shape;132;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2"/>
        <p:cNvGrpSpPr/>
        <p:nvPr/>
      </p:nvGrpSpPr>
      <p:grpSpPr>
        <a:xfrm>
          <a:off x="0" y="0"/>
          <a:ext cx="0" cy="0"/>
          <a:chOff x="0" y="0"/>
          <a:chExt cx="0" cy="0"/>
        </a:xfrm>
      </p:grpSpPr>
      <p:sp>
        <p:nvSpPr>
          <p:cNvPr id="143" name="Google Shape;143;p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4" name="Google Shape;144;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Google Shape;158;p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9" name="Google Shape;159;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2"/>
        <p:cNvGrpSpPr/>
        <p:nvPr/>
      </p:nvGrpSpPr>
      <p:grpSpPr>
        <a:xfrm>
          <a:off x="0" y="0"/>
          <a:ext cx="0" cy="0"/>
          <a:chOff x="0" y="0"/>
          <a:chExt cx="0" cy="0"/>
        </a:xfrm>
      </p:grpSpPr>
      <p:sp>
        <p:nvSpPr>
          <p:cNvPr id="173" name="Google Shape;173;p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74" name="Google Shape;174;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6"/>
        <p:cNvGrpSpPr/>
        <p:nvPr/>
      </p:nvGrpSpPr>
      <p:grpSpPr>
        <a:xfrm>
          <a:off x="0" y="0"/>
          <a:ext cx="0" cy="0"/>
          <a:chOff x="0" y="0"/>
          <a:chExt cx="0" cy="0"/>
        </a:xfrm>
      </p:grpSpPr>
      <p:sp>
        <p:nvSpPr>
          <p:cNvPr id="187" name="Google Shape;187;p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88" name="Google Shape;188;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p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01" name="Google Shape;201;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2"/>
        <p:cNvGrpSpPr/>
        <p:nvPr/>
      </p:nvGrpSpPr>
      <p:grpSpPr>
        <a:xfrm>
          <a:off x="0" y="0"/>
          <a:ext cx="0" cy="0"/>
          <a:chOff x="0" y="0"/>
          <a:chExt cx="0" cy="0"/>
        </a:xfrm>
      </p:grpSpPr>
      <p:sp>
        <p:nvSpPr>
          <p:cNvPr id="213" name="Google Shape;213;p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14" name="Google Shape;214;p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9"/>
        <p:cNvGrpSpPr/>
        <p:nvPr/>
      </p:nvGrpSpPr>
      <p:grpSpPr>
        <a:xfrm>
          <a:off x="0" y="0"/>
          <a:ext cx="0" cy="0"/>
          <a:chOff x="0" y="0"/>
          <a:chExt cx="0" cy="0"/>
        </a:xfrm>
      </p:grpSpPr>
      <p:sp>
        <p:nvSpPr>
          <p:cNvPr id="230" name="Google Shape;230;p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31" name="Google Shape;231;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6"/>
        <p:cNvGrpSpPr/>
        <p:nvPr/>
      </p:nvGrpSpPr>
      <p:grpSpPr>
        <a:xfrm>
          <a:off x="0" y="0"/>
          <a:ext cx="0" cy="0"/>
          <a:chOff x="0" y="0"/>
          <a:chExt cx="0" cy="0"/>
        </a:xfrm>
      </p:grpSpPr>
      <p:sp>
        <p:nvSpPr>
          <p:cNvPr id="247" name="Google Shape;247;p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8" name="Google Shape;248;p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0"/>
        <p:cNvGrpSpPr/>
        <p:nvPr/>
      </p:nvGrpSpPr>
      <p:grpSpPr>
        <a:xfrm>
          <a:off x="0" y="0"/>
          <a:ext cx="0" cy="0"/>
          <a:chOff x="0" y="0"/>
          <a:chExt cx="0" cy="0"/>
        </a:xfrm>
      </p:grpSpPr>
      <p:sp>
        <p:nvSpPr>
          <p:cNvPr id="261" name="Google Shape;261;p1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62" name="Google Shape;262;p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7"/>
        <p:cNvGrpSpPr/>
        <p:nvPr/>
      </p:nvGrpSpPr>
      <p:grpSpPr>
        <a:xfrm>
          <a:off x="0" y="0"/>
          <a:ext cx="0" cy="0"/>
          <a:chOff x="0" y="0"/>
          <a:chExt cx="0" cy="0"/>
        </a:xfrm>
      </p:grpSpPr>
      <p:sp>
        <p:nvSpPr>
          <p:cNvPr id="278" name="Google Shape;278;p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79" name="Google Shape;279;p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0"/>
        <p:cNvGrpSpPr/>
        <p:nvPr/>
      </p:nvGrpSpPr>
      <p:grpSpPr>
        <a:xfrm>
          <a:off x="0" y="0"/>
          <a:ext cx="0" cy="0"/>
          <a:chOff x="0" y="0"/>
          <a:chExt cx="0" cy="0"/>
        </a:xfrm>
      </p:grpSpPr>
      <p:sp>
        <p:nvSpPr>
          <p:cNvPr id="291" name="Google Shape;291;p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92" name="Google Shape;292;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3"/>
        <p:cNvGrpSpPr/>
        <p:nvPr/>
      </p:nvGrpSpPr>
      <p:grpSpPr>
        <a:xfrm>
          <a:off x="0" y="0"/>
          <a:ext cx="0" cy="0"/>
          <a:chOff x="0" y="0"/>
          <a:chExt cx="0" cy="0"/>
        </a:xfrm>
      </p:grpSpPr>
      <p:sp>
        <p:nvSpPr>
          <p:cNvPr id="304" name="Google Shape;304;p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05" name="Google Shape;305;p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6"/>
        <p:cNvGrpSpPr/>
        <p:nvPr/>
      </p:nvGrpSpPr>
      <p:grpSpPr>
        <a:xfrm>
          <a:off x="0" y="0"/>
          <a:ext cx="0" cy="0"/>
          <a:chOff x="0" y="0"/>
          <a:chExt cx="0" cy="0"/>
        </a:xfrm>
      </p:grpSpPr>
      <p:sp>
        <p:nvSpPr>
          <p:cNvPr id="317" name="Google Shape;317;p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18" name="Google Shape;318;p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9"/>
        <p:cNvGrpSpPr/>
        <p:nvPr/>
      </p:nvGrpSpPr>
      <p:grpSpPr>
        <a:xfrm>
          <a:off x="0" y="0"/>
          <a:ext cx="0" cy="0"/>
          <a:chOff x="0" y="0"/>
          <a:chExt cx="0" cy="0"/>
        </a:xfrm>
      </p:grpSpPr>
      <p:sp>
        <p:nvSpPr>
          <p:cNvPr id="330" name="Google Shape;330;p1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31" name="Google Shape;331;p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3"/>
        <p:cNvGrpSpPr/>
        <p:nvPr/>
      </p:nvGrpSpPr>
      <p:grpSpPr>
        <a:xfrm>
          <a:off x="0" y="0"/>
          <a:ext cx="0" cy="0"/>
          <a:chOff x="0" y="0"/>
          <a:chExt cx="0" cy="0"/>
        </a:xfrm>
      </p:grpSpPr>
      <p:sp>
        <p:nvSpPr>
          <p:cNvPr id="344" name="Google Shape;344;p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45" name="Google Shape;345;p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6"/>
        <p:cNvGrpSpPr/>
        <p:nvPr/>
      </p:nvGrpSpPr>
      <p:grpSpPr>
        <a:xfrm>
          <a:off x="0" y="0"/>
          <a:ext cx="0" cy="0"/>
          <a:chOff x="0" y="0"/>
          <a:chExt cx="0" cy="0"/>
        </a:xfrm>
      </p:grpSpPr>
      <p:sp>
        <p:nvSpPr>
          <p:cNvPr id="357" name="Google Shape;357;p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58" name="Google Shape;358;p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0"/>
        <p:cNvGrpSpPr/>
        <p:nvPr/>
      </p:nvGrpSpPr>
      <p:grpSpPr>
        <a:xfrm>
          <a:off x="0" y="0"/>
          <a:ext cx="0" cy="0"/>
          <a:chOff x="0" y="0"/>
          <a:chExt cx="0" cy="0"/>
        </a:xfrm>
      </p:grpSpPr>
      <p:sp>
        <p:nvSpPr>
          <p:cNvPr id="371" name="Google Shape;371;p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72" name="Google Shape;372;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4"/>
        <p:cNvGrpSpPr/>
        <p:nvPr/>
      </p:nvGrpSpPr>
      <p:grpSpPr>
        <a:xfrm>
          <a:off x="0" y="0"/>
          <a:ext cx="0" cy="0"/>
          <a:chOff x="0" y="0"/>
          <a:chExt cx="0" cy="0"/>
        </a:xfrm>
      </p:grpSpPr>
      <p:sp>
        <p:nvSpPr>
          <p:cNvPr id="385" name="Google Shape;385;p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86" name="Google Shape;386;p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8"/>
        <p:cNvGrpSpPr/>
        <p:nvPr/>
      </p:nvGrpSpPr>
      <p:grpSpPr>
        <a:xfrm>
          <a:off x="0" y="0"/>
          <a:ext cx="0" cy="0"/>
          <a:chOff x="0" y="0"/>
          <a:chExt cx="0" cy="0"/>
        </a:xfrm>
      </p:grpSpPr>
      <p:sp>
        <p:nvSpPr>
          <p:cNvPr id="399" name="Google Shape;399;p2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00" name="Google Shape;400;p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2"/>
        <p:cNvGrpSpPr/>
        <p:nvPr/>
      </p:nvGrpSpPr>
      <p:grpSpPr>
        <a:xfrm>
          <a:off x="0" y="0"/>
          <a:ext cx="0" cy="0"/>
          <a:chOff x="0" y="0"/>
          <a:chExt cx="0" cy="0"/>
        </a:xfrm>
      </p:grpSpPr>
      <p:sp>
        <p:nvSpPr>
          <p:cNvPr id="413" name="Google Shape;413;p2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14" name="Google Shape;414;p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6"/>
        <p:cNvGrpSpPr/>
        <p:nvPr/>
      </p:nvGrpSpPr>
      <p:grpSpPr>
        <a:xfrm>
          <a:off x="0" y="0"/>
          <a:ext cx="0" cy="0"/>
          <a:chOff x="0" y="0"/>
          <a:chExt cx="0" cy="0"/>
        </a:xfrm>
      </p:grpSpPr>
      <p:sp>
        <p:nvSpPr>
          <p:cNvPr id="427" name="Google Shape;427;p2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28" name="Google Shape;428;p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0"/>
        <p:cNvGrpSpPr/>
        <p:nvPr/>
      </p:nvGrpSpPr>
      <p:grpSpPr>
        <a:xfrm>
          <a:off x="0" y="0"/>
          <a:ext cx="0" cy="0"/>
          <a:chOff x="0" y="0"/>
          <a:chExt cx="0" cy="0"/>
        </a:xfrm>
      </p:grpSpPr>
      <p:sp>
        <p:nvSpPr>
          <p:cNvPr id="441" name="Google Shape;441;p2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42" name="Google Shape;442;p2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4"/>
        <p:cNvGrpSpPr/>
        <p:nvPr/>
      </p:nvGrpSpPr>
      <p:grpSpPr>
        <a:xfrm>
          <a:off x="0" y="0"/>
          <a:ext cx="0" cy="0"/>
          <a:chOff x="0" y="0"/>
          <a:chExt cx="0" cy="0"/>
        </a:xfrm>
      </p:grpSpPr>
      <p:sp>
        <p:nvSpPr>
          <p:cNvPr id="455" name="Google Shape;455;p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56" name="Google Shape;456;p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8"/>
        <p:cNvGrpSpPr/>
        <p:nvPr/>
      </p:nvGrpSpPr>
      <p:grpSpPr>
        <a:xfrm>
          <a:off x="0" y="0"/>
          <a:ext cx="0" cy="0"/>
          <a:chOff x="0" y="0"/>
          <a:chExt cx="0" cy="0"/>
        </a:xfrm>
      </p:grpSpPr>
      <p:sp>
        <p:nvSpPr>
          <p:cNvPr id="469" name="Google Shape;469;p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70" name="Google Shape;470;p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2"/>
        <p:cNvGrpSpPr/>
        <p:nvPr/>
      </p:nvGrpSpPr>
      <p:grpSpPr>
        <a:xfrm>
          <a:off x="0" y="0"/>
          <a:ext cx="0" cy="0"/>
          <a:chOff x="0" y="0"/>
          <a:chExt cx="0" cy="0"/>
        </a:xfrm>
      </p:grpSpPr>
      <p:sp>
        <p:nvSpPr>
          <p:cNvPr id="483" name="Google Shape;483;p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84" name="Google Shape;484;p3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6"/>
        <p:cNvGrpSpPr/>
        <p:nvPr/>
      </p:nvGrpSpPr>
      <p:grpSpPr>
        <a:xfrm>
          <a:off x="0" y="0"/>
          <a:ext cx="0" cy="0"/>
          <a:chOff x="0" y="0"/>
          <a:chExt cx="0" cy="0"/>
        </a:xfrm>
      </p:grpSpPr>
      <p:sp>
        <p:nvSpPr>
          <p:cNvPr id="497" name="Google Shape;497;p3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98" name="Google Shape;498;p3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0"/>
        <p:cNvGrpSpPr/>
        <p:nvPr/>
      </p:nvGrpSpPr>
      <p:grpSpPr>
        <a:xfrm>
          <a:off x="0" y="0"/>
          <a:ext cx="0" cy="0"/>
          <a:chOff x="0" y="0"/>
          <a:chExt cx="0" cy="0"/>
        </a:xfrm>
      </p:grpSpPr>
      <p:sp>
        <p:nvSpPr>
          <p:cNvPr id="511" name="Google Shape;511;p3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512" name="Google Shape;512;p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4"/>
        <p:cNvGrpSpPr/>
        <p:nvPr/>
      </p:nvGrpSpPr>
      <p:grpSpPr>
        <a:xfrm>
          <a:off x="0" y="0"/>
          <a:ext cx="0" cy="0"/>
          <a:chOff x="0" y="0"/>
          <a:chExt cx="0" cy="0"/>
        </a:xfrm>
      </p:grpSpPr>
      <p:sp>
        <p:nvSpPr>
          <p:cNvPr id="525" name="Google Shape;525;p3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526" name="Google Shape;526;p3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8"/>
        <p:cNvGrpSpPr/>
        <p:nvPr/>
      </p:nvGrpSpPr>
      <p:grpSpPr>
        <a:xfrm>
          <a:off x="0" y="0"/>
          <a:ext cx="0" cy="0"/>
          <a:chOff x="0" y="0"/>
          <a:chExt cx="0" cy="0"/>
        </a:xfrm>
      </p:grpSpPr>
      <p:sp>
        <p:nvSpPr>
          <p:cNvPr id="539" name="Google Shape;539;p3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540" name="Google Shape;540;p3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2"/>
        <p:cNvGrpSpPr/>
        <p:nvPr/>
      </p:nvGrpSpPr>
      <p:grpSpPr>
        <a:xfrm>
          <a:off x="0" y="0"/>
          <a:ext cx="0" cy="0"/>
          <a:chOff x="0" y="0"/>
          <a:chExt cx="0" cy="0"/>
        </a:xfrm>
      </p:grpSpPr>
      <p:sp>
        <p:nvSpPr>
          <p:cNvPr id="553" name="Google Shape;553;p3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554" name="Google Shape;554;p3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7"/>
        <p:cNvGrpSpPr/>
        <p:nvPr/>
      </p:nvGrpSpPr>
      <p:grpSpPr>
        <a:xfrm>
          <a:off x="0" y="0"/>
          <a:ext cx="0" cy="0"/>
          <a:chOff x="0" y="0"/>
          <a:chExt cx="0" cy="0"/>
        </a:xfrm>
      </p:grpSpPr>
      <p:sp>
        <p:nvSpPr>
          <p:cNvPr id="568" name="Google Shape;568;p3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569" name="Google Shape;569;p3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82"/>
        <p:cNvGrpSpPr/>
        <p:nvPr/>
      </p:nvGrpSpPr>
      <p:grpSpPr>
        <a:xfrm>
          <a:off x="0" y="0"/>
          <a:ext cx="0" cy="0"/>
          <a:chOff x="0" y="0"/>
          <a:chExt cx="0" cy="0"/>
        </a:xfrm>
      </p:grpSpPr>
      <p:sp>
        <p:nvSpPr>
          <p:cNvPr id="583" name="Google Shape;583;p3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584" name="Google Shape;584;p3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6"/>
        <p:cNvGrpSpPr/>
        <p:nvPr/>
      </p:nvGrpSpPr>
      <p:grpSpPr>
        <a:xfrm>
          <a:off x="0" y="0"/>
          <a:ext cx="0" cy="0"/>
          <a:chOff x="0" y="0"/>
          <a:chExt cx="0" cy="0"/>
        </a:xfrm>
      </p:grpSpPr>
      <p:sp>
        <p:nvSpPr>
          <p:cNvPr id="597" name="Google Shape;597;p3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598" name="Google Shape;598;p3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0"/>
        <p:cNvGrpSpPr/>
        <p:nvPr/>
      </p:nvGrpSpPr>
      <p:grpSpPr>
        <a:xfrm>
          <a:off x="0" y="0"/>
          <a:ext cx="0" cy="0"/>
          <a:chOff x="0" y="0"/>
          <a:chExt cx="0" cy="0"/>
        </a:xfrm>
      </p:grpSpPr>
      <p:sp>
        <p:nvSpPr>
          <p:cNvPr id="611" name="Google Shape;611;p3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612" name="Google Shape;612;p3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4"/>
        <p:cNvGrpSpPr/>
        <p:nvPr/>
      </p:nvGrpSpPr>
      <p:grpSpPr>
        <a:xfrm>
          <a:off x="0" y="0"/>
          <a:ext cx="0" cy="0"/>
          <a:chOff x="0" y="0"/>
          <a:chExt cx="0" cy="0"/>
        </a:xfrm>
      </p:grpSpPr>
      <p:sp>
        <p:nvSpPr>
          <p:cNvPr id="625" name="Google Shape;625;p4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626" name="Google Shape;626;p4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8"/>
        <p:cNvGrpSpPr/>
        <p:nvPr/>
      </p:nvGrpSpPr>
      <p:grpSpPr>
        <a:xfrm>
          <a:off x="0" y="0"/>
          <a:ext cx="0" cy="0"/>
          <a:chOff x="0" y="0"/>
          <a:chExt cx="0" cy="0"/>
        </a:xfrm>
      </p:grpSpPr>
      <p:sp>
        <p:nvSpPr>
          <p:cNvPr id="639" name="Google Shape;639;p4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640" name="Google Shape;640;p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3"/>
        <p:cNvGrpSpPr/>
        <p:nvPr/>
      </p:nvGrpSpPr>
      <p:grpSpPr>
        <a:xfrm>
          <a:off x="0" y="0"/>
          <a:ext cx="0" cy="0"/>
          <a:chOff x="0" y="0"/>
          <a:chExt cx="0" cy="0"/>
        </a:xfrm>
      </p:grpSpPr>
      <p:sp>
        <p:nvSpPr>
          <p:cNvPr id="654" name="Google Shape;654;p4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655" name="Google Shape;655;p4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70"/>
        <p:cNvGrpSpPr/>
        <p:nvPr/>
      </p:nvGrpSpPr>
      <p:grpSpPr>
        <a:xfrm>
          <a:off x="0" y="0"/>
          <a:ext cx="0" cy="0"/>
          <a:chOff x="0" y="0"/>
          <a:chExt cx="0" cy="0"/>
        </a:xfrm>
      </p:grpSpPr>
      <p:sp>
        <p:nvSpPr>
          <p:cNvPr id="671" name="Google Shape;671;p4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672" name="Google Shape;672;p4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87"/>
        <p:cNvGrpSpPr/>
        <p:nvPr/>
      </p:nvGrpSpPr>
      <p:grpSpPr>
        <a:xfrm>
          <a:off x="0" y="0"/>
          <a:ext cx="0" cy="0"/>
          <a:chOff x="0" y="0"/>
          <a:chExt cx="0" cy="0"/>
        </a:xfrm>
      </p:grpSpPr>
      <p:sp>
        <p:nvSpPr>
          <p:cNvPr id="688" name="Google Shape;688;p4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689" name="Google Shape;689;p4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1"/>
        <p:cNvGrpSpPr/>
        <p:nvPr/>
      </p:nvGrpSpPr>
      <p:grpSpPr>
        <a:xfrm>
          <a:off x="0" y="0"/>
          <a:ext cx="0" cy="0"/>
          <a:chOff x="0" y="0"/>
          <a:chExt cx="0" cy="0"/>
        </a:xfrm>
      </p:grpSpPr>
      <p:sp>
        <p:nvSpPr>
          <p:cNvPr id="702" name="Google Shape;702;p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703" name="Google Shape;703;p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5"/>
        <p:cNvGrpSpPr/>
        <p:nvPr/>
      </p:nvGrpSpPr>
      <p:grpSpPr>
        <a:xfrm>
          <a:off x="0" y="0"/>
          <a:ext cx="0" cy="0"/>
          <a:chOff x="0" y="0"/>
          <a:chExt cx="0" cy="0"/>
        </a:xfrm>
      </p:grpSpPr>
      <p:sp>
        <p:nvSpPr>
          <p:cNvPr id="716" name="Google Shape;716;p4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717" name="Google Shape;717;p4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9"/>
        <p:cNvGrpSpPr/>
        <p:nvPr/>
      </p:nvGrpSpPr>
      <p:grpSpPr>
        <a:xfrm>
          <a:off x="0" y="0"/>
          <a:ext cx="0" cy="0"/>
          <a:chOff x="0" y="0"/>
          <a:chExt cx="0" cy="0"/>
        </a:xfrm>
      </p:grpSpPr>
      <p:sp>
        <p:nvSpPr>
          <p:cNvPr id="730" name="Google Shape;730;p4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731" name="Google Shape;731;p4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43"/>
        <p:cNvGrpSpPr/>
        <p:nvPr/>
      </p:nvGrpSpPr>
      <p:grpSpPr>
        <a:xfrm>
          <a:off x="0" y="0"/>
          <a:ext cx="0" cy="0"/>
          <a:chOff x="0" y="0"/>
          <a:chExt cx="0" cy="0"/>
        </a:xfrm>
      </p:grpSpPr>
      <p:sp>
        <p:nvSpPr>
          <p:cNvPr id="744" name="Google Shape;744;p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745" name="Google Shape;745;p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57"/>
        <p:cNvGrpSpPr/>
        <p:nvPr/>
      </p:nvGrpSpPr>
      <p:grpSpPr>
        <a:xfrm>
          <a:off x="0" y="0"/>
          <a:ext cx="0" cy="0"/>
          <a:chOff x="0" y="0"/>
          <a:chExt cx="0" cy="0"/>
        </a:xfrm>
      </p:grpSpPr>
      <p:sp>
        <p:nvSpPr>
          <p:cNvPr id="758" name="Google Shape;758;p4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759" name="Google Shape;759;p4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71"/>
        <p:cNvGrpSpPr/>
        <p:nvPr/>
      </p:nvGrpSpPr>
      <p:grpSpPr>
        <a:xfrm>
          <a:off x="0" y="0"/>
          <a:ext cx="0" cy="0"/>
          <a:chOff x="0" y="0"/>
          <a:chExt cx="0" cy="0"/>
        </a:xfrm>
      </p:grpSpPr>
      <p:sp>
        <p:nvSpPr>
          <p:cNvPr id="772" name="Google Shape;772;p5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773" name="Google Shape;773;p5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85"/>
        <p:cNvGrpSpPr/>
        <p:nvPr/>
      </p:nvGrpSpPr>
      <p:grpSpPr>
        <a:xfrm>
          <a:off x="0" y="0"/>
          <a:ext cx="0" cy="0"/>
          <a:chOff x="0" y="0"/>
          <a:chExt cx="0" cy="0"/>
        </a:xfrm>
      </p:grpSpPr>
      <p:sp>
        <p:nvSpPr>
          <p:cNvPr id="786" name="Google Shape;786;p5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787" name="Google Shape;787;p5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99"/>
        <p:cNvGrpSpPr/>
        <p:nvPr/>
      </p:nvGrpSpPr>
      <p:grpSpPr>
        <a:xfrm>
          <a:off x="0" y="0"/>
          <a:ext cx="0" cy="0"/>
          <a:chOff x="0" y="0"/>
          <a:chExt cx="0" cy="0"/>
        </a:xfrm>
      </p:grpSpPr>
      <p:sp>
        <p:nvSpPr>
          <p:cNvPr id="800" name="Google Shape;800;p5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01" name="Google Shape;801;p5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13"/>
        <p:cNvGrpSpPr/>
        <p:nvPr/>
      </p:nvGrpSpPr>
      <p:grpSpPr>
        <a:xfrm>
          <a:off x="0" y="0"/>
          <a:ext cx="0" cy="0"/>
          <a:chOff x="0" y="0"/>
          <a:chExt cx="0" cy="0"/>
        </a:xfrm>
      </p:grpSpPr>
      <p:sp>
        <p:nvSpPr>
          <p:cNvPr id="814" name="Google Shape;814;p5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15" name="Google Shape;815;p5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27"/>
        <p:cNvGrpSpPr/>
        <p:nvPr/>
      </p:nvGrpSpPr>
      <p:grpSpPr>
        <a:xfrm>
          <a:off x="0" y="0"/>
          <a:ext cx="0" cy="0"/>
          <a:chOff x="0" y="0"/>
          <a:chExt cx="0" cy="0"/>
        </a:xfrm>
      </p:grpSpPr>
      <p:sp>
        <p:nvSpPr>
          <p:cNvPr id="828" name="Google Shape;828;p5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9" name="Google Shape;829;p5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1"/>
        <p:cNvGrpSpPr/>
        <p:nvPr/>
      </p:nvGrpSpPr>
      <p:grpSpPr>
        <a:xfrm>
          <a:off x="0" y="0"/>
          <a:ext cx="0" cy="0"/>
          <a:chOff x="0" y="0"/>
          <a:chExt cx="0" cy="0"/>
        </a:xfrm>
      </p:grpSpPr>
      <p:sp>
        <p:nvSpPr>
          <p:cNvPr id="842" name="Google Shape;842;p5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43" name="Google Shape;843;p5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55"/>
        <p:cNvGrpSpPr/>
        <p:nvPr/>
      </p:nvGrpSpPr>
      <p:grpSpPr>
        <a:xfrm>
          <a:off x="0" y="0"/>
          <a:ext cx="0" cy="0"/>
          <a:chOff x="0" y="0"/>
          <a:chExt cx="0" cy="0"/>
        </a:xfrm>
      </p:grpSpPr>
      <p:sp>
        <p:nvSpPr>
          <p:cNvPr id="856" name="Google Shape;856;p5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57" name="Google Shape;857;p5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9"/>
        <p:cNvGrpSpPr/>
        <p:nvPr/>
      </p:nvGrpSpPr>
      <p:grpSpPr>
        <a:xfrm>
          <a:off x="0" y="0"/>
          <a:ext cx="0" cy="0"/>
          <a:chOff x="0" y="0"/>
          <a:chExt cx="0" cy="0"/>
        </a:xfrm>
      </p:grpSpPr>
      <p:sp>
        <p:nvSpPr>
          <p:cNvPr id="870" name="Google Shape;870;p5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71" name="Google Shape;871;p5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83"/>
        <p:cNvGrpSpPr/>
        <p:nvPr/>
      </p:nvGrpSpPr>
      <p:grpSpPr>
        <a:xfrm>
          <a:off x="0" y="0"/>
          <a:ext cx="0" cy="0"/>
          <a:chOff x="0" y="0"/>
          <a:chExt cx="0" cy="0"/>
        </a:xfrm>
      </p:grpSpPr>
      <p:sp>
        <p:nvSpPr>
          <p:cNvPr id="884" name="Google Shape;884;p5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85" name="Google Shape;885;p5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1"/>
        <p:cNvGrpSpPr/>
        <p:nvPr/>
      </p:nvGrpSpPr>
      <p:grpSpPr>
        <a:xfrm>
          <a:off x="0" y="0"/>
          <a:ext cx="0" cy="0"/>
          <a:chOff x="0" y="0"/>
          <a:chExt cx="0" cy="0"/>
        </a:xfrm>
      </p:grpSpPr>
      <p:sp>
        <p:nvSpPr>
          <p:cNvPr id="12" name="Google Shape;12;p60"/>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 name="Google Shape;13;p60"/>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4" name="Google Shape;14;p6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5" name="Google Shape;15;p6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6" name="Google Shape;16;p6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7"/>
        <p:cNvGrpSpPr/>
        <p:nvPr/>
      </p:nvGrpSpPr>
      <p:grpSpPr>
        <a:xfrm>
          <a:off x="0" y="0"/>
          <a:ext cx="0" cy="0"/>
          <a:chOff x="0" y="0"/>
          <a:chExt cx="0" cy="0"/>
        </a:xfrm>
      </p:grpSpPr>
      <p:sp>
        <p:nvSpPr>
          <p:cNvPr id="18" name="Google Shape;18;p6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 name="Google Shape;19;p6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6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1"/>
        <p:cNvGrpSpPr/>
        <p:nvPr/>
      </p:nvGrpSpPr>
      <p:grpSpPr>
        <a:xfrm>
          <a:off x="0" y="0"/>
          <a:ext cx="0" cy="0"/>
          <a:chOff x="0" y="0"/>
          <a:chExt cx="0" cy="0"/>
        </a:xfrm>
      </p:grpSpPr>
      <p:sp>
        <p:nvSpPr>
          <p:cNvPr id="22" name="Google Shape;22;p6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 name="Google Shape;23;p62"/>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4" name="Google Shape;24;p6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5" name="Google Shape;25;p6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6" name="Google Shape;26;p6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7"/>
        <p:cNvGrpSpPr/>
        <p:nvPr/>
      </p:nvGrpSpPr>
      <p:grpSpPr>
        <a:xfrm>
          <a:off x="0" y="0"/>
          <a:ext cx="0" cy="0"/>
          <a:chOff x="0" y="0"/>
          <a:chExt cx="0" cy="0"/>
        </a:xfrm>
      </p:grpSpPr>
      <p:sp>
        <p:nvSpPr>
          <p:cNvPr id="28" name="Google Shape;28;p63"/>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63"/>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0" name="Google Shape;30;p6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 name="Google Shape;31;p6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 name="Google Shape;32;p6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3"/>
        <p:cNvGrpSpPr/>
        <p:nvPr/>
      </p:nvGrpSpPr>
      <p:grpSpPr>
        <a:xfrm>
          <a:off x="0" y="0"/>
          <a:ext cx="0" cy="0"/>
          <a:chOff x="0" y="0"/>
          <a:chExt cx="0" cy="0"/>
        </a:xfrm>
      </p:grpSpPr>
      <p:sp>
        <p:nvSpPr>
          <p:cNvPr id="34" name="Google Shape;34;p6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5" name="Google Shape;35;p64"/>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6" name="Google Shape;36;p64"/>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7" name="Google Shape;37;p6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8" name="Google Shape;38;p6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6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0"/>
        <p:cNvGrpSpPr/>
        <p:nvPr/>
      </p:nvGrpSpPr>
      <p:grpSpPr>
        <a:xfrm>
          <a:off x="0" y="0"/>
          <a:ext cx="0" cy="0"/>
          <a:chOff x="0" y="0"/>
          <a:chExt cx="0" cy="0"/>
        </a:xfrm>
      </p:grpSpPr>
      <p:sp>
        <p:nvSpPr>
          <p:cNvPr id="41" name="Google Shape;41;p65"/>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65"/>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3" name="Google Shape;43;p65"/>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 name="Google Shape;44;p65"/>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5" name="Google Shape;45;p65"/>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6" name="Google Shape;46;p6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7" name="Google Shape;47;p6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6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9"/>
        <p:cNvGrpSpPr/>
        <p:nvPr/>
      </p:nvGrpSpPr>
      <p:grpSpPr>
        <a:xfrm>
          <a:off x="0" y="0"/>
          <a:ext cx="0" cy="0"/>
          <a:chOff x="0" y="0"/>
          <a:chExt cx="0" cy="0"/>
        </a:xfrm>
      </p:grpSpPr>
      <p:sp>
        <p:nvSpPr>
          <p:cNvPr id="50" name="Google Shape;50;p6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 name="Google Shape;51;p6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6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6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4"/>
        <p:cNvGrpSpPr/>
        <p:nvPr/>
      </p:nvGrpSpPr>
      <p:grpSpPr>
        <a:xfrm>
          <a:off x="0" y="0"/>
          <a:ext cx="0" cy="0"/>
          <a:chOff x="0" y="0"/>
          <a:chExt cx="0" cy="0"/>
        </a:xfrm>
      </p:grpSpPr>
      <p:sp>
        <p:nvSpPr>
          <p:cNvPr id="55" name="Google Shape;55;p67"/>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67"/>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57" name="Google Shape;57;p67"/>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58" name="Google Shape;58;p6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9" name="Google Shape;59;p6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6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1"/>
        <p:cNvGrpSpPr/>
        <p:nvPr/>
      </p:nvGrpSpPr>
      <p:grpSpPr>
        <a:xfrm>
          <a:off x="0" y="0"/>
          <a:ext cx="0" cy="0"/>
          <a:chOff x="0" y="0"/>
          <a:chExt cx="0" cy="0"/>
        </a:xfrm>
      </p:grpSpPr>
      <p:sp>
        <p:nvSpPr>
          <p:cNvPr id="62" name="Google Shape;62;p68"/>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68"/>
          <p:cNvSpPr>
            <a:spLocks noGrp="1"/>
          </p:cNvSpPr>
          <p:nvPr>
            <p:ph type="pic" idx="2"/>
          </p:nvPr>
        </p:nvSpPr>
        <p:spPr>
          <a:xfrm>
            <a:off x="5183188" y="987425"/>
            <a:ext cx="6172200" cy="4873625"/>
          </a:xfrm>
          <a:prstGeom prst="rect">
            <a:avLst/>
          </a:prstGeom>
          <a:noFill/>
          <a:ln>
            <a:noFill/>
          </a:ln>
        </p:spPr>
      </p:sp>
      <p:sp>
        <p:nvSpPr>
          <p:cNvPr id="64" name="Google Shape;64;p68"/>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5" name="Google Shape;65;p6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6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6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68"/>
        <p:cNvGrpSpPr/>
        <p:nvPr/>
      </p:nvGrpSpPr>
      <p:grpSpPr>
        <a:xfrm>
          <a:off x="0" y="0"/>
          <a:ext cx="0" cy="0"/>
          <a:chOff x="0" y="0"/>
          <a:chExt cx="0" cy="0"/>
        </a:xfrm>
      </p:grpSpPr>
      <p:sp>
        <p:nvSpPr>
          <p:cNvPr id="69" name="Google Shape;69;p6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69"/>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6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6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3" name="Google Shape;73;p6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4"/>
        <p:cNvGrpSpPr/>
        <p:nvPr/>
      </p:nvGrpSpPr>
      <p:grpSpPr>
        <a:xfrm>
          <a:off x="0" y="0"/>
          <a:ext cx="0" cy="0"/>
          <a:chOff x="0" y="0"/>
          <a:chExt cx="0" cy="0"/>
        </a:xfrm>
      </p:grpSpPr>
      <p:sp>
        <p:nvSpPr>
          <p:cNvPr id="75" name="Google Shape;75;p70"/>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70"/>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7" name="Google Shape;77;p7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7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7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5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5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5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9" name="Google Shape;9;p5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5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0.png"/><Relationship Id="rId7" Type="http://schemas.openxmlformats.org/officeDocument/2006/relationships/image" Target="../media/image11.jp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4.pn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4.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6.png"/><Relationship Id="rId7" Type="http://schemas.openxmlformats.org/officeDocument/2006/relationships/image" Target="../media/image17.png"/><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9.pn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0.png"/><Relationship Id="rId2" Type="http://schemas.openxmlformats.org/officeDocument/2006/relationships/notesSlide" Target="../notesSlides/notesSlide28.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1.png"/><Relationship Id="rId2" Type="http://schemas.openxmlformats.org/officeDocument/2006/relationships/notesSlide" Target="../notesSlides/notesSlide35.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2.png"/><Relationship Id="rId2" Type="http://schemas.openxmlformats.org/officeDocument/2006/relationships/notesSlide" Target="../notesSlides/notesSlide36.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8.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9.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0.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3.png"/><Relationship Id="rId2" Type="http://schemas.openxmlformats.org/officeDocument/2006/relationships/notesSlide" Target="../notesSlides/notesSlide41.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2.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6.png"/><Relationship Id="rId7" Type="http://schemas.openxmlformats.org/officeDocument/2006/relationships/image" Target="../media/image24.png"/><Relationship Id="rId2" Type="http://schemas.openxmlformats.org/officeDocument/2006/relationships/notesSlide" Target="../notesSlides/notesSlide42.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3.xml.rels><?xml version="1.0" encoding="UTF-8" standalone="yes"?>
<Relationships xmlns="http://schemas.openxmlformats.org/package/2006/relationships"><Relationship Id="rId8" Type="http://schemas.openxmlformats.org/officeDocument/2006/relationships/image" Target="../media/image27.png"/><Relationship Id="rId3" Type="http://schemas.openxmlformats.org/officeDocument/2006/relationships/image" Target="../media/image6.png"/><Relationship Id="rId7" Type="http://schemas.openxmlformats.org/officeDocument/2006/relationships/image" Target="../media/image26.png"/><Relationship Id="rId2" Type="http://schemas.openxmlformats.org/officeDocument/2006/relationships/notesSlide" Target="../notesSlides/notesSlide43.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4.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5.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6.xml.rels><?xml version="1.0" encoding="UTF-8" standalone="yes"?>
<Relationships xmlns="http://schemas.openxmlformats.org/package/2006/relationships"><Relationship Id="rId3" Type="http://schemas.openxmlformats.org/officeDocument/2006/relationships/image" Target="../media/image28.png"/><Relationship Id="rId7" Type="http://schemas.openxmlformats.org/officeDocument/2006/relationships/image" Target="../media/image9.png"/><Relationship Id="rId2" Type="http://schemas.openxmlformats.org/officeDocument/2006/relationships/notesSlide" Target="../notesSlides/notesSlide46.xm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47.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9.png"/><Relationship Id="rId2" Type="http://schemas.openxmlformats.org/officeDocument/2006/relationships/notesSlide" Target="../notesSlides/notesSlide47.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8.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9.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5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0.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5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1.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5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2.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5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3.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5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4.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55.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30.png"/><Relationship Id="rId2" Type="http://schemas.openxmlformats.org/officeDocument/2006/relationships/notesSlide" Target="../notesSlides/notesSlide55.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56.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31.png"/><Relationship Id="rId2" Type="http://schemas.openxmlformats.org/officeDocument/2006/relationships/notesSlide" Target="../notesSlides/notesSlide56.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5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7.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5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8.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pic>
        <p:nvPicPr>
          <p:cNvPr id="84" name="Google Shape;84;p1"/>
          <p:cNvPicPr preferRelativeResize="0"/>
          <p:nvPr/>
        </p:nvPicPr>
        <p:blipFill rotWithShape="1">
          <a:blip r:embed="rId3">
            <a:alphaModFix/>
          </a:blip>
          <a:srcRect/>
          <a:stretch/>
        </p:blipFill>
        <p:spPr>
          <a:xfrm>
            <a:off x="575549" y="0"/>
            <a:ext cx="11616451" cy="6680068"/>
          </a:xfrm>
          <a:prstGeom prst="rect">
            <a:avLst/>
          </a:prstGeom>
          <a:noFill/>
          <a:ln>
            <a:noFill/>
          </a:ln>
        </p:spPr>
      </p:pic>
      <p:sp>
        <p:nvSpPr>
          <p:cNvPr id="85" name="Google Shape;85;p1"/>
          <p:cNvSpPr/>
          <p:nvPr/>
        </p:nvSpPr>
        <p:spPr>
          <a:xfrm rot="10800000">
            <a:off x="-79077" y="-16966"/>
            <a:ext cx="12350100" cy="7044300"/>
          </a:xfrm>
          <a:prstGeom prst="rect">
            <a:avLst/>
          </a:prstGeom>
          <a:gradFill>
            <a:gsLst>
              <a:gs pos="0">
                <a:srgbClr val="86CEFF">
                  <a:alpha val="32941"/>
                </a:srgbClr>
              </a:gs>
              <a:gs pos="50000">
                <a:srgbClr val="B6DFFF">
                  <a:alpha val="21960"/>
                </a:srgbClr>
              </a:gs>
              <a:gs pos="100000">
                <a:srgbClr val="DBEEFE">
                  <a:alpha val="43921"/>
                </a:srgbClr>
              </a:gs>
            </a:gsLst>
            <a:lin ang="54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86" name="Google Shape;86;p1"/>
          <p:cNvPicPr preferRelativeResize="0"/>
          <p:nvPr/>
        </p:nvPicPr>
        <p:blipFill rotWithShape="1">
          <a:blip r:embed="rId4">
            <a:alphaModFix/>
          </a:blip>
          <a:srcRect l="984" r="913" b="11911"/>
          <a:stretch/>
        </p:blipFill>
        <p:spPr>
          <a:xfrm>
            <a:off x="0" y="4199708"/>
            <a:ext cx="12200709" cy="2688772"/>
          </a:xfrm>
          <a:prstGeom prst="rect">
            <a:avLst/>
          </a:prstGeom>
          <a:noFill/>
          <a:ln>
            <a:noFill/>
          </a:ln>
        </p:spPr>
      </p:pic>
      <p:pic>
        <p:nvPicPr>
          <p:cNvPr id="87" name="Google Shape;87;p1"/>
          <p:cNvPicPr preferRelativeResize="0"/>
          <p:nvPr/>
        </p:nvPicPr>
        <p:blipFill rotWithShape="1">
          <a:blip r:embed="rId5">
            <a:alphaModFix/>
          </a:blip>
          <a:srcRect/>
          <a:stretch/>
        </p:blipFill>
        <p:spPr>
          <a:xfrm>
            <a:off x="730762" y="4963885"/>
            <a:ext cx="1699476" cy="1524000"/>
          </a:xfrm>
          <a:prstGeom prst="rect">
            <a:avLst/>
          </a:prstGeom>
          <a:noFill/>
          <a:ln>
            <a:noFill/>
          </a:ln>
        </p:spPr>
      </p:pic>
      <p:pic>
        <p:nvPicPr>
          <p:cNvPr id="88" name="Google Shape;88;p1"/>
          <p:cNvPicPr preferRelativeResize="0"/>
          <p:nvPr/>
        </p:nvPicPr>
        <p:blipFill rotWithShape="1">
          <a:blip r:embed="rId6">
            <a:alphaModFix/>
          </a:blip>
          <a:srcRect/>
          <a:stretch/>
        </p:blipFill>
        <p:spPr>
          <a:xfrm>
            <a:off x="0" y="530031"/>
            <a:ext cx="6714451" cy="1961378"/>
          </a:xfrm>
          <a:prstGeom prst="rect">
            <a:avLst/>
          </a:prstGeom>
          <a:noFill/>
          <a:ln>
            <a:noFill/>
          </a:ln>
        </p:spPr>
      </p:pic>
      <p:pic>
        <p:nvPicPr>
          <p:cNvPr id="89" name="Google Shape;89;p1"/>
          <p:cNvPicPr preferRelativeResize="0"/>
          <p:nvPr/>
        </p:nvPicPr>
        <p:blipFill rotWithShape="1">
          <a:blip r:embed="rId7">
            <a:alphaModFix/>
          </a:blip>
          <a:srcRect/>
          <a:stretch/>
        </p:blipFill>
        <p:spPr>
          <a:xfrm>
            <a:off x="6309599" y="3125530"/>
            <a:ext cx="5882401" cy="1034667"/>
          </a:xfrm>
          <a:prstGeom prst="rect">
            <a:avLst/>
          </a:prstGeom>
          <a:noFill/>
          <a:ln>
            <a:noFill/>
          </a:ln>
        </p:spPr>
      </p:pic>
      <p:sp>
        <p:nvSpPr>
          <p:cNvPr id="90" name="Google Shape;90;p1"/>
          <p:cNvSpPr txBox="1"/>
          <p:nvPr/>
        </p:nvSpPr>
        <p:spPr>
          <a:xfrm>
            <a:off x="211927" y="839177"/>
            <a:ext cx="5408100" cy="14469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0" i="0" u="none" strike="noStrike" cap="none">
                <a:solidFill>
                  <a:schemeClr val="lt1"/>
                </a:solidFill>
                <a:latin typeface="Calibri"/>
                <a:ea typeface="Calibri"/>
                <a:cs typeface="Calibri"/>
                <a:sym typeface="Calibri"/>
              </a:rPr>
              <a:t>Managing People and Organizations</a:t>
            </a:r>
            <a:endParaRPr/>
          </a:p>
          <a:p>
            <a:pPr marL="0" marR="0" lvl="0" indent="0" algn="l" rtl="0">
              <a:spcBef>
                <a:spcPts val="0"/>
              </a:spcBef>
              <a:spcAft>
                <a:spcPts val="0"/>
              </a:spcAft>
              <a:buNone/>
            </a:pPr>
            <a:r>
              <a:rPr lang="en-US" sz="2000">
                <a:solidFill>
                  <a:srgbClr val="24A9E1"/>
                </a:solidFill>
                <a:latin typeface="Tajawal Medium"/>
                <a:ea typeface="Tajawal Medium"/>
                <a:cs typeface="Tajawal Medium"/>
                <a:sym typeface="Tajawal Medium"/>
              </a:rPr>
              <a:t>Prepared by Dr. Salahaldin M. A. Abuabdou</a:t>
            </a:r>
            <a:endParaRPr sz="2000">
              <a:solidFill>
                <a:srgbClr val="24A9E1"/>
              </a:solidFill>
              <a:latin typeface="Tajawal Medium"/>
              <a:ea typeface="Tajawal Medium"/>
              <a:cs typeface="Tajawal Medium"/>
              <a:sym typeface="Tajawal Medium"/>
            </a:endParaRPr>
          </a:p>
          <a:p>
            <a:pPr marL="0" marR="0" lvl="0" indent="0" algn="l" rtl="0">
              <a:spcBef>
                <a:spcPts val="0"/>
              </a:spcBef>
              <a:spcAft>
                <a:spcPts val="0"/>
              </a:spcAft>
              <a:buNone/>
            </a:pPr>
            <a:r>
              <a:rPr lang="en-US" sz="2000">
                <a:solidFill>
                  <a:schemeClr val="lt1"/>
                </a:solidFill>
                <a:latin typeface="Tajawal Medium"/>
                <a:ea typeface="Tajawal Medium"/>
                <a:cs typeface="Tajawal Medium"/>
                <a:sym typeface="Tajawal Medium"/>
              </a:rPr>
              <a:t>Lecture 1</a:t>
            </a:r>
            <a:endParaRPr/>
          </a:p>
          <a:p>
            <a:pPr marL="0" marR="0" lvl="0" indent="0" algn="l" rtl="0">
              <a:spcBef>
                <a:spcPts val="0"/>
              </a:spcBef>
              <a:spcAft>
                <a:spcPts val="0"/>
              </a:spcAft>
              <a:buNone/>
            </a:pPr>
            <a:endParaRPr sz="2000">
              <a:solidFill>
                <a:srgbClr val="24A9E1"/>
              </a:solidFill>
              <a:latin typeface="Tajawal Medium"/>
              <a:ea typeface="Tajawal Medium"/>
              <a:cs typeface="Tajawal Medium"/>
              <a:sym typeface="Tajawal Medium"/>
            </a:endParaRPr>
          </a:p>
        </p:txBody>
      </p:sp>
      <p:sp>
        <p:nvSpPr>
          <p:cNvPr id="91" name="Google Shape;91;p1"/>
          <p:cNvSpPr txBox="1"/>
          <p:nvPr/>
        </p:nvSpPr>
        <p:spPr>
          <a:xfrm>
            <a:off x="6995710" y="3159395"/>
            <a:ext cx="4255386" cy="83099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chemeClr val="lt1"/>
                </a:solidFill>
                <a:latin typeface="Tajawal Medium"/>
                <a:ea typeface="Tajawal Medium"/>
                <a:cs typeface="Tajawal Medium"/>
                <a:sym typeface="Tajawal Medium"/>
              </a:rPr>
              <a:t>MGM603</a:t>
            </a:r>
            <a:endParaRPr sz="2800">
              <a:solidFill>
                <a:schemeClr val="lt1"/>
              </a:solidFill>
              <a:latin typeface="Calibri"/>
              <a:ea typeface="Calibri"/>
              <a:cs typeface="Calibri"/>
              <a:sym typeface="Calibri"/>
            </a:endParaRPr>
          </a:p>
          <a:p>
            <a:pPr marL="0" marR="0" lvl="0" indent="0" algn="l" rtl="0">
              <a:spcBef>
                <a:spcPts val="0"/>
              </a:spcBef>
              <a:spcAft>
                <a:spcPts val="0"/>
              </a:spcAft>
              <a:buNone/>
            </a:pPr>
            <a:r>
              <a:rPr lang="en-US" sz="2000">
                <a:solidFill>
                  <a:schemeClr val="lt1"/>
                </a:solidFill>
                <a:latin typeface="Tajawal Medium"/>
                <a:ea typeface="Tajawal Medium"/>
                <a:cs typeface="Tajawal Medium"/>
                <a:sym typeface="Tajawal Medium"/>
              </a:rPr>
              <a:t>Organizational Behavior</a:t>
            </a:r>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pic>
        <p:nvPicPr>
          <p:cNvPr id="96" name="Google Shape;96;p2"/>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97" name="Google Shape;97;p2"/>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98" name="Google Shape;98;p2"/>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99" name="Google Shape;99;p2"/>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00" name="Google Shape;100;p2"/>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101" name="Google Shape;101;p2"/>
          <p:cNvSpPr txBox="1"/>
          <p:nvPr/>
        </p:nvSpPr>
        <p:spPr>
          <a:xfrm>
            <a:off x="2650377" y="543490"/>
            <a:ext cx="2505814"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chemeClr val="lt1"/>
                </a:solidFill>
                <a:latin typeface="Times New Roman"/>
                <a:ea typeface="Times New Roman"/>
                <a:cs typeface="Times New Roman"/>
                <a:sym typeface="Times New Roman"/>
              </a:rPr>
              <a:t>Course Outlines</a:t>
            </a:r>
            <a:endParaRPr sz="2800">
              <a:solidFill>
                <a:srgbClr val="FF9518"/>
              </a:solidFill>
              <a:latin typeface="Times New Roman"/>
              <a:ea typeface="Times New Roman"/>
              <a:cs typeface="Times New Roman"/>
              <a:sym typeface="Times New Roman"/>
            </a:endParaRPr>
          </a:p>
        </p:txBody>
      </p:sp>
      <p:graphicFrame>
        <p:nvGraphicFramePr>
          <p:cNvPr id="102" name="Google Shape;102;p2"/>
          <p:cNvGraphicFramePr/>
          <p:nvPr/>
        </p:nvGraphicFramePr>
        <p:xfrm>
          <a:off x="1874165" y="1604054"/>
          <a:ext cx="8992600" cy="4170200"/>
        </p:xfrm>
        <a:graphic>
          <a:graphicData uri="http://schemas.openxmlformats.org/drawingml/2006/table">
            <a:tbl>
              <a:tblPr firstCol="1">
                <a:noFill/>
                <a:tableStyleId>{056E4201-E133-446D-9ED5-A3494C18EBA9}</a:tableStyleId>
              </a:tblPr>
              <a:tblGrid>
                <a:gridCol w="2515950"/>
                <a:gridCol w="6476650"/>
              </a:tblGrid>
              <a:tr h="536150">
                <a:tc rowSpan="2">
                  <a:txBody>
                    <a:bodyPr/>
                    <a:lstStyle/>
                    <a:p>
                      <a:pPr marL="0" marR="0" lvl="0" indent="0" algn="l" rtl="0">
                        <a:spcBef>
                          <a:spcPts val="0"/>
                        </a:spcBef>
                        <a:spcAft>
                          <a:spcPts val="0"/>
                        </a:spcAft>
                        <a:buNone/>
                      </a:pPr>
                      <a:r>
                        <a:rPr lang="en-US" sz="1800" b="0" u="none" strike="noStrike" cap="none" dirty="0">
                          <a:solidFill>
                            <a:srgbClr val="000000"/>
                          </a:solidFill>
                          <a:latin typeface="Times New Roman"/>
                          <a:ea typeface="Times New Roman"/>
                          <a:cs typeface="Times New Roman"/>
                          <a:sym typeface="Times New Roman"/>
                        </a:rPr>
                        <a:t>Part 1: introduction to organizational behavior </a:t>
                      </a:r>
                      <a:endParaRPr sz="1800" b="0" i="0" u="none" strike="noStrike" cap="none" dirty="0">
                        <a:solidFill>
                          <a:srgbClr val="000000"/>
                        </a:solidFill>
                        <a:latin typeface="Times New Roman"/>
                        <a:ea typeface="Times New Roman"/>
                        <a:cs typeface="Times New Roman"/>
                        <a:sym typeface="Times New Roman"/>
                      </a:endParaRPr>
                    </a:p>
                  </a:txBody>
                  <a:tcPr marL="9150" marR="9150" marT="9150" marB="0" anchor="ctr"/>
                </a:tc>
                <a:tc>
                  <a:txBody>
                    <a:bodyPr/>
                    <a:lstStyle/>
                    <a:p>
                      <a:pPr marL="0" marR="0" lvl="0" indent="0" algn="l" rtl="0">
                        <a:spcBef>
                          <a:spcPts val="0"/>
                        </a:spcBef>
                        <a:spcAft>
                          <a:spcPts val="0"/>
                        </a:spcAft>
                        <a:buNone/>
                      </a:pPr>
                      <a:r>
                        <a:rPr lang="en-US" sz="1800" b="0" u="none" strike="noStrike" cap="none">
                          <a:solidFill>
                            <a:srgbClr val="000000"/>
                          </a:solidFill>
                          <a:latin typeface="Times New Roman"/>
                          <a:ea typeface="Times New Roman"/>
                          <a:cs typeface="Times New Roman"/>
                          <a:sym typeface="Times New Roman"/>
                        </a:rPr>
                        <a:t> An overview of organizational behavior  </a:t>
                      </a:r>
                      <a:endParaRPr sz="1800" b="0" i="0" u="none" strike="noStrike" cap="none">
                        <a:solidFill>
                          <a:srgbClr val="000000"/>
                        </a:solidFill>
                        <a:latin typeface="Times New Roman"/>
                        <a:ea typeface="Times New Roman"/>
                        <a:cs typeface="Times New Roman"/>
                        <a:sym typeface="Times New Roman"/>
                      </a:endParaRPr>
                    </a:p>
                  </a:txBody>
                  <a:tcPr marL="9150" marR="9150" marT="9150" marB="0" anchor="ctr"/>
                </a:tc>
              </a:tr>
              <a:tr h="430725">
                <a:tc vMerge="1">
                  <a:txBody>
                    <a:bodyPr/>
                    <a:lstStyle/>
                    <a:p>
                      <a:endParaRPr lang="ar-SA"/>
                    </a:p>
                  </a:txBody>
                  <a:tcPr/>
                </a:tc>
                <a:tc>
                  <a:txBody>
                    <a:bodyPr/>
                    <a:lstStyle/>
                    <a:p>
                      <a:pPr marL="0" marR="0" lvl="0" indent="0" algn="l" rtl="0">
                        <a:spcBef>
                          <a:spcPts val="0"/>
                        </a:spcBef>
                        <a:spcAft>
                          <a:spcPts val="0"/>
                        </a:spcAft>
                        <a:buNone/>
                      </a:pPr>
                      <a:r>
                        <a:rPr lang="en-US" sz="1800" b="0" u="none" strike="noStrike" cap="none">
                          <a:solidFill>
                            <a:srgbClr val="000000"/>
                          </a:solidFill>
                          <a:latin typeface="Times New Roman"/>
                          <a:ea typeface="Times New Roman"/>
                          <a:cs typeface="Times New Roman"/>
                          <a:sym typeface="Times New Roman"/>
                        </a:rPr>
                        <a:t>The changing environment of organizations</a:t>
                      </a:r>
                      <a:endParaRPr sz="1800" b="0" i="0" u="none" strike="noStrike" cap="none">
                        <a:solidFill>
                          <a:srgbClr val="000000"/>
                        </a:solidFill>
                        <a:latin typeface="Times New Roman"/>
                        <a:ea typeface="Times New Roman"/>
                        <a:cs typeface="Times New Roman"/>
                        <a:sym typeface="Times New Roman"/>
                      </a:endParaRPr>
                    </a:p>
                  </a:txBody>
                  <a:tcPr marL="9150" marR="9150" marT="9150" marB="0" anchor="ctr"/>
                </a:tc>
              </a:tr>
              <a:tr h="283625">
                <a:tc rowSpan="4">
                  <a:txBody>
                    <a:bodyPr/>
                    <a:lstStyle/>
                    <a:p>
                      <a:pPr marL="0" marR="0" lvl="0" indent="0" algn="l" rtl="0">
                        <a:spcBef>
                          <a:spcPts val="0"/>
                        </a:spcBef>
                        <a:spcAft>
                          <a:spcPts val="0"/>
                        </a:spcAft>
                        <a:buNone/>
                      </a:pPr>
                      <a:r>
                        <a:rPr lang="en-US" sz="1800" b="0" u="none" strike="noStrike" cap="none">
                          <a:solidFill>
                            <a:srgbClr val="000000"/>
                          </a:solidFill>
                          <a:latin typeface="Times New Roman"/>
                          <a:ea typeface="Times New Roman"/>
                          <a:cs typeface="Times New Roman"/>
                          <a:sym typeface="Times New Roman"/>
                        </a:rPr>
                        <a:t>Part 2: individual behaviors and processes in organizations</a:t>
                      </a:r>
                      <a:endParaRPr sz="1800" b="0" i="0" u="none" strike="noStrike" cap="none">
                        <a:solidFill>
                          <a:srgbClr val="000000"/>
                        </a:solidFill>
                        <a:latin typeface="Times New Roman"/>
                        <a:ea typeface="Times New Roman"/>
                        <a:cs typeface="Times New Roman"/>
                        <a:sym typeface="Times New Roman"/>
                      </a:endParaRPr>
                    </a:p>
                  </a:txBody>
                  <a:tcPr marL="9150" marR="9150" marT="9150" marB="0" anchor="ctr"/>
                </a:tc>
                <a:tc>
                  <a:txBody>
                    <a:bodyPr/>
                    <a:lstStyle/>
                    <a:p>
                      <a:pPr marL="0" marR="0" lvl="0" indent="0" algn="l" rtl="0">
                        <a:spcBef>
                          <a:spcPts val="0"/>
                        </a:spcBef>
                        <a:spcAft>
                          <a:spcPts val="0"/>
                        </a:spcAft>
                        <a:buNone/>
                      </a:pPr>
                      <a:r>
                        <a:rPr lang="en-US" sz="1800" b="0" u="none" strike="noStrike" cap="none">
                          <a:solidFill>
                            <a:srgbClr val="000000"/>
                          </a:solidFill>
                          <a:latin typeface="Times New Roman"/>
                          <a:ea typeface="Times New Roman"/>
                          <a:cs typeface="Times New Roman"/>
                          <a:sym typeface="Times New Roman"/>
                        </a:rPr>
                        <a:t>Individual characteristics </a:t>
                      </a:r>
                      <a:endParaRPr sz="1800" b="0" i="0" u="none" strike="noStrike" cap="none">
                        <a:solidFill>
                          <a:srgbClr val="000000"/>
                        </a:solidFill>
                        <a:latin typeface="Times New Roman"/>
                        <a:ea typeface="Times New Roman"/>
                        <a:cs typeface="Times New Roman"/>
                        <a:sym typeface="Times New Roman"/>
                      </a:endParaRPr>
                    </a:p>
                  </a:txBody>
                  <a:tcPr marL="9150" marR="9150" marT="9150" marB="0" anchor="ctr"/>
                </a:tc>
              </a:tr>
              <a:tr h="536150">
                <a:tc vMerge="1">
                  <a:txBody>
                    <a:bodyPr/>
                    <a:lstStyle/>
                    <a:p>
                      <a:endParaRPr lang="ar-SA"/>
                    </a:p>
                  </a:txBody>
                  <a:tcPr/>
                </a:tc>
                <a:tc>
                  <a:txBody>
                    <a:bodyPr/>
                    <a:lstStyle/>
                    <a:p>
                      <a:pPr marL="0" marR="0" lvl="0" indent="0" algn="l" rtl="0">
                        <a:spcBef>
                          <a:spcPts val="0"/>
                        </a:spcBef>
                        <a:spcAft>
                          <a:spcPts val="0"/>
                        </a:spcAft>
                        <a:buNone/>
                      </a:pPr>
                      <a:r>
                        <a:rPr lang="en-US" sz="1800" b="0" u="none" strike="noStrike" cap="none" dirty="0">
                          <a:solidFill>
                            <a:srgbClr val="000000"/>
                          </a:solidFill>
                          <a:latin typeface="Times New Roman"/>
                          <a:ea typeface="Times New Roman"/>
                          <a:cs typeface="Times New Roman"/>
                          <a:sym typeface="Times New Roman"/>
                        </a:rPr>
                        <a:t>Individual values, perceptions, and reactions </a:t>
                      </a:r>
                      <a:endParaRPr sz="1800" b="0" i="0" u="none" strike="noStrike" cap="none" dirty="0">
                        <a:solidFill>
                          <a:srgbClr val="000000"/>
                        </a:solidFill>
                        <a:latin typeface="Times New Roman"/>
                        <a:ea typeface="Times New Roman"/>
                        <a:cs typeface="Times New Roman"/>
                        <a:sym typeface="Times New Roman"/>
                      </a:endParaRPr>
                    </a:p>
                  </a:txBody>
                  <a:tcPr marL="9150" marR="9150" marT="9150" marB="0" anchor="ctr"/>
                </a:tc>
              </a:tr>
              <a:tr h="283625">
                <a:tc vMerge="1">
                  <a:txBody>
                    <a:bodyPr/>
                    <a:lstStyle/>
                    <a:p>
                      <a:endParaRPr lang="ar-SA"/>
                    </a:p>
                  </a:txBody>
                  <a:tcPr/>
                </a:tc>
                <a:tc>
                  <a:txBody>
                    <a:bodyPr/>
                    <a:lstStyle/>
                    <a:p>
                      <a:pPr marL="0" marR="0" lvl="0" indent="0" algn="l" rtl="0">
                        <a:spcBef>
                          <a:spcPts val="0"/>
                        </a:spcBef>
                        <a:spcAft>
                          <a:spcPts val="0"/>
                        </a:spcAft>
                        <a:buNone/>
                      </a:pPr>
                      <a:r>
                        <a:rPr lang="en-US" sz="1800" b="0" u="none" strike="noStrike" cap="none" dirty="0">
                          <a:solidFill>
                            <a:srgbClr val="000000"/>
                          </a:solidFill>
                          <a:latin typeface="Times New Roman"/>
                          <a:ea typeface="Times New Roman"/>
                          <a:cs typeface="Times New Roman"/>
                          <a:sym typeface="Times New Roman"/>
                        </a:rPr>
                        <a:t>Motivating behavior </a:t>
                      </a:r>
                      <a:endParaRPr sz="1800" b="0" i="0" u="none" strike="noStrike" cap="none" dirty="0">
                        <a:solidFill>
                          <a:srgbClr val="000000"/>
                        </a:solidFill>
                        <a:latin typeface="Times New Roman"/>
                        <a:ea typeface="Times New Roman"/>
                        <a:cs typeface="Times New Roman"/>
                        <a:sym typeface="Times New Roman"/>
                      </a:endParaRPr>
                    </a:p>
                  </a:txBody>
                  <a:tcPr marL="9150" marR="9150" marT="9150" marB="0" anchor="ctr"/>
                </a:tc>
              </a:tr>
              <a:tr h="460375">
                <a:tc vMerge="1">
                  <a:txBody>
                    <a:bodyPr/>
                    <a:lstStyle/>
                    <a:p>
                      <a:endParaRPr lang="ar-SA"/>
                    </a:p>
                  </a:txBody>
                  <a:tcPr/>
                </a:tc>
                <a:tc>
                  <a:txBody>
                    <a:bodyPr/>
                    <a:lstStyle/>
                    <a:p>
                      <a:pPr marL="0" marR="0" lvl="0" indent="0" algn="l" rtl="0">
                        <a:spcBef>
                          <a:spcPts val="0"/>
                        </a:spcBef>
                        <a:spcAft>
                          <a:spcPts val="0"/>
                        </a:spcAft>
                        <a:buNone/>
                      </a:pPr>
                      <a:r>
                        <a:rPr lang="en-US" sz="1800" b="0" u="none" strike="noStrike" cap="none" dirty="0">
                          <a:solidFill>
                            <a:srgbClr val="000000"/>
                          </a:solidFill>
                          <a:latin typeface="Times New Roman"/>
                          <a:ea typeface="Times New Roman"/>
                          <a:cs typeface="Times New Roman"/>
                          <a:sym typeface="Times New Roman"/>
                        </a:rPr>
                        <a:t>Motivating behavior with work and rewards</a:t>
                      </a:r>
                      <a:endParaRPr sz="1800" b="0" i="0" u="none" strike="noStrike" cap="none" dirty="0">
                        <a:solidFill>
                          <a:srgbClr val="000000"/>
                        </a:solidFill>
                        <a:latin typeface="Times New Roman"/>
                        <a:ea typeface="Times New Roman"/>
                        <a:cs typeface="Times New Roman"/>
                        <a:sym typeface="Times New Roman"/>
                      </a:endParaRPr>
                    </a:p>
                  </a:txBody>
                  <a:tcPr marL="9150" marR="9150" marT="9150" marB="0" anchor="ctr"/>
                </a:tc>
              </a:tr>
              <a:tr h="283625">
                <a:tc rowSpan="4">
                  <a:txBody>
                    <a:bodyPr/>
                    <a:lstStyle/>
                    <a:p>
                      <a:pPr marL="0" marR="0" lvl="0" indent="0" algn="l" rtl="0">
                        <a:spcBef>
                          <a:spcPts val="0"/>
                        </a:spcBef>
                        <a:spcAft>
                          <a:spcPts val="0"/>
                        </a:spcAft>
                        <a:buNone/>
                      </a:pPr>
                      <a:r>
                        <a:rPr lang="en-US" sz="1800" b="0" u="none" strike="noStrike" cap="none">
                          <a:solidFill>
                            <a:srgbClr val="000000"/>
                          </a:solidFill>
                          <a:latin typeface="Times New Roman"/>
                          <a:ea typeface="Times New Roman"/>
                          <a:cs typeface="Times New Roman"/>
                          <a:sym typeface="Times New Roman"/>
                        </a:rPr>
                        <a:t>Part 3. Social and group processes in organizations</a:t>
                      </a:r>
                      <a:endParaRPr sz="1800" b="0" i="0" u="none" strike="noStrike" cap="none">
                        <a:solidFill>
                          <a:srgbClr val="000000"/>
                        </a:solidFill>
                        <a:latin typeface="Times New Roman"/>
                        <a:ea typeface="Times New Roman"/>
                        <a:cs typeface="Times New Roman"/>
                        <a:sym typeface="Times New Roman"/>
                      </a:endParaRPr>
                    </a:p>
                  </a:txBody>
                  <a:tcPr marL="9150" marR="9150" marT="9150" marB="0" anchor="ctr"/>
                </a:tc>
                <a:tc>
                  <a:txBody>
                    <a:bodyPr/>
                    <a:lstStyle/>
                    <a:p>
                      <a:pPr marL="0" marR="0" lvl="0" indent="0" algn="l" rtl="0">
                        <a:spcBef>
                          <a:spcPts val="0"/>
                        </a:spcBef>
                        <a:spcAft>
                          <a:spcPts val="0"/>
                        </a:spcAft>
                        <a:buNone/>
                      </a:pPr>
                      <a:r>
                        <a:rPr lang="en-US" sz="1800" b="0" u="none" strike="noStrike" cap="none" dirty="0">
                          <a:solidFill>
                            <a:srgbClr val="000000"/>
                          </a:solidFill>
                          <a:latin typeface="Times New Roman"/>
                          <a:ea typeface="Times New Roman"/>
                          <a:cs typeface="Times New Roman"/>
                          <a:sym typeface="Times New Roman"/>
                        </a:rPr>
                        <a:t>Groups and teams</a:t>
                      </a:r>
                      <a:endParaRPr sz="1800" b="0" i="0" u="none" strike="noStrike" cap="none" dirty="0">
                        <a:solidFill>
                          <a:srgbClr val="000000"/>
                        </a:solidFill>
                        <a:latin typeface="Times New Roman"/>
                        <a:ea typeface="Times New Roman"/>
                        <a:cs typeface="Times New Roman"/>
                        <a:sym typeface="Times New Roman"/>
                      </a:endParaRPr>
                    </a:p>
                  </a:txBody>
                  <a:tcPr marL="9150" marR="9150" marT="9150" marB="0" anchor="ctr"/>
                </a:tc>
              </a:tr>
              <a:tr h="536150">
                <a:tc vMerge="1">
                  <a:txBody>
                    <a:bodyPr/>
                    <a:lstStyle/>
                    <a:p>
                      <a:endParaRPr lang="ar-SA"/>
                    </a:p>
                  </a:txBody>
                  <a:tcPr/>
                </a:tc>
                <a:tc>
                  <a:txBody>
                    <a:bodyPr/>
                    <a:lstStyle/>
                    <a:p>
                      <a:pPr marL="0" marR="0" lvl="0" indent="0" algn="l" rtl="0">
                        <a:spcBef>
                          <a:spcPts val="0"/>
                        </a:spcBef>
                        <a:spcAft>
                          <a:spcPts val="0"/>
                        </a:spcAft>
                        <a:buNone/>
                      </a:pPr>
                      <a:r>
                        <a:rPr lang="en-US" sz="1800" b="0" u="none" strike="noStrike" cap="none" dirty="0">
                          <a:solidFill>
                            <a:srgbClr val="000000"/>
                          </a:solidFill>
                          <a:latin typeface="Times New Roman"/>
                          <a:ea typeface="Times New Roman"/>
                          <a:cs typeface="Times New Roman"/>
                          <a:sym typeface="Times New Roman"/>
                        </a:rPr>
                        <a:t>Decision making and problem solving</a:t>
                      </a:r>
                      <a:endParaRPr sz="1800" b="0" i="0" u="none" strike="noStrike" cap="none" dirty="0">
                        <a:solidFill>
                          <a:srgbClr val="000000"/>
                        </a:solidFill>
                        <a:latin typeface="Times New Roman"/>
                        <a:ea typeface="Times New Roman"/>
                        <a:cs typeface="Times New Roman"/>
                        <a:sym typeface="Times New Roman"/>
                      </a:endParaRPr>
                    </a:p>
                  </a:txBody>
                  <a:tcPr marL="9150" marR="9150" marT="9150" marB="0" anchor="ctr"/>
                </a:tc>
              </a:tr>
              <a:tr h="283625">
                <a:tc vMerge="1">
                  <a:txBody>
                    <a:bodyPr/>
                    <a:lstStyle/>
                    <a:p>
                      <a:endParaRPr lang="ar-SA"/>
                    </a:p>
                  </a:txBody>
                  <a:tcPr/>
                </a:tc>
                <a:tc>
                  <a:txBody>
                    <a:bodyPr/>
                    <a:lstStyle/>
                    <a:p>
                      <a:pPr marL="0" marR="0" lvl="0" indent="0" algn="l" rtl="0">
                        <a:spcBef>
                          <a:spcPts val="0"/>
                        </a:spcBef>
                        <a:spcAft>
                          <a:spcPts val="0"/>
                        </a:spcAft>
                        <a:buNone/>
                      </a:pPr>
                      <a:r>
                        <a:rPr lang="en-US" sz="1800" b="0" u="none" strike="noStrike" cap="none" dirty="0">
                          <a:solidFill>
                            <a:srgbClr val="000000"/>
                          </a:solidFill>
                          <a:latin typeface="Times New Roman"/>
                          <a:ea typeface="Times New Roman"/>
                          <a:cs typeface="Times New Roman"/>
                          <a:sym typeface="Times New Roman"/>
                        </a:rPr>
                        <a:t>Communication</a:t>
                      </a:r>
                      <a:endParaRPr sz="1800" b="0" i="0" u="none" strike="noStrike" cap="none" dirty="0">
                        <a:solidFill>
                          <a:srgbClr val="000000"/>
                        </a:solidFill>
                        <a:latin typeface="Times New Roman"/>
                        <a:ea typeface="Times New Roman"/>
                        <a:cs typeface="Times New Roman"/>
                        <a:sym typeface="Times New Roman"/>
                      </a:endParaRPr>
                    </a:p>
                  </a:txBody>
                  <a:tcPr marL="9150" marR="9150" marT="9150" marB="0" anchor="ctr"/>
                </a:tc>
              </a:tr>
              <a:tr h="536150">
                <a:tc vMerge="1">
                  <a:txBody>
                    <a:bodyPr/>
                    <a:lstStyle/>
                    <a:p>
                      <a:endParaRPr lang="ar-SA"/>
                    </a:p>
                  </a:txBody>
                  <a:tcPr/>
                </a:tc>
                <a:tc>
                  <a:txBody>
                    <a:bodyPr/>
                    <a:lstStyle/>
                    <a:p>
                      <a:pPr marL="0" marR="0" lvl="0" indent="0" algn="l" rtl="0">
                        <a:spcBef>
                          <a:spcPts val="0"/>
                        </a:spcBef>
                        <a:spcAft>
                          <a:spcPts val="0"/>
                        </a:spcAft>
                        <a:buNone/>
                      </a:pPr>
                      <a:r>
                        <a:rPr lang="en-US" sz="1800" b="0" u="none" strike="noStrike" cap="none" dirty="0">
                          <a:solidFill>
                            <a:srgbClr val="000000"/>
                          </a:solidFill>
                          <a:latin typeface="Times New Roman"/>
                          <a:ea typeface="Times New Roman"/>
                          <a:cs typeface="Times New Roman"/>
                          <a:sym typeface="Times New Roman"/>
                        </a:rPr>
                        <a:t>Managing conflict and negotiating</a:t>
                      </a:r>
                      <a:endParaRPr sz="1800" b="0" i="0" u="none" strike="noStrike" cap="none" dirty="0">
                        <a:solidFill>
                          <a:srgbClr val="000000"/>
                        </a:solidFill>
                        <a:latin typeface="Times New Roman"/>
                        <a:ea typeface="Times New Roman"/>
                        <a:cs typeface="Times New Roman"/>
                        <a:sym typeface="Times New Roman"/>
                      </a:endParaRPr>
                    </a:p>
                  </a:txBody>
                  <a:tcPr marL="9150" marR="9150" marT="9150" marB="0" anchor="ctr"/>
                </a:tc>
              </a:tr>
            </a:tbl>
          </a:graphicData>
        </a:graphic>
      </p:graphicFrame>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06"/>
        <p:cNvGrpSpPr/>
        <p:nvPr/>
      </p:nvGrpSpPr>
      <p:grpSpPr>
        <a:xfrm>
          <a:off x="0" y="0"/>
          <a:ext cx="0" cy="0"/>
          <a:chOff x="0" y="0"/>
          <a:chExt cx="0" cy="0"/>
        </a:xfrm>
      </p:grpSpPr>
      <p:pic>
        <p:nvPicPr>
          <p:cNvPr id="107" name="Google Shape;107;p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08" name="Google Shape;108;p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09" name="Google Shape;109;p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10" name="Google Shape;110;p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11" name="Google Shape;111;p3"/>
          <p:cNvPicPr preferRelativeResize="0"/>
          <p:nvPr/>
        </p:nvPicPr>
        <p:blipFill rotWithShape="1">
          <a:blip r:embed="rId6">
            <a:alphaModFix/>
          </a:blip>
          <a:srcRect/>
          <a:stretch/>
        </p:blipFill>
        <p:spPr>
          <a:xfrm>
            <a:off x="-108036" y="0"/>
            <a:ext cx="9533101" cy="1610200"/>
          </a:xfrm>
          <a:prstGeom prst="rect">
            <a:avLst/>
          </a:prstGeom>
          <a:noFill/>
          <a:ln>
            <a:noFill/>
          </a:ln>
        </p:spPr>
      </p:pic>
      <p:graphicFrame>
        <p:nvGraphicFramePr>
          <p:cNvPr id="112" name="Google Shape;112;p3"/>
          <p:cNvGraphicFramePr/>
          <p:nvPr/>
        </p:nvGraphicFramePr>
        <p:xfrm>
          <a:off x="1874165" y="1610200"/>
          <a:ext cx="9405850" cy="2205975"/>
        </p:xfrm>
        <a:graphic>
          <a:graphicData uri="http://schemas.openxmlformats.org/drawingml/2006/table">
            <a:tbl>
              <a:tblPr firstCol="1">
                <a:noFill/>
                <a:tableStyleId>{056E4201-E133-446D-9ED5-A3494C18EBA9}</a:tableStyleId>
              </a:tblPr>
              <a:tblGrid>
                <a:gridCol w="3095400"/>
                <a:gridCol w="6310450"/>
              </a:tblGrid>
              <a:tr h="312275">
                <a:tc rowSpan="3">
                  <a:txBody>
                    <a:bodyPr/>
                    <a:lstStyle/>
                    <a:p>
                      <a:pPr marL="0" marR="0" lvl="0" indent="0" algn="l" rtl="0">
                        <a:spcBef>
                          <a:spcPts val="0"/>
                        </a:spcBef>
                        <a:spcAft>
                          <a:spcPts val="0"/>
                        </a:spcAft>
                        <a:buNone/>
                      </a:pPr>
                      <a:r>
                        <a:rPr lang="en-US" sz="1800" b="0" u="none" strike="noStrike" cap="none">
                          <a:solidFill>
                            <a:srgbClr val="000000"/>
                          </a:solidFill>
                          <a:latin typeface="Times New Roman"/>
                          <a:ea typeface="Times New Roman"/>
                          <a:cs typeface="Times New Roman"/>
                          <a:sym typeface="Times New Roman"/>
                        </a:rPr>
                        <a:t>Part 4. Leadership and influence processes in organizations</a:t>
                      </a:r>
                      <a:endParaRPr/>
                    </a:p>
                  </a:txBody>
                  <a:tcPr marL="9525" marR="9525" marT="9525" marB="0" anchor="ctr"/>
                </a:tc>
                <a:tc>
                  <a:txBody>
                    <a:bodyPr/>
                    <a:lstStyle/>
                    <a:p>
                      <a:pPr marL="0" marR="0" lvl="0" indent="0" algn="l" rtl="0">
                        <a:spcBef>
                          <a:spcPts val="0"/>
                        </a:spcBef>
                        <a:spcAft>
                          <a:spcPts val="0"/>
                        </a:spcAft>
                        <a:buNone/>
                      </a:pPr>
                      <a:r>
                        <a:rPr lang="en-US" sz="1800" b="0" u="none" strike="noStrike" cap="none">
                          <a:solidFill>
                            <a:srgbClr val="000000"/>
                          </a:solidFill>
                          <a:latin typeface="Times New Roman"/>
                          <a:ea typeface="Times New Roman"/>
                          <a:cs typeface="Times New Roman"/>
                          <a:sym typeface="Times New Roman"/>
                        </a:rPr>
                        <a:t>Traditional leadership approaches</a:t>
                      </a:r>
                      <a:endParaRPr/>
                    </a:p>
                  </a:txBody>
                  <a:tcPr marL="9525" marR="9525" marT="9525" marB="0" anchor="ctr"/>
                </a:tc>
              </a:tr>
              <a:tr h="624550">
                <a:tc vMerge="1">
                  <a:txBody>
                    <a:bodyPr/>
                    <a:lstStyle/>
                    <a:p>
                      <a:endParaRPr lang="ar-SA"/>
                    </a:p>
                  </a:txBody>
                  <a:tcPr/>
                </a:tc>
                <a:tc>
                  <a:txBody>
                    <a:bodyPr/>
                    <a:lstStyle/>
                    <a:p>
                      <a:pPr marL="0" marR="0" lvl="0" indent="0" algn="l" rtl="0">
                        <a:spcBef>
                          <a:spcPts val="0"/>
                        </a:spcBef>
                        <a:spcAft>
                          <a:spcPts val="0"/>
                        </a:spcAft>
                        <a:buNone/>
                      </a:pPr>
                      <a:r>
                        <a:rPr lang="en-US" sz="1800" b="0" u="none" strike="noStrike" cap="none">
                          <a:solidFill>
                            <a:srgbClr val="000000"/>
                          </a:solidFill>
                          <a:latin typeface="Times New Roman"/>
                          <a:ea typeface="Times New Roman"/>
                          <a:cs typeface="Times New Roman"/>
                          <a:sym typeface="Times New Roman"/>
                        </a:rPr>
                        <a:t>Contemporary views of leadership in organizations </a:t>
                      </a:r>
                      <a:endParaRPr sz="1800" b="0" u="none" strike="noStrike" cap="none">
                        <a:solidFill>
                          <a:srgbClr val="000000"/>
                        </a:solidFill>
                        <a:latin typeface="Times New Roman"/>
                        <a:ea typeface="Times New Roman"/>
                        <a:cs typeface="Times New Roman"/>
                        <a:sym typeface="Times New Roman"/>
                      </a:endParaRPr>
                    </a:p>
                  </a:txBody>
                  <a:tcPr marL="9525" marR="9525" marT="9525" marB="0" anchor="ctr"/>
                </a:tc>
              </a:tr>
              <a:tr h="421275">
                <a:tc vMerge="1">
                  <a:txBody>
                    <a:bodyPr/>
                    <a:lstStyle/>
                    <a:p>
                      <a:endParaRPr lang="ar-SA"/>
                    </a:p>
                  </a:txBody>
                  <a:tcPr/>
                </a:tc>
                <a:tc>
                  <a:txBody>
                    <a:bodyPr/>
                    <a:lstStyle/>
                    <a:p>
                      <a:pPr marL="0" marR="0" lvl="0" indent="0" algn="l" rtl="0">
                        <a:spcBef>
                          <a:spcPts val="0"/>
                        </a:spcBef>
                        <a:spcAft>
                          <a:spcPts val="0"/>
                        </a:spcAft>
                        <a:buNone/>
                      </a:pPr>
                      <a:r>
                        <a:rPr lang="en-US" sz="1800" b="0" u="none" strike="noStrike" cap="none">
                          <a:solidFill>
                            <a:srgbClr val="000000"/>
                          </a:solidFill>
                          <a:latin typeface="Times New Roman"/>
                          <a:ea typeface="Times New Roman"/>
                          <a:cs typeface="Times New Roman"/>
                          <a:sym typeface="Times New Roman"/>
                        </a:rPr>
                        <a:t>Power, influence, and politics</a:t>
                      </a:r>
                      <a:endParaRPr/>
                    </a:p>
                  </a:txBody>
                  <a:tcPr marL="9525" marR="9525" marT="9525" marB="0" anchor="ctr"/>
                </a:tc>
              </a:tr>
              <a:tr h="535600">
                <a:tc rowSpan="2">
                  <a:txBody>
                    <a:bodyPr/>
                    <a:lstStyle/>
                    <a:p>
                      <a:pPr marL="0" marR="0" lvl="0" indent="0" algn="l" rtl="0">
                        <a:spcBef>
                          <a:spcPts val="0"/>
                        </a:spcBef>
                        <a:spcAft>
                          <a:spcPts val="0"/>
                        </a:spcAft>
                        <a:buNone/>
                      </a:pPr>
                      <a:r>
                        <a:rPr lang="en-US" sz="1800" b="0" u="none" strike="noStrike" cap="none">
                          <a:solidFill>
                            <a:srgbClr val="000000"/>
                          </a:solidFill>
                          <a:latin typeface="Times New Roman"/>
                          <a:ea typeface="Times New Roman"/>
                          <a:cs typeface="Times New Roman"/>
                          <a:sym typeface="Times New Roman"/>
                        </a:rPr>
                        <a:t>Part 5. Organizational processes and characteristics</a:t>
                      </a:r>
                      <a:endParaRPr/>
                    </a:p>
                  </a:txBody>
                  <a:tcPr marL="9525" marR="9525" marT="9525" marB="0" anchor="ctr"/>
                </a:tc>
                <a:tc>
                  <a:txBody>
                    <a:bodyPr/>
                    <a:lstStyle/>
                    <a:p>
                      <a:pPr marL="0" marR="0" lvl="0" indent="0" algn="l" rtl="0">
                        <a:spcBef>
                          <a:spcPts val="0"/>
                        </a:spcBef>
                        <a:spcAft>
                          <a:spcPts val="0"/>
                        </a:spcAft>
                        <a:buNone/>
                      </a:pPr>
                      <a:r>
                        <a:rPr lang="en-US" sz="1800" b="0" u="none" strike="noStrike" cap="none">
                          <a:solidFill>
                            <a:srgbClr val="000000"/>
                          </a:solidFill>
                          <a:latin typeface="Times New Roman"/>
                          <a:ea typeface="Times New Roman"/>
                          <a:cs typeface="Times New Roman"/>
                          <a:sym typeface="Times New Roman"/>
                        </a:rPr>
                        <a:t>Organizational structure and design</a:t>
                      </a:r>
                      <a:endParaRPr/>
                    </a:p>
                  </a:txBody>
                  <a:tcPr marL="9525" marR="9525" marT="9525" marB="0" anchor="ctr"/>
                </a:tc>
              </a:tr>
              <a:tr h="312275">
                <a:tc vMerge="1">
                  <a:txBody>
                    <a:bodyPr/>
                    <a:lstStyle/>
                    <a:p>
                      <a:endParaRPr lang="ar-SA"/>
                    </a:p>
                  </a:txBody>
                  <a:tcPr/>
                </a:tc>
                <a:tc>
                  <a:txBody>
                    <a:bodyPr/>
                    <a:lstStyle/>
                    <a:p>
                      <a:pPr marL="0" marR="0" lvl="0" indent="0" algn="l" rtl="0">
                        <a:spcBef>
                          <a:spcPts val="0"/>
                        </a:spcBef>
                        <a:spcAft>
                          <a:spcPts val="0"/>
                        </a:spcAft>
                        <a:buNone/>
                      </a:pPr>
                      <a:r>
                        <a:rPr lang="en-US" sz="1800" b="0" u="none" strike="noStrike" cap="none">
                          <a:solidFill>
                            <a:srgbClr val="000000"/>
                          </a:solidFill>
                          <a:latin typeface="Times New Roman"/>
                          <a:ea typeface="Times New Roman"/>
                          <a:cs typeface="Times New Roman"/>
                          <a:sym typeface="Times New Roman"/>
                        </a:rPr>
                        <a:t>Organizational culture</a:t>
                      </a:r>
                      <a:endParaRPr/>
                    </a:p>
                  </a:txBody>
                  <a:tcPr marL="9525" marR="9525" marT="9525" marB="0" anchor="ctr"/>
                </a:tc>
              </a:tr>
            </a:tbl>
          </a:graphicData>
        </a:graphic>
      </p:graphicFrame>
      <p:sp>
        <p:nvSpPr>
          <p:cNvPr id="113" name="Google Shape;113;p3"/>
          <p:cNvSpPr txBox="1"/>
          <p:nvPr/>
        </p:nvSpPr>
        <p:spPr>
          <a:xfrm>
            <a:off x="2650377" y="543490"/>
            <a:ext cx="2366353"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chemeClr val="lt1"/>
                </a:solidFill>
                <a:latin typeface="Times New Roman"/>
                <a:ea typeface="Times New Roman"/>
                <a:cs typeface="Times New Roman"/>
                <a:sym typeface="Times New Roman"/>
              </a:rPr>
              <a:t>Course Outline</a:t>
            </a:r>
            <a:endParaRPr sz="2800">
              <a:solidFill>
                <a:srgbClr val="FF9518"/>
              </a:solidFill>
              <a:latin typeface="Times New Roman"/>
              <a:ea typeface="Times New Roman"/>
              <a:cs typeface="Times New Roman"/>
              <a:sym typeface="Times New Roman"/>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grpSp>
        <p:nvGrpSpPr>
          <p:cNvPr id="118" name="Google Shape;118;p4"/>
          <p:cNvGrpSpPr/>
          <p:nvPr/>
        </p:nvGrpSpPr>
        <p:grpSpPr>
          <a:xfrm>
            <a:off x="-108036" y="-18266"/>
            <a:ext cx="12300036" cy="6623451"/>
            <a:chOff x="-108036" y="-18266"/>
            <a:chExt cx="12300036" cy="6623451"/>
          </a:xfrm>
        </p:grpSpPr>
        <p:pic>
          <p:nvPicPr>
            <p:cNvPr id="119" name="Google Shape;119;p4"/>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120" name="Google Shape;120;p4"/>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21" name="Google Shape;121;p4"/>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22" name="Google Shape;122;p4"/>
            <p:cNvSpPr/>
            <p:nvPr/>
          </p:nvSpPr>
          <p:spPr>
            <a:xfrm>
              <a:off x="-46037" y="-18266"/>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123" name="Google Shape;123;p4"/>
            <p:cNvPicPr preferRelativeResize="0"/>
            <p:nvPr/>
          </p:nvPicPr>
          <p:blipFill rotWithShape="1">
            <a:blip r:embed="rId4">
              <a:alphaModFix/>
            </a:blip>
            <a:srcRect/>
            <a:stretch/>
          </p:blipFill>
          <p:spPr>
            <a:xfrm>
              <a:off x="651740" y="5508979"/>
              <a:ext cx="1222425" cy="1096206"/>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2289771" y="5941698"/>
              <a:ext cx="9902229" cy="204838"/>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2204822"/>
              <a:ext cx="238650" cy="2709534"/>
            </a:xfrm>
            <a:prstGeom prst="rect">
              <a:avLst/>
            </a:prstGeom>
            <a:noFill/>
            <a:ln>
              <a:noFill/>
            </a:ln>
          </p:spPr>
        </p:pic>
        <p:sp>
          <p:nvSpPr>
            <p:cNvPr id="126" name="Google Shape;126;p4"/>
            <p:cNvSpPr txBox="1"/>
            <p:nvPr/>
          </p:nvSpPr>
          <p:spPr>
            <a:xfrm>
              <a:off x="2532063" y="515130"/>
              <a:ext cx="4735941"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chemeClr val="lt1"/>
                  </a:solidFill>
                  <a:latin typeface="Times New Roman"/>
                  <a:ea typeface="Times New Roman"/>
                  <a:cs typeface="Times New Roman"/>
                  <a:sym typeface="Times New Roman"/>
                </a:rPr>
                <a:t>REFERENCES</a:t>
              </a:r>
              <a:r>
                <a:rPr lang="en-US" sz="2800">
                  <a:solidFill>
                    <a:schemeClr val="lt1"/>
                  </a:solidFill>
                  <a:latin typeface="Tajawal Medium"/>
                  <a:ea typeface="Tajawal Medium"/>
                  <a:cs typeface="Tajawal Medium"/>
                  <a:sym typeface="Tajawal Medium"/>
                </a:rPr>
                <a:t> </a:t>
              </a:r>
              <a:endParaRPr sz="2800">
                <a:solidFill>
                  <a:srgbClr val="FF9518"/>
                </a:solidFill>
                <a:latin typeface="Tajawal Medium"/>
                <a:ea typeface="Tajawal Medium"/>
                <a:cs typeface="Tajawal Medium"/>
                <a:sym typeface="Tajawal Medium"/>
              </a:endParaRPr>
            </a:p>
          </p:txBody>
        </p:sp>
      </p:grpSp>
      <p:pic>
        <p:nvPicPr>
          <p:cNvPr id="127" name="Google Shape;127;p4" descr="الغلاف الأمامي"/>
          <p:cNvPicPr preferRelativeResize="0"/>
          <p:nvPr/>
        </p:nvPicPr>
        <p:blipFill rotWithShape="1">
          <a:blip r:embed="rId7">
            <a:alphaModFix/>
          </a:blip>
          <a:srcRect/>
          <a:stretch/>
        </p:blipFill>
        <p:spPr>
          <a:xfrm>
            <a:off x="2093843" y="1401454"/>
            <a:ext cx="3765759" cy="4316270"/>
          </a:xfrm>
          <a:prstGeom prst="rect">
            <a:avLst/>
          </a:prstGeom>
          <a:noFill/>
          <a:ln>
            <a:noFill/>
          </a:ln>
        </p:spPr>
      </p:pic>
      <p:pic>
        <p:nvPicPr>
          <p:cNvPr id="128" name="Google Shape;128;p4"/>
          <p:cNvPicPr preferRelativeResize="0"/>
          <p:nvPr/>
        </p:nvPicPr>
        <p:blipFill rotWithShape="1">
          <a:blip r:embed="rId8">
            <a:alphaModFix/>
          </a:blip>
          <a:srcRect/>
          <a:stretch/>
        </p:blipFill>
        <p:spPr>
          <a:xfrm>
            <a:off x="6776018" y="1613685"/>
            <a:ext cx="3819525" cy="4002960"/>
          </a:xfrm>
          <a:prstGeom prst="rect">
            <a:avLst/>
          </a:prstGeom>
          <a:noFill/>
          <a:ln>
            <a:noFill/>
          </a:ln>
        </p:spPr>
      </p:pic>
      <p:pic>
        <p:nvPicPr>
          <p:cNvPr id="129" name="Google Shape;129;p4"/>
          <p:cNvPicPr preferRelativeResize="0"/>
          <p:nvPr/>
        </p:nvPicPr>
        <p:blipFill rotWithShape="1">
          <a:blip r:embed="rId6">
            <a:alphaModFix/>
          </a:blip>
          <a:srcRect/>
          <a:stretch/>
        </p:blipFill>
        <p:spPr>
          <a:xfrm>
            <a:off x="12072675" y="2204822"/>
            <a:ext cx="238650" cy="2709534"/>
          </a:xfrm>
          <a:prstGeom prst="rect">
            <a:avLst/>
          </a:prstGeom>
          <a:noFill/>
          <a:ln>
            <a:noFill/>
          </a:ln>
        </p:spPr>
      </p:pic>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33"/>
        <p:cNvGrpSpPr/>
        <p:nvPr/>
      </p:nvGrpSpPr>
      <p:grpSpPr>
        <a:xfrm>
          <a:off x="0" y="0"/>
          <a:ext cx="0" cy="0"/>
          <a:chOff x="0" y="0"/>
          <a:chExt cx="0" cy="0"/>
        </a:xfrm>
      </p:grpSpPr>
      <p:pic>
        <p:nvPicPr>
          <p:cNvPr id="134" name="Google Shape;134;p5"/>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35" name="Google Shape;135;p5"/>
          <p:cNvPicPr preferRelativeResize="0"/>
          <p:nvPr/>
        </p:nvPicPr>
        <p:blipFill rotWithShape="1">
          <a:blip r:embed="rId4">
            <a:alphaModFix/>
          </a:blip>
          <a:srcRect/>
          <a:stretch/>
        </p:blipFill>
        <p:spPr>
          <a:xfrm>
            <a:off x="2289771" y="5954663"/>
            <a:ext cx="9902229" cy="204838"/>
          </a:xfrm>
          <a:prstGeom prst="rect">
            <a:avLst/>
          </a:prstGeom>
          <a:noFill/>
          <a:ln>
            <a:noFill/>
          </a:ln>
        </p:spPr>
      </p:pic>
      <p:pic>
        <p:nvPicPr>
          <p:cNvPr id="136" name="Google Shape;136;p5"/>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37" name="Google Shape;137;p5"/>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38" name="Google Shape;138;p5"/>
          <p:cNvPicPr preferRelativeResize="0"/>
          <p:nvPr/>
        </p:nvPicPr>
        <p:blipFill rotWithShape="1">
          <a:blip r:embed="rId6">
            <a:alphaModFix/>
          </a:blip>
          <a:srcRect/>
          <a:stretch/>
        </p:blipFill>
        <p:spPr>
          <a:xfrm>
            <a:off x="-17323" y="0"/>
            <a:ext cx="9533101" cy="1610200"/>
          </a:xfrm>
          <a:prstGeom prst="rect">
            <a:avLst/>
          </a:prstGeom>
          <a:noFill/>
          <a:ln>
            <a:noFill/>
          </a:ln>
        </p:spPr>
      </p:pic>
      <p:sp>
        <p:nvSpPr>
          <p:cNvPr id="139" name="Google Shape;139;p5"/>
          <p:cNvSpPr txBox="1"/>
          <p:nvPr/>
        </p:nvSpPr>
        <p:spPr>
          <a:xfrm>
            <a:off x="2289771" y="576493"/>
            <a:ext cx="613655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chemeClr val="lt1"/>
                </a:solidFill>
                <a:latin typeface="Times New Roman"/>
                <a:ea typeface="Times New Roman"/>
                <a:cs typeface="Times New Roman"/>
                <a:sym typeface="Times New Roman"/>
              </a:rPr>
              <a:t>An Overview of Organizational Behavior</a:t>
            </a:r>
            <a:endParaRPr/>
          </a:p>
        </p:txBody>
      </p:sp>
      <p:sp>
        <p:nvSpPr>
          <p:cNvPr id="140" name="Google Shape;140;p5"/>
          <p:cNvSpPr txBox="1"/>
          <p:nvPr/>
        </p:nvSpPr>
        <p:spPr>
          <a:xfrm>
            <a:off x="1874164" y="1610200"/>
            <a:ext cx="9666095" cy="4197559"/>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1800" b="1" u="sng" dirty="0">
                <a:solidFill>
                  <a:srgbClr val="002060"/>
                </a:solidFill>
                <a:latin typeface="Times New Roman"/>
                <a:ea typeface="Times New Roman"/>
                <a:cs typeface="Times New Roman"/>
                <a:sym typeface="Times New Roman"/>
              </a:rPr>
              <a:t>Outcomes of the chapter:</a:t>
            </a:r>
            <a:endParaRPr dirty="0"/>
          </a:p>
          <a:p>
            <a:pPr marL="285750" marR="0" lvl="0" indent="-285750" algn="just" rtl="0">
              <a:lnSpc>
                <a:spcPct val="150000"/>
              </a:lnSpc>
              <a:spcBef>
                <a:spcPts val="0"/>
              </a:spcBef>
              <a:spcAft>
                <a:spcPts val="0"/>
              </a:spcAft>
              <a:buClr>
                <a:schemeClr val="dk1"/>
              </a:buClr>
              <a:buSzPts val="1800"/>
              <a:buFont typeface="Noto Sans Symbols"/>
              <a:buChar char="❑"/>
            </a:pPr>
            <a:r>
              <a:rPr lang="en-US" sz="1800" dirty="0">
                <a:solidFill>
                  <a:schemeClr val="dk1"/>
                </a:solidFill>
                <a:latin typeface="Times New Roman"/>
                <a:ea typeface="Times New Roman"/>
                <a:cs typeface="Times New Roman"/>
                <a:sym typeface="Times New Roman"/>
              </a:rPr>
              <a:t>Define the organizational behavior and describe how it impacts both personal; and organizational success. </a:t>
            </a:r>
            <a:endParaRPr dirty="0"/>
          </a:p>
          <a:p>
            <a:pPr marL="285750" marR="0" lvl="0" indent="-285750" algn="just" rtl="0">
              <a:lnSpc>
                <a:spcPct val="150000"/>
              </a:lnSpc>
              <a:spcBef>
                <a:spcPts val="0"/>
              </a:spcBef>
              <a:spcAft>
                <a:spcPts val="0"/>
              </a:spcAft>
              <a:buClr>
                <a:schemeClr val="dk1"/>
              </a:buClr>
              <a:buSzPts val="1800"/>
              <a:buFont typeface="Noto Sans Symbols"/>
              <a:buChar char="❑"/>
            </a:pPr>
            <a:r>
              <a:rPr lang="en-US" sz="1800" dirty="0">
                <a:solidFill>
                  <a:schemeClr val="dk1"/>
                </a:solidFill>
                <a:latin typeface="Times New Roman"/>
                <a:ea typeface="Times New Roman"/>
                <a:cs typeface="Times New Roman"/>
                <a:sym typeface="Times New Roman"/>
              </a:rPr>
              <a:t> Identify the basic management functions and essential skills that compromise the management process  and relate them to organizational behavior.</a:t>
            </a:r>
            <a:endParaRPr dirty="0"/>
          </a:p>
          <a:p>
            <a:pPr marL="285750" marR="0" lvl="0" indent="-285750" algn="just" rtl="0">
              <a:lnSpc>
                <a:spcPct val="150000"/>
              </a:lnSpc>
              <a:spcBef>
                <a:spcPts val="0"/>
              </a:spcBef>
              <a:spcAft>
                <a:spcPts val="0"/>
              </a:spcAft>
              <a:buClr>
                <a:schemeClr val="dk1"/>
              </a:buClr>
              <a:buSzPts val="1800"/>
              <a:buFont typeface="Noto Sans Symbols"/>
              <a:buChar char="❑"/>
            </a:pPr>
            <a:r>
              <a:rPr lang="en-US" sz="1800" dirty="0">
                <a:solidFill>
                  <a:schemeClr val="dk1"/>
                </a:solidFill>
                <a:latin typeface="Times New Roman"/>
                <a:ea typeface="Times New Roman"/>
                <a:cs typeface="Times New Roman"/>
                <a:sym typeface="Times New Roman"/>
              </a:rPr>
              <a:t>Describe the strategic </a:t>
            </a:r>
            <a:r>
              <a:rPr lang="en-US" sz="1800" dirty="0" smtClean="0">
                <a:solidFill>
                  <a:schemeClr val="dk1"/>
                </a:solidFill>
                <a:latin typeface="Times New Roman"/>
                <a:ea typeface="Times New Roman"/>
                <a:cs typeface="Times New Roman"/>
                <a:sym typeface="Times New Roman"/>
              </a:rPr>
              <a:t>context of </a:t>
            </a:r>
            <a:r>
              <a:rPr lang="en-US" sz="1800" dirty="0">
                <a:solidFill>
                  <a:schemeClr val="dk1"/>
                </a:solidFill>
                <a:latin typeface="Times New Roman"/>
                <a:ea typeface="Times New Roman"/>
                <a:cs typeface="Times New Roman"/>
                <a:sym typeface="Times New Roman"/>
              </a:rPr>
              <a:t>organizational behavior and discuss the relationships between strategy and organizational behavior.</a:t>
            </a:r>
            <a:endParaRPr dirty="0"/>
          </a:p>
          <a:p>
            <a:pPr marL="285750" marR="0" lvl="0" indent="-285750" algn="just" rtl="0">
              <a:lnSpc>
                <a:spcPct val="150000"/>
              </a:lnSpc>
              <a:spcBef>
                <a:spcPts val="0"/>
              </a:spcBef>
              <a:spcAft>
                <a:spcPts val="0"/>
              </a:spcAft>
              <a:buClr>
                <a:schemeClr val="dk1"/>
              </a:buClr>
              <a:buSzPts val="1800"/>
              <a:buFont typeface="Noto Sans Symbols"/>
              <a:buChar char="❑"/>
            </a:pPr>
            <a:r>
              <a:rPr lang="en-US" sz="1800" dirty="0">
                <a:solidFill>
                  <a:schemeClr val="dk1"/>
                </a:solidFill>
                <a:latin typeface="Times New Roman"/>
                <a:ea typeface="Times New Roman"/>
                <a:cs typeface="Times New Roman"/>
                <a:sym typeface="Times New Roman"/>
              </a:rPr>
              <a:t>Identify and describe contextual perspectives on organizational behavior.</a:t>
            </a:r>
            <a:endParaRPr dirty="0"/>
          </a:p>
          <a:p>
            <a:pPr marL="285750" marR="0" lvl="0" indent="-285750" algn="just" rtl="0">
              <a:lnSpc>
                <a:spcPct val="150000"/>
              </a:lnSpc>
              <a:spcBef>
                <a:spcPts val="0"/>
              </a:spcBef>
              <a:spcAft>
                <a:spcPts val="0"/>
              </a:spcAft>
              <a:buClr>
                <a:schemeClr val="dk1"/>
              </a:buClr>
              <a:buSzPts val="1800"/>
              <a:buFont typeface="Noto Sans Symbols"/>
              <a:buChar char="❑"/>
            </a:pPr>
            <a:r>
              <a:rPr lang="en-US" sz="1800" dirty="0">
                <a:solidFill>
                  <a:schemeClr val="dk1"/>
                </a:solidFill>
                <a:latin typeface="Times New Roman"/>
                <a:ea typeface="Times New Roman"/>
                <a:cs typeface="Times New Roman"/>
                <a:sym typeface="Times New Roman"/>
              </a:rPr>
              <a:t>Describe the role of organizational behavior in management for effectiveness  and discuss the role of research in organizational behavior.  </a:t>
            </a:r>
            <a:endParaRPr dirty="0"/>
          </a:p>
        </p:txBody>
      </p:sp>
      <p:sp>
        <p:nvSpPr>
          <p:cNvPr id="141" name="Google Shape;141;p5"/>
          <p:cNvSpPr/>
          <p:nvPr/>
        </p:nvSpPr>
        <p:spPr>
          <a:xfrm>
            <a:off x="130614" y="528059"/>
            <a:ext cx="2085827"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chemeClr val="lt1"/>
                </a:solidFill>
                <a:latin typeface="Times New Roman"/>
                <a:ea typeface="Times New Roman"/>
                <a:cs typeface="Times New Roman"/>
                <a:sym typeface="Times New Roman"/>
              </a:rPr>
              <a:t>CHAPTER</a:t>
            </a:r>
            <a:r>
              <a:rPr lang="en-US" sz="2800">
                <a:solidFill>
                  <a:schemeClr val="lt1"/>
                </a:solidFill>
                <a:latin typeface="Calibri"/>
                <a:ea typeface="Calibri"/>
                <a:cs typeface="Calibri"/>
                <a:sym typeface="Calibri"/>
              </a:rPr>
              <a:t> 1</a:t>
            </a:r>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45"/>
        <p:cNvGrpSpPr/>
        <p:nvPr/>
      </p:nvGrpSpPr>
      <p:grpSpPr>
        <a:xfrm>
          <a:off x="0" y="0"/>
          <a:ext cx="0" cy="0"/>
          <a:chOff x="0" y="0"/>
          <a:chExt cx="0" cy="0"/>
        </a:xfrm>
      </p:grpSpPr>
      <p:grpSp>
        <p:nvGrpSpPr>
          <p:cNvPr id="146" name="Google Shape;146;p6"/>
          <p:cNvGrpSpPr/>
          <p:nvPr/>
        </p:nvGrpSpPr>
        <p:grpSpPr>
          <a:xfrm>
            <a:off x="-108036" y="-18266"/>
            <a:ext cx="12300036" cy="6623451"/>
            <a:chOff x="-108036" y="-18266"/>
            <a:chExt cx="12300036" cy="6623451"/>
          </a:xfrm>
        </p:grpSpPr>
        <p:pic>
          <p:nvPicPr>
            <p:cNvPr id="147" name="Google Shape;147;p6"/>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148" name="Google Shape;148;p6"/>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49" name="Google Shape;149;p6"/>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50" name="Google Shape;150;p6"/>
            <p:cNvSpPr/>
            <p:nvPr/>
          </p:nvSpPr>
          <p:spPr>
            <a:xfrm>
              <a:off x="-46037" y="-18266"/>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ctr" rtl="0">
                <a:spcBef>
                  <a:spcPts val="0"/>
                </a:spcBef>
                <a:spcAft>
                  <a:spcPts val="0"/>
                </a:spcAft>
                <a:buNone/>
              </a:pPr>
              <a:endParaRPr sz="1800" b="1">
                <a:solidFill>
                  <a:schemeClr val="lt1"/>
                </a:solidFill>
                <a:latin typeface="Times New Roman"/>
                <a:ea typeface="Times New Roman"/>
                <a:cs typeface="Times New Roman"/>
                <a:sym typeface="Times New Roman"/>
              </a:endParaRPr>
            </a:p>
            <a:p>
              <a:pPr marL="0" marR="0" lvl="0" indent="0" algn="ctr" rtl="0">
                <a:spcBef>
                  <a:spcPts val="0"/>
                </a:spcBef>
                <a:spcAft>
                  <a:spcPts val="0"/>
                </a:spcAft>
                <a:buNone/>
              </a:pPr>
              <a:endParaRPr sz="1800" b="1">
                <a:solidFill>
                  <a:schemeClr val="lt1"/>
                </a:solidFill>
                <a:latin typeface="Times New Roman"/>
                <a:ea typeface="Times New Roman"/>
                <a:cs typeface="Times New Roman"/>
                <a:sym typeface="Times New Roman"/>
              </a:endParaRPr>
            </a:p>
            <a:p>
              <a:pPr marL="0" marR="0" lvl="0" indent="0" algn="ctr" rtl="0">
                <a:spcBef>
                  <a:spcPts val="0"/>
                </a:spcBef>
                <a:spcAft>
                  <a:spcPts val="0"/>
                </a:spcAft>
                <a:buNone/>
              </a:pPr>
              <a:endParaRPr sz="1800" b="1">
                <a:solidFill>
                  <a:schemeClr val="lt1"/>
                </a:solidFill>
                <a:latin typeface="Times New Roman"/>
                <a:ea typeface="Times New Roman"/>
                <a:cs typeface="Times New Roman"/>
                <a:sym typeface="Times New Roman"/>
              </a:endParaRPr>
            </a:p>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151" name="Google Shape;151;p6"/>
            <p:cNvPicPr preferRelativeResize="0"/>
            <p:nvPr/>
          </p:nvPicPr>
          <p:blipFill rotWithShape="1">
            <a:blip r:embed="rId4">
              <a:alphaModFix/>
            </a:blip>
            <a:srcRect/>
            <a:stretch/>
          </p:blipFill>
          <p:spPr>
            <a:xfrm>
              <a:off x="651740" y="5508979"/>
              <a:ext cx="1222425" cy="1096206"/>
            </a:xfrm>
            <a:prstGeom prst="rect">
              <a:avLst/>
            </a:prstGeom>
            <a:noFill/>
            <a:ln>
              <a:noFill/>
            </a:ln>
          </p:spPr>
        </p:pic>
        <p:pic>
          <p:nvPicPr>
            <p:cNvPr id="152" name="Google Shape;152;p6"/>
            <p:cNvPicPr preferRelativeResize="0"/>
            <p:nvPr/>
          </p:nvPicPr>
          <p:blipFill rotWithShape="1">
            <a:blip r:embed="rId5">
              <a:alphaModFix/>
            </a:blip>
            <a:srcRect/>
            <a:stretch/>
          </p:blipFill>
          <p:spPr>
            <a:xfrm>
              <a:off x="2289771" y="5941698"/>
              <a:ext cx="9902229" cy="204838"/>
            </a:xfrm>
            <a:prstGeom prst="rect">
              <a:avLst/>
            </a:prstGeom>
            <a:noFill/>
            <a:ln>
              <a:noFill/>
            </a:ln>
          </p:spPr>
        </p:pic>
        <p:pic>
          <p:nvPicPr>
            <p:cNvPr id="153" name="Google Shape;153;p6"/>
            <p:cNvPicPr preferRelativeResize="0"/>
            <p:nvPr/>
          </p:nvPicPr>
          <p:blipFill rotWithShape="1">
            <a:blip r:embed="rId6">
              <a:alphaModFix/>
            </a:blip>
            <a:srcRect/>
            <a:stretch/>
          </p:blipFill>
          <p:spPr>
            <a:xfrm>
              <a:off x="-108036" y="2204822"/>
              <a:ext cx="238650" cy="2709534"/>
            </a:xfrm>
            <a:prstGeom prst="rect">
              <a:avLst/>
            </a:prstGeom>
            <a:noFill/>
            <a:ln>
              <a:noFill/>
            </a:ln>
          </p:spPr>
        </p:pic>
        <p:sp>
          <p:nvSpPr>
            <p:cNvPr id="154" name="Google Shape;154;p6"/>
            <p:cNvSpPr txBox="1"/>
            <p:nvPr/>
          </p:nvSpPr>
          <p:spPr>
            <a:xfrm>
              <a:off x="2447925" y="578879"/>
              <a:ext cx="5369986"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a:solidFill>
                    <a:schemeClr val="lt1"/>
                  </a:solidFill>
                  <a:latin typeface="Times New Roman"/>
                  <a:ea typeface="Times New Roman"/>
                  <a:cs typeface="Times New Roman"/>
                  <a:sym typeface="Times New Roman"/>
                </a:rPr>
                <a:t> Managing Growth at Google</a:t>
              </a:r>
              <a:endParaRPr/>
            </a:p>
          </p:txBody>
        </p:sp>
        <p:sp>
          <p:nvSpPr>
            <p:cNvPr id="155" name="Google Shape;155;p6"/>
            <p:cNvSpPr txBox="1"/>
            <p:nvPr/>
          </p:nvSpPr>
          <p:spPr>
            <a:xfrm>
              <a:off x="1874166" y="1613684"/>
              <a:ext cx="8846844" cy="4247317"/>
            </a:xfrm>
            <a:prstGeom prst="rect">
              <a:avLst/>
            </a:prstGeom>
            <a:noFill/>
            <a:ln>
              <a:noFill/>
            </a:ln>
          </p:spPr>
          <p:txBody>
            <a:bodyPr spcFirstLastPara="1" wrap="square" lIns="91425" tIns="45700" rIns="91425" bIns="45700" anchor="t" anchorCtr="0">
              <a:spAutoFit/>
            </a:bodyPr>
            <a:lstStyle/>
            <a:p>
              <a:pPr marL="457200" marR="0" lvl="0" indent="-457200" algn="just" rtl="0">
                <a:spcBef>
                  <a:spcPts val="0"/>
                </a:spcBef>
                <a:spcAft>
                  <a:spcPts val="0"/>
                </a:spcAft>
                <a:buClr>
                  <a:schemeClr val="dk1"/>
                </a:buClr>
                <a:buSzPts val="1800"/>
                <a:buFont typeface="Times New Roman"/>
                <a:buChar char="-"/>
              </a:pPr>
              <a:r>
                <a:rPr lang="en-US" sz="1800" dirty="0">
                  <a:solidFill>
                    <a:schemeClr val="dk1"/>
                  </a:solidFill>
                  <a:latin typeface="Times New Roman"/>
                  <a:ea typeface="Times New Roman"/>
                  <a:cs typeface="Times New Roman"/>
                  <a:sym typeface="Times New Roman"/>
                </a:rPr>
                <a:t>Google search engine was created at 1998 by Larry Page and Sergey </a:t>
              </a:r>
              <a:r>
                <a:rPr lang="en-US" sz="1800" dirty="0" err="1">
                  <a:solidFill>
                    <a:schemeClr val="dk1"/>
                  </a:solidFill>
                  <a:latin typeface="Times New Roman"/>
                  <a:ea typeface="Times New Roman"/>
                  <a:cs typeface="Times New Roman"/>
                  <a:sym typeface="Times New Roman"/>
                </a:rPr>
                <a:t>Brin</a:t>
              </a:r>
              <a:r>
                <a:rPr lang="en-US" sz="1800" dirty="0">
                  <a:solidFill>
                    <a:schemeClr val="dk1"/>
                  </a:solidFill>
                  <a:latin typeface="Times New Roman"/>
                  <a:ea typeface="Times New Roman"/>
                  <a:cs typeface="Times New Roman"/>
                  <a:sym typeface="Times New Roman"/>
                </a:rPr>
                <a:t> with the goal of making world’s information available to every one.</a:t>
              </a:r>
              <a:endParaRPr dirty="0"/>
            </a:p>
            <a:p>
              <a:pPr marL="457200" marR="0" lvl="0" indent="-342900" algn="just" rtl="0">
                <a:spcBef>
                  <a:spcPts val="0"/>
                </a:spcBef>
                <a:spcAft>
                  <a:spcPts val="0"/>
                </a:spcAft>
                <a:buClr>
                  <a:schemeClr val="dk1"/>
                </a:buClr>
                <a:buSzPts val="1800"/>
                <a:buFont typeface="Calibri"/>
                <a:buNone/>
              </a:pPr>
              <a:endParaRPr sz="1800" dirty="0">
                <a:solidFill>
                  <a:schemeClr val="dk1"/>
                </a:solidFill>
                <a:latin typeface="Times New Roman"/>
                <a:ea typeface="Times New Roman"/>
                <a:cs typeface="Times New Roman"/>
                <a:sym typeface="Times New Roman"/>
              </a:endParaRPr>
            </a:p>
            <a:p>
              <a:pPr marL="457200" marR="0" lvl="0" indent="-457200" algn="just" rtl="0">
                <a:spcBef>
                  <a:spcPts val="0"/>
                </a:spcBef>
                <a:spcAft>
                  <a:spcPts val="0"/>
                </a:spcAft>
                <a:buClr>
                  <a:schemeClr val="dk1"/>
                </a:buClr>
                <a:buSzPts val="1800"/>
                <a:buFont typeface="Times New Roman"/>
                <a:buChar char="-"/>
              </a:pPr>
              <a:r>
                <a:rPr lang="en-US" sz="1800" dirty="0">
                  <a:solidFill>
                    <a:schemeClr val="dk1"/>
                  </a:solidFill>
                  <a:latin typeface="Times New Roman"/>
                  <a:ea typeface="Times New Roman"/>
                  <a:cs typeface="Times New Roman"/>
                  <a:sym typeface="Times New Roman"/>
                </a:rPr>
                <a:t>The founders of </a:t>
              </a:r>
              <a:r>
                <a:rPr lang="en-US" sz="1800" dirty="0" err="1">
                  <a:solidFill>
                    <a:schemeClr val="dk1"/>
                  </a:solidFill>
                  <a:latin typeface="Times New Roman"/>
                  <a:ea typeface="Times New Roman"/>
                  <a:cs typeface="Times New Roman"/>
                  <a:sym typeface="Times New Roman"/>
                </a:rPr>
                <a:t>google</a:t>
              </a:r>
              <a:r>
                <a:rPr lang="en-US" sz="1800" dirty="0">
                  <a:solidFill>
                    <a:schemeClr val="dk1"/>
                  </a:solidFill>
                  <a:latin typeface="Times New Roman"/>
                  <a:ea typeface="Times New Roman"/>
                  <a:cs typeface="Times New Roman"/>
                  <a:sym typeface="Times New Roman"/>
                </a:rPr>
                <a:t> realized that </a:t>
              </a:r>
              <a:r>
                <a:rPr lang="en-US" sz="1800" dirty="0" err="1">
                  <a:solidFill>
                    <a:schemeClr val="dk1"/>
                  </a:solidFill>
                  <a:latin typeface="Times New Roman"/>
                  <a:ea typeface="Times New Roman"/>
                  <a:cs typeface="Times New Roman"/>
                  <a:sym typeface="Times New Roman"/>
                </a:rPr>
                <a:t>google</a:t>
              </a:r>
              <a:r>
                <a:rPr lang="en-US" sz="1800" dirty="0">
                  <a:solidFill>
                    <a:schemeClr val="dk1"/>
                  </a:solidFill>
                  <a:latin typeface="Times New Roman"/>
                  <a:ea typeface="Times New Roman"/>
                  <a:cs typeface="Times New Roman"/>
                  <a:sym typeface="Times New Roman"/>
                </a:rPr>
                <a:t> explosive growth needed to be closely monitored and that its employees needed to continue feeling like an important part of the team. </a:t>
              </a:r>
              <a:endParaRPr dirty="0"/>
            </a:p>
            <a:p>
              <a:pPr marL="457200" marR="0" lvl="0" indent="-342900" algn="just" rtl="0">
                <a:spcBef>
                  <a:spcPts val="0"/>
                </a:spcBef>
                <a:spcAft>
                  <a:spcPts val="0"/>
                </a:spcAft>
                <a:buClr>
                  <a:schemeClr val="dk1"/>
                </a:buClr>
                <a:buSzPts val="1800"/>
                <a:buFont typeface="Calibri"/>
                <a:buNone/>
              </a:pPr>
              <a:endParaRPr sz="1800" dirty="0">
                <a:solidFill>
                  <a:schemeClr val="dk1"/>
                </a:solidFill>
                <a:latin typeface="Times New Roman"/>
                <a:ea typeface="Times New Roman"/>
                <a:cs typeface="Times New Roman"/>
                <a:sym typeface="Times New Roman"/>
              </a:endParaRPr>
            </a:p>
            <a:p>
              <a:pPr marL="457200" marR="0" lvl="0" indent="-457200" algn="just" rtl="0">
                <a:spcBef>
                  <a:spcPts val="0"/>
                </a:spcBef>
                <a:spcAft>
                  <a:spcPts val="0"/>
                </a:spcAft>
                <a:buClr>
                  <a:schemeClr val="dk1"/>
                </a:buClr>
                <a:buSzPts val="1800"/>
                <a:buFont typeface="Times New Roman"/>
                <a:buChar char="-"/>
              </a:pPr>
              <a:r>
                <a:rPr lang="en-US" sz="1800" dirty="0">
                  <a:solidFill>
                    <a:schemeClr val="dk1"/>
                  </a:solidFill>
                  <a:latin typeface="Times New Roman"/>
                  <a:ea typeface="Times New Roman"/>
                  <a:cs typeface="Times New Roman"/>
                  <a:sym typeface="Times New Roman"/>
                </a:rPr>
                <a:t>The founders wanted to make </a:t>
              </a:r>
              <a:r>
                <a:rPr lang="en-US" sz="1800" dirty="0" err="1">
                  <a:solidFill>
                    <a:schemeClr val="dk1"/>
                  </a:solidFill>
                  <a:latin typeface="Times New Roman"/>
                  <a:ea typeface="Times New Roman"/>
                  <a:cs typeface="Times New Roman"/>
                  <a:sym typeface="Times New Roman"/>
                </a:rPr>
                <a:t>google</a:t>
              </a:r>
              <a:r>
                <a:rPr lang="en-US" sz="1800" dirty="0">
                  <a:solidFill>
                    <a:schemeClr val="dk1"/>
                  </a:solidFill>
                  <a:latin typeface="Times New Roman"/>
                  <a:ea typeface="Times New Roman"/>
                  <a:cs typeface="Times New Roman"/>
                  <a:sym typeface="Times New Roman"/>
                </a:rPr>
                <a:t> an engaging place to work and set out to design the organization and its culture in away that would appeal to its current and future employees. </a:t>
              </a:r>
              <a:endParaRPr dirty="0"/>
            </a:p>
            <a:p>
              <a:pPr marL="457200" marR="0" lvl="0" indent="-342900" algn="just" rtl="0">
                <a:spcBef>
                  <a:spcPts val="0"/>
                </a:spcBef>
                <a:spcAft>
                  <a:spcPts val="0"/>
                </a:spcAft>
                <a:buClr>
                  <a:schemeClr val="dk1"/>
                </a:buClr>
                <a:buSzPts val="1800"/>
                <a:buFont typeface="Calibri"/>
                <a:buNone/>
              </a:pPr>
              <a:endParaRPr sz="1800" dirty="0">
                <a:solidFill>
                  <a:schemeClr val="dk1"/>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800" dirty="0">
                  <a:solidFill>
                    <a:schemeClr val="dk1"/>
                  </a:solidFill>
                  <a:latin typeface="Times New Roman"/>
                  <a:ea typeface="Times New Roman"/>
                  <a:cs typeface="Times New Roman"/>
                  <a:sym typeface="Times New Roman"/>
                </a:rPr>
                <a:t>          </a:t>
              </a:r>
              <a:r>
                <a:rPr lang="en-US" sz="1800" b="1" i="1" dirty="0">
                  <a:solidFill>
                    <a:srgbClr val="FF0000"/>
                  </a:solidFill>
                  <a:latin typeface="Times New Roman"/>
                  <a:ea typeface="Times New Roman"/>
                  <a:cs typeface="Times New Roman"/>
                  <a:sym typeface="Times New Roman"/>
                </a:rPr>
                <a:t>Imagine that: </a:t>
              </a:r>
              <a:r>
                <a:rPr lang="en-US" sz="1800" i="1" dirty="0">
                  <a:solidFill>
                    <a:srgbClr val="FF0000"/>
                  </a:solidFill>
                  <a:latin typeface="Times New Roman"/>
                  <a:ea typeface="Times New Roman"/>
                  <a:cs typeface="Times New Roman"/>
                  <a:sym typeface="Times New Roman"/>
                </a:rPr>
                <a:t>the founders of </a:t>
              </a:r>
              <a:r>
                <a:rPr lang="en-US" sz="1800" i="1" dirty="0" err="1">
                  <a:solidFill>
                    <a:srgbClr val="FF0000"/>
                  </a:solidFill>
                  <a:latin typeface="Times New Roman"/>
                  <a:ea typeface="Times New Roman"/>
                  <a:cs typeface="Times New Roman"/>
                  <a:sym typeface="Times New Roman"/>
                </a:rPr>
                <a:t>google</a:t>
              </a:r>
              <a:r>
                <a:rPr lang="en-US" sz="1800" i="1" dirty="0">
                  <a:solidFill>
                    <a:srgbClr val="FF0000"/>
                  </a:solidFill>
                  <a:latin typeface="Times New Roman"/>
                  <a:ea typeface="Times New Roman"/>
                  <a:cs typeface="Times New Roman"/>
                  <a:sym typeface="Times New Roman"/>
                </a:rPr>
                <a:t> asked you for advice during the early days of </a:t>
              </a:r>
              <a:r>
                <a:rPr lang="en-US" sz="1800" i="1" dirty="0" err="1">
                  <a:solidFill>
                    <a:srgbClr val="FF0000"/>
                  </a:solidFill>
                  <a:latin typeface="Times New Roman"/>
                  <a:ea typeface="Times New Roman"/>
                  <a:cs typeface="Times New Roman"/>
                  <a:sym typeface="Times New Roman"/>
                </a:rPr>
                <a:t>google</a:t>
              </a:r>
              <a:r>
                <a:rPr lang="en-US" sz="1800" i="1" dirty="0">
                  <a:solidFill>
                    <a:srgbClr val="FF0000"/>
                  </a:solidFill>
                  <a:latin typeface="Times New Roman"/>
                  <a:ea typeface="Times New Roman"/>
                  <a:cs typeface="Times New Roman"/>
                  <a:sym typeface="Times New Roman"/>
                </a:rPr>
                <a:t> what advice would you give them about the roles of its people in its future success and how to setup the company to maximize the employees innovations and loyalty.</a:t>
              </a:r>
              <a:endParaRPr dirty="0">
                <a:solidFill>
                  <a:srgbClr val="FF0000"/>
                </a:solidFill>
              </a:endParaRPr>
            </a:p>
            <a:p>
              <a:pPr marL="0" marR="0" lvl="0" indent="0" algn="just" rtl="0">
                <a:spcBef>
                  <a:spcPts val="0"/>
                </a:spcBef>
                <a:spcAft>
                  <a:spcPts val="0"/>
                </a:spcAft>
                <a:buNone/>
              </a:pPr>
              <a:r>
                <a:rPr lang="en-US" sz="1800" b="0" u="none" strike="noStrike" dirty="0">
                  <a:solidFill>
                    <a:srgbClr val="FF0000"/>
                  </a:solidFill>
                  <a:latin typeface="Times New Roman"/>
                  <a:ea typeface="Times New Roman"/>
                  <a:cs typeface="Times New Roman"/>
                  <a:sym typeface="Times New Roman"/>
                </a:rPr>
                <a:t> </a:t>
              </a:r>
              <a:endParaRPr sz="1800" b="0" i="0" u="none" strike="noStrike" dirty="0">
                <a:solidFill>
                  <a:srgbClr val="FF0000"/>
                </a:solidFill>
                <a:latin typeface="Times New Roman"/>
                <a:ea typeface="Times New Roman"/>
                <a:cs typeface="Times New Roman"/>
                <a:sym typeface="Times New Roman"/>
              </a:endParaRPr>
            </a:p>
          </p:txBody>
        </p:sp>
      </p:grpSp>
      <p:pic>
        <p:nvPicPr>
          <p:cNvPr id="156" name="Google Shape;156;p6"/>
          <p:cNvPicPr preferRelativeResize="0"/>
          <p:nvPr/>
        </p:nvPicPr>
        <p:blipFill rotWithShape="1">
          <a:blip r:embed="rId6">
            <a:alphaModFix/>
          </a:blip>
          <a:srcRect/>
          <a:stretch/>
        </p:blipFill>
        <p:spPr>
          <a:xfrm>
            <a:off x="12072675" y="2204822"/>
            <a:ext cx="238650" cy="2709534"/>
          </a:xfrm>
          <a:prstGeom prst="rect">
            <a:avLst/>
          </a:prstGeom>
          <a:noFill/>
          <a:ln>
            <a:noFill/>
          </a:ln>
        </p:spPr>
      </p:pic>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60"/>
        <p:cNvGrpSpPr/>
        <p:nvPr/>
      </p:nvGrpSpPr>
      <p:grpSpPr>
        <a:xfrm>
          <a:off x="0" y="0"/>
          <a:ext cx="0" cy="0"/>
          <a:chOff x="0" y="0"/>
          <a:chExt cx="0" cy="0"/>
        </a:xfrm>
      </p:grpSpPr>
      <p:pic>
        <p:nvPicPr>
          <p:cNvPr id="161" name="Google Shape;161;p7"/>
          <p:cNvPicPr preferRelativeResize="0"/>
          <p:nvPr/>
        </p:nvPicPr>
        <p:blipFill rotWithShape="1">
          <a:blip r:embed="rId3">
            <a:alphaModFix/>
          </a:blip>
          <a:srcRect/>
          <a:stretch/>
        </p:blipFill>
        <p:spPr>
          <a:xfrm>
            <a:off x="6960516" y="1676206"/>
            <a:ext cx="4924199" cy="2170348"/>
          </a:xfrm>
          <a:prstGeom prst="rect">
            <a:avLst/>
          </a:prstGeom>
          <a:noFill/>
          <a:ln>
            <a:noFill/>
          </a:ln>
        </p:spPr>
      </p:pic>
      <p:pic>
        <p:nvPicPr>
          <p:cNvPr id="162" name="Google Shape;162;p7"/>
          <p:cNvPicPr preferRelativeResize="0"/>
          <p:nvPr/>
        </p:nvPicPr>
        <p:blipFill rotWithShape="1">
          <a:blip r:embed="rId4">
            <a:alphaModFix/>
          </a:blip>
          <a:srcRect/>
          <a:stretch/>
        </p:blipFill>
        <p:spPr>
          <a:xfrm>
            <a:off x="651740" y="5508979"/>
            <a:ext cx="1222425" cy="1096206"/>
          </a:xfrm>
          <a:prstGeom prst="rect">
            <a:avLst/>
          </a:prstGeom>
          <a:noFill/>
          <a:ln>
            <a:noFill/>
          </a:ln>
        </p:spPr>
      </p:pic>
      <p:pic>
        <p:nvPicPr>
          <p:cNvPr id="163" name="Google Shape;163;p7"/>
          <p:cNvPicPr preferRelativeResize="0"/>
          <p:nvPr/>
        </p:nvPicPr>
        <p:blipFill rotWithShape="1">
          <a:blip r:embed="rId5">
            <a:alphaModFix/>
          </a:blip>
          <a:srcRect/>
          <a:stretch/>
        </p:blipFill>
        <p:spPr>
          <a:xfrm>
            <a:off x="2289771" y="5954663"/>
            <a:ext cx="9902229" cy="204838"/>
          </a:xfrm>
          <a:prstGeom prst="rect">
            <a:avLst/>
          </a:prstGeom>
          <a:noFill/>
          <a:ln>
            <a:noFill/>
          </a:ln>
        </p:spPr>
      </p:pic>
      <p:pic>
        <p:nvPicPr>
          <p:cNvPr id="164" name="Google Shape;164;p7"/>
          <p:cNvPicPr preferRelativeResize="0"/>
          <p:nvPr/>
        </p:nvPicPr>
        <p:blipFill rotWithShape="1">
          <a:blip r:embed="rId6">
            <a:alphaModFix/>
          </a:blip>
          <a:srcRect/>
          <a:stretch/>
        </p:blipFill>
        <p:spPr>
          <a:xfrm>
            <a:off x="-108036" y="2204822"/>
            <a:ext cx="238650" cy="2709534"/>
          </a:xfrm>
          <a:prstGeom prst="rect">
            <a:avLst/>
          </a:prstGeom>
          <a:noFill/>
          <a:ln>
            <a:noFill/>
          </a:ln>
        </p:spPr>
      </p:pic>
      <p:pic>
        <p:nvPicPr>
          <p:cNvPr id="165" name="Google Shape;165;p7"/>
          <p:cNvPicPr preferRelativeResize="0"/>
          <p:nvPr/>
        </p:nvPicPr>
        <p:blipFill rotWithShape="1">
          <a:blip r:embed="rId6">
            <a:alphaModFix/>
          </a:blip>
          <a:srcRect/>
          <a:stretch/>
        </p:blipFill>
        <p:spPr>
          <a:xfrm>
            <a:off x="12072675" y="2204822"/>
            <a:ext cx="238650" cy="2709534"/>
          </a:xfrm>
          <a:prstGeom prst="rect">
            <a:avLst/>
          </a:prstGeom>
          <a:noFill/>
          <a:ln>
            <a:noFill/>
          </a:ln>
        </p:spPr>
      </p:pic>
      <p:pic>
        <p:nvPicPr>
          <p:cNvPr id="166" name="Google Shape;166;p7"/>
          <p:cNvPicPr preferRelativeResize="0"/>
          <p:nvPr/>
        </p:nvPicPr>
        <p:blipFill rotWithShape="1">
          <a:blip r:embed="rId7">
            <a:alphaModFix/>
          </a:blip>
          <a:srcRect/>
          <a:stretch/>
        </p:blipFill>
        <p:spPr>
          <a:xfrm>
            <a:off x="-17323" y="0"/>
            <a:ext cx="9533101" cy="1610200"/>
          </a:xfrm>
          <a:prstGeom prst="rect">
            <a:avLst/>
          </a:prstGeom>
          <a:noFill/>
          <a:ln>
            <a:noFill/>
          </a:ln>
        </p:spPr>
      </p:pic>
      <p:sp>
        <p:nvSpPr>
          <p:cNvPr id="167" name="Google Shape;167;p7"/>
          <p:cNvSpPr txBox="1"/>
          <p:nvPr/>
        </p:nvSpPr>
        <p:spPr>
          <a:xfrm>
            <a:off x="1874166" y="1432725"/>
            <a:ext cx="4924199" cy="2957861"/>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1800" b="1" u="sng">
                <a:solidFill>
                  <a:srgbClr val="0A1F61"/>
                </a:solidFill>
                <a:latin typeface="Times New Roman"/>
                <a:ea typeface="Times New Roman"/>
                <a:cs typeface="Times New Roman"/>
                <a:sym typeface="Times New Roman"/>
              </a:rPr>
              <a:t>What's organizational behavior :</a:t>
            </a:r>
            <a:endParaRPr/>
          </a:p>
          <a:p>
            <a:pPr marL="0" marR="0" lvl="0" indent="0" algn="just" rtl="0">
              <a:lnSpc>
                <a:spcPct val="150000"/>
              </a:lnSpc>
              <a:spcBef>
                <a:spcPts val="0"/>
              </a:spcBef>
              <a:spcAft>
                <a:spcPts val="0"/>
              </a:spcAft>
              <a:buNone/>
            </a:pPr>
            <a:r>
              <a:rPr lang="en-US" sz="1800" b="1" i="1">
                <a:solidFill>
                  <a:schemeClr val="dk1"/>
                </a:solidFill>
                <a:latin typeface="Times New Roman"/>
                <a:ea typeface="Times New Roman"/>
                <a:cs typeface="Times New Roman"/>
                <a:sym typeface="Times New Roman"/>
              </a:rPr>
              <a:t>Organizational behavior (OB) is a study of:</a:t>
            </a:r>
            <a:endParaRPr/>
          </a:p>
          <a:p>
            <a:pPr marL="285750" marR="0" lvl="0" indent="-285750" algn="just" rtl="0">
              <a:lnSpc>
                <a:spcPct val="150000"/>
              </a:lnSpc>
              <a:spcBef>
                <a:spcPts val="0"/>
              </a:spcBef>
              <a:spcAft>
                <a:spcPts val="0"/>
              </a:spcAft>
              <a:buClr>
                <a:schemeClr val="dk1"/>
              </a:buClr>
              <a:buSzPts val="1800"/>
              <a:buFont typeface="Times New Roman"/>
              <a:buChar char="-"/>
            </a:pPr>
            <a:r>
              <a:rPr lang="en-US" sz="1800">
                <a:solidFill>
                  <a:schemeClr val="dk1"/>
                </a:solidFill>
                <a:latin typeface="Times New Roman"/>
                <a:ea typeface="Times New Roman"/>
                <a:cs typeface="Times New Roman"/>
                <a:sym typeface="Times New Roman"/>
              </a:rPr>
              <a:t>Human behavior in the organizational settings.</a:t>
            </a:r>
            <a:endParaRPr/>
          </a:p>
          <a:p>
            <a:pPr marL="285750" marR="0" lvl="0" indent="-285750" algn="just" rtl="0">
              <a:lnSpc>
                <a:spcPct val="150000"/>
              </a:lnSpc>
              <a:spcBef>
                <a:spcPts val="0"/>
              </a:spcBef>
              <a:spcAft>
                <a:spcPts val="0"/>
              </a:spcAft>
              <a:buClr>
                <a:schemeClr val="dk1"/>
              </a:buClr>
              <a:buSzPts val="1800"/>
              <a:buFont typeface="Times New Roman"/>
              <a:buChar char="-"/>
            </a:pPr>
            <a:r>
              <a:rPr lang="en-US" sz="1800">
                <a:solidFill>
                  <a:schemeClr val="dk1"/>
                </a:solidFill>
                <a:latin typeface="Times New Roman"/>
                <a:ea typeface="Times New Roman"/>
                <a:cs typeface="Times New Roman"/>
                <a:sym typeface="Times New Roman"/>
              </a:rPr>
              <a:t>The interface between the human behavior and organization.</a:t>
            </a:r>
            <a:endParaRPr/>
          </a:p>
          <a:p>
            <a:pPr marL="285750" marR="0" lvl="0" indent="-285750" algn="just" rtl="0">
              <a:lnSpc>
                <a:spcPct val="150000"/>
              </a:lnSpc>
              <a:spcBef>
                <a:spcPts val="0"/>
              </a:spcBef>
              <a:spcAft>
                <a:spcPts val="0"/>
              </a:spcAft>
              <a:buClr>
                <a:schemeClr val="dk1"/>
              </a:buClr>
              <a:buSzPts val="1800"/>
              <a:buFont typeface="Times New Roman"/>
              <a:buChar char="-"/>
            </a:pPr>
            <a:r>
              <a:rPr lang="en-US" sz="1800">
                <a:solidFill>
                  <a:schemeClr val="dk1"/>
                </a:solidFill>
                <a:latin typeface="Times New Roman"/>
                <a:ea typeface="Times New Roman"/>
                <a:cs typeface="Times New Roman"/>
                <a:sym typeface="Times New Roman"/>
              </a:rPr>
              <a:t>Organization itself. </a:t>
            </a:r>
            <a:endParaRPr/>
          </a:p>
          <a:p>
            <a:pPr marL="285750" marR="0" lvl="0" indent="-171450" algn="just" rtl="0">
              <a:lnSpc>
                <a:spcPct val="150000"/>
              </a:lnSpc>
              <a:spcBef>
                <a:spcPts val="0"/>
              </a:spcBef>
              <a:spcAft>
                <a:spcPts val="0"/>
              </a:spcAft>
              <a:buClr>
                <a:schemeClr val="dk1"/>
              </a:buClr>
              <a:buSzPts val="1800"/>
              <a:buFont typeface="Calibri"/>
              <a:buNone/>
            </a:pPr>
            <a:endParaRPr sz="1800" b="1">
              <a:solidFill>
                <a:schemeClr val="dk1"/>
              </a:solidFill>
              <a:latin typeface="Times New Roman"/>
              <a:ea typeface="Times New Roman"/>
              <a:cs typeface="Times New Roman"/>
              <a:sym typeface="Times New Roman"/>
            </a:endParaRPr>
          </a:p>
        </p:txBody>
      </p:sp>
      <p:grpSp>
        <p:nvGrpSpPr>
          <p:cNvPr id="168" name="Google Shape;168;p7"/>
          <p:cNvGrpSpPr/>
          <p:nvPr/>
        </p:nvGrpSpPr>
        <p:grpSpPr>
          <a:xfrm>
            <a:off x="130614" y="576748"/>
            <a:ext cx="9421206" cy="524016"/>
            <a:chOff x="130614" y="576748"/>
            <a:chExt cx="9421206" cy="524016"/>
          </a:xfrm>
        </p:grpSpPr>
        <p:sp>
          <p:nvSpPr>
            <p:cNvPr id="169" name="Google Shape;169;p7"/>
            <p:cNvSpPr txBox="1"/>
            <p:nvPr/>
          </p:nvSpPr>
          <p:spPr>
            <a:xfrm>
              <a:off x="2325813" y="576748"/>
              <a:ext cx="7226007"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chemeClr val="lt1"/>
                  </a:solidFill>
                  <a:latin typeface="Times New Roman"/>
                  <a:ea typeface="Times New Roman"/>
                  <a:cs typeface="Times New Roman"/>
                  <a:sym typeface="Times New Roman"/>
                </a:rPr>
                <a:t>ORGANIZATIONAL BEHAVIOR</a:t>
              </a:r>
              <a:endParaRPr sz="2800">
                <a:solidFill>
                  <a:srgbClr val="FF9518"/>
                </a:solidFill>
                <a:latin typeface="Times New Roman"/>
                <a:ea typeface="Times New Roman"/>
                <a:cs typeface="Times New Roman"/>
                <a:sym typeface="Times New Roman"/>
              </a:endParaRPr>
            </a:p>
          </p:txBody>
        </p:sp>
        <p:sp>
          <p:nvSpPr>
            <p:cNvPr id="170" name="Google Shape;170;p7"/>
            <p:cNvSpPr/>
            <p:nvPr/>
          </p:nvSpPr>
          <p:spPr>
            <a:xfrm>
              <a:off x="130614" y="577544"/>
              <a:ext cx="2090637"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chemeClr val="lt1"/>
                  </a:solidFill>
                  <a:latin typeface="Times New Roman"/>
                  <a:ea typeface="Times New Roman"/>
                  <a:cs typeface="Times New Roman"/>
                  <a:sym typeface="Times New Roman"/>
                </a:rPr>
                <a:t>CHAPTER 1</a:t>
              </a:r>
              <a:endParaRPr/>
            </a:p>
          </p:txBody>
        </p:sp>
      </p:grpSp>
      <p:sp>
        <p:nvSpPr>
          <p:cNvPr id="171" name="Google Shape;171;p7"/>
          <p:cNvSpPr txBox="1"/>
          <p:nvPr/>
        </p:nvSpPr>
        <p:spPr>
          <a:xfrm>
            <a:off x="1932710" y="4154472"/>
            <a:ext cx="10139965" cy="1754326"/>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1800" b="1" i="1">
                <a:solidFill>
                  <a:schemeClr val="dk1"/>
                </a:solidFill>
                <a:latin typeface="Times New Roman"/>
                <a:ea typeface="Times New Roman"/>
                <a:cs typeface="Times New Roman"/>
                <a:sym typeface="Times New Roman"/>
              </a:rPr>
              <a:t>       </a:t>
            </a:r>
            <a:r>
              <a:rPr lang="en-US" sz="1800" b="1" i="1" u="sng">
                <a:solidFill>
                  <a:schemeClr val="dk1"/>
                </a:solidFill>
                <a:latin typeface="Times New Roman"/>
                <a:ea typeface="Times New Roman"/>
                <a:cs typeface="Times New Roman"/>
                <a:sym typeface="Times New Roman"/>
              </a:rPr>
              <a:t>Organizational behavior (OB</a:t>
            </a:r>
            <a:r>
              <a:rPr lang="en-US" sz="1800" i="1">
                <a:solidFill>
                  <a:schemeClr val="dk1"/>
                </a:solidFill>
                <a:latin typeface="Times New Roman"/>
                <a:ea typeface="Times New Roman"/>
                <a:cs typeface="Times New Roman"/>
                <a:sym typeface="Times New Roman"/>
              </a:rPr>
              <a:t>): is the study of how people behave in organizational settings. Its principles are applied with the goal of making organizations and therefore the people in them work more effectively together.</a:t>
            </a:r>
            <a:endParaRPr/>
          </a:p>
          <a:p>
            <a:pPr marL="0" marR="0" lvl="0" indent="0" algn="just" rtl="0">
              <a:spcBef>
                <a:spcPts val="0"/>
              </a:spcBef>
              <a:spcAft>
                <a:spcPts val="0"/>
              </a:spcAft>
              <a:buNone/>
            </a:pPr>
            <a:r>
              <a:rPr lang="en-US" sz="1800">
                <a:solidFill>
                  <a:schemeClr val="dk1"/>
                </a:solidFill>
                <a:latin typeface="Times New Roman"/>
                <a:ea typeface="Times New Roman"/>
                <a:cs typeface="Times New Roman"/>
                <a:sym typeface="Times New Roman"/>
              </a:rPr>
              <a:t>       </a:t>
            </a:r>
            <a:r>
              <a:rPr lang="en-US" sz="1800" b="1" i="1" u="sng">
                <a:solidFill>
                  <a:schemeClr val="dk1"/>
                </a:solidFill>
                <a:latin typeface="Times New Roman"/>
                <a:ea typeface="Times New Roman"/>
                <a:cs typeface="Times New Roman"/>
                <a:sym typeface="Times New Roman"/>
              </a:rPr>
              <a:t>Organizational behavior (OB):</a:t>
            </a:r>
            <a:r>
              <a:rPr lang="en-US" sz="1800">
                <a:solidFill>
                  <a:schemeClr val="dk1"/>
                </a:solidFill>
                <a:latin typeface="Times New Roman"/>
                <a:ea typeface="Times New Roman"/>
                <a:cs typeface="Times New Roman"/>
                <a:sym typeface="Times New Roman"/>
              </a:rPr>
              <a:t> </a:t>
            </a:r>
            <a:r>
              <a:rPr lang="en-US" sz="1800" i="1">
                <a:solidFill>
                  <a:schemeClr val="dk1"/>
                </a:solidFill>
                <a:latin typeface="Times New Roman"/>
                <a:ea typeface="Times New Roman"/>
                <a:cs typeface="Times New Roman"/>
                <a:sym typeface="Times New Roman"/>
              </a:rPr>
              <a:t>research can specialize in individual behavior within the organization, how groups work together, how the organization itself behaves, and the way all of those are interconnected and impact one another.</a:t>
            </a:r>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71"/>
                                        </p:tgtEl>
                                        <p:attrNameLst>
                                          <p:attrName>style.visibility</p:attrName>
                                        </p:attrNameLst>
                                      </p:cBhvr>
                                      <p:to>
                                        <p:strVal val="visible"/>
                                      </p:to>
                                    </p:set>
                                    <p:anim calcmode="lin" valueType="num">
                                      <p:cBhvr additive="base">
                                        <p:cTn id="7" dur="500"/>
                                        <p:tgtEl>
                                          <p:spTgt spid="17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75"/>
        <p:cNvGrpSpPr/>
        <p:nvPr/>
      </p:nvGrpSpPr>
      <p:grpSpPr>
        <a:xfrm>
          <a:off x="0" y="0"/>
          <a:ext cx="0" cy="0"/>
          <a:chOff x="0" y="0"/>
          <a:chExt cx="0" cy="0"/>
        </a:xfrm>
      </p:grpSpPr>
      <p:pic>
        <p:nvPicPr>
          <p:cNvPr id="176" name="Google Shape;176;p8"/>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77" name="Google Shape;177;p8"/>
          <p:cNvPicPr preferRelativeResize="0"/>
          <p:nvPr/>
        </p:nvPicPr>
        <p:blipFill rotWithShape="1">
          <a:blip r:embed="rId4">
            <a:alphaModFix/>
          </a:blip>
          <a:srcRect/>
          <a:stretch/>
        </p:blipFill>
        <p:spPr>
          <a:xfrm>
            <a:off x="2289771" y="5954663"/>
            <a:ext cx="9902229" cy="204838"/>
          </a:xfrm>
          <a:prstGeom prst="rect">
            <a:avLst/>
          </a:prstGeom>
          <a:noFill/>
          <a:ln>
            <a:noFill/>
          </a:ln>
        </p:spPr>
      </p:pic>
      <p:pic>
        <p:nvPicPr>
          <p:cNvPr id="178" name="Google Shape;178;p8"/>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79" name="Google Shape;179;p8"/>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80" name="Google Shape;180;p8"/>
          <p:cNvPicPr preferRelativeResize="0"/>
          <p:nvPr/>
        </p:nvPicPr>
        <p:blipFill rotWithShape="1">
          <a:blip r:embed="rId6">
            <a:alphaModFix/>
          </a:blip>
          <a:srcRect/>
          <a:stretch/>
        </p:blipFill>
        <p:spPr>
          <a:xfrm>
            <a:off x="-17323" y="0"/>
            <a:ext cx="9533101" cy="1610200"/>
          </a:xfrm>
          <a:prstGeom prst="rect">
            <a:avLst/>
          </a:prstGeom>
          <a:noFill/>
          <a:ln>
            <a:noFill/>
          </a:ln>
        </p:spPr>
      </p:pic>
      <p:sp>
        <p:nvSpPr>
          <p:cNvPr id="181" name="Google Shape;181;p8"/>
          <p:cNvSpPr txBox="1"/>
          <p:nvPr/>
        </p:nvSpPr>
        <p:spPr>
          <a:xfrm>
            <a:off x="1874165" y="1432725"/>
            <a:ext cx="5388025" cy="4204356"/>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1800" b="1" u="sng" dirty="0">
                <a:solidFill>
                  <a:srgbClr val="0A1F61"/>
                </a:solidFill>
                <a:latin typeface="Times New Roman"/>
                <a:ea typeface="Times New Roman"/>
                <a:cs typeface="Times New Roman"/>
                <a:sym typeface="Times New Roman"/>
              </a:rPr>
              <a:t>The Nature of  Organizational Behavior :</a:t>
            </a:r>
            <a:endParaRPr dirty="0"/>
          </a:p>
          <a:p>
            <a:pPr marL="0" marR="0" lvl="0" indent="0" algn="just" rtl="0">
              <a:lnSpc>
                <a:spcPct val="150000"/>
              </a:lnSpc>
              <a:spcBef>
                <a:spcPts val="0"/>
              </a:spcBef>
              <a:spcAft>
                <a:spcPts val="0"/>
              </a:spcAft>
              <a:buNone/>
            </a:pPr>
            <a:r>
              <a:rPr lang="en-US" sz="1800" b="1" i="1" dirty="0">
                <a:solidFill>
                  <a:schemeClr val="dk1"/>
                </a:solidFill>
                <a:latin typeface="Times New Roman"/>
                <a:ea typeface="Times New Roman"/>
                <a:cs typeface="Times New Roman"/>
                <a:sym typeface="Times New Roman"/>
              </a:rPr>
              <a:t>Figure 1.1</a:t>
            </a:r>
            <a:endParaRPr dirty="0"/>
          </a:p>
          <a:p>
            <a:pPr marL="0" marR="0" lvl="0" indent="0" algn="just" rtl="0">
              <a:lnSpc>
                <a:spcPct val="150000"/>
              </a:lnSpc>
              <a:spcBef>
                <a:spcPts val="0"/>
              </a:spcBef>
              <a:spcAft>
                <a:spcPts val="0"/>
              </a:spcAft>
              <a:buNone/>
            </a:pPr>
            <a:r>
              <a:rPr lang="en-US" sz="1800" dirty="0">
                <a:solidFill>
                  <a:schemeClr val="dk1"/>
                </a:solidFill>
                <a:latin typeface="Times New Roman"/>
                <a:ea typeface="Times New Roman"/>
                <a:cs typeface="Times New Roman"/>
                <a:sym typeface="Times New Roman"/>
              </a:rPr>
              <a:t>The field of organizational behavior attempt to understand human behavior in organizational settings, the organization itself, and the individual organizations interface. As illustrated here this area is highly interrelated. Thus although its possible to focus on only one of these area at a time, complete understanding of organizational behavior requires acknowledge of three area.  </a:t>
            </a:r>
            <a:endParaRPr dirty="0"/>
          </a:p>
        </p:txBody>
      </p:sp>
      <p:pic>
        <p:nvPicPr>
          <p:cNvPr id="182" name="Google Shape;182;p8"/>
          <p:cNvPicPr preferRelativeResize="0"/>
          <p:nvPr/>
        </p:nvPicPr>
        <p:blipFill rotWithShape="1">
          <a:blip r:embed="rId7">
            <a:alphaModFix/>
          </a:blip>
          <a:srcRect/>
          <a:stretch/>
        </p:blipFill>
        <p:spPr>
          <a:xfrm>
            <a:off x="7447722" y="1398440"/>
            <a:ext cx="4476850" cy="3614736"/>
          </a:xfrm>
          <a:prstGeom prst="rect">
            <a:avLst/>
          </a:prstGeom>
          <a:noFill/>
          <a:ln>
            <a:noFill/>
          </a:ln>
        </p:spPr>
      </p:pic>
      <p:grpSp>
        <p:nvGrpSpPr>
          <p:cNvPr id="183" name="Google Shape;183;p8"/>
          <p:cNvGrpSpPr/>
          <p:nvPr/>
        </p:nvGrpSpPr>
        <p:grpSpPr>
          <a:xfrm>
            <a:off x="130614" y="576748"/>
            <a:ext cx="9421206" cy="524016"/>
            <a:chOff x="130614" y="576748"/>
            <a:chExt cx="9421206" cy="524016"/>
          </a:xfrm>
        </p:grpSpPr>
        <p:sp>
          <p:nvSpPr>
            <p:cNvPr id="184" name="Google Shape;184;p8"/>
            <p:cNvSpPr txBox="1"/>
            <p:nvPr/>
          </p:nvSpPr>
          <p:spPr>
            <a:xfrm>
              <a:off x="2325813" y="576748"/>
              <a:ext cx="7226007"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chemeClr val="lt1"/>
                  </a:solidFill>
                  <a:latin typeface="Times New Roman"/>
                  <a:ea typeface="Times New Roman"/>
                  <a:cs typeface="Times New Roman"/>
                  <a:sym typeface="Times New Roman"/>
                </a:rPr>
                <a:t>ORGANIZATIONAL BEHAVIOR</a:t>
              </a:r>
              <a:endParaRPr sz="2800">
                <a:solidFill>
                  <a:srgbClr val="FF9518"/>
                </a:solidFill>
                <a:latin typeface="Times New Roman"/>
                <a:ea typeface="Times New Roman"/>
                <a:cs typeface="Times New Roman"/>
                <a:sym typeface="Times New Roman"/>
              </a:endParaRPr>
            </a:p>
          </p:txBody>
        </p:sp>
        <p:sp>
          <p:nvSpPr>
            <p:cNvPr id="185" name="Google Shape;185;p8"/>
            <p:cNvSpPr/>
            <p:nvPr/>
          </p:nvSpPr>
          <p:spPr>
            <a:xfrm>
              <a:off x="130614" y="577544"/>
              <a:ext cx="2090637"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chemeClr val="lt1"/>
                  </a:solidFill>
                  <a:latin typeface="Times New Roman"/>
                  <a:ea typeface="Times New Roman"/>
                  <a:cs typeface="Times New Roman"/>
                  <a:sym typeface="Times New Roman"/>
                </a:rPr>
                <a:t>CHAPTER 1</a:t>
              </a:r>
              <a:endParaRPr/>
            </a:p>
          </p:txBody>
        </p:sp>
      </p:grpSp>
      <p:sp>
        <p:nvSpPr>
          <p:cNvPr id="2" name="مستطيل 1"/>
          <p:cNvSpPr/>
          <p:nvPr/>
        </p:nvSpPr>
        <p:spPr>
          <a:xfrm>
            <a:off x="9205085" y="5029726"/>
            <a:ext cx="962123" cy="415498"/>
          </a:xfrm>
          <a:prstGeom prst="rect">
            <a:avLst/>
          </a:prstGeom>
        </p:spPr>
        <p:txBody>
          <a:bodyPr wrap="none">
            <a:spAutoFit/>
          </a:bodyPr>
          <a:lstStyle/>
          <a:p>
            <a:pPr lvl="0" algn="just">
              <a:lnSpc>
                <a:spcPct val="150000"/>
              </a:lnSpc>
            </a:pPr>
            <a:r>
              <a:rPr lang="en-US" b="1" i="1" dirty="0">
                <a:solidFill>
                  <a:schemeClr val="dk1"/>
                </a:solidFill>
                <a:latin typeface="Times New Roman"/>
                <a:ea typeface="Times New Roman"/>
                <a:cs typeface="Times New Roman"/>
                <a:sym typeface="Times New Roman"/>
              </a:rPr>
              <a:t>Figure 1.1</a:t>
            </a:r>
            <a:endParaRPr lang="en-US" dirty="0"/>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89"/>
        <p:cNvGrpSpPr/>
        <p:nvPr/>
      </p:nvGrpSpPr>
      <p:grpSpPr>
        <a:xfrm>
          <a:off x="0" y="0"/>
          <a:ext cx="0" cy="0"/>
          <a:chOff x="0" y="0"/>
          <a:chExt cx="0" cy="0"/>
        </a:xfrm>
      </p:grpSpPr>
      <p:pic>
        <p:nvPicPr>
          <p:cNvPr id="190" name="Google Shape;190;p9"/>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91" name="Google Shape;191;p9"/>
          <p:cNvPicPr preferRelativeResize="0"/>
          <p:nvPr/>
        </p:nvPicPr>
        <p:blipFill rotWithShape="1">
          <a:blip r:embed="rId4">
            <a:alphaModFix/>
          </a:blip>
          <a:srcRect/>
          <a:stretch/>
        </p:blipFill>
        <p:spPr>
          <a:xfrm>
            <a:off x="2289771" y="5954663"/>
            <a:ext cx="9902229" cy="204838"/>
          </a:xfrm>
          <a:prstGeom prst="rect">
            <a:avLst/>
          </a:prstGeom>
          <a:noFill/>
          <a:ln>
            <a:noFill/>
          </a:ln>
        </p:spPr>
      </p:pic>
      <p:pic>
        <p:nvPicPr>
          <p:cNvPr id="192" name="Google Shape;192;p9"/>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93" name="Google Shape;193;p9"/>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94" name="Google Shape;194;p9"/>
          <p:cNvPicPr preferRelativeResize="0"/>
          <p:nvPr/>
        </p:nvPicPr>
        <p:blipFill rotWithShape="1">
          <a:blip r:embed="rId6">
            <a:alphaModFix/>
          </a:blip>
          <a:srcRect/>
          <a:stretch/>
        </p:blipFill>
        <p:spPr>
          <a:xfrm>
            <a:off x="-17323" y="0"/>
            <a:ext cx="9533101" cy="1610200"/>
          </a:xfrm>
          <a:prstGeom prst="rect">
            <a:avLst/>
          </a:prstGeom>
          <a:noFill/>
          <a:ln>
            <a:noFill/>
          </a:ln>
        </p:spPr>
      </p:pic>
      <p:sp>
        <p:nvSpPr>
          <p:cNvPr id="195" name="Google Shape;195;p9"/>
          <p:cNvSpPr txBox="1"/>
          <p:nvPr/>
        </p:nvSpPr>
        <p:spPr>
          <a:xfrm>
            <a:off x="1874165" y="1432725"/>
            <a:ext cx="8634401" cy="3788858"/>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1800" b="1" u="sng" dirty="0">
                <a:solidFill>
                  <a:srgbClr val="0A1F61"/>
                </a:solidFill>
                <a:latin typeface="Times New Roman"/>
                <a:ea typeface="Times New Roman"/>
                <a:cs typeface="Times New Roman"/>
                <a:sym typeface="Times New Roman"/>
              </a:rPr>
              <a:t>The Nature of  Organizational Behavior :</a:t>
            </a:r>
            <a:endParaRPr dirty="0"/>
          </a:p>
          <a:p>
            <a:pPr marL="285750" marR="0" lvl="0" indent="-285750" algn="just" rtl="0">
              <a:lnSpc>
                <a:spcPct val="150000"/>
              </a:lnSpc>
              <a:spcBef>
                <a:spcPts val="0"/>
              </a:spcBef>
              <a:spcAft>
                <a:spcPts val="0"/>
              </a:spcAft>
              <a:buClr>
                <a:schemeClr val="dk1"/>
              </a:buClr>
              <a:buSzPts val="1800"/>
              <a:buFont typeface="Times New Roman"/>
              <a:buChar char="-"/>
            </a:pPr>
            <a:r>
              <a:rPr lang="en-US" sz="1800" dirty="0">
                <a:solidFill>
                  <a:schemeClr val="dk1"/>
                </a:solidFill>
                <a:latin typeface="Times New Roman"/>
                <a:ea typeface="Times New Roman"/>
                <a:cs typeface="Times New Roman"/>
                <a:sym typeface="Times New Roman"/>
              </a:rPr>
              <a:t>Each individual brings the organizations a unique set of personal characteristics, unique personal background and set of experience from other organizations.</a:t>
            </a:r>
            <a:endParaRPr dirty="0"/>
          </a:p>
          <a:p>
            <a:pPr marL="285750" marR="0" lvl="0" indent="-285750" algn="just" rtl="0">
              <a:lnSpc>
                <a:spcPct val="150000"/>
              </a:lnSpc>
              <a:spcBef>
                <a:spcPts val="0"/>
              </a:spcBef>
              <a:spcAft>
                <a:spcPts val="0"/>
              </a:spcAft>
              <a:buClr>
                <a:schemeClr val="dk1"/>
              </a:buClr>
              <a:buSzPts val="1800"/>
              <a:buFont typeface="Times New Roman"/>
              <a:buChar char="-"/>
            </a:pPr>
            <a:r>
              <a:rPr lang="en-US" sz="1800" dirty="0">
                <a:solidFill>
                  <a:schemeClr val="dk1"/>
                </a:solidFill>
                <a:latin typeface="Times New Roman"/>
                <a:ea typeface="Times New Roman"/>
                <a:cs typeface="Times New Roman"/>
                <a:sym typeface="Times New Roman"/>
              </a:rPr>
              <a:t>But the individual don't work in isolation. They come in contact with other people and with organizations in a variety of ways.</a:t>
            </a:r>
            <a:endParaRPr dirty="0"/>
          </a:p>
          <a:p>
            <a:pPr marL="285750" marR="0" lvl="0" indent="-285750" algn="just" rtl="0">
              <a:lnSpc>
                <a:spcPct val="150000"/>
              </a:lnSpc>
              <a:spcBef>
                <a:spcPts val="0"/>
              </a:spcBef>
              <a:spcAft>
                <a:spcPts val="0"/>
              </a:spcAft>
              <a:buClr>
                <a:schemeClr val="dk1"/>
              </a:buClr>
              <a:buSzPts val="1800"/>
              <a:buFont typeface="Times New Roman"/>
              <a:buChar char="-"/>
            </a:pPr>
            <a:r>
              <a:rPr lang="en-US" sz="1800" dirty="0">
                <a:solidFill>
                  <a:schemeClr val="dk1"/>
                </a:solidFill>
                <a:latin typeface="Times New Roman"/>
                <a:ea typeface="Times New Roman"/>
                <a:cs typeface="Times New Roman"/>
                <a:sym typeface="Times New Roman"/>
              </a:rPr>
              <a:t> An organization of course exist before a particular person joins it and continues to exist after he or she leave. The organizational it self represents a crucial third perspective  from which to view organizational behavior.  </a:t>
            </a:r>
            <a:endParaRPr dirty="0"/>
          </a:p>
          <a:p>
            <a:pPr marL="0" marR="0" lvl="0" indent="0" algn="just" rtl="0">
              <a:lnSpc>
                <a:spcPct val="150000"/>
              </a:lnSpc>
              <a:spcBef>
                <a:spcPts val="0"/>
              </a:spcBef>
              <a:spcAft>
                <a:spcPts val="0"/>
              </a:spcAft>
              <a:buNone/>
            </a:pPr>
            <a:endParaRPr sz="1800" dirty="0">
              <a:solidFill>
                <a:schemeClr val="dk1"/>
              </a:solidFill>
              <a:latin typeface="Times New Roman"/>
              <a:ea typeface="Times New Roman"/>
              <a:cs typeface="Times New Roman"/>
              <a:sym typeface="Times New Roman"/>
            </a:endParaRPr>
          </a:p>
        </p:txBody>
      </p:sp>
      <p:grpSp>
        <p:nvGrpSpPr>
          <p:cNvPr id="196" name="Google Shape;196;p9"/>
          <p:cNvGrpSpPr/>
          <p:nvPr/>
        </p:nvGrpSpPr>
        <p:grpSpPr>
          <a:xfrm>
            <a:off x="130614" y="576748"/>
            <a:ext cx="9421206" cy="524016"/>
            <a:chOff x="130614" y="576748"/>
            <a:chExt cx="9421206" cy="524016"/>
          </a:xfrm>
        </p:grpSpPr>
        <p:sp>
          <p:nvSpPr>
            <p:cNvPr id="197" name="Google Shape;197;p9"/>
            <p:cNvSpPr txBox="1"/>
            <p:nvPr/>
          </p:nvSpPr>
          <p:spPr>
            <a:xfrm>
              <a:off x="2325813" y="576748"/>
              <a:ext cx="7226007"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chemeClr val="lt1"/>
                  </a:solidFill>
                  <a:latin typeface="Times New Roman"/>
                  <a:ea typeface="Times New Roman"/>
                  <a:cs typeface="Times New Roman"/>
                  <a:sym typeface="Times New Roman"/>
                </a:rPr>
                <a:t>ORGANIZATIONAL BEHAVIOR</a:t>
              </a:r>
              <a:endParaRPr sz="2800">
                <a:solidFill>
                  <a:srgbClr val="FF9518"/>
                </a:solidFill>
                <a:latin typeface="Times New Roman"/>
                <a:ea typeface="Times New Roman"/>
                <a:cs typeface="Times New Roman"/>
                <a:sym typeface="Times New Roman"/>
              </a:endParaRPr>
            </a:p>
          </p:txBody>
        </p:sp>
        <p:sp>
          <p:nvSpPr>
            <p:cNvPr id="198" name="Google Shape;198;p9"/>
            <p:cNvSpPr/>
            <p:nvPr/>
          </p:nvSpPr>
          <p:spPr>
            <a:xfrm>
              <a:off x="130614" y="577544"/>
              <a:ext cx="2090637"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chemeClr val="lt1"/>
                  </a:solidFill>
                  <a:latin typeface="Times New Roman"/>
                  <a:ea typeface="Times New Roman"/>
                  <a:cs typeface="Times New Roman"/>
                  <a:sym typeface="Times New Roman"/>
                </a:rPr>
                <a:t>CHAPTER 1</a:t>
              </a:r>
              <a:endParaRPr/>
            </a:p>
          </p:txBody>
        </p:sp>
      </p:gr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02"/>
        <p:cNvGrpSpPr/>
        <p:nvPr/>
      </p:nvGrpSpPr>
      <p:grpSpPr>
        <a:xfrm>
          <a:off x="0" y="0"/>
          <a:ext cx="0" cy="0"/>
          <a:chOff x="0" y="0"/>
          <a:chExt cx="0" cy="0"/>
        </a:xfrm>
      </p:grpSpPr>
      <p:pic>
        <p:nvPicPr>
          <p:cNvPr id="203" name="Google Shape;203;p10"/>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204" name="Google Shape;204;p10"/>
          <p:cNvPicPr preferRelativeResize="0"/>
          <p:nvPr/>
        </p:nvPicPr>
        <p:blipFill rotWithShape="1">
          <a:blip r:embed="rId4">
            <a:alphaModFix/>
          </a:blip>
          <a:srcRect/>
          <a:stretch/>
        </p:blipFill>
        <p:spPr>
          <a:xfrm>
            <a:off x="2289771" y="5954663"/>
            <a:ext cx="9902229" cy="204838"/>
          </a:xfrm>
          <a:prstGeom prst="rect">
            <a:avLst/>
          </a:prstGeom>
          <a:noFill/>
          <a:ln>
            <a:noFill/>
          </a:ln>
        </p:spPr>
      </p:pic>
      <p:pic>
        <p:nvPicPr>
          <p:cNvPr id="205" name="Google Shape;205;p10"/>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206" name="Google Shape;206;p10"/>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207" name="Google Shape;207;p10"/>
          <p:cNvPicPr preferRelativeResize="0"/>
          <p:nvPr/>
        </p:nvPicPr>
        <p:blipFill rotWithShape="1">
          <a:blip r:embed="rId6">
            <a:alphaModFix/>
          </a:blip>
          <a:srcRect/>
          <a:stretch/>
        </p:blipFill>
        <p:spPr>
          <a:xfrm>
            <a:off x="-17323" y="0"/>
            <a:ext cx="9533101" cy="1610200"/>
          </a:xfrm>
          <a:prstGeom prst="rect">
            <a:avLst/>
          </a:prstGeom>
          <a:noFill/>
          <a:ln>
            <a:noFill/>
          </a:ln>
        </p:spPr>
      </p:pic>
      <p:sp>
        <p:nvSpPr>
          <p:cNvPr id="208" name="Google Shape;208;p10"/>
          <p:cNvSpPr txBox="1"/>
          <p:nvPr/>
        </p:nvSpPr>
        <p:spPr>
          <a:xfrm>
            <a:off x="1874166" y="1432725"/>
            <a:ext cx="8833592" cy="4247276"/>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1800" b="1" u="sng" dirty="0">
                <a:solidFill>
                  <a:srgbClr val="0A1F61"/>
                </a:solidFill>
                <a:latin typeface="Times New Roman"/>
                <a:ea typeface="Times New Roman"/>
                <a:cs typeface="Times New Roman"/>
                <a:sym typeface="Times New Roman"/>
              </a:rPr>
              <a:t>How organizational behavior impacts personal success?</a:t>
            </a:r>
            <a:endParaRPr dirty="0"/>
          </a:p>
          <a:p>
            <a:pPr marL="0" marR="0" lvl="0" indent="0" algn="just" rtl="0">
              <a:lnSpc>
                <a:spcPct val="150000"/>
              </a:lnSpc>
              <a:spcBef>
                <a:spcPts val="0"/>
              </a:spcBef>
              <a:spcAft>
                <a:spcPts val="0"/>
              </a:spcAft>
              <a:buNone/>
            </a:pPr>
            <a:endParaRPr lang="en-US" sz="1800" b="1" i="1" dirty="0" smtClean="0">
              <a:solidFill>
                <a:schemeClr val="dk1"/>
              </a:solidFill>
              <a:latin typeface="Times New Roman"/>
              <a:ea typeface="Times New Roman"/>
              <a:cs typeface="Times New Roman"/>
              <a:sym typeface="Times New Roman"/>
            </a:endParaRPr>
          </a:p>
          <a:p>
            <a:pPr marL="0" marR="0" lvl="0" indent="0" algn="just" rtl="0">
              <a:lnSpc>
                <a:spcPct val="150000"/>
              </a:lnSpc>
              <a:spcBef>
                <a:spcPts val="0"/>
              </a:spcBef>
              <a:spcAft>
                <a:spcPts val="0"/>
              </a:spcAft>
              <a:buNone/>
            </a:pPr>
            <a:r>
              <a:rPr lang="en-US" sz="1800" b="1" i="1" dirty="0" smtClean="0">
                <a:solidFill>
                  <a:schemeClr val="dk1"/>
                </a:solidFill>
                <a:latin typeface="Times New Roman"/>
                <a:ea typeface="Times New Roman"/>
                <a:cs typeface="Times New Roman"/>
                <a:sym typeface="Times New Roman"/>
              </a:rPr>
              <a:t>You </a:t>
            </a:r>
            <a:r>
              <a:rPr lang="en-US" sz="1800" b="1" i="1" dirty="0">
                <a:solidFill>
                  <a:schemeClr val="dk1"/>
                </a:solidFill>
                <a:latin typeface="Times New Roman"/>
                <a:ea typeface="Times New Roman"/>
                <a:cs typeface="Times New Roman"/>
                <a:sym typeface="Times New Roman"/>
              </a:rPr>
              <a:t>might think I don’t know any organizational behavior why this topic important?</a:t>
            </a:r>
            <a:endParaRPr dirty="0"/>
          </a:p>
          <a:p>
            <a:pPr marL="285750" marR="0" lvl="0" indent="-285750" algn="just" rtl="0">
              <a:lnSpc>
                <a:spcPct val="150000"/>
              </a:lnSpc>
              <a:spcBef>
                <a:spcPts val="0"/>
              </a:spcBef>
              <a:spcAft>
                <a:spcPts val="0"/>
              </a:spcAft>
              <a:buClr>
                <a:schemeClr val="dk1"/>
              </a:buClr>
              <a:buSzPts val="1800"/>
              <a:buFont typeface="Times New Roman"/>
              <a:buChar char="-"/>
            </a:pPr>
            <a:endParaRPr lang="en-US" sz="1800" dirty="0" smtClean="0">
              <a:solidFill>
                <a:schemeClr val="dk1"/>
              </a:solidFill>
              <a:latin typeface="Times New Roman"/>
              <a:ea typeface="Times New Roman"/>
              <a:cs typeface="Times New Roman"/>
              <a:sym typeface="Times New Roman"/>
            </a:endParaRPr>
          </a:p>
          <a:p>
            <a:pPr marL="285750" marR="0" lvl="0" indent="-285750" algn="just" rtl="0">
              <a:lnSpc>
                <a:spcPct val="150000"/>
              </a:lnSpc>
              <a:spcBef>
                <a:spcPts val="0"/>
              </a:spcBef>
              <a:spcAft>
                <a:spcPts val="0"/>
              </a:spcAft>
              <a:buClr>
                <a:schemeClr val="dk1"/>
              </a:buClr>
              <a:buSzPts val="1800"/>
              <a:buFont typeface="Times New Roman"/>
              <a:buChar char="-"/>
            </a:pPr>
            <a:r>
              <a:rPr lang="en-US" sz="1800" dirty="0" smtClean="0">
                <a:solidFill>
                  <a:schemeClr val="dk1"/>
                </a:solidFill>
                <a:latin typeface="Times New Roman"/>
                <a:ea typeface="Times New Roman"/>
                <a:cs typeface="Times New Roman"/>
                <a:sym typeface="Times New Roman"/>
              </a:rPr>
              <a:t>Understanding </a:t>
            </a:r>
            <a:r>
              <a:rPr lang="en-US" sz="1800" dirty="0">
                <a:solidFill>
                  <a:schemeClr val="dk1"/>
                </a:solidFill>
                <a:latin typeface="Times New Roman"/>
                <a:ea typeface="Times New Roman"/>
                <a:cs typeface="Times New Roman"/>
                <a:sym typeface="Times New Roman"/>
              </a:rPr>
              <a:t>why people behave in their organization and why they </a:t>
            </a:r>
            <a:r>
              <a:rPr lang="en-US" sz="1800" dirty="0" smtClean="0">
                <a:solidFill>
                  <a:schemeClr val="dk1"/>
                </a:solidFill>
                <a:latin typeface="Times New Roman"/>
                <a:ea typeface="Times New Roman"/>
                <a:cs typeface="Times New Roman"/>
                <a:sym typeface="Times New Roman"/>
              </a:rPr>
              <a:t>do?, </a:t>
            </a:r>
            <a:r>
              <a:rPr lang="en-US" sz="1800" dirty="0">
                <a:solidFill>
                  <a:schemeClr val="dk1"/>
                </a:solidFill>
                <a:latin typeface="Times New Roman"/>
                <a:ea typeface="Times New Roman"/>
                <a:cs typeface="Times New Roman"/>
                <a:sym typeface="Times New Roman"/>
              </a:rPr>
              <a:t>what they </a:t>
            </a:r>
            <a:r>
              <a:rPr lang="en-US" sz="1800" dirty="0" smtClean="0">
                <a:solidFill>
                  <a:schemeClr val="dk1"/>
                </a:solidFill>
                <a:latin typeface="Times New Roman"/>
                <a:ea typeface="Times New Roman"/>
                <a:cs typeface="Times New Roman"/>
                <a:sym typeface="Times New Roman"/>
              </a:rPr>
              <a:t>do?</a:t>
            </a:r>
            <a:endParaRPr dirty="0"/>
          </a:p>
          <a:p>
            <a:pPr marL="285750" marR="0" lvl="0" indent="-285750" algn="just" rtl="0">
              <a:lnSpc>
                <a:spcPct val="150000"/>
              </a:lnSpc>
              <a:spcBef>
                <a:spcPts val="0"/>
              </a:spcBef>
              <a:spcAft>
                <a:spcPts val="0"/>
              </a:spcAft>
              <a:buClr>
                <a:schemeClr val="dk1"/>
              </a:buClr>
              <a:buSzPts val="1800"/>
              <a:buFont typeface="Times New Roman"/>
              <a:buChar char="-"/>
            </a:pPr>
            <a:r>
              <a:rPr lang="en-US" sz="1800" dirty="0">
                <a:solidFill>
                  <a:schemeClr val="dk1"/>
                </a:solidFill>
                <a:latin typeface="Times New Roman"/>
                <a:ea typeface="Times New Roman"/>
                <a:cs typeface="Times New Roman"/>
                <a:sym typeface="Times New Roman"/>
              </a:rPr>
              <a:t>OB gives any one the knowledge and the tools they need to be effective at any organizational level.</a:t>
            </a:r>
            <a:endParaRPr dirty="0"/>
          </a:p>
          <a:p>
            <a:pPr marL="285750" marR="0" lvl="0" indent="-285750" algn="just" rtl="0">
              <a:lnSpc>
                <a:spcPct val="150000"/>
              </a:lnSpc>
              <a:spcBef>
                <a:spcPts val="0"/>
              </a:spcBef>
              <a:spcAft>
                <a:spcPts val="0"/>
              </a:spcAft>
              <a:buClr>
                <a:schemeClr val="dk1"/>
              </a:buClr>
              <a:buSzPts val="1800"/>
              <a:buFont typeface="Times New Roman"/>
              <a:buChar char="-"/>
            </a:pPr>
            <a:r>
              <a:rPr lang="en-US" sz="1800" dirty="0">
                <a:solidFill>
                  <a:schemeClr val="dk1"/>
                </a:solidFill>
                <a:latin typeface="Times New Roman"/>
                <a:ea typeface="Times New Roman"/>
                <a:cs typeface="Times New Roman"/>
                <a:sym typeface="Times New Roman"/>
              </a:rPr>
              <a:t>The study of OB can greatly clarify the factors that affect how manager manage.</a:t>
            </a:r>
            <a:endParaRPr dirty="0"/>
          </a:p>
          <a:p>
            <a:pPr marL="285750" marR="0" lvl="0" indent="-285750" algn="just" rtl="0">
              <a:lnSpc>
                <a:spcPct val="150000"/>
              </a:lnSpc>
              <a:spcBef>
                <a:spcPts val="0"/>
              </a:spcBef>
              <a:spcAft>
                <a:spcPts val="0"/>
              </a:spcAft>
              <a:buClr>
                <a:schemeClr val="dk1"/>
              </a:buClr>
              <a:buSzPts val="1800"/>
              <a:buFont typeface="Times New Roman"/>
              <a:buChar char="-"/>
            </a:pPr>
            <a:r>
              <a:rPr lang="en-US" sz="1800" dirty="0">
                <a:solidFill>
                  <a:schemeClr val="dk1"/>
                </a:solidFill>
                <a:latin typeface="Times New Roman"/>
                <a:ea typeface="Times New Roman"/>
                <a:cs typeface="Times New Roman"/>
                <a:sym typeface="Times New Roman"/>
              </a:rPr>
              <a:t>Hence the field attempts to describe the complex human context of organization, and define opportunities, problems,   challenges, and issues associated with that realm</a:t>
            </a:r>
            <a:r>
              <a:rPr lang="en-US" sz="1800" dirty="0" smtClean="0">
                <a:solidFill>
                  <a:schemeClr val="dk1"/>
                </a:solidFill>
                <a:latin typeface="Times New Roman"/>
                <a:ea typeface="Times New Roman"/>
                <a:cs typeface="Times New Roman"/>
                <a:sym typeface="Times New Roman"/>
              </a:rPr>
              <a:t>.</a:t>
            </a:r>
            <a:endParaRPr sz="1800" dirty="0">
              <a:solidFill>
                <a:schemeClr val="dk1"/>
              </a:solidFill>
              <a:latin typeface="Times New Roman"/>
              <a:ea typeface="Times New Roman"/>
              <a:cs typeface="Times New Roman"/>
              <a:sym typeface="Times New Roman"/>
            </a:endParaRPr>
          </a:p>
        </p:txBody>
      </p:sp>
      <p:grpSp>
        <p:nvGrpSpPr>
          <p:cNvPr id="209" name="Google Shape;209;p10"/>
          <p:cNvGrpSpPr/>
          <p:nvPr/>
        </p:nvGrpSpPr>
        <p:grpSpPr>
          <a:xfrm>
            <a:off x="130614" y="576748"/>
            <a:ext cx="9421206" cy="524016"/>
            <a:chOff x="130614" y="576748"/>
            <a:chExt cx="9421206" cy="524016"/>
          </a:xfrm>
        </p:grpSpPr>
        <p:sp>
          <p:nvSpPr>
            <p:cNvPr id="210" name="Google Shape;210;p10"/>
            <p:cNvSpPr txBox="1"/>
            <p:nvPr/>
          </p:nvSpPr>
          <p:spPr>
            <a:xfrm>
              <a:off x="2325813" y="576748"/>
              <a:ext cx="7226007"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chemeClr val="lt1"/>
                  </a:solidFill>
                  <a:latin typeface="Times New Roman"/>
                  <a:ea typeface="Times New Roman"/>
                  <a:cs typeface="Times New Roman"/>
                  <a:sym typeface="Times New Roman"/>
                </a:rPr>
                <a:t>ORGANIZATIONAL BEHAVIOR</a:t>
              </a:r>
              <a:endParaRPr sz="2800">
                <a:solidFill>
                  <a:srgbClr val="FF9518"/>
                </a:solidFill>
                <a:latin typeface="Times New Roman"/>
                <a:ea typeface="Times New Roman"/>
                <a:cs typeface="Times New Roman"/>
                <a:sym typeface="Times New Roman"/>
              </a:endParaRPr>
            </a:p>
          </p:txBody>
        </p:sp>
        <p:sp>
          <p:nvSpPr>
            <p:cNvPr id="211" name="Google Shape;211;p10"/>
            <p:cNvSpPr/>
            <p:nvPr/>
          </p:nvSpPr>
          <p:spPr>
            <a:xfrm>
              <a:off x="130614" y="577544"/>
              <a:ext cx="2090637"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chemeClr val="lt1"/>
                  </a:solidFill>
                  <a:latin typeface="Times New Roman"/>
                  <a:ea typeface="Times New Roman"/>
                  <a:cs typeface="Times New Roman"/>
                  <a:sym typeface="Times New Roman"/>
                </a:rPr>
                <a:t>CHAPTER 1</a:t>
              </a:r>
              <a:endParaRPr/>
            </a:p>
          </p:txBody>
        </p:sp>
      </p:gr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15"/>
        <p:cNvGrpSpPr/>
        <p:nvPr/>
      </p:nvGrpSpPr>
      <p:grpSpPr>
        <a:xfrm>
          <a:off x="0" y="0"/>
          <a:ext cx="0" cy="0"/>
          <a:chOff x="0" y="0"/>
          <a:chExt cx="0" cy="0"/>
        </a:xfrm>
      </p:grpSpPr>
      <p:grpSp>
        <p:nvGrpSpPr>
          <p:cNvPr id="216" name="Google Shape;216;p11"/>
          <p:cNvGrpSpPr/>
          <p:nvPr/>
        </p:nvGrpSpPr>
        <p:grpSpPr>
          <a:xfrm>
            <a:off x="-108036" y="-18266"/>
            <a:ext cx="12300036" cy="6623451"/>
            <a:chOff x="-108036" y="-18266"/>
            <a:chExt cx="12300036" cy="6623451"/>
          </a:xfrm>
        </p:grpSpPr>
        <p:pic>
          <p:nvPicPr>
            <p:cNvPr id="217" name="Google Shape;217;p11"/>
            <p:cNvPicPr preferRelativeResize="0"/>
            <p:nvPr/>
          </p:nvPicPr>
          <p:blipFill rotWithShape="1">
            <a:blip r:embed="rId3">
              <a:alphaModFix/>
            </a:blip>
            <a:srcRect/>
            <a:stretch/>
          </p:blipFill>
          <p:spPr>
            <a:xfrm>
              <a:off x="523664" y="397229"/>
              <a:ext cx="8673345" cy="840667"/>
            </a:xfrm>
            <a:prstGeom prst="rect">
              <a:avLst/>
            </a:prstGeom>
            <a:noFill/>
            <a:ln>
              <a:noFill/>
            </a:ln>
          </p:spPr>
        </p:pic>
        <p:sp>
          <p:nvSpPr>
            <p:cNvPr id="218" name="Google Shape;218;p11"/>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19" name="Google Shape;219;p11"/>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20" name="Google Shape;220;p11"/>
            <p:cNvSpPr/>
            <p:nvPr/>
          </p:nvSpPr>
          <p:spPr>
            <a:xfrm>
              <a:off x="-46037" y="-18266"/>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221" name="Google Shape;221;p11"/>
            <p:cNvPicPr preferRelativeResize="0"/>
            <p:nvPr/>
          </p:nvPicPr>
          <p:blipFill rotWithShape="1">
            <a:blip r:embed="rId4">
              <a:alphaModFix/>
            </a:blip>
            <a:srcRect/>
            <a:stretch/>
          </p:blipFill>
          <p:spPr>
            <a:xfrm>
              <a:off x="651740" y="5508979"/>
              <a:ext cx="1222425" cy="1096206"/>
            </a:xfrm>
            <a:prstGeom prst="rect">
              <a:avLst/>
            </a:prstGeom>
            <a:noFill/>
            <a:ln>
              <a:noFill/>
            </a:ln>
          </p:spPr>
        </p:pic>
        <p:pic>
          <p:nvPicPr>
            <p:cNvPr id="222" name="Google Shape;222;p11"/>
            <p:cNvPicPr preferRelativeResize="0"/>
            <p:nvPr/>
          </p:nvPicPr>
          <p:blipFill rotWithShape="1">
            <a:blip r:embed="rId5">
              <a:alphaModFix/>
            </a:blip>
            <a:srcRect/>
            <a:stretch/>
          </p:blipFill>
          <p:spPr>
            <a:xfrm>
              <a:off x="2289771" y="5941698"/>
              <a:ext cx="9902229" cy="204838"/>
            </a:xfrm>
            <a:prstGeom prst="rect">
              <a:avLst/>
            </a:prstGeom>
            <a:noFill/>
            <a:ln>
              <a:noFill/>
            </a:ln>
          </p:spPr>
        </p:pic>
        <p:pic>
          <p:nvPicPr>
            <p:cNvPr id="223" name="Google Shape;223;p11"/>
            <p:cNvPicPr preferRelativeResize="0"/>
            <p:nvPr/>
          </p:nvPicPr>
          <p:blipFill rotWithShape="1">
            <a:blip r:embed="rId6">
              <a:alphaModFix/>
            </a:blip>
            <a:srcRect/>
            <a:stretch/>
          </p:blipFill>
          <p:spPr>
            <a:xfrm>
              <a:off x="-108036" y="2204822"/>
              <a:ext cx="238650" cy="2709534"/>
            </a:xfrm>
            <a:prstGeom prst="rect">
              <a:avLst/>
            </a:prstGeom>
            <a:noFill/>
            <a:ln>
              <a:noFill/>
            </a:ln>
          </p:spPr>
        </p:pic>
        <p:sp>
          <p:nvSpPr>
            <p:cNvPr id="224" name="Google Shape;224;p11"/>
            <p:cNvSpPr txBox="1"/>
            <p:nvPr/>
          </p:nvSpPr>
          <p:spPr>
            <a:xfrm>
              <a:off x="1874165" y="1653392"/>
              <a:ext cx="9902229" cy="4524315"/>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1800" b="1" u="sng" strike="noStrike" dirty="0">
                  <a:solidFill>
                    <a:srgbClr val="002060"/>
                  </a:solidFill>
                  <a:latin typeface="Times New Roman"/>
                  <a:ea typeface="Times New Roman"/>
                  <a:cs typeface="Times New Roman"/>
                  <a:sym typeface="Times New Roman"/>
                </a:rPr>
                <a:t>Home-Depot Case </a:t>
              </a:r>
              <a:r>
                <a:rPr lang="en-US" sz="1800" b="1" u="sng" dirty="0">
                  <a:solidFill>
                    <a:srgbClr val="002060"/>
                  </a:solidFill>
                  <a:latin typeface="Times New Roman"/>
                  <a:ea typeface="Times New Roman"/>
                  <a:cs typeface="Times New Roman"/>
                  <a:sym typeface="Times New Roman"/>
                </a:rPr>
                <a:t>S</a:t>
              </a:r>
              <a:r>
                <a:rPr lang="en-US" sz="1800" b="1" u="sng" strike="noStrike" dirty="0">
                  <a:solidFill>
                    <a:srgbClr val="002060"/>
                  </a:solidFill>
                  <a:latin typeface="Times New Roman"/>
                  <a:ea typeface="Times New Roman"/>
                  <a:cs typeface="Times New Roman"/>
                  <a:sym typeface="Times New Roman"/>
                </a:rPr>
                <a:t>tudy:</a:t>
              </a:r>
              <a:endParaRPr dirty="0"/>
            </a:p>
            <a:p>
              <a:pPr marL="0" marR="0" lvl="0" indent="0" algn="just" rtl="0">
                <a:spcBef>
                  <a:spcPts val="0"/>
                </a:spcBef>
                <a:spcAft>
                  <a:spcPts val="0"/>
                </a:spcAft>
                <a:buNone/>
              </a:pPr>
              <a:endParaRPr sz="1800" b="1" u="sng" strike="noStrike" dirty="0">
                <a:solidFill>
                  <a:srgbClr val="002060"/>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800" b="0" strike="noStrike" dirty="0">
                  <a:solidFill>
                    <a:schemeClr val="dk1"/>
                  </a:solidFill>
                  <a:latin typeface="Times New Roman"/>
                  <a:ea typeface="Times New Roman"/>
                  <a:cs typeface="Times New Roman"/>
                  <a:sym typeface="Times New Roman"/>
                </a:rPr>
                <a:t> </a:t>
              </a:r>
              <a:r>
                <a:rPr lang="en-US" sz="1800" b="1" i="1" strike="noStrike" dirty="0">
                  <a:solidFill>
                    <a:schemeClr val="dk1"/>
                  </a:solidFill>
                  <a:latin typeface="Times New Roman"/>
                  <a:ea typeface="Times New Roman"/>
                  <a:cs typeface="Times New Roman"/>
                  <a:sym typeface="Times New Roman"/>
                </a:rPr>
                <a:t>Summery</a:t>
              </a:r>
              <a:r>
                <a:rPr lang="en-US" sz="1800" b="1" i="1" dirty="0">
                  <a:solidFill>
                    <a:schemeClr val="dk1"/>
                  </a:solidFill>
                  <a:latin typeface="Times New Roman"/>
                  <a:ea typeface="Times New Roman"/>
                  <a:cs typeface="Times New Roman"/>
                  <a:sym typeface="Times New Roman"/>
                </a:rPr>
                <a:t> of turnover in Home-Depot</a:t>
              </a:r>
              <a:r>
                <a:rPr lang="en-US" sz="1800" b="1" i="1" dirty="0" smtClean="0">
                  <a:solidFill>
                    <a:schemeClr val="dk1"/>
                  </a:solidFill>
                  <a:latin typeface="Times New Roman"/>
                  <a:ea typeface="Times New Roman"/>
                  <a:cs typeface="Times New Roman"/>
                  <a:sym typeface="Times New Roman"/>
                </a:rPr>
                <a:t>: </a:t>
              </a:r>
              <a:r>
                <a:rPr lang="en-US" sz="1800" i="1" dirty="0" smtClean="0">
                  <a:solidFill>
                    <a:schemeClr val="dk1"/>
                  </a:solidFill>
                  <a:latin typeface="Times New Roman"/>
                  <a:ea typeface="Times New Roman"/>
                  <a:cs typeface="Times New Roman"/>
                  <a:sym typeface="Times New Roman"/>
                </a:rPr>
                <a:t>(2,200 stores&amp; 700,000 products, 40 years, 132,000 M US$)</a:t>
              </a:r>
              <a:endParaRPr dirty="0"/>
            </a:p>
            <a:p>
              <a:pPr marL="0" marR="0" lvl="0" indent="0" algn="just" rtl="0">
                <a:spcBef>
                  <a:spcPts val="0"/>
                </a:spcBef>
                <a:spcAft>
                  <a:spcPts val="0"/>
                </a:spcAft>
                <a:buNone/>
              </a:pPr>
              <a:endParaRPr sz="1800" b="1" strike="noStrike" dirty="0">
                <a:solidFill>
                  <a:schemeClr val="dk1"/>
                </a:solidFill>
                <a:latin typeface="Times New Roman"/>
                <a:ea typeface="Times New Roman"/>
                <a:cs typeface="Times New Roman"/>
                <a:sym typeface="Times New Roman"/>
              </a:endParaRPr>
            </a:p>
            <a:p>
              <a:pPr marL="285750" marR="0" lvl="0" indent="-285750" algn="just" rtl="0">
                <a:spcBef>
                  <a:spcPts val="0"/>
                </a:spcBef>
                <a:spcAft>
                  <a:spcPts val="0"/>
                </a:spcAft>
                <a:buClr>
                  <a:schemeClr val="dk1"/>
                </a:buClr>
                <a:buSzPts val="1800"/>
                <a:buFont typeface="Times New Roman"/>
                <a:buChar char="-"/>
              </a:pPr>
              <a:r>
                <a:rPr lang="en-US" sz="1800" b="0" u="none" strike="noStrike" dirty="0">
                  <a:solidFill>
                    <a:schemeClr val="dk1"/>
                  </a:solidFill>
                  <a:latin typeface="Times New Roman"/>
                  <a:ea typeface="Times New Roman"/>
                  <a:cs typeface="Times New Roman"/>
                  <a:sym typeface="Times New Roman"/>
                </a:rPr>
                <a:t>The individuals don't work in isolations they come in contact with other people and with the organization in different ways </a:t>
              </a:r>
              <a:r>
                <a:rPr lang="en-US" sz="1800" b="1" u="sng" strike="noStrike" dirty="0">
                  <a:solidFill>
                    <a:schemeClr val="dk1"/>
                  </a:solidFill>
                  <a:latin typeface="Times New Roman"/>
                  <a:ea typeface="Times New Roman"/>
                  <a:cs typeface="Times New Roman"/>
                  <a:sym typeface="Times New Roman"/>
                </a:rPr>
                <a:t>(they have different needs and cultures).</a:t>
              </a:r>
              <a:endParaRPr dirty="0"/>
            </a:p>
            <a:p>
              <a:pPr marL="285750" marR="0" lvl="0" indent="-171450" algn="just" rtl="0">
                <a:spcBef>
                  <a:spcPts val="0"/>
                </a:spcBef>
                <a:spcAft>
                  <a:spcPts val="0"/>
                </a:spcAft>
                <a:buClr>
                  <a:schemeClr val="dk1"/>
                </a:buClr>
                <a:buSzPts val="1800"/>
                <a:buFont typeface="Calibri"/>
                <a:buNone/>
              </a:pPr>
              <a:endParaRPr sz="1800" b="0" u="none" strike="noStrike" dirty="0">
                <a:solidFill>
                  <a:schemeClr val="dk1"/>
                </a:solidFill>
                <a:latin typeface="Times New Roman"/>
                <a:ea typeface="Times New Roman"/>
                <a:cs typeface="Times New Roman"/>
                <a:sym typeface="Times New Roman"/>
              </a:endParaRPr>
            </a:p>
            <a:p>
              <a:pPr marL="285750" marR="0" lvl="0" indent="-285750" algn="just" rtl="0">
                <a:spcBef>
                  <a:spcPts val="0"/>
                </a:spcBef>
                <a:spcAft>
                  <a:spcPts val="0"/>
                </a:spcAft>
                <a:buClr>
                  <a:schemeClr val="dk1"/>
                </a:buClr>
                <a:buSzPts val="1800"/>
                <a:buFont typeface="Times New Roman"/>
                <a:buChar char="-"/>
              </a:pPr>
              <a:r>
                <a:rPr lang="en-US" sz="1800" b="0" u="none" strike="noStrike" dirty="0">
                  <a:solidFill>
                    <a:schemeClr val="dk1"/>
                  </a:solidFill>
                  <a:latin typeface="Times New Roman"/>
                  <a:ea typeface="Times New Roman"/>
                  <a:cs typeface="Times New Roman"/>
                  <a:sym typeface="Times New Roman"/>
                </a:rPr>
                <a:t>  Points of contact include coworkers, managers, formal polices and procedures in organization.</a:t>
              </a:r>
              <a:endParaRPr dirty="0"/>
            </a:p>
            <a:p>
              <a:pPr marL="285750" marR="0" lvl="0" indent="-171450" algn="just" rtl="0">
                <a:spcBef>
                  <a:spcPts val="0"/>
                </a:spcBef>
                <a:spcAft>
                  <a:spcPts val="0"/>
                </a:spcAft>
                <a:buClr>
                  <a:schemeClr val="dk1"/>
                </a:buClr>
                <a:buSzPts val="1800"/>
                <a:buFont typeface="Calibri"/>
                <a:buNone/>
              </a:pPr>
              <a:endParaRPr sz="1800" b="0" u="none" strike="noStrike" dirty="0">
                <a:solidFill>
                  <a:schemeClr val="dk1"/>
                </a:solidFill>
                <a:latin typeface="Times New Roman"/>
                <a:ea typeface="Times New Roman"/>
                <a:cs typeface="Times New Roman"/>
                <a:sym typeface="Times New Roman"/>
              </a:endParaRPr>
            </a:p>
            <a:p>
              <a:pPr marL="285750" marR="0" lvl="0" indent="-285750" algn="just" rtl="0">
                <a:spcBef>
                  <a:spcPts val="0"/>
                </a:spcBef>
                <a:spcAft>
                  <a:spcPts val="0"/>
                </a:spcAft>
                <a:buClr>
                  <a:schemeClr val="dk1"/>
                </a:buClr>
                <a:buSzPts val="1800"/>
                <a:buFont typeface="Times New Roman"/>
                <a:buChar char="-"/>
              </a:pPr>
              <a:r>
                <a:rPr lang="en-US" sz="1800" b="0" u="none" strike="noStrike" dirty="0">
                  <a:solidFill>
                    <a:schemeClr val="dk1"/>
                  </a:solidFill>
                  <a:latin typeface="Times New Roman"/>
                  <a:ea typeface="Times New Roman"/>
                  <a:cs typeface="Times New Roman"/>
                  <a:sym typeface="Times New Roman"/>
                </a:rPr>
                <a:t>In additions the individual overtime change as a result  of </a:t>
              </a:r>
              <a:r>
                <a:rPr lang="en-US" sz="1800" dirty="0">
                  <a:solidFill>
                    <a:schemeClr val="dk1"/>
                  </a:solidFill>
                  <a:latin typeface="Times New Roman"/>
                  <a:ea typeface="Times New Roman"/>
                  <a:cs typeface="Times New Roman"/>
                  <a:sym typeface="Times New Roman"/>
                </a:rPr>
                <a:t>a function t</a:t>
              </a:r>
              <a:r>
                <a:rPr lang="en-US" sz="1800" b="0" u="none" strike="noStrike" dirty="0">
                  <a:solidFill>
                    <a:schemeClr val="dk1"/>
                  </a:solidFill>
                  <a:latin typeface="Times New Roman"/>
                  <a:ea typeface="Times New Roman"/>
                  <a:cs typeface="Times New Roman"/>
                  <a:sym typeface="Times New Roman"/>
                </a:rPr>
                <a:t>he individual experience and maturity as well as through work experiences and organizational developments.</a:t>
              </a:r>
              <a:endParaRPr dirty="0"/>
            </a:p>
            <a:p>
              <a:pPr marL="285750" marR="0" lvl="0" indent="-171450" algn="just" rtl="0">
                <a:spcBef>
                  <a:spcPts val="0"/>
                </a:spcBef>
                <a:spcAft>
                  <a:spcPts val="0"/>
                </a:spcAft>
                <a:buClr>
                  <a:schemeClr val="dk1"/>
                </a:buClr>
                <a:buSzPts val="1800"/>
                <a:buFont typeface="Calibri"/>
                <a:buNone/>
              </a:pPr>
              <a:endParaRPr sz="1800" b="0" u="none" strike="noStrike" dirty="0">
                <a:solidFill>
                  <a:schemeClr val="dk1"/>
                </a:solidFill>
                <a:latin typeface="Times New Roman"/>
                <a:ea typeface="Times New Roman"/>
                <a:cs typeface="Times New Roman"/>
                <a:sym typeface="Times New Roman"/>
              </a:endParaRPr>
            </a:p>
            <a:p>
              <a:pPr marL="285750" marR="0" lvl="0" indent="-285750" algn="just" rtl="0">
                <a:spcBef>
                  <a:spcPts val="0"/>
                </a:spcBef>
                <a:spcAft>
                  <a:spcPts val="0"/>
                </a:spcAft>
                <a:buClr>
                  <a:schemeClr val="dk1"/>
                </a:buClr>
                <a:buSzPts val="1800"/>
                <a:buFont typeface="Times New Roman"/>
                <a:buChar char="-"/>
              </a:pPr>
              <a:r>
                <a:rPr lang="en-US" sz="1800" dirty="0">
                  <a:solidFill>
                    <a:schemeClr val="dk1"/>
                  </a:solidFill>
                  <a:latin typeface="Times New Roman"/>
                  <a:ea typeface="Times New Roman"/>
                  <a:cs typeface="Times New Roman"/>
                  <a:sym typeface="Times New Roman"/>
                </a:rPr>
                <a:t>So the organization is affected by the absence and eventual absence of individuals.</a:t>
              </a:r>
              <a:endParaRPr dirty="0"/>
            </a:p>
            <a:p>
              <a:pPr marL="285750" marR="0" lvl="0" indent="-171450" algn="just" rtl="0">
                <a:spcBef>
                  <a:spcPts val="0"/>
                </a:spcBef>
                <a:spcAft>
                  <a:spcPts val="0"/>
                </a:spcAft>
                <a:buClr>
                  <a:schemeClr val="dk1"/>
                </a:buClr>
                <a:buSzPts val="1800"/>
                <a:buFont typeface="Calibri"/>
                <a:buNone/>
              </a:pPr>
              <a:endParaRPr sz="1800" dirty="0">
                <a:solidFill>
                  <a:schemeClr val="dk1"/>
                </a:solidFill>
                <a:latin typeface="Times New Roman"/>
                <a:ea typeface="Times New Roman"/>
                <a:cs typeface="Times New Roman"/>
                <a:sym typeface="Times New Roman"/>
              </a:endParaRPr>
            </a:p>
            <a:p>
              <a:pPr marL="285750" marR="0" lvl="0" indent="-285750" algn="just" rtl="0">
                <a:spcBef>
                  <a:spcPts val="0"/>
                </a:spcBef>
                <a:spcAft>
                  <a:spcPts val="0"/>
                </a:spcAft>
                <a:buClr>
                  <a:schemeClr val="dk1"/>
                </a:buClr>
                <a:buSzPts val="1800"/>
                <a:buFont typeface="Times New Roman"/>
                <a:buChar char="-"/>
              </a:pPr>
              <a:r>
                <a:rPr lang="en-US" sz="1800" dirty="0">
                  <a:solidFill>
                    <a:schemeClr val="dk1"/>
                  </a:solidFill>
                  <a:latin typeface="Times New Roman"/>
                  <a:ea typeface="Times New Roman"/>
                  <a:cs typeface="Times New Roman"/>
                  <a:sym typeface="Times New Roman"/>
                </a:rPr>
                <a:t>Clearly then managers must also consider how the individual and organization interact.</a:t>
              </a:r>
              <a:endParaRPr dirty="0"/>
            </a:p>
            <a:p>
              <a:pPr marL="0" marR="0" lvl="0" indent="0" algn="just" rtl="0">
                <a:spcBef>
                  <a:spcPts val="0"/>
                </a:spcBef>
                <a:spcAft>
                  <a:spcPts val="0"/>
                </a:spcAft>
                <a:buNone/>
              </a:pPr>
              <a:endParaRPr sz="1800" b="0" i="0" u="none" strike="noStrike" dirty="0">
                <a:solidFill>
                  <a:srgbClr val="FF0000"/>
                </a:solidFill>
                <a:latin typeface="Times New Roman"/>
                <a:ea typeface="Times New Roman"/>
                <a:cs typeface="Times New Roman"/>
                <a:sym typeface="Times New Roman"/>
              </a:endParaRPr>
            </a:p>
          </p:txBody>
        </p:sp>
      </p:grpSp>
      <p:grpSp>
        <p:nvGrpSpPr>
          <p:cNvPr id="225" name="Google Shape;225;p11"/>
          <p:cNvGrpSpPr/>
          <p:nvPr/>
        </p:nvGrpSpPr>
        <p:grpSpPr>
          <a:xfrm>
            <a:off x="130614" y="576748"/>
            <a:ext cx="9421206" cy="524016"/>
            <a:chOff x="130614" y="576748"/>
            <a:chExt cx="9421206" cy="524016"/>
          </a:xfrm>
        </p:grpSpPr>
        <p:sp>
          <p:nvSpPr>
            <p:cNvPr id="226" name="Google Shape;226;p11"/>
            <p:cNvSpPr txBox="1"/>
            <p:nvPr/>
          </p:nvSpPr>
          <p:spPr>
            <a:xfrm>
              <a:off x="2325813" y="576748"/>
              <a:ext cx="7226007"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chemeClr val="lt1"/>
                  </a:solidFill>
                  <a:latin typeface="Times New Roman"/>
                  <a:ea typeface="Times New Roman"/>
                  <a:cs typeface="Times New Roman"/>
                  <a:sym typeface="Times New Roman"/>
                </a:rPr>
                <a:t>ORGANIZATIONAL BEHAVIOR</a:t>
              </a:r>
              <a:endParaRPr sz="2800">
                <a:solidFill>
                  <a:srgbClr val="FF9518"/>
                </a:solidFill>
                <a:latin typeface="Times New Roman"/>
                <a:ea typeface="Times New Roman"/>
                <a:cs typeface="Times New Roman"/>
                <a:sym typeface="Times New Roman"/>
              </a:endParaRPr>
            </a:p>
          </p:txBody>
        </p:sp>
        <p:sp>
          <p:nvSpPr>
            <p:cNvPr id="227" name="Google Shape;227;p11"/>
            <p:cNvSpPr/>
            <p:nvPr/>
          </p:nvSpPr>
          <p:spPr>
            <a:xfrm>
              <a:off x="130614" y="577544"/>
              <a:ext cx="2090637"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chemeClr val="lt1"/>
                  </a:solidFill>
                  <a:latin typeface="Times New Roman"/>
                  <a:ea typeface="Times New Roman"/>
                  <a:cs typeface="Times New Roman"/>
                  <a:sym typeface="Times New Roman"/>
                </a:rPr>
                <a:t>CHAPTER 1</a:t>
              </a:r>
              <a:endParaRPr/>
            </a:p>
          </p:txBody>
        </p:sp>
      </p:grpSp>
      <p:pic>
        <p:nvPicPr>
          <p:cNvPr id="228" name="Google Shape;228;p11"/>
          <p:cNvPicPr preferRelativeResize="0"/>
          <p:nvPr/>
        </p:nvPicPr>
        <p:blipFill rotWithShape="1">
          <a:blip r:embed="rId6">
            <a:alphaModFix/>
          </a:blip>
          <a:srcRect/>
          <a:stretch/>
        </p:blipFill>
        <p:spPr>
          <a:xfrm>
            <a:off x="12072675" y="2204822"/>
            <a:ext cx="238650" cy="2709534"/>
          </a:xfrm>
          <a:prstGeom prst="rect">
            <a:avLst/>
          </a:prstGeom>
          <a:noFill/>
          <a:ln>
            <a:noFill/>
          </a:ln>
        </p:spPr>
      </p:pic>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32"/>
        <p:cNvGrpSpPr/>
        <p:nvPr/>
      </p:nvGrpSpPr>
      <p:grpSpPr>
        <a:xfrm>
          <a:off x="0" y="0"/>
          <a:ext cx="0" cy="0"/>
          <a:chOff x="0" y="0"/>
          <a:chExt cx="0" cy="0"/>
        </a:xfrm>
      </p:grpSpPr>
      <p:grpSp>
        <p:nvGrpSpPr>
          <p:cNvPr id="233" name="Google Shape;233;p12"/>
          <p:cNvGrpSpPr/>
          <p:nvPr/>
        </p:nvGrpSpPr>
        <p:grpSpPr>
          <a:xfrm>
            <a:off x="-108036" y="-18266"/>
            <a:ext cx="12300036" cy="6623451"/>
            <a:chOff x="-108036" y="-18266"/>
            <a:chExt cx="12300036" cy="6623451"/>
          </a:xfrm>
        </p:grpSpPr>
        <p:pic>
          <p:nvPicPr>
            <p:cNvPr id="234" name="Google Shape;234;p12"/>
            <p:cNvPicPr preferRelativeResize="0"/>
            <p:nvPr/>
          </p:nvPicPr>
          <p:blipFill rotWithShape="1">
            <a:blip r:embed="rId3">
              <a:alphaModFix/>
            </a:blip>
            <a:srcRect/>
            <a:stretch/>
          </p:blipFill>
          <p:spPr>
            <a:xfrm>
              <a:off x="523665" y="397229"/>
              <a:ext cx="8474562" cy="840667"/>
            </a:xfrm>
            <a:prstGeom prst="rect">
              <a:avLst/>
            </a:prstGeom>
            <a:noFill/>
            <a:ln>
              <a:noFill/>
            </a:ln>
          </p:spPr>
        </p:pic>
        <p:sp>
          <p:nvSpPr>
            <p:cNvPr id="235" name="Google Shape;235;p12"/>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36" name="Google Shape;236;p12"/>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37" name="Google Shape;237;p12"/>
            <p:cNvSpPr/>
            <p:nvPr/>
          </p:nvSpPr>
          <p:spPr>
            <a:xfrm>
              <a:off x="-46037" y="-18266"/>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238" name="Google Shape;238;p12"/>
            <p:cNvPicPr preferRelativeResize="0"/>
            <p:nvPr/>
          </p:nvPicPr>
          <p:blipFill rotWithShape="1">
            <a:blip r:embed="rId4">
              <a:alphaModFix/>
            </a:blip>
            <a:srcRect/>
            <a:stretch/>
          </p:blipFill>
          <p:spPr>
            <a:xfrm>
              <a:off x="651740" y="5508979"/>
              <a:ext cx="1222425" cy="1096206"/>
            </a:xfrm>
            <a:prstGeom prst="rect">
              <a:avLst/>
            </a:prstGeom>
            <a:noFill/>
            <a:ln>
              <a:noFill/>
            </a:ln>
          </p:spPr>
        </p:pic>
        <p:pic>
          <p:nvPicPr>
            <p:cNvPr id="239" name="Google Shape;239;p12"/>
            <p:cNvPicPr preferRelativeResize="0"/>
            <p:nvPr/>
          </p:nvPicPr>
          <p:blipFill rotWithShape="1">
            <a:blip r:embed="rId5">
              <a:alphaModFix/>
            </a:blip>
            <a:srcRect/>
            <a:stretch/>
          </p:blipFill>
          <p:spPr>
            <a:xfrm>
              <a:off x="2289771" y="5941698"/>
              <a:ext cx="9902229" cy="204838"/>
            </a:xfrm>
            <a:prstGeom prst="rect">
              <a:avLst/>
            </a:prstGeom>
            <a:noFill/>
            <a:ln>
              <a:noFill/>
            </a:ln>
          </p:spPr>
        </p:pic>
        <p:pic>
          <p:nvPicPr>
            <p:cNvPr id="240" name="Google Shape;240;p12"/>
            <p:cNvPicPr preferRelativeResize="0"/>
            <p:nvPr/>
          </p:nvPicPr>
          <p:blipFill rotWithShape="1">
            <a:blip r:embed="rId6">
              <a:alphaModFix/>
            </a:blip>
            <a:srcRect/>
            <a:stretch/>
          </p:blipFill>
          <p:spPr>
            <a:xfrm>
              <a:off x="-108036" y="2204822"/>
              <a:ext cx="238650" cy="2709534"/>
            </a:xfrm>
            <a:prstGeom prst="rect">
              <a:avLst/>
            </a:prstGeom>
            <a:noFill/>
            <a:ln>
              <a:noFill/>
            </a:ln>
          </p:spPr>
        </p:pic>
        <p:sp>
          <p:nvSpPr>
            <p:cNvPr id="241" name="Google Shape;241;p12"/>
            <p:cNvSpPr txBox="1"/>
            <p:nvPr/>
          </p:nvSpPr>
          <p:spPr>
            <a:xfrm>
              <a:off x="1874165" y="1653392"/>
              <a:ext cx="9231157" cy="3970318"/>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1800" b="1" u="sng" strike="noStrike" dirty="0">
                  <a:solidFill>
                    <a:srgbClr val="002060"/>
                  </a:solidFill>
                  <a:latin typeface="Times New Roman"/>
                  <a:ea typeface="Times New Roman"/>
                  <a:cs typeface="Times New Roman"/>
                  <a:sym typeface="Times New Roman"/>
                </a:rPr>
                <a:t>Summery of the case study </a:t>
              </a:r>
              <a:endParaRPr dirty="0"/>
            </a:p>
            <a:p>
              <a:pPr marL="0" marR="0" lvl="0" indent="0" algn="just" rtl="0">
                <a:spcBef>
                  <a:spcPts val="0"/>
                </a:spcBef>
                <a:spcAft>
                  <a:spcPts val="0"/>
                </a:spcAft>
                <a:buNone/>
              </a:pPr>
              <a:endParaRPr sz="1800" b="0" u="none" strike="noStrike" dirty="0">
                <a:solidFill>
                  <a:schemeClr val="dk1"/>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800" b="1" i="1" dirty="0">
                  <a:solidFill>
                    <a:schemeClr val="dk1"/>
                  </a:solidFill>
                  <a:latin typeface="Times New Roman"/>
                  <a:ea typeface="Times New Roman"/>
                  <a:cs typeface="Times New Roman"/>
                  <a:sym typeface="Times New Roman"/>
                </a:rPr>
                <a:t>The consultant who studying </a:t>
              </a:r>
              <a:r>
                <a:rPr lang="en-US" sz="1800" b="1" i="1" dirty="0" smtClean="0">
                  <a:solidFill>
                    <a:schemeClr val="dk1"/>
                  </a:solidFill>
                  <a:latin typeface="Times New Roman"/>
                  <a:ea typeface="Times New Roman"/>
                  <a:cs typeface="Times New Roman"/>
                  <a:sym typeface="Times New Roman"/>
                </a:rPr>
                <a:t>turnover at the Home-Depot came </a:t>
              </a:r>
              <a:r>
                <a:rPr lang="en-US" sz="1800" b="1" i="1" dirty="0">
                  <a:solidFill>
                    <a:schemeClr val="dk1"/>
                  </a:solidFill>
                  <a:latin typeface="Times New Roman"/>
                  <a:ea typeface="Times New Roman"/>
                  <a:cs typeface="Times New Roman"/>
                  <a:sym typeface="Times New Roman"/>
                </a:rPr>
                <a:t>over to:</a:t>
              </a:r>
              <a:endParaRPr dirty="0"/>
            </a:p>
            <a:p>
              <a:pPr marL="0" marR="0" lvl="0" indent="0" algn="just" rtl="0">
                <a:spcBef>
                  <a:spcPts val="0"/>
                </a:spcBef>
                <a:spcAft>
                  <a:spcPts val="0"/>
                </a:spcAft>
                <a:buNone/>
              </a:pPr>
              <a:endParaRPr sz="1800" b="1" dirty="0">
                <a:solidFill>
                  <a:schemeClr val="dk1"/>
                </a:solidFill>
                <a:latin typeface="Times New Roman"/>
                <a:ea typeface="Times New Roman"/>
                <a:cs typeface="Times New Roman"/>
                <a:sym typeface="Times New Roman"/>
              </a:endParaRPr>
            </a:p>
            <a:p>
              <a:pPr marL="285750" marR="0" lvl="0" indent="-285750" algn="just" rtl="0">
                <a:spcBef>
                  <a:spcPts val="0"/>
                </a:spcBef>
                <a:spcAft>
                  <a:spcPts val="0"/>
                </a:spcAft>
                <a:buClr>
                  <a:schemeClr val="dk1"/>
                </a:buClr>
                <a:buSzPts val="1800"/>
                <a:buFont typeface="Times New Roman"/>
                <a:buChar char="-"/>
              </a:pPr>
              <a:r>
                <a:rPr lang="en-US" sz="1800" dirty="0">
                  <a:solidFill>
                    <a:schemeClr val="dk1"/>
                  </a:solidFill>
                  <a:latin typeface="Times New Roman"/>
                  <a:ea typeface="Times New Roman"/>
                  <a:cs typeface="Times New Roman"/>
                  <a:sym typeface="Times New Roman"/>
                </a:rPr>
                <a:t>The necessity of the orientation procedure and the initial training of the newcomer.</a:t>
              </a:r>
              <a:endParaRPr dirty="0"/>
            </a:p>
            <a:p>
              <a:pPr marL="285750" marR="0" lvl="0" indent="-285750" algn="just" rtl="0">
                <a:spcBef>
                  <a:spcPts val="0"/>
                </a:spcBef>
                <a:spcAft>
                  <a:spcPts val="0"/>
                </a:spcAft>
                <a:buClr>
                  <a:schemeClr val="dk1"/>
                </a:buClr>
                <a:buSzPts val="1800"/>
                <a:buFont typeface="Times New Roman"/>
                <a:buChar char="-"/>
              </a:pPr>
              <a:r>
                <a:rPr lang="en-US" sz="1800" dirty="0">
                  <a:solidFill>
                    <a:schemeClr val="dk1"/>
                  </a:solidFill>
                  <a:latin typeface="Times New Roman"/>
                  <a:ea typeface="Times New Roman"/>
                  <a:cs typeface="Times New Roman"/>
                  <a:sym typeface="Times New Roman"/>
                </a:rPr>
                <a:t>Needs to study the culture and structure of Home-Depot.</a:t>
              </a:r>
              <a:endParaRPr dirty="0"/>
            </a:p>
            <a:p>
              <a:pPr marL="285750" marR="0" lvl="0" indent="-285750" algn="just" rtl="0">
                <a:spcBef>
                  <a:spcPts val="0"/>
                </a:spcBef>
                <a:spcAft>
                  <a:spcPts val="0"/>
                </a:spcAft>
                <a:buClr>
                  <a:schemeClr val="dk1"/>
                </a:buClr>
                <a:buSzPts val="1800"/>
                <a:buFont typeface="Times New Roman"/>
                <a:buChar char="-"/>
              </a:pPr>
              <a:r>
                <a:rPr lang="en-US" sz="1800" dirty="0">
                  <a:solidFill>
                    <a:schemeClr val="dk1"/>
                  </a:solidFill>
                  <a:latin typeface="Times New Roman"/>
                  <a:ea typeface="Times New Roman"/>
                  <a:cs typeface="Times New Roman"/>
                  <a:sym typeface="Times New Roman"/>
                </a:rPr>
                <a:t>Needs to understand factors such as firms’ performance and reward systems.   </a:t>
              </a:r>
              <a:endParaRPr dirty="0"/>
            </a:p>
            <a:p>
              <a:pPr marL="285750" marR="0" lvl="0" indent="-285750" algn="just" rtl="0">
                <a:spcBef>
                  <a:spcPts val="0"/>
                </a:spcBef>
                <a:spcAft>
                  <a:spcPts val="0"/>
                </a:spcAft>
                <a:buClr>
                  <a:schemeClr val="dk1"/>
                </a:buClr>
                <a:buSzPts val="1800"/>
                <a:buFont typeface="Times New Roman"/>
                <a:buChar char="-"/>
              </a:pPr>
              <a:r>
                <a:rPr lang="en-US" sz="1800" dirty="0">
                  <a:solidFill>
                    <a:schemeClr val="dk1"/>
                  </a:solidFill>
                  <a:latin typeface="Times New Roman"/>
                  <a:ea typeface="Times New Roman"/>
                  <a:cs typeface="Times New Roman"/>
                  <a:sym typeface="Times New Roman"/>
                </a:rPr>
                <a:t>decision making techniques and communication pattern.</a:t>
              </a:r>
              <a:endParaRPr dirty="0"/>
            </a:p>
            <a:p>
              <a:pPr marL="285750" marR="0" lvl="0" indent="-171450" algn="just" rtl="0">
                <a:spcBef>
                  <a:spcPts val="0"/>
                </a:spcBef>
                <a:spcAft>
                  <a:spcPts val="0"/>
                </a:spcAft>
                <a:buClr>
                  <a:schemeClr val="dk1"/>
                </a:buClr>
                <a:buSzPts val="1800"/>
                <a:buFont typeface="Calibri"/>
                <a:buNone/>
              </a:pPr>
              <a:endParaRPr sz="1800" b="1" i="1" u="sng" dirty="0">
                <a:solidFill>
                  <a:schemeClr val="dk1"/>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800" b="1" i="1" u="sng" dirty="0">
                  <a:solidFill>
                    <a:schemeClr val="dk1"/>
                  </a:solidFill>
                  <a:latin typeface="Times New Roman"/>
                  <a:ea typeface="Times New Roman"/>
                  <a:cs typeface="Times New Roman"/>
                  <a:sym typeface="Times New Roman"/>
                </a:rPr>
                <a:t>Conclusion of this case</a:t>
              </a:r>
              <a:r>
                <a:rPr lang="en-US" sz="1800" dirty="0">
                  <a:solidFill>
                    <a:schemeClr val="dk1"/>
                  </a:solidFill>
                  <a:latin typeface="Times New Roman"/>
                  <a:ea typeface="Times New Roman"/>
                  <a:cs typeface="Times New Roman"/>
                  <a:sym typeface="Times New Roman"/>
                </a:rPr>
                <a:t>: the field of organizational behavior interacts and explains many of the complicated factors to make the managers understand some of the dynamics of how individuals are introduced and  interact with the </a:t>
              </a:r>
              <a:r>
                <a:rPr lang="en-US" sz="1800" dirty="0" smtClean="0">
                  <a:solidFill>
                    <a:schemeClr val="dk1"/>
                  </a:solidFill>
                  <a:latin typeface="Times New Roman"/>
                  <a:ea typeface="Times New Roman"/>
                  <a:cs typeface="Times New Roman"/>
                  <a:sym typeface="Times New Roman"/>
                </a:rPr>
                <a:t>broader </a:t>
              </a:r>
              <a:r>
                <a:rPr lang="en-US" sz="1800" dirty="0">
                  <a:solidFill>
                    <a:schemeClr val="dk1"/>
                  </a:solidFill>
                  <a:latin typeface="Times New Roman"/>
                  <a:ea typeface="Times New Roman"/>
                  <a:cs typeface="Times New Roman"/>
                  <a:sym typeface="Times New Roman"/>
                </a:rPr>
                <a:t>organizational context. And also provide unique and important opportunities to enhance personal and organizational effectiveness.</a:t>
              </a:r>
              <a:endParaRPr dirty="0"/>
            </a:p>
            <a:p>
              <a:pPr marL="0" marR="0" lvl="0" indent="0" algn="just" rtl="0">
                <a:spcBef>
                  <a:spcPts val="0"/>
                </a:spcBef>
                <a:spcAft>
                  <a:spcPts val="0"/>
                </a:spcAft>
                <a:buNone/>
              </a:pPr>
              <a:endParaRPr sz="1800" b="0" i="0" u="none" strike="noStrike" dirty="0">
                <a:solidFill>
                  <a:srgbClr val="FF0000"/>
                </a:solidFill>
                <a:latin typeface="Times New Roman"/>
                <a:ea typeface="Times New Roman"/>
                <a:cs typeface="Times New Roman"/>
                <a:sym typeface="Times New Roman"/>
              </a:endParaRPr>
            </a:p>
          </p:txBody>
        </p:sp>
      </p:grpSp>
      <p:grpSp>
        <p:nvGrpSpPr>
          <p:cNvPr id="242" name="Google Shape;242;p12"/>
          <p:cNvGrpSpPr/>
          <p:nvPr/>
        </p:nvGrpSpPr>
        <p:grpSpPr>
          <a:xfrm>
            <a:off x="130614" y="576748"/>
            <a:ext cx="9421206" cy="524016"/>
            <a:chOff x="130614" y="576748"/>
            <a:chExt cx="9421206" cy="524016"/>
          </a:xfrm>
        </p:grpSpPr>
        <p:sp>
          <p:nvSpPr>
            <p:cNvPr id="243" name="Google Shape;243;p12"/>
            <p:cNvSpPr txBox="1"/>
            <p:nvPr/>
          </p:nvSpPr>
          <p:spPr>
            <a:xfrm>
              <a:off x="2325813" y="576748"/>
              <a:ext cx="7226007"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chemeClr val="lt1"/>
                  </a:solidFill>
                  <a:latin typeface="Times New Roman"/>
                  <a:ea typeface="Times New Roman"/>
                  <a:cs typeface="Times New Roman"/>
                  <a:sym typeface="Times New Roman"/>
                </a:rPr>
                <a:t>ORGANIZATIONAL BEHAVIOR</a:t>
              </a:r>
              <a:endParaRPr sz="2800">
                <a:solidFill>
                  <a:srgbClr val="FF9518"/>
                </a:solidFill>
                <a:latin typeface="Times New Roman"/>
                <a:ea typeface="Times New Roman"/>
                <a:cs typeface="Times New Roman"/>
                <a:sym typeface="Times New Roman"/>
              </a:endParaRPr>
            </a:p>
          </p:txBody>
        </p:sp>
        <p:sp>
          <p:nvSpPr>
            <p:cNvPr id="244" name="Google Shape;244;p12"/>
            <p:cNvSpPr/>
            <p:nvPr/>
          </p:nvSpPr>
          <p:spPr>
            <a:xfrm>
              <a:off x="130614" y="577544"/>
              <a:ext cx="2090637"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chemeClr val="lt1"/>
                  </a:solidFill>
                  <a:latin typeface="Times New Roman"/>
                  <a:ea typeface="Times New Roman"/>
                  <a:cs typeface="Times New Roman"/>
                  <a:sym typeface="Times New Roman"/>
                </a:rPr>
                <a:t>CHAPTER 1</a:t>
              </a:r>
              <a:endParaRPr/>
            </a:p>
          </p:txBody>
        </p:sp>
      </p:grpSp>
      <p:pic>
        <p:nvPicPr>
          <p:cNvPr id="245" name="Google Shape;245;p12"/>
          <p:cNvPicPr preferRelativeResize="0"/>
          <p:nvPr/>
        </p:nvPicPr>
        <p:blipFill rotWithShape="1">
          <a:blip r:embed="rId6">
            <a:alphaModFix/>
          </a:blip>
          <a:srcRect/>
          <a:stretch/>
        </p:blipFill>
        <p:spPr>
          <a:xfrm>
            <a:off x="12072675" y="2204822"/>
            <a:ext cx="238650" cy="2709534"/>
          </a:xfrm>
          <a:prstGeom prst="rect">
            <a:avLst/>
          </a:prstGeom>
          <a:noFill/>
          <a:ln>
            <a:noFill/>
          </a:ln>
        </p:spPr>
      </p:pic>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49"/>
        <p:cNvGrpSpPr/>
        <p:nvPr/>
      </p:nvGrpSpPr>
      <p:grpSpPr>
        <a:xfrm>
          <a:off x="0" y="0"/>
          <a:ext cx="0" cy="0"/>
          <a:chOff x="0" y="0"/>
          <a:chExt cx="0" cy="0"/>
        </a:xfrm>
      </p:grpSpPr>
      <p:pic>
        <p:nvPicPr>
          <p:cNvPr id="250" name="Google Shape;250;p1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251" name="Google Shape;251;p13"/>
          <p:cNvPicPr preferRelativeResize="0"/>
          <p:nvPr/>
        </p:nvPicPr>
        <p:blipFill rotWithShape="1">
          <a:blip r:embed="rId4">
            <a:alphaModFix/>
          </a:blip>
          <a:srcRect/>
          <a:stretch/>
        </p:blipFill>
        <p:spPr>
          <a:xfrm>
            <a:off x="2289771" y="5954663"/>
            <a:ext cx="9902229" cy="204838"/>
          </a:xfrm>
          <a:prstGeom prst="rect">
            <a:avLst/>
          </a:prstGeom>
          <a:noFill/>
          <a:ln>
            <a:noFill/>
          </a:ln>
        </p:spPr>
      </p:pic>
      <p:pic>
        <p:nvPicPr>
          <p:cNvPr id="252" name="Google Shape;252;p1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253" name="Google Shape;253;p1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254" name="Google Shape;254;p13"/>
          <p:cNvPicPr preferRelativeResize="0"/>
          <p:nvPr/>
        </p:nvPicPr>
        <p:blipFill rotWithShape="1">
          <a:blip r:embed="rId6">
            <a:alphaModFix/>
          </a:blip>
          <a:srcRect/>
          <a:stretch/>
        </p:blipFill>
        <p:spPr>
          <a:xfrm>
            <a:off x="11289" y="0"/>
            <a:ext cx="9533101" cy="1610200"/>
          </a:xfrm>
          <a:prstGeom prst="rect">
            <a:avLst/>
          </a:prstGeom>
          <a:noFill/>
          <a:ln>
            <a:noFill/>
          </a:ln>
        </p:spPr>
      </p:pic>
      <p:sp>
        <p:nvSpPr>
          <p:cNvPr id="255" name="Google Shape;255;p13"/>
          <p:cNvSpPr txBox="1"/>
          <p:nvPr/>
        </p:nvSpPr>
        <p:spPr>
          <a:xfrm>
            <a:off x="1874165" y="1461131"/>
            <a:ext cx="2425664"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dirty="0">
                <a:solidFill>
                  <a:srgbClr val="002060"/>
                </a:solidFill>
                <a:latin typeface="Times New Roman"/>
                <a:ea typeface="Times New Roman"/>
                <a:cs typeface="Times New Roman"/>
                <a:sym typeface="Times New Roman"/>
              </a:rPr>
              <a:t>Global Mindset</a:t>
            </a:r>
            <a:endParaRPr dirty="0"/>
          </a:p>
        </p:txBody>
      </p:sp>
      <p:sp>
        <p:nvSpPr>
          <p:cNvPr id="256" name="Google Shape;256;p13"/>
          <p:cNvSpPr txBox="1"/>
          <p:nvPr/>
        </p:nvSpPr>
        <p:spPr>
          <a:xfrm>
            <a:off x="1874165" y="1950069"/>
            <a:ext cx="8833592" cy="2957861"/>
          </a:xfrm>
          <a:prstGeom prst="rect">
            <a:avLst/>
          </a:prstGeom>
          <a:noFill/>
          <a:ln>
            <a:noFill/>
          </a:ln>
        </p:spPr>
        <p:txBody>
          <a:bodyPr spcFirstLastPara="1" wrap="square" lIns="91425" tIns="45700" rIns="91425" bIns="45700" anchor="t" anchorCtr="0">
            <a:spAutoFit/>
          </a:bodyPr>
          <a:lstStyle/>
          <a:p>
            <a:pPr marL="285750" marR="0" lvl="0" indent="-285750" algn="just" rtl="0">
              <a:lnSpc>
                <a:spcPct val="150000"/>
              </a:lnSpc>
              <a:spcBef>
                <a:spcPts val="0"/>
              </a:spcBef>
              <a:spcAft>
                <a:spcPts val="0"/>
              </a:spcAft>
              <a:buClr>
                <a:schemeClr val="dk1"/>
              </a:buClr>
              <a:buSzPts val="1800"/>
              <a:buFont typeface="Times New Roman"/>
              <a:buChar char="-"/>
            </a:pPr>
            <a:r>
              <a:rPr lang="en-US" sz="1800">
                <a:solidFill>
                  <a:schemeClr val="dk1"/>
                </a:solidFill>
                <a:latin typeface="Times New Roman"/>
                <a:ea typeface="Times New Roman"/>
                <a:cs typeface="Times New Roman"/>
                <a:sym typeface="Times New Roman"/>
              </a:rPr>
              <a:t>A global mindset reflects your ability to influence people, groups, and organizations from different backgrounds and culture.</a:t>
            </a:r>
            <a:endParaRPr/>
          </a:p>
          <a:p>
            <a:pPr marL="285750" marR="0" lvl="0" indent="-285750" algn="just" rtl="0">
              <a:lnSpc>
                <a:spcPct val="150000"/>
              </a:lnSpc>
              <a:spcBef>
                <a:spcPts val="0"/>
              </a:spcBef>
              <a:spcAft>
                <a:spcPts val="0"/>
              </a:spcAft>
              <a:buClr>
                <a:schemeClr val="dk1"/>
              </a:buClr>
              <a:buSzPts val="1800"/>
              <a:buFont typeface="Times New Roman"/>
              <a:buChar char="-"/>
            </a:pPr>
            <a:r>
              <a:rPr lang="en-US" sz="1800">
                <a:solidFill>
                  <a:schemeClr val="dk1"/>
                </a:solidFill>
                <a:latin typeface="Times New Roman"/>
                <a:ea typeface="Times New Roman"/>
                <a:cs typeface="Times New Roman"/>
                <a:sym typeface="Times New Roman"/>
              </a:rPr>
              <a:t>Multinational companies’ ability to create globally integrated systems depends on their:</a:t>
            </a:r>
            <a:endParaRPr/>
          </a:p>
          <a:p>
            <a:pPr marL="0" marR="0" lvl="0" indent="0" algn="just" rtl="0">
              <a:lnSpc>
                <a:spcPct val="150000"/>
              </a:lnSpc>
              <a:spcBef>
                <a:spcPts val="0"/>
              </a:spcBef>
              <a:spcAft>
                <a:spcPts val="0"/>
              </a:spcAft>
              <a:buNone/>
            </a:pPr>
            <a:r>
              <a:rPr lang="en-US" sz="1800">
                <a:solidFill>
                  <a:schemeClr val="dk1"/>
                </a:solidFill>
                <a:latin typeface="Times New Roman"/>
                <a:ea typeface="Times New Roman"/>
                <a:cs typeface="Times New Roman"/>
                <a:sym typeface="Times New Roman"/>
              </a:rPr>
              <a:t>        1-  Ability to get employees, managers, and executives able to understand  and adapt to the realities of globalization economies.</a:t>
            </a:r>
            <a:endParaRPr/>
          </a:p>
          <a:p>
            <a:pPr marL="0" marR="0" lvl="0" indent="0" algn="just" rtl="0">
              <a:lnSpc>
                <a:spcPct val="150000"/>
              </a:lnSpc>
              <a:spcBef>
                <a:spcPts val="0"/>
              </a:spcBef>
              <a:spcAft>
                <a:spcPts val="0"/>
              </a:spcAft>
              <a:buNone/>
            </a:pPr>
            <a:r>
              <a:rPr lang="en-US" sz="1800">
                <a:solidFill>
                  <a:schemeClr val="dk1"/>
                </a:solidFill>
                <a:latin typeface="Times New Roman"/>
                <a:ea typeface="Times New Roman"/>
                <a:cs typeface="Times New Roman"/>
                <a:sym typeface="Times New Roman"/>
              </a:rPr>
              <a:t>        2- Ability to integrate talent from many parts of the world faster and more effectively than other competitors.</a:t>
            </a:r>
            <a:endParaRPr/>
          </a:p>
        </p:txBody>
      </p:sp>
      <p:grpSp>
        <p:nvGrpSpPr>
          <p:cNvPr id="257" name="Google Shape;257;p13"/>
          <p:cNvGrpSpPr/>
          <p:nvPr/>
        </p:nvGrpSpPr>
        <p:grpSpPr>
          <a:xfrm>
            <a:off x="130614" y="576748"/>
            <a:ext cx="9421206" cy="524016"/>
            <a:chOff x="130614" y="576748"/>
            <a:chExt cx="9421206" cy="524016"/>
          </a:xfrm>
        </p:grpSpPr>
        <p:sp>
          <p:nvSpPr>
            <p:cNvPr id="258" name="Google Shape;258;p13"/>
            <p:cNvSpPr txBox="1"/>
            <p:nvPr/>
          </p:nvSpPr>
          <p:spPr>
            <a:xfrm>
              <a:off x="2325813" y="576748"/>
              <a:ext cx="7226007"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chemeClr val="lt1"/>
                  </a:solidFill>
                  <a:latin typeface="Times New Roman"/>
                  <a:ea typeface="Times New Roman"/>
                  <a:cs typeface="Times New Roman"/>
                  <a:sym typeface="Times New Roman"/>
                </a:rPr>
                <a:t>ORGANIZATIONAL BEHAVIOR</a:t>
              </a:r>
              <a:endParaRPr sz="2800">
                <a:solidFill>
                  <a:srgbClr val="FF9518"/>
                </a:solidFill>
                <a:latin typeface="Times New Roman"/>
                <a:ea typeface="Times New Roman"/>
                <a:cs typeface="Times New Roman"/>
                <a:sym typeface="Times New Roman"/>
              </a:endParaRPr>
            </a:p>
          </p:txBody>
        </p:sp>
        <p:sp>
          <p:nvSpPr>
            <p:cNvPr id="259" name="Google Shape;259;p13"/>
            <p:cNvSpPr/>
            <p:nvPr/>
          </p:nvSpPr>
          <p:spPr>
            <a:xfrm>
              <a:off x="130614" y="577544"/>
              <a:ext cx="2090637"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chemeClr val="lt1"/>
                  </a:solidFill>
                  <a:latin typeface="Times New Roman"/>
                  <a:ea typeface="Times New Roman"/>
                  <a:cs typeface="Times New Roman"/>
                  <a:sym typeface="Times New Roman"/>
                </a:rPr>
                <a:t>CHAPTER 1</a:t>
              </a:r>
              <a:endParaRPr/>
            </a:p>
          </p:txBody>
        </p:sp>
      </p:gr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63"/>
        <p:cNvGrpSpPr/>
        <p:nvPr/>
      </p:nvGrpSpPr>
      <p:grpSpPr>
        <a:xfrm>
          <a:off x="0" y="0"/>
          <a:ext cx="0" cy="0"/>
          <a:chOff x="0" y="0"/>
          <a:chExt cx="0" cy="0"/>
        </a:xfrm>
      </p:grpSpPr>
      <p:pic>
        <p:nvPicPr>
          <p:cNvPr id="264" name="Google Shape;264;p1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265" name="Google Shape;265;p14"/>
          <p:cNvPicPr preferRelativeResize="0"/>
          <p:nvPr/>
        </p:nvPicPr>
        <p:blipFill rotWithShape="1">
          <a:blip r:embed="rId4">
            <a:alphaModFix/>
          </a:blip>
          <a:srcRect/>
          <a:stretch/>
        </p:blipFill>
        <p:spPr>
          <a:xfrm>
            <a:off x="2289771" y="5954663"/>
            <a:ext cx="9902229" cy="204838"/>
          </a:xfrm>
          <a:prstGeom prst="rect">
            <a:avLst/>
          </a:prstGeom>
          <a:noFill/>
          <a:ln>
            <a:noFill/>
          </a:ln>
        </p:spPr>
      </p:pic>
      <p:pic>
        <p:nvPicPr>
          <p:cNvPr id="266" name="Google Shape;266;p1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267" name="Google Shape;267;p1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268" name="Google Shape;268;p14"/>
          <p:cNvPicPr preferRelativeResize="0"/>
          <p:nvPr/>
        </p:nvPicPr>
        <p:blipFill rotWithShape="1">
          <a:blip r:embed="rId6">
            <a:alphaModFix/>
          </a:blip>
          <a:srcRect/>
          <a:stretch/>
        </p:blipFill>
        <p:spPr>
          <a:xfrm>
            <a:off x="11289" y="0"/>
            <a:ext cx="9533101" cy="1610200"/>
          </a:xfrm>
          <a:prstGeom prst="rect">
            <a:avLst/>
          </a:prstGeom>
          <a:noFill/>
          <a:ln>
            <a:noFill/>
          </a:ln>
        </p:spPr>
      </p:pic>
      <p:sp>
        <p:nvSpPr>
          <p:cNvPr id="269" name="Google Shape;269;p14"/>
          <p:cNvSpPr txBox="1"/>
          <p:nvPr/>
        </p:nvSpPr>
        <p:spPr>
          <a:xfrm>
            <a:off x="1854987" y="1610200"/>
            <a:ext cx="5414530" cy="3831818"/>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1800" b="1" i="1" dirty="0">
                <a:solidFill>
                  <a:schemeClr val="dk1"/>
                </a:solidFill>
                <a:latin typeface="Times New Roman"/>
                <a:ea typeface="Times New Roman"/>
                <a:cs typeface="Times New Roman"/>
                <a:sym typeface="Times New Roman"/>
              </a:rPr>
              <a:t>Case study (HSBC): </a:t>
            </a:r>
            <a:endParaRPr dirty="0"/>
          </a:p>
          <a:p>
            <a:pPr marL="285750" marR="0" lvl="0" indent="-285750" algn="just" rtl="0">
              <a:spcBef>
                <a:spcPts val="0"/>
              </a:spcBef>
              <a:spcAft>
                <a:spcPts val="0"/>
              </a:spcAft>
              <a:buClr>
                <a:schemeClr val="dk1"/>
              </a:buClr>
              <a:buSzPts val="1800"/>
              <a:buFont typeface="Times New Roman"/>
              <a:buChar char="-"/>
            </a:pPr>
            <a:r>
              <a:rPr lang="en-US" sz="1800" dirty="0">
                <a:solidFill>
                  <a:schemeClr val="dk1"/>
                </a:solidFill>
                <a:latin typeface="Times New Roman"/>
                <a:ea typeface="Times New Roman"/>
                <a:cs typeface="Times New Roman"/>
                <a:sym typeface="Times New Roman"/>
              </a:rPr>
              <a:t>Because global mindset is learned, experiences can influence it in  a positive and a negative manner.</a:t>
            </a:r>
            <a:endParaRPr dirty="0"/>
          </a:p>
          <a:p>
            <a:pPr marL="285750" marR="0" lvl="0" indent="-285750" algn="just" rtl="0">
              <a:spcBef>
                <a:spcPts val="0"/>
              </a:spcBef>
              <a:spcAft>
                <a:spcPts val="0"/>
              </a:spcAft>
              <a:buClr>
                <a:schemeClr val="dk1"/>
              </a:buClr>
              <a:buSzPts val="1800"/>
              <a:buFont typeface="Times New Roman"/>
              <a:buChar char="-"/>
            </a:pPr>
            <a:r>
              <a:rPr lang="en-US" sz="1800" dirty="0">
                <a:solidFill>
                  <a:schemeClr val="dk1"/>
                </a:solidFill>
                <a:latin typeface="Times New Roman"/>
                <a:ea typeface="Times New Roman"/>
                <a:cs typeface="Times New Roman"/>
                <a:sym typeface="Times New Roman"/>
              </a:rPr>
              <a:t>Every year the financial services of HSBC send promising new hires and managers in long-term business experiences abroad to build a cohort international officers, the locations include western countries as well as Saudi Arabia , Indonesia, and Mexico. </a:t>
            </a:r>
            <a:endParaRPr dirty="0"/>
          </a:p>
          <a:p>
            <a:pPr marL="285750" marR="0" lvl="0" indent="-285750" algn="just" rtl="0">
              <a:spcBef>
                <a:spcPts val="0"/>
              </a:spcBef>
              <a:spcAft>
                <a:spcPts val="0"/>
              </a:spcAft>
              <a:buClr>
                <a:schemeClr val="dk1"/>
              </a:buClr>
              <a:buSzPts val="1800"/>
              <a:buFont typeface="Times New Roman"/>
              <a:buChar char="-"/>
            </a:pPr>
            <a:r>
              <a:rPr lang="en-US" sz="1800" dirty="0">
                <a:solidFill>
                  <a:schemeClr val="dk1"/>
                </a:solidFill>
                <a:latin typeface="Times New Roman"/>
                <a:ea typeface="Times New Roman"/>
                <a:cs typeface="Times New Roman"/>
                <a:sym typeface="Times New Roman"/>
              </a:rPr>
              <a:t>To make career at  HSBC manager must perform this mission </a:t>
            </a:r>
            <a:endParaRPr dirty="0"/>
          </a:p>
          <a:p>
            <a:pPr marL="285750" marR="0" lvl="0" indent="-285750" algn="just" rtl="0">
              <a:spcBef>
                <a:spcPts val="0"/>
              </a:spcBef>
              <a:spcAft>
                <a:spcPts val="0"/>
              </a:spcAft>
              <a:buClr>
                <a:schemeClr val="dk1"/>
              </a:buClr>
              <a:buSzPts val="1800"/>
              <a:buFont typeface="Times New Roman"/>
              <a:buChar char="-"/>
            </a:pPr>
            <a:r>
              <a:rPr lang="en-US" sz="1800" dirty="0">
                <a:solidFill>
                  <a:schemeClr val="dk1"/>
                </a:solidFill>
                <a:latin typeface="Times New Roman"/>
                <a:ea typeface="Times New Roman"/>
                <a:cs typeface="Times New Roman"/>
                <a:sym typeface="Times New Roman"/>
              </a:rPr>
              <a:t>This enables HSBC to continuous supply of globally minded managers capable of cross-broader learning.</a:t>
            </a:r>
            <a:endParaRPr dirty="0"/>
          </a:p>
        </p:txBody>
      </p:sp>
      <p:sp>
        <p:nvSpPr>
          <p:cNvPr id="270" name="Google Shape;270;p14"/>
          <p:cNvSpPr txBox="1"/>
          <p:nvPr/>
        </p:nvSpPr>
        <p:spPr>
          <a:xfrm>
            <a:off x="107050" y="284674"/>
            <a:ext cx="2311804"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2800">
              <a:solidFill>
                <a:schemeClr val="dk1"/>
              </a:solidFill>
              <a:latin typeface="Calibri"/>
              <a:ea typeface="Calibri"/>
              <a:cs typeface="Calibri"/>
              <a:sym typeface="Calibri"/>
            </a:endParaRPr>
          </a:p>
        </p:txBody>
      </p:sp>
      <p:grpSp>
        <p:nvGrpSpPr>
          <p:cNvPr id="271" name="Google Shape;271;p14"/>
          <p:cNvGrpSpPr/>
          <p:nvPr/>
        </p:nvGrpSpPr>
        <p:grpSpPr>
          <a:xfrm>
            <a:off x="7492724" y="1610200"/>
            <a:ext cx="4518938" cy="4305995"/>
            <a:chOff x="7421216" y="1610200"/>
            <a:chExt cx="4518938" cy="4305995"/>
          </a:xfrm>
        </p:grpSpPr>
        <p:pic>
          <p:nvPicPr>
            <p:cNvPr id="272" name="Google Shape;272;p14"/>
            <p:cNvPicPr preferRelativeResize="0"/>
            <p:nvPr/>
          </p:nvPicPr>
          <p:blipFill rotWithShape="1">
            <a:blip r:embed="rId7">
              <a:alphaModFix/>
            </a:blip>
            <a:srcRect/>
            <a:stretch/>
          </p:blipFill>
          <p:spPr>
            <a:xfrm>
              <a:off x="7421217" y="1610200"/>
              <a:ext cx="4518937" cy="3425626"/>
            </a:xfrm>
            <a:prstGeom prst="rect">
              <a:avLst/>
            </a:prstGeom>
            <a:noFill/>
            <a:ln>
              <a:noFill/>
            </a:ln>
          </p:spPr>
        </p:pic>
        <p:pic>
          <p:nvPicPr>
            <p:cNvPr id="273" name="Google Shape;273;p14"/>
            <p:cNvPicPr preferRelativeResize="0"/>
            <p:nvPr/>
          </p:nvPicPr>
          <p:blipFill rotWithShape="1">
            <a:blip r:embed="rId8">
              <a:alphaModFix/>
            </a:blip>
            <a:srcRect/>
            <a:stretch/>
          </p:blipFill>
          <p:spPr>
            <a:xfrm>
              <a:off x="7421216" y="5035826"/>
              <a:ext cx="4199624" cy="880369"/>
            </a:xfrm>
            <a:prstGeom prst="rect">
              <a:avLst/>
            </a:prstGeom>
            <a:noFill/>
            <a:ln>
              <a:noFill/>
            </a:ln>
          </p:spPr>
        </p:pic>
      </p:grpSp>
      <p:grpSp>
        <p:nvGrpSpPr>
          <p:cNvPr id="274" name="Google Shape;274;p14"/>
          <p:cNvGrpSpPr/>
          <p:nvPr/>
        </p:nvGrpSpPr>
        <p:grpSpPr>
          <a:xfrm>
            <a:off x="130614" y="576748"/>
            <a:ext cx="9421206" cy="524016"/>
            <a:chOff x="130614" y="576748"/>
            <a:chExt cx="9421206" cy="524016"/>
          </a:xfrm>
        </p:grpSpPr>
        <p:sp>
          <p:nvSpPr>
            <p:cNvPr id="275" name="Google Shape;275;p14"/>
            <p:cNvSpPr txBox="1"/>
            <p:nvPr/>
          </p:nvSpPr>
          <p:spPr>
            <a:xfrm>
              <a:off x="2325813" y="576748"/>
              <a:ext cx="7226007"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chemeClr val="lt1"/>
                  </a:solidFill>
                  <a:latin typeface="Times New Roman"/>
                  <a:ea typeface="Times New Roman"/>
                  <a:cs typeface="Times New Roman"/>
                  <a:sym typeface="Times New Roman"/>
                </a:rPr>
                <a:t>ORGANIZATIONAL BEHAVIOR</a:t>
              </a:r>
              <a:endParaRPr sz="2800">
                <a:solidFill>
                  <a:srgbClr val="FF9518"/>
                </a:solidFill>
                <a:latin typeface="Times New Roman"/>
                <a:ea typeface="Times New Roman"/>
                <a:cs typeface="Times New Roman"/>
                <a:sym typeface="Times New Roman"/>
              </a:endParaRPr>
            </a:p>
          </p:txBody>
        </p:sp>
        <p:sp>
          <p:nvSpPr>
            <p:cNvPr id="276" name="Google Shape;276;p14"/>
            <p:cNvSpPr/>
            <p:nvPr/>
          </p:nvSpPr>
          <p:spPr>
            <a:xfrm>
              <a:off x="130614" y="577544"/>
              <a:ext cx="2090637"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chemeClr val="lt1"/>
                  </a:solidFill>
                  <a:latin typeface="Times New Roman"/>
                  <a:ea typeface="Times New Roman"/>
                  <a:cs typeface="Times New Roman"/>
                  <a:sym typeface="Times New Roman"/>
                </a:rPr>
                <a:t>CHAPTER 1</a:t>
              </a:r>
              <a:endParaRPr/>
            </a:p>
          </p:txBody>
        </p:sp>
      </p:gr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80"/>
        <p:cNvGrpSpPr/>
        <p:nvPr/>
      </p:nvGrpSpPr>
      <p:grpSpPr>
        <a:xfrm>
          <a:off x="0" y="0"/>
          <a:ext cx="0" cy="0"/>
          <a:chOff x="0" y="0"/>
          <a:chExt cx="0" cy="0"/>
        </a:xfrm>
      </p:grpSpPr>
      <p:pic>
        <p:nvPicPr>
          <p:cNvPr id="281" name="Google Shape;281;p15"/>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282" name="Google Shape;282;p15"/>
          <p:cNvPicPr preferRelativeResize="0"/>
          <p:nvPr/>
        </p:nvPicPr>
        <p:blipFill rotWithShape="1">
          <a:blip r:embed="rId4">
            <a:alphaModFix/>
          </a:blip>
          <a:srcRect/>
          <a:stretch/>
        </p:blipFill>
        <p:spPr>
          <a:xfrm>
            <a:off x="2289771" y="5954663"/>
            <a:ext cx="9902229" cy="204838"/>
          </a:xfrm>
          <a:prstGeom prst="rect">
            <a:avLst/>
          </a:prstGeom>
          <a:noFill/>
          <a:ln>
            <a:noFill/>
          </a:ln>
        </p:spPr>
      </p:pic>
      <p:pic>
        <p:nvPicPr>
          <p:cNvPr id="283" name="Google Shape;283;p15"/>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284" name="Google Shape;284;p15"/>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285" name="Google Shape;285;p15"/>
          <p:cNvPicPr preferRelativeResize="0"/>
          <p:nvPr/>
        </p:nvPicPr>
        <p:blipFill rotWithShape="1">
          <a:blip r:embed="rId6">
            <a:alphaModFix/>
          </a:blip>
          <a:srcRect/>
          <a:stretch/>
        </p:blipFill>
        <p:spPr>
          <a:xfrm>
            <a:off x="11289" y="0"/>
            <a:ext cx="9533101" cy="1610200"/>
          </a:xfrm>
          <a:prstGeom prst="rect">
            <a:avLst/>
          </a:prstGeom>
          <a:noFill/>
          <a:ln>
            <a:noFill/>
          </a:ln>
        </p:spPr>
      </p:pic>
      <p:pic>
        <p:nvPicPr>
          <p:cNvPr id="286" name="Google Shape;286;p15"/>
          <p:cNvPicPr preferRelativeResize="0"/>
          <p:nvPr/>
        </p:nvPicPr>
        <p:blipFill rotWithShape="1">
          <a:blip r:embed="rId7">
            <a:alphaModFix/>
          </a:blip>
          <a:srcRect/>
          <a:stretch/>
        </p:blipFill>
        <p:spPr>
          <a:xfrm>
            <a:off x="1874165" y="1380049"/>
            <a:ext cx="9148500" cy="4574615"/>
          </a:xfrm>
          <a:prstGeom prst="rect">
            <a:avLst/>
          </a:prstGeom>
          <a:noFill/>
          <a:ln>
            <a:noFill/>
          </a:ln>
        </p:spPr>
      </p:pic>
      <p:grpSp>
        <p:nvGrpSpPr>
          <p:cNvPr id="287" name="Google Shape;287;p15"/>
          <p:cNvGrpSpPr/>
          <p:nvPr/>
        </p:nvGrpSpPr>
        <p:grpSpPr>
          <a:xfrm>
            <a:off x="130614" y="576748"/>
            <a:ext cx="9421206" cy="524016"/>
            <a:chOff x="130614" y="576748"/>
            <a:chExt cx="9421206" cy="524016"/>
          </a:xfrm>
        </p:grpSpPr>
        <p:sp>
          <p:nvSpPr>
            <p:cNvPr id="288" name="Google Shape;288;p15"/>
            <p:cNvSpPr txBox="1"/>
            <p:nvPr/>
          </p:nvSpPr>
          <p:spPr>
            <a:xfrm>
              <a:off x="2325813" y="576748"/>
              <a:ext cx="7226007"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chemeClr val="lt1"/>
                  </a:solidFill>
                  <a:latin typeface="Times New Roman"/>
                  <a:ea typeface="Times New Roman"/>
                  <a:cs typeface="Times New Roman"/>
                  <a:sym typeface="Times New Roman"/>
                </a:rPr>
                <a:t>ORGANIZATIONAL BEHAVIOR</a:t>
              </a:r>
              <a:endParaRPr sz="2800">
                <a:solidFill>
                  <a:srgbClr val="FF9518"/>
                </a:solidFill>
                <a:latin typeface="Times New Roman"/>
                <a:ea typeface="Times New Roman"/>
                <a:cs typeface="Times New Roman"/>
                <a:sym typeface="Times New Roman"/>
              </a:endParaRPr>
            </a:p>
          </p:txBody>
        </p:sp>
        <p:sp>
          <p:nvSpPr>
            <p:cNvPr id="289" name="Google Shape;289;p15"/>
            <p:cNvSpPr/>
            <p:nvPr/>
          </p:nvSpPr>
          <p:spPr>
            <a:xfrm>
              <a:off x="130614" y="577544"/>
              <a:ext cx="2090637"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chemeClr val="lt1"/>
                  </a:solidFill>
                  <a:latin typeface="Times New Roman"/>
                  <a:ea typeface="Times New Roman"/>
                  <a:cs typeface="Times New Roman"/>
                  <a:sym typeface="Times New Roman"/>
                </a:rPr>
                <a:t>CHAPTER 1</a:t>
              </a:r>
              <a:endParaRPr/>
            </a:p>
          </p:txBody>
        </p:sp>
      </p:gr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93"/>
        <p:cNvGrpSpPr/>
        <p:nvPr/>
      </p:nvGrpSpPr>
      <p:grpSpPr>
        <a:xfrm>
          <a:off x="0" y="0"/>
          <a:ext cx="0" cy="0"/>
          <a:chOff x="0" y="0"/>
          <a:chExt cx="0" cy="0"/>
        </a:xfrm>
      </p:grpSpPr>
      <p:pic>
        <p:nvPicPr>
          <p:cNvPr id="294" name="Google Shape;294;p16"/>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295" name="Google Shape;295;p16"/>
          <p:cNvPicPr preferRelativeResize="0"/>
          <p:nvPr/>
        </p:nvPicPr>
        <p:blipFill rotWithShape="1">
          <a:blip r:embed="rId4">
            <a:alphaModFix/>
          </a:blip>
          <a:srcRect/>
          <a:stretch/>
        </p:blipFill>
        <p:spPr>
          <a:xfrm>
            <a:off x="2289771" y="5954663"/>
            <a:ext cx="9902229" cy="204838"/>
          </a:xfrm>
          <a:prstGeom prst="rect">
            <a:avLst/>
          </a:prstGeom>
          <a:noFill/>
          <a:ln>
            <a:noFill/>
          </a:ln>
        </p:spPr>
      </p:pic>
      <p:pic>
        <p:nvPicPr>
          <p:cNvPr id="296" name="Google Shape;296;p16"/>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297" name="Google Shape;297;p16"/>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298" name="Google Shape;298;p16"/>
          <p:cNvPicPr preferRelativeResize="0"/>
          <p:nvPr/>
        </p:nvPicPr>
        <p:blipFill rotWithShape="1">
          <a:blip r:embed="rId6">
            <a:alphaModFix/>
          </a:blip>
          <a:srcRect/>
          <a:stretch/>
        </p:blipFill>
        <p:spPr>
          <a:xfrm>
            <a:off x="-17323" y="0"/>
            <a:ext cx="9533101" cy="1610200"/>
          </a:xfrm>
          <a:prstGeom prst="rect">
            <a:avLst/>
          </a:prstGeom>
          <a:noFill/>
          <a:ln>
            <a:noFill/>
          </a:ln>
        </p:spPr>
      </p:pic>
      <p:sp>
        <p:nvSpPr>
          <p:cNvPr id="299" name="Google Shape;299;p16"/>
          <p:cNvSpPr txBox="1"/>
          <p:nvPr/>
        </p:nvSpPr>
        <p:spPr>
          <a:xfrm>
            <a:off x="1874165" y="1610200"/>
            <a:ext cx="9042364" cy="4197559"/>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1800" b="1" u="sng" dirty="0">
                <a:solidFill>
                  <a:srgbClr val="0A1F61"/>
                </a:solidFill>
                <a:latin typeface="Times New Roman"/>
                <a:ea typeface="Times New Roman"/>
                <a:cs typeface="Times New Roman"/>
                <a:sym typeface="Times New Roman"/>
              </a:rPr>
              <a:t>How organizational behavior impacts organizational success?</a:t>
            </a:r>
            <a:endParaRPr dirty="0"/>
          </a:p>
          <a:p>
            <a:pPr marL="285750" marR="0" lvl="0" indent="-285750" algn="just" rtl="0">
              <a:lnSpc>
                <a:spcPct val="150000"/>
              </a:lnSpc>
              <a:spcBef>
                <a:spcPts val="0"/>
              </a:spcBef>
              <a:spcAft>
                <a:spcPts val="0"/>
              </a:spcAft>
              <a:buClr>
                <a:schemeClr val="dk1"/>
              </a:buClr>
              <a:buSzPts val="1800"/>
              <a:buFont typeface="Times New Roman"/>
              <a:buChar char="-"/>
            </a:pPr>
            <a:r>
              <a:rPr lang="en-US" sz="1800" dirty="0">
                <a:solidFill>
                  <a:schemeClr val="dk1"/>
                </a:solidFill>
                <a:latin typeface="Times New Roman"/>
                <a:ea typeface="Times New Roman"/>
                <a:cs typeface="Times New Roman"/>
                <a:sym typeface="Times New Roman"/>
              </a:rPr>
              <a:t>By applying OB knowledge in the organization about individuals and groups the effect on the organization structures on workers behavior with the conditions can be created that make the organization more effective, and perform well.</a:t>
            </a:r>
            <a:endParaRPr dirty="0"/>
          </a:p>
          <a:p>
            <a:pPr marL="285750" marR="0" lvl="0" indent="-285750" algn="just" rtl="0">
              <a:lnSpc>
                <a:spcPct val="150000"/>
              </a:lnSpc>
              <a:spcBef>
                <a:spcPts val="0"/>
              </a:spcBef>
              <a:spcAft>
                <a:spcPts val="0"/>
              </a:spcAft>
              <a:buClr>
                <a:schemeClr val="dk1"/>
              </a:buClr>
              <a:buSzPts val="1800"/>
              <a:buFont typeface="Times New Roman"/>
              <a:buChar char="-"/>
            </a:pPr>
            <a:r>
              <a:rPr lang="en-US" sz="1800" dirty="0">
                <a:solidFill>
                  <a:schemeClr val="dk1"/>
                </a:solidFill>
                <a:latin typeface="Times New Roman"/>
                <a:ea typeface="Times New Roman"/>
                <a:cs typeface="Times New Roman"/>
                <a:sym typeface="Times New Roman"/>
              </a:rPr>
              <a:t>By listening to the employees, recognizing their work, building trust, and behave ethically, managers have boosted such performance measures as operating earning and return on investments.</a:t>
            </a:r>
            <a:endParaRPr dirty="0"/>
          </a:p>
          <a:p>
            <a:pPr marL="285750" marR="0" lvl="0" indent="-285750" algn="just" rtl="0">
              <a:lnSpc>
                <a:spcPct val="150000"/>
              </a:lnSpc>
              <a:spcBef>
                <a:spcPts val="0"/>
              </a:spcBef>
              <a:spcAft>
                <a:spcPts val="0"/>
              </a:spcAft>
              <a:buClr>
                <a:schemeClr val="dk1"/>
              </a:buClr>
              <a:buSzPts val="1800"/>
              <a:buFont typeface="Times New Roman"/>
              <a:buChar char="-"/>
            </a:pPr>
            <a:r>
              <a:rPr lang="en-US" sz="1800" dirty="0">
                <a:solidFill>
                  <a:schemeClr val="dk1"/>
                </a:solidFill>
                <a:latin typeface="Times New Roman"/>
                <a:ea typeface="Times New Roman"/>
                <a:cs typeface="Times New Roman"/>
                <a:sym typeface="Times New Roman"/>
              </a:rPr>
              <a:t> In addition to financial performance and job satisfaction, OB influences the rate of turnover and absenteeism which can be worth of millions of dollars to organizations. </a:t>
            </a:r>
            <a:endParaRPr dirty="0"/>
          </a:p>
          <a:p>
            <a:pPr marL="285750" marR="0" lvl="0" indent="-171450" algn="just" rtl="0">
              <a:lnSpc>
                <a:spcPct val="150000"/>
              </a:lnSpc>
              <a:spcBef>
                <a:spcPts val="0"/>
              </a:spcBef>
              <a:spcAft>
                <a:spcPts val="0"/>
              </a:spcAft>
              <a:buClr>
                <a:schemeClr val="dk1"/>
              </a:buClr>
              <a:buSzPts val="1800"/>
              <a:buFont typeface="Calibri"/>
              <a:buNone/>
            </a:pPr>
            <a:endParaRPr sz="1800" b="1" dirty="0">
              <a:solidFill>
                <a:schemeClr val="dk1"/>
              </a:solidFill>
              <a:latin typeface="Times New Roman"/>
              <a:ea typeface="Times New Roman"/>
              <a:cs typeface="Times New Roman"/>
              <a:sym typeface="Times New Roman"/>
            </a:endParaRPr>
          </a:p>
        </p:txBody>
      </p:sp>
      <p:grpSp>
        <p:nvGrpSpPr>
          <p:cNvPr id="300" name="Google Shape;300;p16"/>
          <p:cNvGrpSpPr/>
          <p:nvPr/>
        </p:nvGrpSpPr>
        <p:grpSpPr>
          <a:xfrm>
            <a:off x="130614" y="576748"/>
            <a:ext cx="9421206" cy="524016"/>
            <a:chOff x="130614" y="576748"/>
            <a:chExt cx="9421206" cy="524016"/>
          </a:xfrm>
        </p:grpSpPr>
        <p:sp>
          <p:nvSpPr>
            <p:cNvPr id="301" name="Google Shape;301;p16"/>
            <p:cNvSpPr txBox="1"/>
            <p:nvPr/>
          </p:nvSpPr>
          <p:spPr>
            <a:xfrm>
              <a:off x="2325813" y="576748"/>
              <a:ext cx="7226007"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chemeClr val="lt1"/>
                  </a:solidFill>
                  <a:latin typeface="Times New Roman"/>
                  <a:ea typeface="Times New Roman"/>
                  <a:cs typeface="Times New Roman"/>
                  <a:sym typeface="Times New Roman"/>
                </a:rPr>
                <a:t>ORGANIZATIONAL BEHAVIOR</a:t>
              </a:r>
              <a:endParaRPr sz="2800">
                <a:solidFill>
                  <a:srgbClr val="FF9518"/>
                </a:solidFill>
                <a:latin typeface="Times New Roman"/>
                <a:ea typeface="Times New Roman"/>
                <a:cs typeface="Times New Roman"/>
                <a:sym typeface="Times New Roman"/>
              </a:endParaRPr>
            </a:p>
          </p:txBody>
        </p:sp>
        <p:sp>
          <p:nvSpPr>
            <p:cNvPr id="302" name="Google Shape;302;p16"/>
            <p:cNvSpPr/>
            <p:nvPr/>
          </p:nvSpPr>
          <p:spPr>
            <a:xfrm>
              <a:off x="130614" y="577544"/>
              <a:ext cx="2090637"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chemeClr val="lt1"/>
                  </a:solidFill>
                  <a:latin typeface="Times New Roman"/>
                  <a:ea typeface="Times New Roman"/>
                  <a:cs typeface="Times New Roman"/>
                  <a:sym typeface="Times New Roman"/>
                </a:rPr>
                <a:t>CHAPTER 1</a:t>
              </a:r>
              <a:endParaRPr/>
            </a:p>
          </p:txBody>
        </p:sp>
      </p:gr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306"/>
        <p:cNvGrpSpPr/>
        <p:nvPr/>
      </p:nvGrpSpPr>
      <p:grpSpPr>
        <a:xfrm>
          <a:off x="0" y="0"/>
          <a:ext cx="0" cy="0"/>
          <a:chOff x="0" y="0"/>
          <a:chExt cx="0" cy="0"/>
        </a:xfrm>
      </p:grpSpPr>
      <p:pic>
        <p:nvPicPr>
          <p:cNvPr id="307" name="Google Shape;307;p17"/>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308" name="Google Shape;308;p17"/>
          <p:cNvPicPr preferRelativeResize="0"/>
          <p:nvPr/>
        </p:nvPicPr>
        <p:blipFill rotWithShape="1">
          <a:blip r:embed="rId4">
            <a:alphaModFix/>
          </a:blip>
          <a:srcRect/>
          <a:stretch/>
        </p:blipFill>
        <p:spPr>
          <a:xfrm>
            <a:off x="2289771" y="5954663"/>
            <a:ext cx="9902229" cy="204838"/>
          </a:xfrm>
          <a:prstGeom prst="rect">
            <a:avLst/>
          </a:prstGeom>
          <a:noFill/>
          <a:ln>
            <a:noFill/>
          </a:ln>
        </p:spPr>
      </p:pic>
      <p:pic>
        <p:nvPicPr>
          <p:cNvPr id="309" name="Google Shape;309;p17"/>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310" name="Google Shape;310;p17"/>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311" name="Google Shape;311;p17"/>
          <p:cNvPicPr preferRelativeResize="0"/>
          <p:nvPr/>
        </p:nvPicPr>
        <p:blipFill rotWithShape="1">
          <a:blip r:embed="rId6">
            <a:alphaModFix/>
          </a:blip>
          <a:srcRect/>
          <a:stretch/>
        </p:blipFill>
        <p:spPr>
          <a:xfrm>
            <a:off x="-17323" y="0"/>
            <a:ext cx="9533101" cy="1610200"/>
          </a:xfrm>
          <a:prstGeom prst="rect">
            <a:avLst/>
          </a:prstGeom>
          <a:noFill/>
          <a:ln>
            <a:noFill/>
          </a:ln>
        </p:spPr>
      </p:pic>
      <p:sp>
        <p:nvSpPr>
          <p:cNvPr id="312" name="Google Shape;312;p17"/>
          <p:cNvSpPr txBox="1"/>
          <p:nvPr/>
        </p:nvSpPr>
        <p:spPr>
          <a:xfrm>
            <a:off x="1874165" y="1432725"/>
            <a:ext cx="9655226" cy="5078273"/>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1800" b="1" u="sng" dirty="0">
                <a:solidFill>
                  <a:srgbClr val="0A1F61"/>
                </a:solidFill>
                <a:latin typeface="Times New Roman"/>
                <a:ea typeface="Times New Roman"/>
                <a:cs typeface="Times New Roman"/>
                <a:sym typeface="Times New Roman"/>
              </a:rPr>
              <a:t>Summery of Why study OB?</a:t>
            </a:r>
            <a:endParaRPr dirty="0"/>
          </a:p>
          <a:p>
            <a:pPr marL="285750" marR="0" lvl="0" indent="-285750" algn="just" rtl="0">
              <a:lnSpc>
                <a:spcPct val="150000"/>
              </a:lnSpc>
              <a:spcBef>
                <a:spcPts val="0"/>
              </a:spcBef>
              <a:spcAft>
                <a:spcPts val="0"/>
              </a:spcAft>
              <a:buClr>
                <a:schemeClr val="dk1"/>
              </a:buClr>
              <a:buSzPts val="1800"/>
              <a:buFont typeface="Noto Sans Symbols"/>
              <a:buChar char="▪"/>
            </a:pPr>
            <a:r>
              <a:rPr lang="en-US" sz="1800" b="1" i="1" dirty="0">
                <a:solidFill>
                  <a:schemeClr val="dk1"/>
                </a:solidFill>
                <a:latin typeface="Times New Roman"/>
                <a:ea typeface="Times New Roman"/>
                <a:cs typeface="Times New Roman"/>
                <a:sym typeface="Times New Roman"/>
              </a:rPr>
              <a:t>Studying OB can help you in :</a:t>
            </a:r>
            <a:endParaRPr dirty="0"/>
          </a:p>
          <a:p>
            <a:pPr marL="285750" marR="0" lvl="0" indent="-285750" algn="just" rtl="0">
              <a:lnSpc>
                <a:spcPct val="150000"/>
              </a:lnSpc>
              <a:spcBef>
                <a:spcPts val="0"/>
              </a:spcBef>
              <a:spcAft>
                <a:spcPts val="0"/>
              </a:spcAft>
              <a:buClr>
                <a:schemeClr val="dk1"/>
              </a:buClr>
              <a:buSzPts val="1800"/>
              <a:buFont typeface="Noto Sans Symbols"/>
              <a:buChar char="✔"/>
            </a:pPr>
            <a:r>
              <a:rPr lang="en-US" sz="1800" dirty="0">
                <a:solidFill>
                  <a:schemeClr val="dk1"/>
                </a:solidFill>
                <a:latin typeface="Times New Roman"/>
                <a:ea typeface="Times New Roman"/>
                <a:cs typeface="Times New Roman"/>
                <a:sym typeface="Times New Roman"/>
              </a:rPr>
              <a:t> Become a better employee </a:t>
            </a:r>
            <a:endParaRPr dirty="0"/>
          </a:p>
          <a:p>
            <a:pPr marL="285750" marR="0" lvl="0" indent="-285750" algn="just" rtl="0">
              <a:lnSpc>
                <a:spcPct val="150000"/>
              </a:lnSpc>
              <a:spcBef>
                <a:spcPts val="0"/>
              </a:spcBef>
              <a:spcAft>
                <a:spcPts val="0"/>
              </a:spcAft>
              <a:buClr>
                <a:schemeClr val="dk1"/>
              </a:buClr>
              <a:buSzPts val="1800"/>
              <a:buFont typeface="Noto Sans Symbols"/>
              <a:buChar char="✔"/>
            </a:pPr>
            <a:r>
              <a:rPr lang="en-US" sz="1800" dirty="0">
                <a:solidFill>
                  <a:schemeClr val="dk1"/>
                </a:solidFill>
                <a:latin typeface="Times New Roman"/>
                <a:ea typeface="Times New Roman"/>
                <a:cs typeface="Times New Roman"/>
                <a:sym typeface="Times New Roman"/>
              </a:rPr>
              <a:t> Become a better manager </a:t>
            </a:r>
            <a:endParaRPr dirty="0"/>
          </a:p>
          <a:p>
            <a:pPr marL="285750" marR="0" lvl="0" indent="-285750" algn="just" rtl="0">
              <a:lnSpc>
                <a:spcPct val="150000"/>
              </a:lnSpc>
              <a:spcBef>
                <a:spcPts val="0"/>
              </a:spcBef>
              <a:spcAft>
                <a:spcPts val="0"/>
              </a:spcAft>
              <a:buClr>
                <a:schemeClr val="dk1"/>
              </a:buClr>
              <a:buSzPts val="1800"/>
              <a:buFont typeface="Noto Sans Symbols"/>
              <a:buChar char="✔"/>
            </a:pPr>
            <a:r>
              <a:rPr lang="en-US" sz="1800" dirty="0">
                <a:solidFill>
                  <a:schemeClr val="dk1"/>
                </a:solidFill>
                <a:latin typeface="Times New Roman"/>
                <a:ea typeface="Times New Roman"/>
                <a:cs typeface="Times New Roman"/>
                <a:sym typeface="Times New Roman"/>
              </a:rPr>
              <a:t> Understand why people behave and why </a:t>
            </a:r>
            <a:r>
              <a:rPr lang="en-US" sz="1800" dirty="0" smtClean="0">
                <a:solidFill>
                  <a:schemeClr val="dk1"/>
                </a:solidFill>
                <a:latin typeface="Times New Roman"/>
                <a:ea typeface="Times New Roman"/>
                <a:cs typeface="Times New Roman"/>
                <a:sym typeface="Times New Roman"/>
              </a:rPr>
              <a:t>they </a:t>
            </a:r>
            <a:r>
              <a:rPr lang="en-US" sz="1800" dirty="0">
                <a:solidFill>
                  <a:schemeClr val="dk1"/>
                </a:solidFill>
                <a:latin typeface="Times New Roman"/>
                <a:ea typeface="Times New Roman"/>
                <a:cs typeface="Times New Roman"/>
                <a:sym typeface="Times New Roman"/>
              </a:rPr>
              <a:t>do what they do.</a:t>
            </a:r>
            <a:endParaRPr dirty="0"/>
          </a:p>
          <a:p>
            <a:pPr marL="285750" marR="0" lvl="0" indent="-285750" algn="just" rtl="0">
              <a:lnSpc>
                <a:spcPct val="150000"/>
              </a:lnSpc>
              <a:spcBef>
                <a:spcPts val="0"/>
              </a:spcBef>
              <a:spcAft>
                <a:spcPts val="0"/>
              </a:spcAft>
              <a:buClr>
                <a:schemeClr val="dk1"/>
              </a:buClr>
              <a:buSzPts val="1800"/>
              <a:buFont typeface="Noto Sans Symbols"/>
              <a:buChar char="✔"/>
            </a:pPr>
            <a:r>
              <a:rPr lang="en-US" sz="1800" dirty="0">
                <a:solidFill>
                  <a:schemeClr val="dk1"/>
                </a:solidFill>
                <a:latin typeface="Times New Roman"/>
                <a:ea typeface="Times New Roman"/>
                <a:cs typeface="Times New Roman"/>
                <a:sym typeface="Times New Roman"/>
              </a:rPr>
              <a:t> Help you focus on developing a global mindset.</a:t>
            </a:r>
            <a:endParaRPr dirty="0"/>
          </a:p>
          <a:p>
            <a:pPr marL="285750" marR="0" lvl="0" indent="-285750" algn="just" rtl="0">
              <a:lnSpc>
                <a:spcPct val="150000"/>
              </a:lnSpc>
              <a:spcBef>
                <a:spcPts val="0"/>
              </a:spcBef>
              <a:spcAft>
                <a:spcPts val="0"/>
              </a:spcAft>
              <a:buClr>
                <a:schemeClr val="dk1"/>
              </a:buClr>
              <a:buSzPts val="1800"/>
              <a:buFont typeface="Noto Sans Symbols"/>
              <a:buChar char="▪"/>
            </a:pPr>
            <a:r>
              <a:rPr lang="en-US" sz="1800" b="1" dirty="0">
                <a:solidFill>
                  <a:schemeClr val="dk1"/>
                </a:solidFill>
                <a:latin typeface="Times New Roman"/>
                <a:ea typeface="Times New Roman"/>
                <a:cs typeface="Times New Roman"/>
                <a:sym typeface="Times New Roman"/>
              </a:rPr>
              <a:t>Organizations that successfully implement OB principles have </a:t>
            </a:r>
            <a:endParaRPr dirty="0"/>
          </a:p>
          <a:p>
            <a:pPr marL="285750" marR="0" lvl="0" indent="-285750" algn="just" rtl="0">
              <a:lnSpc>
                <a:spcPct val="150000"/>
              </a:lnSpc>
              <a:spcBef>
                <a:spcPts val="0"/>
              </a:spcBef>
              <a:spcAft>
                <a:spcPts val="0"/>
              </a:spcAft>
              <a:buClr>
                <a:schemeClr val="dk1"/>
              </a:buClr>
              <a:buSzPts val="1800"/>
              <a:buFont typeface="Noto Sans Symbols"/>
              <a:buChar char="✔"/>
            </a:pPr>
            <a:r>
              <a:rPr lang="en-US" sz="1800" b="1" dirty="0">
                <a:solidFill>
                  <a:schemeClr val="dk1"/>
                </a:solidFill>
                <a:latin typeface="Times New Roman"/>
                <a:ea typeface="Times New Roman"/>
                <a:cs typeface="Times New Roman"/>
                <a:sym typeface="Times New Roman"/>
              </a:rPr>
              <a:t>  </a:t>
            </a:r>
            <a:r>
              <a:rPr lang="en-US" sz="1800" dirty="0">
                <a:solidFill>
                  <a:schemeClr val="dk1"/>
                </a:solidFill>
                <a:latin typeface="Times New Roman"/>
                <a:ea typeface="Times New Roman"/>
                <a:cs typeface="Times New Roman"/>
                <a:sym typeface="Times New Roman"/>
              </a:rPr>
              <a:t>Motivated, engaged employees whose goals align with business strategy.</a:t>
            </a:r>
            <a:endParaRPr dirty="0"/>
          </a:p>
          <a:p>
            <a:pPr marL="285750" marR="0" lvl="0" indent="-285750" algn="just" rtl="0">
              <a:lnSpc>
                <a:spcPct val="150000"/>
              </a:lnSpc>
              <a:spcBef>
                <a:spcPts val="0"/>
              </a:spcBef>
              <a:spcAft>
                <a:spcPts val="0"/>
              </a:spcAft>
              <a:buClr>
                <a:schemeClr val="dk1"/>
              </a:buClr>
              <a:buSzPts val="1800"/>
              <a:buFont typeface="Noto Sans Symbols"/>
              <a:buChar char="✔"/>
            </a:pPr>
            <a:r>
              <a:rPr lang="en-US" sz="1800" dirty="0">
                <a:solidFill>
                  <a:schemeClr val="dk1"/>
                </a:solidFill>
                <a:latin typeface="Times New Roman"/>
                <a:ea typeface="Times New Roman"/>
                <a:cs typeface="Times New Roman"/>
                <a:sym typeface="Times New Roman"/>
              </a:rPr>
              <a:t>  Strong leadership and direction.</a:t>
            </a:r>
            <a:endParaRPr dirty="0"/>
          </a:p>
          <a:p>
            <a:pPr marL="285750" marR="0" lvl="0" indent="-285750" algn="just" rtl="0">
              <a:lnSpc>
                <a:spcPct val="150000"/>
              </a:lnSpc>
              <a:spcBef>
                <a:spcPts val="0"/>
              </a:spcBef>
              <a:spcAft>
                <a:spcPts val="0"/>
              </a:spcAft>
              <a:buClr>
                <a:schemeClr val="dk1"/>
              </a:buClr>
              <a:buSzPts val="1800"/>
              <a:buFont typeface="Noto Sans Symbols"/>
              <a:buChar char="✔"/>
            </a:pPr>
            <a:r>
              <a:rPr lang="en-US" sz="1800" dirty="0">
                <a:solidFill>
                  <a:schemeClr val="dk1"/>
                </a:solidFill>
                <a:latin typeface="Times New Roman"/>
                <a:ea typeface="Times New Roman"/>
                <a:cs typeface="Times New Roman"/>
                <a:sym typeface="Times New Roman"/>
              </a:rPr>
              <a:t>   Better bottom lines   </a:t>
            </a:r>
            <a:endParaRPr dirty="0"/>
          </a:p>
          <a:p>
            <a:pPr marL="0" marR="0" lvl="0" indent="0" algn="just" rtl="0">
              <a:lnSpc>
                <a:spcPct val="150000"/>
              </a:lnSpc>
              <a:spcBef>
                <a:spcPts val="0"/>
              </a:spcBef>
              <a:spcAft>
                <a:spcPts val="0"/>
              </a:spcAft>
              <a:buNone/>
            </a:pPr>
            <a:endParaRPr sz="1800" b="1" i="1" dirty="0">
              <a:solidFill>
                <a:schemeClr val="dk1"/>
              </a:solidFill>
              <a:latin typeface="Times New Roman"/>
              <a:ea typeface="Times New Roman"/>
              <a:cs typeface="Times New Roman"/>
              <a:sym typeface="Times New Roman"/>
            </a:endParaRPr>
          </a:p>
          <a:p>
            <a:pPr marL="285750" marR="0" lvl="0" indent="-171450" algn="just" rtl="0">
              <a:lnSpc>
                <a:spcPct val="150000"/>
              </a:lnSpc>
              <a:spcBef>
                <a:spcPts val="0"/>
              </a:spcBef>
              <a:spcAft>
                <a:spcPts val="0"/>
              </a:spcAft>
              <a:buClr>
                <a:schemeClr val="dk1"/>
              </a:buClr>
              <a:buSzPts val="1800"/>
              <a:buFont typeface="Calibri"/>
              <a:buNone/>
            </a:pPr>
            <a:endParaRPr sz="1800" dirty="0">
              <a:solidFill>
                <a:schemeClr val="dk1"/>
              </a:solidFill>
              <a:latin typeface="Times New Roman"/>
              <a:ea typeface="Times New Roman"/>
              <a:cs typeface="Times New Roman"/>
              <a:sym typeface="Times New Roman"/>
            </a:endParaRPr>
          </a:p>
        </p:txBody>
      </p:sp>
      <p:grpSp>
        <p:nvGrpSpPr>
          <p:cNvPr id="313" name="Google Shape;313;p17"/>
          <p:cNvGrpSpPr/>
          <p:nvPr/>
        </p:nvGrpSpPr>
        <p:grpSpPr>
          <a:xfrm>
            <a:off x="130614" y="576748"/>
            <a:ext cx="9421206" cy="524016"/>
            <a:chOff x="130614" y="576748"/>
            <a:chExt cx="9421206" cy="524016"/>
          </a:xfrm>
        </p:grpSpPr>
        <p:sp>
          <p:nvSpPr>
            <p:cNvPr id="314" name="Google Shape;314;p17"/>
            <p:cNvSpPr txBox="1"/>
            <p:nvPr/>
          </p:nvSpPr>
          <p:spPr>
            <a:xfrm>
              <a:off x="2325813" y="576748"/>
              <a:ext cx="7226007"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chemeClr val="lt1"/>
                  </a:solidFill>
                  <a:latin typeface="Times New Roman"/>
                  <a:ea typeface="Times New Roman"/>
                  <a:cs typeface="Times New Roman"/>
                  <a:sym typeface="Times New Roman"/>
                </a:rPr>
                <a:t>ORGANIZATIONAL BEHAVIOR</a:t>
              </a:r>
              <a:endParaRPr sz="2800">
                <a:solidFill>
                  <a:srgbClr val="FF9518"/>
                </a:solidFill>
                <a:latin typeface="Times New Roman"/>
                <a:ea typeface="Times New Roman"/>
                <a:cs typeface="Times New Roman"/>
                <a:sym typeface="Times New Roman"/>
              </a:endParaRPr>
            </a:p>
          </p:txBody>
        </p:sp>
        <p:sp>
          <p:nvSpPr>
            <p:cNvPr id="315" name="Google Shape;315;p17"/>
            <p:cNvSpPr/>
            <p:nvPr/>
          </p:nvSpPr>
          <p:spPr>
            <a:xfrm>
              <a:off x="130614" y="577544"/>
              <a:ext cx="2090637"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chemeClr val="lt1"/>
                  </a:solidFill>
                  <a:latin typeface="Times New Roman"/>
                  <a:ea typeface="Times New Roman"/>
                  <a:cs typeface="Times New Roman"/>
                  <a:sym typeface="Times New Roman"/>
                </a:rPr>
                <a:t>CHAPTER 1</a:t>
              </a:r>
              <a:endParaRPr/>
            </a:p>
          </p:txBody>
        </p:sp>
      </p:gr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319"/>
        <p:cNvGrpSpPr/>
        <p:nvPr/>
      </p:nvGrpSpPr>
      <p:grpSpPr>
        <a:xfrm>
          <a:off x="0" y="0"/>
          <a:ext cx="0" cy="0"/>
          <a:chOff x="0" y="0"/>
          <a:chExt cx="0" cy="0"/>
        </a:xfrm>
      </p:grpSpPr>
      <p:pic>
        <p:nvPicPr>
          <p:cNvPr id="320" name="Google Shape;320;p18"/>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321" name="Google Shape;321;p18"/>
          <p:cNvPicPr preferRelativeResize="0"/>
          <p:nvPr/>
        </p:nvPicPr>
        <p:blipFill rotWithShape="1">
          <a:blip r:embed="rId4">
            <a:alphaModFix/>
          </a:blip>
          <a:srcRect/>
          <a:stretch/>
        </p:blipFill>
        <p:spPr>
          <a:xfrm>
            <a:off x="2289771" y="5954663"/>
            <a:ext cx="9902229" cy="204838"/>
          </a:xfrm>
          <a:prstGeom prst="rect">
            <a:avLst/>
          </a:prstGeom>
          <a:noFill/>
          <a:ln>
            <a:noFill/>
          </a:ln>
        </p:spPr>
      </p:pic>
      <p:pic>
        <p:nvPicPr>
          <p:cNvPr id="322" name="Google Shape;322;p18"/>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323" name="Google Shape;323;p18"/>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324" name="Google Shape;324;p18"/>
          <p:cNvPicPr preferRelativeResize="0"/>
          <p:nvPr/>
        </p:nvPicPr>
        <p:blipFill rotWithShape="1">
          <a:blip r:embed="rId6">
            <a:alphaModFix/>
          </a:blip>
          <a:srcRect/>
          <a:stretch/>
        </p:blipFill>
        <p:spPr>
          <a:xfrm>
            <a:off x="-17323" y="0"/>
            <a:ext cx="9533101" cy="1610200"/>
          </a:xfrm>
          <a:prstGeom prst="rect">
            <a:avLst/>
          </a:prstGeom>
          <a:noFill/>
          <a:ln>
            <a:noFill/>
          </a:ln>
        </p:spPr>
      </p:pic>
      <p:sp>
        <p:nvSpPr>
          <p:cNvPr id="325" name="Google Shape;325;p18"/>
          <p:cNvSpPr txBox="1"/>
          <p:nvPr/>
        </p:nvSpPr>
        <p:spPr>
          <a:xfrm>
            <a:off x="1874165" y="1432725"/>
            <a:ext cx="9655226" cy="3647112"/>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1800" b="1" u="sng" dirty="0">
                <a:solidFill>
                  <a:srgbClr val="0A1F61"/>
                </a:solidFill>
                <a:latin typeface="Times New Roman"/>
                <a:ea typeface="Times New Roman"/>
                <a:cs typeface="Times New Roman"/>
                <a:sym typeface="Times New Roman"/>
              </a:rPr>
              <a:t>The managerial Context of OB</a:t>
            </a:r>
            <a:r>
              <a:rPr lang="en-US" sz="1800" b="1" u="sng" dirty="0" smtClean="0">
                <a:solidFill>
                  <a:srgbClr val="0A1F61"/>
                </a:solidFill>
                <a:latin typeface="Times New Roman"/>
                <a:ea typeface="Times New Roman"/>
                <a:cs typeface="Times New Roman"/>
                <a:sym typeface="Times New Roman"/>
              </a:rPr>
              <a:t>?</a:t>
            </a:r>
          </a:p>
          <a:p>
            <a:pPr marL="0" marR="0" lvl="0" indent="0" algn="just" rtl="0">
              <a:lnSpc>
                <a:spcPct val="150000"/>
              </a:lnSpc>
              <a:spcBef>
                <a:spcPts val="0"/>
              </a:spcBef>
              <a:spcAft>
                <a:spcPts val="0"/>
              </a:spcAft>
              <a:buNone/>
            </a:pPr>
            <a:endParaRPr dirty="0"/>
          </a:p>
          <a:p>
            <a:pPr marL="0" marR="0" lvl="0" indent="0" algn="just" rtl="0">
              <a:lnSpc>
                <a:spcPct val="150000"/>
              </a:lnSpc>
              <a:spcBef>
                <a:spcPts val="0"/>
              </a:spcBef>
              <a:spcAft>
                <a:spcPts val="0"/>
              </a:spcAft>
              <a:buNone/>
            </a:pPr>
            <a:r>
              <a:rPr lang="en-US" sz="1800" b="1" i="1" dirty="0">
                <a:solidFill>
                  <a:schemeClr val="dk1"/>
                </a:solidFill>
                <a:latin typeface="Times New Roman"/>
                <a:ea typeface="Times New Roman"/>
                <a:cs typeface="Times New Roman"/>
                <a:sym typeface="Times New Roman"/>
              </a:rPr>
              <a:t>The Managerial Contexts  of OB can be viewed from perspective of</a:t>
            </a:r>
            <a:r>
              <a:rPr lang="en-US" sz="1800" b="1" i="1" dirty="0" smtClean="0">
                <a:solidFill>
                  <a:schemeClr val="dk1"/>
                </a:solidFill>
                <a:latin typeface="Times New Roman"/>
                <a:ea typeface="Times New Roman"/>
                <a:cs typeface="Times New Roman"/>
                <a:sym typeface="Times New Roman"/>
              </a:rPr>
              <a:t>:</a:t>
            </a:r>
          </a:p>
          <a:p>
            <a:pPr marL="0" marR="0" lvl="0" indent="0" algn="just" rtl="0">
              <a:lnSpc>
                <a:spcPct val="150000"/>
              </a:lnSpc>
              <a:spcBef>
                <a:spcPts val="0"/>
              </a:spcBef>
              <a:spcAft>
                <a:spcPts val="0"/>
              </a:spcAft>
              <a:buNone/>
            </a:pPr>
            <a:endParaRPr dirty="0"/>
          </a:p>
          <a:p>
            <a:pPr marL="0" marR="0" lvl="0" indent="0" algn="just" rtl="0">
              <a:lnSpc>
                <a:spcPct val="150000"/>
              </a:lnSpc>
              <a:spcBef>
                <a:spcPts val="0"/>
              </a:spcBef>
              <a:spcAft>
                <a:spcPts val="0"/>
              </a:spcAft>
              <a:buNone/>
            </a:pPr>
            <a:r>
              <a:rPr lang="en-US" sz="1800" dirty="0">
                <a:solidFill>
                  <a:schemeClr val="dk1"/>
                </a:solidFill>
                <a:latin typeface="Times New Roman"/>
                <a:ea typeface="Times New Roman"/>
                <a:cs typeface="Times New Roman"/>
                <a:sym typeface="Times New Roman"/>
              </a:rPr>
              <a:t>1- Basic Management Functions, </a:t>
            </a:r>
            <a:endParaRPr dirty="0"/>
          </a:p>
          <a:p>
            <a:pPr marL="0" marR="0" lvl="0" indent="0" algn="just" rtl="0">
              <a:lnSpc>
                <a:spcPct val="150000"/>
              </a:lnSpc>
              <a:spcBef>
                <a:spcPts val="0"/>
              </a:spcBef>
              <a:spcAft>
                <a:spcPts val="0"/>
              </a:spcAft>
              <a:buNone/>
            </a:pPr>
            <a:r>
              <a:rPr lang="en-US" sz="1800" dirty="0">
                <a:solidFill>
                  <a:schemeClr val="dk1"/>
                </a:solidFill>
                <a:latin typeface="Times New Roman"/>
                <a:ea typeface="Times New Roman"/>
                <a:cs typeface="Times New Roman"/>
                <a:sym typeface="Times New Roman"/>
              </a:rPr>
              <a:t>     (Planning, Organizing , Leading and Controlling)</a:t>
            </a:r>
            <a:endParaRPr dirty="0"/>
          </a:p>
          <a:p>
            <a:pPr marL="0" marR="0" lvl="0" indent="0" algn="just" rtl="0">
              <a:lnSpc>
                <a:spcPct val="150000"/>
              </a:lnSpc>
              <a:spcBef>
                <a:spcPts val="0"/>
              </a:spcBef>
              <a:spcAft>
                <a:spcPts val="0"/>
              </a:spcAft>
              <a:buNone/>
            </a:pPr>
            <a:r>
              <a:rPr lang="en-US" sz="1800" dirty="0">
                <a:solidFill>
                  <a:schemeClr val="dk1"/>
                </a:solidFill>
                <a:latin typeface="Times New Roman"/>
                <a:ea typeface="Times New Roman"/>
                <a:cs typeface="Times New Roman"/>
                <a:sym typeface="Times New Roman"/>
              </a:rPr>
              <a:t>2- Critical Management Skills,</a:t>
            </a:r>
            <a:endParaRPr dirty="0"/>
          </a:p>
          <a:p>
            <a:pPr marL="0" marR="0" lvl="0" indent="0" algn="just" rtl="0">
              <a:lnSpc>
                <a:spcPct val="150000"/>
              </a:lnSpc>
              <a:spcBef>
                <a:spcPts val="0"/>
              </a:spcBef>
              <a:spcAft>
                <a:spcPts val="0"/>
              </a:spcAft>
              <a:buNone/>
            </a:pPr>
            <a:r>
              <a:rPr lang="en-US" sz="1800" dirty="0">
                <a:solidFill>
                  <a:schemeClr val="dk1"/>
                </a:solidFill>
                <a:latin typeface="Times New Roman"/>
                <a:ea typeface="Times New Roman"/>
                <a:cs typeface="Times New Roman"/>
                <a:sym typeface="Times New Roman"/>
              </a:rPr>
              <a:t>   ( Technical , Interpersonal , Conceptual, and   Diagnostic)</a:t>
            </a:r>
            <a:endParaRPr dirty="0"/>
          </a:p>
          <a:p>
            <a:pPr marL="0" marR="0" lvl="0" indent="0" algn="just" rtl="0">
              <a:lnSpc>
                <a:spcPct val="150000"/>
              </a:lnSpc>
              <a:spcBef>
                <a:spcPts val="0"/>
              </a:spcBef>
              <a:spcAft>
                <a:spcPts val="0"/>
              </a:spcAft>
              <a:buNone/>
            </a:pPr>
            <a:r>
              <a:rPr lang="en-US" sz="1800" dirty="0">
                <a:solidFill>
                  <a:schemeClr val="dk1"/>
                </a:solidFill>
                <a:latin typeface="Times New Roman"/>
                <a:ea typeface="Times New Roman"/>
                <a:cs typeface="Times New Roman"/>
                <a:sym typeface="Times New Roman"/>
              </a:rPr>
              <a:t>3- Overall Human Resources Management. </a:t>
            </a:r>
            <a:endParaRPr dirty="0"/>
          </a:p>
        </p:txBody>
      </p:sp>
      <p:grpSp>
        <p:nvGrpSpPr>
          <p:cNvPr id="326" name="Google Shape;326;p18"/>
          <p:cNvGrpSpPr/>
          <p:nvPr/>
        </p:nvGrpSpPr>
        <p:grpSpPr>
          <a:xfrm>
            <a:off x="130614" y="576748"/>
            <a:ext cx="9421206" cy="524016"/>
            <a:chOff x="130614" y="576748"/>
            <a:chExt cx="9421206" cy="524016"/>
          </a:xfrm>
        </p:grpSpPr>
        <p:sp>
          <p:nvSpPr>
            <p:cNvPr id="327" name="Google Shape;327;p18"/>
            <p:cNvSpPr txBox="1"/>
            <p:nvPr/>
          </p:nvSpPr>
          <p:spPr>
            <a:xfrm>
              <a:off x="2325813" y="576748"/>
              <a:ext cx="7226007"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chemeClr val="lt1"/>
                  </a:solidFill>
                  <a:latin typeface="Times New Roman"/>
                  <a:ea typeface="Times New Roman"/>
                  <a:cs typeface="Times New Roman"/>
                  <a:sym typeface="Times New Roman"/>
                </a:rPr>
                <a:t>ORGANIZATIONAL BEHAVIOR</a:t>
              </a:r>
              <a:endParaRPr sz="2800">
                <a:solidFill>
                  <a:srgbClr val="FF9518"/>
                </a:solidFill>
                <a:latin typeface="Times New Roman"/>
                <a:ea typeface="Times New Roman"/>
                <a:cs typeface="Times New Roman"/>
                <a:sym typeface="Times New Roman"/>
              </a:endParaRPr>
            </a:p>
          </p:txBody>
        </p:sp>
        <p:sp>
          <p:nvSpPr>
            <p:cNvPr id="328" name="Google Shape;328;p18"/>
            <p:cNvSpPr/>
            <p:nvPr/>
          </p:nvSpPr>
          <p:spPr>
            <a:xfrm>
              <a:off x="130614" y="577544"/>
              <a:ext cx="2090637"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chemeClr val="lt1"/>
                  </a:solidFill>
                  <a:latin typeface="Times New Roman"/>
                  <a:ea typeface="Times New Roman"/>
                  <a:cs typeface="Times New Roman"/>
                  <a:sym typeface="Times New Roman"/>
                </a:rPr>
                <a:t>CHAPTER 1</a:t>
              </a:r>
              <a:endParaRPr/>
            </a:p>
          </p:txBody>
        </p:sp>
      </p:gr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332"/>
        <p:cNvGrpSpPr/>
        <p:nvPr/>
      </p:nvGrpSpPr>
      <p:grpSpPr>
        <a:xfrm>
          <a:off x="0" y="0"/>
          <a:ext cx="0" cy="0"/>
          <a:chOff x="0" y="0"/>
          <a:chExt cx="0" cy="0"/>
        </a:xfrm>
      </p:grpSpPr>
      <p:pic>
        <p:nvPicPr>
          <p:cNvPr id="333" name="Google Shape;333;p19"/>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334" name="Google Shape;334;p19"/>
          <p:cNvPicPr preferRelativeResize="0"/>
          <p:nvPr/>
        </p:nvPicPr>
        <p:blipFill rotWithShape="1">
          <a:blip r:embed="rId4">
            <a:alphaModFix/>
          </a:blip>
          <a:srcRect/>
          <a:stretch/>
        </p:blipFill>
        <p:spPr>
          <a:xfrm>
            <a:off x="2289771" y="5954663"/>
            <a:ext cx="9902229" cy="204838"/>
          </a:xfrm>
          <a:prstGeom prst="rect">
            <a:avLst/>
          </a:prstGeom>
          <a:noFill/>
          <a:ln>
            <a:noFill/>
          </a:ln>
        </p:spPr>
      </p:pic>
      <p:pic>
        <p:nvPicPr>
          <p:cNvPr id="335" name="Google Shape;335;p19"/>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336" name="Google Shape;336;p19"/>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337" name="Google Shape;337;p19"/>
          <p:cNvPicPr preferRelativeResize="0"/>
          <p:nvPr/>
        </p:nvPicPr>
        <p:blipFill rotWithShape="1">
          <a:blip r:embed="rId6">
            <a:alphaModFix/>
          </a:blip>
          <a:srcRect/>
          <a:stretch/>
        </p:blipFill>
        <p:spPr>
          <a:xfrm>
            <a:off x="-17323" y="0"/>
            <a:ext cx="9533101" cy="1610200"/>
          </a:xfrm>
          <a:prstGeom prst="rect">
            <a:avLst/>
          </a:prstGeom>
          <a:noFill/>
          <a:ln>
            <a:noFill/>
          </a:ln>
        </p:spPr>
      </p:pic>
      <p:sp>
        <p:nvSpPr>
          <p:cNvPr id="338" name="Google Shape;338;p19"/>
          <p:cNvSpPr txBox="1"/>
          <p:nvPr/>
        </p:nvSpPr>
        <p:spPr>
          <a:xfrm>
            <a:off x="1582617" y="1425534"/>
            <a:ext cx="9655226" cy="880369"/>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1800" b="1" i="1">
                <a:solidFill>
                  <a:schemeClr val="dk1"/>
                </a:solidFill>
                <a:latin typeface="Calibri"/>
                <a:ea typeface="Calibri"/>
                <a:cs typeface="Calibri"/>
                <a:sym typeface="Calibri"/>
              </a:rPr>
              <a:t>     </a:t>
            </a:r>
            <a:endParaRPr/>
          </a:p>
          <a:p>
            <a:pPr marL="285750" marR="0" lvl="0" indent="-171450" algn="just" rtl="0">
              <a:lnSpc>
                <a:spcPct val="150000"/>
              </a:lnSpc>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graphicFrame>
        <p:nvGraphicFramePr>
          <p:cNvPr id="339" name="Google Shape;339;p19"/>
          <p:cNvGraphicFramePr/>
          <p:nvPr/>
        </p:nvGraphicFramePr>
        <p:xfrm>
          <a:off x="1874165" y="1579338"/>
          <a:ext cx="9363675" cy="2931210"/>
        </p:xfrm>
        <a:graphic>
          <a:graphicData uri="http://schemas.openxmlformats.org/drawingml/2006/table">
            <a:tbl>
              <a:tblPr firstRow="1" bandRow="1">
                <a:noFill/>
                <a:tableStyleId>{056E4201-E133-446D-9ED5-A3494C18EBA9}</a:tableStyleId>
              </a:tblPr>
              <a:tblGrid>
                <a:gridCol w="1566725"/>
                <a:gridCol w="7796950"/>
              </a:tblGrid>
              <a:tr h="370850">
                <a:tc gridSpan="2">
                  <a:txBody>
                    <a:bodyPr/>
                    <a:lstStyle/>
                    <a:p>
                      <a:pPr marL="0" marR="0" lvl="0" indent="0" algn="l" rtl="0">
                        <a:lnSpc>
                          <a:spcPct val="100000"/>
                        </a:lnSpc>
                        <a:spcBef>
                          <a:spcPts val="0"/>
                        </a:spcBef>
                        <a:spcAft>
                          <a:spcPts val="0"/>
                        </a:spcAft>
                        <a:buClr>
                          <a:srgbClr val="0A1F61"/>
                        </a:buClr>
                        <a:buSzPts val="1800"/>
                        <a:buFont typeface="Times New Roman"/>
                        <a:buNone/>
                      </a:pPr>
                      <a:r>
                        <a:rPr lang="en-US" sz="1800" b="1" u="sng" strike="noStrike" cap="none">
                          <a:solidFill>
                            <a:srgbClr val="0A1F61"/>
                          </a:solidFill>
                          <a:latin typeface="Times New Roman"/>
                          <a:ea typeface="Times New Roman"/>
                          <a:cs typeface="Times New Roman"/>
                          <a:sym typeface="Times New Roman"/>
                        </a:rPr>
                        <a:t>1- Functions of Management:</a:t>
                      </a:r>
                      <a:endParaRPr/>
                    </a:p>
                  </a:txBody>
                  <a:tcPr marL="91450" marR="91450" marT="45725" marB="45725"/>
                </a:tc>
                <a:tc hMerge="1">
                  <a:txBody>
                    <a:bodyPr/>
                    <a:lstStyle/>
                    <a:p>
                      <a:endParaRPr lang="ar-SA"/>
                    </a:p>
                  </a:txBody>
                  <a:tcPr/>
                </a:tc>
              </a:tr>
              <a:tr h="370850">
                <a:tc>
                  <a:txBody>
                    <a:bodyPr/>
                    <a:lstStyle/>
                    <a:p>
                      <a:pPr marL="0" marR="0" lvl="0" indent="0" algn="l" rtl="0">
                        <a:spcBef>
                          <a:spcPts val="0"/>
                        </a:spcBef>
                        <a:spcAft>
                          <a:spcPts val="0"/>
                        </a:spcAft>
                        <a:buNone/>
                      </a:pPr>
                      <a:r>
                        <a:rPr lang="en-US" sz="1800" b="1" i="0" u="none" strike="noStrike" cap="none">
                          <a:latin typeface="Times New Roman"/>
                          <a:ea typeface="Times New Roman"/>
                          <a:cs typeface="Times New Roman"/>
                          <a:sym typeface="Times New Roman"/>
                        </a:rPr>
                        <a:t>Planning</a:t>
                      </a:r>
                      <a:r>
                        <a:rPr lang="en-US" sz="1800" b="1" u="none" strike="noStrike" cap="none">
                          <a:latin typeface="Times New Roman"/>
                          <a:ea typeface="Times New Roman"/>
                          <a:cs typeface="Times New Roman"/>
                          <a:sym typeface="Times New Roman"/>
                        </a:rPr>
                        <a:t> </a:t>
                      </a:r>
                      <a:endParaRPr/>
                    </a:p>
                  </a:txBody>
                  <a:tcPr marL="91450" marR="91450" marT="45725" marB="45725"/>
                </a:tc>
                <a:tc>
                  <a:txBody>
                    <a:bodyPr/>
                    <a:lstStyle/>
                    <a:p>
                      <a:pPr marL="0" marR="0" lvl="0" indent="0" algn="l" rtl="0">
                        <a:spcBef>
                          <a:spcPts val="0"/>
                        </a:spcBef>
                        <a:spcAft>
                          <a:spcPts val="0"/>
                        </a:spcAft>
                        <a:buNone/>
                      </a:pPr>
                      <a:r>
                        <a:rPr lang="en-US" sz="1800" u="none" strike="noStrike" cap="none">
                          <a:latin typeface="Times New Roman"/>
                          <a:ea typeface="Times New Roman"/>
                          <a:cs typeface="Times New Roman"/>
                          <a:sym typeface="Times New Roman"/>
                        </a:rPr>
                        <a:t>Determining an organization’s desired future position and best means of getting there.</a:t>
                      </a:r>
                      <a:endParaRPr/>
                    </a:p>
                  </a:txBody>
                  <a:tcPr marL="91450" marR="91450" marT="45725" marB="45725"/>
                </a:tc>
              </a:tr>
              <a:tr h="370850">
                <a:tc>
                  <a:txBody>
                    <a:bodyPr/>
                    <a:lstStyle/>
                    <a:p>
                      <a:pPr marL="0" marR="0" lvl="0" indent="0" algn="l" rtl="0">
                        <a:spcBef>
                          <a:spcPts val="0"/>
                        </a:spcBef>
                        <a:spcAft>
                          <a:spcPts val="0"/>
                        </a:spcAft>
                        <a:buNone/>
                      </a:pPr>
                      <a:r>
                        <a:rPr lang="en-US" sz="1800" b="1" i="0" u="none" strike="noStrike" cap="none">
                          <a:solidFill>
                            <a:schemeClr val="dk1"/>
                          </a:solidFill>
                          <a:latin typeface="Times New Roman"/>
                          <a:ea typeface="Times New Roman"/>
                          <a:cs typeface="Times New Roman"/>
                          <a:sym typeface="Times New Roman"/>
                        </a:rPr>
                        <a:t>Organizing</a:t>
                      </a:r>
                      <a:endParaRPr/>
                    </a:p>
                  </a:txBody>
                  <a:tcPr marL="91450" marR="91450" marT="45725" marB="45725"/>
                </a:tc>
                <a:tc>
                  <a:txBody>
                    <a:bodyPr/>
                    <a:lstStyle/>
                    <a:p>
                      <a:pPr marL="0" marR="0" lvl="0" indent="0" algn="l" rtl="0">
                        <a:spcBef>
                          <a:spcPts val="0"/>
                        </a:spcBef>
                        <a:spcAft>
                          <a:spcPts val="0"/>
                        </a:spcAft>
                        <a:buNone/>
                      </a:pPr>
                      <a:r>
                        <a:rPr lang="en-US" sz="1800" u="none" strike="noStrike" cap="none">
                          <a:latin typeface="Times New Roman"/>
                          <a:ea typeface="Times New Roman"/>
                          <a:cs typeface="Times New Roman"/>
                          <a:sym typeface="Times New Roman"/>
                        </a:rPr>
                        <a:t>Designing jobs, grouping jobs into units, and establishing patterns of authority between jobs and units. </a:t>
                      </a:r>
                      <a:endParaRPr/>
                    </a:p>
                  </a:txBody>
                  <a:tcPr marL="91450" marR="91450" marT="45725" marB="45725"/>
                </a:tc>
              </a:tr>
              <a:tr h="320050">
                <a:tc>
                  <a:txBody>
                    <a:bodyPr/>
                    <a:lstStyle/>
                    <a:p>
                      <a:pPr marL="0" marR="0" lvl="0" indent="0" algn="l" rtl="0">
                        <a:spcBef>
                          <a:spcPts val="0"/>
                        </a:spcBef>
                        <a:spcAft>
                          <a:spcPts val="0"/>
                        </a:spcAft>
                        <a:buNone/>
                      </a:pPr>
                      <a:r>
                        <a:rPr lang="en-US" sz="1800" b="1" i="0" u="none" strike="noStrike" cap="none">
                          <a:solidFill>
                            <a:schemeClr val="dk1"/>
                          </a:solidFill>
                          <a:latin typeface="Times New Roman"/>
                          <a:ea typeface="Times New Roman"/>
                          <a:cs typeface="Times New Roman"/>
                          <a:sym typeface="Times New Roman"/>
                        </a:rPr>
                        <a:t>Leading</a:t>
                      </a:r>
                      <a:endParaRPr/>
                    </a:p>
                  </a:txBody>
                  <a:tcPr marL="91450" marR="91450" marT="45725" marB="45725"/>
                </a:tc>
                <a:tc>
                  <a:txBody>
                    <a:bodyPr/>
                    <a:lstStyle/>
                    <a:p>
                      <a:pPr marL="0" marR="0" lvl="0" indent="0" algn="l" rtl="0">
                        <a:spcBef>
                          <a:spcPts val="0"/>
                        </a:spcBef>
                        <a:spcAft>
                          <a:spcPts val="0"/>
                        </a:spcAft>
                        <a:buNone/>
                      </a:pPr>
                      <a:r>
                        <a:rPr lang="en-US" sz="1800" u="none" strike="noStrike" cap="none">
                          <a:latin typeface="Times New Roman"/>
                          <a:ea typeface="Times New Roman"/>
                          <a:cs typeface="Times New Roman"/>
                          <a:sym typeface="Times New Roman"/>
                        </a:rPr>
                        <a:t>Getting the organizations’ members to work together toward the organizations’ goals.</a:t>
                      </a:r>
                      <a:endParaRPr/>
                    </a:p>
                  </a:txBody>
                  <a:tcPr marL="91450" marR="91450" marT="45725" marB="45725"/>
                </a:tc>
              </a:tr>
              <a:tr h="320050">
                <a:tc>
                  <a:txBody>
                    <a:bodyPr/>
                    <a:lstStyle/>
                    <a:p>
                      <a:pPr marL="0" marR="0" lvl="0" indent="0" algn="l" rtl="0">
                        <a:spcBef>
                          <a:spcPts val="0"/>
                        </a:spcBef>
                        <a:spcAft>
                          <a:spcPts val="0"/>
                        </a:spcAft>
                        <a:buNone/>
                      </a:pPr>
                      <a:r>
                        <a:rPr lang="en-US" sz="1800" b="1" i="0" u="none" strike="noStrike" cap="none">
                          <a:solidFill>
                            <a:schemeClr val="dk1"/>
                          </a:solidFill>
                          <a:latin typeface="Times New Roman"/>
                          <a:ea typeface="Times New Roman"/>
                          <a:cs typeface="Times New Roman"/>
                          <a:sym typeface="Times New Roman"/>
                        </a:rPr>
                        <a:t>Controlling</a:t>
                      </a:r>
                      <a:endParaRPr/>
                    </a:p>
                  </a:txBody>
                  <a:tcPr marL="91450" marR="91450" marT="45725" marB="45725"/>
                </a:tc>
                <a:tc>
                  <a:txBody>
                    <a:bodyPr/>
                    <a:lstStyle/>
                    <a:p>
                      <a:pPr marL="0" marR="0" lvl="0" indent="0" algn="l" rtl="0">
                        <a:spcBef>
                          <a:spcPts val="0"/>
                        </a:spcBef>
                        <a:spcAft>
                          <a:spcPts val="0"/>
                        </a:spcAft>
                        <a:buNone/>
                      </a:pPr>
                      <a:r>
                        <a:rPr lang="en-US" sz="1800" u="none" strike="noStrike" cap="none">
                          <a:latin typeface="Times New Roman"/>
                          <a:ea typeface="Times New Roman"/>
                          <a:cs typeface="Times New Roman"/>
                          <a:sym typeface="Times New Roman"/>
                        </a:rPr>
                        <a:t>Monitoring and correcting the actions of the organization and its members to keep them directed toward their goal.</a:t>
                      </a:r>
                      <a:endParaRPr/>
                    </a:p>
                  </a:txBody>
                  <a:tcPr marL="91450" marR="91450" marT="45725" marB="45725"/>
                </a:tc>
              </a:tr>
            </a:tbl>
          </a:graphicData>
        </a:graphic>
      </p:graphicFrame>
      <p:grpSp>
        <p:nvGrpSpPr>
          <p:cNvPr id="340" name="Google Shape;340;p19"/>
          <p:cNvGrpSpPr/>
          <p:nvPr/>
        </p:nvGrpSpPr>
        <p:grpSpPr>
          <a:xfrm>
            <a:off x="130614" y="576748"/>
            <a:ext cx="9421206" cy="524016"/>
            <a:chOff x="130614" y="576748"/>
            <a:chExt cx="9421206" cy="524016"/>
          </a:xfrm>
        </p:grpSpPr>
        <p:sp>
          <p:nvSpPr>
            <p:cNvPr id="341" name="Google Shape;341;p19"/>
            <p:cNvSpPr txBox="1"/>
            <p:nvPr/>
          </p:nvSpPr>
          <p:spPr>
            <a:xfrm>
              <a:off x="2325813" y="576748"/>
              <a:ext cx="7226007"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chemeClr val="lt1"/>
                  </a:solidFill>
                  <a:latin typeface="Times New Roman"/>
                  <a:ea typeface="Times New Roman"/>
                  <a:cs typeface="Times New Roman"/>
                  <a:sym typeface="Times New Roman"/>
                </a:rPr>
                <a:t>ORGANIZATIONAL BEHAVIOR</a:t>
              </a:r>
              <a:endParaRPr sz="2800">
                <a:solidFill>
                  <a:srgbClr val="FF9518"/>
                </a:solidFill>
                <a:latin typeface="Times New Roman"/>
                <a:ea typeface="Times New Roman"/>
                <a:cs typeface="Times New Roman"/>
                <a:sym typeface="Times New Roman"/>
              </a:endParaRPr>
            </a:p>
          </p:txBody>
        </p:sp>
        <p:sp>
          <p:nvSpPr>
            <p:cNvPr id="342" name="Google Shape;342;p19"/>
            <p:cNvSpPr/>
            <p:nvPr/>
          </p:nvSpPr>
          <p:spPr>
            <a:xfrm>
              <a:off x="130614" y="577544"/>
              <a:ext cx="2090637"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chemeClr val="lt1"/>
                  </a:solidFill>
                  <a:latin typeface="Times New Roman"/>
                  <a:ea typeface="Times New Roman"/>
                  <a:cs typeface="Times New Roman"/>
                  <a:sym typeface="Times New Roman"/>
                </a:rPr>
                <a:t>CHAPTER 1</a:t>
              </a:r>
              <a:endParaRPr/>
            </a:p>
          </p:txBody>
        </p:sp>
      </p:gr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346"/>
        <p:cNvGrpSpPr/>
        <p:nvPr/>
      </p:nvGrpSpPr>
      <p:grpSpPr>
        <a:xfrm>
          <a:off x="0" y="0"/>
          <a:ext cx="0" cy="0"/>
          <a:chOff x="0" y="0"/>
          <a:chExt cx="0" cy="0"/>
        </a:xfrm>
      </p:grpSpPr>
      <p:pic>
        <p:nvPicPr>
          <p:cNvPr id="347" name="Google Shape;347;p20"/>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348" name="Google Shape;348;p20"/>
          <p:cNvPicPr preferRelativeResize="0"/>
          <p:nvPr/>
        </p:nvPicPr>
        <p:blipFill rotWithShape="1">
          <a:blip r:embed="rId4">
            <a:alphaModFix/>
          </a:blip>
          <a:srcRect/>
          <a:stretch/>
        </p:blipFill>
        <p:spPr>
          <a:xfrm>
            <a:off x="2289771" y="5954663"/>
            <a:ext cx="9902229" cy="204838"/>
          </a:xfrm>
          <a:prstGeom prst="rect">
            <a:avLst/>
          </a:prstGeom>
          <a:noFill/>
          <a:ln>
            <a:noFill/>
          </a:ln>
        </p:spPr>
      </p:pic>
      <p:pic>
        <p:nvPicPr>
          <p:cNvPr id="349" name="Google Shape;349;p20"/>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350" name="Google Shape;350;p20"/>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351" name="Google Shape;351;p20"/>
          <p:cNvPicPr preferRelativeResize="0"/>
          <p:nvPr/>
        </p:nvPicPr>
        <p:blipFill rotWithShape="1">
          <a:blip r:embed="rId6">
            <a:alphaModFix/>
          </a:blip>
          <a:srcRect/>
          <a:stretch/>
        </p:blipFill>
        <p:spPr>
          <a:xfrm>
            <a:off x="-17323" y="0"/>
            <a:ext cx="9533101" cy="1610200"/>
          </a:xfrm>
          <a:prstGeom prst="rect">
            <a:avLst/>
          </a:prstGeom>
          <a:noFill/>
          <a:ln>
            <a:noFill/>
          </a:ln>
        </p:spPr>
      </p:pic>
      <p:sp>
        <p:nvSpPr>
          <p:cNvPr id="352" name="Google Shape;352;p20"/>
          <p:cNvSpPr txBox="1"/>
          <p:nvPr/>
        </p:nvSpPr>
        <p:spPr>
          <a:xfrm>
            <a:off x="2289771" y="576493"/>
            <a:ext cx="5969968"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chemeClr val="lt1"/>
                </a:solidFill>
                <a:latin typeface="Calibri"/>
                <a:ea typeface="Calibri"/>
                <a:cs typeface="Calibri"/>
                <a:sym typeface="Calibri"/>
              </a:rPr>
              <a:t>An Overview of Organizational Behavior</a:t>
            </a:r>
            <a:endParaRPr sz="2800">
              <a:solidFill>
                <a:srgbClr val="FF9518"/>
              </a:solidFill>
              <a:latin typeface="Tajawal Medium"/>
              <a:ea typeface="Tajawal Medium"/>
              <a:cs typeface="Tajawal Medium"/>
              <a:sym typeface="Tajawal Medium"/>
            </a:endParaRPr>
          </a:p>
        </p:txBody>
      </p:sp>
      <p:sp>
        <p:nvSpPr>
          <p:cNvPr id="353" name="Google Shape;353;p20"/>
          <p:cNvSpPr txBox="1"/>
          <p:nvPr/>
        </p:nvSpPr>
        <p:spPr>
          <a:xfrm>
            <a:off x="1582617" y="1425534"/>
            <a:ext cx="9655226" cy="880369"/>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1800" b="1" i="1">
                <a:solidFill>
                  <a:schemeClr val="dk1"/>
                </a:solidFill>
                <a:latin typeface="Calibri"/>
                <a:ea typeface="Calibri"/>
                <a:cs typeface="Calibri"/>
                <a:sym typeface="Calibri"/>
              </a:rPr>
              <a:t>     </a:t>
            </a:r>
            <a:endParaRPr/>
          </a:p>
          <a:p>
            <a:pPr marL="285750" marR="0" lvl="0" indent="-171450" algn="just" rtl="0">
              <a:lnSpc>
                <a:spcPct val="150000"/>
              </a:lnSpc>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354" name="Google Shape;354;p20"/>
          <p:cNvSpPr/>
          <p:nvPr/>
        </p:nvSpPr>
        <p:spPr>
          <a:xfrm>
            <a:off x="130614" y="528059"/>
            <a:ext cx="1802096"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chemeClr val="lt1"/>
                </a:solidFill>
                <a:latin typeface="Calibri"/>
                <a:ea typeface="Calibri"/>
                <a:cs typeface="Calibri"/>
                <a:sym typeface="Calibri"/>
              </a:rPr>
              <a:t>CHAPTER 1</a:t>
            </a:r>
            <a:endParaRPr/>
          </a:p>
        </p:txBody>
      </p:sp>
      <p:graphicFrame>
        <p:nvGraphicFramePr>
          <p:cNvPr id="355" name="Google Shape;355;p20"/>
          <p:cNvGraphicFramePr/>
          <p:nvPr/>
        </p:nvGraphicFramePr>
        <p:xfrm>
          <a:off x="1874165" y="1579338"/>
          <a:ext cx="9363675" cy="3302030"/>
        </p:xfrm>
        <a:graphic>
          <a:graphicData uri="http://schemas.openxmlformats.org/drawingml/2006/table">
            <a:tbl>
              <a:tblPr firstRow="1" bandRow="1">
                <a:noFill/>
                <a:tableStyleId>{056E4201-E133-446D-9ED5-A3494C18EBA9}</a:tableStyleId>
              </a:tblPr>
              <a:tblGrid>
                <a:gridCol w="1566725"/>
                <a:gridCol w="7796950"/>
              </a:tblGrid>
              <a:tr h="370850">
                <a:tc gridSpan="2">
                  <a:txBody>
                    <a:bodyPr/>
                    <a:lstStyle/>
                    <a:p>
                      <a:pPr marL="0" marR="0" lvl="0" indent="0" algn="l" rtl="0">
                        <a:lnSpc>
                          <a:spcPct val="100000"/>
                        </a:lnSpc>
                        <a:spcBef>
                          <a:spcPts val="0"/>
                        </a:spcBef>
                        <a:spcAft>
                          <a:spcPts val="0"/>
                        </a:spcAft>
                        <a:buClr>
                          <a:srgbClr val="0A1F61"/>
                        </a:buClr>
                        <a:buSzPts val="1800"/>
                        <a:buFont typeface="Times New Roman"/>
                        <a:buNone/>
                      </a:pPr>
                      <a:r>
                        <a:rPr lang="en-US" sz="1800" b="1" u="sng" strike="noStrike" cap="none">
                          <a:solidFill>
                            <a:srgbClr val="0A1F61"/>
                          </a:solidFill>
                          <a:latin typeface="Times New Roman"/>
                          <a:ea typeface="Times New Roman"/>
                          <a:cs typeface="Times New Roman"/>
                          <a:sym typeface="Times New Roman"/>
                        </a:rPr>
                        <a:t>1- Functions of Management:</a:t>
                      </a:r>
                      <a:endParaRPr/>
                    </a:p>
                  </a:txBody>
                  <a:tcPr marL="91450" marR="91450" marT="45725" marB="45725"/>
                </a:tc>
                <a:tc hMerge="1">
                  <a:txBody>
                    <a:bodyPr/>
                    <a:lstStyle/>
                    <a:p>
                      <a:endParaRPr lang="ar-SA"/>
                    </a:p>
                  </a:txBody>
                  <a:tcPr/>
                </a:tc>
              </a:tr>
              <a:tr h="370850">
                <a:tc>
                  <a:txBody>
                    <a:bodyPr/>
                    <a:lstStyle/>
                    <a:p>
                      <a:pPr marL="0" marR="0" lvl="0" indent="0" algn="l" rtl="0">
                        <a:spcBef>
                          <a:spcPts val="0"/>
                        </a:spcBef>
                        <a:spcAft>
                          <a:spcPts val="0"/>
                        </a:spcAft>
                        <a:buNone/>
                      </a:pPr>
                      <a:r>
                        <a:rPr lang="en-US" sz="1800" b="1" i="0" u="none" strike="noStrike" cap="none">
                          <a:latin typeface="Times New Roman"/>
                          <a:ea typeface="Times New Roman"/>
                          <a:cs typeface="Times New Roman"/>
                          <a:sym typeface="Times New Roman"/>
                        </a:rPr>
                        <a:t>Planning:</a:t>
                      </a:r>
                      <a:r>
                        <a:rPr lang="en-US" sz="1800" b="1" u="none" strike="noStrike" cap="none">
                          <a:latin typeface="Times New Roman"/>
                          <a:ea typeface="Times New Roman"/>
                          <a:cs typeface="Times New Roman"/>
                          <a:sym typeface="Times New Roman"/>
                        </a:rPr>
                        <a:t> </a:t>
                      </a:r>
                      <a:endParaRPr/>
                    </a:p>
                  </a:txBody>
                  <a:tcPr marL="91450" marR="91450" marT="45725" marB="45725"/>
                </a:tc>
                <a:tc>
                  <a:txBody>
                    <a:bodyPr/>
                    <a:lstStyle/>
                    <a:p>
                      <a:pPr marL="0" marR="0" lvl="0" indent="0" algn="l" rtl="0">
                        <a:spcBef>
                          <a:spcPts val="0"/>
                        </a:spcBef>
                        <a:spcAft>
                          <a:spcPts val="0"/>
                        </a:spcAft>
                        <a:buNone/>
                      </a:pPr>
                      <a:endParaRPr sz="1800" u="none" strike="noStrike" cap="none">
                        <a:latin typeface="Times New Roman"/>
                        <a:ea typeface="Times New Roman"/>
                        <a:cs typeface="Times New Roman"/>
                        <a:sym typeface="Times New Roman"/>
                      </a:endParaRPr>
                    </a:p>
                  </a:txBody>
                  <a:tcPr marL="91450" marR="91450" marT="45725" marB="45725"/>
                </a:tc>
              </a:tr>
              <a:tr h="640075">
                <a:tc gridSpan="2">
                  <a:txBody>
                    <a:bodyPr/>
                    <a:lstStyle/>
                    <a:p>
                      <a:pPr marL="285750" marR="0" lvl="0" indent="-285750" algn="l" rtl="0">
                        <a:spcBef>
                          <a:spcPts val="0"/>
                        </a:spcBef>
                        <a:spcAft>
                          <a:spcPts val="0"/>
                        </a:spcAft>
                        <a:buClr>
                          <a:schemeClr val="dk1"/>
                        </a:buClr>
                        <a:buSzPts val="1800"/>
                        <a:buFont typeface="Arial"/>
                        <a:buChar char="•"/>
                      </a:pPr>
                      <a:r>
                        <a:rPr lang="en-US" sz="1800" b="1" i="1" u="none" strike="noStrike" cap="none">
                          <a:latin typeface="Times New Roman"/>
                          <a:ea typeface="Times New Roman"/>
                          <a:cs typeface="Times New Roman"/>
                          <a:sym typeface="Times New Roman"/>
                        </a:rPr>
                        <a:t>Deciding in advance : </a:t>
                      </a:r>
                      <a:endParaRPr/>
                    </a:p>
                    <a:p>
                      <a:pPr marL="285750" marR="0" lvl="0" indent="-285750" algn="l" rtl="0">
                        <a:spcBef>
                          <a:spcPts val="0"/>
                        </a:spcBef>
                        <a:spcAft>
                          <a:spcPts val="0"/>
                        </a:spcAft>
                        <a:buClr>
                          <a:schemeClr val="dk1"/>
                        </a:buClr>
                        <a:buSzPts val="1800"/>
                        <a:buFont typeface="Noto Sans Symbols"/>
                        <a:buChar char="✔"/>
                      </a:pPr>
                      <a:r>
                        <a:rPr lang="en-US" sz="1800" u="none" strike="noStrike" cap="none">
                          <a:latin typeface="Times New Roman"/>
                          <a:ea typeface="Times New Roman"/>
                          <a:cs typeface="Times New Roman"/>
                          <a:sym typeface="Times New Roman"/>
                        </a:rPr>
                        <a:t>What to do </a:t>
                      </a:r>
                      <a:endParaRPr/>
                    </a:p>
                    <a:p>
                      <a:pPr marL="285750" marR="0" lvl="0" indent="-285750" algn="l" rtl="0">
                        <a:spcBef>
                          <a:spcPts val="0"/>
                        </a:spcBef>
                        <a:spcAft>
                          <a:spcPts val="0"/>
                        </a:spcAft>
                        <a:buClr>
                          <a:schemeClr val="dk1"/>
                        </a:buClr>
                        <a:buSzPts val="1800"/>
                        <a:buFont typeface="Noto Sans Symbols"/>
                        <a:buChar char="✔"/>
                      </a:pPr>
                      <a:r>
                        <a:rPr lang="en-US" sz="1800" u="none" strike="noStrike" cap="none">
                          <a:latin typeface="Times New Roman"/>
                          <a:ea typeface="Times New Roman"/>
                          <a:cs typeface="Times New Roman"/>
                          <a:sym typeface="Times New Roman"/>
                        </a:rPr>
                        <a:t>How to do </a:t>
                      </a:r>
                      <a:endParaRPr/>
                    </a:p>
                    <a:p>
                      <a:pPr marL="285750" marR="0" lvl="0" indent="-285750" algn="l" rtl="0">
                        <a:spcBef>
                          <a:spcPts val="0"/>
                        </a:spcBef>
                        <a:spcAft>
                          <a:spcPts val="0"/>
                        </a:spcAft>
                        <a:buClr>
                          <a:schemeClr val="dk1"/>
                        </a:buClr>
                        <a:buSzPts val="1800"/>
                        <a:buFont typeface="Noto Sans Symbols"/>
                        <a:buChar char="✔"/>
                      </a:pPr>
                      <a:r>
                        <a:rPr lang="en-US" sz="1800" u="none" strike="noStrike" cap="none">
                          <a:latin typeface="Times New Roman"/>
                          <a:ea typeface="Times New Roman"/>
                          <a:cs typeface="Times New Roman"/>
                          <a:sym typeface="Times New Roman"/>
                        </a:rPr>
                        <a:t>When to do </a:t>
                      </a:r>
                      <a:endParaRPr/>
                    </a:p>
                    <a:p>
                      <a:pPr marL="285750" marR="0" lvl="0" indent="-285750" algn="l" rtl="0">
                        <a:spcBef>
                          <a:spcPts val="0"/>
                        </a:spcBef>
                        <a:spcAft>
                          <a:spcPts val="0"/>
                        </a:spcAft>
                        <a:buClr>
                          <a:schemeClr val="dk1"/>
                        </a:buClr>
                        <a:buSzPts val="1800"/>
                        <a:buFont typeface="Noto Sans Symbols"/>
                        <a:buChar char="✔"/>
                      </a:pPr>
                      <a:r>
                        <a:rPr lang="en-US" sz="1800" u="none" strike="noStrike" cap="none">
                          <a:latin typeface="Times New Roman"/>
                          <a:ea typeface="Times New Roman"/>
                          <a:cs typeface="Times New Roman"/>
                          <a:sym typeface="Times New Roman"/>
                        </a:rPr>
                        <a:t>Who is going to do it </a:t>
                      </a:r>
                      <a:endParaRPr/>
                    </a:p>
                    <a:p>
                      <a:pPr marL="285750" marR="0" lvl="0" indent="-171450" algn="l" rtl="0">
                        <a:spcBef>
                          <a:spcPts val="0"/>
                        </a:spcBef>
                        <a:spcAft>
                          <a:spcPts val="0"/>
                        </a:spcAft>
                        <a:buClr>
                          <a:schemeClr val="dk1"/>
                        </a:buClr>
                        <a:buSzPts val="1800"/>
                        <a:buFont typeface="Noto Sans Symbols"/>
                        <a:buNone/>
                      </a:pPr>
                      <a:endParaRPr sz="1800" u="none" strike="noStrike" cap="none">
                        <a:latin typeface="Times New Roman"/>
                        <a:ea typeface="Times New Roman"/>
                        <a:cs typeface="Times New Roman"/>
                        <a:sym typeface="Times New Roman"/>
                      </a:endParaRPr>
                    </a:p>
                    <a:p>
                      <a:pPr marL="285750" marR="0" lvl="0" indent="-285750" algn="l" rtl="0">
                        <a:spcBef>
                          <a:spcPts val="0"/>
                        </a:spcBef>
                        <a:spcAft>
                          <a:spcPts val="0"/>
                        </a:spcAft>
                        <a:buClr>
                          <a:schemeClr val="dk1"/>
                        </a:buClr>
                        <a:buSzPts val="1800"/>
                        <a:buFont typeface="Arial"/>
                        <a:buChar char="•"/>
                      </a:pPr>
                      <a:r>
                        <a:rPr lang="en-US" sz="1800" b="1" i="1" u="none" strike="noStrike" cap="none">
                          <a:solidFill>
                            <a:schemeClr val="dk1"/>
                          </a:solidFill>
                          <a:latin typeface="Times New Roman"/>
                          <a:ea typeface="Times New Roman"/>
                          <a:cs typeface="Times New Roman"/>
                          <a:sym typeface="Times New Roman"/>
                        </a:rPr>
                        <a:t>Bridges a gap between where we are today and where we want to reach.</a:t>
                      </a:r>
                      <a:endParaRPr/>
                    </a:p>
                    <a:p>
                      <a:pPr marL="285750" marR="0" lvl="0" indent="-171450" algn="l" rtl="0">
                        <a:spcBef>
                          <a:spcPts val="0"/>
                        </a:spcBef>
                        <a:spcAft>
                          <a:spcPts val="0"/>
                        </a:spcAft>
                        <a:buClr>
                          <a:schemeClr val="dk1"/>
                        </a:buClr>
                        <a:buSzPts val="1800"/>
                        <a:buFont typeface="Arial"/>
                        <a:buNone/>
                      </a:pPr>
                      <a:endParaRPr sz="1800" b="1" i="1" u="none" strike="noStrike" cap="none">
                        <a:solidFill>
                          <a:schemeClr val="dk1"/>
                        </a:solidFill>
                        <a:latin typeface="Times New Roman"/>
                        <a:ea typeface="Times New Roman"/>
                        <a:cs typeface="Times New Roman"/>
                        <a:sym typeface="Times New Roman"/>
                      </a:endParaRPr>
                    </a:p>
                    <a:p>
                      <a:pPr marL="285750" marR="0" lvl="0" indent="-285750" algn="l" rtl="0">
                        <a:spcBef>
                          <a:spcPts val="0"/>
                        </a:spcBef>
                        <a:spcAft>
                          <a:spcPts val="0"/>
                        </a:spcAft>
                        <a:buClr>
                          <a:schemeClr val="dk1"/>
                        </a:buClr>
                        <a:buSzPts val="1800"/>
                        <a:buFont typeface="Arial"/>
                        <a:buChar char="•"/>
                      </a:pPr>
                      <a:r>
                        <a:rPr lang="en-US" sz="1800" b="1" u="none" strike="noStrike" cap="none">
                          <a:latin typeface="Times New Roman"/>
                          <a:ea typeface="Times New Roman"/>
                          <a:cs typeface="Times New Roman"/>
                          <a:sym typeface="Times New Roman"/>
                        </a:rPr>
                        <a:t>Sets the goals of the organization</a:t>
                      </a:r>
                      <a:r>
                        <a:rPr lang="en-US" sz="1800" u="none" strike="noStrike" cap="none">
                          <a:latin typeface="Times New Roman"/>
                          <a:ea typeface="Times New Roman"/>
                          <a:cs typeface="Times New Roman"/>
                          <a:sym typeface="Times New Roman"/>
                        </a:rPr>
                        <a:t>.</a:t>
                      </a:r>
                      <a:endParaRPr sz="1800" b="1" i="0" u="none" strike="noStrike" cap="none">
                        <a:solidFill>
                          <a:schemeClr val="dk1"/>
                        </a:solidFill>
                        <a:latin typeface="Times New Roman"/>
                        <a:ea typeface="Times New Roman"/>
                        <a:cs typeface="Times New Roman"/>
                        <a:sym typeface="Times New Roman"/>
                      </a:endParaRPr>
                    </a:p>
                  </a:txBody>
                  <a:tcPr marL="91450" marR="91450" marT="45725" marB="45725"/>
                </a:tc>
                <a:tc hMerge="1">
                  <a:txBody>
                    <a:bodyPr/>
                    <a:lstStyle/>
                    <a:p>
                      <a:endParaRPr lang="ar-SA"/>
                    </a:p>
                  </a:txBody>
                  <a:tcPr/>
                </a:tc>
              </a:tr>
            </a:tbl>
          </a:graphicData>
        </a:graphic>
      </p:graphicFrame>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359"/>
        <p:cNvGrpSpPr/>
        <p:nvPr/>
      </p:nvGrpSpPr>
      <p:grpSpPr>
        <a:xfrm>
          <a:off x="0" y="0"/>
          <a:ext cx="0" cy="0"/>
          <a:chOff x="0" y="0"/>
          <a:chExt cx="0" cy="0"/>
        </a:xfrm>
      </p:grpSpPr>
      <p:pic>
        <p:nvPicPr>
          <p:cNvPr id="360" name="Google Shape;360;p21"/>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361" name="Google Shape;361;p21"/>
          <p:cNvPicPr preferRelativeResize="0"/>
          <p:nvPr/>
        </p:nvPicPr>
        <p:blipFill rotWithShape="1">
          <a:blip r:embed="rId4">
            <a:alphaModFix/>
          </a:blip>
          <a:srcRect/>
          <a:stretch/>
        </p:blipFill>
        <p:spPr>
          <a:xfrm>
            <a:off x="2289771" y="5954663"/>
            <a:ext cx="9902229" cy="204838"/>
          </a:xfrm>
          <a:prstGeom prst="rect">
            <a:avLst/>
          </a:prstGeom>
          <a:noFill/>
          <a:ln>
            <a:noFill/>
          </a:ln>
        </p:spPr>
      </p:pic>
      <p:pic>
        <p:nvPicPr>
          <p:cNvPr id="362" name="Google Shape;362;p21"/>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363" name="Google Shape;363;p21"/>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364" name="Google Shape;364;p21"/>
          <p:cNvPicPr preferRelativeResize="0"/>
          <p:nvPr/>
        </p:nvPicPr>
        <p:blipFill rotWithShape="1">
          <a:blip r:embed="rId6">
            <a:alphaModFix/>
          </a:blip>
          <a:srcRect/>
          <a:stretch/>
        </p:blipFill>
        <p:spPr>
          <a:xfrm>
            <a:off x="-17323" y="0"/>
            <a:ext cx="9533101" cy="1610200"/>
          </a:xfrm>
          <a:prstGeom prst="rect">
            <a:avLst/>
          </a:prstGeom>
          <a:noFill/>
          <a:ln>
            <a:noFill/>
          </a:ln>
        </p:spPr>
      </p:pic>
      <p:sp>
        <p:nvSpPr>
          <p:cNvPr id="365" name="Google Shape;365;p21"/>
          <p:cNvSpPr txBox="1"/>
          <p:nvPr/>
        </p:nvSpPr>
        <p:spPr>
          <a:xfrm>
            <a:off x="1582617" y="1425534"/>
            <a:ext cx="9655226" cy="880369"/>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1800" b="1" i="1">
                <a:solidFill>
                  <a:schemeClr val="dk1"/>
                </a:solidFill>
                <a:latin typeface="Calibri"/>
                <a:ea typeface="Calibri"/>
                <a:cs typeface="Calibri"/>
                <a:sym typeface="Calibri"/>
              </a:rPr>
              <a:t>     </a:t>
            </a:r>
            <a:endParaRPr/>
          </a:p>
          <a:p>
            <a:pPr marL="285750" marR="0" lvl="0" indent="-171450" algn="just" rtl="0">
              <a:lnSpc>
                <a:spcPct val="150000"/>
              </a:lnSpc>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graphicFrame>
        <p:nvGraphicFramePr>
          <p:cNvPr id="366" name="Google Shape;366;p21"/>
          <p:cNvGraphicFramePr/>
          <p:nvPr/>
        </p:nvGraphicFramePr>
        <p:xfrm>
          <a:off x="1874165" y="1677946"/>
          <a:ext cx="9363675" cy="3576350"/>
        </p:xfrm>
        <a:graphic>
          <a:graphicData uri="http://schemas.openxmlformats.org/drawingml/2006/table">
            <a:tbl>
              <a:tblPr firstRow="1" bandRow="1">
                <a:noFill/>
                <a:tableStyleId>{056E4201-E133-446D-9ED5-A3494C18EBA9}</a:tableStyleId>
              </a:tblPr>
              <a:tblGrid>
                <a:gridCol w="1566725"/>
                <a:gridCol w="7796950"/>
              </a:tblGrid>
              <a:tr h="370850">
                <a:tc gridSpan="2">
                  <a:txBody>
                    <a:bodyPr/>
                    <a:lstStyle/>
                    <a:p>
                      <a:pPr marL="0" marR="0" lvl="0" indent="0" algn="l" rtl="0">
                        <a:lnSpc>
                          <a:spcPct val="100000"/>
                        </a:lnSpc>
                        <a:spcBef>
                          <a:spcPts val="0"/>
                        </a:spcBef>
                        <a:spcAft>
                          <a:spcPts val="0"/>
                        </a:spcAft>
                        <a:buClr>
                          <a:srgbClr val="0A1F61"/>
                        </a:buClr>
                        <a:buSzPts val="1800"/>
                        <a:buFont typeface="Times New Roman"/>
                        <a:buNone/>
                      </a:pPr>
                      <a:r>
                        <a:rPr lang="en-US" sz="1800" b="1" u="sng" strike="noStrike" cap="none">
                          <a:solidFill>
                            <a:srgbClr val="0A1F61"/>
                          </a:solidFill>
                          <a:latin typeface="Times New Roman"/>
                          <a:ea typeface="Times New Roman"/>
                          <a:cs typeface="Times New Roman"/>
                          <a:sym typeface="Times New Roman"/>
                        </a:rPr>
                        <a:t>1- Functions of Management:</a:t>
                      </a:r>
                      <a:endParaRPr/>
                    </a:p>
                  </a:txBody>
                  <a:tcPr marL="91450" marR="91450" marT="45725" marB="45725"/>
                </a:tc>
                <a:tc hMerge="1">
                  <a:txBody>
                    <a:bodyPr/>
                    <a:lstStyle/>
                    <a:p>
                      <a:endParaRPr lang="ar-SA"/>
                    </a:p>
                  </a:txBody>
                  <a:tcPr/>
                </a:tc>
              </a:tr>
              <a:tr h="370850">
                <a:tc>
                  <a:txBody>
                    <a:bodyPr/>
                    <a:lstStyle/>
                    <a:p>
                      <a:pPr marL="0" marR="0" lvl="0" indent="0" algn="l" rtl="0">
                        <a:spcBef>
                          <a:spcPts val="0"/>
                        </a:spcBef>
                        <a:spcAft>
                          <a:spcPts val="0"/>
                        </a:spcAft>
                        <a:buNone/>
                      </a:pPr>
                      <a:r>
                        <a:rPr lang="en-US" sz="1800" b="1" i="0" u="none" strike="noStrike" cap="none">
                          <a:latin typeface="Times New Roman"/>
                          <a:ea typeface="Times New Roman"/>
                          <a:cs typeface="Times New Roman"/>
                          <a:sym typeface="Times New Roman"/>
                        </a:rPr>
                        <a:t>Planning</a:t>
                      </a:r>
                      <a:r>
                        <a:rPr lang="en-US" sz="1800" b="1" u="none" strike="noStrike" cap="none">
                          <a:latin typeface="Times New Roman"/>
                          <a:ea typeface="Times New Roman"/>
                          <a:cs typeface="Times New Roman"/>
                          <a:sym typeface="Times New Roman"/>
                        </a:rPr>
                        <a:t> </a:t>
                      </a:r>
                      <a:endParaRPr/>
                    </a:p>
                  </a:txBody>
                  <a:tcPr marL="91450" marR="91450" marT="45725" marB="45725"/>
                </a:tc>
                <a:tc>
                  <a:txBody>
                    <a:bodyPr/>
                    <a:lstStyle/>
                    <a:p>
                      <a:pPr marL="0" marR="0" lvl="0" indent="0" algn="l" rtl="0">
                        <a:spcBef>
                          <a:spcPts val="0"/>
                        </a:spcBef>
                        <a:spcAft>
                          <a:spcPts val="0"/>
                        </a:spcAft>
                        <a:buNone/>
                      </a:pPr>
                      <a:endParaRPr sz="1800" u="none" strike="noStrike" cap="none">
                        <a:latin typeface="Times New Roman"/>
                        <a:ea typeface="Times New Roman"/>
                        <a:cs typeface="Times New Roman"/>
                        <a:sym typeface="Times New Roman"/>
                      </a:endParaRPr>
                    </a:p>
                  </a:txBody>
                  <a:tcPr marL="91450" marR="91450" marT="45725" marB="45725"/>
                </a:tc>
              </a:tr>
              <a:tr h="640075">
                <a:tc gridSpan="2">
                  <a:txBody>
                    <a:bodyPr/>
                    <a:lstStyle/>
                    <a:p>
                      <a:pPr marL="285750" marR="0" lvl="0" indent="-285750" algn="l" rtl="0">
                        <a:spcBef>
                          <a:spcPts val="0"/>
                        </a:spcBef>
                        <a:spcAft>
                          <a:spcPts val="0"/>
                        </a:spcAft>
                        <a:buClr>
                          <a:schemeClr val="dk1"/>
                        </a:buClr>
                        <a:buSzPts val="1800"/>
                        <a:buFont typeface="Arial"/>
                        <a:buChar char="•"/>
                      </a:pPr>
                      <a:r>
                        <a:rPr lang="en-US" sz="1800" u="none" strike="noStrike" cap="none">
                          <a:latin typeface="Times New Roman"/>
                          <a:ea typeface="Times New Roman"/>
                          <a:cs typeface="Times New Roman"/>
                          <a:sym typeface="Times New Roman"/>
                        </a:rPr>
                        <a:t>It is the basic function of management. </a:t>
                      </a:r>
                      <a:endParaRPr/>
                    </a:p>
                    <a:p>
                      <a:pPr marL="0" marR="0" lvl="0" indent="0" algn="l" rtl="0">
                        <a:spcBef>
                          <a:spcPts val="0"/>
                        </a:spcBef>
                        <a:spcAft>
                          <a:spcPts val="0"/>
                        </a:spcAft>
                        <a:buClr>
                          <a:schemeClr val="dk1"/>
                        </a:buClr>
                        <a:buSzPts val="1800"/>
                        <a:buFont typeface="Arial"/>
                        <a:buNone/>
                      </a:pPr>
                      <a:endParaRPr sz="1800" u="none" strike="noStrike" cap="none">
                        <a:latin typeface="Times New Roman"/>
                        <a:ea typeface="Times New Roman"/>
                        <a:cs typeface="Times New Roman"/>
                        <a:sym typeface="Times New Roman"/>
                      </a:endParaRPr>
                    </a:p>
                    <a:p>
                      <a:pPr marL="285750" marR="0" lvl="0" indent="-285750" algn="l" rtl="0">
                        <a:spcBef>
                          <a:spcPts val="0"/>
                        </a:spcBef>
                        <a:spcAft>
                          <a:spcPts val="0"/>
                        </a:spcAft>
                        <a:buClr>
                          <a:schemeClr val="dk1"/>
                        </a:buClr>
                        <a:buSzPts val="1800"/>
                        <a:buFont typeface="Arial"/>
                        <a:buChar char="•"/>
                      </a:pPr>
                      <a:r>
                        <a:rPr lang="en-US" sz="1800" u="none" strike="noStrike" cap="none">
                          <a:latin typeface="Times New Roman"/>
                          <a:ea typeface="Times New Roman"/>
                          <a:cs typeface="Times New Roman"/>
                          <a:sym typeface="Times New Roman"/>
                        </a:rPr>
                        <a:t>deciding in advance the most appropriate course of actions for achievement of pre-determined goals.</a:t>
                      </a:r>
                      <a:endParaRPr/>
                    </a:p>
                    <a:p>
                      <a:pPr marL="285750" marR="0" lvl="0" indent="-171450" algn="l" rtl="0">
                        <a:spcBef>
                          <a:spcPts val="0"/>
                        </a:spcBef>
                        <a:spcAft>
                          <a:spcPts val="0"/>
                        </a:spcAft>
                        <a:buClr>
                          <a:schemeClr val="dk1"/>
                        </a:buClr>
                        <a:buSzPts val="1800"/>
                        <a:buFont typeface="Arial"/>
                        <a:buNone/>
                      </a:pPr>
                      <a:endParaRPr sz="1800" u="none" strike="noStrike" cap="none">
                        <a:latin typeface="Times New Roman"/>
                        <a:ea typeface="Times New Roman"/>
                        <a:cs typeface="Times New Roman"/>
                        <a:sym typeface="Times New Roman"/>
                      </a:endParaRPr>
                    </a:p>
                    <a:p>
                      <a:pPr marL="285750" marR="0" lvl="0" indent="-285750" algn="l" rtl="0">
                        <a:spcBef>
                          <a:spcPts val="0"/>
                        </a:spcBef>
                        <a:spcAft>
                          <a:spcPts val="0"/>
                        </a:spcAft>
                        <a:buClr>
                          <a:schemeClr val="dk1"/>
                        </a:buClr>
                        <a:buSzPts val="1800"/>
                        <a:buFont typeface="Arial"/>
                        <a:buChar char="•"/>
                      </a:pPr>
                      <a:r>
                        <a:rPr lang="en-US" sz="1800" u="none" strike="noStrike" cap="none">
                          <a:latin typeface="Times New Roman"/>
                          <a:ea typeface="Times New Roman"/>
                          <a:cs typeface="Times New Roman"/>
                          <a:sym typeface="Times New Roman"/>
                        </a:rPr>
                        <a:t>Thus, planning is a systematic thinking about ways &amp; means for accomplishment of pre-determined goals. </a:t>
                      </a:r>
                      <a:endParaRPr/>
                    </a:p>
                    <a:p>
                      <a:pPr marL="285750" marR="0" lvl="0" indent="-171450" algn="l" rtl="0">
                        <a:spcBef>
                          <a:spcPts val="0"/>
                        </a:spcBef>
                        <a:spcAft>
                          <a:spcPts val="0"/>
                        </a:spcAft>
                        <a:buClr>
                          <a:schemeClr val="dk1"/>
                        </a:buClr>
                        <a:buSzPts val="1800"/>
                        <a:buFont typeface="Arial"/>
                        <a:buNone/>
                      </a:pPr>
                      <a:endParaRPr sz="1800" u="none" strike="noStrike" cap="none">
                        <a:latin typeface="Times New Roman"/>
                        <a:ea typeface="Times New Roman"/>
                        <a:cs typeface="Times New Roman"/>
                        <a:sym typeface="Times New Roman"/>
                      </a:endParaRPr>
                    </a:p>
                    <a:p>
                      <a:pPr marL="285750" marR="0" lvl="0" indent="-285750" algn="l" rtl="0">
                        <a:spcBef>
                          <a:spcPts val="0"/>
                        </a:spcBef>
                        <a:spcAft>
                          <a:spcPts val="0"/>
                        </a:spcAft>
                        <a:buClr>
                          <a:schemeClr val="dk1"/>
                        </a:buClr>
                        <a:buSzPts val="1800"/>
                        <a:buFont typeface="Arial"/>
                        <a:buChar char="•"/>
                      </a:pPr>
                      <a:r>
                        <a:rPr lang="en-US" sz="1800" u="none" strike="noStrike" cap="none">
                          <a:latin typeface="Times New Roman"/>
                          <a:ea typeface="Times New Roman"/>
                          <a:cs typeface="Times New Roman"/>
                          <a:sym typeface="Times New Roman"/>
                        </a:rPr>
                        <a:t>Planning is necessary to ensure proper utilization of human &amp; non-human resources.  It is an intellectual activity and it also helps in avoiding confusion, and uncertainties. </a:t>
                      </a:r>
                      <a:endParaRPr sz="1800" b="1" i="0" u="none" strike="noStrike" cap="none">
                        <a:solidFill>
                          <a:schemeClr val="dk1"/>
                        </a:solidFill>
                        <a:latin typeface="Times New Roman"/>
                        <a:ea typeface="Times New Roman"/>
                        <a:cs typeface="Times New Roman"/>
                        <a:sym typeface="Times New Roman"/>
                      </a:endParaRPr>
                    </a:p>
                  </a:txBody>
                  <a:tcPr marL="91450" marR="91450" marT="45725" marB="45725"/>
                </a:tc>
                <a:tc hMerge="1">
                  <a:txBody>
                    <a:bodyPr/>
                    <a:lstStyle/>
                    <a:p>
                      <a:endParaRPr lang="ar-SA"/>
                    </a:p>
                  </a:txBody>
                  <a:tcPr/>
                </a:tc>
              </a:tr>
            </a:tbl>
          </a:graphicData>
        </a:graphic>
      </p:graphicFrame>
      <p:grpSp>
        <p:nvGrpSpPr>
          <p:cNvPr id="367" name="Google Shape;367;p21"/>
          <p:cNvGrpSpPr/>
          <p:nvPr/>
        </p:nvGrpSpPr>
        <p:grpSpPr>
          <a:xfrm>
            <a:off x="130614" y="576748"/>
            <a:ext cx="9421206" cy="524016"/>
            <a:chOff x="130614" y="576748"/>
            <a:chExt cx="9421206" cy="524016"/>
          </a:xfrm>
        </p:grpSpPr>
        <p:sp>
          <p:nvSpPr>
            <p:cNvPr id="368" name="Google Shape;368;p21"/>
            <p:cNvSpPr txBox="1"/>
            <p:nvPr/>
          </p:nvSpPr>
          <p:spPr>
            <a:xfrm>
              <a:off x="2325813" y="576748"/>
              <a:ext cx="7226007"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chemeClr val="lt1"/>
                  </a:solidFill>
                  <a:latin typeface="Times New Roman"/>
                  <a:ea typeface="Times New Roman"/>
                  <a:cs typeface="Times New Roman"/>
                  <a:sym typeface="Times New Roman"/>
                </a:rPr>
                <a:t>ORGANIZATIONAL BEHAVIOR</a:t>
              </a:r>
              <a:endParaRPr sz="2800">
                <a:solidFill>
                  <a:srgbClr val="FF9518"/>
                </a:solidFill>
                <a:latin typeface="Times New Roman"/>
                <a:ea typeface="Times New Roman"/>
                <a:cs typeface="Times New Roman"/>
                <a:sym typeface="Times New Roman"/>
              </a:endParaRPr>
            </a:p>
          </p:txBody>
        </p:sp>
        <p:sp>
          <p:nvSpPr>
            <p:cNvPr id="369" name="Google Shape;369;p21"/>
            <p:cNvSpPr/>
            <p:nvPr/>
          </p:nvSpPr>
          <p:spPr>
            <a:xfrm>
              <a:off x="130614" y="577544"/>
              <a:ext cx="2090637"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chemeClr val="lt1"/>
                  </a:solidFill>
                  <a:latin typeface="Times New Roman"/>
                  <a:ea typeface="Times New Roman"/>
                  <a:cs typeface="Times New Roman"/>
                  <a:sym typeface="Times New Roman"/>
                </a:rPr>
                <a:t>CHAPTER 1</a:t>
              </a:r>
              <a:endParaRPr/>
            </a:p>
          </p:txBody>
        </p:sp>
      </p:gr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373"/>
        <p:cNvGrpSpPr/>
        <p:nvPr/>
      </p:nvGrpSpPr>
      <p:grpSpPr>
        <a:xfrm>
          <a:off x="0" y="0"/>
          <a:ext cx="0" cy="0"/>
          <a:chOff x="0" y="0"/>
          <a:chExt cx="0" cy="0"/>
        </a:xfrm>
      </p:grpSpPr>
      <p:pic>
        <p:nvPicPr>
          <p:cNvPr id="374" name="Google Shape;374;p22"/>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375" name="Google Shape;375;p22"/>
          <p:cNvPicPr preferRelativeResize="0"/>
          <p:nvPr/>
        </p:nvPicPr>
        <p:blipFill rotWithShape="1">
          <a:blip r:embed="rId4">
            <a:alphaModFix/>
          </a:blip>
          <a:srcRect/>
          <a:stretch/>
        </p:blipFill>
        <p:spPr>
          <a:xfrm>
            <a:off x="2289771" y="5954663"/>
            <a:ext cx="9902229" cy="204838"/>
          </a:xfrm>
          <a:prstGeom prst="rect">
            <a:avLst/>
          </a:prstGeom>
          <a:noFill/>
          <a:ln>
            <a:noFill/>
          </a:ln>
        </p:spPr>
      </p:pic>
      <p:pic>
        <p:nvPicPr>
          <p:cNvPr id="376" name="Google Shape;376;p22"/>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377" name="Google Shape;377;p22"/>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378" name="Google Shape;378;p22"/>
          <p:cNvPicPr preferRelativeResize="0"/>
          <p:nvPr/>
        </p:nvPicPr>
        <p:blipFill rotWithShape="1">
          <a:blip r:embed="rId6">
            <a:alphaModFix/>
          </a:blip>
          <a:srcRect/>
          <a:stretch/>
        </p:blipFill>
        <p:spPr>
          <a:xfrm>
            <a:off x="-17323" y="0"/>
            <a:ext cx="9533101" cy="1610200"/>
          </a:xfrm>
          <a:prstGeom prst="rect">
            <a:avLst/>
          </a:prstGeom>
          <a:noFill/>
          <a:ln>
            <a:noFill/>
          </a:ln>
        </p:spPr>
      </p:pic>
      <p:sp>
        <p:nvSpPr>
          <p:cNvPr id="379" name="Google Shape;379;p22"/>
          <p:cNvSpPr txBox="1"/>
          <p:nvPr/>
        </p:nvSpPr>
        <p:spPr>
          <a:xfrm>
            <a:off x="1582617" y="1425534"/>
            <a:ext cx="9655226" cy="880369"/>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1800" b="1" i="1">
                <a:solidFill>
                  <a:schemeClr val="dk1"/>
                </a:solidFill>
                <a:latin typeface="Calibri"/>
                <a:ea typeface="Calibri"/>
                <a:cs typeface="Calibri"/>
                <a:sym typeface="Calibri"/>
              </a:rPr>
              <a:t>     </a:t>
            </a:r>
            <a:endParaRPr/>
          </a:p>
          <a:p>
            <a:pPr marL="285750" marR="0" lvl="0" indent="-171450" algn="just" rtl="0">
              <a:lnSpc>
                <a:spcPct val="150000"/>
              </a:lnSpc>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graphicFrame>
        <p:nvGraphicFramePr>
          <p:cNvPr id="380" name="Google Shape;380;p22"/>
          <p:cNvGraphicFramePr/>
          <p:nvPr/>
        </p:nvGraphicFramePr>
        <p:xfrm>
          <a:off x="1874165" y="1579338"/>
          <a:ext cx="9363675" cy="2589795"/>
        </p:xfrm>
        <a:graphic>
          <a:graphicData uri="http://schemas.openxmlformats.org/drawingml/2006/table">
            <a:tbl>
              <a:tblPr firstRow="1" bandRow="1">
                <a:noFill/>
                <a:tableStyleId>{056E4201-E133-446D-9ED5-A3494C18EBA9}</a:tableStyleId>
              </a:tblPr>
              <a:tblGrid>
                <a:gridCol w="1566725"/>
                <a:gridCol w="7796950"/>
              </a:tblGrid>
              <a:tr h="370850">
                <a:tc gridSpan="2">
                  <a:txBody>
                    <a:bodyPr/>
                    <a:lstStyle/>
                    <a:p>
                      <a:pPr marL="0" marR="0" lvl="0" indent="0" algn="l" rtl="0">
                        <a:lnSpc>
                          <a:spcPct val="100000"/>
                        </a:lnSpc>
                        <a:spcBef>
                          <a:spcPts val="0"/>
                        </a:spcBef>
                        <a:spcAft>
                          <a:spcPts val="0"/>
                        </a:spcAft>
                        <a:buClr>
                          <a:srgbClr val="0A1F61"/>
                        </a:buClr>
                        <a:buSzPts val="1800"/>
                        <a:buFont typeface="Times New Roman"/>
                        <a:buNone/>
                      </a:pPr>
                      <a:r>
                        <a:rPr lang="en-US" sz="1800" b="1" u="sng" strike="noStrike" cap="none">
                          <a:solidFill>
                            <a:srgbClr val="0A1F61"/>
                          </a:solidFill>
                          <a:latin typeface="Times New Roman"/>
                          <a:ea typeface="Times New Roman"/>
                          <a:cs typeface="Times New Roman"/>
                          <a:sym typeface="Times New Roman"/>
                        </a:rPr>
                        <a:t>1- Functions of Management:</a:t>
                      </a:r>
                      <a:endParaRPr/>
                    </a:p>
                  </a:txBody>
                  <a:tcPr marL="91450" marR="91450" marT="45725" marB="45725"/>
                </a:tc>
                <a:tc hMerge="1">
                  <a:txBody>
                    <a:bodyPr/>
                    <a:lstStyle/>
                    <a:p>
                      <a:endParaRPr lang="ar-SA"/>
                    </a:p>
                  </a:txBody>
                  <a:tcPr/>
                </a:tc>
              </a:tr>
              <a:tr h="481575">
                <a:tc>
                  <a:txBody>
                    <a:bodyPr/>
                    <a:lstStyle/>
                    <a:p>
                      <a:pPr marL="0" marR="0" lvl="0" indent="0" algn="l" rtl="0">
                        <a:spcBef>
                          <a:spcPts val="0"/>
                        </a:spcBef>
                        <a:spcAft>
                          <a:spcPts val="0"/>
                        </a:spcAft>
                        <a:buNone/>
                      </a:pPr>
                      <a:r>
                        <a:rPr lang="en-US" sz="1800" b="1" i="0" u="none" strike="noStrike" cap="none">
                          <a:solidFill>
                            <a:schemeClr val="dk1"/>
                          </a:solidFill>
                          <a:latin typeface="Times New Roman"/>
                          <a:ea typeface="Times New Roman"/>
                          <a:cs typeface="Times New Roman"/>
                          <a:sym typeface="Times New Roman"/>
                        </a:rPr>
                        <a:t>Organizing:</a:t>
                      </a:r>
                      <a:endParaRPr/>
                    </a:p>
                  </a:txBody>
                  <a:tcPr marL="91450" marR="91450" marT="45725" marB="45725"/>
                </a:tc>
                <a:tc>
                  <a:txBody>
                    <a:bodyPr/>
                    <a:lstStyle/>
                    <a:p>
                      <a:pPr marL="0" marR="0" lvl="0" indent="0" algn="l" rtl="0">
                        <a:spcBef>
                          <a:spcPts val="0"/>
                        </a:spcBef>
                        <a:spcAft>
                          <a:spcPts val="0"/>
                        </a:spcAft>
                        <a:buNone/>
                      </a:pPr>
                      <a:endParaRPr sz="1800" u="none" strike="noStrike" cap="none">
                        <a:latin typeface="Times New Roman"/>
                        <a:ea typeface="Times New Roman"/>
                        <a:cs typeface="Times New Roman"/>
                        <a:sym typeface="Times New Roman"/>
                      </a:endParaRPr>
                    </a:p>
                  </a:txBody>
                  <a:tcPr marL="91450" marR="91450" marT="45725" marB="45725"/>
                </a:tc>
              </a:tr>
              <a:tr h="320050">
                <a:tc gridSpan="2">
                  <a:txBody>
                    <a:bodyPr/>
                    <a:lstStyle/>
                    <a:p>
                      <a:pPr marL="285750" marR="0" lvl="0" indent="-285750" algn="l" rtl="0">
                        <a:spcBef>
                          <a:spcPts val="0"/>
                        </a:spcBef>
                        <a:spcAft>
                          <a:spcPts val="0"/>
                        </a:spcAft>
                        <a:buClr>
                          <a:schemeClr val="dk1"/>
                        </a:buClr>
                        <a:buSzPts val="1800"/>
                        <a:buFont typeface="Arial"/>
                        <a:buChar char="•"/>
                      </a:pPr>
                      <a:r>
                        <a:rPr lang="en-US" sz="1800" u="none" strike="noStrike" cap="none">
                          <a:latin typeface="Times New Roman"/>
                          <a:ea typeface="Times New Roman"/>
                          <a:cs typeface="Times New Roman"/>
                          <a:sym typeface="Times New Roman"/>
                        </a:rPr>
                        <a:t>It is the process of bringing together physical, financial and human resources and developing productive relationship amongst them for achievement of organizations’ goals.</a:t>
                      </a:r>
                      <a:endParaRPr/>
                    </a:p>
                    <a:p>
                      <a:pPr marL="0" marR="0" lvl="0" indent="0" algn="l" rtl="0">
                        <a:spcBef>
                          <a:spcPts val="0"/>
                        </a:spcBef>
                        <a:spcAft>
                          <a:spcPts val="0"/>
                        </a:spcAft>
                        <a:buClr>
                          <a:schemeClr val="dk1"/>
                        </a:buClr>
                        <a:buSzPts val="1800"/>
                        <a:buFont typeface="Arial"/>
                        <a:buNone/>
                      </a:pPr>
                      <a:endParaRPr sz="1800" u="none" strike="noStrike" cap="none">
                        <a:latin typeface="Times New Roman"/>
                        <a:ea typeface="Times New Roman"/>
                        <a:cs typeface="Times New Roman"/>
                        <a:sym typeface="Times New Roman"/>
                      </a:endParaRPr>
                    </a:p>
                    <a:p>
                      <a:pPr marL="285750" marR="0" lvl="0" indent="-285750" algn="l" rtl="0">
                        <a:spcBef>
                          <a:spcPts val="0"/>
                        </a:spcBef>
                        <a:spcAft>
                          <a:spcPts val="0"/>
                        </a:spcAft>
                        <a:buClr>
                          <a:schemeClr val="dk1"/>
                        </a:buClr>
                        <a:buSzPts val="1800"/>
                        <a:buFont typeface="Arial"/>
                        <a:buChar char="•"/>
                      </a:pPr>
                      <a:r>
                        <a:rPr lang="en-US" sz="1800" u="none" strike="noStrike" cap="none">
                          <a:latin typeface="Times New Roman"/>
                          <a:ea typeface="Times New Roman"/>
                          <a:cs typeface="Times New Roman"/>
                          <a:sym typeface="Times New Roman"/>
                        </a:rPr>
                        <a:t>According to Henry Fayol, “</a:t>
                      </a:r>
                      <a:r>
                        <a:rPr lang="en-US" sz="1800" i="1" u="none" strike="noStrike" cap="none">
                          <a:latin typeface="Times New Roman"/>
                          <a:ea typeface="Times New Roman"/>
                          <a:cs typeface="Times New Roman"/>
                          <a:sym typeface="Times New Roman"/>
                        </a:rPr>
                        <a:t>To organize a business is to provide it with everything useful or its functioning i.e. raw material, tools, capital and personnel’s</a:t>
                      </a:r>
                      <a:r>
                        <a:rPr lang="en-US" sz="1800" u="none" strike="noStrike" cap="none">
                          <a:latin typeface="Times New Roman"/>
                          <a:ea typeface="Times New Roman"/>
                          <a:cs typeface="Times New Roman"/>
                          <a:sym typeface="Times New Roman"/>
                        </a:rPr>
                        <a:t>”. To organize a business involves determining &amp; providing human and non-human resources to the organizational structure.</a:t>
                      </a:r>
                      <a:endParaRPr sz="1800" b="1" i="0" u="none" strike="noStrike" cap="none">
                        <a:solidFill>
                          <a:schemeClr val="dk1"/>
                        </a:solidFill>
                        <a:latin typeface="Times New Roman"/>
                        <a:ea typeface="Times New Roman"/>
                        <a:cs typeface="Times New Roman"/>
                        <a:sym typeface="Times New Roman"/>
                      </a:endParaRPr>
                    </a:p>
                  </a:txBody>
                  <a:tcPr marL="91450" marR="91450" marT="45725" marB="45725"/>
                </a:tc>
                <a:tc hMerge="1">
                  <a:txBody>
                    <a:bodyPr/>
                    <a:lstStyle/>
                    <a:p>
                      <a:endParaRPr lang="ar-SA"/>
                    </a:p>
                  </a:txBody>
                  <a:tcPr/>
                </a:tc>
              </a:tr>
            </a:tbl>
          </a:graphicData>
        </a:graphic>
      </p:graphicFrame>
      <p:grpSp>
        <p:nvGrpSpPr>
          <p:cNvPr id="381" name="Google Shape;381;p22"/>
          <p:cNvGrpSpPr/>
          <p:nvPr/>
        </p:nvGrpSpPr>
        <p:grpSpPr>
          <a:xfrm>
            <a:off x="130614" y="576748"/>
            <a:ext cx="9421206" cy="524016"/>
            <a:chOff x="130614" y="576748"/>
            <a:chExt cx="9421206" cy="524016"/>
          </a:xfrm>
        </p:grpSpPr>
        <p:sp>
          <p:nvSpPr>
            <p:cNvPr id="382" name="Google Shape;382;p22"/>
            <p:cNvSpPr txBox="1"/>
            <p:nvPr/>
          </p:nvSpPr>
          <p:spPr>
            <a:xfrm>
              <a:off x="2325813" y="576748"/>
              <a:ext cx="7226007"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chemeClr val="lt1"/>
                  </a:solidFill>
                  <a:latin typeface="Times New Roman"/>
                  <a:ea typeface="Times New Roman"/>
                  <a:cs typeface="Times New Roman"/>
                  <a:sym typeface="Times New Roman"/>
                </a:rPr>
                <a:t>ORGANIZATIONAL BEHAVIOR</a:t>
              </a:r>
              <a:endParaRPr sz="2800">
                <a:solidFill>
                  <a:srgbClr val="FF9518"/>
                </a:solidFill>
                <a:latin typeface="Times New Roman"/>
                <a:ea typeface="Times New Roman"/>
                <a:cs typeface="Times New Roman"/>
                <a:sym typeface="Times New Roman"/>
              </a:endParaRPr>
            </a:p>
          </p:txBody>
        </p:sp>
        <p:sp>
          <p:nvSpPr>
            <p:cNvPr id="383" name="Google Shape;383;p22"/>
            <p:cNvSpPr/>
            <p:nvPr/>
          </p:nvSpPr>
          <p:spPr>
            <a:xfrm>
              <a:off x="130614" y="577544"/>
              <a:ext cx="2090637"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chemeClr val="lt1"/>
                  </a:solidFill>
                  <a:latin typeface="Times New Roman"/>
                  <a:ea typeface="Times New Roman"/>
                  <a:cs typeface="Times New Roman"/>
                  <a:sym typeface="Times New Roman"/>
                </a:rPr>
                <a:t>CHAPTER 1</a:t>
              </a:r>
              <a:endParaRPr/>
            </a:p>
          </p:txBody>
        </p:sp>
      </p:gr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387"/>
        <p:cNvGrpSpPr/>
        <p:nvPr/>
      </p:nvGrpSpPr>
      <p:grpSpPr>
        <a:xfrm>
          <a:off x="0" y="0"/>
          <a:ext cx="0" cy="0"/>
          <a:chOff x="0" y="0"/>
          <a:chExt cx="0" cy="0"/>
        </a:xfrm>
      </p:grpSpPr>
      <p:pic>
        <p:nvPicPr>
          <p:cNvPr id="388" name="Google Shape;388;p2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389" name="Google Shape;389;p23"/>
          <p:cNvPicPr preferRelativeResize="0"/>
          <p:nvPr/>
        </p:nvPicPr>
        <p:blipFill rotWithShape="1">
          <a:blip r:embed="rId4">
            <a:alphaModFix/>
          </a:blip>
          <a:srcRect/>
          <a:stretch/>
        </p:blipFill>
        <p:spPr>
          <a:xfrm>
            <a:off x="2289771" y="5954663"/>
            <a:ext cx="9902229" cy="204838"/>
          </a:xfrm>
          <a:prstGeom prst="rect">
            <a:avLst/>
          </a:prstGeom>
          <a:noFill/>
          <a:ln>
            <a:noFill/>
          </a:ln>
        </p:spPr>
      </p:pic>
      <p:pic>
        <p:nvPicPr>
          <p:cNvPr id="390" name="Google Shape;390;p2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391" name="Google Shape;391;p2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392" name="Google Shape;392;p23"/>
          <p:cNvPicPr preferRelativeResize="0"/>
          <p:nvPr/>
        </p:nvPicPr>
        <p:blipFill rotWithShape="1">
          <a:blip r:embed="rId6">
            <a:alphaModFix/>
          </a:blip>
          <a:srcRect/>
          <a:stretch/>
        </p:blipFill>
        <p:spPr>
          <a:xfrm>
            <a:off x="-17323" y="0"/>
            <a:ext cx="9533101" cy="1610200"/>
          </a:xfrm>
          <a:prstGeom prst="rect">
            <a:avLst/>
          </a:prstGeom>
          <a:noFill/>
          <a:ln>
            <a:noFill/>
          </a:ln>
        </p:spPr>
      </p:pic>
      <p:sp>
        <p:nvSpPr>
          <p:cNvPr id="393" name="Google Shape;393;p23"/>
          <p:cNvSpPr txBox="1"/>
          <p:nvPr/>
        </p:nvSpPr>
        <p:spPr>
          <a:xfrm>
            <a:off x="1582617" y="1425534"/>
            <a:ext cx="9655226" cy="880369"/>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1800" b="1" i="1">
                <a:solidFill>
                  <a:schemeClr val="dk1"/>
                </a:solidFill>
                <a:latin typeface="Calibri"/>
                <a:ea typeface="Calibri"/>
                <a:cs typeface="Calibri"/>
                <a:sym typeface="Calibri"/>
              </a:rPr>
              <a:t>     </a:t>
            </a:r>
            <a:endParaRPr/>
          </a:p>
          <a:p>
            <a:pPr marL="285750" marR="0" lvl="0" indent="-171450" algn="just" rtl="0">
              <a:lnSpc>
                <a:spcPct val="150000"/>
              </a:lnSpc>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graphicFrame>
        <p:nvGraphicFramePr>
          <p:cNvPr id="394" name="Google Shape;394;p23"/>
          <p:cNvGraphicFramePr/>
          <p:nvPr/>
        </p:nvGraphicFramePr>
        <p:xfrm>
          <a:off x="1874165" y="1579338"/>
          <a:ext cx="9363675" cy="4235715"/>
        </p:xfrm>
        <a:graphic>
          <a:graphicData uri="http://schemas.openxmlformats.org/drawingml/2006/table">
            <a:tbl>
              <a:tblPr firstRow="1" bandRow="1">
                <a:noFill/>
                <a:tableStyleId>{056E4201-E133-446D-9ED5-A3494C18EBA9}</a:tableStyleId>
              </a:tblPr>
              <a:tblGrid>
                <a:gridCol w="1566725"/>
                <a:gridCol w="7796950"/>
              </a:tblGrid>
              <a:tr h="370850">
                <a:tc gridSpan="2">
                  <a:txBody>
                    <a:bodyPr/>
                    <a:lstStyle/>
                    <a:p>
                      <a:pPr marL="0" marR="0" lvl="0" indent="0" algn="l" rtl="0">
                        <a:lnSpc>
                          <a:spcPct val="100000"/>
                        </a:lnSpc>
                        <a:spcBef>
                          <a:spcPts val="0"/>
                        </a:spcBef>
                        <a:spcAft>
                          <a:spcPts val="0"/>
                        </a:spcAft>
                        <a:buClr>
                          <a:srgbClr val="0A1F61"/>
                        </a:buClr>
                        <a:buSzPts val="1800"/>
                        <a:buFont typeface="Times New Roman"/>
                        <a:buNone/>
                      </a:pPr>
                      <a:r>
                        <a:rPr lang="en-US" sz="1800" b="1" u="sng" strike="noStrike" cap="none">
                          <a:solidFill>
                            <a:srgbClr val="0A1F61"/>
                          </a:solidFill>
                          <a:latin typeface="Times New Roman"/>
                          <a:ea typeface="Times New Roman"/>
                          <a:cs typeface="Times New Roman"/>
                          <a:sym typeface="Times New Roman"/>
                        </a:rPr>
                        <a:t>1- Functions of Management:</a:t>
                      </a:r>
                      <a:endParaRPr/>
                    </a:p>
                  </a:txBody>
                  <a:tcPr marL="91450" marR="91450" marT="45725" marB="45725"/>
                </a:tc>
                <a:tc hMerge="1">
                  <a:txBody>
                    <a:bodyPr/>
                    <a:lstStyle/>
                    <a:p>
                      <a:endParaRPr lang="ar-SA"/>
                    </a:p>
                  </a:txBody>
                  <a:tcPr/>
                </a:tc>
              </a:tr>
              <a:tr h="481575">
                <a:tc>
                  <a:txBody>
                    <a:bodyPr/>
                    <a:lstStyle/>
                    <a:p>
                      <a:pPr marL="0" marR="0" lvl="0" indent="0" algn="l" rtl="0">
                        <a:spcBef>
                          <a:spcPts val="0"/>
                        </a:spcBef>
                        <a:spcAft>
                          <a:spcPts val="0"/>
                        </a:spcAft>
                        <a:buNone/>
                      </a:pPr>
                      <a:r>
                        <a:rPr lang="en-US" sz="1800" b="1" i="0" u="none" strike="noStrike" cap="none">
                          <a:solidFill>
                            <a:schemeClr val="dk1"/>
                          </a:solidFill>
                          <a:latin typeface="Times New Roman"/>
                          <a:ea typeface="Times New Roman"/>
                          <a:cs typeface="Times New Roman"/>
                          <a:sym typeface="Times New Roman"/>
                        </a:rPr>
                        <a:t>Organizing:</a:t>
                      </a:r>
                      <a:endParaRPr/>
                    </a:p>
                  </a:txBody>
                  <a:tcPr marL="91450" marR="91450" marT="45725" marB="45725"/>
                </a:tc>
                <a:tc>
                  <a:txBody>
                    <a:bodyPr/>
                    <a:lstStyle/>
                    <a:p>
                      <a:pPr marL="0" marR="0" lvl="0" indent="0" algn="l" rtl="0">
                        <a:spcBef>
                          <a:spcPts val="0"/>
                        </a:spcBef>
                        <a:spcAft>
                          <a:spcPts val="0"/>
                        </a:spcAft>
                        <a:buNone/>
                      </a:pPr>
                      <a:endParaRPr sz="1800" u="none" strike="noStrike" cap="none">
                        <a:latin typeface="Times New Roman"/>
                        <a:ea typeface="Times New Roman"/>
                        <a:cs typeface="Times New Roman"/>
                        <a:sym typeface="Times New Roman"/>
                      </a:endParaRPr>
                    </a:p>
                  </a:txBody>
                  <a:tcPr marL="91450" marR="91450" marT="45725" marB="45725"/>
                </a:tc>
              </a:tr>
              <a:tr h="320050">
                <a:tc gridSpan="2">
                  <a:txBody>
                    <a:bodyPr/>
                    <a:lstStyle/>
                    <a:p>
                      <a:pPr marL="285750" marR="0" lvl="0" indent="-285750" algn="l" rtl="0">
                        <a:spcBef>
                          <a:spcPts val="0"/>
                        </a:spcBef>
                        <a:spcAft>
                          <a:spcPts val="0"/>
                        </a:spcAft>
                        <a:buClr>
                          <a:schemeClr val="dk1"/>
                        </a:buClr>
                        <a:buSzPts val="1800"/>
                        <a:buFont typeface="Arial"/>
                        <a:buChar char="•"/>
                      </a:pPr>
                      <a:r>
                        <a:rPr lang="en-US" sz="1800" b="1" u="none" strike="noStrike" cap="none">
                          <a:latin typeface="Times New Roman"/>
                          <a:ea typeface="Times New Roman"/>
                          <a:cs typeface="Times New Roman"/>
                          <a:sym typeface="Times New Roman"/>
                        </a:rPr>
                        <a:t>Establishing the framework of working:</a:t>
                      </a:r>
                      <a:endParaRPr/>
                    </a:p>
                    <a:p>
                      <a:pPr marL="0" marR="0" lvl="0" indent="0" algn="l" rtl="0">
                        <a:spcBef>
                          <a:spcPts val="0"/>
                        </a:spcBef>
                        <a:spcAft>
                          <a:spcPts val="0"/>
                        </a:spcAft>
                        <a:buClr>
                          <a:schemeClr val="dk1"/>
                        </a:buClr>
                        <a:buSzPts val="1800"/>
                        <a:buFont typeface="Arial"/>
                        <a:buNone/>
                      </a:pPr>
                      <a:r>
                        <a:rPr lang="en-US" sz="1800" u="none" strike="noStrike" cap="none">
                          <a:latin typeface="Times New Roman"/>
                          <a:ea typeface="Times New Roman"/>
                          <a:cs typeface="Times New Roman"/>
                          <a:sym typeface="Times New Roman"/>
                        </a:rPr>
                        <a:t>   - How many units or sub-units or departments are needed.</a:t>
                      </a:r>
                      <a:endParaRPr/>
                    </a:p>
                    <a:p>
                      <a:pPr marL="0" marR="0" lvl="0" indent="0" algn="l" rtl="0">
                        <a:spcBef>
                          <a:spcPts val="0"/>
                        </a:spcBef>
                        <a:spcAft>
                          <a:spcPts val="0"/>
                        </a:spcAft>
                        <a:buClr>
                          <a:schemeClr val="dk1"/>
                        </a:buClr>
                        <a:buSzPts val="1800"/>
                        <a:buFont typeface="Arial"/>
                        <a:buNone/>
                      </a:pPr>
                      <a:r>
                        <a:rPr lang="en-US" sz="1800" u="none" strike="noStrike" cap="none">
                          <a:latin typeface="Times New Roman"/>
                          <a:ea typeface="Times New Roman"/>
                          <a:cs typeface="Times New Roman"/>
                          <a:sym typeface="Times New Roman"/>
                        </a:rPr>
                        <a:t>   -  How many posts or designations are needed in each department. </a:t>
                      </a:r>
                      <a:endParaRPr/>
                    </a:p>
                    <a:p>
                      <a:pPr marL="0" marR="0" lvl="0" indent="0" algn="l" rtl="0">
                        <a:spcBef>
                          <a:spcPts val="0"/>
                        </a:spcBef>
                        <a:spcAft>
                          <a:spcPts val="0"/>
                        </a:spcAft>
                        <a:buClr>
                          <a:schemeClr val="dk1"/>
                        </a:buClr>
                        <a:buSzPts val="1800"/>
                        <a:buFont typeface="Arial"/>
                        <a:buNone/>
                      </a:pPr>
                      <a:r>
                        <a:rPr lang="en-US" sz="1800" u="none" strike="noStrike" cap="none">
                          <a:latin typeface="Times New Roman"/>
                          <a:ea typeface="Times New Roman"/>
                          <a:cs typeface="Times New Roman"/>
                          <a:sym typeface="Times New Roman"/>
                        </a:rPr>
                        <a:t>   - How to distribute authority and responsibility among employees </a:t>
                      </a:r>
                      <a:endParaRPr/>
                    </a:p>
                    <a:p>
                      <a:pPr marL="0" marR="0" lvl="0" indent="0" algn="l" rtl="0">
                        <a:spcBef>
                          <a:spcPts val="0"/>
                        </a:spcBef>
                        <a:spcAft>
                          <a:spcPts val="0"/>
                        </a:spcAft>
                        <a:buClr>
                          <a:schemeClr val="dk1"/>
                        </a:buClr>
                        <a:buSzPts val="1800"/>
                        <a:buFont typeface="Arial"/>
                        <a:buNone/>
                      </a:pPr>
                      <a:r>
                        <a:rPr lang="en-US" sz="1800" b="1" u="none" strike="noStrike" cap="none">
                          <a:latin typeface="Times New Roman"/>
                          <a:ea typeface="Times New Roman"/>
                          <a:cs typeface="Times New Roman"/>
                          <a:sym typeface="Times New Roman"/>
                        </a:rPr>
                        <a:t>Once these decisions are taken, organizational structure gets set up.</a:t>
                      </a:r>
                      <a:endParaRPr/>
                    </a:p>
                    <a:p>
                      <a:pPr marL="0" marR="0" lvl="0" indent="0" algn="l" rtl="0">
                        <a:spcBef>
                          <a:spcPts val="0"/>
                        </a:spcBef>
                        <a:spcAft>
                          <a:spcPts val="0"/>
                        </a:spcAft>
                        <a:buClr>
                          <a:schemeClr val="dk1"/>
                        </a:buClr>
                        <a:buSzPts val="1800"/>
                        <a:buFont typeface="Arial"/>
                        <a:buNone/>
                      </a:pPr>
                      <a:endParaRPr sz="1800" b="0" u="none" strike="noStrike" cap="none">
                        <a:latin typeface="Times New Roman"/>
                        <a:ea typeface="Times New Roman"/>
                        <a:cs typeface="Times New Roman"/>
                        <a:sym typeface="Times New Roman"/>
                      </a:endParaRPr>
                    </a:p>
                    <a:p>
                      <a:pPr marL="285750" marR="0" lvl="0" indent="-285750" algn="l" rtl="0">
                        <a:spcBef>
                          <a:spcPts val="0"/>
                        </a:spcBef>
                        <a:spcAft>
                          <a:spcPts val="0"/>
                        </a:spcAft>
                        <a:buClr>
                          <a:schemeClr val="dk1"/>
                        </a:buClr>
                        <a:buSzPts val="1800"/>
                        <a:buFont typeface="Arial"/>
                        <a:buChar char="•"/>
                      </a:pPr>
                      <a:r>
                        <a:rPr lang="en-US" sz="1800" b="1" u="none" strike="noStrike" cap="none">
                          <a:latin typeface="Times New Roman"/>
                          <a:ea typeface="Times New Roman"/>
                          <a:cs typeface="Times New Roman"/>
                          <a:sym typeface="Times New Roman"/>
                        </a:rPr>
                        <a:t>Organizing as a process involves:</a:t>
                      </a:r>
                      <a:endParaRPr/>
                    </a:p>
                    <a:p>
                      <a:pPr marL="285750" marR="0" lvl="0" indent="-285750" algn="l" rtl="0">
                        <a:spcBef>
                          <a:spcPts val="0"/>
                        </a:spcBef>
                        <a:spcAft>
                          <a:spcPts val="0"/>
                        </a:spcAft>
                        <a:buClr>
                          <a:schemeClr val="dk1"/>
                        </a:buClr>
                        <a:buSzPts val="1800"/>
                        <a:buFont typeface="Noto Sans Symbols"/>
                        <a:buChar char="✔"/>
                      </a:pPr>
                      <a:r>
                        <a:rPr lang="en-US" sz="1800" u="none" strike="noStrike" cap="none">
                          <a:latin typeface="Times New Roman"/>
                          <a:ea typeface="Times New Roman"/>
                          <a:cs typeface="Times New Roman"/>
                          <a:sym typeface="Times New Roman"/>
                        </a:rPr>
                        <a:t>Identification of activities. </a:t>
                      </a:r>
                      <a:endParaRPr/>
                    </a:p>
                    <a:p>
                      <a:pPr marL="285750" marR="0" lvl="0" indent="-285750" algn="l" rtl="0">
                        <a:spcBef>
                          <a:spcPts val="0"/>
                        </a:spcBef>
                        <a:spcAft>
                          <a:spcPts val="0"/>
                        </a:spcAft>
                        <a:buClr>
                          <a:schemeClr val="dk1"/>
                        </a:buClr>
                        <a:buSzPts val="1800"/>
                        <a:buFont typeface="Noto Sans Symbols"/>
                        <a:buChar char="✔"/>
                      </a:pPr>
                      <a:r>
                        <a:rPr lang="en-US" sz="1800" u="none" strike="noStrike" cap="none">
                          <a:latin typeface="Times New Roman"/>
                          <a:ea typeface="Times New Roman"/>
                          <a:cs typeface="Times New Roman"/>
                          <a:sym typeface="Times New Roman"/>
                        </a:rPr>
                        <a:t>Classification of grouping of activities. </a:t>
                      </a:r>
                      <a:endParaRPr/>
                    </a:p>
                    <a:p>
                      <a:pPr marL="285750" marR="0" lvl="0" indent="-285750" algn="l" rtl="0">
                        <a:spcBef>
                          <a:spcPts val="0"/>
                        </a:spcBef>
                        <a:spcAft>
                          <a:spcPts val="0"/>
                        </a:spcAft>
                        <a:buClr>
                          <a:schemeClr val="dk1"/>
                        </a:buClr>
                        <a:buSzPts val="1800"/>
                        <a:buFont typeface="Noto Sans Symbols"/>
                        <a:buChar char="✔"/>
                      </a:pPr>
                      <a:r>
                        <a:rPr lang="en-US" sz="1800" u="none" strike="noStrike" cap="none">
                          <a:latin typeface="Times New Roman"/>
                          <a:ea typeface="Times New Roman"/>
                          <a:cs typeface="Times New Roman"/>
                          <a:sym typeface="Times New Roman"/>
                        </a:rPr>
                        <a:t>Assignment of duties. </a:t>
                      </a:r>
                      <a:endParaRPr/>
                    </a:p>
                    <a:p>
                      <a:pPr marL="285750" marR="0" lvl="0" indent="-285750" algn="l" rtl="0">
                        <a:spcBef>
                          <a:spcPts val="0"/>
                        </a:spcBef>
                        <a:spcAft>
                          <a:spcPts val="0"/>
                        </a:spcAft>
                        <a:buClr>
                          <a:schemeClr val="dk1"/>
                        </a:buClr>
                        <a:buSzPts val="1800"/>
                        <a:buFont typeface="Noto Sans Symbols"/>
                        <a:buChar char="✔"/>
                      </a:pPr>
                      <a:r>
                        <a:rPr lang="en-US" sz="1800" u="none" strike="noStrike" cap="none">
                          <a:latin typeface="Times New Roman"/>
                          <a:ea typeface="Times New Roman"/>
                          <a:cs typeface="Times New Roman"/>
                          <a:sym typeface="Times New Roman"/>
                        </a:rPr>
                        <a:t>Delegation of authority and creation of responsibility. </a:t>
                      </a:r>
                      <a:endParaRPr/>
                    </a:p>
                    <a:p>
                      <a:pPr marL="285750" marR="0" lvl="0" indent="-285750" algn="l" rtl="0">
                        <a:spcBef>
                          <a:spcPts val="0"/>
                        </a:spcBef>
                        <a:spcAft>
                          <a:spcPts val="0"/>
                        </a:spcAft>
                        <a:buClr>
                          <a:schemeClr val="dk1"/>
                        </a:buClr>
                        <a:buSzPts val="1800"/>
                        <a:buFont typeface="Noto Sans Symbols"/>
                        <a:buChar char="✔"/>
                      </a:pPr>
                      <a:r>
                        <a:rPr lang="en-US" sz="1800" u="none" strike="noStrike" cap="none">
                          <a:latin typeface="Times New Roman"/>
                          <a:ea typeface="Times New Roman"/>
                          <a:cs typeface="Times New Roman"/>
                          <a:sym typeface="Times New Roman"/>
                        </a:rPr>
                        <a:t>Coordinating authority and responsibility relationships. </a:t>
                      </a:r>
                      <a:endParaRPr sz="1800" b="1" i="0" u="none" strike="noStrike" cap="none">
                        <a:solidFill>
                          <a:schemeClr val="dk1"/>
                        </a:solidFill>
                        <a:latin typeface="Times New Roman"/>
                        <a:ea typeface="Times New Roman"/>
                        <a:cs typeface="Times New Roman"/>
                        <a:sym typeface="Times New Roman"/>
                      </a:endParaRPr>
                    </a:p>
                  </a:txBody>
                  <a:tcPr marL="91450" marR="91450" marT="45725" marB="45725"/>
                </a:tc>
                <a:tc hMerge="1">
                  <a:txBody>
                    <a:bodyPr/>
                    <a:lstStyle/>
                    <a:p>
                      <a:endParaRPr lang="ar-SA"/>
                    </a:p>
                  </a:txBody>
                  <a:tcPr/>
                </a:tc>
              </a:tr>
            </a:tbl>
          </a:graphicData>
        </a:graphic>
      </p:graphicFrame>
      <p:grpSp>
        <p:nvGrpSpPr>
          <p:cNvPr id="395" name="Google Shape;395;p23"/>
          <p:cNvGrpSpPr/>
          <p:nvPr/>
        </p:nvGrpSpPr>
        <p:grpSpPr>
          <a:xfrm>
            <a:off x="130614" y="576748"/>
            <a:ext cx="9421206" cy="524016"/>
            <a:chOff x="130614" y="576748"/>
            <a:chExt cx="9421206" cy="524016"/>
          </a:xfrm>
        </p:grpSpPr>
        <p:sp>
          <p:nvSpPr>
            <p:cNvPr id="396" name="Google Shape;396;p23"/>
            <p:cNvSpPr txBox="1"/>
            <p:nvPr/>
          </p:nvSpPr>
          <p:spPr>
            <a:xfrm>
              <a:off x="2325813" y="576748"/>
              <a:ext cx="7226007"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chemeClr val="lt1"/>
                  </a:solidFill>
                  <a:latin typeface="Times New Roman"/>
                  <a:ea typeface="Times New Roman"/>
                  <a:cs typeface="Times New Roman"/>
                  <a:sym typeface="Times New Roman"/>
                </a:rPr>
                <a:t>ORGANIZATIONAL BEHAVIOR</a:t>
              </a:r>
              <a:endParaRPr sz="2800">
                <a:solidFill>
                  <a:srgbClr val="FF9518"/>
                </a:solidFill>
                <a:latin typeface="Times New Roman"/>
                <a:ea typeface="Times New Roman"/>
                <a:cs typeface="Times New Roman"/>
                <a:sym typeface="Times New Roman"/>
              </a:endParaRPr>
            </a:p>
          </p:txBody>
        </p:sp>
        <p:sp>
          <p:nvSpPr>
            <p:cNvPr id="397" name="Google Shape;397;p23"/>
            <p:cNvSpPr/>
            <p:nvPr/>
          </p:nvSpPr>
          <p:spPr>
            <a:xfrm>
              <a:off x="130614" y="577544"/>
              <a:ext cx="2090637"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chemeClr val="lt1"/>
                  </a:solidFill>
                  <a:latin typeface="Times New Roman"/>
                  <a:ea typeface="Times New Roman"/>
                  <a:cs typeface="Times New Roman"/>
                  <a:sym typeface="Times New Roman"/>
                </a:rPr>
                <a:t>CHAPTER 1</a:t>
              </a:r>
              <a:endParaRPr/>
            </a:p>
          </p:txBody>
        </p:sp>
      </p:gr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401"/>
        <p:cNvGrpSpPr/>
        <p:nvPr/>
      </p:nvGrpSpPr>
      <p:grpSpPr>
        <a:xfrm>
          <a:off x="0" y="0"/>
          <a:ext cx="0" cy="0"/>
          <a:chOff x="0" y="0"/>
          <a:chExt cx="0" cy="0"/>
        </a:xfrm>
      </p:grpSpPr>
      <p:pic>
        <p:nvPicPr>
          <p:cNvPr id="402" name="Google Shape;402;p2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403" name="Google Shape;403;p24"/>
          <p:cNvPicPr preferRelativeResize="0"/>
          <p:nvPr/>
        </p:nvPicPr>
        <p:blipFill rotWithShape="1">
          <a:blip r:embed="rId4">
            <a:alphaModFix/>
          </a:blip>
          <a:srcRect/>
          <a:stretch/>
        </p:blipFill>
        <p:spPr>
          <a:xfrm>
            <a:off x="2289771" y="5954663"/>
            <a:ext cx="9902229" cy="204838"/>
          </a:xfrm>
          <a:prstGeom prst="rect">
            <a:avLst/>
          </a:prstGeom>
          <a:noFill/>
          <a:ln>
            <a:noFill/>
          </a:ln>
        </p:spPr>
      </p:pic>
      <p:pic>
        <p:nvPicPr>
          <p:cNvPr id="404" name="Google Shape;404;p2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405" name="Google Shape;405;p2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406" name="Google Shape;406;p24"/>
          <p:cNvPicPr preferRelativeResize="0"/>
          <p:nvPr/>
        </p:nvPicPr>
        <p:blipFill rotWithShape="1">
          <a:blip r:embed="rId6">
            <a:alphaModFix/>
          </a:blip>
          <a:srcRect/>
          <a:stretch/>
        </p:blipFill>
        <p:spPr>
          <a:xfrm>
            <a:off x="-17323" y="0"/>
            <a:ext cx="9533101" cy="1610200"/>
          </a:xfrm>
          <a:prstGeom prst="rect">
            <a:avLst/>
          </a:prstGeom>
          <a:noFill/>
          <a:ln>
            <a:noFill/>
          </a:ln>
        </p:spPr>
      </p:pic>
      <p:sp>
        <p:nvSpPr>
          <p:cNvPr id="407" name="Google Shape;407;p24"/>
          <p:cNvSpPr txBox="1"/>
          <p:nvPr/>
        </p:nvSpPr>
        <p:spPr>
          <a:xfrm>
            <a:off x="1582617" y="1425534"/>
            <a:ext cx="9655226" cy="880369"/>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1800" b="1" i="1">
                <a:solidFill>
                  <a:schemeClr val="dk1"/>
                </a:solidFill>
                <a:latin typeface="Calibri"/>
                <a:ea typeface="Calibri"/>
                <a:cs typeface="Calibri"/>
                <a:sym typeface="Calibri"/>
              </a:rPr>
              <a:t>     </a:t>
            </a:r>
            <a:endParaRPr/>
          </a:p>
          <a:p>
            <a:pPr marL="285750" marR="0" lvl="0" indent="-171450" algn="just" rtl="0">
              <a:lnSpc>
                <a:spcPct val="150000"/>
              </a:lnSpc>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graphicFrame>
        <p:nvGraphicFramePr>
          <p:cNvPr id="408" name="Google Shape;408;p24"/>
          <p:cNvGraphicFramePr/>
          <p:nvPr/>
        </p:nvGraphicFramePr>
        <p:xfrm>
          <a:off x="1874165" y="1579338"/>
          <a:ext cx="9363675" cy="3687075"/>
        </p:xfrm>
        <a:graphic>
          <a:graphicData uri="http://schemas.openxmlformats.org/drawingml/2006/table">
            <a:tbl>
              <a:tblPr firstRow="1" bandRow="1">
                <a:noFill/>
                <a:tableStyleId>{056E4201-E133-446D-9ED5-A3494C18EBA9}</a:tableStyleId>
              </a:tblPr>
              <a:tblGrid>
                <a:gridCol w="1566725"/>
                <a:gridCol w="7796950"/>
              </a:tblGrid>
              <a:tr h="370850">
                <a:tc gridSpan="2">
                  <a:txBody>
                    <a:bodyPr/>
                    <a:lstStyle/>
                    <a:p>
                      <a:pPr marL="0" marR="0" lvl="0" indent="0" algn="l" rtl="0">
                        <a:lnSpc>
                          <a:spcPct val="100000"/>
                        </a:lnSpc>
                        <a:spcBef>
                          <a:spcPts val="0"/>
                        </a:spcBef>
                        <a:spcAft>
                          <a:spcPts val="0"/>
                        </a:spcAft>
                        <a:buClr>
                          <a:srgbClr val="0A1F61"/>
                        </a:buClr>
                        <a:buSzPts val="1800"/>
                        <a:buFont typeface="Times New Roman"/>
                        <a:buNone/>
                      </a:pPr>
                      <a:r>
                        <a:rPr lang="en-US" sz="1800" b="1" u="sng" strike="noStrike" cap="none">
                          <a:solidFill>
                            <a:srgbClr val="0A1F61"/>
                          </a:solidFill>
                          <a:latin typeface="Times New Roman"/>
                          <a:ea typeface="Times New Roman"/>
                          <a:cs typeface="Times New Roman"/>
                          <a:sym typeface="Times New Roman"/>
                        </a:rPr>
                        <a:t>1- Functions of Management:</a:t>
                      </a:r>
                      <a:endParaRPr/>
                    </a:p>
                  </a:txBody>
                  <a:tcPr marL="91450" marR="91450" marT="45725" marB="45725"/>
                </a:tc>
                <a:tc hMerge="1">
                  <a:txBody>
                    <a:bodyPr/>
                    <a:lstStyle/>
                    <a:p>
                      <a:endParaRPr lang="ar-SA"/>
                    </a:p>
                  </a:txBody>
                  <a:tcPr/>
                </a:tc>
              </a:tr>
              <a:tr h="481575">
                <a:tc>
                  <a:txBody>
                    <a:bodyPr/>
                    <a:lstStyle/>
                    <a:p>
                      <a:pPr marL="0" marR="0" lvl="0" indent="0" algn="just" rtl="0">
                        <a:spcBef>
                          <a:spcPts val="0"/>
                        </a:spcBef>
                        <a:spcAft>
                          <a:spcPts val="0"/>
                        </a:spcAft>
                        <a:buNone/>
                      </a:pPr>
                      <a:r>
                        <a:rPr lang="en-US" sz="1800" b="1" i="0" u="none" strike="noStrike" cap="none">
                          <a:solidFill>
                            <a:schemeClr val="dk1"/>
                          </a:solidFill>
                          <a:latin typeface="Times New Roman"/>
                          <a:ea typeface="Times New Roman"/>
                          <a:cs typeface="Times New Roman"/>
                          <a:sym typeface="Times New Roman"/>
                        </a:rPr>
                        <a:t>Leading:</a:t>
                      </a:r>
                      <a:endParaRPr/>
                    </a:p>
                  </a:txBody>
                  <a:tcPr marL="91450" marR="91450" marT="45725" marB="45725"/>
                </a:tc>
                <a:tc>
                  <a:txBody>
                    <a:bodyPr/>
                    <a:lstStyle/>
                    <a:p>
                      <a:pPr marL="0" marR="0" lvl="0" indent="0" algn="just" rtl="0">
                        <a:spcBef>
                          <a:spcPts val="0"/>
                        </a:spcBef>
                        <a:spcAft>
                          <a:spcPts val="0"/>
                        </a:spcAft>
                        <a:buNone/>
                      </a:pPr>
                      <a:endParaRPr sz="1800" u="none" strike="noStrike" cap="none">
                        <a:latin typeface="Times New Roman"/>
                        <a:ea typeface="Times New Roman"/>
                        <a:cs typeface="Times New Roman"/>
                        <a:sym typeface="Times New Roman"/>
                      </a:endParaRPr>
                    </a:p>
                  </a:txBody>
                  <a:tcPr marL="91450" marR="91450" marT="45725" marB="45725"/>
                </a:tc>
              </a:tr>
              <a:tr h="320050">
                <a:tc gridSpan="2">
                  <a:txBody>
                    <a:bodyPr/>
                    <a:lstStyle/>
                    <a:p>
                      <a:pPr marL="285750" marR="0" lvl="0" indent="-285750" algn="just" rtl="0">
                        <a:spcBef>
                          <a:spcPts val="0"/>
                        </a:spcBef>
                        <a:spcAft>
                          <a:spcPts val="0"/>
                        </a:spcAft>
                        <a:buClr>
                          <a:schemeClr val="dk1"/>
                        </a:buClr>
                        <a:buSzPts val="1800"/>
                        <a:buFont typeface="Arial"/>
                        <a:buChar char="•"/>
                      </a:pPr>
                      <a:r>
                        <a:rPr lang="en-US" sz="1800" u="none" strike="noStrike" cap="none">
                          <a:latin typeface="Times New Roman"/>
                          <a:ea typeface="Times New Roman"/>
                          <a:cs typeface="Times New Roman"/>
                          <a:sym typeface="Times New Roman"/>
                        </a:rPr>
                        <a:t>Giving direction or instruction to employees to get the job done. </a:t>
                      </a:r>
                      <a:endParaRPr/>
                    </a:p>
                    <a:p>
                      <a:pPr marL="285750" marR="0" lvl="0" indent="-285750" algn="just" rtl="0">
                        <a:spcBef>
                          <a:spcPts val="0"/>
                        </a:spcBef>
                        <a:spcAft>
                          <a:spcPts val="0"/>
                        </a:spcAft>
                        <a:buClr>
                          <a:schemeClr val="dk1"/>
                        </a:buClr>
                        <a:buSzPts val="1800"/>
                        <a:buFont typeface="Arial"/>
                        <a:buChar char="•"/>
                      </a:pPr>
                      <a:r>
                        <a:rPr lang="en-US" sz="1800" u="none" strike="noStrike" cap="none">
                          <a:latin typeface="Times New Roman"/>
                          <a:ea typeface="Times New Roman"/>
                          <a:cs typeface="Times New Roman"/>
                          <a:sym typeface="Times New Roman"/>
                        </a:rPr>
                        <a:t>Leadership qualities are required. </a:t>
                      </a:r>
                      <a:endParaRPr/>
                    </a:p>
                    <a:p>
                      <a:pPr marL="285750" marR="0" lvl="0" indent="-285750" algn="just" rtl="0">
                        <a:spcBef>
                          <a:spcPts val="0"/>
                        </a:spcBef>
                        <a:spcAft>
                          <a:spcPts val="0"/>
                        </a:spcAft>
                        <a:buClr>
                          <a:schemeClr val="dk1"/>
                        </a:buClr>
                        <a:buSzPts val="1800"/>
                        <a:buFont typeface="Arial"/>
                        <a:buChar char="•"/>
                      </a:pPr>
                      <a:r>
                        <a:rPr lang="en-US" sz="1800" u="none" strike="noStrike" cap="none">
                          <a:latin typeface="Times New Roman"/>
                          <a:ea typeface="Times New Roman"/>
                          <a:cs typeface="Times New Roman"/>
                          <a:sym typeface="Times New Roman"/>
                        </a:rPr>
                        <a:t>Motivating employees by providing different types of incentives. </a:t>
                      </a:r>
                      <a:endParaRPr/>
                    </a:p>
                    <a:p>
                      <a:pPr marL="285750" marR="0" lvl="0" indent="-285750" algn="just" rtl="0">
                        <a:spcBef>
                          <a:spcPts val="0"/>
                        </a:spcBef>
                        <a:spcAft>
                          <a:spcPts val="0"/>
                        </a:spcAft>
                        <a:buClr>
                          <a:schemeClr val="dk1"/>
                        </a:buClr>
                        <a:buSzPts val="1800"/>
                        <a:buFont typeface="Arial"/>
                        <a:buChar char="•"/>
                      </a:pPr>
                      <a:r>
                        <a:rPr lang="en-US" sz="1800" u="none" strike="noStrike" cap="none">
                          <a:latin typeface="Times New Roman"/>
                          <a:ea typeface="Times New Roman"/>
                          <a:cs typeface="Times New Roman"/>
                          <a:sym typeface="Times New Roman"/>
                        </a:rPr>
                        <a:t>Communicating with them at regular intervals.</a:t>
                      </a:r>
                      <a:endParaRPr/>
                    </a:p>
                    <a:p>
                      <a:pPr marL="285750" marR="0" lvl="0" indent="-285750" algn="just" rtl="0">
                        <a:spcBef>
                          <a:spcPts val="0"/>
                        </a:spcBef>
                        <a:spcAft>
                          <a:spcPts val="0"/>
                        </a:spcAft>
                        <a:buClr>
                          <a:schemeClr val="dk1"/>
                        </a:buClr>
                        <a:buSzPts val="1800"/>
                        <a:buFont typeface="Arial"/>
                        <a:buChar char="•"/>
                      </a:pPr>
                      <a:r>
                        <a:rPr lang="en-US" sz="1800" u="none" strike="noStrike" cap="none">
                          <a:latin typeface="Times New Roman"/>
                          <a:ea typeface="Times New Roman"/>
                          <a:cs typeface="Times New Roman"/>
                          <a:sym typeface="Times New Roman"/>
                        </a:rPr>
                        <a:t>It is that part of managerial function which moves the organizational methods to work efficiently for achievement of organizational purposes. It is considered </a:t>
                      </a:r>
                      <a:r>
                        <a:rPr lang="en-US" sz="1800" b="1" u="none" strike="noStrike" cap="none">
                          <a:latin typeface="Times New Roman"/>
                          <a:ea typeface="Times New Roman"/>
                          <a:cs typeface="Times New Roman"/>
                          <a:sym typeface="Times New Roman"/>
                        </a:rPr>
                        <a:t>life-spark</a:t>
                      </a:r>
                      <a:r>
                        <a:rPr lang="en-US" sz="1800" u="none" strike="noStrike" cap="none">
                          <a:latin typeface="Times New Roman"/>
                          <a:ea typeface="Times New Roman"/>
                          <a:cs typeface="Times New Roman"/>
                          <a:sym typeface="Times New Roman"/>
                        </a:rPr>
                        <a:t> of the enterprise which sets it in motion of the action of people because planning, organizing and staffing are the more </a:t>
                      </a:r>
                      <a:r>
                        <a:rPr lang="en-US" sz="1800" b="1" u="none" strike="noStrike" cap="none">
                          <a:latin typeface="Times New Roman"/>
                          <a:ea typeface="Times New Roman"/>
                          <a:cs typeface="Times New Roman"/>
                          <a:sym typeface="Times New Roman"/>
                        </a:rPr>
                        <a:t>preparations</a:t>
                      </a:r>
                      <a:r>
                        <a:rPr lang="en-US" sz="1800" u="none" strike="noStrike" cap="none">
                          <a:latin typeface="Times New Roman"/>
                          <a:ea typeface="Times New Roman"/>
                          <a:cs typeface="Times New Roman"/>
                          <a:sym typeface="Times New Roman"/>
                        </a:rPr>
                        <a:t> for doing the work. </a:t>
                      </a:r>
                      <a:endParaRPr/>
                    </a:p>
                    <a:p>
                      <a:pPr marL="285750" marR="0" lvl="0" indent="-285750" algn="just" rtl="0">
                        <a:spcBef>
                          <a:spcPts val="0"/>
                        </a:spcBef>
                        <a:spcAft>
                          <a:spcPts val="0"/>
                        </a:spcAft>
                        <a:buClr>
                          <a:schemeClr val="dk1"/>
                        </a:buClr>
                        <a:buSzPts val="1800"/>
                        <a:buFont typeface="Arial"/>
                        <a:buChar char="•"/>
                      </a:pPr>
                      <a:r>
                        <a:rPr lang="en-US" sz="1800" u="none" strike="noStrike" cap="none">
                          <a:latin typeface="Times New Roman"/>
                          <a:ea typeface="Times New Roman"/>
                          <a:cs typeface="Times New Roman"/>
                          <a:sym typeface="Times New Roman"/>
                        </a:rPr>
                        <a:t>Leading is that inert-personnel aspect of management which deals directly with </a:t>
                      </a:r>
                      <a:r>
                        <a:rPr lang="en-US" sz="1800" i="1" u="none" strike="noStrike" cap="none">
                          <a:latin typeface="Times New Roman"/>
                          <a:ea typeface="Times New Roman"/>
                          <a:cs typeface="Times New Roman"/>
                          <a:sym typeface="Times New Roman"/>
                        </a:rPr>
                        <a:t>influencing, guiding, supervising, motivating subordinate </a:t>
                      </a:r>
                      <a:r>
                        <a:rPr lang="en-US" sz="1800" u="none" strike="noStrike" cap="none">
                          <a:latin typeface="Times New Roman"/>
                          <a:ea typeface="Times New Roman"/>
                          <a:cs typeface="Times New Roman"/>
                          <a:sym typeface="Times New Roman"/>
                        </a:rPr>
                        <a:t>for the achievement of organizational goals. </a:t>
                      </a:r>
                      <a:endParaRPr sz="1800" b="1" i="0" u="none" strike="noStrike" cap="none">
                        <a:solidFill>
                          <a:schemeClr val="dk1"/>
                        </a:solidFill>
                        <a:latin typeface="Times New Roman"/>
                        <a:ea typeface="Times New Roman"/>
                        <a:cs typeface="Times New Roman"/>
                        <a:sym typeface="Times New Roman"/>
                      </a:endParaRPr>
                    </a:p>
                  </a:txBody>
                  <a:tcPr marL="91450" marR="91450" marT="45725" marB="45725"/>
                </a:tc>
                <a:tc hMerge="1">
                  <a:txBody>
                    <a:bodyPr/>
                    <a:lstStyle/>
                    <a:p>
                      <a:endParaRPr lang="ar-SA"/>
                    </a:p>
                  </a:txBody>
                  <a:tcPr/>
                </a:tc>
              </a:tr>
            </a:tbl>
          </a:graphicData>
        </a:graphic>
      </p:graphicFrame>
      <p:grpSp>
        <p:nvGrpSpPr>
          <p:cNvPr id="409" name="Google Shape;409;p24"/>
          <p:cNvGrpSpPr/>
          <p:nvPr/>
        </p:nvGrpSpPr>
        <p:grpSpPr>
          <a:xfrm>
            <a:off x="130614" y="576748"/>
            <a:ext cx="9421206" cy="524016"/>
            <a:chOff x="130614" y="576748"/>
            <a:chExt cx="9421206" cy="524016"/>
          </a:xfrm>
        </p:grpSpPr>
        <p:sp>
          <p:nvSpPr>
            <p:cNvPr id="410" name="Google Shape;410;p24"/>
            <p:cNvSpPr txBox="1"/>
            <p:nvPr/>
          </p:nvSpPr>
          <p:spPr>
            <a:xfrm>
              <a:off x="2325813" y="576748"/>
              <a:ext cx="7226007"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chemeClr val="lt1"/>
                  </a:solidFill>
                  <a:latin typeface="Times New Roman"/>
                  <a:ea typeface="Times New Roman"/>
                  <a:cs typeface="Times New Roman"/>
                  <a:sym typeface="Times New Roman"/>
                </a:rPr>
                <a:t>ORGANIZATIONAL BEHAVIOR</a:t>
              </a:r>
              <a:endParaRPr sz="2800">
                <a:solidFill>
                  <a:srgbClr val="FF9518"/>
                </a:solidFill>
                <a:latin typeface="Times New Roman"/>
                <a:ea typeface="Times New Roman"/>
                <a:cs typeface="Times New Roman"/>
                <a:sym typeface="Times New Roman"/>
              </a:endParaRPr>
            </a:p>
          </p:txBody>
        </p:sp>
        <p:sp>
          <p:nvSpPr>
            <p:cNvPr id="411" name="Google Shape;411;p24"/>
            <p:cNvSpPr/>
            <p:nvPr/>
          </p:nvSpPr>
          <p:spPr>
            <a:xfrm>
              <a:off x="130614" y="577544"/>
              <a:ext cx="2090637"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chemeClr val="lt1"/>
                  </a:solidFill>
                  <a:latin typeface="Times New Roman"/>
                  <a:ea typeface="Times New Roman"/>
                  <a:cs typeface="Times New Roman"/>
                  <a:sym typeface="Times New Roman"/>
                </a:rPr>
                <a:t>CHAPTER 1</a:t>
              </a:r>
              <a:endParaRPr/>
            </a:p>
          </p:txBody>
        </p:sp>
      </p:gr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415"/>
        <p:cNvGrpSpPr/>
        <p:nvPr/>
      </p:nvGrpSpPr>
      <p:grpSpPr>
        <a:xfrm>
          <a:off x="0" y="0"/>
          <a:ext cx="0" cy="0"/>
          <a:chOff x="0" y="0"/>
          <a:chExt cx="0" cy="0"/>
        </a:xfrm>
      </p:grpSpPr>
      <p:pic>
        <p:nvPicPr>
          <p:cNvPr id="416" name="Google Shape;416;p25"/>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417" name="Google Shape;417;p25"/>
          <p:cNvPicPr preferRelativeResize="0"/>
          <p:nvPr/>
        </p:nvPicPr>
        <p:blipFill rotWithShape="1">
          <a:blip r:embed="rId4">
            <a:alphaModFix/>
          </a:blip>
          <a:srcRect/>
          <a:stretch/>
        </p:blipFill>
        <p:spPr>
          <a:xfrm>
            <a:off x="2289771" y="5954663"/>
            <a:ext cx="9902229" cy="204838"/>
          </a:xfrm>
          <a:prstGeom prst="rect">
            <a:avLst/>
          </a:prstGeom>
          <a:noFill/>
          <a:ln>
            <a:noFill/>
          </a:ln>
        </p:spPr>
      </p:pic>
      <p:pic>
        <p:nvPicPr>
          <p:cNvPr id="418" name="Google Shape;418;p25"/>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419" name="Google Shape;419;p25"/>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420" name="Google Shape;420;p25"/>
          <p:cNvPicPr preferRelativeResize="0"/>
          <p:nvPr/>
        </p:nvPicPr>
        <p:blipFill rotWithShape="1">
          <a:blip r:embed="rId6">
            <a:alphaModFix/>
          </a:blip>
          <a:srcRect/>
          <a:stretch/>
        </p:blipFill>
        <p:spPr>
          <a:xfrm>
            <a:off x="-17323" y="0"/>
            <a:ext cx="9533101" cy="1610200"/>
          </a:xfrm>
          <a:prstGeom prst="rect">
            <a:avLst/>
          </a:prstGeom>
          <a:noFill/>
          <a:ln>
            <a:noFill/>
          </a:ln>
        </p:spPr>
      </p:pic>
      <p:sp>
        <p:nvSpPr>
          <p:cNvPr id="421" name="Google Shape;421;p25"/>
          <p:cNvSpPr txBox="1"/>
          <p:nvPr/>
        </p:nvSpPr>
        <p:spPr>
          <a:xfrm>
            <a:off x="1582617" y="1425534"/>
            <a:ext cx="9655226" cy="880369"/>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1800" b="1" i="1">
                <a:solidFill>
                  <a:schemeClr val="dk1"/>
                </a:solidFill>
                <a:latin typeface="Calibri"/>
                <a:ea typeface="Calibri"/>
                <a:cs typeface="Calibri"/>
                <a:sym typeface="Calibri"/>
              </a:rPr>
              <a:t>     </a:t>
            </a:r>
            <a:endParaRPr/>
          </a:p>
          <a:p>
            <a:pPr marL="285750" marR="0" lvl="0" indent="-171450" algn="just" rtl="0">
              <a:lnSpc>
                <a:spcPct val="150000"/>
              </a:lnSpc>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graphicFrame>
        <p:nvGraphicFramePr>
          <p:cNvPr id="422" name="Google Shape;422;p25"/>
          <p:cNvGraphicFramePr/>
          <p:nvPr/>
        </p:nvGraphicFramePr>
        <p:xfrm>
          <a:off x="1874165" y="1579338"/>
          <a:ext cx="9363675" cy="3961395"/>
        </p:xfrm>
        <a:graphic>
          <a:graphicData uri="http://schemas.openxmlformats.org/drawingml/2006/table">
            <a:tbl>
              <a:tblPr firstRow="1" bandRow="1">
                <a:noFill/>
                <a:tableStyleId>{056E4201-E133-446D-9ED5-A3494C18EBA9}</a:tableStyleId>
              </a:tblPr>
              <a:tblGrid>
                <a:gridCol w="1566725"/>
                <a:gridCol w="7796950"/>
              </a:tblGrid>
              <a:tr h="370850">
                <a:tc gridSpan="2">
                  <a:txBody>
                    <a:bodyPr/>
                    <a:lstStyle/>
                    <a:p>
                      <a:pPr marL="0" marR="0" lvl="0" indent="0" algn="l" rtl="0">
                        <a:lnSpc>
                          <a:spcPct val="100000"/>
                        </a:lnSpc>
                        <a:spcBef>
                          <a:spcPts val="0"/>
                        </a:spcBef>
                        <a:spcAft>
                          <a:spcPts val="0"/>
                        </a:spcAft>
                        <a:buClr>
                          <a:srgbClr val="0A1F61"/>
                        </a:buClr>
                        <a:buSzPts val="1800"/>
                        <a:buFont typeface="Times New Roman"/>
                        <a:buNone/>
                      </a:pPr>
                      <a:r>
                        <a:rPr lang="en-US" sz="1800" b="1" u="sng" strike="noStrike" cap="none">
                          <a:solidFill>
                            <a:srgbClr val="0A1F61"/>
                          </a:solidFill>
                          <a:latin typeface="Times New Roman"/>
                          <a:ea typeface="Times New Roman"/>
                          <a:cs typeface="Times New Roman"/>
                          <a:sym typeface="Times New Roman"/>
                        </a:rPr>
                        <a:t>1- Functions of Management:</a:t>
                      </a:r>
                      <a:endParaRPr/>
                    </a:p>
                  </a:txBody>
                  <a:tcPr marL="91450" marR="91450" marT="45725" marB="45725"/>
                </a:tc>
                <a:tc hMerge="1">
                  <a:txBody>
                    <a:bodyPr/>
                    <a:lstStyle/>
                    <a:p>
                      <a:endParaRPr lang="ar-SA"/>
                    </a:p>
                  </a:txBody>
                  <a:tcPr/>
                </a:tc>
              </a:tr>
              <a:tr h="481575">
                <a:tc>
                  <a:txBody>
                    <a:bodyPr/>
                    <a:lstStyle/>
                    <a:p>
                      <a:pPr marL="0" marR="0" lvl="0" indent="0" algn="just" rtl="0">
                        <a:spcBef>
                          <a:spcPts val="0"/>
                        </a:spcBef>
                        <a:spcAft>
                          <a:spcPts val="0"/>
                        </a:spcAft>
                        <a:buNone/>
                      </a:pPr>
                      <a:r>
                        <a:rPr lang="en-US" sz="1800" b="1" i="0" u="none" strike="noStrike" cap="none">
                          <a:solidFill>
                            <a:schemeClr val="dk1"/>
                          </a:solidFill>
                          <a:latin typeface="Times New Roman"/>
                          <a:ea typeface="Times New Roman"/>
                          <a:cs typeface="Times New Roman"/>
                          <a:sym typeface="Times New Roman"/>
                        </a:rPr>
                        <a:t>Leading:</a:t>
                      </a:r>
                      <a:endParaRPr/>
                    </a:p>
                  </a:txBody>
                  <a:tcPr marL="91450" marR="91450" marT="45725" marB="45725"/>
                </a:tc>
                <a:tc>
                  <a:txBody>
                    <a:bodyPr/>
                    <a:lstStyle/>
                    <a:p>
                      <a:pPr marL="0" marR="0" lvl="0" indent="0" algn="just" rtl="0">
                        <a:spcBef>
                          <a:spcPts val="0"/>
                        </a:spcBef>
                        <a:spcAft>
                          <a:spcPts val="0"/>
                        </a:spcAft>
                        <a:buNone/>
                      </a:pPr>
                      <a:endParaRPr sz="1800" u="none" strike="noStrike" cap="none">
                        <a:latin typeface="Times New Roman"/>
                        <a:ea typeface="Times New Roman"/>
                        <a:cs typeface="Times New Roman"/>
                        <a:sym typeface="Times New Roman"/>
                      </a:endParaRPr>
                    </a:p>
                  </a:txBody>
                  <a:tcPr marL="91450" marR="91450" marT="45725" marB="45725"/>
                </a:tc>
              </a:tr>
              <a:tr h="320050">
                <a:tc gridSpan="2">
                  <a:txBody>
                    <a:bodyPr/>
                    <a:lstStyle/>
                    <a:p>
                      <a:pPr marL="285750" marR="0" lvl="0" indent="-285750" algn="just" rtl="0">
                        <a:spcBef>
                          <a:spcPts val="0"/>
                        </a:spcBef>
                        <a:spcAft>
                          <a:spcPts val="0"/>
                        </a:spcAft>
                        <a:buClr>
                          <a:schemeClr val="dk1"/>
                        </a:buClr>
                        <a:buSzPts val="1800"/>
                        <a:buFont typeface="Arial"/>
                        <a:buChar char="•"/>
                      </a:pPr>
                      <a:r>
                        <a:rPr lang="en-US" sz="1800" b="1" i="1" u="sng" strike="noStrike" cap="none">
                          <a:latin typeface="Times New Roman"/>
                          <a:ea typeface="Times New Roman"/>
                          <a:cs typeface="Times New Roman"/>
                          <a:sym typeface="Times New Roman"/>
                        </a:rPr>
                        <a:t>Supervision-</a:t>
                      </a:r>
                      <a:r>
                        <a:rPr lang="en-US" sz="1800" i="1" u="none" strike="noStrike" cap="none">
                          <a:latin typeface="Times New Roman"/>
                          <a:ea typeface="Times New Roman"/>
                          <a:cs typeface="Times New Roman"/>
                          <a:sym typeface="Times New Roman"/>
                        </a:rPr>
                        <a:t> implies overseeing the work of subordinates by their superiors. </a:t>
                      </a:r>
                      <a:r>
                        <a:rPr lang="en-US" sz="1800" b="1" i="1" u="none" strike="noStrike" cap="none">
                          <a:latin typeface="Times New Roman"/>
                          <a:ea typeface="Times New Roman"/>
                          <a:cs typeface="Times New Roman"/>
                          <a:sym typeface="Times New Roman"/>
                        </a:rPr>
                        <a:t>It is the act of watching &amp; directing work &amp; workers. </a:t>
                      </a:r>
                      <a:endParaRPr/>
                    </a:p>
                    <a:p>
                      <a:pPr marL="285750" marR="0" lvl="0" indent="-171450" algn="just" rtl="0">
                        <a:spcBef>
                          <a:spcPts val="0"/>
                        </a:spcBef>
                        <a:spcAft>
                          <a:spcPts val="0"/>
                        </a:spcAft>
                        <a:buClr>
                          <a:schemeClr val="dk1"/>
                        </a:buClr>
                        <a:buSzPts val="1800"/>
                        <a:buFont typeface="Arial"/>
                        <a:buNone/>
                      </a:pPr>
                      <a:endParaRPr sz="1800" i="1" u="none" strike="noStrike" cap="none">
                        <a:latin typeface="Times New Roman"/>
                        <a:ea typeface="Times New Roman"/>
                        <a:cs typeface="Times New Roman"/>
                        <a:sym typeface="Times New Roman"/>
                      </a:endParaRPr>
                    </a:p>
                    <a:p>
                      <a:pPr marL="285750" marR="0" lvl="0" indent="-285750" algn="just" rtl="0">
                        <a:spcBef>
                          <a:spcPts val="0"/>
                        </a:spcBef>
                        <a:spcAft>
                          <a:spcPts val="0"/>
                        </a:spcAft>
                        <a:buClr>
                          <a:schemeClr val="dk1"/>
                        </a:buClr>
                        <a:buSzPts val="1800"/>
                        <a:buFont typeface="Arial"/>
                        <a:buChar char="•"/>
                      </a:pPr>
                      <a:r>
                        <a:rPr lang="en-US" sz="1800" b="1" i="1" u="sng" strike="noStrike" cap="none">
                          <a:latin typeface="Times New Roman"/>
                          <a:ea typeface="Times New Roman"/>
                          <a:cs typeface="Times New Roman"/>
                          <a:sym typeface="Times New Roman"/>
                        </a:rPr>
                        <a:t>Motivation-</a:t>
                      </a:r>
                      <a:r>
                        <a:rPr lang="en-US" sz="1800" i="1" u="none" strike="noStrike" cap="none">
                          <a:latin typeface="Times New Roman"/>
                          <a:ea typeface="Times New Roman"/>
                          <a:cs typeface="Times New Roman"/>
                          <a:sym typeface="Times New Roman"/>
                        </a:rPr>
                        <a:t> means inspiring, stimulating or encouraging the sub-ordinates with zeal to work. Positive, negative, incentives may be used for this purpose.</a:t>
                      </a:r>
                      <a:endParaRPr/>
                    </a:p>
                    <a:p>
                      <a:pPr marL="285750" marR="0" lvl="0" indent="-171450" algn="just" rtl="0">
                        <a:spcBef>
                          <a:spcPts val="0"/>
                        </a:spcBef>
                        <a:spcAft>
                          <a:spcPts val="0"/>
                        </a:spcAft>
                        <a:buClr>
                          <a:schemeClr val="dk1"/>
                        </a:buClr>
                        <a:buSzPts val="1800"/>
                        <a:buFont typeface="Arial"/>
                        <a:buNone/>
                      </a:pPr>
                      <a:endParaRPr sz="1800" i="1" u="none" strike="noStrike" cap="none">
                        <a:latin typeface="Times New Roman"/>
                        <a:ea typeface="Times New Roman"/>
                        <a:cs typeface="Times New Roman"/>
                        <a:sym typeface="Times New Roman"/>
                      </a:endParaRPr>
                    </a:p>
                    <a:p>
                      <a:pPr marL="285750" marR="0" lvl="0" indent="-285750" algn="just" rtl="0">
                        <a:spcBef>
                          <a:spcPts val="0"/>
                        </a:spcBef>
                        <a:spcAft>
                          <a:spcPts val="0"/>
                        </a:spcAft>
                        <a:buClr>
                          <a:schemeClr val="dk1"/>
                        </a:buClr>
                        <a:buSzPts val="1800"/>
                        <a:buFont typeface="Arial"/>
                        <a:buChar char="•"/>
                      </a:pPr>
                      <a:r>
                        <a:rPr lang="en-US" sz="1800" b="1" i="1" u="sng" strike="noStrike" cap="none">
                          <a:latin typeface="Times New Roman"/>
                          <a:ea typeface="Times New Roman"/>
                          <a:cs typeface="Times New Roman"/>
                          <a:sym typeface="Times New Roman"/>
                        </a:rPr>
                        <a:t>Leadership-</a:t>
                      </a:r>
                      <a:r>
                        <a:rPr lang="en-US" sz="1800" i="1" u="none" strike="noStrike" cap="none">
                          <a:latin typeface="Times New Roman"/>
                          <a:ea typeface="Times New Roman"/>
                          <a:cs typeface="Times New Roman"/>
                          <a:sym typeface="Times New Roman"/>
                        </a:rPr>
                        <a:t> may be defined as a process by which manager guides and influences the work of subordinates in desired direction. </a:t>
                      </a:r>
                      <a:endParaRPr/>
                    </a:p>
                    <a:p>
                      <a:pPr marL="285750" marR="0" lvl="0" indent="-171450" algn="just" rtl="0">
                        <a:spcBef>
                          <a:spcPts val="0"/>
                        </a:spcBef>
                        <a:spcAft>
                          <a:spcPts val="0"/>
                        </a:spcAft>
                        <a:buClr>
                          <a:schemeClr val="dk1"/>
                        </a:buClr>
                        <a:buSzPts val="1800"/>
                        <a:buFont typeface="Arial"/>
                        <a:buNone/>
                      </a:pPr>
                      <a:endParaRPr sz="1800" i="1" u="none" strike="noStrike" cap="none">
                        <a:latin typeface="Times New Roman"/>
                        <a:ea typeface="Times New Roman"/>
                        <a:cs typeface="Times New Roman"/>
                        <a:sym typeface="Times New Roman"/>
                      </a:endParaRPr>
                    </a:p>
                    <a:p>
                      <a:pPr marL="285750" marR="0" lvl="0" indent="-285750" algn="just" rtl="0">
                        <a:spcBef>
                          <a:spcPts val="0"/>
                        </a:spcBef>
                        <a:spcAft>
                          <a:spcPts val="0"/>
                        </a:spcAft>
                        <a:buClr>
                          <a:schemeClr val="dk1"/>
                        </a:buClr>
                        <a:buSzPts val="1800"/>
                        <a:buFont typeface="Arial"/>
                        <a:buChar char="•"/>
                      </a:pPr>
                      <a:r>
                        <a:rPr lang="en-US" sz="1800" b="1" i="1" u="sng" strike="noStrike" cap="none">
                          <a:latin typeface="Times New Roman"/>
                          <a:ea typeface="Times New Roman"/>
                          <a:cs typeface="Times New Roman"/>
                          <a:sym typeface="Times New Roman"/>
                        </a:rPr>
                        <a:t>Communications-</a:t>
                      </a:r>
                      <a:r>
                        <a:rPr lang="en-US" sz="1800" i="1" u="none" strike="noStrike" cap="none">
                          <a:latin typeface="Times New Roman"/>
                          <a:ea typeface="Times New Roman"/>
                          <a:cs typeface="Times New Roman"/>
                          <a:sym typeface="Times New Roman"/>
                        </a:rPr>
                        <a:t> is the process of   information, experience, opinion etc. from one person to another. It is a bridge of understanding</a:t>
                      </a:r>
                      <a:endParaRPr sz="1800" b="1" i="1" u="none" strike="noStrike" cap="none">
                        <a:solidFill>
                          <a:schemeClr val="dk1"/>
                        </a:solidFill>
                        <a:latin typeface="Times New Roman"/>
                        <a:ea typeface="Times New Roman"/>
                        <a:cs typeface="Times New Roman"/>
                        <a:sym typeface="Times New Roman"/>
                      </a:endParaRPr>
                    </a:p>
                  </a:txBody>
                  <a:tcPr marL="91450" marR="91450" marT="45725" marB="45725"/>
                </a:tc>
                <a:tc hMerge="1">
                  <a:txBody>
                    <a:bodyPr/>
                    <a:lstStyle/>
                    <a:p>
                      <a:endParaRPr lang="ar-SA"/>
                    </a:p>
                  </a:txBody>
                  <a:tcPr/>
                </a:tc>
              </a:tr>
            </a:tbl>
          </a:graphicData>
        </a:graphic>
      </p:graphicFrame>
      <p:grpSp>
        <p:nvGrpSpPr>
          <p:cNvPr id="423" name="Google Shape;423;p25"/>
          <p:cNvGrpSpPr/>
          <p:nvPr/>
        </p:nvGrpSpPr>
        <p:grpSpPr>
          <a:xfrm>
            <a:off x="130614" y="576748"/>
            <a:ext cx="9421206" cy="524016"/>
            <a:chOff x="130614" y="576748"/>
            <a:chExt cx="9421206" cy="524016"/>
          </a:xfrm>
        </p:grpSpPr>
        <p:sp>
          <p:nvSpPr>
            <p:cNvPr id="424" name="Google Shape;424;p25"/>
            <p:cNvSpPr txBox="1"/>
            <p:nvPr/>
          </p:nvSpPr>
          <p:spPr>
            <a:xfrm>
              <a:off x="2325813" y="576748"/>
              <a:ext cx="7226007"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chemeClr val="lt1"/>
                  </a:solidFill>
                  <a:latin typeface="Times New Roman"/>
                  <a:ea typeface="Times New Roman"/>
                  <a:cs typeface="Times New Roman"/>
                  <a:sym typeface="Times New Roman"/>
                </a:rPr>
                <a:t>ORGANIZATIONAL BEHAVIOR</a:t>
              </a:r>
              <a:endParaRPr sz="2800">
                <a:solidFill>
                  <a:srgbClr val="FF9518"/>
                </a:solidFill>
                <a:latin typeface="Times New Roman"/>
                <a:ea typeface="Times New Roman"/>
                <a:cs typeface="Times New Roman"/>
                <a:sym typeface="Times New Roman"/>
              </a:endParaRPr>
            </a:p>
          </p:txBody>
        </p:sp>
        <p:sp>
          <p:nvSpPr>
            <p:cNvPr id="425" name="Google Shape;425;p25"/>
            <p:cNvSpPr/>
            <p:nvPr/>
          </p:nvSpPr>
          <p:spPr>
            <a:xfrm>
              <a:off x="130614" y="577544"/>
              <a:ext cx="2090637"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chemeClr val="lt1"/>
                  </a:solidFill>
                  <a:latin typeface="Times New Roman"/>
                  <a:ea typeface="Times New Roman"/>
                  <a:cs typeface="Times New Roman"/>
                  <a:sym typeface="Times New Roman"/>
                </a:rPr>
                <a:t>CHAPTER 1</a:t>
              </a:r>
              <a:endParaRPr/>
            </a:p>
          </p:txBody>
        </p:sp>
      </p:gr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429"/>
        <p:cNvGrpSpPr/>
        <p:nvPr/>
      </p:nvGrpSpPr>
      <p:grpSpPr>
        <a:xfrm>
          <a:off x="0" y="0"/>
          <a:ext cx="0" cy="0"/>
          <a:chOff x="0" y="0"/>
          <a:chExt cx="0" cy="0"/>
        </a:xfrm>
      </p:grpSpPr>
      <p:pic>
        <p:nvPicPr>
          <p:cNvPr id="430" name="Google Shape;430;p26"/>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431" name="Google Shape;431;p26"/>
          <p:cNvPicPr preferRelativeResize="0"/>
          <p:nvPr/>
        </p:nvPicPr>
        <p:blipFill rotWithShape="1">
          <a:blip r:embed="rId4">
            <a:alphaModFix/>
          </a:blip>
          <a:srcRect/>
          <a:stretch/>
        </p:blipFill>
        <p:spPr>
          <a:xfrm>
            <a:off x="2289771" y="5954663"/>
            <a:ext cx="9902229" cy="204838"/>
          </a:xfrm>
          <a:prstGeom prst="rect">
            <a:avLst/>
          </a:prstGeom>
          <a:noFill/>
          <a:ln>
            <a:noFill/>
          </a:ln>
        </p:spPr>
      </p:pic>
      <p:pic>
        <p:nvPicPr>
          <p:cNvPr id="432" name="Google Shape;432;p26"/>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433" name="Google Shape;433;p26"/>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434" name="Google Shape;434;p26"/>
          <p:cNvPicPr preferRelativeResize="0"/>
          <p:nvPr/>
        </p:nvPicPr>
        <p:blipFill rotWithShape="1">
          <a:blip r:embed="rId6">
            <a:alphaModFix/>
          </a:blip>
          <a:srcRect/>
          <a:stretch/>
        </p:blipFill>
        <p:spPr>
          <a:xfrm>
            <a:off x="-17323" y="0"/>
            <a:ext cx="9533101" cy="1610200"/>
          </a:xfrm>
          <a:prstGeom prst="rect">
            <a:avLst/>
          </a:prstGeom>
          <a:noFill/>
          <a:ln>
            <a:noFill/>
          </a:ln>
        </p:spPr>
      </p:pic>
      <p:sp>
        <p:nvSpPr>
          <p:cNvPr id="435" name="Google Shape;435;p26"/>
          <p:cNvSpPr txBox="1"/>
          <p:nvPr/>
        </p:nvSpPr>
        <p:spPr>
          <a:xfrm>
            <a:off x="1582617" y="1425534"/>
            <a:ext cx="9655226" cy="880369"/>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1800" b="1" i="1">
                <a:solidFill>
                  <a:schemeClr val="dk1"/>
                </a:solidFill>
                <a:latin typeface="Calibri"/>
                <a:ea typeface="Calibri"/>
                <a:cs typeface="Calibri"/>
                <a:sym typeface="Calibri"/>
              </a:rPr>
              <a:t>     </a:t>
            </a:r>
            <a:endParaRPr/>
          </a:p>
          <a:p>
            <a:pPr marL="285750" marR="0" lvl="0" indent="-171450" algn="just" rtl="0">
              <a:lnSpc>
                <a:spcPct val="150000"/>
              </a:lnSpc>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graphicFrame>
        <p:nvGraphicFramePr>
          <p:cNvPr id="436" name="Google Shape;436;p26"/>
          <p:cNvGraphicFramePr/>
          <p:nvPr/>
        </p:nvGraphicFramePr>
        <p:xfrm>
          <a:off x="1874165" y="1579338"/>
          <a:ext cx="9363675" cy="3961395"/>
        </p:xfrm>
        <a:graphic>
          <a:graphicData uri="http://schemas.openxmlformats.org/drawingml/2006/table">
            <a:tbl>
              <a:tblPr firstRow="1" bandRow="1">
                <a:noFill/>
                <a:tableStyleId>{056E4201-E133-446D-9ED5-A3494C18EBA9}</a:tableStyleId>
              </a:tblPr>
              <a:tblGrid>
                <a:gridCol w="1566725"/>
                <a:gridCol w="7796950"/>
              </a:tblGrid>
              <a:tr h="370850">
                <a:tc gridSpan="2">
                  <a:txBody>
                    <a:bodyPr/>
                    <a:lstStyle/>
                    <a:p>
                      <a:pPr marL="0" marR="0" lvl="0" indent="0" algn="l" rtl="0">
                        <a:lnSpc>
                          <a:spcPct val="100000"/>
                        </a:lnSpc>
                        <a:spcBef>
                          <a:spcPts val="0"/>
                        </a:spcBef>
                        <a:spcAft>
                          <a:spcPts val="0"/>
                        </a:spcAft>
                        <a:buClr>
                          <a:srgbClr val="0A1F61"/>
                        </a:buClr>
                        <a:buSzPts val="1800"/>
                        <a:buFont typeface="Times New Roman"/>
                        <a:buNone/>
                      </a:pPr>
                      <a:r>
                        <a:rPr lang="en-US" sz="1800" b="1" u="sng" strike="noStrike" cap="none">
                          <a:solidFill>
                            <a:srgbClr val="0A1F61"/>
                          </a:solidFill>
                          <a:latin typeface="Times New Roman"/>
                          <a:ea typeface="Times New Roman"/>
                          <a:cs typeface="Times New Roman"/>
                          <a:sym typeface="Times New Roman"/>
                        </a:rPr>
                        <a:t>1- Functions of Management:</a:t>
                      </a:r>
                      <a:endParaRPr/>
                    </a:p>
                  </a:txBody>
                  <a:tcPr marL="91450" marR="91450" marT="45725" marB="45725"/>
                </a:tc>
                <a:tc hMerge="1">
                  <a:txBody>
                    <a:bodyPr/>
                    <a:lstStyle/>
                    <a:p>
                      <a:endParaRPr lang="ar-SA"/>
                    </a:p>
                  </a:txBody>
                  <a:tcPr/>
                </a:tc>
              </a:tr>
              <a:tr h="481575">
                <a:tc>
                  <a:txBody>
                    <a:bodyPr/>
                    <a:lstStyle/>
                    <a:p>
                      <a:pPr marL="0" marR="0" lvl="0" indent="0" algn="just" rtl="0">
                        <a:spcBef>
                          <a:spcPts val="0"/>
                        </a:spcBef>
                        <a:spcAft>
                          <a:spcPts val="0"/>
                        </a:spcAft>
                        <a:buNone/>
                      </a:pPr>
                      <a:r>
                        <a:rPr lang="en-US" sz="1800" b="1" i="0" u="none" strike="noStrike" cap="none">
                          <a:solidFill>
                            <a:schemeClr val="dk1"/>
                          </a:solidFill>
                          <a:latin typeface="Times New Roman"/>
                          <a:ea typeface="Times New Roman"/>
                          <a:cs typeface="Times New Roman"/>
                          <a:sym typeface="Times New Roman"/>
                        </a:rPr>
                        <a:t>Controlling:</a:t>
                      </a:r>
                      <a:endParaRPr/>
                    </a:p>
                  </a:txBody>
                  <a:tcPr marL="91450" marR="91450" marT="45725" marB="45725"/>
                </a:tc>
                <a:tc>
                  <a:txBody>
                    <a:bodyPr/>
                    <a:lstStyle/>
                    <a:p>
                      <a:pPr marL="0" marR="0" lvl="0" indent="0" algn="just" rtl="0">
                        <a:spcBef>
                          <a:spcPts val="0"/>
                        </a:spcBef>
                        <a:spcAft>
                          <a:spcPts val="0"/>
                        </a:spcAft>
                        <a:buNone/>
                      </a:pPr>
                      <a:endParaRPr sz="1800" u="none" strike="noStrike" cap="none">
                        <a:latin typeface="Times New Roman"/>
                        <a:ea typeface="Times New Roman"/>
                        <a:cs typeface="Times New Roman"/>
                        <a:sym typeface="Times New Roman"/>
                      </a:endParaRPr>
                    </a:p>
                  </a:txBody>
                  <a:tcPr marL="91450" marR="91450" marT="45725" marB="45725"/>
                </a:tc>
              </a:tr>
              <a:tr h="320050">
                <a:tc gridSpan="2">
                  <a:txBody>
                    <a:bodyPr/>
                    <a:lstStyle/>
                    <a:p>
                      <a:pPr marL="285750" marR="0" lvl="0" indent="-285750" algn="just" rtl="0">
                        <a:spcBef>
                          <a:spcPts val="0"/>
                        </a:spcBef>
                        <a:spcAft>
                          <a:spcPts val="0"/>
                        </a:spcAft>
                        <a:buClr>
                          <a:schemeClr val="dk1"/>
                        </a:buClr>
                        <a:buSzPts val="1800"/>
                        <a:buFont typeface="Arial"/>
                        <a:buChar char="•"/>
                      </a:pPr>
                      <a:r>
                        <a:rPr lang="en-US" sz="1800" u="none" strike="noStrike" cap="none">
                          <a:latin typeface="Times New Roman"/>
                          <a:ea typeface="Times New Roman"/>
                          <a:cs typeface="Times New Roman"/>
                          <a:sym typeface="Times New Roman"/>
                        </a:rPr>
                        <a:t>Matching </a:t>
                      </a:r>
                      <a:r>
                        <a:rPr lang="en-US" sz="1800" b="1" u="none" strike="noStrike" cap="none">
                          <a:latin typeface="Times New Roman"/>
                          <a:ea typeface="Times New Roman"/>
                          <a:cs typeface="Times New Roman"/>
                          <a:sym typeface="Times New Roman"/>
                        </a:rPr>
                        <a:t>actual</a:t>
                      </a:r>
                      <a:r>
                        <a:rPr lang="en-US" sz="1800" u="none" strike="noStrike" cap="none">
                          <a:latin typeface="Times New Roman"/>
                          <a:ea typeface="Times New Roman"/>
                          <a:cs typeface="Times New Roman"/>
                          <a:sym typeface="Times New Roman"/>
                        </a:rPr>
                        <a:t> performance with the planed goal. </a:t>
                      </a:r>
                      <a:endParaRPr/>
                    </a:p>
                    <a:p>
                      <a:pPr marL="285750" marR="0" lvl="0" indent="-285750" algn="just" rtl="0">
                        <a:spcBef>
                          <a:spcPts val="0"/>
                        </a:spcBef>
                        <a:spcAft>
                          <a:spcPts val="0"/>
                        </a:spcAft>
                        <a:buClr>
                          <a:schemeClr val="dk1"/>
                        </a:buClr>
                        <a:buSzPts val="1800"/>
                        <a:buFont typeface="Arial"/>
                        <a:buChar char="•"/>
                      </a:pPr>
                      <a:r>
                        <a:rPr lang="en-US" sz="1800" u="none" strike="noStrike" cap="none">
                          <a:latin typeface="Times New Roman"/>
                          <a:ea typeface="Times New Roman"/>
                          <a:cs typeface="Times New Roman"/>
                          <a:sym typeface="Times New Roman"/>
                        </a:rPr>
                        <a:t>If problem, tries to find out the reasons of </a:t>
                      </a:r>
                      <a:r>
                        <a:rPr lang="en-US" sz="1800" b="1" u="none" strike="noStrike" cap="none">
                          <a:latin typeface="Times New Roman"/>
                          <a:ea typeface="Times New Roman"/>
                          <a:cs typeface="Times New Roman"/>
                          <a:sym typeface="Times New Roman"/>
                        </a:rPr>
                        <a:t>deviation</a:t>
                      </a:r>
                      <a:r>
                        <a:rPr lang="en-US" sz="1800" u="none" strike="noStrike" cap="none">
                          <a:latin typeface="Times New Roman"/>
                          <a:ea typeface="Times New Roman"/>
                          <a:cs typeface="Times New Roman"/>
                          <a:sym typeface="Times New Roman"/>
                        </a:rPr>
                        <a:t>. </a:t>
                      </a:r>
                      <a:endParaRPr/>
                    </a:p>
                    <a:p>
                      <a:pPr marL="285750" marR="0" lvl="0" indent="-285750" algn="just" rtl="0">
                        <a:spcBef>
                          <a:spcPts val="0"/>
                        </a:spcBef>
                        <a:spcAft>
                          <a:spcPts val="0"/>
                        </a:spcAft>
                        <a:buClr>
                          <a:schemeClr val="dk1"/>
                        </a:buClr>
                        <a:buSzPts val="1800"/>
                        <a:buFont typeface="Arial"/>
                        <a:buChar char="•"/>
                      </a:pPr>
                      <a:r>
                        <a:rPr lang="en-US" sz="1800" u="none" strike="noStrike" cap="none">
                          <a:latin typeface="Times New Roman"/>
                          <a:ea typeface="Times New Roman"/>
                          <a:cs typeface="Times New Roman"/>
                          <a:sym typeface="Times New Roman"/>
                        </a:rPr>
                        <a:t>Suggesting corrective measures come on the path of the plan.</a:t>
                      </a:r>
                      <a:endParaRPr/>
                    </a:p>
                    <a:p>
                      <a:pPr marL="285750" marR="0" lvl="0" indent="-285750" algn="just" rtl="0">
                        <a:spcBef>
                          <a:spcPts val="0"/>
                        </a:spcBef>
                        <a:spcAft>
                          <a:spcPts val="0"/>
                        </a:spcAft>
                        <a:buClr>
                          <a:schemeClr val="dk1"/>
                        </a:buClr>
                        <a:buSzPts val="1800"/>
                        <a:buFont typeface="Arial"/>
                        <a:buChar char="•"/>
                      </a:pPr>
                      <a:r>
                        <a:rPr lang="en-US" sz="1800" u="none" strike="noStrike" cap="none">
                          <a:latin typeface="Times New Roman"/>
                          <a:ea typeface="Times New Roman"/>
                          <a:cs typeface="Times New Roman"/>
                          <a:sym typeface="Times New Roman"/>
                        </a:rPr>
                        <a:t>It implies measurement of accomplishment against the </a:t>
                      </a:r>
                      <a:r>
                        <a:rPr lang="en-US" sz="1800" b="1" u="none" strike="noStrike" cap="none">
                          <a:latin typeface="Times New Roman"/>
                          <a:ea typeface="Times New Roman"/>
                          <a:cs typeface="Times New Roman"/>
                          <a:sym typeface="Times New Roman"/>
                        </a:rPr>
                        <a:t>standards</a:t>
                      </a:r>
                      <a:r>
                        <a:rPr lang="en-US" sz="1800" u="none" strike="noStrike" cap="none">
                          <a:latin typeface="Times New Roman"/>
                          <a:ea typeface="Times New Roman"/>
                          <a:cs typeface="Times New Roman"/>
                          <a:sym typeface="Times New Roman"/>
                        </a:rPr>
                        <a:t> and correction of deviation if any to ensure achievement of organizational goals. </a:t>
                      </a:r>
                      <a:endParaRPr/>
                    </a:p>
                    <a:p>
                      <a:pPr marL="285750" marR="0" lvl="0" indent="-285750" algn="just" rtl="0">
                        <a:spcBef>
                          <a:spcPts val="0"/>
                        </a:spcBef>
                        <a:spcAft>
                          <a:spcPts val="0"/>
                        </a:spcAft>
                        <a:buClr>
                          <a:schemeClr val="dk1"/>
                        </a:buClr>
                        <a:buSzPts val="1800"/>
                        <a:buFont typeface="Arial"/>
                        <a:buChar char="•"/>
                      </a:pPr>
                      <a:r>
                        <a:rPr lang="en-US" sz="1800" u="none" strike="noStrike" cap="none">
                          <a:latin typeface="Times New Roman"/>
                          <a:ea typeface="Times New Roman"/>
                          <a:cs typeface="Times New Roman"/>
                          <a:sym typeface="Times New Roman"/>
                        </a:rPr>
                        <a:t>The purpose of controlling is to ensure that everything occurs in conformities with the standards.</a:t>
                      </a:r>
                      <a:endParaRPr/>
                    </a:p>
                    <a:p>
                      <a:pPr marL="285750" marR="0" lvl="0" indent="-285750" algn="just" rtl="0">
                        <a:spcBef>
                          <a:spcPts val="0"/>
                        </a:spcBef>
                        <a:spcAft>
                          <a:spcPts val="0"/>
                        </a:spcAft>
                        <a:buClr>
                          <a:schemeClr val="dk1"/>
                        </a:buClr>
                        <a:buSzPts val="1800"/>
                        <a:buFont typeface="Arial"/>
                        <a:buChar char="•"/>
                      </a:pPr>
                      <a:r>
                        <a:rPr lang="en-US" sz="1800" u="none" strike="noStrike" cap="none">
                          <a:latin typeface="Times New Roman"/>
                          <a:ea typeface="Times New Roman"/>
                          <a:cs typeface="Times New Roman"/>
                          <a:sym typeface="Times New Roman"/>
                        </a:rPr>
                        <a:t>An efficient system of control helps to predict deviations before they actually occur. </a:t>
                      </a:r>
                      <a:endParaRPr/>
                    </a:p>
                    <a:p>
                      <a:pPr marL="285750" marR="0" lvl="0" indent="-285750" algn="just" rtl="0">
                        <a:spcBef>
                          <a:spcPts val="0"/>
                        </a:spcBef>
                        <a:spcAft>
                          <a:spcPts val="0"/>
                        </a:spcAft>
                        <a:buClr>
                          <a:schemeClr val="dk1"/>
                        </a:buClr>
                        <a:buSzPts val="1800"/>
                        <a:buFont typeface="Arial"/>
                        <a:buChar char="•"/>
                      </a:pPr>
                      <a:r>
                        <a:rPr lang="en-US" sz="1800" u="none" strike="noStrike" cap="none">
                          <a:latin typeface="Times New Roman"/>
                          <a:ea typeface="Times New Roman"/>
                          <a:cs typeface="Times New Roman"/>
                          <a:sym typeface="Times New Roman"/>
                        </a:rPr>
                        <a:t>According to Theo Haimann, “</a:t>
                      </a:r>
                      <a:r>
                        <a:rPr lang="en-US" sz="1800" i="1" u="none" strike="noStrike" cap="none">
                          <a:latin typeface="Times New Roman"/>
                          <a:ea typeface="Times New Roman"/>
                          <a:cs typeface="Times New Roman"/>
                          <a:sym typeface="Times New Roman"/>
                        </a:rPr>
                        <a:t>Controlling is the process of checking whether or not proper progress is being made towards the objectives and goals and acting if necessary, to correct any deviation”</a:t>
                      </a:r>
                      <a:r>
                        <a:rPr lang="en-US" sz="1800" u="none" strike="noStrike" cap="none">
                          <a:latin typeface="Times New Roman"/>
                          <a:ea typeface="Times New Roman"/>
                          <a:cs typeface="Times New Roman"/>
                          <a:sym typeface="Times New Roman"/>
                        </a:rPr>
                        <a:t>. </a:t>
                      </a:r>
                      <a:endParaRPr/>
                    </a:p>
                    <a:p>
                      <a:pPr marL="285750" marR="0" lvl="0" indent="-171450" algn="just" rtl="0">
                        <a:spcBef>
                          <a:spcPts val="0"/>
                        </a:spcBef>
                        <a:spcAft>
                          <a:spcPts val="0"/>
                        </a:spcAft>
                        <a:buClr>
                          <a:schemeClr val="dk1"/>
                        </a:buClr>
                        <a:buSzPts val="1800"/>
                        <a:buFont typeface="Arial"/>
                        <a:buNone/>
                      </a:pPr>
                      <a:endParaRPr sz="1800" b="1" i="0" u="none" strike="noStrike" cap="none">
                        <a:solidFill>
                          <a:schemeClr val="dk1"/>
                        </a:solidFill>
                        <a:latin typeface="Times New Roman"/>
                        <a:ea typeface="Times New Roman"/>
                        <a:cs typeface="Times New Roman"/>
                        <a:sym typeface="Times New Roman"/>
                      </a:endParaRPr>
                    </a:p>
                  </a:txBody>
                  <a:tcPr marL="91450" marR="91450" marT="45725" marB="45725"/>
                </a:tc>
                <a:tc hMerge="1">
                  <a:txBody>
                    <a:bodyPr/>
                    <a:lstStyle/>
                    <a:p>
                      <a:endParaRPr lang="ar-SA"/>
                    </a:p>
                  </a:txBody>
                  <a:tcPr/>
                </a:tc>
              </a:tr>
            </a:tbl>
          </a:graphicData>
        </a:graphic>
      </p:graphicFrame>
      <p:grpSp>
        <p:nvGrpSpPr>
          <p:cNvPr id="437" name="Google Shape;437;p26"/>
          <p:cNvGrpSpPr/>
          <p:nvPr/>
        </p:nvGrpSpPr>
        <p:grpSpPr>
          <a:xfrm>
            <a:off x="130614" y="576748"/>
            <a:ext cx="9421206" cy="524016"/>
            <a:chOff x="130614" y="576748"/>
            <a:chExt cx="9421206" cy="524016"/>
          </a:xfrm>
        </p:grpSpPr>
        <p:sp>
          <p:nvSpPr>
            <p:cNvPr id="438" name="Google Shape;438;p26"/>
            <p:cNvSpPr txBox="1"/>
            <p:nvPr/>
          </p:nvSpPr>
          <p:spPr>
            <a:xfrm>
              <a:off x="2325813" y="576748"/>
              <a:ext cx="7226007"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chemeClr val="lt1"/>
                  </a:solidFill>
                  <a:latin typeface="Times New Roman"/>
                  <a:ea typeface="Times New Roman"/>
                  <a:cs typeface="Times New Roman"/>
                  <a:sym typeface="Times New Roman"/>
                </a:rPr>
                <a:t>ORGANIZATIONAL BEHAVIOR</a:t>
              </a:r>
              <a:endParaRPr sz="2800">
                <a:solidFill>
                  <a:srgbClr val="FF9518"/>
                </a:solidFill>
                <a:latin typeface="Times New Roman"/>
                <a:ea typeface="Times New Roman"/>
                <a:cs typeface="Times New Roman"/>
                <a:sym typeface="Times New Roman"/>
              </a:endParaRPr>
            </a:p>
          </p:txBody>
        </p:sp>
        <p:sp>
          <p:nvSpPr>
            <p:cNvPr id="439" name="Google Shape;439;p26"/>
            <p:cNvSpPr/>
            <p:nvPr/>
          </p:nvSpPr>
          <p:spPr>
            <a:xfrm>
              <a:off x="130614" y="577544"/>
              <a:ext cx="2090637"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chemeClr val="lt1"/>
                  </a:solidFill>
                  <a:latin typeface="Times New Roman"/>
                  <a:ea typeface="Times New Roman"/>
                  <a:cs typeface="Times New Roman"/>
                  <a:sym typeface="Times New Roman"/>
                </a:rPr>
                <a:t>CHAPTER 1</a:t>
              </a:r>
              <a:endParaRPr/>
            </a:p>
          </p:txBody>
        </p:sp>
      </p:gr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443"/>
        <p:cNvGrpSpPr/>
        <p:nvPr/>
      </p:nvGrpSpPr>
      <p:grpSpPr>
        <a:xfrm>
          <a:off x="0" y="0"/>
          <a:ext cx="0" cy="0"/>
          <a:chOff x="0" y="0"/>
          <a:chExt cx="0" cy="0"/>
        </a:xfrm>
      </p:grpSpPr>
      <p:pic>
        <p:nvPicPr>
          <p:cNvPr id="444" name="Google Shape;444;p27"/>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445" name="Google Shape;445;p27"/>
          <p:cNvPicPr preferRelativeResize="0"/>
          <p:nvPr/>
        </p:nvPicPr>
        <p:blipFill rotWithShape="1">
          <a:blip r:embed="rId4">
            <a:alphaModFix/>
          </a:blip>
          <a:srcRect/>
          <a:stretch/>
        </p:blipFill>
        <p:spPr>
          <a:xfrm>
            <a:off x="2289771" y="5954663"/>
            <a:ext cx="9902229" cy="204838"/>
          </a:xfrm>
          <a:prstGeom prst="rect">
            <a:avLst/>
          </a:prstGeom>
          <a:noFill/>
          <a:ln>
            <a:noFill/>
          </a:ln>
        </p:spPr>
      </p:pic>
      <p:pic>
        <p:nvPicPr>
          <p:cNvPr id="446" name="Google Shape;446;p27"/>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447" name="Google Shape;447;p27"/>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448" name="Google Shape;448;p27"/>
          <p:cNvPicPr preferRelativeResize="0"/>
          <p:nvPr/>
        </p:nvPicPr>
        <p:blipFill rotWithShape="1">
          <a:blip r:embed="rId6">
            <a:alphaModFix/>
          </a:blip>
          <a:srcRect/>
          <a:stretch/>
        </p:blipFill>
        <p:spPr>
          <a:xfrm>
            <a:off x="-17323" y="0"/>
            <a:ext cx="9533101" cy="1610200"/>
          </a:xfrm>
          <a:prstGeom prst="rect">
            <a:avLst/>
          </a:prstGeom>
          <a:noFill/>
          <a:ln>
            <a:noFill/>
          </a:ln>
        </p:spPr>
      </p:pic>
      <p:sp>
        <p:nvSpPr>
          <p:cNvPr id="449" name="Google Shape;449;p27"/>
          <p:cNvSpPr txBox="1"/>
          <p:nvPr/>
        </p:nvSpPr>
        <p:spPr>
          <a:xfrm>
            <a:off x="1582617" y="1425534"/>
            <a:ext cx="9655226" cy="880369"/>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1800" b="1" i="1">
                <a:solidFill>
                  <a:schemeClr val="dk1"/>
                </a:solidFill>
                <a:latin typeface="Calibri"/>
                <a:ea typeface="Calibri"/>
                <a:cs typeface="Calibri"/>
                <a:sym typeface="Calibri"/>
              </a:rPr>
              <a:t>     </a:t>
            </a:r>
            <a:endParaRPr/>
          </a:p>
          <a:p>
            <a:pPr marL="285750" marR="0" lvl="0" indent="-171450" algn="just" rtl="0">
              <a:lnSpc>
                <a:spcPct val="150000"/>
              </a:lnSpc>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graphicFrame>
        <p:nvGraphicFramePr>
          <p:cNvPr id="450" name="Google Shape;450;p27"/>
          <p:cNvGraphicFramePr/>
          <p:nvPr/>
        </p:nvGraphicFramePr>
        <p:xfrm>
          <a:off x="1874165" y="1579338"/>
          <a:ext cx="9363675" cy="2589795"/>
        </p:xfrm>
        <a:graphic>
          <a:graphicData uri="http://schemas.openxmlformats.org/drawingml/2006/table">
            <a:tbl>
              <a:tblPr firstRow="1" bandRow="1">
                <a:noFill/>
                <a:tableStyleId>{056E4201-E133-446D-9ED5-A3494C18EBA9}</a:tableStyleId>
              </a:tblPr>
              <a:tblGrid>
                <a:gridCol w="1566725"/>
                <a:gridCol w="7796950"/>
              </a:tblGrid>
              <a:tr h="370850">
                <a:tc gridSpan="2">
                  <a:txBody>
                    <a:bodyPr/>
                    <a:lstStyle/>
                    <a:p>
                      <a:pPr marL="0" marR="0" lvl="0" indent="0" algn="l" rtl="0">
                        <a:lnSpc>
                          <a:spcPct val="100000"/>
                        </a:lnSpc>
                        <a:spcBef>
                          <a:spcPts val="0"/>
                        </a:spcBef>
                        <a:spcAft>
                          <a:spcPts val="0"/>
                        </a:spcAft>
                        <a:buClr>
                          <a:srgbClr val="0A1F61"/>
                        </a:buClr>
                        <a:buSzPts val="1800"/>
                        <a:buFont typeface="Times New Roman"/>
                        <a:buNone/>
                      </a:pPr>
                      <a:r>
                        <a:rPr lang="en-US" sz="1800" b="1" u="sng" strike="noStrike" cap="none">
                          <a:solidFill>
                            <a:srgbClr val="0A1F61"/>
                          </a:solidFill>
                          <a:latin typeface="Times New Roman"/>
                          <a:ea typeface="Times New Roman"/>
                          <a:cs typeface="Times New Roman"/>
                          <a:sym typeface="Times New Roman"/>
                        </a:rPr>
                        <a:t>1- Functions of Management:</a:t>
                      </a:r>
                      <a:endParaRPr/>
                    </a:p>
                  </a:txBody>
                  <a:tcPr marL="91450" marR="91450" marT="45725" marB="45725"/>
                </a:tc>
                <a:tc hMerge="1">
                  <a:txBody>
                    <a:bodyPr/>
                    <a:lstStyle/>
                    <a:p>
                      <a:endParaRPr lang="ar-SA"/>
                    </a:p>
                  </a:txBody>
                  <a:tcPr/>
                </a:tc>
              </a:tr>
              <a:tr h="481575">
                <a:tc>
                  <a:txBody>
                    <a:bodyPr/>
                    <a:lstStyle/>
                    <a:p>
                      <a:pPr marL="0" marR="0" lvl="0" indent="0" algn="just" rtl="0">
                        <a:spcBef>
                          <a:spcPts val="0"/>
                        </a:spcBef>
                        <a:spcAft>
                          <a:spcPts val="0"/>
                        </a:spcAft>
                        <a:buNone/>
                      </a:pPr>
                      <a:r>
                        <a:rPr lang="en-US" sz="1800" b="1" i="0" u="none" strike="noStrike" cap="none">
                          <a:solidFill>
                            <a:schemeClr val="dk1"/>
                          </a:solidFill>
                          <a:latin typeface="Times New Roman"/>
                          <a:ea typeface="Times New Roman"/>
                          <a:cs typeface="Times New Roman"/>
                          <a:sym typeface="Times New Roman"/>
                        </a:rPr>
                        <a:t>Controlling:</a:t>
                      </a:r>
                      <a:endParaRPr/>
                    </a:p>
                  </a:txBody>
                  <a:tcPr marL="91450" marR="91450" marT="45725" marB="45725"/>
                </a:tc>
                <a:tc>
                  <a:txBody>
                    <a:bodyPr/>
                    <a:lstStyle/>
                    <a:p>
                      <a:pPr marL="0" marR="0" lvl="0" indent="0" algn="just" rtl="0">
                        <a:spcBef>
                          <a:spcPts val="0"/>
                        </a:spcBef>
                        <a:spcAft>
                          <a:spcPts val="0"/>
                        </a:spcAft>
                        <a:buNone/>
                      </a:pPr>
                      <a:endParaRPr sz="1800" u="none" strike="noStrike" cap="none">
                        <a:latin typeface="Times New Roman"/>
                        <a:ea typeface="Times New Roman"/>
                        <a:cs typeface="Times New Roman"/>
                        <a:sym typeface="Times New Roman"/>
                      </a:endParaRPr>
                    </a:p>
                  </a:txBody>
                  <a:tcPr marL="91450" marR="91450" marT="45725" marB="45725"/>
                </a:tc>
              </a:tr>
              <a:tr h="320050">
                <a:tc gridSpan="2">
                  <a:txBody>
                    <a:bodyPr/>
                    <a:lstStyle/>
                    <a:p>
                      <a:pPr marL="285750" marR="0" lvl="0" indent="-285750" algn="just" rtl="0">
                        <a:spcBef>
                          <a:spcPts val="0"/>
                        </a:spcBef>
                        <a:spcAft>
                          <a:spcPts val="0"/>
                        </a:spcAft>
                        <a:buClr>
                          <a:schemeClr val="dk1"/>
                        </a:buClr>
                        <a:buSzPts val="1800"/>
                        <a:buFont typeface="Arial"/>
                        <a:buChar char="•"/>
                      </a:pPr>
                      <a:r>
                        <a:rPr lang="en-US" sz="1800" u="none" strike="noStrike" cap="none">
                          <a:latin typeface="Times New Roman"/>
                          <a:ea typeface="Times New Roman"/>
                          <a:cs typeface="Times New Roman"/>
                          <a:sym typeface="Times New Roman"/>
                        </a:rPr>
                        <a:t>Therefore controlling has following steps: </a:t>
                      </a:r>
                      <a:endParaRPr/>
                    </a:p>
                    <a:p>
                      <a:pPr marL="285750" marR="0" lvl="0" indent="-171450" algn="just" rtl="0">
                        <a:spcBef>
                          <a:spcPts val="0"/>
                        </a:spcBef>
                        <a:spcAft>
                          <a:spcPts val="0"/>
                        </a:spcAft>
                        <a:buClr>
                          <a:schemeClr val="dk1"/>
                        </a:buClr>
                        <a:buSzPts val="1800"/>
                        <a:buFont typeface="Arial"/>
                        <a:buNone/>
                      </a:pPr>
                      <a:endParaRPr sz="1800" u="none" strike="noStrike" cap="none">
                        <a:latin typeface="Times New Roman"/>
                        <a:ea typeface="Times New Roman"/>
                        <a:cs typeface="Times New Roman"/>
                        <a:sym typeface="Times New Roman"/>
                      </a:endParaRPr>
                    </a:p>
                    <a:p>
                      <a:pPr marL="285750" marR="0" lvl="0" indent="-285750" algn="just" rtl="0">
                        <a:spcBef>
                          <a:spcPts val="0"/>
                        </a:spcBef>
                        <a:spcAft>
                          <a:spcPts val="0"/>
                        </a:spcAft>
                        <a:buClr>
                          <a:schemeClr val="dk1"/>
                        </a:buClr>
                        <a:buSzPts val="1800"/>
                        <a:buFont typeface="Noto Sans Symbols"/>
                        <a:buChar char="✔"/>
                      </a:pPr>
                      <a:r>
                        <a:rPr lang="en-US" sz="1800" u="none" strike="noStrike" cap="none">
                          <a:latin typeface="Times New Roman"/>
                          <a:ea typeface="Times New Roman"/>
                          <a:cs typeface="Times New Roman"/>
                          <a:sym typeface="Times New Roman"/>
                        </a:rPr>
                        <a:t>Establishment of standard performance. </a:t>
                      </a:r>
                      <a:endParaRPr/>
                    </a:p>
                    <a:p>
                      <a:pPr marL="285750" marR="0" lvl="0" indent="-285750" algn="just" rtl="0">
                        <a:spcBef>
                          <a:spcPts val="0"/>
                        </a:spcBef>
                        <a:spcAft>
                          <a:spcPts val="0"/>
                        </a:spcAft>
                        <a:buClr>
                          <a:schemeClr val="dk1"/>
                        </a:buClr>
                        <a:buSzPts val="1800"/>
                        <a:buFont typeface="Noto Sans Symbols"/>
                        <a:buChar char="✔"/>
                      </a:pPr>
                      <a:r>
                        <a:rPr lang="en-US" sz="1800" u="none" strike="noStrike" cap="none">
                          <a:latin typeface="Times New Roman"/>
                          <a:ea typeface="Times New Roman"/>
                          <a:cs typeface="Times New Roman"/>
                          <a:sym typeface="Times New Roman"/>
                        </a:rPr>
                        <a:t>Measurement of actual performance. </a:t>
                      </a:r>
                      <a:endParaRPr/>
                    </a:p>
                    <a:p>
                      <a:pPr marL="285750" marR="0" lvl="0" indent="-285750" algn="just" rtl="0">
                        <a:spcBef>
                          <a:spcPts val="0"/>
                        </a:spcBef>
                        <a:spcAft>
                          <a:spcPts val="0"/>
                        </a:spcAft>
                        <a:buClr>
                          <a:schemeClr val="dk1"/>
                        </a:buClr>
                        <a:buSzPts val="1800"/>
                        <a:buFont typeface="Noto Sans Symbols"/>
                        <a:buChar char="✔"/>
                      </a:pPr>
                      <a:r>
                        <a:rPr lang="en-US" sz="1800" u="none" strike="noStrike" cap="none">
                          <a:latin typeface="Times New Roman"/>
                          <a:ea typeface="Times New Roman"/>
                          <a:cs typeface="Times New Roman"/>
                          <a:sym typeface="Times New Roman"/>
                        </a:rPr>
                        <a:t>Comparison of actual performance with the standards and finding out deviation if any.</a:t>
                      </a:r>
                      <a:endParaRPr/>
                    </a:p>
                    <a:p>
                      <a:pPr marL="285750" marR="0" lvl="0" indent="-285750" algn="just" rtl="0">
                        <a:spcBef>
                          <a:spcPts val="0"/>
                        </a:spcBef>
                        <a:spcAft>
                          <a:spcPts val="0"/>
                        </a:spcAft>
                        <a:buClr>
                          <a:schemeClr val="dk1"/>
                        </a:buClr>
                        <a:buSzPts val="1800"/>
                        <a:buFont typeface="Noto Sans Symbols"/>
                        <a:buChar char="✔"/>
                      </a:pPr>
                      <a:r>
                        <a:rPr lang="en-US" sz="1800" u="none" strike="noStrike" cap="none">
                          <a:latin typeface="Times New Roman"/>
                          <a:ea typeface="Times New Roman"/>
                          <a:cs typeface="Times New Roman"/>
                          <a:sym typeface="Times New Roman"/>
                        </a:rPr>
                        <a:t>Corrective action. </a:t>
                      </a:r>
                      <a:endParaRPr sz="1800" b="1" i="0" u="none" strike="noStrike" cap="none">
                        <a:solidFill>
                          <a:schemeClr val="dk1"/>
                        </a:solidFill>
                        <a:latin typeface="Times New Roman"/>
                        <a:ea typeface="Times New Roman"/>
                        <a:cs typeface="Times New Roman"/>
                        <a:sym typeface="Times New Roman"/>
                      </a:endParaRPr>
                    </a:p>
                  </a:txBody>
                  <a:tcPr marL="91450" marR="91450" marT="45725" marB="45725"/>
                </a:tc>
                <a:tc hMerge="1">
                  <a:txBody>
                    <a:bodyPr/>
                    <a:lstStyle/>
                    <a:p>
                      <a:endParaRPr lang="ar-SA"/>
                    </a:p>
                  </a:txBody>
                  <a:tcPr/>
                </a:tc>
              </a:tr>
            </a:tbl>
          </a:graphicData>
        </a:graphic>
      </p:graphicFrame>
      <p:grpSp>
        <p:nvGrpSpPr>
          <p:cNvPr id="451" name="Google Shape;451;p27"/>
          <p:cNvGrpSpPr/>
          <p:nvPr/>
        </p:nvGrpSpPr>
        <p:grpSpPr>
          <a:xfrm>
            <a:off x="130614" y="576748"/>
            <a:ext cx="9421206" cy="524016"/>
            <a:chOff x="130614" y="576748"/>
            <a:chExt cx="9421206" cy="524016"/>
          </a:xfrm>
        </p:grpSpPr>
        <p:sp>
          <p:nvSpPr>
            <p:cNvPr id="452" name="Google Shape;452;p27"/>
            <p:cNvSpPr txBox="1"/>
            <p:nvPr/>
          </p:nvSpPr>
          <p:spPr>
            <a:xfrm>
              <a:off x="2325813" y="576748"/>
              <a:ext cx="7226007"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chemeClr val="lt1"/>
                  </a:solidFill>
                  <a:latin typeface="Times New Roman"/>
                  <a:ea typeface="Times New Roman"/>
                  <a:cs typeface="Times New Roman"/>
                  <a:sym typeface="Times New Roman"/>
                </a:rPr>
                <a:t>ORGANIZATIONAL BEHAVIOR</a:t>
              </a:r>
              <a:endParaRPr sz="2800">
                <a:solidFill>
                  <a:srgbClr val="FF9518"/>
                </a:solidFill>
                <a:latin typeface="Times New Roman"/>
                <a:ea typeface="Times New Roman"/>
                <a:cs typeface="Times New Roman"/>
                <a:sym typeface="Times New Roman"/>
              </a:endParaRPr>
            </a:p>
          </p:txBody>
        </p:sp>
        <p:sp>
          <p:nvSpPr>
            <p:cNvPr id="453" name="Google Shape;453;p27"/>
            <p:cNvSpPr/>
            <p:nvPr/>
          </p:nvSpPr>
          <p:spPr>
            <a:xfrm>
              <a:off x="130614" y="577544"/>
              <a:ext cx="2090637"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chemeClr val="lt1"/>
                  </a:solidFill>
                  <a:latin typeface="Times New Roman"/>
                  <a:ea typeface="Times New Roman"/>
                  <a:cs typeface="Times New Roman"/>
                  <a:sym typeface="Times New Roman"/>
                </a:rPr>
                <a:t>CHAPTER 1</a:t>
              </a:r>
              <a:endParaRPr/>
            </a:p>
          </p:txBody>
        </p:sp>
      </p:gr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457"/>
        <p:cNvGrpSpPr/>
        <p:nvPr/>
      </p:nvGrpSpPr>
      <p:grpSpPr>
        <a:xfrm>
          <a:off x="0" y="0"/>
          <a:ext cx="0" cy="0"/>
          <a:chOff x="0" y="0"/>
          <a:chExt cx="0" cy="0"/>
        </a:xfrm>
      </p:grpSpPr>
      <p:pic>
        <p:nvPicPr>
          <p:cNvPr id="458" name="Google Shape;458;p28"/>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459" name="Google Shape;459;p28"/>
          <p:cNvPicPr preferRelativeResize="0"/>
          <p:nvPr/>
        </p:nvPicPr>
        <p:blipFill rotWithShape="1">
          <a:blip r:embed="rId4">
            <a:alphaModFix/>
          </a:blip>
          <a:srcRect/>
          <a:stretch/>
        </p:blipFill>
        <p:spPr>
          <a:xfrm>
            <a:off x="2289771" y="5954663"/>
            <a:ext cx="9902229" cy="204838"/>
          </a:xfrm>
          <a:prstGeom prst="rect">
            <a:avLst/>
          </a:prstGeom>
          <a:noFill/>
          <a:ln>
            <a:noFill/>
          </a:ln>
        </p:spPr>
      </p:pic>
      <p:pic>
        <p:nvPicPr>
          <p:cNvPr id="460" name="Google Shape;460;p28"/>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461" name="Google Shape;461;p28"/>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462" name="Google Shape;462;p28"/>
          <p:cNvPicPr preferRelativeResize="0"/>
          <p:nvPr/>
        </p:nvPicPr>
        <p:blipFill rotWithShape="1">
          <a:blip r:embed="rId6">
            <a:alphaModFix/>
          </a:blip>
          <a:srcRect/>
          <a:stretch/>
        </p:blipFill>
        <p:spPr>
          <a:xfrm>
            <a:off x="-17323" y="0"/>
            <a:ext cx="9533101" cy="1610200"/>
          </a:xfrm>
          <a:prstGeom prst="rect">
            <a:avLst/>
          </a:prstGeom>
          <a:noFill/>
          <a:ln>
            <a:noFill/>
          </a:ln>
        </p:spPr>
      </p:pic>
      <p:sp>
        <p:nvSpPr>
          <p:cNvPr id="463" name="Google Shape;463;p28"/>
          <p:cNvSpPr txBox="1"/>
          <p:nvPr/>
        </p:nvSpPr>
        <p:spPr>
          <a:xfrm>
            <a:off x="1874165" y="1432725"/>
            <a:ext cx="5388025" cy="3089564"/>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A1F61"/>
              </a:buClr>
              <a:buSzPts val="1800"/>
              <a:buFont typeface="Times New Roman"/>
              <a:buNone/>
            </a:pPr>
            <a:r>
              <a:rPr lang="en-US" sz="1800" b="1" u="sng">
                <a:solidFill>
                  <a:srgbClr val="0A1F61"/>
                </a:solidFill>
                <a:latin typeface="Times New Roman"/>
                <a:ea typeface="Times New Roman"/>
                <a:cs typeface="Times New Roman"/>
                <a:sym typeface="Times New Roman"/>
              </a:rPr>
              <a:t>1- Functions of Management:</a:t>
            </a:r>
            <a:endParaRPr/>
          </a:p>
          <a:p>
            <a:pPr marL="0" marR="0" lvl="0" indent="0" algn="l" rtl="0">
              <a:lnSpc>
                <a:spcPct val="100000"/>
              </a:lnSpc>
              <a:spcBef>
                <a:spcPts val="0"/>
              </a:spcBef>
              <a:spcAft>
                <a:spcPts val="0"/>
              </a:spcAft>
              <a:buClr>
                <a:schemeClr val="dk1"/>
              </a:buClr>
              <a:buSzPts val="1800"/>
              <a:buFont typeface="Calibri"/>
              <a:buNone/>
            </a:pPr>
            <a:endParaRPr sz="1800" b="1" u="sng">
              <a:solidFill>
                <a:srgbClr val="0A1F61"/>
              </a:solidFill>
              <a:latin typeface="Times New Roman"/>
              <a:ea typeface="Times New Roman"/>
              <a:cs typeface="Times New Roman"/>
              <a:sym typeface="Times New Roman"/>
            </a:endParaRPr>
          </a:p>
          <a:p>
            <a:pPr marL="0" marR="0" lvl="0" indent="0" algn="just" rtl="0">
              <a:lnSpc>
                <a:spcPct val="150000"/>
              </a:lnSpc>
              <a:spcBef>
                <a:spcPts val="0"/>
              </a:spcBef>
              <a:spcAft>
                <a:spcPts val="0"/>
              </a:spcAft>
              <a:buNone/>
            </a:pPr>
            <a:r>
              <a:rPr lang="en-US" sz="1800" b="1" i="1">
                <a:solidFill>
                  <a:schemeClr val="dk1"/>
                </a:solidFill>
                <a:latin typeface="Times New Roman"/>
                <a:ea typeface="Times New Roman"/>
                <a:cs typeface="Times New Roman"/>
                <a:sym typeface="Times New Roman"/>
              </a:rPr>
              <a:t>Figure 1.2</a:t>
            </a:r>
            <a:endParaRPr/>
          </a:p>
          <a:p>
            <a:pPr marL="0" marR="0" lvl="0" indent="0" algn="just" rtl="0">
              <a:lnSpc>
                <a:spcPct val="150000"/>
              </a:lnSpc>
              <a:spcBef>
                <a:spcPts val="0"/>
              </a:spcBef>
              <a:spcAft>
                <a:spcPts val="0"/>
              </a:spcAft>
              <a:buNone/>
            </a:pPr>
            <a:r>
              <a:rPr lang="en-US" sz="1800">
                <a:solidFill>
                  <a:schemeClr val="dk1"/>
                </a:solidFill>
                <a:latin typeface="Times New Roman"/>
                <a:ea typeface="Times New Roman"/>
                <a:cs typeface="Times New Roman"/>
                <a:sym typeface="Times New Roman"/>
              </a:rPr>
              <a:t>Managers engage in four basic functions planning, organizing, leading and controlling. These functions are applied to human , financial, physical, and information resources with ultimate purpose of efficiently and effectively attaining organizational goals.  </a:t>
            </a:r>
            <a:endParaRPr/>
          </a:p>
        </p:txBody>
      </p:sp>
      <p:pic>
        <p:nvPicPr>
          <p:cNvPr id="464" name="Google Shape;464;p28"/>
          <p:cNvPicPr preferRelativeResize="0"/>
          <p:nvPr/>
        </p:nvPicPr>
        <p:blipFill rotWithShape="1">
          <a:blip r:embed="rId7">
            <a:alphaModFix/>
          </a:blip>
          <a:srcRect/>
          <a:stretch/>
        </p:blipFill>
        <p:spPr>
          <a:xfrm>
            <a:off x="7353140" y="1643330"/>
            <a:ext cx="4628585" cy="3767970"/>
          </a:xfrm>
          <a:prstGeom prst="rect">
            <a:avLst/>
          </a:prstGeom>
          <a:noFill/>
          <a:ln>
            <a:noFill/>
          </a:ln>
        </p:spPr>
      </p:pic>
      <p:grpSp>
        <p:nvGrpSpPr>
          <p:cNvPr id="465" name="Google Shape;465;p28"/>
          <p:cNvGrpSpPr/>
          <p:nvPr/>
        </p:nvGrpSpPr>
        <p:grpSpPr>
          <a:xfrm>
            <a:off x="130614" y="576748"/>
            <a:ext cx="9421206" cy="524016"/>
            <a:chOff x="130614" y="576748"/>
            <a:chExt cx="9421206" cy="524016"/>
          </a:xfrm>
        </p:grpSpPr>
        <p:sp>
          <p:nvSpPr>
            <p:cNvPr id="466" name="Google Shape;466;p28"/>
            <p:cNvSpPr txBox="1"/>
            <p:nvPr/>
          </p:nvSpPr>
          <p:spPr>
            <a:xfrm>
              <a:off x="2325813" y="576748"/>
              <a:ext cx="7226007"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chemeClr val="lt1"/>
                  </a:solidFill>
                  <a:latin typeface="Times New Roman"/>
                  <a:ea typeface="Times New Roman"/>
                  <a:cs typeface="Times New Roman"/>
                  <a:sym typeface="Times New Roman"/>
                </a:rPr>
                <a:t>ORGANIZATIONAL BEHAVIOR</a:t>
              </a:r>
              <a:endParaRPr sz="2800">
                <a:solidFill>
                  <a:srgbClr val="FF9518"/>
                </a:solidFill>
                <a:latin typeface="Times New Roman"/>
                <a:ea typeface="Times New Roman"/>
                <a:cs typeface="Times New Roman"/>
                <a:sym typeface="Times New Roman"/>
              </a:endParaRPr>
            </a:p>
          </p:txBody>
        </p:sp>
        <p:sp>
          <p:nvSpPr>
            <p:cNvPr id="467" name="Google Shape;467;p28"/>
            <p:cNvSpPr/>
            <p:nvPr/>
          </p:nvSpPr>
          <p:spPr>
            <a:xfrm>
              <a:off x="130614" y="577544"/>
              <a:ext cx="2090637"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chemeClr val="lt1"/>
                  </a:solidFill>
                  <a:latin typeface="Times New Roman"/>
                  <a:ea typeface="Times New Roman"/>
                  <a:cs typeface="Times New Roman"/>
                  <a:sym typeface="Times New Roman"/>
                </a:rPr>
                <a:t>CHAPTER 1</a:t>
              </a:r>
              <a:endParaRPr/>
            </a:p>
          </p:txBody>
        </p:sp>
      </p:gr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471"/>
        <p:cNvGrpSpPr/>
        <p:nvPr/>
      </p:nvGrpSpPr>
      <p:grpSpPr>
        <a:xfrm>
          <a:off x="0" y="0"/>
          <a:ext cx="0" cy="0"/>
          <a:chOff x="0" y="0"/>
          <a:chExt cx="0" cy="0"/>
        </a:xfrm>
      </p:grpSpPr>
      <p:pic>
        <p:nvPicPr>
          <p:cNvPr id="472" name="Google Shape;472;p29"/>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473" name="Google Shape;473;p29"/>
          <p:cNvPicPr preferRelativeResize="0"/>
          <p:nvPr/>
        </p:nvPicPr>
        <p:blipFill rotWithShape="1">
          <a:blip r:embed="rId4">
            <a:alphaModFix/>
          </a:blip>
          <a:srcRect/>
          <a:stretch/>
        </p:blipFill>
        <p:spPr>
          <a:xfrm>
            <a:off x="2289771" y="5954663"/>
            <a:ext cx="9902229" cy="204838"/>
          </a:xfrm>
          <a:prstGeom prst="rect">
            <a:avLst/>
          </a:prstGeom>
          <a:noFill/>
          <a:ln>
            <a:noFill/>
          </a:ln>
        </p:spPr>
      </p:pic>
      <p:pic>
        <p:nvPicPr>
          <p:cNvPr id="474" name="Google Shape;474;p29"/>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475" name="Google Shape;475;p29"/>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476" name="Google Shape;476;p29"/>
          <p:cNvPicPr preferRelativeResize="0"/>
          <p:nvPr/>
        </p:nvPicPr>
        <p:blipFill rotWithShape="1">
          <a:blip r:embed="rId6">
            <a:alphaModFix/>
          </a:blip>
          <a:srcRect/>
          <a:stretch/>
        </p:blipFill>
        <p:spPr>
          <a:xfrm>
            <a:off x="-17323" y="0"/>
            <a:ext cx="9533101" cy="1610200"/>
          </a:xfrm>
          <a:prstGeom prst="rect">
            <a:avLst/>
          </a:prstGeom>
          <a:noFill/>
          <a:ln>
            <a:noFill/>
          </a:ln>
        </p:spPr>
      </p:pic>
      <p:sp>
        <p:nvSpPr>
          <p:cNvPr id="477" name="Google Shape;477;p29"/>
          <p:cNvSpPr txBox="1"/>
          <p:nvPr/>
        </p:nvSpPr>
        <p:spPr>
          <a:xfrm>
            <a:off x="1582617" y="1425534"/>
            <a:ext cx="9655226" cy="880369"/>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1800" b="1" i="1">
                <a:solidFill>
                  <a:schemeClr val="dk1"/>
                </a:solidFill>
                <a:latin typeface="Calibri"/>
                <a:ea typeface="Calibri"/>
                <a:cs typeface="Calibri"/>
                <a:sym typeface="Calibri"/>
              </a:rPr>
              <a:t>     </a:t>
            </a:r>
            <a:endParaRPr/>
          </a:p>
          <a:p>
            <a:pPr marL="285750" marR="0" lvl="0" indent="-171450" algn="just" rtl="0">
              <a:lnSpc>
                <a:spcPct val="150000"/>
              </a:lnSpc>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graphicFrame>
        <p:nvGraphicFramePr>
          <p:cNvPr id="478" name="Google Shape;478;p29"/>
          <p:cNvGraphicFramePr/>
          <p:nvPr/>
        </p:nvGraphicFramePr>
        <p:xfrm>
          <a:off x="1874165" y="1579338"/>
          <a:ext cx="9241550" cy="2931210"/>
        </p:xfrm>
        <a:graphic>
          <a:graphicData uri="http://schemas.openxmlformats.org/drawingml/2006/table">
            <a:tbl>
              <a:tblPr firstRow="1" bandRow="1">
                <a:noFill/>
                <a:tableStyleId>{056E4201-E133-446D-9ED5-A3494C18EBA9}</a:tableStyleId>
              </a:tblPr>
              <a:tblGrid>
                <a:gridCol w="2021750"/>
                <a:gridCol w="7219800"/>
              </a:tblGrid>
              <a:tr h="370850">
                <a:tc gridSpan="2">
                  <a:txBody>
                    <a:bodyPr/>
                    <a:lstStyle/>
                    <a:p>
                      <a:pPr marL="0" marR="0" lvl="0" indent="0" algn="just" rtl="0">
                        <a:lnSpc>
                          <a:spcPct val="100000"/>
                        </a:lnSpc>
                        <a:spcBef>
                          <a:spcPts val="0"/>
                        </a:spcBef>
                        <a:spcAft>
                          <a:spcPts val="0"/>
                        </a:spcAft>
                        <a:buClr>
                          <a:srgbClr val="0A1F61"/>
                        </a:buClr>
                        <a:buSzPts val="1800"/>
                        <a:buFont typeface="Calibri"/>
                        <a:buNone/>
                      </a:pPr>
                      <a:r>
                        <a:rPr lang="en-US" sz="1800" b="1" u="sng" strike="noStrike" cap="none" dirty="0">
                          <a:solidFill>
                            <a:srgbClr val="0A1F61"/>
                          </a:solidFill>
                        </a:rPr>
                        <a:t>2- Critical Managerial Skills:</a:t>
                      </a:r>
                      <a:endParaRPr dirty="0"/>
                    </a:p>
                  </a:txBody>
                  <a:tcPr marL="91450" marR="91450" marT="45725" marB="45725"/>
                </a:tc>
                <a:tc hMerge="1">
                  <a:txBody>
                    <a:bodyPr/>
                    <a:lstStyle/>
                    <a:p>
                      <a:endParaRPr lang="ar-SA"/>
                    </a:p>
                  </a:txBody>
                  <a:tcPr/>
                </a:tc>
              </a:tr>
              <a:tr h="370850">
                <a:tc>
                  <a:txBody>
                    <a:bodyPr/>
                    <a:lstStyle/>
                    <a:p>
                      <a:pPr marL="0" marR="0" lvl="0" indent="0" algn="just" rtl="0">
                        <a:spcBef>
                          <a:spcPts val="0"/>
                        </a:spcBef>
                        <a:spcAft>
                          <a:spcPts val="0"/>
                        </a:spcAft>
                        <a:buNone/>
                      </a:pPr>
                      <a:r>
                        <a:rPr lang="en-US" sz="1800" b="1" i="0" u="none" strike="noStrike" cap="none"/>
                        <a:t>Technical </a:t>
                      </a:r>
                      <a:endParaRPr/>
                    </a:p>
                    <a:p>
                      <a:pPr marL="0" marR="0" lvl="0" indent="0" algn="just" rtl="0">
                        <a:spcBef>
                          <a:spcPts val="0"/>
                        </a:spcBef>
                        <a:spcAft>
                          <a:spcPts val="0"/>
                        </a:spcAft>
                        <a:buNone/>
                      </a:pPr>
                      <a:r>
                        <a:rPr lang="en-US" sz="1800" b="1" i="0" u="none" strike="noStrike" cap="none"/>
                        <a:t>skills</a:t>
                      </a:r>
                      <a:r>
                        <a:rPr lang="en-US" sz="1800" b="1" u="none" strike="noStrike" cap="none"/>
                        <a:t> </a:t>
                      </a:r>
                      <a:endParaRPr/>
                    </a:p>
                  </a:txBody>
                  <a:tcPr marL="91450" marR="91450" marT="45725" marB="45725"/>
                </a:tc>
                <a:tc>
                  <a:txBody>
                    <a:bodyPr/>
                    <a:lstStyle/>
                    <a:p>
                      <a:pPr marL="0" marR="0" lvl="0" indent="0" algn="just" rtl="0">
                        <a:spcBef>
                          <a:spcPts val="0"/>
                        </a:spcBef>
                        <a:spcAft>
                          <a:spcPts val="0"/>
                        </a:spcAft>
                        <a:buNone/>
                      </a:pPr>
                      <a:r>
                        <a:rPr lang="en-US" sz="1800" u="none" strike="noStrike" cap="none"/>
                        <a:t>Skills necessary to accomplish specific tasks within the organizations.</a:t>
                      </a:r>
                      <a:endParaRPr/>
                    </a:p>
                  </a:txBody>
                  <a:tcPr marL="91450" marR="91450" marT="45725" marB="45725"/>
                </a:tc>
              </a:tr>
              <a:tr h="370850">
                <a:tc>
                  <a:txBody>
                    <a:bodyPr/>
                    <a:lstStyle/>
                    <a:p>
                      <a:pPr marL="0" marR="0" lvl="0" indent="0" algn="just" rtl="0">
                        <a:spcBef>
                          <a:spcPts val="0"/>
                        </a:spcBef>
                        <a:spcAft>
                          <a:spcPts val="0"/>
                        </a:spcAft>
                        <a:buNone/>
                      </a:pPr>
                      <a:r>
                        <a:rPr lang="en-US" sz="1800" b="1" i="0" u="none" strike="noStrike" cap="none">
                          <a:solidFill>
                            <a:schemeClr val="dk1"/>
                          </a:solidFill>
                          <a:latin typeface="Calibri"/>
                          <a:ea typeface="Calibri"/>
                          <a:cs typeface="Calibri"/>
                          <a:sym typeface="Calibri"/>
                        </a:rPr>
                        <a:t>Interpersonal </a:t>
                      </a:r>
                      <a:endParaRPr/>
                    </a:p>
                    <a:p>
                      <a:pPr marL="0" marR="0" lvl="0" indent="0" algn="just" rtl="0">
                        <a:spcBef>
                          <a:spcPts val="0"/>
                        </a:spcBef>
                        <a:spcAft>
                          <a:spcPts val="0"/>
                        </a:spcAft>
                        <a:buNone/>
                      </a:pPr>
                      <a:r>
                        <a:rPr lang="en-US" sz="1800" b="1" i="0" u="none" strike="noStrike" cap="none">
                          <a:solidFill>
                            <a:schemeClr val="dk1"/>
                          </a:solidFill>
                          <a:latin typeface="Calibri"/>
                          <a:ea typeface="Calibri"/>
                          <a:cs typeface="Calibri"/>
                          <a:sym typeface="Calibri"/>
                        </a:rPr>
                        <a:t>skills</a:t>
                      </a:r>
                      <a:endParaRPr/>
                    </a:p>
                  </a:txBody>
                  <a:tcPr marL="91450" marR="91450" marT="45725" marB="45725"/>
                </a:tc>
                <a:tc>
                  <a:txBody>
                    <a:bodyPr/>
                    <a:lstStyle/>
                    <a:p>
                      <a:pPr marL="0" marR="0" lvl="0" indent="0" algn="just" rtl="0">
                        <a:spcBef>
                          <a:spcPts val="0"/>
                        </a:spcBef>
                        <a:spcAft>
                          <a:spcPts val="0"/>
                        </a:spcAft>
                        <a:buNone/>
                      </a:pPr>
                      <a:r>
                        <a:rPr lang="en-US" sz="1800" u="none" strike="noStrike" cap="none"/>
                        <a:t>Ability to effectively communicate with, understand, and motivate individuals and groups.</a:t>
                      </a:r>
                      <a:endParaRPr/>
                    </a:p>
                  </a:txBody>
                  <a:tcPr marL="91450" marR="91450" marT="45725" marB="45725"/>
                </a:tc>
              </a:tr>
              <a:tr h="320050">
                <a:tc>
                  <a:txBody>
                    <a:bodyPr/>
                    <a:lstStyle/>
                    <a:p>
                      <a:pPr marL="0" marR="0" lvl="0" indent="0" algn="just" rtl="0">
                        <a:spcBef>
                          <a:spcPts val="0"/>
                        </a:spcBef>
                        <a:spcAft>
                          <a:spcPts val="0"/>
                        </a:spcAft>
                        <a:buNone/>
                      </a:pPr>
                      <a:r>
                        <a:rPr lang="en-US" sz="1800" b="1" i="0" u="none" strike="noStrike" cap="none" dirty="0">
                          <a:solidFill>
                            <a:schemeClr val="dk1"/>
                          </a:solidFill>
                          <a:latin typeface="Calibri"/>
                          <a:ea typeface="Calibri"/>
                          <a:cs typeface="Calibri"/>
                          <a:sym typeface="Calibri"/>
                        </a:rPr>
                        <a:t>Conceptual </a:t>
                      </a:r>
                      <a:endParaRPr dirty="0"/>
                    </a:p>
                    <a:p>
                      <a:pPr marL="0" marR="0" lvl="0" indent="0" algn="just" rtl="0">
                        <a:spcBef>
                          <a:spcPts val="0"/>
                        </a:spcBef>
                        <a:spcAft>
                          <a:spcPts val="0"/>
                        </a:spcAft>
                        <a:buNone/>
                      </a:pPr>
                      <a:r>
                        <a:rPr lang="en-US" sz="1800" b="1" i="0" u="none" strike="noStrike" cap="none" dirty="0">
                          <a:solidFill>
                            <a:schemeClr val="dk1"/>
                          </a:solidFill>
                          <a:latin typeface="Calibri"/>
                          <a:ea typeface="Calibri"/>
                          <a:cs typeface="Calibri"/>
                          <a:sym typeface="Calibri"/>
                        </a:rPr>
                        <a:t>skills </a:t>
                      </a:r>
                      <a:endParaRPr dirty="0"/>
                    </a:p>
                  </a:txBody>
                  <a:tcPr marL="91450" marR="91450" marT="45725" marB="45725"/>
                </a:tc>
                <a:tc>
                  <a:txBody>
                    <a:bodyPr/>
                    <a:lstStyle/>
                    <a:p>
                      <a:pPr marL="0" marR="0" lvl="0" indent="0" algn="just" rtl="0">
                        <a:spcBef>
                          <a:spcPts val="0"/>
                        </a:spcBef>
                        <a:spcAft>
                          <a:spcPts val="0"/>
                        </a:spcAft>
                        <a:buNone/>
                      </a:pPr>
                      <a:r>
                        <a:rPr lang="en-US" sz="1800" u="none" strike="noStrike" cap="none"/>
                        <a:t>Ability to think in abstract</a:t>
                      </a:r>
                      <a:endParaRPr/>
                    </a:p>
                  </a:txBody>
                  <a:tcPr marL="91450" marR="91450" marT="45725" marB="45725"/>
                </a:tc>
              </a:tr>
              <a:tr h="320050">
                <a:tc>
                  <a:txBody>
                    <a:bodyPr/>
                    <a:lstStyle/>
                    <a:p>
                      <a:pPr marL="0" marR="0" lvl="0" indent="0" algn="just" rtl="0">
                        <a:spcBef>
                          <a:spcPts val="0"/>
                        </a:spcBef>
                        <a:spcAft>
                          <a:spcPts val="0"/>
                        </a:spcAft>
                        <a:buNone/>
                      </a:pPr>
                      <a:r>
                        <a:rPr lang="en-US" sz="1800" b="1" i="0" u="none" strike="noStrike" cap="none">
                          <a:solidFill>
                            <a:schemeClr val="dk1"/>
                          </a:solidFill>
                          <a:latin typeface="Calibri"/>
                          <a:ea typeface="Calibri"/>
                          <a:cs typeface="Calibri"/>
                          <a:sym typeface="Calibri"/>
                        </a:rPr>
                        <a:t>Diagnostic</a:t>
                      </a:r>
                      <a:endParaRPr/>
                    </a:p>
                    <a:p>
                      <a:pPr marL="0" marR="0" lvl="0" indent="0" algn="just" rtl="0">
                        <a:spcBef>
                          <a:spcPts val="0"/>
                        </a:spcBef>
                        <a:spcAft>
                          <a:spcPts val="0"/>
                        </a:spcAft>
                        <a:buNone/>
                      </a:pPr>
                      <a:r>
                        <a:rPr lang="en-US" sz="1800" b="1" i="0" u="none" strike="noStrike" cap="none">
                          <a:solidFill>
                            <a:schemeClr val="dk1"/>
                          </a:solidFill>
                          <a:latin typeface="Calibri"/>
                          <a:ea typeface="Calibri"/>
                          <a:cs typeface="Calibri"/>
                          <a:sym typeface="Calibri"/>
                        </a:rPr>
                        <a:t>skills</a:t>
                      </a:r>
                      <a:endParaRPr/>
                    </a:p>
                  </a:txBody>
                  <a:tcPr marL="91450" marR="91450" marT="45725" marB="45725"/>
                </a:tc>
                <a:tc>
                  <a:txBody>
                    <a:bodyPr/>
                    <a:lstStyle/>
                    <a:p>
                      <a:pPr marL="0" marR="0" lvl="0" indent="0" algn="just" rtl="0">
                        <a:spcBef>
                          <a:spcPts val="0"/>
                        </a:spcBef>
                        <a:spcAft>
                          <a:spcPts val="0"/>
                        </a:spcAft>
                        <a:buNone/>
                      </a:pPr>
                      <a:r>
                        <a:rPr lang="en-US" sz="1800" u="none" strike="noStrike" cap="none"/>
                        <a:t>Ability to understand cause-and-effect relationships and to recognize the optimal solutions to the problem.</a:t>
                      </a:r>
                      <a:endParaRPr/>
                    </a:p>
                  </a:txBody>
                  <a:tcPr marL="91450" marR="91450" marT="45725" marB="45725"/>
                </a:tc>
              </a:tr>
            </a:tbl>
          </a:graphicData>
        </a:graphic>
      </p:graphicFrame>
      <p:grpSp>
        <p:nvGrpSpPr>
          <p:cNvPr id="479" name="Google Shape;479;p29"/>
          <p:cNvGrpSpPr/>
          <p:nvPr/>
        </p:nvGrpSpPr>
        <p:grpSpPr>
          <a:xfrm>
            <a:off x="130614" y="576748"/>
            <a:ext cx="9421206" cy="524016"/>
            <a:chOff x="130614" y="576748"/>
            <a:chExt cx="9421206" cy="524016"/>
          </a:xfrm>
        </p:grpSpPr>
        <p:sp>
          <p:nvSpPr>
            <p:cNvPr id="480" name="Google Shape;480;p29"/>
            <p:cNvSpPr txBox="1"/>
            <p:nvPr/>
          </p:nvSpPr>
          <p:spPr>
            <a:xfrm>
              <a:off x="2325813" y="576748"/>
              <a:ext cx="7226007"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chemeClr val="lt1"/>
                  </a:solidFill>
                  <a:latin typeface="Times New Roman"/>
                  <a:ea typeface="Times New Roman"/>
                  <a:cs typeface="Times New Roman"/>
                  <a:sym typeface="Times New Roman"/>
                </a:rPr>
                <a:t>ORGANIZATIONAL BEHAVIOR</a:t>
              </a:r>
              <a:endParaRPr sz="2800">
                <a:solidFill>
                  <a:srgbClr val="FF9518"/>
                </a:solidFill>
                <a:latin typeface="Times New Roman"/>
                <a:ea typeface="Times New Roman"/>
                <a:cs typeface="Times New Roman"/>
                <a:sym typeface="Times New Roman"/>
              </a:endParaRPr>
            </a:p>
          </p:txBody>
        </p:sp>
        <p:sp>
          <p:nvSpPr>
            <p:cNvPr id="481" name="Google Shape;481;p29"/>
            <p:cNvSpPr/>
            <p:nvPr/>
          </p:nvSpPr>
          <p:spPr>
            <a:xfrm>
              <a:off x="130614" y="577544"/>
              <a:ext cx="2090637"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chemeClr val="lt1"/>
                  </a:solidFill>
                  <a:latin typeface="Times New Roman"/>
                  <a:ea typeface="Times New Roman"/>
                  <a:cs typeface="Times New Roman"/>
                  <a:sym typeface="Times New Roman"/>
                </a:rPr>
                <a:t>CHAPTER 1</a:t>
              </a:r>
              <a:endParaRPr/>
            </a:p>
          </p:txBody>
        </p:sp>
      </p:gr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485"/>
        <p:cNvGrpSpPr/>
        <p:nvPr/>
      </p:nvGrpSpPr>
      <p:grpSpPr>
        <a:xfrm>
          <a:off x="0" y="0"/>
          <a:ext cx="0" cy="0"/>
          <a:chOff x="0" y="0"/>
          <a:chExt cx="0" cy="0"/>
        </a:xfrm>
      </p:grpSpPr>
      <p:pic>
        <p:nvPicPr>
          <p:cNvPr id="486" name="Google Shape;486;p30"/>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487" name="Google Shape;487;p30"/>
          <p:cNvPicPr preferRelativeResize="0"/>
          <p:nvPr/>
        </p:nvPicPr>
        <p:blipFill rotWithShape="1">
          <a:blip r:embed="rId4">
            <a:alphaModFix/>
          </a:blip>
          <a:srcRect/>
          <a:stretch/>
        </p:blipFill>
        <p:spPr>
          <a:xfrm>
            <a:off x="2289771" y="5954663"/>
            <a:ext cx="9902229" cy="204838"/>
          </a:xfrm>
          <a:prstGeom prst="rect">
            <a:avLst/>
          </a:prstGeom>
          <a:noFill/>
          <a:ln>
            <a:noFill/>
          </a:ln>
        </p:spPr>
      </p:pic>
      <p:pic>
        <p:nvPicPr>
          <p:cNvPr id="488" name="Google Shape;488;p30"/>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489" name="Google Shape;489;p30"/>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490" name="Google Shape;490;p30"/>
          <p:cNvPicPr preferRelativeResize="0"/>
          <p:nvPr/>
        </p:nvPicPr>
        <p:blipFill rotWithShape="1">
          <a:blip r:embed="rId6">
            <a:alphaModFix/>
          </a:blip>
          <a:srcRect/>
          <a:stretch/>
        </p:blipFill>
        <p:spPr>
          <a:xfrm>
            <a:off x="-17323" y="0"/>
            <a:ext cx="9533101" cy="1610200"/>
          </a:xfrm>
          <a:prstGeom prst="rect">
            <a:avLst/>
          </a:prstGeom>
          <a:noFill/>
          <a:ln>
            <a:noFill/>
          </a:ln>
        </p:spPr>
      </p:pic>
      <p:sp>
        <p:nvSpPr>
          <p:cNvPr id="491" name="Google Shape;491;p30"/>
          <p:cNvSpPr txBox="1"/>
          <p:nvPr/>
        </p:nvSpPr>
        <p:spPr>
          <a:xfrm>
            <a:off x="1582617" y="1425534"/>
            <a:ext cx="9655226" cy="880369"/>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1800" b="1" i="1">
                <a:solidFill>
                  <a:schemeClr val="dk1"/>
                </a:solidFill>
                <a:latin typeface="Calibri"/>
                <a:ea typeface="Calibri"/>
                <a:cs typeface="Calibri"/>
                <a:sym typeface="Calibri"/>
              </a:rPr>
              <a:t>     </a:t>
            </a:r>
            <a:endParaRPr/>
          </a:p>
          <a:p>
            <a:pPr marL="285750" marR="0" lvl="0" indent="-171450" algn="just" rtl="0">
              <a:lnSpc>
                <a:spcPct val="150000"/>
              </a:lnSpc>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graphicFrame>
        <p:nvGraphicFramePr>
          <p:cNvPr id="492" name="Google Shape;492;p30"/>
          <p:cNvGraphicFramePr/>
          <p:nvPr/>
        </p:nvGraphicFramePr>
        <p:xfrm>
          <a:off x="1874165" y="1579338"/>
          <a:ext cx="9241550" cy="4399310"/>
        </p:xfrm>
        <a:graphic>
          <a:graphicData uri="http://schemas.openxmlformats.org/drawingml/2006/table">
            <a:tbl>
              <a:tblPr firstRow="1" bandRow="1">
                <a:noFill/>
                <a:tableStyleId>{056E4201-E133-446D-9ED5-A3494C18EBA9}</a:tableStyleId>
              </a:tblPr>
              <a:tblGrid>
                <a:gridCol w="2021750"/>
                <a:gridCol w="7219800"/>
              </a:tblGrid>
              <a:tr h="370850">
                <a:tc gridSpan="2">
                  <a:txBody>
                    <a:bodyPr/>
                    <a:lstStyle/>
                    <a:p>
                      <a:pPr marL="0" marR="0" lvl="0" indent="0" algn="just" rtl="0">
                        <a:lnSpc>
                          <a:spcPct val="100000"/>
                        </a:lnSpc>
                        <a:spcBef>
                          <a:spcPts val="0"/>
                        </a:spcBef>
                        <a:spcAft>
                          <a:spcPts val="0"/>
                        </a:spcAft>
                        <a:buClr>
                          <a:srgbClr val="0A1F61"/>
                        </a:buClr>
                        <a:buSzPts val="1800"/>
                        <a:buFont typeface="Times New Roman"/>
                        <a:buNone/>
                      </a:pPr>
                      <a:r>
                        <a:rPr lang="en-US" sz="1800" b="1" u="sng" strike="noStrike" cap="none">
                          <a:solidFill>
                            <a:srgbClr val="0A1F61"/>
                          </a:solidFill>
                          <a:latin typeface="Times New Roman"/>
                          <a:ea typeface="Times New Roman"/>
                          <a:cs typeface="Times New Roman"/>
                          <a:sym typeface="Times New Roman"/>
                        </a:rPr>
                        <a:t>2- Critical Managerial Skills:</a:t>
                      </a:r>
                      <a:endParaRPr/>
                    </a:p>
                  </a:txBody>
                  <a:tcPr marL="91450" marR="91450" marT="45725" marB="45725"/>
                </a:tc>
                <a:tc hMerge="1">
                  <a:txBody>
                    <a:bodyPr/>
                    <a:lstStyle/>
                    <a:p>
                      <a:endParaRPr lang="ar-SA"/>
                    </a:p>
                  </a:txBody>
                  <a:tcPr/>
                </a:tc>
              </a:tr>
              <a:tr h="370850">
                <a:tc>
                  <a:txBody>
                    <a:bodyPr/>
                    <a:lstStyle/>
                    <a:p>
                      <a:pPr marL="0" marR="0" lvl="0" indent="0" algn="just" rtl="0">
                        <a:spcBef>
                          <a:spcPts val="0"/>
                        </a:spcBef>
                        <a:spcAft>
                          <a:spcPts val="0"/>
                        </a:spcAft>
                        <a:buNone/>
                      </a:pPr>
                      <a:r>
                        <a:rPr lang="en-US" sz="1800" b="1" i="0" u="none" strike="noStrike" cap="none">
                          <a:latin typeface="Times New Roman"/>
                          <a:ea typeface="Times New Roman"/>
                          <a:cs typeface="Times New Roman"/>
                          <a:sym typeface="Times New Roman"/>
                        </a:rPr>
                        <a:t>Technical skills: </a:t>
                      </a:r>
                      <a:endParaRPr sz="1800" b="1" u="none" strike="noStrike" cap="none">
                        <a:latin typeface="Times New Roman"/>
                        <a:ea typeface="Times New Roman"/>
                        <a:cs typeface="Times New Roman"/>
                        <a:sym typeface="Times New Roman"/>
                      </a:endParaRPr>
                    </a:p>
                  </a:txBody>
                  <a:tcPr marL="91450" marR="91450" marT="45725" marB="45725"/>
                </a:tc>
                <a:tc>
                  <a:txBody>
                    <a:bodyPr/>
                    <a:lstStyle/>
                    <a:p>
                      <a:pPr marL="0" marR="0" lvl="0" indent="0" algn="just" rtl="0">
                        <a:spcBef>
                          <a:spcPts val="0"/>
                        </a:spcBef>
                        <a:spcAft>
                          <a:spcPts val="0"/>
                        </a:spcAft>
                        <a:buNone/>
                      </a:pPr>
                      <a:endParaRPr sz="1800" u="none" strike="noStrike" cap="none">
                        <a:latin typeface="Times New Roman"/>
                        <a:ea typeface="Times New Roman"/>
                        <a:cs typeface="Times New Roman"/>
                        <a:sym typeface="Times New Roman"/>
                      </a:endParaRPr>
                    </a:p>
                  </a:txBody>
                  <a:tcPr marL="91450" marR="91450" marT="45725" marB="45725"/>
                </a:tc>
              </a:tr>
              <a:tr h="370850">
                <a:tc gridSpan="2">
                  <a:txBody>
                    <a:bodyPr/>
                    <a:lstStyle/>
                    <a:p>
                      <a:pPr marL="0" marR="0" lvl="0" indent="0" algn="just" rtl="0">
                        <a:spcBef>
                          <a:spcPts val="0"/>
                        </a:spcBef>
                        <a:spcAft>
                          <a:spcPts val="0"/>
                        </a:spcAft>
                        <a:buNone/>
                      </a:pPr>
                      <a:r>
                        <a:rPr lang="en-US" sz="1800" b="0" i="0" u="none" strike="noStrike" cap="none">
                          <a:solidFill>
                            <a:schemeClr val="dk1"/>
                          </a:solidFill>
                          <a:latin typeface="Times New Roman"/>
                          <a:ea typeface="Times New Roman"/>
                          <a:cs typeface="Times New Roman"/>
                          <a:sym typeface="Times New Roman"/>
                        </a:rPr>
                        <a:t>Technical skills involve skills that give the managers the ability and the knowledge to use a variety of techniques to achieve their objectives. These skills not only involve operating machines and software, production tools, and pieces of equipment but also the skills needed to boost sales, design different types of products and services, and market the services and the products.</a:t>
                      </a:r>
                      <a:endParaRPr/>
                    </a:p>
                    <a:p>
                      <a:pPr marL="0" marR="0" lvl="0" indent="0" algn="just" rtl="0">
                        <a:spcBef>
                          <a:spcPts val="0"/>
                        </a:spcBef>
                        <a:spcAft>
                          <a:spcPts val="0"/>
                        </a:spcAft>
                        <a:buNone/>
                      </a:pPr>
                      <a:endParaRPr sz="1800" b="0" i="0" u="none" strike="noStrike" cap="none">
                        <a:solidFill>
                          <a:schemeClr val="dk1"/>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800" b="1" i="0" u="sng" strike="noStrike" cap="none">
                          <a:solidFill>
                            <a:schemeClr val="dk1"/>
                          </a:solidFill>
                          <a:latin typeface="Times New Roman"/>
                          <a:ea typeface="Times New Roman"/>
                          <a:cs typeface="Times New Roman"/>
                          <a:sym typeface="Times New Roman"/>
                        </a:rPr>
                        <a:t>Example:</a:t>
                      </a:r>
                      <a:endParaRPr/>
                    </a:p>
                    <a:p>
                      <a:pPr marL="285750" marR="0" lvl="0" indent="-285750" algn="just" rtl="0">
                        <a:spcBef>
                          <a:spcPts val="0"/>
                        </a:spcBef>
                        <a:spcAft>
                          <a:spcPts val="0"/>
                        </a:spcAft>
                        <a:buClr>
                          <a:schemeClr val="dk1"/>
                        </a:buClr>
                        <a:buSzPts val="1800"/>
                        <a:buFont typeface="Times New Roman"/>
                        <a:buChar char="-"/>
                      </a:pPr>
                      <a:r>
                        <a:rPr lang="en-US" sz="1800" b="0" i="0" u="none" strike="noStrike" cap="none">
                          <a:solidFill>
                            <a:schemeClr val="dk1"/>
                          </a:solidFill>
                          <a:latin typeface="Times New Roman"/>
                          <a:ea typeface="Times New Roman"/>
                          <a:cs typeface="Times New Roman"/>
                          <a:sym typeface="Times New Roman"/>
                        </a:rPr>
                        <a:t>The chairman and CEO of Xerox cooperation, Ursula Burns, started her career as mechanical engineer</a:t>
                      </a:r>
                      <a:endParaRPr/>
                    </a:p>
                    <a:p>
                      <a:pPr marL="285750" marR="0" lvl="0" indent="-285750" algn="just" rtl="0">
                        <a:spcBef>
                          <a:spcPts val="0"/>
                        </a:spcBef>
                        <a:spcAft>
                          <a:spcPts val="0"/>
                        </a:spcAft>
                        <a:buClr>
                          <a:schemeClr val="dk1"/>
                        </a:buClr>
                        <a:buSzPts val="1800"/>
                        <a:buFont typeface="Times New Roman"/>
                        <a:buChar char="-"/>
                      </a:pPr>
                      <a:r>
                        <a:rPr lang="en-US" sz="1800" b="0" i="0" u="none" strike="noStrike" cap="none">
                          <a:solidFill>
                            <a:schemeClr val="dk1"/>
                          </a:solidFill>
                          <a:latin typeface="Times New Roman"/>
                          <a:ea typeface="Times New Roman"/>
                          <a:cs typeface="Times New Roman"/>
                          <a:sym typeface="Times New Roman"/>
                        </a:rPr>
                        <a:t>Manager with strong technical skills include Rex Tillerson (CEO of EXXON Mobil ) who stared his career as production engineer.</a:t>
                      </a:r>
                      <a:endParaRPr/>
                    </a:p>
                    <a:p>
                      <a:pPr marL="285750" marR="0" lvl="0" indent="-171450" algn="just" rtl="0">
                        <a:spcBef>
                          <a:spcPts val="0"/>
                        </a:spcBef>
                        <a:spcAft>
                          <a:spcPts val="0"/>
                        </a:spcAft>
                        <a:buClr>
                          <a:schemeClr val="dk1"/>
                        </a:buClr>
                        <a:buSzPts val="1800"/>
                        <a:buFont typeface="Calibri"/>
                        <a:buNone/>
                      </a:pPr>
                      <a:endParaRPr sz="1800" b="0" i="0" u="none" strike="noStrike" cap="none">
                        <a:solidFill>
                          <a:schemeClr val="dk1"/>
                        </a:solidFill>
                        <a:latin typeface="Times New Roman"/>
                        <a:ea typeface="Times New Roman"/>
                        <a:cs typeface="Times New Roman"/>
                        <a:sym typeface="Times New Roman"/>
                      </a:endParaRPr>
                    </a:p>
                    <a:p>
                      <a:pPr marL="285750" marR="0" lvl="0" indent="-171450" algn="just" rtl="0">
                        <a:spcBef>
                          <a:spcPts val="0"/>
                        </a:spcBef>
                        <a:spcAft>
                          <a:spcPts val="0"/>
                        </a:spcAft>
                        <a:buClr>
                          <a:schemeClr val="dk1"/>
                        </a:buClr>
                        <a:buSzPts val="1800"/>
                        <a:buFont typeface="Calibri"/>
                        <a:buNone/>
                      </a:pPr>
                      <a:endParaRPr sz="1800" b="0" i="0" u="none" strike="noStrike" cap="none">
                        <a:solidFill>
                          <a:schemeClr val="dk1"/>
                        </a:solidFill>
                        <a:latin typeface="Times New Roman"/>
                        <a:ea typeface="Times New Roman"/>
                        <a:cs typeface="Times New Roman"/>
                        <a:sym typeface="Times New Roman"/>
                      </a:endParaRPr>
                    </a:p>
                    <a:p>
                      <a:pPr marL="0" marR="0" lvl="0" indent="0" algn="just" rtl="0">
                        <a:spcBef>
                          <a:spcPts val="0"/>
                        </a:spcBef>
                        <a:spcAft>
                          <a:spcPts val="0"/>
                        </a:spcAft>
                        <a:buNone/>
                      </a:pPr>
                      <a:endParaRPr sz="1800" u="none" strike="noStrike" cap="none">
                        <a:latin typeface="Times New Roman"/>
                        <a:ea typeface="Times New Roman"/>
                        <a:cs typeface="Times New Roman"/>
                        <a:sym typeface="Times New Roman"/>
                      </a:endParaRPr>
                    </a:p>
                  </a:txBody>
                  <a:tcPr marL="91450" marR="91450" marT="45725" marB="45725"/>
                </a:tc>
                <a:tc hMerge="1">
                  <a:txBody>
                    <a:bodyPr/>
                    <a:lstStyle/>
                    <a:p>
                      <a:endParaRPr lang="ar-SA"/>
                    </a:p>
                  </a:txBody>
                  <a:tcPr/>
                </a:tc>
              </a:tr>
            </a:tbl>
          </a:graphicData>
        </a:graphic>
      </p:graphicFrame>
      <p:grpSp>
        <p:nvGrpSpPr>
          <p:cNvPr id="493" name="Google Shape;493;p30"/>
          <p:cNvGrpSpPr/>
          <p:nvPr/>
        </p:nvGrpSpPr>
        <p:grpSpPr>
          <a:xfrm>
            <a:off x="130614" y="576748"/>
            <a:ext cx="9421206" cy="524016"/>
            <a:chOff x="130614" y="576748"/>
            <a:chExt cx="9421206" cy="524016"/>
          </a:xfrm>
        </p:grpSpPr>
        <p:sp>
          <p:nvSpPr>
            <p:cNvPr id="494" name="Google Shape;494;p30"/>
            <p:cNvSpPr txBox="1"/>
            <p:nvPr/>
          </p:nvSpPr>
          <p:spPr>
            <a:xfrm>
              <a:off x="2325813" y="576748"/>
              <a:ext cx="7226007"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chemeClr val="lt1"/>
                  </a:solidFill>
                  <a:latin typeface="Times New Roman"/>
                  <a:ea typeface="Times New Roman"/>
                  <a:cs typeface="Times New Roman"/>
                  <a:sym typeface="Times New Roman"/>
                </a:rPr>
                <a:t>ORGANIZATIONAL BEHAVIOR</a:t>
              </a:r>
              <a:endParaRPr sz="2800">
                <a:solidFill>
                  <a:srgbClr val="FF9518"/>
                </a:solidFill>
                <a:latin typeface="Times New Roman"/>
                <a:ea typeface="Times New Roman"/>
                <a:cs typeface="Times New Roman"/>
                <a:sym typeface="Times New Roman"/>
              </a:endParaRPr>
            </a:p>
          </p:txBody>
        </p:sp>
        <p:sp>
          <p:nvSpPr>
            <p:cNvPr id="495" name="Google Shape;495;p30"/>
            <p:cNvSpPr/>
            <p:nvPr/>
          </p:nvSpPr>
          <p:spPr>
            <a:xfrm>
              <a:off x="130614" y="577544"/>
              <a:ext cx="2090637"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chemeClr val="lt1"/>
                  </a:solidFill>
                  <a:latin typeface="Times New Roman"/>
                  <a:ea typeface="Times New Roman"/>
                  <a:cs typeface="Times New Roman"/>
                  <a:sym typeface="Times New Roman"/>
                </a:rPr>
                <a:t>CHAPTER 1</a:t>
              </a:r>
              <a:endParaRPr/>
            </a:p>
          </p:txBody>
        </p:sp>
      </p:gr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499"/>
        <p:cNvGrpSpPr/>
        <p:nvPr/>
      </p:nvGrpSpPr>
      <p:grpSpPr>
        <a:xfrm>
          <a:off x="0" y="0"/>
          <a:ext cx="0" cy="0"/>
          <a:chOff x="0" y="0"/>
          <a:chExt cx="0" cy="0"/>
        </a:xfrm>
      </p:grpSpPr>
      <p:pic>
        <p:nvPicPr>
          <p:cNvPr id="500" name="Google Shape;500;p31"/>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501" name="Google Shape;501;p31"/>
          <p:cNvPicPr preferRelativeResize="0"/>
          <p:nvPr/>
        </p:nvPicPr>
        <p:blipFill rotWithShape="1">
          <a:blip r:embed="rId4">
            <a:alphaModFix/>
          </a:blip>
          <a:srcRect/>
          <a:stretch/>
        </p:blipFill>
        <p:spPr>
          <a:xfrm>
            <a:off x="2289771" y="5954663"/>
            <a:ext cx="9902229" cy="204838"/>
          </a:xfrm>
          <a:prstGeom prst="rect">
            <a:avLst/>
          </a:prstGeom>
          <a:noFill/>
          <a:ln>
            <a:noFill/>
          </a:ln>
        </p:spPr>
      </p:pic>
      <p:pic>
        <p:nvPicPr>
          <p:cNvPr id="502" name="Google Shape;502;p31"/>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503" name="Google Shape;503;p31"/>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504" name="Google Shape;504;p31"/>
          <p:cNvPicPr preferRelativeResize="0"/>
          <p:nvPr/>
        </p:nvPicPr>
        <p:blipFill rotWithShape="1">
          <a:blip r:embed="rId6">
            <a:alphaModFix/>
          </a:blip>
          <a:srcRect/>
          <a:stretch/>
        </p:blipFill>
        <p:spPr>
          <a:xfrm>
            <a:off x="-17323" y="0"/>
            <a:ext cx="9533101" cy="1610200"/>
          </a:xfrm>
          <a:prstGeom prst="rect">
            <a:avLst/>
          </a:prstGeom>
          <a:noFill/>
          <a:ln>
            <a:noFill/>
          </a:ln>
        </p:spPr>
      </p:pic>
      <p:sp>
        <p:nvSpPr>
          <p:cNvPr id="505" name="Google Shape;505;p31"/>
          <p:cNvSpPr txBox="1"/>
          <p:nvPr/>
        </p:nvSpPr>
        <p:spPr>
          <a:xfrm>
            <a:off x="1582617" y="1425534"/>
            <a:ext cx="9655226" cy="880369"/>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1800" b="1" i="1">
                <a:solidFill>
                  <a:schemeClr val="dk1"/>
                </a:solidFill>
                <a:latin typeface="Calibri"/>
                <a:ea typeface="Calibri"/>
                <a:cs typeface="Calibri"/>
                <a:sym typeface="Calibri"/>
              </a:rPr>
              <a:t>     </a:t>
            </a:r>
            <a:endParaRPr/>
          </a:p>
          <a:p>
            <a:pPr marL="285750" marR="0" lvl="0" indent="-171450" algn="just" rtl="0">
              <a:lnSpc>
                <a:spcPct val="150000"/>
              </a:lnSpc>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graphicFrame>
        <p:nvGraphicFramePr>
          <p:cNvPr id="506" name="Google Shape;506;p31"/>
          <p:cNvGraphicFramePr/>
          <p:nvPr/>
        </p:nvGraphicFramePr>
        <p:xfrm>
          <a:off x="1874165" y="1579338"/>
          <a:ext cx="9241550" cy="3850670"/>
        </p:xfrm>
        <a:graphic>
          <a:graphicData uri="http://schemas.openxmlformats.org/drawingml/2006/table">
            <a:tbl>
              <a:tblPr firstRow="1" bandRow="1">
                <a:noFill/>
                <a:tableStyleId>{056E4201-E133-446D-9ED5-A3494C18EBA9}</a:tableStyleId>
              </a:tblPr>
              <a:tblGrid>
                <a:gridCol w="2976125"/>
                <a:gridCol w="6265425"/>
              </a:tblGrid>
              <a:tr h="370850">
                <a:tc gridSpan="2">
                  <a:txBody>
                    <a:bodyPr/>
                    <a:lstStyle/>
                    <a:p>
                      <a:pPr marL="0" marR="0" lvl="0" indent="0" algn="just" rtl="0">
                        <a:lnSpc>
                          <a:spcPct val="100000"/>
                        </a:lnSpc>
                        <a:spcBef>
                          <a:spcPts val="0"/>
                        </a:spcBef>
                        <a:spcAft>
                          <a:spcPts val="0"/>
                        </a:spcAft>
                        <a:buClr>
                          <a:srgbClr val="0A1F61"/>
                        </a:buClr>
                        <a:buSzPts val="1800"/>
                        <a:buFont typeface="Times New Roman"/>
                        <a:buNone/>
                      </a:pPr>
                      <a:r>
                        <a:rPr lang="en-US" sz="1800" b="1" u="sng" strike="noStrike" cap="none" dirty="0">
                          <a:solidFill>
                            <a:srgbClr val="0A1F61"/>
                          </a:solidFill>
                          <a:latin typeface="Times New Roman"/>
                          <a:ea typeface="Times New Roman"/>
                          <a:cs typeface="Times New Roman"/>
                          <a:sym typeface="Times New Roman"/>
                        </a:rPr>
                        <a:t>2- Critical Managerial Skills:</a:t>
                      </a:r>
                      <a:endParaRPr dirty="0"/>
                    </a:p>
                  </a:txBody>
                  <a:tcPr marL="91450" marR="91450" marT="45725" marB="45725"/>
                </a:tc>
                <a:tc hMerge="1">
                  <a:txBody>
                    <a:bodyPr/>
                    <a:lstStyle/>
                    <a:p>
                      <a:endParaRPr lang="ar-SA"/>
                    </a:p>
                  </a:txBody>
                  <a:tcPr/>
                </a:tc>
              </a:tr>
              <a:tr h="370850">
                <a:tc>
                  <a:txBody>
                    <a:bodyPr/>
                    <a:lstStyle/>
                    <a:p>
                      <a:pPr marL="0" marR="0" lvl="0" indent="0" algn="just" rtl="0">
                        <a:spcBef>
                          <a:spcPts val="0"/>
                        </a:spcBef>
                        <a:spcAft>
                          <a:spcPts val="0"/>
                        </a:spcAft>
                        <a:buNone/>
                      </a:pPr>
                      <a:r>
                        <a:rPr lang="en-US" sz="1800" b="1" i="0" u="none" strike="noStrike" cap="none">
                          <a:latin typeface="Times New Roman"/>
                          <a:ea typeface="Times New Roman"/>
                          <a:cs typeface="Times New Roman"/>
                          <a:sym typeface="Times New Roman"/>
                        </a:rPr>
                        <a:t>Interpersonal  skills: </a:t>
                      </a:r>
                      <a:endParaRPr sz="1800" b="1" u="none" strike="noStrike" cap="none">
                        <a:latin typeface="Times New Roman"/>
                        <a:ea typeface="Times New Roman"/>
                        <a:cs typeface="Times New Roman"/>
                        <a:sym typeface="Times New Roman"/>
                      </a:endParaRPr>
                    </a:p>
                  </a:txBody>
                  <a:tcPr marL="91450" marR="91450" marT="45725" marB="45725"/>
                </a:tc>
                <a:tc>
                  <a:txBody>
                    <a:bodyPr/>
                    <a:lstStyle/>
                    <a:p>
                      <a:pPr marL="0" marR="0" lvl="0" indent="0" algn="just" rtl="0">
                        <a:spcBef>
                          <a:spcPts val="0"/>
                        </a:spcBef>
                        <a:spcAft>
                          <a:spcPts val="0"/>
                        </a:spcAft>
                        <a:buNone/>
                      </a:pPr>
                      <a:endParaRPr sz="1800" u="none" strike="noStrike" cap="none">
                        <a:latin typeface="Times New Roman"/>
                        <a:ea typeface="Times New Roman"/>
                        <a:cs typeface="Times New Roman"/>
                        <a:sym typeface="Times New Roman"/>
                      </a:endParaRPr>
                    </a:p>
                  </a:txBody>
                  <a:tcPr marL="91450" marR="91450" marT="45725" marB="45725"/>
                </a:tc>
              </a:tr>
              <a:tr h="370850">
                <a:tc gridSpan="2">
                  <a:txBody>
                    <a:bodyPr/>
                    <a:lstStyle/>
                    <a:p>
                      <a:pPr marL="0" marR="0" lvl="0" indent="0" algn="just" rtl="0">
                        <a:spcBef>
                          <a:spcPts val="0"/>
                        </a:spcBef>
                        <a:spcAft>
                          <a:spcPts val="0"/>
                        </a:spcAft>
                        <a:buNone/>
                      </a:pPr>
                      <a:r>
                        <a:rPr lang="en-US" sz="1800" b="0" i="0" u="none" strike="noStrike" cap="none" dirty="0">
                          <a:solidFill>
                            <a:schemeClr val="dk1"/>
                          </a:solidFill>
                          <a:latin typeface="Times New Roman"/>
                          <a:ea typeface="Times New Roman"/>
                          <a:cs typeface="Times New Roman"/>
                          <a:sym typeface="Times New Roman"/>
                        </a:rPr>
                        <a:t>The human or the interpersonal skills are the skills that present the managers’ ability to interact, work or relate effectively with people. These skills enable the managers to make use of human potential in the company and motivate the employees for better results.</a:t>
                      </a:r>
                      <a:endParaRPr dirty="0"/>
                    </a:p>
                    <a:p>
                      <a:pPr marL="0" marR="0" lvl="0" indent="0" algn="just" rtl="0">
                        <a:spcBef>
                          <a:spcPts val="0"/>
                        </a:spcBef>
                        <a:spcAft>
                          <a:spcPts val="0"/>
                        </a:spcAft>
                        <a:buNone/>
                      </a:pPr>
                      <a:endParaRPr sz="1800" b="0" i="0" u="none" strike="noStrike" cap="none" dirty="0">
                        <a:solidFill>
                          <a:schemeClr val="dk1"/>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800" b="1" i="0" u="sng" strike="noStrike" cap="none" dirty="0">
                          <a:solidFill>
                            <a:schemeClr val="dk1"/>
                          </a:solidFill>
                          <a:latin typeface="Times New Roman"/>
                          <a:ea typeface="Times New Roman"/>
                          <a:cs typeface="Times New Roman"/>
                          <a:sym typeface="Times New Roman"/>
                        </a:rPr>
                        <a:t>Examples :</a:t>
                      </a:r>
                      <a:endParaRPr dirty="0"/>
                    </a:p>
                    <a:p>
                      <a:pPr marL="0" marR="0" lvl="0" indent="0" algn="just" rtl="0">
                        <a:spcBef>
                          <a:spcPts val="0"/>
                        </a:spcBef>
                        <a:spcAft>
                          <a:spcPts val="0"/>
                        </a:spcAft>
                        <a:buNone/>
                      </a:pPr>
                      <a:endParaRPr sz="1800" b="1" i="0" u="sng" strike="noStrike" cap="none" dirty="0">
                        <a:solidFill>
                          <a:schemeClr val="dk1"/>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800" b="0" i="0" u="none" strike="noStrike" cap="none" dirty="0">
                          <a:solidFill>
                            <a:schemeClr val="dk1"/>
                          </a:solidFill>
                          <a:latin typeface="Times New Roman"/>
                          <a:ea typeface="Times New Roman"/>
                          <a:cs typeface="Times New Roman"/>
                          <a:sym typeface="Times New Roman"/>
                        </a:rPr>
                        <a:t>- </a:t>
                      </a:r>
                      <a:r>
                        <a:rPr lang="en-US" sz="1800" b="1" i="0" u="sng" strike="noStrike" cap="none" dirty="0">
                          <a:solidFill>
                            <a:schemeClr val="dk1"/>
                          </a:solidFill>
                          <a:latin typeface="Times New Roman"/>
                          <a:ea typeface="Times New Roman"/>
                          <a:cs typeface="Times New Roman"/>
                          <a:sym typeface="Times New Roman"/>
                        </a:rPr>
                        <a:t>Howard Schultz </a:t>
                      </a:r>
                      <a:r>
                        <a:rPr lang="en-US" sz="1800" b="0" i="0" u="none" strike="noStrike" cap="none" dirty="0">
                          <a:solidFill>
                            <a:schemeClr val="dk1"/>
                          </a:solidFill>
                          <a:latin typeface="Times New Roman"/>
                          <a:ea typeface="Times New Roman"/>
                          <a:cs typeface="Times New Roman"/>
                          <a:sym typeface="Times New Roman"/>
                        </a:rPr>
                        <a:t>is the CEO of Starbucks who is able to relate to employee by demonstrating respect and dignity. Schultz remains committed to providing health care benefits despite rising health care costs and has created educational opportunities for Starbucks partner. These qualities inspired others through out the organizations and make them work hard to help Starbucks reach its goals.</a:t>
                      </a:r>
                      <a:endParaRPr dirty="0"/>
                    </a:p>
                  </a:txBody>
                  <a:tcPr marL="91450" marR="91450" marT="45725" marB="45725"/>
                </a:tc>
                <a:tc hMerge="1">
                  <a:txBody>
                    <a:bodyPr/>
                    <a:lstStyle/>
                    <a:p>
                      <a:endParaRPr lang="ar-SA"/>
                    </a:p>
                  </a:txBody>
                  <a:tcPr/>
                </a:tc>
              </a:tr>
            </a:tbl>
          </a:graphicData>
        </a:graphic>
      </p:graphicFrame>
      <p:grpSp>
        <p:nvGrpSpPr>
          <p:cNvPr id="507" name="Google Shape;507;p31"/>
          <p:cNvGrpSpPr/>
          <p:nvPr/>
        </p:nvGrpSpPr>
        <p:grpSpPr>
          <a:xfrm>
            <a:off x="130614" y="576748"/>
            <a:ext cx="9421206" cy="524016"/>
            <a:chOff x="130614" y="576748"/>
            <a:chExt cx="9421206" cy="524016"/>
          </a:xfrm>
        </p:grpSpPr>
        <p:sp>
          <p:nvSpPr>
            <p:cNvPr id="508" name="Google Shape;508;p31"/>
            <p:cNvSpPr txBox="1"/>
            <p:nvPr/>
          </p:nvSpPr>
          <p:spPr>
            <a:xfrm>
              <a:off x="2325813" y="576748"/>
              <a:ext cx="7226007"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chemeClr val="lt1"/>
                  </a:solidFill>
                  <a:latin typeface="Times New Roman"/>
                  <a:ea typeface="Times New Roman"/>
                  <a:cs typeface="Times New Roman"/>
                  <a:sym typeface="Times New Roman"/>
                </a:rPr>
                <a:t>ORGANIZATIONAL BEHAVIOR</a:t>
              </a:r>
              <a:endParaRPr sz="2800">
                <a:solidFill>
                  <a:srgbClr val="FF9518"/>
                </a:solidFill>
                <a:latin typeface="Times New Roman"/>
                <a:ea typeface="Times New Roman"/>
                <a:cs typeface="Times New Roman"/>
                <a:sym typeface="Times New Roman"/>
              </a:endParaRPr>
            </a:p>
          </p:txBody>
        </p:sp>
        <p:sp>
          <p:nvSpPr>
            <p:cNvPr id="509" name="Google Shape;509;p31"/>
            <p:cNvSpPr/>
            <p:nvPr/>
          </p:nvSpPr>
          <p:spPr>
            <a:xfrm>
              <a:off x="130614" y="577544"/>
              <a:ext cx="2090637"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chemeClr val="lt1"/>
                  </a:solidFill>
                  <a:latin typeface="Times New Roman"/>
                  <a:ea typeface="Times New Roman"/>
                  <a:cs typeface="Times New Roman"/>
                  <a:sym typeface="Times New Roman"/>
                </a:rPr>
                <a:t>CHAPTER 1</a:t>
              </a:r>
              <a:endParaRPr/>
            </a:p>
          </p:txBody>
        </p:sp>
      </p:gr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513"/>
        <p:cNvGrpSpPr/>
        <p:nvPr/>
      </p:nvGrpSpPr>
      <p:grpSpPr>
        <a:xfrm>
          <a:off x="0" y="0"/>
          <a:ext cx="0" cy="0"/>
          <a:chOff x="0" y="0"/>
          <a:chExt cx="0" cy="0"/>
        </a:xfrm>
      </p:grpSpPr>
      <p:pic>
        <p:nvPicPr>
          <p:cNvPr id="514" name="Google Shape;514;p32"/>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515" name="Google Shape;515;p32"/>
          <p:cNvPicPr preferRelativeResize="0"/>
          <p:nvPr/>
        </p:nvPicPr>
        <p:blipFill rotWithShape="1">
          <a:blip r:embed="rId4">
            <a:alphaModFix/>
          </a:blip>
          <a:srcRect/>
          <a:stretch/>
        </p:blipFill>
        <p:spPr>
          <a:xfrm>
            <a:off x="2289771" y="5954663"/>
            <a:ext cx="9902229" cy="204838"/>
          </a:xfrm>
          <a:prstGeom prst="rect">
            <a:avLst/>
          </a:prstGeom>
          <a:noFill/>
          <a:ln>
            <a:noFill/>
          </a:ln>
        </p:spPr>
      </p:pic>
      <p:pic>
        <p:nvPicPr>
          <p:cNvPr id="516" name="Google Shape;516;p32"/>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517" name="Google Shape;517;p32"/>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518" name="Google Shape;518;p32"/>
          <p:cNvPicPr preferRelativeResize="0"/>
          <p:nvPr/>
        </p:nvPicPr>
        <p:blipFill rotWithShape="1">
          <a:blip r:embed="rId6">
            <a:alphaModFix/>
          </a:blip>
          <a:srcRect/>
          <a:stretch/>
        </p:blipFill>
        <p:spPr>
          <a:xfrm>
            <a:off x="-17323" y="0"/>
            <a:ext cx="9533101" cy="1610200"/>
          </a:xfrm>
          <a:prstGeom prst="rect">
            <a:avLst/>
          </a:prstGeom>
          <a:noFill/>
          <a:ln>
            <a:noFill/>
          </a:ln>
        </p:spPr>
      </p:pic>
      <p:sp>
        <p:nvSpPr>
          <p:cNvPr id="519" name="Google Shape;519;p32"/>
          <p:cNvSpPr txBox="1"/>
          <p:nvPr/>
        </p:nvSpPr>
        <p:spPr>
          <a:xfrm>
            <a:off x="1582617" y="1425534"/>
            <a:ext cx="9655226" cy="880369"/>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1800" b="1" i="1">
                <a:solidFill>
                  <a:schemeClr val="dk1"/>
                </a:solidFill>
                <a:latin typeface="Calibri"/>
                <a:ea typeface="Calibri"/>
                <a:cs typeface="Calibri"/>
                <a:sym typeface="Calibri"/>
              </a:rPr>
              <a:t>     </a:t>
            </a:r>
            <a:endParaRPr/>
          </a:p>
          <a:p>
            <a:pPr marL="285750" marR="0" lvl="0" indent="-171450" algn="just" rtl="0">
              <a:lnSpc>
                <a:spcPct val="150000"/>
              </a:lnSpc>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graphicFrame>
        <p:nvGraphicFramePr>
          <p:cNvPr id="520" name="Google Shape;520;p32"/>
          <p:cNvGraphicFramePr/>
          <p:nvPr/>
        </p:nvGraphicFramePr>
        <p:xfrm>
          <a:off x="1874165" y="1579338"/>
          <a:ext cx="9241550" cy="3576350"/>
        </p:xfrm>
        <a:graphic>
          <a:graphicData uri="http://schemas.openxmlformats.org/drawingml/2006/table">
            <a:tbl>
              <a:tblPr firstRow="1" bandRow="1">
                <a:noFill/>
                <a:tableStyleId>{056E4201-E133-446D-9ED5-A3494C18EBA9}</a:tableStyleId>
              </a:tblPr>
              <a:tblGrid>
                <a:gridCol w="2976125"/>
                <a:gridCol w="6265425"/>
              </a:tblGrid>
              <a:tr h="370850">
                <a:tc gridSpan="2">
                  <a:txBody>
                    <a:bodyPr/>
                    <a:lstStyle/>
                    <a:p>
                      <a:pPr marL="0" marR="0" lvl="0" indent="0" algn="just" rtl="0">
                        <a:lnSpc>
                          <a:spcPct val="100000"/>
                        </a:lnSpc>
                        <a:spcBef>
                          <a:spcPts val="0"/>
                        </a:spcBef>
                        <a:spcAft>
                          <a:spcPts val="0"/>
                        </a:spcAft>
                        <a:buClr>
                          <a:srgbClr val="0A1F61"/>
                        </a:buClr>
                        <a:buSzPts val="1800"/>
                        <a:buFont typeface="Times New Roman"/>
                        <a:buNone/>
                      </a:pPr>
                      <a:r>
                        <a:rPr lang="en-US" sz="1800" b="1" u="sng" strike="noStrike" cap="none" dirty="0">
                          <a:solidFill>
                            <a:srgbClr val="0A1F61"/>
                          </a:solidFill>
                          <a:latin typeface="Times New Roman"/>
                          <a:ea typeface="Times New Roman"/>
                          <a:cs typeface="Times New Roman"/>
                          <a:sym typeface="Times New Roman"/>
                        </a:rPr>
                        <a:t>2- Critical Managerial Skills:</a:t>
                      </a:r>
                      <a:endParaRPr dirty="0"/>
                    </a:p>
                  </a:txBody>
                  <a:tcPr marL="91450" marR="91450" marT="45725" marB="45725"/>
                </a:tc>
                <a:tc hMerge="1">
                  <a:txBody>
                    <a:bodyPr/>
                    <a:lstStyle/>
                    <a:p>
                      <a:endParaRPr lang="ar-SA"/>
                    </a:p>
                  </a:txBody>
                  <a:tcPr/>
                </a:tc>
              </a:tr>
              <a:tr h="370850">
                <a:tc>
                  <a:txBody>
                    <a:bodyPr/>
                    <a:lstStyle/>
                    <a:p>
                      <a:pPr marL="0" marR="0" lvl="0" indent="0" algn="just" rtl="0">
                        <a:spcBef>
                          <a:spcPts val="0"/>
                        </a:spcBef>
                        <a:spcAft>
                          <a:spcPts val="0"/>
                        </a:spcAft>
                        <a:buNone/>
                      </a:pPr>
                      <a:r>
                        <a:rPr lang="en-US" sz="1800" b="1" i="0" u="none" strike="noStrike" cap="none">
                          <a:latin typeface="Times New Roman"/>
                          <a:ea typeface="Times New Roman"/>
                          <a:cs typeface="Times New Roman"/>
                          <a:sym typeface="Times New Roman"/>
                        </a:rPr>
                        <a:t>Conceptual skills: </a:t>
                      </a:r>
                      <a:endParaRPr sz="1800" b="1" u="none" strike="noStrike" cap="none">
                        <a:latin typeface="Times New Roman"/>
                        <a:ea typeface="Times New Roman"/>
                        <a:cs typeface="Times New Roman"/>
                        <a:sym typeface="Times New Roman"/>
                      </a:endParaRPr>
                    </a:p>
                  </a:txBody>
                  <a:tcPr marL="91450" marR="91450" marT="45725" marB="45725"/>
                </a:tc>
                <a:tc>
                  <a:txBody>
                    <a:bodyPr/>
                    <a:lstStyle/>
                    <a:p>
                      <a:pPr marL="0" marR="0" lvl="0" indent="0" algn="just" rtl="0">
                        <a:spcBef>
                          <a:spcPts val="0"/>
                        </a:spcBef>
                        <a:spcAft>
                          <a:spcPts val="0"/>
                        </a:spcAft>
                        <a:buNone/>
                      </a:pPr>
                      <a:endParaRPr sz="1800" u="none" strike="noStrike" cap="none">
                        <a:latin typeface="Times New Roman"/>
                        <a:ea typeface="Times New Roman"/>
                        <a:cs typeface="Times New Roman"/>
                        <a:sym typeface="Times New Roman"/>
                      </a:endParaRPr>
                    </a:p>
                  </a:txBody>
                  <a:tcPr marL="91450" marR="91450" marT="45725" marB="45725"/>
                </a:tc>
              </a:tr>
              <a:tr h="370850">
                <a:tc gridSpan="2">
                  <a:txBody>
                    <a:bodyPr/>
                    <a:lstStyle/>
                    <a:p>
                      <a:pPr marL="0" marR="0" lvl="0" indent="0" algn="l" rtl="0">
                        <a:spcBef>
                          <a:spcPts val="0"/>
                        </a:spcBef>
                        <a:spcAft>
                          <a:spcPts val="0"/>
                        </a:spcAft>
                        <a:buNone/>
                      </a:pPr>
                      <a:r>
                        <a:rPr lang="en-US" sz="1800" b="0" i="0" u="none" strike="noStrike" cap="none" dirty="0">
                          <a:solidFill>
                            <a:schemeClr val="dk1"/>
                          </a:solidFill>
                          <a:latin typeface="Times New Roman"/>
                          <a:ea typeface="Times New Roman"/>
                          <a:cs typeface="Times New Roman"/>
                          <a:sym typeface="Times New Roman"/>
                        </a:rPr>
                        <a:t>These involve the skills of the managers present in terms of the knowledge and ability for abstract thinking and formulating ideas. The manager is able to see an entire concept, analyze and diagnose a problem, and find creative solutions. This helps the manager to effectively predict hurdles their department or the business as a whole may face (big picture).</a:t>
                      </a:r>
                      <a:endParaRPr dirty="0"/>
                    </a:p>
                    <a:p>
                      <a:pPr marL="0" marR="0" lvl="0" indent="0" algn="l" rtl="0">
                        <a:spcBef>
                          <a:spcPts val="0"/>
                        </a:spcBef>
                        <a:spcAft>
                          <a:spcPts val="0"/>
                        </a:spcAft>
                        <a:buNone/>
                      </a:pPr>
                      <a:r>
                        <a:rPr lang="en-US" sz="1800" b="1" u="sng" dirty="0">
                          <a:latin typeface="Times New Roman"/>
                          <a:ea typeface="Times New Roman"/>
                          <a:cs typeface="Times New Roman"/>
                          <a:sym typeface="Times New Roman"/>
                        </a:rPr>
                        <a:t/>
                      </a:r>
                      <a:br>
                        <a:rPr lang="en-US" sz="1800" b="1" u="sng" dirty="0">
                          <a:latin typeface="Times New Roman"/>
                          <a:ea typeface="Times New Roman"/>
                          <a:cs typeface="Times New Roman"/>
                          <a:sym typeface="Times New Roman"/>
                        </a:rPr>
                      </a:br>
                      <a:r>
                        <a:rPr lang="en-US" sz="1800" b="1" i="0" u="sng" dirty="0">
                          <a:solidFill>
                            <a:schemeClr val="dk1"/>
                          </a:solidFill>
                          <a:latin typeface="Times New Roman"/>
                          <a:ea typeface="Times New Roman"/>
                          <a:cs typeface="Times New Roman"/>
                          <a:sym typeface="Times New Roman"/>
                        </a:rPr>
                        <a:t>Examples :</a:t>
                      </a:r>
                      <a:endParaRPr dirty="0"/>
                    </a:p>
                    <a:p>
                      <a:pPr marL="0" marR="0" lvl="0" indent="0" algn="just" rtl="0">
                        <a:spcBef>
                          <a:spcPts val="0"/>
                        </a:spcBef>
                        <a:spcAft>
                          <a:spcPts val="0"/>
                        </a:spcAft>
                        <a:buNone/>
                      </a:pPr>
                      <a:r>
                        <a:rPr lang="en-US" sz="1800" b="0" i="0" dirty="0">
                          <a:solidFill>
                            <a:schemeClr val="dk1"/>
                          </a:solidFill>
                          <a:latin typeface="Times New Roman"/>
                          <a:ea typeface="Times New Roman"/>
                          <a:cs typeface="Times New Roman"/>
                          <a:sym typeface="Times New Roman"/>
                        </a:rPr>
                        <a:t>- After Steve </a:t>
                      </a:r>
                      <a:r>
                        <a:rPr lang="en-US" sz="1800" b="0" i="0" dirty="0" err="1">
                          <a:solidFill>
                            <a:schemeClr val="dk1"/>
                          </a:solidFill>
                          <a:latin typeface="Times New Roman"/>
                          <a:ea typeface="Times New Roman"/>
                          <a:cs typeface="Times New Roman"/>
                          <a:sym typeface="Times New Roman"/>
                        </a:rPr>
                        <a:t>Woznick</a:t>
                      </a:r>
                      <a:r>
                        <a:rPr lang="en-US" sz="1800" b="0" i="0" dirty="0">
                          <a:solidFill>
                            <a:schemeClr val="dk1"/>
                          </a:solidFill>
                          <a:latin typeface="Times New Roman"/>
                          <a:ea typeface="Times New Roman"/>
                          <a:cs typeface="Times New Roman"/>
                          <a:sym typeface="Times New Roman"/>
                        </a:rPr>
                        <a:t> , and Steve Jobs built their own small computer for their design in garage, </a:t>
                      </a:r>
                      <a:r>
                        <a:rPr lang="en-US" sz="1800" b="0" i="0" dirty="0" err="1">
                          <a:solidFill>
                            <a:schemeClr val="dk1"/>
                          </a:solidFill>
                          <a:latin typeface="Times New Roman"/>
                          <a:ea typeface="Times New Roman"/>
                          <a:cs typeface="Times New Roman"/>
                          <a:sym typeface="Times New Roman"/>
                        </a:rPr>
                        <a:t>Woznick</a:t>
                      </a:r>
                      <a:r>
                        <a:rPr lang="en-US" sz="1800" b="0" i="0" dirty="0">
                          <a:solidFill>
                            <a:schemeClr val="dk1"/>
                          </a:solidFill>
                          <a:latin typeface="Times New Roman"/>
                          <a:ea typeface="Times New Roman"/>
                          <a:cs typeface="Times New Roman"/>
                          <a:sym typeface="Times New Roman"/>
                        </a:rPr>
                        <a:t> essentially saw new toy they could be tinker with. That should start a company to sell computer, the result ?  </a:t>
                      </a:r>
                      <a:r>
                        <a:rPr lang="en-US" sz="1800" b="1" i="0" dirty="0">
                          <a:solidFill>
                            <a:schemeClr val="dk1"/>
                          </a:solidFill>
                          <a:latin typeface="Times New Roman"/>
                          <a:ea typeface="Times New Roman"/>
                          <a:cs typeface="Times New Roman"/>
                          <a:sym typeface="Times New Roman"/>
                        </a:rPr>
                        <a:t>Apple</a:t>
                      </a:r>
                      <a:r>
                        <a:rPr lang="en-US" sz="1800" b="0" i="0" dirty="0">
                          <a:solidFill>
                            <a:schemeClr val="dk1"/>
                          </a:solidFill>
                          <a:latin typeface="Times New Roman"/>
                          <a:ea typeface="Times New Roman"/>
                          <a:cs typeface="Times New Roman"/>
                          <a:sym typeface="Times New Roman"/>
                        </a:rPr>
                        <a:t>.  In subsequent years, Jobs also used his conceptual skills to identify to potential in digital media technology leading to the introduction of such product like </a:t>
                      </a:r>
                      <a:r>
                        <a:rPr lang="en-US" sz="1800" b="1" i="0" dirty="0" err="1">
                          <a:solidFill>
                            <a:schemeClr val="dk1"/>
                          </a:solidFill>
                          <a:latin typeface="Times New Roman"/>
                          <a:ea typeface="Times New Roman"/>
                          <a:cs typeface="Times New Roman"/>
                          <a:sym typeface="Times New Roman"/>
                        </a:rPr>
                        <a:t>iPad</a:t>
                      </a:r>
                      <a:r>
                        <a:rPr lang="en-US" sz="1800" b="0" i="0" dirty="0">
                          <a:solidFill>
                            <a:schemeClr val="dk1"/>
                          </a:solidFill>
                          <a:latin typeface="Times New Roman"/>
                          <a:ea typeface="Times New Roman"/>
                          <a:cs typeface="Times New Roman"/>
                          <a:sym typeface="Times New Roman"/>
                        </a:rPr>
                        <a:t>.</a:t>
                      </a:r>
                      <a:endParaRPr dirty="0"/>
                    </a:p>
                  </a:txBody>
                  <a:tcPr marL="91450" marR="91450" marT="45725" marB="45725"/>
                </a:tc>
                <a:tc hMerge="1">
                  <a:txBody>
                    <a:bodyPr/>
                    <a:lstStyle/>
                    <a:p>
                      <a:endParaRPr lang="ar-SA"/>
                    </a:p>
                  </a:txBody>
                  <a:tcPr/>
                </a:tc>
              </a:tr>
            </a:tbl>
          </a:graphicData>
        </a:graphic>
      </p:graphicFrame>
      <p:grpSp>
        <p:nvGrpSpPr>
          <p:cNvPr id="521" name="Google Shape;521;p32"/>
          <p:cNvGrpSpPr/>
          <p:nvPr/>
        </p:nvGrpSpPr>
        <p:grpSpPr>
          <a:xfrm>
            <a:off x="130614" y="576748"/>
            <a:ext cx="9421206" cy="524016"/>
            <a:chOff x="130614" y="576748"/>
            <a:chExt cx="9421206" cy="524016"/>
          </a:xfrm>
        </p:grpSpPr>
        <p:sp>
          <p:nvSpPr>
            <p:cNvPr id="522" name="Google Shape;522;p32"/>
            <p:cNvSpPr txBox="1"/>
            <p:nvPr/>
          </p:nvSpPr>
          <p:spPr>
            <a:xfrm>
              <a:off x="2325813" y="576748"/>
              <a:ext cx="7226007"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chemeClr val="lt1"/>
                  </a:solidFill>
                  <a:latin typeface="Times New Roman"/>
                  <a:ea typeface="Times New Roman"/>
                  <a:cs typeface="Times New Roman"/>
                  <a:sym typeface="Times New Roman"/>
                </a:rPr>
                <a:t>ORGANIZATIONAL BEHAVIOR</a:t>
              </a:r>
              <a:endParaRPr sz="2800">
                <a:solidFill>
                  <a:srgbClr val="FF9518"/>
                </a:solidFill>
                <a:latin typeface="Times New Roman"/>
                <a:ea typeface="Times New Roman"/>
                <a:cs typeface="Times New Roman"/>
                <a:sym typeface="Times New Roman"/>
              </a:endParaRPr>
            </a:p>
          </p:txBody>
        </p:sp>
        <p:sp>
          <p:nvSpPr>
            <p:cNvPr id="523" name="Google Shape;523;p32"/>
            <p:cNvSpPr/>
            <p:nvPr/>
          </p:nvSpPr>
          <p:spPr>
            <a:xfrm>
              <a:off x="130614" y="577544"/>
              <a:ext cx="2090637"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chemeClr val="lt1"/>
                  </a:solidFill>
                  <a:latin typeface="Times New Roman"/>
                  <a:ea typeface="Times New Roman"/>
                  <a:cs typeface="Times New Roman"/>
                  <a:sym typeface="Times New Roman"/>
                </a:rPr>
                <a:t>CHAPTER 1</a:t>
              </a:r>
              <a:endParaRPr/>
            </a:p>
          </p:txBody>
        </p:sp>
      </p:gr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527"/>
        <p:cNvGrpSpPr/>
        <p:nvPr/>
      </p:nvGrpSpPr>
      <p:grpSpPr>
        <a:xfrm>
          <a:off x="0" y="0"/>
          <a:ext cx="0" cy="0"/>
          <a:chOff x="0" y="0"/>
          <a:chExt cx="0" cy="0"/>
        </a:xfrm>
      </p:grpSpPr>
      <p:pic>
        <p:nvPicPr>
          <p:cNvPr id="528" name="Google Shape;528;p3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529" name="Google Shape;529;p33"/>
          <p:cNvPicPr preferRelativeResize="0"/>
          <p:nvPr/>
        </p:nvPicPr>
        <p:blipFill rotWithShape="1">
          <a:blip r:embed="rId4">
            <a:alphaModFix/>
          </a:blip>
          <a:srcRect/>
          <a:stretch/>
        </p:blipFill>
        <p:spPr>
          <a:xfrm>
            <a:off x="2289771" y="5954663"/>
            <a:ext cx="9902229" cy="204838"/>
          </a:xfrm>
          <a:prstGeom prst="rect">
            <a:avLst/>
          </a:prstGeom>
          <a:noFill/>
          <a:ln>
            <a:noFill/>
          </a:ln>
        </p:spPr>
      </p:pic>
      <p:pic>
        <p:nvPicPr>
          <p:cNvPr id="530" name="Google Shape;530;p3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531" name="Google Shape;531;p3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532" name="Google Shape;532;p33"/>
          <p:cNvPicPr preferRelativeResize="0"/>
          <p:nvPr/>
        </p:nvPicPr>
        <p:blipFill rotWithShape="1">
          <a:blip r:embed="rId6">
            <a:alphaModFix/>
          </a:blip>
          <a:srcRect/>
          <a:stretch/>
        </p:blipFill>
        <p:spPr>
          <a:xfrm>
            <a:off x="-17323" y="0"/>
            <a:ext cx="9533101" cy="1610200"/>
          </a:xfrm>
          <a:prstGeom prst="rect">
            <a:avLst/>
          </a:prstGeom>
          <a:noFill/>
          <a:ln>
            <a:noFill/>
          </a:ln>
        </p:spPr>
      </p:pic>
      <p:sp>
        <p:nvSpPr>
          <p:cNvPr id="533" name="Google Shape;533;p33"/>
          <p:cNvSpPr txBox="1"/>
          <p:nvPr/>
        </p:nvSpPr>
        <p:spPr>
          <a:xfrm>
            <a:off x="1582617" y="1425534"/>
            <a:ext cx="9655226" cy="880369"/>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1800" b="1" i="1">
                <a:solidFill>
                  <a:schemeClr val="dk1"/>
                </a:solidFill>
                <a:latin typeface="Calibri"/>
                <a:ea typeface="Calibri"/>
                <a:cs typeface="Calibri"/>
                <a:sym typeface="Calibri"/>
              </a:rPr>
              <a:t>     </a:t>
            </a:r>
            <a:endParaRPr/>
          </a:p>
          <a:p>
            <a:pPr marL="285750" marR="0" lvl="0" indent="-171450" algn="just" rtl="0">
              <a:lnSpc>
                <a:spcPct val="150000"/>
              </a:lnSpc>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graphicFrame>
        <p:nvGraphicFramePr>
          <p:cNvPr id="534" name="Google Shape;534;p33"/>
          <p:cNvGraphicFramePr/>
          <p:nvPr>
            <p:extLst>
              <p:ext uri="{D42A27DB-BD31-4B8C-83A1-F6EECF244321}">
                <p14:modId xmlns:p14="http://schemas.microsoft.com/office/powerpoint/2010/main" val="560186407"/>
              </p:ext>
            </p:extLst>
          </p:nvPr>
        </p:nvGraphicFramePr>
        <p:xfrm>
          <a:off x="1874165" y="1579338"/>
          <a:ext cx="9469700" cy="4399310"/>
        </p:xfrm>
        <a:graphic>
          <a:graphicData uri="http://schemas.openxmlformats.org/drawingml/2006/table">
            <a:tbl>
              <a:tblPr firstRow="1" bandRow="1">
                <a:noFill/>
                <a:tableStyleId>{056E4201-E133-446D-9ED5-A3494C18EBA9}</a:tableStyleId>
              </a:tblPr>
              <a:tblGrid>
                <a:gridCol w="3049600"/>
                <a:gridCol w="6420100"/>
              </a:tblGrid>
              <a:tr h="370850">
                <a:tc gridSpan="2">
                  <a:txBody>
                    <a:bodyPr/>
                    <a:lstStyle/>
                    <a:p>
                      <a:pPr marL="0" marR="0" lvl="0" indent="0" algn="just" rtl="0">
                        <a:lnSpc>
                          <a:spcPct val="100000"/>
                        </a:lnSpc>
                        <a:spcBef>
                          <a:spcPts val="0"/>
                        </a:spcBef>
                        <a:spcAft>
                          <a:spcPts val="0"/>
                        </a:spcAft>
                        <a:buClr>
                          <a:srgbClr val="0A1F61"/>
                        </a:buClr>
                        <a:buSzPts val="1800"/>
                        <a:buFont typeface="Times New Roman"/>
                        <a:buNone/>
                      </a:pPr>
                      <a:r>
                        <a:rPr lang="en-US" sz="1800" b="1" u="sng" dirty="0">
                          <a:solidFill>
                            <a:srgbClr val="0A1F61"/>
                          </a:solidFill>
                          <a:latin typeface="Times New Roman"/>
                          <a:ea typeface="Times New Roman"/>
                          <a:cs typeface="Times New Roman"/>
                          <a:sym typeface="Times New Roman"/>
                        </a:rPr>
                        <a:t>2- Critical Managerial Skills:</a:t>
                      </a:r>
                      <a:endParaRPr dirty="0"/>
                    </a:p>
                  </a:txBody>
                  <a:tcPr marL="91450" marR="91450" marT="45725" marB="45725"/>
                </a:tc>
                <a:tc hMerge="1">
                  <a:txBody>
                    <a:bodyPr/>
                    <a:lstStyle/>
                    <a:p>
                      <a:endParaRPr lang="ar-SA"/>
                    </a:p>
                  </a:txBody>
                  <a:tcPr/>
                </a:tc>
              </a:tr>
              <a:tr h="370850">
                <a:tc>
                  <a:txBody>
                    <a:bodyPr/>
                    <a:lstStyle/>
                    <a:p>
                      <a:pPr marL="0" marR="0" lvl="0" indent="0" algn="just" rtl="0">
                        <a:spcBef>
                          <a:spcPts val="0"/>
                        </a:spcBef>
                        <a:spcAft>
                          <a:spcPts val="0"/>
                        </a:spcAft>
                        <a:buNone/>
                      </a:pPr>
                      <a:r>
                        <a:rPr lang="en-US" sz="1800" b="1" i="0">
                          <a:latin typeface="Times New Roman"/>
                          <a:ea typeface="Times New Roman"/>
                          <a:cs typeface="Times New Roman"/>
                          <a:sym typeface="Times New Roman"/>
                        </a:rPr>
                        <a:t>Diagnostic skills: </a:t>
                      </a:r>
                      <a:endParaRPr sz="1800" b="1">
                        <a:latin typeface="Times New Roman"/>
                        <a:ea typeface="Times New Roman"/>
                        <a:cs typeface="Times New Roman"/>
                        <a:sym typeface="Times New Roman"/>
                      </a:endParaRPr>
                    </a:p>
                  </a:txBody>
                  <a:tcPr marL="91450" marR="91450" marT="45725" marB="45725"/>
                </a:tc>
                <a:tc>
                  <a:txBody>
                    <a:bodyPr/>
                    <a:lstStyle/>
                    <a:p>
                      <a:pPr marL="0" marR="0" lvl="0" indent="0" algn="just" rtl="0">
                        <a:spcBef>
                          <a:spcPts val="0"/>
                        </a:spcBef>
                        <a:spcAft>
                          <a:spcPts val="0"/>
                        </a:spcAft>
                        <a:buNone/>
                      </a:pPr>
                      <a:endParaRPr sz="1800">
                        <a:latin typeface="Times New Roman"/>
                        <a:ea typeface="Times New Roman"/>
                        <a:cs typeface="Times New Roman"/>
                        <a:sym typeface="Times New Roman"/>
                      </a:endParaRPr>
                    </a:p>
                  </a:txBody>
                  <a:tcPr marL="91450" marR="91450" marT="45725" marB="45725"/>
                </a:tc>
              </a:tr>
              <a:tr h="370850">
                <a:tc gridSpan="2">
                  <a:txBody>
                    <a:bodyPr/>
                    <a:lstStyle/>
                    <a:p>
                      <a:pPr marL="0" marR="0" lvl="0" indent="0" algn="just" rtl="0">
                        <a:spcBef>
                          <a:spcPts val="0"/>
                        </a:spcBef>
                        <a:spcAft>
                          <a:spcPts val="0"/>
                        </a:spcAft>
                        <a:buNone/>
                      </a:pPr>
                      <a:r>
                        <a:rPr lang="en-US" sz="1800" b="0" i="0" dirty="0">
                          <a:solidFill>
                            <a:schemeClr val="dk1"/>
                          </a:solidFill>
                          <a:latin typeface="Times New Roman"/>
                          <a:ea typeface="Times New Roman"/>
                          <a:cs typeface="Times New Roman"/>
                          <a:sym typeface="Times New Roman"/>
                        </a:rPr>
                        <a:t>Diagnostic skills go almost hand-in-hand with the conceptual skills listed above. While conceptual skills are used to better </a:t>
                      </a:r>
                      <a:r>
                        <a:rPr lang="en-US" sz="1800" b="1" i="0" dirty="0">
                          <a:solidFill>
                            <a:schemeClr val="dk1"/>
                          </a:solidFill>
                          <a:latin typeface="Times New Roman"/>
                          <a:ea typeface="Times New Roman"/>
                          <a:cs typeface="Times New Roman"/>
                          <a:sym typeface="Times New Roman"/>
                        </a:rPr>
                        <a:t>understand</a:t>
                      </a:r>
                      <a:r>
                        <a:rPr lang="en-US" sz="1800" b="0" i="0" dirty="0">
                          <a:solidFill>
                            <a:schemeClr val="dk1"/>
                          </a:solidFill>
                          <a:latin typeface="Times New Roman"/>
                          <a:ea typeface="Times New Roman"/>
                          <a:cs typeface="Times New Roman"/>
                          <a:sym typeface="Times New Roman"/>
                        </a:rPr>
                        <a:t> a problem, diagnostic skills are used </a:t>
                      </a:r>
                      <a:r>
                        <a:rPr lang="en-US" sz="1800" b="1" i="0" dirty="0">
                          <a:solidFill>
                            <a:schemeClr val="dk1"/>
                          </a:solidFill>
                          <a:latin typeface="Times New Roman"/>
                          <a:ea typeface="Times New Roman"/>
                          <a:cs typeface="Times New Roman"/>
                          <a:sym typeface="Times New Roman"/>
                        </a:rPr>
                        <a:t>to find a way </a:t>
                      </a:r>
                      <a:r>
                        <a:rPr lang="en-US" sz="1800" b="0" i="0" dirty="0">
                          <a:solidFill>
                            <a:schemeClr val="dk1"/>
                          </a:solidFill>
                          <a:latin typeface="Times New Roman"/>
                          <a:ea typeface="Times New Roman"/>
                          <a:cs typeface="Times New Roman"/>
                          <a:sym typeface="Times New Roman"/>
                        </a:rPr>
                        <a:t>to effectively solve the problem. In this way, diagnostic skills and conceptual skills are </a:t>
                      </a:r>
                      <a:r>
                        <a:rPr lang="en-US" sz="1800" b="1" i="0" dirty="0">
                          <a:solidFill>
                            <a:schemeClr val="dk1"/>
                          </a:solidFill>
                          <a:latin typeface="Times New Roman"/>
                          <a:ea typeface="Times New Roman"/>
                          <a:cs typeface="Times New Roman"/>
                          <a:sym typeface="Times New Roman"/>
                        </a:rPr>
                        <a:t>two sides of the same managerial coin.</a:t>
                      </a:r>
                      <a:r>
                        <a:rPr lang="en-US" sz="1800" b="0" i="0" dirty="0">
                          <a:solidFill>
                            <a:schemeClr val="dk1"/>
                          </a:solidFill>
                          <a:latin typeface="Times New Roman"/>
                          <a:ea typeface="Times New Roman"/>
                          <a:cs typeface="Times New Roman"/>
                          <a:sym typeface="Times New Roman"/>
                        </a:rPr>
                        <a:t> Of course, diagnostic skills aren't only used to help find solutions to difficult problems. Any issue that crops up at a workplace can be easier to deal with when a manager has strong diagnostic skills. The key is to develop the ability to use these skills quickly and without the need for long deliberation.</a:t>
                      </a:r>
                      <a:endParaRPr dirty="0"/>
                    </a:p>
                    <a:p>
                      <a:pPr marL="0" marR="0" lvl="0" indent="0" algn="just" rtl="0">
                        <a:spcBef>
                          <a:spcPts val="0"/>
                        </a:spcBef>
                        <a:spcAft>
                          <a:spcPts val="0"/>
                        </a:spcAft>
                        <a:buNone/>
                      </a:pPr>
                      <a:r>
                        <a:rPr lang="en-US" sz="1800" b="1" dirty="0">
                          <a:latin typeface="Times New Roman"/>
                          <a:ea typeface="Times New Roman"/>
                          <a:cs typeface="Times New Roman"/>
                          <a:sym typeface="Times New Roman"/>
                        </a:rPr>
                        <a:t/>
                      </a:r>
                      <a:br>
                        <a:rPr lang="en-US" sz="1800" b="1" dirty="0">
                          <a:latin typeface="Times New Roman"/>
                          <a:ea typeface="Times New Roman"/>
                          <a:cs typeface="Times New Roman"/>
                          <a:sym typeface="Times New Roman"/>
                        </a:rPr>
                      </a:br>
                      <a:r>
                        <a:rPr lang="en-US" sz="1800" b="1" i="0" dirty="0">
                          <a:solidFill>
                            <a:schemeClr val="dk1"/>
                          </a:solidFill>
                          <a:latin typeface="Times New Roman"/>
                          <a:ea typeface="Times New Roman"/>
                          <a:cs typeface="Times New Roman"/>
                          <a:sym typeface="Times New Roman"/>
                        </a:rPr>
                        <a:t>Examples :</a:t>
                      </a:r>
                      <a:endParaRPr dirty="0"/>
                    </a:p>
                    <a:p>
                      <a:pPr marL="0" marR="0" lvl="0" indent="0" algn="just" rtl="0">
                        <a:spcBef>
                          <a:spcPts val="0"/>
                        </a:spcBef>
                        <a:spcAft>
                          <a:spcPts val="0"/>
                        </a:spcAft>
                        <a:buNone/>
                      </a:pPr>
                      <a:r>
                        <a:rPr lang="en-US" sz="1800" b="0" i="0" dirty="0">
                          <a:solidFill>
                            <a:schemeClr val="dk1"/>
                          </a:solidFill>
                          <a:latin typeface="Times New Roman"/>
                          <a:ea typeface="Times New Roman"/>
                          <a:cs typeface="Times New Roman"/>
                          <a:sym typeface="Times New Roman"/>
                        </a:rPr>
                        <a:t>- When Ed </a:t>
                      </a:r>
                      <a:r>
                        <a:rPr lang="en-US" sz="1800" b="0" i="0" dirty="0" err="1">
                          <a:solidFill>
                            <a:schemeClr val="dk1"/>
                          </a:solidFill>
                          <a:latin typeface="Times New Roman"/>
                          <a:ea typeface="Times New Roman"/>
                          <a:cs typeface="Times New Roman"/>
                          <a:sym typeface="Times New Roman"/>
                        </a:rPr>
                        <a:t>Whitacre</a:t>
                      </a:r>
                      <a:r>
                        <a:rPr lang="en-US" sz="1800" b="0" i="0" dirty="0">
                          <a:solidFill>
                            <a:schemeClr val="dk1"/>
                          </a:solidFill>
                          <a:latin typeface="Times New Roman"/>
                          <a:ea typeface="Times New Roman"/>
                          <a:cs typeface="Times New Roman"/>
                          <a:sym typeface="Times New Roman"/>
                        </a:rPr>
                        <a:t> was CEO </a:t>
                      </a:r>
                      <a:r>
                        <a:rPr lang="en-US" sz="1800" b="0" i="0" dirty="0" smtClean="0">
                          <a:solidFill>
                            <a:schemeClr val="dk1"/>
                          </a:solidFill>
                          <a:latin typeface="Times New Roman"/>
                          <a:ea typeface="Times New Roman"/>
                          <a:cs typeface="Times New Roman"/>
                          <a:sym typeface="Times New Roman"/>
                        </a:rPr>
                        <a:t>of </a:t>
                      </a:r>
                      <a:r>
                        <a:rPr lang="en-US" sz="1800" b="0" i="0" u="none" strike="noStrike" cap="none" dirty="0" smtClean="0">
                          <a:solidFill>
                            <a:schemeClr val="dk1"/>
                          </a:solidFill>
                          <a:latin typeface="Times New Roman"/>
                          <a:ea typeface="Times New Roman"/>
                          <a:cs typeface="Times New Roman"/>
                          <a:sym typeface="Arial"/>
                        </a:rPr>
                        <a:t>Southwestern Bell Corporation</a:t>
                      </a:r>
                      <a:r>
                        <a:rPr lang="en-US" sz="1800" b="0" i="0" dirty="0" smtClean="0">
                          <a:solidFill>
                            <a:schemeClr val="dk1"/>
                          </a:solidFill>
                          <a:latin typeface="Times New Roman"/>
                          <a:ea typeface="Times New Roman"/>
                          <a:cs typeface="Times New Roman"/>
                          <a:sym typeface="Times New Roman"/>
                        </a:rPr>
                        <a:t> (SBC) </a:t>
                      </a:r>
                      <a:r>
                        <a:rPr lang="en-US" sz="1800" b="0" i="0" dirty="0">
                          <a:solidFill>
                            <a:schemeClr val="dk1"/>
                          </a:solidFill>
                          <a:latin typeface="Times New Roman"/>
                          <a:ea typeface="Times New Roman"/>
                          <a:cs typeface="Times New Roman"/>
                          <a:sym typeface="Times New Roman"/>
                        </a:rPr>
                        <a:t>he recognized that although SBC performs well in communication market  it lacked of strong brand name in business environment. SBC would buy AT&amp;T ( for 16 billion) after completing acquisition the company changed its name from SBC to AT&amp;T .</a:t>
                      </a:r>
                      <a:endParaRPr dirty="0"/>
                    </a:p>
                  </a:txBody>
                  <a:tcPr marL="91450" marR="91450" marT="45725" marB="45725"/>
                </a:tc>
                <a:tc hMerge="1">
                  <a:txBody>
                    <a:bodyPr/>
                    <a:lstStyle/>
                    <a:p>
                      <a:endParaRPr lang="ar-SA"/>
                    </a:p>
                  </a:txBody>
                  <a:tcPr/>
                </a:tc>
              </a:tr>
            </a:tbl>
          </a:graphicData>
        </a:graphic>
      </p:graphicFrame>
      <p:grpSp>
        <p:nvGrpSpPr>
          <p:cNvPr id="535" name="Google Shape;535;p33"/>
          <p:cNvGrpSpPr/>
          <p:nvPr/>
        </p:nvGrpSpPr>
        <p:grpSpPr>
          <a:xfrm>
            <a:off x="130614" y="576748"/>
            <a:ext cx="9421206" cy="524016"/>
            <a:chOff x="130614" y="576748"/>
            <a:chExt cx="9421206" cy="524016"/>
          </a:xfrm>
        </p:grpSpPr>
        <p:sp>
          <p:nvSpPr>
            <p:cNvPr id="536" name="Google Shape;536;p33"/>
            <p:cNvSpPr txBox="1"/>
            <p:nvPr/>
          </p:nvSpPr>
          <p:spPr>
            <a:xfrm>
              <a:off x="2325813" y="576748"/>
              <a:ext cx="7226007"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chemeClr val="lt1"/>
                  </a:solidFill>
                  <a:latin typeface="Times New Roman"/>
                  <a:ea typeface="Times New Roman"/>
                  <a:cs typeface="Times New Roman"/>
                  <a:sym typeface="Times New Roman"/>
                </a:rPr>
                <a:t>ORGANIZATIONAL BEHAVIOR</a:t>
              </a:r>
              <a:endParaRPr sz="2800">
                <a:solidFill>
                  <a:srgbClr val="FF9518"/>
                </a:solidFill>
                <a:latin typeface="Times New Roman"/>
                <a:ea typeface="Times New Roman"/>
                <a:cs typeface="Times New Roman"/>
                <a:sym typeface="Times New Roman"/>
              </a:endParaRPr>
            </a:p>
          </p:txBody>
        </p:sp>
        <p:sp>
          <p:nvSpPr>
            <p:cNvPr id="537" name="Google Shape;537;p33"/>
            <p:cNvSpPr/>
            <p:nvPr/>
          </p:nvSpPr>
          <p:spPr>
            <a:xfrm>
              <a:off x="130614" y="577544"/>
              <a:ext cx="2090637"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chemeClr val="lt1"/>
                  </a:solidFill>
                  <a:latin typeface="Times New Roman"/>
                  <a:ea typeface="Times New Roman"/>
                  <a:cs typeface="Times New Roman"/>
                  <a:sym typeface="Times New Roman"/>
                </a:rPr>
                <a:t>CHAPTER 1</a:t>
              </a:r>
              <a:endParaRPr/>
            </a:p>
          </p:txBody>
        </p:sp>
      </p:gr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541"/>
        <p:cNvGrpSpPr/>
        <p:nvPr/>
      </p:nvGrpSpPr>
      <p:grpSpPr>
        <a:xfrm>
          <a:off x="0" y="0"/>
          <a:ext cx="0" cy="0"/>
          <a:chOff x="0" y="0"/>
          <a:chExt cx="0" cy="0"/>
        </a:xfrm>
      </p:grpSpPr>
      <p:pic>
        <p:nvPicPr>
          <p:cNvPr id="542" name="Google Shape;542;p3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543" name="Google Shape;543;p34"/>
          <p:cNvPicPr preferRelativeResize="0"/>
          <p:nvPr/>
        </p:nvPicPr>
        <p:blipFill rotWithShape="1">
          <a:blip r:embed="rId4">
            <a:alphaModFix/>
          </a:blip>
          <a:srcRect/>
          <a:stretch/>
        </p:blipFill>
        <p:spPr>
          <a:xfrm>
            <a:off x="2289771" y="5954663"/>
            <a:ext cx="9902229" cy="204838"/>
          </a:xfrm>
          <a:prstGeom prst="rect">
            <a:avLst/>
          </a:prstGeom>
          <a:noFill/>
          <a:ln>
            <a:noFill/>
          </a:ln>
        </p:spPr>
      </p:pic>
      <p:pic>
        <p:nvPicPr>
          <p:cNvPr id="544" name="Google Shape;544;p3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545" name="Google Shape;545;p3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546" name="Google Shape;546;p34"/>
          <p:cNvPicPr preferRelativeResize="0"/>
          <p:nvPr/>
        </p:nvPicPr>
        <p:blipFill rotWithShape="1">
          <a:blip r:embed="rId6">
            <a:alphaModFix/>
          </a:blip>
          <a:srcRect/>
          <a:stretch/>
        </p:blipFill>
        <p:spPr>
          <a:xfrm>
            <a:off x="-17323" y="0"/>
            <a:ext cx="9533101" cy="1610200"/>
          </a:xfrm>
          <a:prstGeom prst="rect">
            <a:avLst/>
          </a:prstGeom>
          <a:noFill/>
          <a:ln>
            <a:noFill/>
          </a:ln>
        </p:spPr>
      </p:pic>
      <p:sp>
        <p:nvSpPr>
          <p:cNvPr id="547" name="Google Shape;547;p34"/>
          <p:cNvSpPr txBox="1"/>
          <p:nvPr/>
        </p:nvSpPr>
        <p:spPr>
          <a:xfrm>
            <a:off x="1582617" y="1425534"/>
            <a:ext cx="9655226" cy="880369"/>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1800" b="1" i="1">
                <a:solidFill>
                  <a:schemeClr val="dk1"/>
                </a:solidFill>
                <a:latin typeface="Calibri"/>
                <a:ea typeface="Calibri"/>
                <a:cs typeface="Calibri"/>
                <a:sym typeface="Calibri"/>
              </a:rPr>
              <a:t>     </a:t>
            </a:r>
            <a:endParaRPr/>
          </a:p>
          <a:p>
            <a:pPr marL="285750" marR="0" lvl="0" indent="-171450" algn="just" rtl="0">
              <a:lnSpc>
                <a:spcPct val="150000"/>
              </a:lnSpc>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graphicFrame>
        <p:nvGraphicFramePr>
          <p:cNvPr id="548" name="Google Shape;548;p34"/>
          <p:cNvGraphicFramePr/>
          <p:nvPr/>
        </p:nvGraphicFramePr>
        <p:xfrm>
          <a:off x="1874165" y="1610200"/>
          <a:ext cx="9241550" cy="3291870"/>
        </p:xfrm>
        <a:graphic>
          <a:graphicData uri="http://schemas.openxmlformats.org/drawingml/2006/table">
            <a:tbl>
              <a:tblPr firstRow="1" bandRow="1">
                <a:noFill/>
                <a:tableStyleId>{056E4201-E133-446D-9ED5-A3494C18EBA9}</a:tableStyleId>
              </a:tblPr>
              <a:tblGrid>
                <a:gridCol w="9241550"/>
              </a:tblGrid>
              <a:tr h="370850">
                <a:tc>
                  <a:txBody>
                    <a:bodyPr/>
                    <a:lstStyle/>
                    <a:p>
                      <a:pPr marL="0" marR="0" lvl="0" indent="0" algn="just" rtl="0">
                        <a:lnSpc>
                          <a:spcPct val="100000"/>
                        </a:lnSpc>
                        <a:spcBef>
                          <a:spcPts val="0"/>
                        </a:spcBef>
                        <a:spcAft>
                          <a:spcPts val="0"/>
                        </a:spcAft>
                        <a:buClr>
                          <a:srgbClr val="0A1F61"/>
                        </a:buClr>
                        <a:buSzPts val="1800"/>
                        <a:buFont typeface="Times New Roman"/>
                        <a:buNone/>
                      </a:pPr>
                      <a:r>
                        <a:rPr lang="en-US" sz="1800" b="1" u="sng">
                          <a:solidFill>
                            <a:srgbClr val="0A1F61"/>
                          </a:solidFill>
                          <a:latin typeface="Times New Roman"/>
                          <a:ea typeface="Times New Roman"/>
                          <a:cs typeface="Times New Roman"/>
                          <a:sym typeface="Times New Roman"/>
                        </a:rPr>
                        <a:t>3- Human Resources Management (HRM)</a:t>
                      </a:r>
                      <a:endParaRPr/>
                    </a:p>
                    <a:p>
                      <a:pPr marL="0" marR="0" lvl="0" indent="0" algn="just" rtl="0">
                        <a:lnSpc>
                          <a:spcPct val="100000"/>
                        </a:lnSpc>
                        <a:spcBef>
                          <a:spcPts val="0"/>
                        </a:spcBef>
                        <a:spcAft>
                          <a:spcPts val="0"/>
                        </a:spcAft>
                        <a:buClr>
                          <a:schemeClr val="dk1"/>
                        </a:buClr>
                        <a:buSzPts val="1800"/>
                        <a:buFont typeface="Calibri"/>
                        <a:buNone/>
                      </a:pPr>
                      <a:endParaRPr sz="1800" b="1" u="sng">
                        <a:solidFill>
                          <a:srgbClr val="0A1F61"/>
                        </a:solidFill>
                        <a:latin typeface="Times New Roman"/>
                        <a:ea typeface="Times New Roman"/>
                        <a:cs typeface="Times New Roman"/>
                        <a:sym typeface="Times New Roman"/>
                      </a:endParaRPr>
                    </a:p>
                  </a:txBody>
                  <a:tcPr marL="91450" marR="91450" marT="45725" marB="45725"/>
                </a:tc>
              </a:tr>
              <a:tr h="370850">
                <a:tc>
                  <a:txBody>
                    <a:bodyPr/>
                    <a:lstStyle/>
                    <a:p>
                      <a:pPr marL="285750" marR="0" lvl="0" indent="-285750" algn="just" rtl="0">
                        <a:lnSpc>
                          <a:spcPct val="100000"/>
                        </a:lnSpc>
                        <a:spcBef>
                          <a:spcPts val="0"/>
                        </a:spcBef>
                        <a:spcAft>
                          <a:spcPts val="0"/>
                        </a:spcAft>
                        <a:buClr>
                          <a:schemeClr val="dk1"/>
                        </a:buClr>
                        <a:buSzPts val="1800"/>
                        <a:buFont typeface="Noto Sans Symbols"/>
                        <a:buChar char="▪"/>
                      </a:pPr>
                      <a:r>
                        <a:rPr lang="en-US" sz="1800" b="1" i="0">
                          <a:solidFill>
                            <a:schemeClr val="dk1"/>
                          </a:solidFill>
                          <a:latin typeface="Times New Roman"/>
                          <a:ea typeface="Times New Roman"/>
                          <a:cs typeface="Times New Roman"/>
                          <a:sym typeface="Times New Roman"/>
                        </a:rPr>
                        <a:t>Human Resources Management (HRM):</a:t>
                      </a:r>
                      <a:endParaRPr/>
                    </a:p>
                    <a:p>
                      <a:pPr marL="0" marR="0" lvl="0" indent="0" algn="just" rtl="0">
                        <a:spcBef>
                          <a:spcPts val="0"/>
                        </a:spcBef>
                        <a:spcAft>
                          <a:spcPts val="0"/>
                        </a:spcAft>
                        <a:buNone/>
                      </a:pPr>
                      <a:r>
                        <a:rPr lang="en-US" sz="1800" b="0" i="0">
                          <a:latin typeface="Times New Roman"/>
                          <a:ea typeface="Times New Roman"/>
                          <a:cs typeface="Times New Roman"/>
                          <a:sym typeface="Times New Roman"/>
                        </a:rPr>
                        <a:t>        - The set of organizational activities directed at attracting, developing, and maintaining an                             active workforce.</a:t>
                      </a:r>
                      <a:endParaRPr/>
                    </a:p>
                    <a:p>
                      <a:pPr marL="0" marR="0" lvl="0" indent="0" algn="just" rtl="0">
                        <a:spcBef>
                          <a:spcPts val="0"/>
                        </a:spcBef>
                        <a:spcAft>
                          <a:spcPts val="0"/>
                        </a:spcAft>
                        <a:buNone/>
                      </a:pPr>
                      <a:endParaRPr sz="1800" b="0" i="0">
                        <a:latin typeface="Times New Roman"/>
                        <a:ea typeface="Times New Roman"/>
                        <a:cs typeface="Times New Roman"/>
                        <a:sym typeface="Times New Roman"/>
                      </a:endParaRPr>
                    </a:p>
                  </a:txBody>
                  <a:tcPr marL="91450" marR="91450" marT="45725" marB="45725"/>
                </a:tc>
              </a:tr>
              <a:tr h="370850">
                <a:tc>
                  <a:txBody>
                    <a:bodyPr/>
                    <a:lstStyle/>
                    <a:p>
                      <a:pPr marL="285750" marR="0" lvl="0" indent="-285750" algn="just" rtl="0">
                        <a:lnSpc>
                          <a:spcPct val="100000"/>
                        </a:lnSpc>
                        <a:spcBef>
                          <a:spcPts val="0"/>
                        </a:spcBef>
                        <a:spcAft>
                          <a:spcPts val="0"/>
                        </a:spcAft>
                        <a:buClr>
                          <a:schemeClr val="dk1"/>
                        </a:buClr>
                        <a:buSzPts val="1800"/>
                        <a:buFont typeface="Noto Sans Symbols"/>
                        <a:buChar char="▪"/>
                      </a:pPr>
                      <a:r>
                        <a:rPr lang="en-US" sz="1800" b="1" i="0">
                          <a:solidFill>
                            <a:schemeClr val="dk1"/>
                          </a:solidFill>
                          <a:latin typeface="Times New Roman"/>
                          <a:ea typeface="Times New Roman"/>
                          <a:cs typeface="Times New Roman"/>
                          <a:sym typeface="Times New Roman"/>
                        </a:rPr>
                        <a:t>Questions OB helps HR managers to answer</a:t>
                      </a:r>
                      <a:endParaRPr/>
                    </a:p>
                    <a:p>
                      <a:pPr marL="285750" marR="0" lvl="0" indent="-171450" algn="just" rtl="0">
                        <a:lnSpc>
                          <a:spcPct val="100000"/>
                        </a:lnSpc>
                        <a:spcBef>
                          <a:spcPts val="0"/>
                        </a:spcBef>
                        <a:spcAft>
                          <a:spcPts val="0"/>
                        </a:spcAft>
                        <a:buClr>
                          <a:schemeClr val="dk1"/>
                        </a:buClr>
                        <a:buSzPts val="1800"/>
                        <a:buFont typeface="Noto Sans Symbols"/>
                        <a:buNone/>
                      </a:pPr>
                      <a:endParaRPr sz="1800" b="1" i="0">
                        <a:solidFill>
                          <a:schemeClr val="dk1"/>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800" b="1" i="0">
                          <a:solidFill>
                            <a:schemeClr val="dk1"/>
                          </a:solidFill>
                          <a:latin typeface="Times New Roman"/>
                          <a:ea typeface="Times New Roman"/>
                          <a:cs typeface="Times New Roman"/>
                          <a:sym typeface="Times New Roman"/>
                        </a:rPr>
                        <a:t>       </a:t>
                      </a:r>
                      <a:r>
                        <a:rPr lang="en-US" sz="1800" b="0" i="0">
                          <a:solidFill>
                            <a:schemeClr val="dk1"/>
                          </a:solidFill>
                          <a:latin typeface="Times New Roman"/>
                          <a:ea typeface="Times New Roman"/>
                          <a:cs typeface="Times New Roman"/>
                          <a:sym typeface="Times New Roman"/>
                        </a:rPr>
                        <a:t>1- which applicants should be hired ?</a:t>
                      </a:r>
                      <a:endParaRPr/>
                    </a:p>
                    <a:p>
                      <a:pPr marL="0" marR="0" lvl="0" indent="0" algn="just" rtl="0">
                        <a:spcBef>
                          <a:spcPts val="0"/>
                        </a:spcBef>
                        <a:spcAft>
                          <a:spcPts val="0"/>
                        </a:spcAft>
                        <a:buNone/>
                      </a:pPr>
                      <a:endParaRPr sz="1800" b="0" i="0">
                        <a:solidFill>
                          <a:schemeClr val="dk1"/>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800" b="0" i="0">
                          <a:solidFill>
                            <a:schemeClr val="dk1"/>
                          </a:solidFill>
                          <a:latin typeface="Times New Roman"/>
                          <a:ea typeface="Times New Roman"/>
                          <a:cs typeface="Times New Roman"/>
                          <a:sym typeface="Times New Roman"/>
                        </a:rPr>
                        <a:t>       2-  which rewards will be motivating than others? </a:t>
                      </a:r>
                      <a:endParaRPr/>
                    </a:p>
                  </a:txBody>
                  <a:tcPr marL="91450" marR="91450" marT="45725" marB="45725"/>
                </a:tc>
              </a:tr>
            </a:tbl>
          </a:graphicData>
        </a:graphic>
      </p:graphicFrame>
      <p:grpSp>
        <p:nvGrpSpPr>
          <p:cNvPr id="549" name="Google Shape;549;p34"/>
          <p:cNvGrpSpPr/>
          <p:nvPr/>
        </p:nvGrpSpPr>
        <p:grpSpPr>
          <a:xfrm>
            <a:off x="130614" y="576748"/>
            <a:ext cx="9421206" cy="524016"/>
            <a:chOff x="130614" y="576748"/>
            <a:chExt cx="9421206" cy="524016"/>
          </a:xfrm>
        </p:grpSpPr>
        <p:sp>
          <p:nvSpPr>
            <p:cNvPr id="550" name="Google Shape;550;p34"/>
            <p:cNvSpPr txBox="1"/>
            <p:nvPr/>
          </p:nvSpPr>
          <p:spPr>
            <a:xfrm>
              <a:off x="2325813" y="576748"/>
              <a:ext cx="7226007"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chemeClr val="lt1"/>
                  </a:solidFill>
                  <a:latin typeface="Times New Roman"/>
                  <a:ea typeface="Times New Roman"/>
                  <a:cs typeface="Times New Roman"/>
                  <a:sym typeface="Times New Roman"/>
                </a:rPr>
                <a:t>ORGANIZATIONAL BEHAVIOR</a:t>
              </a:r>
              <a:endParaRPr sz="2800">
                <a:solidFill>
                  <a:srgbClr val="FF9518"/>
                </a:solidFill>
                <a:latin typeface="Times New Roman"/>
                <a:ea typeface="Times New Roman"/>
                <a:cs typeface="Times New Roman"/>
                <a:sym typeface="Times New Roman"/>
              </a:endParaRPr>
            </a:p>
          </p:txBody>
        </p:sp>
        <p:sp>
          <p:nvSpPr>
            <p:cNvPr id="551" name="Google Shape;551;p34"/>
            <p:cNvSpPr/>
            <p:nvPr/>
          </p:nvSpPr>
          <p:spPr>
            <a:xfrm>
              <a:off x="130614" y="577544"/>
              <a:ext cx="2090637"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chemeClr val="lt1"/>
                  </a:solidFill>
                  <a:latin typeface="Times New Roman"/>
                  <a:ea typeface="Times New Roman"/>
                  <a:cs typeface="Times New Roman"/>
                  <a:sym typeface="Times New Roman"/>
                </a:rPr>
                <a:t>CHAPTER 1</a:t>
              </a:r>
              <a:endParaRPr/>
            </a:p>
          </p:txBody>
        </p:sp>
      </p:gr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555"/>
        <p:cNvGrpSpPr/>
        <p:nvPr/>
      </p:nvGrpSpPr>
      <p:grpSpPr>
        <a:xfrm>
          <a:off x="0" y="0"/>
          <a:ext cx="0" cy="0"/>
          <a:chOff x="0" y="0"/>
          <a:chExt cx="0" cy="0"/>
        </a:xfrm>
      </p:grpSpPr>
      <p:pic>
        <p:nvPicPr>
          <p:cNvPr id="556" name="Google Shape;556;p35"/>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557" name="Google Shape;557;p35"/>
          <p:cNvPicPr preferRelativeResize="0"/>
          <p:nvPr/>
        </p:nvPicPr>
        <p:blipFill rotWithShape="1">
          <a:blip r:embed="rId4">
            <a:alphaModFix/>
          </a:blip>
          <a:srcRect/>
          <a:stretch/>
        </p:blipFill>
        <p:spPr>
          <a:xfrm>
            <a:off x="2289771" y="5954663"/>
            <a:ext cx="9902229" cy="204838"/>
          </a:xfrm>
          <a:prstGeom prst="rect">
            <a:avLst/>
          </a:prstGeom>
          <a:noFill/>
          <a:ln>
            <a:noFill/>
          </a:ln>
        </p:spPr>
      </p:pic>
      <p:pic>
        <p:nvPicPr>
          <p:cNvPr id="558" name="Google Shape;558;p35"/>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559" name="Google Shape;559;p35"/>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560" name="Google Shape;560;p35"/>
          <p:cNvPicPr preferRelativeResize="0"/>
          <p:nvPr/>
        </p:nvPicPr>
        <p:blipFill rotWithShape="1">
          <a:blip r:embed="rId6">
            <a:alphaModFix/>
          </a:blip>
          <a:srcRect/>
          <a:stretch/>
        </p:blipFill>
        <p:spPr>
          <a:xfrm>
            <a:off x="-17323" y="0"/>
            <a:ext cx="9533101" cy="1610200"/>
          </a:xfrm>
          <a:prstGeom prst="rect">
            <a:avLst/>
          </a:prstGeom>
          <a:noFill/>
          <a:ln>
            <a:noFill/>
          </a:ln>
        </p:spPr>
      </p:pic>
      <p:sp>
        <p:nvSpPr>
          <p:cNvPr id="561" name="Google Shape;561;p35"/>
          <p:cNvSpPr txBox="1"/>
          <p:nvPr/>
        </p:nvSpPr>
        <p:spPr>
          <a:xfrm>
            <a:off x="1582617" y="1425534"/>
            <a:ext cx="9655226" cy="880369"/>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1800" b="1" i="1">
                <a:solidFill>
                  <a:schemeClr val="dk1"/>
                </a:solidFill>
                <a:latin typeface="Calibri"/>
                <a:ea typeface="Calibri"/>
                <a:cs typeface="Calibri"/>
                <a:sym typeface="Calibri"/>
              </a:rPr>
              <a:t>     </a:t>
            </a:r>
            <a:endParaRPr/>
          </a:p>
          <a:p>
            <a:pPr marL="285750" marR="0" lvl="0" indent="-171450" algn="just" rtl="0">
              <a:lnSpc>
                <a:spcPct val="150000"/>
              </a:lnSpc>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graphicFrame>
        <p:nvGraphicFramePr>
          <p:cNvPr id="562" name="Google Shape;562;p35"/>
          <p:cNvGraphicFramePr/>
          <p:nvPr/>
        </p:nvGraphicFramePr>
        <p:xfrm>
          <a:off x="1874166" y="1610200"/>
          <a:ext cx="5083225" cy="2473990"/>
        </p:xfrm>
        <a:graphic>
          <a:graphicData uri="http://schemas.openxmlformats.org/drawingml/2006/table">
            <a:tbl>
              <a:tblPr firstRow="1" bandRow="1">
                <a:noFill/>
                <a:tableStyleId>{056E4201-E133-446D-9ED5-A3494C18EBA9}</a:tableStyleId>
              </a:tblPr>
              <a:tblGrid>
                <a:gridCol w="5083225"/>
              </a:tblGrid>
              <a:tr h="370850">
                <a:tc>
                  <a:txBody>
                    <a:bodyPr/>
                    <a:lstStyle/>
                    <a:p>
                      <a:pPr marL="0" marR="0" lvl="0" indent="0" algn="just" rtl="0">
                        <a:lnSpc>
                          <a:spcPct val="100000"/>
                        </a:lnSpc>
                        <a:spcBef>
                          <a:spcPts val="0"/>
                        </a:spcBef>
                        <a:spcAft>
                          <a:spcPts val="0"/>
                        </a:spcAft>
                        <a:buClr>
                          <a:srgbClr val="0A1F61"/>
                        </a:buClr>
                        <a:buSzPts val="1800"/>
                        <a:buFont typeface="Times New Roman"/>
                        <a:buNone/>
                      </a:pPr>
                      <a:r>
                        <a:rPr lang="en-US" sz="1800" b="1" u="sng">
                          <a:solidFill>
                            <a:srgbClr val="0A1F61"/>
                          </a:solidFill>
                          <a:latin typeface="Times New Roman"/>
                          <a:ea typeface="Times New Roman"/>
                          <a:cs typeface="Times New Roman"/>
                          <a:sym typeface="Times New Roman"/>
                        </a:rPr>
                        <a:t>3- Human Resources Management (HRM)</a:t>
                      </a:r>
                      <a:endParaRPr/>
                    </a:p>
                    <a:p>
                      <a:pPr marL="0" marR="0" lvl="0" indent="0" algn="just" rtl="0">
                        <a:lnSpc>
                          <a:spcPct val="100000"/>
                        </a:lnSpc>
                        <a:spcBef>
                          <a:spcPts val="0"/>
                        </a:spcBef>
                        <a:spcAft>
                          <a:spcPts val="0"/>
                        </a:spcAft>
                        <a:buClr>
                          <a:schemeClr val="dk1"/>
                        </a:buClr>
                        <a:buSzPts val="1800"/>
                        <a:buFont typeface="Calibri"/>
                        <a:buNone/>
                      </a:pPr>
                      <a:endParaRPr sz="1800" b="1" u="sng">
                        <a:solidFill>
                          <a:srgbClr val="0A1F61"/>
                        </a:solidFill>
                        <a:latin typeface="Times New Roman"/>
                        <a:ea typeface="Times New Roman"/>
                        <a:cs typeface="Times New Roman"/>
                        <a:sym typeface="Times New Roman"/>
                      </a:endParaRPr>
                    </a:p>
                  </a:txBody>
                  <a:tcPr marL="91450" marR="91450" marT="45725" marB="45725"/>
                </a:tc>
              </a:tr>
              <a:tr h="370850">
                <a:tc>
                  <a:txBody>
                    <a:bodyPr/>
                    <a:lstStyle/>
                    <a:p>
                      <a:pPr marL="0" marR="0" lvl="0" indent="0" algn="just" rtl="0">
                        <a:spcBef>
                          <a:spcPts val="0"/>
                        </a:spcBef>
                        <a:spcAft>
                          <a:spcPts val="0"/>
                        </a:spcAft>
                        <a:buNone/>
                      </a:pPr>
                      <a:r>
                        <a:rPr lang="en-US" sz="1800" b="0" i="0">
                          <a:latin typeface="Times New Roman"/>
                          <a:ea typeface="Times New Roman"/>
                          <a:cs typeface="Times New Roman"/>
                          <a:sym typeface="Times New Roman"/>
                        </a:rPr>
                        <a:t> Human resource management can be defined as – </a:t>
                      </a:r>
                      <a:r>
                        <a:rPr lang="en-US" sz="1800" b="1" i="1">
                          <a:latin typeface="Times New Roman"/>
                          <a:ea typeface="Times New Roman"/>
                          <a:cs typeface="Times New Roman"/>
                          <a:sym typeface="Times New Roman"/>
                        </a:rPr>
                        <a:t>“ employing people, developing &amp; utilizing their resources, maintaining and compensating their services in tune with the job and organizational requirements</a:t>
                      </a:r>
                      <a:r>
                        <a:rPr lang="en-US" sz="1800" b="0" i="0">
                          <a:latin typeface="Times New Roman"/>
                          <a:ea typeface="Times New Roman"/>
                          <a:cs typeface="Times New Roman"/>
                          <a:sym typeface="Times New Roman"/>
                        </a:rPr>
                        <a:t>”</a:t>
                      </a:r>
                      <a:endParaRPr/>
                    </a:p>
                  </a:txBody>
                  <a:tcPr marL="91450" marR="91450" marT="45725" marB="45725"/>
                </a:tc>
              </a:tr>
              <a:tr h="370850">
                <a:tc>
                  <a:txBody>
                    <a:bodyPr/>
                    <a:lstStyle/>
                    <a:p>
                      <a:pPr marL="285750" marR="0" lvl="0" indent="-171450" algn="just" rtl="0">
                        <a:lnSpc>
                          <a:spcPct val="100000"/>
                        </a:lnSpc>
                        <a:spcBef>
                          <a:spcPts val="0"/>
                        </a:spcBef>
                        <a:spcAft>
                          <a:spcPts val="0"/>
                        </a:spcAft>
                        <a:buClr>
                          <a:schemeClr val="dk1"/>
                        </a:buClr>
                        <a:buSzPts val="1800"/>
                        <a:buFont typeface="Noto Sans Symbols"/>
                        <a:buNone/>
                      </a:pPr>
                      <a:endParaRPr sz="1800" b="0" i="0">
                        <a:solidFill>
                          <a:schemeClr val="dk1"/>
                        </a:solidFill>
                        <a:latin typeface="Times New Roman"/>
                        <a:ea typeface="Times New Roman"/>
                        <a:cs typeface="Times New Roman"/>
                        <a:sym typeface="Times New Roman"/>
                      </a:endParaRPr>
                    </a:p>
                  </a:txBody>
                  <a:tcPr marL="91450" marR="91450" marT="45725" marB="45725"/>
                </a:tc>
              </a:tr>
            </a:tbl>
          </a:graphicData>
        </a:graphic>
      </p:graphicFrame>
      <p:pic>
        <p:nvPicPr>
          <p:cNvPr id="563" name="Google Shape;563;p35"/>
          <p:cNvPicPr preferRelativeResize="0"/>
          <p:nvPr/>
        </p:nvPicPr>
        <p:blipFill rotWithShape="1">
          <a:blip r:embed="rId7">
            <a:alphaModFix/>
          </a:blip>
          <a:srcRect/>
          <a:stretch/>
        </p:blipFill>
        <p:spPr>
          <a:xfrm>
            <a:off x="7248942" y="1982254"/>
            <a:ext cx="4651510" cy="3526725"/>
          </a:xfrm>
          <a:prstGeom prst="rect">
            <a:avLst/>
          </a:prstGeom>
          <a:noFill/>
          <a:ln>
            <a:noFill/>
          </a:ln>
        </p:spPr>
      </p:pic>
      <p:grpSp>
        <p:nvGrpSpPr>
          <p:cNvPr id="564" name="Google Shape;564;p35"/>
          <p:cNvGrpSpPr/>
          <p:nvPr/>
        </p:nvGrpSpPr>
        <p:grpSpPr>
          <a:xfrm>
            <a:off x="130614" y="576748"/>
            <a:ext cx="9421206" cy="524016"/>
            <a:chOff x="130614" y="576748"/>
            <a:chExt cx="9421206" cy="524016"/>
          </a:xfrm>
        </p:grpSpPr>
        <p:sp>
          <p:nvSpPr>
            <p:cNvPr id="565" name="Google Shape;565;p35"/>
            <p:cNvSpPr txBox="1"/>
            <p:nvPr/>
          </p:nvSpPr>
          <p:spPr>
            <a:xfrm>
              <a:off x="2325813" y="576748"/>
              <a:ext cx="7226007"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chemeClr val="lt1"/>
                  </a:solidFill>
                  <a:latin typeface="Times New Roman"/>
                  <a:ea typeface="Times New Roman"/>
                  <a:cs typeface="Times New Roman"/>
                  <a:sym typeface="Times New Roman"/>
                </a:rPr>
                <a:t>ORGANIZATIONAL BEHAVIOR</a:t>
              </a:r>
              <a:endParaRPr sz="2800">
                <a:solidFill>
                  <a:srgbClr val="FF9518"/>
                </a:solidFill>
                <a:latin typeface="Times New Roman"/>
                <a:ea typeface="Times New Roman"/>
                <a:cs typeface="Times New Roman"/>
                <a:sym typeface="Times New Roman"/>
              </a:endParaRPr>
            </a:p>
          </p:txBody>
        </p:sp>
        <p:sp>
          <p:nvSpPr>
            <p:cNvPr id="566" name="Google Shape;566;p35"/>
            <p:cNvSpPr/>
            <p:nvPr/>
          </p:nvSpPr>
          <p:spPr>
            <a:xfrm>
              <a:off x="130614" y="577544"/>
              <a:ext cx="2090637"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chemeClr val="lt1"/>
                  </a:solidFill>
                  <a:latin typeface="Times New Roman"/>
                  <a:ea typeface="Times New Roman"/>
                  <a:cs typeface="Times New Roman"/>
                  <a:sym typeface="Times New Roman"/>
                </a:rPr>
                <a:t>CHAPTER 1</a:t>
              </a:r>
              <a:endParaRPr/>
            </a:p>
          </p:txBody>
        </p:sp>
      </p:gr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570"/>
        <p:cNvGrpSpPr/>
        <p:nvPr/>
      </p:nvGrpSpPr>
      <p:grpSpPr>
        <a:xfrm>
          <a:off x="0" y="0"/>
          <a:ext cx="0" cy="0"/>
          <a:chOff x="0" y="0"/>
          <a:chExt cx="0" cy="0"/>
        </a:xfrm>
      </p:grpSpPr>
      <p:pic>
        <p:nvPicPr>
          <p:cNvPr id="571" name="Google Shape;571;p36"/>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572" name="Google Shape;572;p36"/>
          <p:cNvPicPr preferRelativeResize="0"/>
          <p:nvPr/>
        </p:nvPicPr>
        <p:blipFill rotWithShape="1">
          <a:blip r:embed="rId4">
            <a:alphaModFix/>
          </a:blip>
          <a:srcRect/>
          <a:stretch/>
        </p:blipFill>
        <p:spPr>
          <a:xfrm>
            <a:off x="2289771" y="5954663"/>
            <a:ext cx="9902229" cy="204838"/>
          </a:xfrm>
          <a:prstGeom prst="rect">
            <a:avLst/>
          </a:prstGeom>
          <a:noFill/>
          <a:ln>
            <a:noFill/>
          </a:ln>
        </p:spPr>
      </p:pic>
      <p:pic>
        <p:nvPicPr>
          <p:cNvPr id="573" name="Google Shape;573;p36"/>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574" name="Google Shape;574;p36"/>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575" name="Google Shape;575;p36"/>
          <p:cNvPicPr preferRelativeResize="0"/>
          <p:nvPr/>
        </p:nvPicPr>
        <p:blipFill rotWithShape="1">
          <a:blip r:embed="rId6">
            <a:alphaModFix/>
          </a:blip>
          <a:srcRect/>
          <a:stretch/>
        </p:blipFill>
        <p:spPr>
          <a:xfrm>
            <a:off x="-17323" y="0"/>
            <a:ext cx="9533101" cy="1610200"/>
          </a:xfrm>
          <a:prstGeom prst="rect">
            <a:avLst/>
          </a:prstGeom>
          <a:noFill/>
          <a:ln>
            <a:noFill/>
          </a:ln>
        </p:spPr>
      </p:pic>
      <p:sp>
        <p:nvSpPr>
          <p:cNvPr id="576" name="Google Shape;576;p36"/>
          <p:cNvSpPr txBox="1"/>
          <p:nvPr/>
        </p:nvSpPr>
        <p:spPr>
          <a:xfrm>
            <a:off x="1582617" y="1425534"/>
            <a:ext cx="9655226" cy="880369"/>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1800" b="1" i="1">
                <a:solidFill>
                  <a:schemeClr val="dk1"/>
                </a:solidFill>
                <a:latin typeface="Calibri"/>
                <a:ea typeface="Calibri"/>
                <a:cs typeface="Calibri"/>
                <a:sym typeface="Calibri"/>
              </a:rPr>
              <a:t>     </a:t>
            </a:r>
            <a:endParaRPr/>
          </a:p>
          <a:p>
            <a:pPr marL="285750" marR="0" lvl="0" indent="-171450" algn="just" rtl="0">
              <a:lnSpc>
                <a:spcPct val="150000"/>
              </a:lnSpc>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graphicFrame>
        <p:nvGraphicFramePr>
          <p:cNvPr id="577" name="Google Shape;577;p36"/>
          <p:cNvGraphicFramePr/>
          <p:nvPr/>
        </p:nvGraphicFramePr>
        <p:xfrm>
          <a:off x="1874166" y="1610200"/>
          <a:ext cx="5083225" cy="1381790"/>
        </p:xfrm>
        <a:graphic>
          <a:graphicData uri="http://schemas.openxmlformats.org/drawingml/2006/table">
            <a:tbl>
              <a:tblPr firstRow="1" bandRow="1">
                <a:noFill/>
                <a:tableStyleId>{056E4201-E133-446D-9ED5-A3494C18EBA9}</a:tableStyleId>
              </a:tblPr>
              <a:tblGrid>
                <a:gridCol w="5083225"/>
              </a:tblGrid>
              <a:tr h="370850">
                <a:tc>
                  <a:txBody>
                    <a:bodyPr/>
                    <a:lstStyle/>
                    <a:p>
                      <a:pPr marL="0" marR="0" lvl="0" indent="0" algn="just" rtl="0">
                        <a:lnSpc>
                          <a:spcPct val="100000"/>
                        </a:lnSpc>
                        <a:spcBef>
                          <a:spcPts val="0"/>
                        </a:spcBef>
                        <a:spcAft>
                          <a:spcPts val="0"/>
                        </a:spcAft>
                        <a:buClr>
                          <a:srgbClr val="0A1F61"/>
                        </a:buClr>
                        <a:buSzPts val="1800"/>
                        <a:buFont typeface="Times New Roman"/>
                        <a:buNone/>
                      </a:pPr>
                      <a:r>
                        <a:rPr lang="en-US" sz="1800" b="1" u="sng">
                          <a:solidFill>
                            <a:srgbClr val="0A1F61"/>
                          </a:solidFill>
                          <a:latin typeface="Times New Roman"/>
                          <a:ea typeface="Times New Roman"/>
                          <a:cs typeface="Times New Roman"/>
                          <a:sym typeface="Times New Roman"/>
                        </a:rPr>
                        <a:t>3- Human Resources Management (HRM)</a:t>
                      </a:r>
                      <a:endParaRPr/>
                    </a:p>
                    <a:p>
                      <a:pPr marL="0" marR="0" lvl="0" indent="0" algn="just" rtl="0">
                        <a:lnSpc>
                          <a:spcPct val="100000"/>
                        </a:lnSpc>
                        <a:spcBef>
                          <a:spcPts val="0"/>
                        </a:spcBef>
                        <a:spcAft>
                          <a:spcPts val="0"/>
                        </a:spcAft>
                        <a:buClr>
                          <a:schemeClr val="dk1"/>
                        </a:buClr>
                        <a:buSzPts val="1800"/>
                        <a:buFont typeface="Calibri"/>
                        <a:buNone/>
                      </a:pPr>
                      <a:endParaRPr sz="1800" b="1" u="sng">
                        <a:solidFill>
                          <a:srgbClr val="0A1F61"/>
                        </a:solidFill>
                        <a:latin typeface="Times New Roman"/>
                        <a:ea typeface="Times New Roman"/>
                        <a:cs typeface="Times New Roman"/>
                        <a:sym typeface="Times New Roman"/>
                      </a:endParaRPr>
                    </a:p>
                  </a:txBody>
                  <a:tcPr marL="91450" marR="91450" marT="45725" marB="45725"/>
                </a:tc>
              </a:tr>
              <a:tr h="370850">
                <a:tc>
                  <a:txBody>
                    <a:bodyPr/>
                    <a:lstStyle/>
                    <a:p>
                      <a:pPr marL="0" marR="0" lvl="0" indent="0" algn="just" rtl="0">
                        <a:spcBef>
                          <a:spcPts val="0"/>
                        </a:spcBef>
                        <a:spcAft>
                          <a:spcPts val="0"/>
                        </a:spcAft>
                        <a:buNone/>
                      </a:pPr>
                      <a:r>
                        <a:rPr lang="en-US" sz="1800" b="0" i="0">
                          <a:latin typeface="Times New Roman"/>
                          <a:ea typeface="Times New Roman"/>
                          <a:cs typeface="Times New Roman"/>
                          <a:sym typeface="Times New Roman"/>
                        </a:rPr>
                        <a:t> </a:t>
                      </a:r>
                      <a:endParaRPr/>
                    </a:p>
                  </a:txBody>
                  <a:tcPr marL="91450" marR="91450" marT="45725" marB="45725"/>
                </a:tc>
              </a:tr>
              <a:tr h="370850">
                <a:tc>
                  <a:txBody>
                    <a:bodyPr/>
                    <a:lstStyle/>
                    <a:p>
                      <a:pPr marL="285750" marR="0" lvl="0" indent="-171450" algn="just" rtl="0">
                        <a:lnSpc>
                          <a:spcPct val="100000"/>
                        </a:lnSpc>
                        <a:spcBef>
                          <a:spcPts val="0"/>
                        </a:spcBef>
                        <a:spcAft>
                          <a:spcPts val="0"/>
                        </a:spcAft>
                        <a:buClr>
                          <a:schemeClr val="dk1"/>
                        </a:buClr>
                        <a:buSzPts val="1800"/>
                        <a:buFont typeface="Noto Sans Symbols"/>
                        <a:buNone/>
                      </a:pPr>
                      <a:endParaRPr sz="1800" b="0" i="0">
                        <a:solidFill>
                          <a:schemeClr val="dk1"/>
                        </a:solidFill>
                        <a:latin typeface="Times New Roman"/>
                        <a:ea typeface="Times New Roman"/>
                        <a:cs typeface="Times New Roman"/>
                        <a:sym typeface="Times New Roman"/>
                      </a:endParaRPr>
                    </a:p>
                  </a:txBody>
                  <a:tcPr marL="91450" marR="91450" marT="45725" marB="45725"/>
                </a:tc>
              </a:tr>
            </a:tbl>
          </a:graphicData>
        </a:graphic>
      </p:graphicFrame>
      <p:pic>
        <p:nvPicPr>
          <p:cNvPr id="578" name="Google Shape;578;p36"/>
          <p:cNvPicPr preferRelativeResize="0"/>
          <p:nvPr/>
        </p:nvPicPr>
        <p:blipFill rotWithShape="1">
          <a:blip r:embed="rId7">
            <a:alphaModFix/>
          </a:blip>
          <a:srcRect/>
          <a:stretch/>
        </p:blipFill>
        <p:spPr>
          <a:xfrm>
            <a:off x="1874165" y="2140275"/>
            <a:ext cx="9599813" cy="3326272"/>
          </a:xfrm>
          <a:prstGeom prst="rect">
            <a:avLst/>
          </a:prstGeom>
          <a:noFill/>
          <a:ln>
            <a:noFill/>
          </a:ln>
        </p:spPr>
      </p:pic>
      <p:grpSp>
        <p:nvGrpSpPr>
          <p:cNvPr id="579" name="Google Shape;579;p36"/>
          <p:cNvGrpSpPr/>
          <p:nvPr/>
        </p:nvGrpSpPr>
        <p:grpSpPr>
          <a:xfrm>
            <a:off x="130614" y="576748"/>
            <a:ext cx="9421206" cy="524016"/>
            <a:chOff x="130614" y="576748"/>
            <a:chExt cx="9421206" cy="524016"/>
          </a:xfrm>
        </p:grpSpPr>
        <p:sp>
          <p:nvSpPr>
            <p:cNvPr id="580" name="Google Shape;580;p36"/>
            <p:cNvSpPr txBox="1"/>
            <p:nvPr/>
          </p:nvSpPr>
          <p:spPr>
            <a:xfrm>
              <a:off x="2325813" y="576748"/>
              <a:ext cx="7226007"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chemeClr val="lt1"/>
                  </a:solidFill>
                  <a:latin typeface="Times New Roman"/>
                  <a:ea typeface="Times New Roman"/>
                  <a:cs typeface="Times New Roman"/>
                  <a:sym typeface="Times New Roman"/>
                </a:rPr>
                <a:t>ORGANIZATIONAL BEHAVIOR</a:t>
              </a:r>
              <a:endParaRPr sz="2800">
                <a:solidFill>
                  <a:srgbClr val="FF9518"/>
                </a:solidFill>
                <a:latin typeface="Times New Roman"/>
                <a:ea typeface="Times New Roman"/>
                <a:cs typeface="Times New Roman"/>
                <a:sym typeface="Times New Roman"/>
              </a:endParaRPr>
            </a:p>
          </p:txBody>
        </p:sp>
        <p:sp>
          <p:nvSpPr>
            <p:cNvPr id="581" name="Google Shape;581;p36"/>
            <p:cNvSpPr/>
            <p:nvPr/>
          </p:nvSpPr>
          <p:spPr>
            <a:xfrm>
              <a:off x="130614" y="577544"/>
              <a:ext cx="2090637"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chemeClr val="lt1"/>
                  </a:solidFill>
                  <a:latin typeface="Times New Roman"/>
                  <a:ea typeface="Times New Roman"/>
                  <a:cs typeface="Times New Roman"/>
                  <a:sym typeface="Times New Roman"/>
                </a:rPr>
                <a:t>CHAPTER 1</a:t>
              </a:r>
              <a:endParaRPr/>
            </a:p>
          </p:txBody>
        </p:sp>
      </p:gr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585"/>
        <p:cNvGrpSpPr/>
        <p:nvPr/>
      </p:nvGrpSpPr>
      <p:grpSpPr>
        <a:xfrm>
          <a:off x="0" y="0"/>
          <a:ext cx="0" cy="0"/>
          <a:chOff x="0" y="0"/>
          <a:chExt cx="0" cy="0"/>
        </a:xfrm>
      </p:grpSpPr>
      <p:pic>
        <p:nvPicPr>
          <p:cNvPr id="586" name="Google Shape;586;p37"/>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587" name="Google Shape;587;p37"/>
          <p:cNvPicPr preferRelativeResize="0"/>
          <p:nvPr/>
        </p:nvPicPr>
        <p:blipFill rotWithShape="1">
          <a:blip r:embed="rId4">
            <a:alphaModFix/>
          </a:blip>
          <a:srcRect/>
          <a:stretch/>
        </p:blipFill>
        <p:spPr>
          <a:xfrm>
            <a:off x="2289771" y="5954663"/>
            <a:ext cx="9902229" cy="204838"/>
          </a:xfrm>
          <a:prstGeom prst="rect">
            <a:avLst/>
          </a:prstGeom>
          <a:noFill/>
          <a:ln>
            <a:noFill/>
          </a:ln>
        </p:spPr>
      </p:pic>
      <p:pic>
        <p:nvPicPr>
          <p:cNvPr id="588" name="Google Shape;588;p37"/>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589" name="Google Shape;589;p37"/>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590" name="Google Shape;590;p37"/>
          <p:cNvPicPr preferRelativeResize="0"/>
          <p:nvPr/>
        </p:nvPicPr>
        <p:blipFill rotWithShape="1">
          <a:blip r:embed="rId6">
            <a:alphaModFix/>
          </a:blip>
          <a:srcRect/>
          <a:stretch/>
        </p:blipFill>
        <p:spPr>
          <a:xfrm>
            <a:off x="-17323" y="0"/>
            <a:ext cx="9533101" cy="1610200"/>
          </a:xfrm>
          <a:prstGeom prst="rect">
            <a:avLst/>
          </a:prstGeom>
          <a:noFill/>
          <a:ln>
            <a:noFill/>
          </a:ln>
        </p:spPr>
      </p:pic>
      <p:sp>
        <p:nvSpPr>
          <p:cNvPr id="591" name="Google Shape;591;p37"/>
          <p:cNvSpPr txBox="1"/>
          <p:nvPr/>
        </p:nvSpPr>
        <p:spPr>
          <a:xfrm>
            <a:off x="1582617" y="1425534"/>
            <a:ext cx="9655226" cy="880369"/>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1800" b="1" i="1">
                <a:solidFill>
                  <a:schemeClr val="dk1"/>
                </a:solidFill>
                <a:latin typeface="Calibri"/>
                <a:ea typeface="Calibri"/>
                <a:cs typeface="Calibri"/>
                <a:sym typeface="Calibri"/>
              </a:rPr>
              <a:t>     </a:t>
            </a:r>
            <a:endParaRPr/>
          </a:p>
          <a:p>
            <a:pPr marL="285750" marR="0" lvl="0" indent="-171450" algn="just" rtl="0">
              <a:lnSpc>
                <a:spcPct val="150000"/>
              </a:lnSpc>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graphicFrame>
        <p:nvGraphicFramePr>
          <p:cNvPr id="592" name="Google Shape;592;p37"/>
          <p:cNvGraphicFramePr/>
          <p:nvPr/>
        </p:nvGraphicFramePr>
        <p:xfrm>
          <a:off x="1874166" y="1610200"/>
          <a:ext cx="9655225" cy="3657610"/>
        </p:xfrm>
        <a:graphic>
          <a:graphicData uri="http://schemas.openxmlformats.org/drawingml/2006/table">
            <a:tbl>
              <a:tblPr firstRow="1" bandRow="1">
                <a:noFill/>
                <a:tableStyleId>{056E4201-E133-446D-9ED5-A3494C18EBA9}</a:tableStyleId>
              </a:tblPr>
              <a:tblGrid>
                <a:gridCol w="9655225"/>
              </a:tblGrid>
              <a:tr h="370850">
                <a:tc>
                  <a:txBody>
                    <a:bodyPr/>
                    <a:lstStyle/>
                    <a:p>
                      <a:pPr marL="0" marR="0" lvl="0" indent="0" algn="just" rtl="0">
                        <a:lnSpc>
                          <a:spcPct val="100000"/>
                        </a:lnSpc>
                        <a:spcBef>
                          <a:spcPts val="0"/>
                        </a:spcBef>
                        <a:spcAft>
                          <a:spcPts val="0"/>
                        </a:spcAft>
                        <a:buClr>
                          <a:srgbClr val="0A1F61"/>
                        </a:buClr>
                        <a:buSzPts val="1800"/>
                        <a:buFont typeface="Times New Roman"/>
                        <a:buNone/>
                      </a:pPr>
                      <a:r>
                        <a:rPr lang="en-US" sz="1800" b="1" u="sng">
                          <a:solidFill>
                            <a:srgbClr val="0A1F61"/>
                          </a:solidFill>
                          <a:latin typeface="Times New Roman"/>
                          <a:ea typeface="Times New Roman"/>
                          <a:cs typeface="Times New Roman"/>
                          <a:sym typeface="Times New Roman"/>
                        </a:rPr>
                        <a:t>3- Human Resources Management (HRM)</a:t>
                      </a:r>
                      <a:endParaRPr/>
                    </a:p>
                    <a:p>
                      <a:pPr marL="0" marR="0" lvl="0" indent="0" algn="just" rtl="0">
                        <a:lnSpc>
                          <a:spcPct val="100000"/>
                        </a:lnSpc>
                        <a:spcBef>
                          <a:spcPts val="0"/>
                        </a:spcBef>
                        <a:spcAft>
                          <a:spcPts val="0"/>
                        </a:spcAft>
                        <a:buClr>
                          <a:schemeClr val="dk1"/>
                        </a:buClr>
                        <a:buSzPts val="1800"/>
                        <a:buFont typeface="Calibri"/>
                        <a:buNone/>
                      </a:pPr>
                      <a:endParaRPr sz="1800" b="1" u="sng">
                        <a:solidFill>
                          <a:srgbClr val="0A1F61"/>
                        </a:solidFill>
                        <a:latin typeface="Times New Roman"/>
                        <a:ea typeface="Times New Roman"/>
                        <a:cs typeface="Times New Roman"/>
                        <a:sym typeface="Times New Roman"/>
                      </a:endParaRPr>
                    </a:p>
                    <a:p>
                      <a:pPr marL="0" marR="0" lvl="0" indent="0" algn="just" rtl="0">
                        <a:lnSpc>
                          <a:spcPct val="100000"/>
                        </a:lnSpc>
                        <a:spcBef>
                          <a:spcPts val="0"/>
                        </a:spcBef>
                        <a:spcAft>
                          <a:spcPts val="0"/>
                        </a:spcAft>
                        <a:buClr>
                          <a:schemeClr val="dk1"/>
                        </a:buClr>
                        <a:buSzPts val="1800"/>
                        <a:buFont typeface="Times New Roman"/>
                        <a:buNone/>
                      </a:pPr>
                      <a:r>
                        <a:rPr lang="en-US" sz="1800" b="1" u="sng">
                          <a:solidFill>
                            <a:schemeClr val="dk1"/>
                          </a:solidFill>
                          <a:latin typeface="Times New Roman"/>
                          <a:ea typeface="Times New Roman"/>
                          <a:cs typeface="Times New Roman"/>
                          <a:sym typeface="Times New Roman"/>
                        </a:rPr>
                        <a:t>Nature of HRM:</a:t>
                      </a:r>
                      <a:endParaRPr/>
                    </a:p>
                    <a:p>
                      <a:pPr marL="0" marR="0" lvl="0" indent="0" algn="just" rtl="0">
                        <a:lnSpc>
                          <a:spcPct val="100000"/>
                        </a:lnSpc>
                        <a:spcBef>
                          <a:spcPts val="0"/>
                        </a:spcBef>
                        <a:spcAft>
                          <a:spcPts val="0"/>
                        </a:spcAft>
                        <a:buClr>
                          <a:schemeClr val="dk1"/>
                        </a:buClr>
                        <a:buSzPts val="1800"/>
                        <a:buFont typeface="Calibri"/>
                        <a:buNone/>
                      </a:pPr>
                      <a:endParaRPr sz="1800" b="1" u="sng">
                        <a:solidFill>
                          <a:schemeClr val="dk1"/>
                        </a:solidFill>
                        <a:latin typeface="Times New Roman"/>
                        <a:ea typeface="Times New Roman"/>
                        <a:cs typeface="Times New Roman"/>
                        <a:sym typeface="Times New Roman"/>
                      </a:endParaRPr>
                    </a:p>
                    <a:p>
                      <a:pPr marL="285750" marR="0" lvl="0" indent="-285750" algn="l" rtl="0">
                        <a:lnSpc>
                          <a:spcPct val="100000"/>
                        </a:lnSpc>
                        <a:spcBef>
                          <a:spcPts val="0"/>
                        </a:spcBef>
                        <a:spcAft>
                          <a:spcPts val="0"/>
                        </a:spcAft>
                        <a:buClr>
                          <a:schemeClr val="dk1"/>
                        </a:buClr>
                        <a:buSzPts val="1800"/>
                        <a:buFont typeface="Noto Sans Symbols"/>
                        <a:buChar char="▪"/>
                      </a:pPr>
                      <a:r>
                        <a:rPr lang="en-US" sz="1800" b="1" i="0">
                          <a:solidFill>
                            <a:schemeClr val="dk1"/>
                          </a:solidFill>
                          <a:latin typeface="Times New Roman"/>
                          <a:ea typeface="Times New Roman"/>
                          <a:cs typeface="Times New Roman"/>
                          <a:sym typeface="Times New Roman"/>
                        </a:rPr>
                        <a:t>Inherent part of management- </a:t>
                      </a:r>
                      <a:r>
                        <a:rPr lang="en-US" sz="1800" b="0" i="0">
                          <a:solidFill>
                            <a:schemeClr val="dk1"/>
                          </a:solidFill>
                          <a:latin typeface="Times New Roman"/>
                          <a:ea typeface="Times New Roman"/>
                          <a:cs typeface="Times New Roman"/>
                          <a:sym typeface="Times New Roman"/>
                        </a:rPr>
                        <a:t>selecting people, training, motivating, appraising their performance for improving their quality.</a:t>
                      </a:r>
                      <a:endParaRPr/>
                    </a:p>
                    <a:p>
                      <a:pPr marL="285750" marR="0" lvl="0" indent="-285750" algn="l" rtl="0">
                        <a:lnSpc>
                          <a:spcPct val="100000"/>
                        </a:lnSpc>
                        <a:spcBef>
                          <a:spcPts val="0"/>
                        </a:spcBef>
                        <a:spcAft>
                          <a:spcPts val="0"/>
                        </a:spcAft>
                        <a:buClr>
                          <a:schemeClr val="dk1"/>
                        </a:buClr>
                        <a:buSzPts val="1800"/>
                        <a:buFont typeface="Noto Sans Symbols"/>
                        <a:buChar char="▪"/>
                      </a:pPr>
                      <a:r>
                        <a:rPr lang="en-US" sz="1800" b="1" i="0">
                          <a:solidFill>
                            <a:schemeClr val="dk1"/>
                          </a:solidFill>
                          <a:latin typeface="Times New Roman"/>
                          <a:ea typeface="Times New Roman"/>
                          <a:cs typeface="Times New Roman"/>
                          <a:sym typeface="Times New Roman"/>
                        </a:rPr>
                        <a:t> Pervasive function</a:t>
                      </a:r>
                      <a:r>
                        <a:rPr lang="en-US" sz="1800" b="0" i="0">
                          <a:solidFill>
                            <a:schemeClr val="dk1"/>
                          </a:solidFill>
                          <a:latin typeface="Times New Roman"/>
                          <a:ea typeface="Times New Roman"/>
                          <a:cs typeface="Times New Roman"/>
                          <a:sym typeface="Times New Roman"/>
                        </a:rPr>
                        <a:t>-present in all levels of mg in an organization</a:t>
                      </a:r>
                      <a:endParaRPr/>
                    </a:p>
                    <a:p>
                      <a:pPr marL="285750" marR="0" lvl="0" indent="-285750" algn="l" rtl="0">
                        <a:lnSpc>
                          <a:spcPct val="100000"/>
                        </a:lnSpc>
                        <a:spcBef>
                          <a:spcPts val="0"/>
                        </a:spcBef>
                        <a:spcAft>
                          <a:spcPts val="0"/>
                        </a:spcAft>
                        <a:buClr>
                          <a:schemeClr val="dk1"/>
                        </a:buClr>
                        <a:buSzPts val="1800"/>
                        <a:buFont typeface="Noto Sans Symbols"/>
                        <a:buChar char="▪"/>
                      </a:pPr>
                      <a:r>
                        <a:rPr lang="en-US" sz="1800" b="1" i="0">
                          <a:solidFill>
                            <a:schemeClr val="dk1"/>
                          </a:solidFill>
                          <a:latin typeface="Times New Roman"/>
                          <a:ea typeface="Times New Roman"/>
                          <a:cs typeface="Times New Roman"/>
                          <a:sym typeface="Times New Roman"/>
                        </a:rPr>
                        <a:t> Action oriented-</a:t>
                      </a:r>
                      <a:r>
                        <a:rPr lang="en-US" sz="1800" b="0" i="0">
                          <a:solidFill>
                            <a:schemeClr val="dk1"/>
                          </a:solidFill>
                          <a:latin typeface="Times New Roman"/>
                          <a:ea typeface="Times New Roman"/>
                          <a:cs typeface="Times New Roman"/>
                          <a:sym typeface="Times New Roman"/>
                        </a:rPr>
                        <a:t>solve problem through rational(balanced) policies rather than record keeping</a:t>
                      </a:r>
                      <a:endParaRPr/>
                    </a:p>
                    <a:p>
                      <a:pPr marL="285750" marR="0" lvl="0" indent="-285750" algn="l" rtl="0">
                        <a:lnSpc>
                          <a:spcPct val="100000"/>
                        </a:lnSpc>
                        <a:spcBef>
                          <a:spcPts val="0"/>
                        </a:spcBef>
                        <a:spcAft>
                          <a:spcPts val="0"/>
                        </a:spcAft>
                        <a:buClr>
                          <a:schemeClr val="dk1"/>
                        </a:buClr>
                        <a:buSzPts val="1800"/>
                        <a:buFont typeface="Noto Sans Symbols"/>
                        <a:buChar char="▪"/>
                      </a:pPr>
                      <a:r>
                        <a:rPr lang="en-US" sz="1800" b="1" i="0">
                          <a:solidFill>
                            <a:schemeClr val="dk1"/>
                          </a:solidFill>
                          <a:latin typeface="Times New Roman"/>
                          <a:ea typeface="Times New Roman"/>
                          <a:cs typeface="Times New Roman"/>
                          <a:sym typeface="Times New Roman"/>
                        </a:rPr>
                        <a:t> People oriented</a:t>
                      </a:r>
                      <a:r>
                        <a:rPr lang="en-US" sz="1800" b="0" i="0">
                          <a:solidFill>
                            <a:schemeClr val="dk1"/>
                          </a:solidFill>
                          <a:latin typeface="Times New Roman"/>
                          <a:ea typeface="Times New Roman"/>
                          <a:cs typeface="Times New Roman"/>
                          <a:sym typeface="Times New Roman"/>
                        </a:rPr>
                        <a:t>-HRM is all about people at work. Assign jobs, produce results, reward, motivate them towards improvements in productivity</a:t>
                      </a:r>
                      <a:endParaRPr/>
                    </a:p>
                    <a:p>
                      <a:pPr marL="285750" marR="0" lvl="0" indent="-285750" algn="l" rtl="0">
                        <a:lnSpc>
                          <a:spcPct val="100000"/>
                        </a:lnSpc>
                        <a:spcBef>
                          <a:spcPts val="0"/>
                        </a:spcBef>
                        <a:spcAft>
                          <a:spcPts val="0"/>
                        </a:spcAft>
                        <a:buClr>
                          <a:schemeClr val="dk1"/>
                        </a:buClr>
                        <a:buSzPts val="1800"/>
                        <a:buFont typeface="Noto Sans Symbols"/>
                        <a:buChar char="▪"/>
                      </a:pPr>
                      <a:r>
                        <a:rPr lang="en-US" sz="1800" b="1" i="0">
                          <a:solidFill>
                            <a:schemeClr val="dk1"/>
                          </a:solidFill>
                          <a:latin typeface="Times New Roman"/>
                          <a:ea typeface="Times New Roman"/>
                          <a:cs typeface="Times New Roman"/>
                          <a:sym typeface="Times New Roman"/>
                        </a:rPr>
                        <a:t> Future oriented- </a:t>
                      </a:r>
                      <a:r>
                        <a:rPr lang="en-US" sz="1800" b="0" i="0">
                          <a:solidFill>
                            <a:schemeClr val="dk1"/>
                          </a:solidFill>
                          <a:latin typeface="Times New Roman"/>
                          <a:ea typeface="Times New Roman"/>
                          <a:cs typeface="Times New Roman"/>
                          <a:sym typeface="Times New Roman"/>
                        </a:rPr>
                        <a:t>Effective HRM helps organization meet its goals</a:t>
                      </a:r>
                      <a:endParaRPr/>
                    </a:p>
                    <a:p>
                      <a:pPr marL="285750" marR="0" lvl="0" indent="-285750" algn="l" rtl="0">
                        <a:lnSpc>
                          <a:spcPct val="100000"/>
                        </a:lnSpc>
                        <a:spcBef>
                          <a:spcPts val="0"/>
                        </a:spcBef>
                        <a:spcAft>
                          <a:spcPts val="0"/>
                        </a:spcAft>
                        <a:buClr>
                          <a:schemeClr val="dk1"/>
                        </a:buClr>
                        <a:buSzPts val="1800"/>
                        <a:buFont typeface="Noto Sans Symbols"/>
                        <a:buChar char="▪"/>
                      </a:pPr>
                      <a:r>
                        <a:rPr lang="en-US" sz="1800" b="1" i="0">
                          <a:solidFill>
                            <a:schemeClr val="dk1"/>
                          </a:solidFill>
                          <a:latin typeface="Times New Roman"/>
                          <a:ea typeface="Times New Roman"/>
                          <a:cs typeface="Times New Roman"/>
                          <a:sym typeface="Times New Roman"/>
                        </a:rPr>
                        <a:t> Development oriented</a:t>
                      </a:r>
                      <a:r>
                        <a:rPr lang="en-US" sz="1800" b="0" i="0">
                          <a:solidFill>
                            <a:schemeClr val="dk1"/>
                          </a:solidFill>
                          <a:latin typeface="Times New Roman"/>
                          <a:ea typeface="Times New Roman"/>
                          <a:cs typeface="Times New Roman"/>
                          <a:sym typeface="Times New Roman"/>
                        </a:rPr>
                        <a:t>-HRM develops full potential of employees through reward, training, job rotation.</a:t>
                      </a:r>
                      <a:endParaRPr sz="1800" b="1" u="sng">
                        <a:solidFill>
                          <a:schemeClr val="dk1"/>
                        </a:solidFill>
                        <a:latin typeface="Times New Roman"/>
                        <a:ea typeface="Times New Roman"/>
                        <a:cs typeface="Times New Roman"/>
                        <a:sym typeface="Times New Roman"/>
                      </a:endParaRPr>
                    </a:p>
                  </a:txBody>
                  <a:tcPr marL="91450" marR="91450" marT="45725" marB="45725"/>
                </a:tc>
              </a:tr>
            </a:tbl>
          </a:graphicData>
        </a:graphic>
      </p:graphicFrame>
      <p:grpSp>
        <p:nvGrpSpPr>
          <p:cNvPr id="593" name="Google Shape;593;p37"/>
          <p:cNvGrpSpPr/>
          <p:nvPr/>
        </p:nvGrpSpPr>
        <p:grpSpPr>
          <a:xfrm>
            <a:off x="130614" y="576748"/>
            <a:ext cx="9421206" cy="524016"/>
            <a:chOff x="130614" y="576748"/>
            <a:chExt cx="9421206" cy="524016"/>
          </a:xfrm>
        </p:grpSpPr>
        <p:sp>
          <p:nvSpPr>
            <p:cNvPr id="594" name="Google Shape;594;p37"/>
            <p:cNvSpPr txBox="1"/>
            <p:nvPr/>
          </p:nvSpPr>
          <p:spPr>
            <a:xfrm>
              <a:off x="2325813" y="576748"/>
              <a:ext cx="7226007"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chemeClr val="lt1"/>
                  </a:solidFill>
                  <a:latin typeface="Times New Roman"/>
                  <a:ea typeface="Times New Roman"/>
                  <a:cs typeface="Times New Roman"/>
                  <a:sym typeface="Times New Roman"/>
                </a:rPr>
                <a:t>ORGANIZATIONAL BEHAVIOR</a:t>
              </a:r>
              <a:endParaRPr sz="2800">
                <a:solidFill>
                  <a:srgbClr val="FF9518"/>
                </a:solidFill>
                <a:latin typeface="Times New Roman"/>
                <a:ea typeface="Times New Roman"/>
                <a:cs typeface="Times New Roman"/>
                <a:sym typeface="Times New Roman"/>
              </a:endParaRPr>
            </a:p>
          </p:txBody>
        </p:sp>
        <p:sp>
          <p:nvSpPr>
            <p:cNvPr id="595" name="Google Shape;595;p37"/>
            <p:cNvSpPr/>
            <p:nvPr/>
          </p:nvSpPr>
          <p:spPr>
            <a:xfrm>
              <a:off x="130614" y="577544"/>
              <a:ext cx="2090637"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chemeClr val="lt1"/>
                  </a:solidFill>
                  <a:latin typeface="Times New Roman"/>
                  <a:ea typeface="Times New Roman"/>
                  <a:cs typeface="Times New Roman"/>
                  <a:sym typeface="Times New Roman"/>
                </a:rPr>
                <a:t>CHAPTER 1</a:t>
              </a:r>
              <a:endParaRPr/>
            </a:p>
          </p:txBody>
        </p:sp>
      </p:gr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599"/>
        <p:cNvGrpSpPr/>
        <p:nvPr/>
      </p:nvGrpSpPr>
      <p:grpSpPr>
        <a:xfrm>
          <a:off x="0" y="0"/>
          <a:ext cx="0" cy="0"/>
          <a:chOff x="0" y="0"/>
          <a:chExt cx="0" cy="0"/>
        </a:xfrm>
      </p:grpSpPr>
      <p:pic>
        <p:nvPicPr>
          <p:cNvPr id="600" name="Google Shape;600;p38"/>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601" name="Google Shape;601;p38"/>
          <p:cNvPicPr preferRelativeResize="0"/>
          <p:nvPr/>
        </p:nvPicPr>
        <p:blipFill rotWithShape="1">
          <a:blip r:embed="rId4">
            <a:alphaModFix/>
          </a:blip>
          <a:srcRect/>
          <a:stretch/>
        </p:blipFill>
        <p:spPr>
          <a:xfrm>
            <a:off x="2289771" y="5954663"/>
            <a:ext cx="9902229" cy="204838"/>
          </a:xfrm>
          <a:prstGeom prst="rect">
            <a:avLst/>
          </a:prstGeom>
          <a:noFill/>
          <a:ln>
            <a:noFill/>
          </a:ln>
        </p:spPr>
      </p:pic>
      <p:pic>
        <p:nvPicPr>
          <p:cNvPr id="602" name="Google Shape;602;p38"/>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603" name="Google Shape;603;p38"/>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604" name="Google Shape;604;p38"/>
          <p:cNvPicPr preferRelativeResize="0"/>
          <p:nvPr/>
        </p:nvPicPr>
        <p:blipFill rotWithShape="1">
          <a:blip r:embed="rId6">
            <a:alphaModFix/>
          </a:blip>
          <a:srcRect/>
          <a:stretch/>
        </p:blipFill>
        <p:spPr>
          <a:xfrm>
            <a:off x="-17323" y="0"/>
            <a:ext cx="9533101" cy="1610200"/>
          </a:xfrm>
          <a:prstGeom prst="rect">
            <a:avLst/>
          </a:prstGeom>
          <a:noFill/>
          <a:ln>
            <a:noFill/>
          </a:ln>
        </p:spPr>
      </p:pic>
      <p:sp>
        <p:nvSpPr>
          <p:cNvPr id="605" name="Google Shape;605;p38"/>
          <p:cNvSpPr txBox="1"/>
          <p:nvPr/>
        </p:nvSpPr>
        <p:spPr>
          <a:xfrm>
            <a:off x="1582617" y="1425534"/>
            <a:ext cx="9655226" cy="880369"/>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1800" b="1" i="1">
                <a:solidFill>
                  <a:schemeClr val="dk1"/>
                </a:solidFill>
                <a:latin typeface="Calibri"/>
                <a:ea typeface="Calibri"/>
                <a:cs typeface="Calibri"/>
                <a:sym typeface="Calibri"/>
              </a:rPr>
              <a:t>     </a:t>
            </a:r>
            <a:endParaRPr/>
          </a:p>
          <a:p>
            <a:pPr marL="285750" marR="0" lvl="0" indent="-171450" algn="just" rtl="0">
              <a:lnSpc>
                <a:spcPct val="150000"/>
              </a:lnSpc>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graphicFrame>
        <p:nvGraphicFramePr>
          <p:cNvPr id="606" name="Google Shape;606;p38"/>
          <p:cNvGraphicFramePr/>
          <p:nvPr/>
        </p:nvGraphicFramePr>
        <p:xfrm>
          <a:off x="1874166" y="1610200"/>
          <a:ext cx="9655225" cy="4399310"/>
        </p:xfrm>
        <a:graphic>
          <a:graphicData uri="http://schemas.openxmlformats.org/drawingml/2006/table">
            <a:tbl>
              <a:tblPr firstRow="1" bandRow="1">
                <a:noFill/>
                <a:tableStyleId>{056E4201-E133-446D-9ED5-A3494C18EBA9}</a:tableStyleId>
              </a:tblPr>
              <a:tblGrid>
                <a:gridCol w="9655225"/>
              </a:tblGrid>
              <a:tr h="370850">
                <a:tc>
                  <a:txBody>
                    <a:bodyPr/>
                    <a:lstStyle/>
                    <a:p>
                      <a:pPr marL="0" marR="0" lvl="0" indent="0" algn="just" rtl="0">
                        <a:lnSpc>
                          <a:spcPct val="100000"/>
                        </a:lnSpc>
                        <a:spcBef>
                          <a:spcPts val="0"/>
                        </a:spcBef>
                        <a:spcAft>
                          <a:spcPts val="0"/>
                        </a:spcAft>
                        <a:buClr>
                          <a:srgbClr val="0A1F61"/>
                        </a:buClr>
                        <a:buSzPts val="1800"/>
                        <a:buFont typeface="Times New Roman"/>
                        <a:buNone/>
                      </a:pPr>
                      <a:r>
                        <a:rPr lang="en-US" sz="1800" b="1" u="sng">
                          <a:solidFill>
                            <a:srgbClr val="0A1F61"/>
                          </a:solidFill>
                          <a:latin typeface="Times New Roman"/>
                          <a:ea typeface="Times New Roman"/>
                          <a:cs typeface="Times New Roman"/>
                          <a:sym typeface="Times New Roman"/>
                        </a:rPr>
                        <a:t>3- Human Resources Management (HRM)</a:t>
                      </a:r>
                      <a:endParaRPr/>
                    </a:p>
                    <a:p>
                      <a:pPr marL="0" marR="0" lvl="0" indent="0" algn="just" rtl="0">
                        <a:lnSpc>
                          <a:spcPct val="100000"/>
                        </a:lnSpc>
                        <a:spcBef>
                          <a:spcPts val="0"/>
                        </a:spcBef>
                        <a:spcAft>
                          <a:spcPts val="0"/>
                        </a:spcAft>
                        <a:buClr>
                          <a:schemeClr val="dk1"/>
                        </a:buClr>
                        <a:buSzPts val="1800"/>
                        <a:buFont typeface="Calibri"/>
                        <a:buNone/>
                      </a:pPr>
                      <a:endParaRPr sz="1800" b="1" u="sng">
                        <a:solidFill>
                          <a:schemeClr val="dk1"/>
                        </a:solidFill>
                        <a:latin typeface="Times New Roman"/>
                        <a:ea typeface="Times New Roman"/>
                        <a:cs typeface="Times New Roman"/>
                        <a:sym typeface="Times New Roman"/>
                      </a:endParaRPr>
                    </a:p>
                    <a:p>
                      <a:pPr marL="0" marR="0" lvl="0" indent="0" algn="just" rtl="0">
                        <a:lnSpc>
                          <a:spcPct val="100000"/>
                        </a:lnSpc>
                        <a:spcBef>
                          <a:spcPts val="0"/>
                        </a:spcBef>
                        <a:spcAft>
                          <a:spcPts val="0"/>
                        </a:spcAft>
                        <a:buClr>
                          <a:schemeClr val="dk1"/>
                        </a:buClr>
                        <a:buSzPts val="1800"/>
                        <a:buFont typeface="Times New Roman"/>
                        <a:buNone/>
                      </a:pPr>
                      <a:r>
                        <a:rPr lang="en-US" sz="1800" b="1" u="sng">
                          <a:solidFill>
                            <a:schemeClr val="dk1"/>
                          </a:solidFill>
                          <a:latin typeface="Times New Roman"/>
                          <a:ea typeface="Times New Roman"/>
                          <a:cs typeface="Times New Roman"/>
                          <a:sym typeface="Times New Roman"/>
                        </a:rPr>
                        <a:t>Nature of HRM:</a:t>
                      </a:r>
                      <a:endParaRPr/>
                    </a:p>
                    <a:p>
                      <a:pPr marL="0" marR="0" lvl="0" indent="0" algn="just" rtl="0">
                        <a:lnSpc>
                          <a:spcPct val="100000"/>
                        </a:lnSpc>
                        <a:spcBef>
                          <a:spcPts val="0"/>
                        </a:spcBef>
                        <a:spcAft>
                          <a:spcPts val="0"/>
                        </a:spcAft>
                        <a:buClr>
                          <a:schemeClr val="dk1"/>
                        </a:buClr>
                        <a:buSzPts val="1800"/>
                        <a:buFont typeface="Calibri"/>
                        <a:buNone/>
                      </a:pPr>
                      <a:endParaRPr sz="1800" b="1" u="sng">
                        <a:solidFill>
                          <a:schemeClr val="dk1"/>
                        </a:solidFill>
                        <a:latin typeface="Times New Roman"/>
                        <a:ea typeface="Times New Roman"/>
                        <a:cs typeface="Times New Roman"/>
                        <a:sym typeface="Times New Roman"/>
                      </a:endParaRPr>
                    </a:p>
                    <a:p>
                      <a:pPr marL="285750" marR="0" lvl="0" indent="-285750" algn="l" rtl="0">
                        <a:lnSpc>
                          <a:spcPct val="100000"/>
                        </a:lnSpc>
                        <a:spcBef>
                          <a:spcPts val="0"/>
                        </a:spcBef>
                        <a:spcAft>
                          <a:spcPts val="0"/>
                        </a:spcAft>
                        <a:buClr>
                          <a:schemeClr val="dk1"/>
                        </a:buClr>
                        <a:buSzPts val="1800"/>
                        <a:buFont typeface="Noto Sans Symbols"/>
                        <a:buChar char="▪"/>
                      </a:pPr>
                      <a:r>
                        <a:rPr lang="en-US" sz="1800" b="1" i="0">
                          <a:solidFill>
                            <a:schemeClr val="dk1"/>
                          </a:solidFill>
                          <a:latin typeface="Times New Roman"/>
                          <a:ea typeface="Times New Roman"/>
                          <a:cs typeface="Times New Roman"/>
                          <a:sym typeface="Times New Roman"/>
                        </a:rPr>
                        <a:t>Integrating mechanism</a:t>
                      </a:r>
                      <a:r>
                        <a:rPr lang="en-US" sz="1800" b="0" i="0">
                          <a:solidFill>
                            <a:schemeClr val="dk1"/>
                          </a:solidFill>
                          <a:latin typeface="Times New Roman"/>
                          <a:ea typeface="Times New Roman"/>
                          <a:cs typeface="Times New Roman"/>
                          <a:sym typeface="Times New Roman"/>
                        </a:rPr>
                        <a:t>: HRM maintains cordial relationship between people working at various levels in organization.</a:t>
                      </a:r>
                      <a:endParaRPr/>
                    </a:p>
                    <a:p>
                      <a:pPr marL="285750" marR="0" lvl="0" indent="-285750" algn="l" rtl="0">
                        <a:lnSpc>
                          <a:spcPct val="100000"/>
                        </a:lnSpc>
                        <a:spcBef>
                          <a:spcPts val="0"/>
                        </a:spcBef>
                        <a:spcAft>
                          <a:spcPts val="0"/>
                        </a:spcAft>
                        <a:buClr>
                          <a:schemeClr val="dk1"/>
                        </a:buClr>
                        <a:buSzPts val="1800"/>
                        <a:buFont typeface="Noto Sans Symbols"/>
                        <a:buChar char="▪"/>
                      </a:pPr>
                      <a:r>
                        <a:rPr lang="en-US" sz="1800" b="1" i="0">
                          <a:solidFill>
                            <a:schemeClr val="dk1"/>
                          </a:solidFill>
                          <a:latin typeface="Times New Roman"/>
                          <a:ea typeface="Times New Roman"/>
                          <a:cs typeface="Times New Roman"/>
                          <a:sym typeface="Times New Roman"/>
                        </a:rPr>
                        <a:t> Comprehensive function</a:t>
                      </a:r>
                      <a:r>
                        <a:rPr lang="en-US" sz="1800" b="0" i="0">
                          <a:solidFill>
                            <a:schemeClr val="dk1"/>
                          </a:solidFill>
                          <a:latin typeface="Times New Roman"/>
                          <a:ea typeface="Times New Roman"/>
                          <a:cs typeface="Times New Roman"/>
                          <a:sym typeface="Times New Roman"/>
                        </a:rPr>
                        <a:t>: Workforce signifies people working at all levels, HRM differs with form &amp; shape but the basic objective of effective utilization of human resource remains the same.</a:t>
                      </a:r>
                      <a:endParaRPr/>
                    </a:p>
                    <a:p>
                      <a:pPr marL="285750" marR="0" lvl="0" indent="-285750" algn="l" rtl="0">
                        <a:lnSpc>
                          <a:spcPct val="100000"/>
                        </a:lnSpc>
                        <a:spcBef>
                          <a:spcPts val="0"/>
                        </a:spcBef>
                        <a:spcAft>
                          <a:spcPts val="0"/>
                        </a:spcAft>
                        <a:buClr>
                          <a:schemeClr val="dk1"/>
                        </a:buClr>
                        <a:buSzPts val="1800"/>
                        <a:buFont typeface="Noto Sans Symbols"/>
                        <a:buChar char="▪"/>
                      </a:pPr>
                      <a:r>
                        <a:rPr lang="en-US" sz="1800" b="1" i="0">
                          <a:solidFill>
                            <a:schemeClr val="dk1"/>
                          </a:solidFill>
                          <a:latin typeface="Times New Roman"/>
                          <a:ea typeface="Times New Roman"/>
                          <a:cs typeface="Times New Roman"/>
                          <a:sym typeface="Times New Roman"/>
                        </a:rPr>
                        <a:t>Continuous function</a:t>
                      </a:r>
                      <a:r>
                        <a:rPr lang="en-US" sz="1800" b="0" i="0">
                          <a:solidFill>
                            <a:schemeClr val="dk1"/>
                          </a:solidFill>
                          <a:latin typeface="Times New Roman"/>
                          <a:ea typeface="Times New Roman"/>
                          <a:cs typeface="Times New Roman"/>
                          <a:sym typeface="Times New Roman"/>
                        </a:rPr>
                        <a:t>: HRM is not a one shot deal it requires constant awareness and alertness of human relations in every day operation.</a:t>
                      </a:r>
                      <a:endParaRPr/>
                    </a:p>
                    <a:p>
                      <a:pPr marL="285750" marR="0" lvl="0" indent="-285750" algn="l" rtl="0">
                        <a:lnSpc>
                          <a:spcPct val="100000"/>
                        </a:lnSpc>
                        <a:spcBef>
                          <a:spcPts val="0"/>
                        </a:spcBef>
                        <a:spcAft>
                          <a:spcPts val="0"/>
                        </a:spcAft>
                        <a:buClr>
                          <a:schemeClr val="dk1"/>
                        </a:buClr>
                        <a:buSzPts val="1800"/>
                        <a:buFont typeface="Noto Sans Symbols"/>
                        <a:buChar char="▪"/>
                      </a:pPr>
                      <a:r>
                        <a:rPr lang="en-US" sz="1800" b="1" i="0">
                          <a:solidFill>
                            <a:schemeClr val="dk1"/>
                          </a:solidFill>
                          <a:latin typeface="Times New Roman"/>
                          <a:ea typeface="Times New Roman"/>
                          <a:cs typeface="Times New Roman"/>
                          <a:sym typeface="Times New Roman"/>
                        </a:rPr>
                        <a:t> Based on human relation</a:t>
                      </a:r>
                      <a:r>
                        <a:rPr lang="en-US" sz="1800" b="0" i="0">
                          <a:solidFill>
                            <a:schemeClr val="dk1"/>
                          </a:solidFill>
                          <a:latin typeface="Times New Roman"/>
                          <a:ea typeface="Times New Roman"/>
                          <a:cs typeface="Times New Roman"/>
                          <a:sym typeface="Times New Roman"/>
                        </a:rPr>
                        <a:t>: Every person has different need, perception and expectations. The manger should give due attention to these factors.</a:t>
                      </a:r>
                      <a:r>
                        <a:rPr lang="en-US" sz="1800">
                          <a:solidFill>
                            <a:schemeClr val="dk1"/>
                          </a:solidFill>
                          <a:latin typeface="Times New Roman"/>
                          <a:ea typeface="Times New Roman"/>
                          <a:cs typeface="Times New Roman"/>
                          <a:sym typeface="Times New Roman"/>
                        </a:rPr>
                        <a:t> </a:t>
                      </a:r>
                      <a:br>
                        <a:rPr lang="en-US" sz="1800">
                          <a:solidFill>
                            <a:schemeClr val="dk1"/>
                          </a:solidFill>
                          <a:latin typeface="Times New Roman"/>
                          <a:ea typeface="Times New Roman"/>
                          <a:cs typeface="Times New Roman"/>
                          <a:sym typeface="Times New Roman"/>
                        </a:rPr>
                      </a:br>
                      <a:endParaRPr sz="1800" b="1" u="sng">
                        <a:solidFill>
                          <a:schemeClr val="dk1"/>
                        </a:solidFill>
                        <a:latin typeface="Times New Roman"/>
                        <a:ea typeface="Times New Roman"/>
                        <a:cs typeface="Times New Roman"/>
                        <a:sym typeface="Times New Roman"/>
                      </a:endParaRPr>
                    </a:p>
                  </a:txBody>
                  <a:tcPr marL="91450" marR="91450" marT="45725" marB="45725"/>
                </a:tc>
              </a:tr>
              <a:tr h="370850">
                <a:tc>
                  <a:txBody>
                    <a:bodyPr/>
                    <a:lstStyle/>
                    <a:p>
                      <a:pPr marL="0" marR="0" lvl="0" indent="0" algn="just" rtl="0">
                        <a:spcBef>
                          <a:spcPts val="0"/>
                        </a:spcBef>
                        <a:spcAft>
                          <a:spcPts val="0"/>
                        </a:spcAft>
                        <a:buNone/>
                      </a:pPr>
                      <a:r>
                        <a:rPr lang="en-US" sz="1800" b="0" i="0">
                          <a:solidFill>
                            <a:schemeClr val="dk1"/>
                          </a:solidFill>
                          <a:latin typeface="Times New Roman"/>
                          <a:ea typeface="Times New Roman"/>
                          <a:cs typeface="Times New Roman"/>
                          <a:sym typeface="Times New Roman"/>
                        </a:rPr>
                        <a:t> </a:t>
                      </a:r>
                      <a:endParaRPr/>
                    </a:p>
                  </a:txBody>
                  <a:tcPr marL="91450" marR="91450" marT="45725" marB="45725"/>
                </a:tc>
              </a:tr>
              <a:tr h="370850">
                <a:tc>
                  <a:txBody>
                    <a:bodyPr/>
                    <a:lstStyle/>
                    <a:p>
                      <a:pPr marL="285750" marR="0" lvl="0" indent="-171450" algn="just" rtl="0">
                        <a:lnSpc>
                          <a:spcPct val="100000"/>
                        </a:lnSpc>
                        <a:spcBef>
                          <a:spcPts val="0"/>
                        </a:spcBef>
                        <a:spcAft>
                          <a:spcPts val="0"/>
                        </a:spcAft>
                        <a:buClr>
                          <a:schemeClr val="dk1"/>
                        </a:buClr>
                        <a:buSzPts val="1800"/>
                        <a:buFont typeface="Noto Sans Symbols"/>
                        <a:buNone/>
                      </a:pPr>
                      <a:endParaRPr sz="1800" b="0" i="0">
                        <a:solidFill>
                          <a:schemeClr val="dk1"/>
                        </a:solidFill>
                        <a:latin typeface="Times New Roman"/>
                        <a:ea typeface="Times New Roman"/>
                        <a:cs typeface="Times New Roman"/>
                        <a:sym typeface="Times New Roman"/>
                      </a:endParaRPr>
                    </a:p>
                  </a:txBody>
                  <a:tcPr marL="91450" marR="91450" marT="45725" marB="45725"/>
                </a:tc>
              </a:tr>
            </a:tbl>
          </a:graphicData>
        </a:graphic>
      </p:graphicFrame>
      <p:grpSp>
        <p:nvGrpSpPr>
          <p:cNvPr id="607" name="Google Shape;607;p38"/>
          <p:cNvGrpSpPr/>
          <p:nvPr/>
        </p:nvGrpSpPr>
        <p:grpSpPr>
          <a:xfrm>
            <a:off x="130614" y="576748"/>
            <a:ext cx="9421206" cy="524016"/>
            <a:chOff x="130614" y="576748"/>
            <a:chExt cx="9421206" cy="524016"/>
          </a:xfrm>
        </p:grpSpPr>
        <p:sp>
          <p:nvSpPr>
            <p:cNvPr id="608" name="Google Shape;608;p38"/>
            <p:cNvSpPr txBox="1"/>
            <p:nvPr/>
          </p:nvSpPr>
          <p:spPr>
            <a:xfrm>
              <a:off x="2325813" y="576748"/>
              <a:ext cx="7226007"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chemeClr val="lt1"/>
                  </a:solidFill>
                  <a:latin typeface="Times New Roman"/>
                  <a:ea typeface="Times New Roman"/>
                  <a:cs typeface="Times New Roman"/>
                  <a:sym typeface="Times New Roman"/>
                </a:rPr>
                <a:t>ORGANIZATIONAL BEHAVIOR</a:t>
              </a:r>
              <a:endParaRPr sz="2800">
                <a:solidFill>
                  <a:srgbClr val="FF9518"/>
                </a:solidFill>
                <a:latin typeface="Times New Roman"/>
                <a:ea typeface="Times New Roman"/>
                <a:cs typeface="Times New Roman"/>
                <a:sym typeface="Times New Roman"/>
              </a:endParaRPr>
            </a:p>
          </p:txBody>
        </p:sp>
        <p:sp>
          <p:nvSpPr>
            <p:cNvPr id="609" name="Google Shape;609;p38"/>
            <p:cNvSpPr/>
            <p:nvPr/>
          </p:nvSpPr>
          <p:spPr>
            <a:xfrm>
              <a:off x="130614" y="577544"/>
              <a:ext cx="2090637"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chemeClr val="lt1"/>
                  </a:solidFill>
                  <a:latin typeface="Times New Roman"/>
                  <a:ea typeface="Times New Roman"/>
                  <a:cs typeface="Times New Roman"/>
                  <a:sym typeface="Times New Roman"/>
                </a:rPr>
                <a:t>CHAPTER 1</a:t>
              </a:r>
              <a:endParaRPr/>
            </a:p>
          </p:txBody>
        </p:sp>
      </p:gr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613"/>
        <p:cNvGrpSpPr/>
        <p:nvPr/>
      </p:nvGrpSpPr>
      <p:grpSpPr>
        <a:xfrm>
          <a:off x="0" y="0"/>
          <a:ext cx="0" cy="0"/>
          <a:chOff x="0" y="0"/>
          <a:chExt cx="0" cy="0"/>
        </a:xfrm>
      </p:grpSpPr>
      <p:pic>
        <p:nvPicPr>
          <p:cNvPr id="614" name="Google Shape;614;p39"/>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615" name="Google Shape;615;p39"/>
          <p:cNvPicPr preferRelativeResize="0"/>
          <p:nvPr/>
        </p:nvPicPr>
        <p:blipFill rotWithShape="1">
          <a:blip r:embed="rId4">
            <a:alphaModFix/>
          </a:blip>
          <a:srcRect/>
          <a:stretch/>
        </p:blipFill>
        <p:spPr>
          <a:xfrm>
            <a:off x="2289771" y="5954663"/>
            <a:ext cx="9902229" cy="204838"/>
          </a:xfrm>
          <a:prstGeom prst="rect">
            <a:avLst/>
          </a:prstGeom>
          <a:noFill/>
          <a:ln>
            <a:noFill/>
          </a:ln>
        </p:spPr>
      </p:pic>
      <p:pic>
        <p:nvPicPr>
          <p:cNvPr id="616" name="Google Shape;616;p39"/>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617" name="Google Shape;617;p39"/>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618" name="Google Shape;618;p39"/>
          <p:cNvPicPr preferRelativeResize="0"/>
          <p:nvPr/>
        </p:nvPicPr>
        <p:blipFill rotWithShape="1">
          <a:blip r:embed="rId6">
            <a:alphaModFix/>
          </a:blip>
          <a:srcRect/>
          <a:stretch/>
        </p:blipFill>
        <p:spPr>
          <a:xfrm>
            <a:off x="-17323" y="0"/>
            <a:ext cx="9533101" cy="1610200"/>
          </a:xfrm>
          <a:prstGeom prst="rect">
            <a:avLst/>
          </a:prstGeom>
          <a:noFill/>
          <a:ln>
            <a:noFill/>
          </a:ln>
        </p:spPr>
      </p:pic>
      <p:sp>
        <p:nvSpPr>
          <p:cNvPr id="619" name="Google Shape;619;p39"/>
          <p:cNvSpPr txBox="1"/>
          <p:nvPr/>
        </p:nvSpPr>
        <p:spPr>
          <a:xfrm>
            <a:off x="1582617" y="1425534"/>
            <a:ext cx="9655226" cy="880369"/>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1800" b="1" i="1">
                <a:solidFill>
                  <a:schemeClr val="dk1"/>
                </a:solidFill>
                <a:latin typeface="Calibri"/>
                <a:ea typeface="Calibri"/>
                <a:cs typeface="Calibri"/>
                <a:sym typeface="Calibri"/>
              </a:rPr>
              <a:t>     </a:t>
            </a:r>
            <a:endParaRPr/>
          </a:p>
          <a:p>
            <a:pPr marL="285750" marR="0" lvl="0" indent="-171450" algn="just" rtl="0">
              <a:lnSpc>
                <a:spcPct val="150000"/>
              </a:lnSpc>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graphicFrame>
        <p:nvGraphicFramePr>
          <p:cNvPr id="620" name="Google Shape;620;p39"/>
          <p:cNvGraphicFramePr/>
          <p:nvPr>
            <p:extLst>
              <p:ext uri="{D42A27DB-BD31-4B8C-83A1-F6EECF244321}">
                <p14:modId xmlns:p14="http://schemas.microsoft.com/office/powerpoint/2010/main" val="4165875568"/>
              </p:ext>
            </p:extLst>
          </p:nvPr>
        </p:nvGraphicFramePr>
        <p:xfrm>
          <a:off x="1874166" y="1610200"/>
          <a:ext cx="9241550" cy="3850670"/>
        </p:xfrm>
        <a:graphic>
          <a:graphicData uri="http://schemas.openxmlformats.org/drawingml/2006/table">
            <a:tbl>
              <a:tblPr firstRow="1" bandRow="1">
                <a:noFill/>
                <a:tableStyleId>{056E4201-E133-446D-9ED5-A3494C18EBA9}</a:tableStyleId>
              </a:tblPr>
              <a:tblGrid>
                <a:gridCol w="9241550"/>
              </a:tblGrid>
              <a:tr h="370850">
                <a:tc>
                  <a:txBody>
                    <a:bodyPr/>
                    <a:lstStyle/>
                    <a:p>
                      <a:pPr marL="0" marR="0" lvl="0" indent="0" algn="just" rtl="0">
                        <a:lnSpc>
                          <a:spcPct val="100000"/>
                        </a:lnSpc>
                        <a:spcBef>
                          <a:spcPts val="0"/>
                        </a:spcBef>
                        <a:spcAft>
                          <a:spcPts val="0"/>
                        </a:spcAft>
                        <a:buClr>
                          <a:srgbClr val="0A1F61"/>
                        </a:buClr>
                        <a:buSzPts val="1800"/>
                        <a:buFont typeface="Times New Roman"/>
                        <a:buNone/>
                      </a:pPr>
                      <a:r>
                        <a:rPr lang="en-US" sz="1800" b="1" u="sng" dirty="0">
                          <a:solidFill>
                            <a:srgbClr val="0A1F61"/>
                          </a:solidFill>
                          <a:latin typeface="Times New Roman"/>
                          <a:ea typeface="Times New Roman"/>
                          <a:cs typeface="Times New Roman"/>
                          <a:sym typeface="Times New Roman"/>
                        </a:rPr>
                        <a:t>3- Human Resources Management (HRM)</a:t>
                      </a:r>
                      <a:endParaRPr dirty="0"/>
                    </a:p>
                    <a:p>
                      <a:pPr marL="0" marR="0" lvl="0" indent="0" algn="just" rtl="0">
                        <a:lnSpc>
                          <a:spcPct val="100000"/>
                        </a:lnSpc>
                        <a:spcBef>
                          <a:spcPts val="0"/>
                        </a:spcBef>
                        <a:spcAft>
                          <a:spcPts val="0"/>
                        </a:spcAft>
                        <a:buClr>
                          <a:schemeClr val="dk1"/>
                        </a:buClr>
                        <a:buSzPts val="1800"/>
                        <a:buFont typeface="Calibri"/>
                        <a:buNone/>
                      </a:pPr>
                      <a:endParaRPr sz="1800" b="1" u="sng" dirty="0">
                        <a:solidFill>
                          <a:schemeClr val="dk1"/>
                        </a:solidFill>
                        <a:latin typeface="Times New Roman"/>
                        <a:ea typeface="Times New Roman"/>
                        <a:cs typeface="Times New Roman"/>
                        <a:sym typeface="Times New Roman"/>
                      </a:endParaRPr>
                    </a:p>
                    <a:p>
                      <a:pPr marL="0" marR="0" lvl="0" indent="0" algn="just" rtl="0">
                        <a:lnSpc>
                          <a:spcPct val="100000"/>
                        </a:lnSpc>
                        <a:spcBef>
                          <a:spcPts val="0"/>
                        </a:spcBef>
                        <a:spcAft>
                          <a:spcPts val="0"/>
                        </a:spcAft>
                        <a:buClr>
                          <a:schemeClr val="dk1"/>
                        </a:buClr>
                        <a:buSzPts val="1800"/>
                        <a:buFont typeface="Times New Roman"/>
                        <a:buNone/>
                      </a:pPr>
                      <a:r>
                        <a:rPr lang="en-US" sz="1800" b="1" u="sng" dirty="0">
                          <a:solidFill>
                            <a:schemeClr val="dk1"/>
                          </a:solidFill>
                          <a:latin typeface="Times New Roman"/>
                          <a:ea typeface="Times New Roman"/>
                          <a:cs typeface="Times New Roman"/>
                          <a:sym typeface="Times New Roman"/>
                        </a:rPr>
                        <a:t>Example:</a:t>
                      </a:r>
                      <a:endParaRPr dirty="0"/>
                    </a:p>
                    <a:p>
                      <a:pPr marL="285750" marR="0" lvl="0" indent="-285750" algn="just" rtl="0">
                        <a:lnSpc>
                          <a:spcPct val="100000"/>
                        </a:lnSpc>
                        <a:spcBef>
                          <a:spcPts val="0"/>
                        </a:spcBef>
                        <a:spcAft>
                          <a:spcPts val="0"/>
                        </a:spcAft>
                        <a:buClr>
                          <a:schemeClr val="dk1"/>
                        </a:buClr>
                        <a:buSzPts val="1800"/>
                        <a:buFont typeface="Noto Sans Symbols"/>
                        <a:buChar char="▪"/>
                      </a:pPr>
                      <a:r>
                        <a:rPr lang="en-US" sz="1800" b="0" dirty="0">
                          <a:solidFill>
                            <a:schemeClr val="dk1"/>
                          </a:solidFill>
                          <a:latin typeface="Times New Roman"/>
                          <a:ea typeface="Times New Roman"/>
                          <a:cs typeface="Times New Roman"/>
                          <a:sym typeface="Times New Roman"/>
                        </a:rPr>
                        <a:t>Recent years announcement by </a:t>
                      </a:r>
                      <a:r>
                        <a:rPr lang="en-US" sz="1800" b="0" dirty="0" err="1">
                          <a:solidFill>
                            <a:schemeClr val="dk1"/>
                          </a:solidFill>
                          <a:latin typeface="Times New Roman"/>
                          <a:ea typeface="Times New Roman"/>
                          <a:cs typeface="Times New Roman"/>
                          <a:sym typeface="Times New Roman"/>
                        </a:rPr>
                        <a:t>Walmart</a:t>
                      </a:r>
                      <a:r>
                        <a:rPr lang="en-US" sz="1800" b="0" dirty="0">
                          <a:solidFill>
                            <a:schemeClr val="dk1"/>
                          </a:solidFill>
                          <a:latin typeface="Times New Roman"/>
                          <a:ea typeface="Times New Roman"/>
                          <a:cs typeface="Times New Roman"/>
                          <a:sym typeface="Times New Roman"/>
                        </a:rPr>
                        <a:t>. In early of 2015 the firm  began giving pay raises to </a:t>
                      </a:r>
                      <a:r>
                        <a:rPr lang="en-US" sz="1800" b="0" dirty="0" smtClean="0">
                          <a:solidFill>
                            <a:schemeClr val="dk1"/>
                          </a:solidFill>
                          <a:latin typeface="Times New Roman"/>
                          <a:ea typeface="Times New Roman"/>
                          <a:cs typeface="Times New Roman"/>
                          <a:sym typeface="Times New Roman"/>
                        </a:rPr>
                        <a:t>500,000 </a:t>
                      </a:r>
                      <a:r>
                        <a:rPr lang="en-US" sz="1800" b="0" dirty="0">
                          <a:solidFill>
                            <a:schemeClr val="dk1"/>
                          </a:solidFill>
                          <a:latin typeface="Times New Roman"/>
                          <a:ea typeface="Times New Roman"/>
                          <a:cs typeface="Times New Roman"/>
                          <a:sym typeface="Times New Roman"/>
                        </a:rPr>
                        <a:t>workers. At the same time the company indicated that it was changing the method it to hire and train new employees. The managers expect that the higher wags and the new HR practices will enable the company to better hire new employees and retain the existing one.</a:t>
                      </a:r>
                      <a:endParaRPr dirty="0"/>
                    </a:p>
                    <a:p>
                      <a:pPr marL="285750" marR="0" lvl="0" indent="-171450" algn="just" rtl="0">
                        <a:lnSpc>
                          <a:spcPct val="100000"/>
                        </a:lnSpc>
                        <a:spcBef>
                          <a:spcPts val="0"/>
                        </a:spcBef>
                        <a:spcAft>
                          <a:spcPts val="0"/>
                        </a:spcAft>
                        <a:buClr>
                          <a:schemeClr val="dk1"/>
                        </a:buClr>
                        <a:buSzPts val="1800"/>
                        <a:buFont typeface="Noto Sans Symbols"/>
                        <a:buNone/>
                      </a:pPr>
                      <a:endParaRPr sz="1800" b="0" dirty="0">
                        <a:solidFill>
                          <a:schemeClr val="dk1"/>
                        </a:solidFill>
                        <a:latin typeface="Times New Roman"/>
                        <a:ea typeface="Times New Roman"/>
                        <a:cs typeface="Times New Roman"/>
                        <a:sym typeface="Times New Roman"/>
                      </a:endParaRPr>
                    </a:p>
                    <a:p>
                      <a:pPr marL="285750" marR="0" lvl="0" indent="-285750" algn="l" rtl="0">
                        <a:lnSpc>
                          <a:spcPct val="100000"/>
                        </a:lnSpc>
                        <a:spcBef>
                          <a:spcPts val="0"/>
                        </a:spcBef>
                        <a:spcAft>
                          <a:spcPts val="0"/>
                        </a:spcAft>
                        <a:buClr>
                          <a:schemeClr val="dk1"/>
                        </a:buClr>
                        <a:buSzPts val="1800"/>
                        <a:buFont typeface="Noto Sans Symbols"/>
                        <a:buChar char="▪"/>
                      </a:pPr>
                      <a:r>
                        <a:rPr lang="en-US" sz="1800" b="0" dirty="0">
                          <a:solidFill>
                            <a:schemeClr val="dk1"/>
                          </a:solidFill>
                          <a:latin typeface="Times New Roman"/>
                          <a:ea typeface="Times New Roman"/>
                          <a:cs typeface="Times New Roman"/>
                          <a:sym typeface="Times New Roman"/>
                        </a:rPr>
                        <a:t>Hence this significant and expense decision by </a:t>
                      </a:r>
                      <a:r>
                        <a:rPr lang="en-US" sz="1800" b="0" dirty="0" err="1">
                          <a:solidFill>
                            <a:schemeClr val="dk1"/>
                          </a:solidFill>
                          <a:latin typeface="Times New Roman"/>
                          <a:ea typeface="Times New Roman"/>
                          <a:cs typeface="Times New Roman"/>
                          <a:sym typeface="Times New Roman"/>
                        </a:rPr>
                        <a:t>Walmart</a:t>
                      </a:r>
                      <a:r>
                        <a:rPr lang="en-US" sz="1800" b="0" dirty="0">
                          <a:solidFill>
                            <a:schemeClr val="dk1"/>
                          </a:solidFill>
                          <a:latin typeface="Times New Roman"/>
                          <a:ea typeface="Times New Roman"/>
                          <a:cs typeface="Times New Roman"/>
                          <a:sym typeface="Times New Roman"/>
                        </a:rPr>
                        <a:t> had its origin in theories and researches from OB and will be implemented by HRM    </a:t>
                      </a:r>
                      <a:r>
                        <a:rPr lang="en-US" sz="1800" dirty="0">
                          <a:solidFill>
                            <a:schemeClr val="dk1"/>
                          </a:solidFill>
                          <a:latin typeface="Times New Roman"/>
                          <a:ea typeface="Times New Roman"/>
                          <a:cs typeface="Times New Roman"/>
                          <a:sym typeface="Times New Roman"/>
                        </a:rPr>
                        <a:t/>
                      </a:r>
                      <a:br>
                        <a:rPr lang="en-US" sz="1800" dirty="0">
                          <a:solidFill>
                            <a:schemeClr val="dk1"/>
                          </a:solidFill>
                          <a:latin typeface="Times New Roman"/>
                          <a:ea typeface="Times New Roman"/>
                          <a:cs typeface="Times New Roman"/>
                          <a:sym typeface="Times New Roman"/>
                        </a:rPr>
                      </a:br>
                      <a:endParaRPr sz="1800" b="1" u="sng" dirty="0">
                        <a:solidFill>
                          <a:schemeClr val="dk1"/>
                        </a:solidFill>
                        <a:latin typeface="Times New Roman"/>
                        <a:ea typeface="Times New Roman"/>
                        <a:cs typeface="Times New Roman"/>
                        <a:sym typeface="Times New Roman"/>
                      </a:endParaRPr>
                    </a:p>
                  </a:txBody>
                  <a:tcPr marL="91450" marR="91450" marT="45725" marB="45725"/>
                </a:tc>
              </a:tr>
              <a:tr h="370850">
                <a:tc>
                  <a:txBody>
                    <a:bodyPr/>
                    <a:lstStyle/>
                    <a:p>
                      <a:pPr marL="0" marR="0" lvl="0" indent="0" algn="just" rtl="0">
                        <a:spcBef>
                          <a:spcPts val="0"/>
                        </a:spcBef>
                        <a:spcAft>
                          <a:spcPts val="0"/>
                        </a:spcAft>
                        <a:buNone/>
                      </a:pPr>
                      <a:r>
                        <a:rPr lang="en-US" sz="1800" b="0" i="0">
                          <a:solidFill>
                            <a:schemeClr val="dk1"/>
                          </a:solidFill>
                          <a:latin typeface="Times New Roman"/>
                          <a:ea typeface="Times New Roman"/>
                          <a:cs typeface="Times New Roman"/>
                          <a:sym typeface="Times New Roman"/>
                        </a:rPr>
                        <a:t> </a:t>
                      </a:r>
                      <a:endParaRPr/>
                    </a:p>
                  </a:txBody>
                  <a:tcPr marL="91450" marR="91450" marT="45725" marB="45725"/>
                </a:tc>
              </a:tr>
              <a:tr h="370850">
                <a:tc>
                  <a:txBody>
                    <a:bodyPr/>
                    <a:lstStyle/>
                    <a:p>
                      <a:pPr marL="285750" marR="0" lvl="0" indent="-171450" algn="just" rtl="0">
                        <a:lnSpc>
                          <a:spcPct val="100000"/>
                        </a:lnSpc>
                        <a:spcBef>
                          <a:spcPts val="0"/>
                        </a:spcBef>
                        <a:spcAft>
                          <a:spcPts val="0"/>
                        </a:spcAft>
                        <a:buClr>
                          <a:schemeClr val="dk1"/>
                        </a:buClr>
                        <a:buSzPts val="1800"/>
                        <a:buFont typeface="Noto Sans Symbols"/>
                        <a:buNone/>
                      </a:pPr>
                      <a:endParaRPr sz="1800" b="0" i="0">
                        <a:solidFill>
                          <a:schemeClr val="dk1"/>
                        </a:solidFill>
                        <a:latin typeface="Times New Roman"/>
                        <a:ea typeface="Times New Roman"/>
                        <a:cs typeface="Times New Roman"/>
                        <a:sym typeface="Times New Roman"/>
                      </a:endParaRPr>
                    </a:p>
                  </a:txBody>
                  <a:tcPr marL="91450" marR="91450" marT="45725" marB="45725"/>
                </a:tc>
              </a:tr>
            </a:tbl>
          </a:graphicData>
        </a:graphic>
      </p:graphicFrame>
      <p:grpSp>
        <p:nvGrpSpPr>
          <p:cNvPr id="621" name="Google Shape;621;p39"/>
          <p:cNvGrpSpPr/>
          <p:nvPr/>
        </p:nvGrpSpPr>
        <p:grpSpPr>
          <a:xfrm>
            <a:off x="130614" y="576748"/>
            <a:ext cx="9421206" cy="524016"/>
            <a:chOff x="130614" y="576748"/>
            <a:chExt cx="9421206" cy="524016"/>
          </a:xfrm>
        </p:grpSpPr>
        <p:sp>
          <p:nvSpPr>
            <p:cNvPr id="622" name="Google Shape;622;p39"/>
            <p:cNvSpPr txBox="1"/>
            <p:nvPr/>
          </p:nvSpPr>
          <p:spPr>
            <a:xfrm>
              <a:off x="2325813" y="576748"/>
              <a:ext cx="7226007"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chemeClr val="lt1"/>
                  </a:solidFill>
                  <a:latin typeface="Times New Roman"/>
                  <a:ea typeface="Times New Roman"/>
                  <a:cs typeface="Times New Roman"/>
                  <a:sym typeface="Times New Roman"/>
                </a:rPr>
                <a:t>ORGANIZATIONAL BEHAVIOR</a:t>
              </a:r>
              <a:endParaRPr sz="2800">
                <a:solidFill>
                  <a:srgbClr val="FF9518"/>
                </a:solidFill>
                <a:latin typeface="Times New Roman"/>
                <a:ea typeface="Times New Roman"/>
                <a:cs typeface="Times New Roman"/>
                <a:sym typeface="Times New Roman"/>
              </a:endParaRPr>
            </a:p>
          </p:txBody>
        </p:sp>
        <p:sp>
          <p:nvSpPr>
            <p:cNvPr id="623" name="Google Shape;623;p39"/>
            <p:cNvSpPr/>
            <p:nvPr/>
          </p:nvSpPr>
          <p:spPr>
            <a:xfrm>
              <a:off x="130614" y="577544"/>
              <a:ext cx="2090637"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chemeClr val="lt1"/>
                  </a:solidFill>
                  <a:latin typeface="Times New Roman"/>
                  <a:ea typeface="Times New Roman"/>
                  <a:cs typeface="Times New Roman"/>
                  <a:sym typeface="Times New Roman"/>
                </a:rPr>
                <a:t>CHAPTER 1</a:t>
              </a:r>
              <a:endParaRPr/>
            </a:p>
          </p:txBody>
        </p:sp>
      </p:gr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627"/>
        <p:cNvGrpSpPr/>
        <p:nvPr/>
      </p:nvGrpSpPr>
      <p:grpSpPr>
        <a:xfrm>
          <a:off x="0" y="0"/>
          <a:ext cx="0" cy="0"/>
          <a:chOff x="0" y="0"/>
          <a:chExt cx="0" cy="0"/>
        </a:xfrm>
      </p:grpSpPr>
      <p:pic>
        <p:nvPicPr>
          <p:cNvPr id="628" name="Google Shape;628;p40"/>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629" name="Google Shape;629;p40"/>
          <p:cNvPicPr preferRelativeResize="0"/>
          <p:nvPr/>
        </p:nvPicPr>
        <p:blipFill rotWithShape="1">
          <a:blip r:embed="rId4">
            <a:alphaModFix/>
          </a:blip>
          <a:srcRect/>
          <a:stretch/>
        </p:blipFill>
        <p:spPr>
          <a:xfrm>
            <a:off x="2289771" y="5954663"/>
            <a:ext cx="9902229" cy="204838"/>
          </a:xfrm>
          <a:prstGeom prst="rect">
            <a:avLst/>
          </a:prstGeom>
          <a:noFill/>
          <a:ln>
            <a:noFill/>
          </a:ln>
        </p:spPr>
      </p:pic>
      <p:pic>
        <p:nvPicPr>
          <p:cNvPr id="630" name="Google Shape;630;p40"/>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631" name="Google Shape;631;p40"/>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632" name="Google Shape;632;p40"/>
          <p:cNvPicPr preferRelativeResize="0"/>
          <p:nvPr/>
        </p:nvPicPr>
        <p:blipFill rotWithShape="1">
          <a:blip r:embed="rId6">
            <a:alphaModFix/>
          </a:blip>
          <a:srcRect/>
          <a:stretch/>
        </p:blipFill>
        <p:spPr>
          <a:xfrm>
            <a:off x="-17323" y="0"/>
            <a:ext cx="9533101" cy="1610200"/>
          </a:xfrm>
          <a:prstGeom prst="rect">
            <a:avLst/>
          </a:prstGeom>
          <a:noFill/>
          <a:ln>
            <a:noFill/>
          </a:ln>
        </p:spPr>
      </p:pic>
      <p:sp>
        <p:nvSpPr>
          <p:cNvPr id="633" name="Google Shape;633;p40"/>
          <p:cNvSpPr txBox="1"/>
          <p:nvPr/>
        </p:nvSpPr>
        <p:spPr>
          <a:xfrm>
            <a:off x="1582617" y="1425534"/>
            <a:ext cx="9655226" cy="880369"/>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1800" b="1" i="1">
                <a:solidFill>
                  <a:schemeClr val="dk1"/>
                </a:solidFill>
                <a:latin typeface="Calibri"/>
                <a:ea typeface="Calibri"/>
                <a:cs typeface="Calibri"/>
                <a:sym typeface="Calibri"/>
              </a:rPr>
              <a:t>     </a:t>
            </a:r>
            <a:endParaRPr/>
          </a:p>
          <a:p>
            <a:pPr marL="285750" marR="0" lvl="0" indent="-171450" algn="just" rtl="0">
              <a:lnSpc>
                <a:spcPct val="150000"/>
              </a:lnSpc>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graphicFrame>
        <p:nvGraphicFramePr>
          <p:cNvPr id="634" name="Google Shape;634;p40"/>
          <p:cNvGraphicFramePr/>
          <p:nvPr>
            <p:extLst>
              <p:ext uri="{D42A27DB-BD31-4B8C-83A1-F6EECF244321}">
                <p14:modId xmlns:p14="http://schemas.microsoft.com/office/powerpoint/2010/main" val="1344880299"/>
              </p:ext>
            </p:extLst>
          </p:nvPr>
        </p:nvGraphicFramePr>
        <p:xfrm>
          <a:off x="1874165" y="1610200"/>
          <a:ext cx="9241550" cy="4394230"/>
        </p:xfrm>
        <a:graphic>
          <a:graphicData uri="http://schemas.openxmlformats.org/drawingml/2006/table">
            <a:tbl>
              <a:tblPr firstRow="1" bandRow="1">
                <a:noFill/>
                <a:tableStyleId>{056E4201-E133-446D-9ED5-A3494C18EBA9}</a:tableStyleId>
              </a:tblPr>
              <a:tblGrid>
                <a:gridCol w="9241550"/>
              </a:tblGrid>
              <a:tr h="370850">
                <a:tc>
                  <a:txBody>
                    <a:bodyPr/>
                    <a:lstStyle/>
                    <a:p>
                      <a:pPr marL="0" marR="0" lvl="0" indent="0" algn="just" rtl="0">
                        <a:lnSpc>
                          <a:spcPct val="100000"/>
                        </a:lnSpc>
                        <a:spcBef>
                          <a:spcPts val="0"/>
                        </a:spcBef>
                        <a:spcAft>
                          <a:spcPts val="0"/>
                        </a:spcAft>
                        <a:buClr>
                          <a:srgbClr val="0A1F61"/>
                        </a:buClr>
                        <a:buSzPts val="1800"/>
                        <a:buFont typeface="Times New Roman"/>
                        <a:buNone/>
                      </a:pPr>
                      <a:r>
                        <a:rPr lang="en-US" sz="1800" b="1" u="sng" dirty="0">
                          <a:solidFill>
                            <a:srgbClr val="0A1F61"/>
                          </a:solidFill>
                          <a:latin typeface="Times New Roman"/>
                          <a:ea typeface="Times New Roman"/>
                          <a:cs typeface="Times New Roman"/>
                          <a:sym typeface="Times New Roman"/>
                        </a:rPr>
                        <a:t>The strategic context of organizational behavior: </a:t>
                      </a:r>
                      <a:endParaRPr dirty="0"/>
                    </a:p>
                    <a:p>
                      <a:pPr marL="0" marR="0" lvl="0" indent="0" algn="just" rtl="0">
                        <a:lnSpc>
                          <a:spcPct val="100000"/>
                        </a:lnSpc>
                        <a:spcBef>
                          <a:spcPts val="0"/>
                        </a:spcBef>
                        <a:spcAft>
                          <a:spcPts val="0"/>
                        </a:spcAft>
                        <a:buClr>
                          <a:schemeClr val="dk1"/>
                        </a:buClr>
                        <a:buSzPts val="1800"/>
                        <a:buFont typeface="Calibri"/>
                        <a:buNone/>
                      </a:pPr>
                      <a:endParaRPr sz="1800" b="1" u="sng" dirty="0">
                        <a:solidFill>
                          <a:srgbClr val="0A1F61"/>
                        </a:solidFill>
                        <a:latin typeface="Times New Roman"/>
                        <a:ea typeface="Times New Roman"/>
                        <a:cs typeface="Times New Roman"/>
                        <a:sym typeface="Times New Roman"/>
                      </a:endParaRPr>
                    </a:p>
                  </a:txBody>
                  <a:tcPr marL="91450" marR="91450" marT="45725" marB="45725"/>
                </a:tc>
              </a:tr>
              <a:tr h="370850">
                <a:tc>
                  <a:txBody>
                    <a:bodyPr/>
                    <a:lstStyle/>
                    <a:p>
                      <a:pPr marL="285750" marR="0" lvl="0" indent="-285750" algn="just" rtl="0">
                        <a:lnSpc>
                          <a:spcPct val="100000"/>
                        </a:lnSpc>
                        <a:spcBef>
                          <a:spcPts val="0"/>
                        </a:spcBef>
                        <a:spcAft>
                          <a:spcPts val="0"/>
                        </a:spcAft>
                        <a:buClr>
                          <a:schemeClr val="dk1"/>
                        </a:buClr>
                        <a:buSzPts val="1800"/>
                        <a:buFont typeface="Noto Sans Symbols"/>
                        <a:buChar char="▪"/>
                      </a:pPr>
                      <a:r>
                        <a:rPr lang="en-US" sz="1800" b="0" i="0" dirty="0">
                          <a:latin typeface="Times New Roman"/>
                          <a:ea typeface="Times New Roman"/>
                          <a:cs typeface="Times New Roman"/>
                          <a:sym typeface="Times New Roman"/>
                        </a:rPr>
                        <a:t>Successful business strategy are grounded in creating and maintaining  sustainable </a:t>
                      </a:r>
                      <a:r>
                        <a:rPr lang="en-US" sz="1800" b="1" i="1" dirty="0">
                          <a:solidFill>
                            <a:schemeClr val="dk1"/>
                          </a:solidFill>
                          <a:latin typeface="Times New Roman"/>
                          <a:ea typeface="Times New Roman"/>
                          <a:cs typeface="Times New Roman"/>
                          <a:sym typeface="Times New Roman"/>
                        </a:rPr>
                        <a:t>competitive advantages, </a:t>
                      </a:r>
                      <a:r>
                        <a:rPr lang="en-US" sz="1800" b="0" i="0" dirty="0">
                          <a:solidFill>
                            <a:schemeClr val="dk1"/>
                          </a:solidFill>
                          <a:latin typeface="Times New Roman"/>
                          <a:ea typeface="Times New Roman"/>
                          <a:cs typeface="Times New Roman"/>
                          <a:sym typeface="Times New Roman"/>
                        </a:rPr>
                        <a:t>which exists any time an organization has an edge over rivals in attracting customers and defending it self against competitions.</a:t>
                      </a:r>
                      <a:endParaRPr dirty="0"/>
                    </a:p>
                    <a:p>
                      <a:pPr marL="0" marR="0" lvl="0" indent="0" algn="just" rtl="0">
                        <a:lnSpc>
                          <a:spcPct val="100000"/>
                        </a:lnSpc>
                        <a:spcBef>
                          <a:spcPts val="0"/>
                        </a:spcBef>
                        <a:spcAft>
                          <a:spcPts val="0"/>
                        </a:spcAft>
                        <a:buClr>
                          <a:schemeClr val="dk1"/>
                        </a:buClr>
                        <a:buSzPts val="1800"/>
                        <a:buFont typeface="Noto Sans Symbols"/>
                        <a:buNone/>
                      </a:pPr>
                      <a:endParaRPr sz="1800" b="0" i="0" dirty="0">
                        <a:solidFill>
                          <a:schemeClr val="dk1"/>
                        </a:solidFill>
                        <a:latin typeface="Times New Roman"/>
                        <a:ea typeface="Times New Roman"/>
                        <a:cs typeface="Times New Roman"/>
                        <a:sym typeface="Times New Roman"/>
                      </a:endParaRPr>
                    </a:p>
                    <a:p>
                      <a:pPr marL="285750" marR="0" lvl="0" indent="-285750" algn="just" rtl="0">
                        <a:lnSpc>
                          <a:spcPct val="100000"/>
                        </a:lnSpc>
                        <a:spcBef>
                          <a:spcPts val="0"/>
                        </a:spcBef>
                        <a:spcAft>
                          <a:spcPts val="0"/>
                        </a:spcAft>
                        <a:buClr>
                          <a:schemeClr val="dk1"/>
                        </a:buClr>
                        <a:buSzPts val="1800"/>
                        <a:buFont typeface="Noto Sans Symbols"/>
                        <a:buChar char="▪"/>
                      </a:pPr>
                      <a:r>
                        <a:rPr lang="en-US" sz="1800" b="0" i="0" dirty="0">
                          <a:solidFill>
                            <a:schemeClr val="dk1"/>
                          </a:solidFill>
                          <a:latin typeface="Times New Roman"/>
                          <a:ea typeface="Times New Roman"/>
                          <a:cs typeface="Times New Roman"/>
                          <a:sym typeface="Times New Roman"/>
                        </a:rPr>
                        <a:t>The effective management of people is the key to the creation of a competitive advantage and business strategy execution.</a:t>
                      </a:r>
                      <a:endParaRPr dirty="0"/>
                    </a:p>
                    <a:p>
                      <a:pPr marL="285750" marR="0" lvl="0" indent="-171450" algn="just" rtl="0">
                        <a:lnSpc>
                          <a:spcPct val="100000"/>
                        </a:lnSpc>
                        <a:spcBef>
                          <a:spcPts val="0"/>
                        </a:spcBef>
                        <a:spcAft>
                          <a:spcPts val="0"/>
                        </a:spcAft>
                        <a:buClr>
                          <a:schemeClr val="dk1"/>
                        </a:buClr>
                        <a:buSzPts val="1800"/>
                        <a:buFont typeface="Noto Sans Symbols"/>
                        <a:buNone/>
                      </a:pPr>
                      <a:endParaRPr sz="1800" b="0" i="0" dirty="0">
                        <a:solidFill>
                          <a:schemeClr val="dk1"/>
                        </a:solidFill>
                        <a:latin typeface="Times New Roman"/>
                        <a:ea typeface="Times New Roman"/>
                        <a:cs typeface="Times New Roman"/>
                        <a:sym typeface="Times New Roman"/>
                      </a:endParaRPr>
                    </a:p>
                    <a:p>
                      <a:pPr marL="285750" marR="0" lvl="0" indent="-285750" algn="just" rtl="0">
                        <a:lnSpc>
                          <a:spcPct val="100000"/>
                        </a:lnSpc>
                        <a:spcBef>
                          <a:spcPts val="0"/>
                        </a:spcBef>
                        <a:spcAft>
                          <a:spcPts val="0"/>
                        </a:spcAft>
                        <a:buClr>
                          <a:schemeClr val="dk1"/>
                        </a:buClr>
                        <a:buSzPts val="1800"/>
                        <a:buFont typeface="Noto Sans Symbols"/>
                        <a:buChar char="▪"/>
                      </a:pPr>
                      <a:r>
                        <a:rPr lang="en-US" sz="1800" b="0" i="0" dirty="0">
                          <a:solidFill>
                            <a:schemeClr val="dk1"/>
                          </a:solidFill>
                          <a:latin typeface="Times New Roman"/>
                          <a:ea typeface="Times New Roman"/>
                          <a:cs typeface="Times New Roman"/>
                          <a:sym typeface="Times New Roman"/>
                        </a:rPr>
                        <a:t> As former of </a:t>
                      </a:r>
                      <a:r>
                        <a:rPr lang="en-US" sz="1800" b="0" i="0" dirty="0" smtClean="0">
                          <a:solidFill>
                            <a:schemeClr val="dk1"/>
                          </a:solidFill>
                          <a:latin typeface="Times New Roman"/>
                          <a:ea typeface="Times New Roman"/>
                          <a:cs typeface="Times New Roman"/>
                          <a:sym typeface="Times New Roman"/>
                        </a:rPr>
                        <a:t>Municipality</a:t>
                      </a:r>
                      <a:r>
                        <a:rPr lang="en-US" sz="1800" b="0" i="0" baseline="0" dirty="0" smtClean="0">
                          <a:solidFill>
                            <a:schemeClr val="dk1"/>
                          </a:solidFill>
                          <a:latin typeface="Times New Roman"/>
                          <a:ea typeface="Times New Roman"/>
                          <a:cs typeface="Times New Roman"/>
                          <a:sym typeface="Times New Roman"/>
                        </a:rPr>
                        <a:t> Deputy Mayor</a:t>
                      </a:r>
                      <a:r>
                        <a:rPr lang="en-US" sz="1800" b="0" i="0" dirty="0" smtClean="0">
                          <a:solidFill>
                            <a:schemeClr val="dk1"/>
                          </a:solidFill>
                          <a:latin typeface="Times New Roman"/>
                          <a:ea typeface="Times New Roman"/>
                          <a:cs typeface="Times New Roman"/>
                          <a:sym typeface="Times New Roman"/>
                        </a:rPr>
                        <a:t> </a:t>
                      </a:r>
                      <a:r>
                        <a:rPr lang="en-US" sz="1800" b="0" i="0" dirty="0">
                          <a:solidFill>
                            <a:schemeClr val="dk1"/>
                          </a:solidFill>
                          <a:latin typeface="Times New Roman"/>
                          <a:ea typeface="Times New Roman"/>
                          <a:cs typeface="Times New Roman"/>
                          <a:sym typeface="Times New Roman"/>
                        </a:rPr>
                        <a:t>“ We now know where limitless of productivity comes from. It comes from challenged, empowered,  rewarded team of people” which is related to the relation between management and OB.</a:t>
                      </a:r>
                      <a:endParaRPr dirty="0"/>
                    </a:p>
                    <a:p>
                      <a:pPr marL="285750" marR="0" lvl="0" indent="-171450" algn="just" rtl="0">
                        <a:lnSpc>
                          <a:spcPct val="100000"/>
                        </a:lnSpc>
                        <a:spcBef>
                          <a:spcPts val="0"/>
                        </a:spcBef>
                        <a:spcAft>
                          <a:spcPts val="0"/>
                        </a:spcAft>
                        <a:buClr>
                          <a:schemeClr val="dk1"/>
                        </a:buClr>
                        <a:buSzPts val="1800"/>
                        <a:buFont typeface="Noto Sans Symbols"/>
                        <a:buNone/>
                      </a:pPr>
                      <a:endParaRPr sz="1800" b="0" i="0" dirty="0">
                        <a:solidFill>
                          <a:schemeClr val="dk1"/>
                        </a:solidFill>
                        <a:latin typeface="Times New Roman"/>
                        <a:ea typeface="Times New Roman"/>
                        <a:cs typeface="Times New Roman"/>
                        <a:sym typeface="Times New Roman"/>
                      </a:endParaRPr>
                    </a:p>
                    <a:p>
                      <a:pPr marL="0" marR="0" lvl="0" indent="0" algn="just" rtl="0">
                        <a:spcBef>
                          <a:spcPts val="0"/>
                        </a:spcBef>
                        <a:spcAft>
                          <a:spcPts val="0"/>
                        </a:spcAft>
                        <a:buNone/>
                      </a:pPr>
                      <a:endParaRPr sz="1800" b="0" i="0" dirty="0">
                        <a:latin typeface="Times New Roman"/>
                        <a:ea typeface="Times New Roman"/>
                        <a:cs typeface="Times New Roman"/>
                        <a:sym typeface="Times New Roman"/>
                      </a:endParaRPr>
                    </a:p>
                  </a:txBody>
                  <a:tcPr marL="91450" marR="91450" marT="45725" marB="45725"/>
                </a:tc>
              </a:tr>
              <a:tr h="370850">
                <a:tc>
                  <a:txBody>
                    <a:bodyPr/>
                    <a:lstStyle/>
                    <a:p>
                      <a:pPr marL="0" marR="0" lvl="0" indent="0" algn="just" rtl="0">
                        <a:lnSpc>
                          <a:spcPct val="100000"/>
                        </a:lnSpc>
                        <a:spcBef>
                          <a:spcPts val="0"/>
                        </a:spcBef>
                        <a:spcAft>
                          <a:spcPts val="0"/>
                        </a:spcAft>
                        <a:buClr>
                          <a:schemeClr val="dk1"/>
                        </a:buClr>
                        <a:buSzPts val="1800"/>
                        <a:buFont typeface="Noto Sans Symbols"/>
                        <a:buNone/>
                      </a:pPr>
                      <a:endParaRPr sz="1800" b="0" i="0">
                        <a:solidFill>
                          <a:schemeClr val="dk1"/>
                        </a:solidFill>
                        <a:latin typeface="Times New Roman"/>
                        <a:ea typeface="Times New Roman"/>
                        <a:cs typeface="Times New Roman"/>
                        <a:sym typeface="Times New Roman"/>
                      </a:endParaRPr>
                    </a:p>
                  </a:txBody>
                  <a:tcPr marL="91450" marR="91450" marT="45725" marB="45725"/>
                </a:tc>
              </a:tr>
            </a:tbl>
          </a:graphicData>
        </a:graphic>
      </p:graphicFrame>
      <p:grpSp>
        <p:nvGrpSpPr>
          <p:cNvPr id="635" name="Google Shape;635;p40"/>
          <p:cNvGrpSpPr/>
          <p:nvPr/>
        </p:nvGrpSpPr>
        <p:grpSpPr>
          <a:xfrm>
            <a:off x="130614" y="576748"/>
            <a:ext cx="9421206" cy="524016"/>
            <a:chOff x="130614" y="576748"/>
            <a:chExt cx="9421206" cy="524016"/>
          </a:xfrm>
        </p:grpSpPr>
        <p:sp>
          <p:nvSpPr>
            <p:cNvPr id="636" name="Google Shape;636;p40"/>
            <p:cNvSpPr txBox="1"/>
            <p:nvPr/>
          </p:nvSpPr>
          <p:spPr>
            <a:xfrm>
              <a:off x="2325813" y="576748"/>
              <a:ext cx="7226007"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chemeClr val="lt1"/>
                  </a:solidFill>
                  <a:latin typeface="Times New Roman"/>
                  <a:ea typeface="Times New Roman"/>
                  <a:cs typeface="Times New Roman"/>
                  <a:sym typeface="Times New Roman"/>
                </a:rPr>
                <a:t>ORGANIZATIONAL BEHAVIOR</a:t>
              </a:r>
              <a:endParaRPr sz="2800">
                <a:solidFill>
                  <a:srgbClr val="FF9518"/>
                </a:solidFill>
                <a:latin typeface="Times New Roman"/>
                <a:ea typeface="Times New Roman"/>
                <a:cs typeface="Times New Roman"/>
                <a:sym typeface="Times New Roman"/>
              </a:endParaRPr>
            </a:p>
          </p:txBody>
        </p:sp>
        <p:sp>
          <p:nvSpPr>
            <p:cNvPr id="637" name="Google Shape;637;p40"/>
            <p:cNvSpPr/>
            <p:nvPr/>
          </p:nvSpPr>
          <p:spPr>
            <a:xfrm>
              <a:off x="130614" y="577544"/>
              <a:ext cx="2090637"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chemeClr val="lt1"/>
                  </a:solidFill>
                  <a:latin typeface="Times New Roman"/>
                  <a:ea typeface="Times New Roman"/>
                  <a:cs typeface="Times New Roman"/>
                  <a:sym typeface="Times New Roman"/>
                </a:rPr>
                <a:t>CHAPTER 1</a:t>
              </a:r>
              <a:endParaRPr/>
            </a:p>
          </p:txBody>
        </p:sp>
      </p:gr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641"/>
        <p:cNvGrpSpPr/>
        <p:nvPr/>
      </p:nvGrpSpPr>
      <p:grpSpPr>
        <a:xfrm>
          <a:off x="0" y="0"/>
          <a:ext cx="0" cy="0"/>
          <a:chOff x="0" y="0"/>
          <a:chExt cx="0" cy="0"/>
        </a:xfrm>
      </p:grpSpPr>
      <p:pic>
        <p:nvPicPr>
          <p:cNvPr id="642" name="Google Shape;642;p41"/>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643" name="Google Shape;643;p41"/>
          <p:cNvPicPr preferRelativeResize="0"/>
          <p:nvPr/>
        </p:nvPicPr>
        <p:blipFill rotWithShape="1">
          <a:blip r:embed="rId4">
            <a:alphaModFix/>
          </a:blip>
          <a:srcRect/>
          <a:stretch/>
        </p:blipFill>
        <p:spPr>
          <a:xfrm>
            <a:off x="2289771" y="5954663"/>
            <a:ext cx="9902229" cy="204838"/>
          </a:xfrm>
          <a:prstGeom prst="rect">
            <a:avLst/>
          </a:prstGeom>
          <a:noFill/>
          <a:ln>
            <a:noFill/>
          </a:ln>
        </p:spPr>
      </p:pic>
      <p:pic>
        <p:nvPicPr>
          <p:cNvPr id="644" name="Google Shape;644;p41"/>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645" name="Google Shape;645;p41"/>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646" name="Google Shape;646;p41"/>
          <p:cNvPicPr preferRelativeResize="0"/>
          <p:nvPr/>
        </p:nvPicPr>
        <p:blipFill rotWithShape="1">
          <a:blip r:embed="rId6">
            <a:alphaModFix/>
          </a:blip>
          <a:srcRect/>
          <a:stretch/>
        </p:blipFill>
        <p:spPr>
          <a:xfrm>
            <a:off x="-17323" y="0"/>
            <a:ext cx="9533101" cy="1610200"/>
          </a:xfrm>
          <a:prstGeom prst="rect">
            <a:avLst/>
          </a:prstGeom>
          <a:noFill/>
          <a:ln>
            <a:noFill/>
          </a:ln>
        </p:spPr>
      </p:pic>
      <p:sp>
        <p:nvSpPr>
          <p:cNvPr id="647" name="Google Shape;647;p41"/>
          <p:cNvSpPr txBox="1"/>
          <p:nvPr/>
        </p:nvSpPr>
        <p:spPr>
          <a:xfrm>
            <a:off x="1582617" y="1425534"/>
            <a:ext cx="9655226" cy="880369"/>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1800" b="1" i="1">
                <a:solidFill>
                  <a:schemeClr val="dk1"/>
                </a:solidFill>
                <a:latin typeface="Calibri"/>
                <a:ea typeface="Calibri"/>
                <a:cs typeface="Calibri"/>
                <a:sym typeface="Calibri"/>
              </a:rPr>
              <a:t>     </a:t>
            </a:r>
            <a:endParaRPr/>
          </a:p>
          <a:p>
            <a:pPr marL="285750" marR="0" lvl="0" indent="-171450" algn="just" rtl="0">
              <a:lnSpc>
                <a:spcPct val="150000"/>
              </a:lnSpc>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graphicFrame>
        <p:nvGraphicFramePr>
          <p:cNvPr id="648" name="Google Shape;648;p41"/>
          <p:cNvGraphicFramePr/>
          <p:nvPr>
            <p:extLst>
              <p:ext uri="{D42A27DB-BD31-4B8C-83A1-F6EECF244321}">
                <p14:modId xmlns:p14="http://schemas.microsoft.com/office/powerpoint/2010/main" val="2956765896"/>
              </p:ext>
            </p:extLst>
          </p:nvPr>
        </p:nvGraphicFramePr>
        <p:xfrm>
          <a:off x="1874165" y="1610200"/>
          <a:ext cx="9241550" cy="4394230"/>
        </p:xfrm>
        <a:graphic>
          <a:graphicData uri="http://schemas.openxmlformats.org/drawingml/2006/table">
            <a:tbl>
              <a:tblPr firstRow="1" bandRow="1">
                <a:noFill/>
                <a:tableStyleId>{056E4201-E133-446D-9ED5-A3494C18EBA9}</a:tableStyleId>
              </a:tblPr>
              <a:tblGrid>
                <a:gridCol w="9241550"/>
              </a:tblGrid>
              <a:tr h="228600">
                <a:tc>
                  <a:txBody>
                    <a:bodyPr/>
                    <a:lstStyle/>
                    <a:p>
                      <a:pPr marL="0" marR="0" lvl="0" indent="0" algn="just" rtl="0">
                        <a:lnSpc>
                          <a:spcPct val="100000"/>
                        </a:lnSpc>
                        <a:spcBef>
                          <a:spcPts val="0"/>
                        </a:spcBef>
                        <a:spcAft>
                          <a:spcPts val="0"/>
                        </a:spcAft>
                        <a:buClr>
                          <a:srgbClr val="0A1F61"/>
                        </a:buClr>
                        <a:buSzPts val="1800"/>
                        <a:buFont typeface="Times New Roman"/>
                        <a:buNone/>
                      </a:pPr>
                      <a:r>
                        <a:rPr lang="en-US" sz="1800" b="1" u="sng" dirty="0">
                          <a:solidFill>
                            <a:srgbClr val="0A1F61"/>
                          </a:solidFill>
                          <a:latin typeface="Times New Roman"/>
                          <a:ea typeface="Times New Roman"/>
                          <a:cs typeface="Times New Roman"/>
                          <a:sym typeface="Times New Roman"/>
                        </a:rPr>
                        <a:t>The strategic context of organizational behavior: </a:t>
                      </a:r>
                      <a:endParaRPr dirty="0"/>
                    </a:p>
                  </a:txBody>
                  <a:tcPr marL="91450" marR="91450" marT="45725" marB="45725"/>
                </a:tc>
              </a:tr>
              <a:tr h="370850">
                <a:tc>
                  <a:txBody>
                    <a:bodyPr/>
                    <a:lstStyle/>
                    <a:p>
                      <a:pPr marL="0" marR="0" lvl="0" indent="0" algn="just" rtl="0">
                        <a:lnSpc>
                          <a:spcPct val="100000"/>
                        </a:lnSpc>
                        <a:spcBef>
                          <a:spcPts val="0"/>
                        </a:spcBef>
                        <a:spcAft>
                          <a:spcPts val="0"/>
                        </a:spcAft>
                        <a:buClr>
                          <a:schemeClr val="dk1"/>
                        </a:buClr>
                        <a:buSzPts val="1800"/>
                        <a:buFont typeface="Noto Sans Symbols"/>
                        <a:buNone/>
                      </a:pPr>
                      <a:r>
                        <a:rPr lang="en-US" sz="1800" b="1" i="0" u="sng" dirty="0" smtClean="0">
                          <a:solidFill>
                            <a:schemeClr val="dk1"/>
                          </a:solidFill>
                          <a:latin typeface="Times New Roman"/>
                          <a:ea typeface="Times New Roman"/>
                          <a:cs typeface="Times New Roman"/>
                          <a:sym typeface="Times New Roman"/>
                        </a:rPr>
                        <a:t>Competitive </a:t>
                      </a:r>
                      <a:r>
                        <a:rPr lang="en-US" sz="1800" b="1" i="0" u="sng" dirty="0">
                          <a:solidFill>
                            <a:schemeClr val="dk1"/>
                          </a:solidFill>
                          <a:latin typeface="Times New Roman"/>
                          <a:ea typeface="Times New Roman"/>
                          <a:cs typeface="Times New Roman"/>
                          <a:sym typeface="Times New Roman"/>
                        </a:rPr>
                        <a:t>advantages: </a:t>
                      </a:r>
                      <a:endParaRPr dirty="0"/>
                    </a:p>
                    <a:p>
                      <a:pPr marL="0" marR="0" lvl="0" indent="0" algn="just" rtl="0">
                        <a:lnSpc>
                          <a:spcPct val="100000"/>
                        </a:lnSpc>
                        <a:spcBef>
                          <a:spcPts val="0"/>
                        </a:spcBef>
                        <a:spcAft>
                          <a:spcPts val="0"/>
                        </a:spcAft>
                        <a:buClr>
                          <a:schemeClr val="dk1"/>
                        </a:buClr>
                        <a:buSzPts val="1800"/>
                        <a:buFont typeface="Noto Sans Symbols"/>
                        <a:buNone/>
                      </a:pPr>
                      <a:r>
                        <a:rPr lang="en-US" sz="1800" b="0" i="1" u="none" dirty="0">
                          <a:solidFill>
                            <a:schemeClr val="dk1"/>
                          </a:solidFill>
                          <a:latin typeface="Times New Roman"/>
                          <a:ea typeface="Times New Roman"/>
                          <a:cs typeface="Times New Roman"/>
                          <a:sym typeface="Times New Roman"/>
                        </a:rPr>
                        <a:t>Competitive advantages is any thing that gives a firm an edge over rivals in attracting customers and defending it self against competitions. </a:t>
                      </a:r>
                      <a:endParaRPr dirty="0"/>
                    </a:p>
                    <a:p>
                      <a:pPr marL="285750" marR="0" lvl="0" indent="-285750" algn="just" rtl="0">
                        <a:lnSpc>
                          <a:spcPct val="100000"/>
                        </a:lnSpc>
                        <a:spcBef>
                          <a:spcPts val="0"/>
                        </a:spcBef>
                        <a:spcAft>
                          <a:spcPts val="0"/>
                        </a:spcAft>
                        <a:buClr>
                          <a:schemeClr val="dk1"/>
                        </a:buClr>
                        <a:buSzPts val="1800"/>
                        <a:buFont typeface="Noto Sans Symbols"/>
                        <a:buChar char="▪"/>
                      </a:pPr>
                      <a:r>
                        <a:rPr lang="en-US" sz="1800" b="1" i="0" u="none" dirty="0">
                          <a:solidFill>
                            <a:schemeClr val="dk1"/>
                          </a:solidFill>
                          <a:latin typeface="Times New Roman"/>
                          <a:ea typeface="Times New Roman"/>
                          <a:cs typeface="Times New Roman"/>
                          <a:sym typeface="Times New Roman"/>
                        </a:rPr>
                        <a:t>Sources of competitive advantages as following:</a:t>
                      </a:r>
                      <a:endParaRPr dirty="0"/>
                    </a:p>
                    <a:p>
                      <a:pPr marL="285750" marR="0" lvl="0" indent="-171450" algn="just" rtl="0">
                        <a:lnSpc>
                          <a:spcPct val="100000"/>
                        </a:lnSpc>
                        <a:spcBef>
                          <a:spcPts val="0"/>
                        </a:spcBef>
                        <a:spcAft>
                          <a:spcPts val="0"/>
                        </a:spcAft>
                        <a:buClr>
                          <a:schemeClr val="dk1"/>
                        </a:buClr>
                        <a:buSzPts val="1800"/>
                        <a:buFont typeface="Noto Sans Symbols"/>
                        <a:buNone/>
                      </a:pPr>
                      <a:endParaRPr sz="1800" b="1" i="0" u="none" dirty="0">
                        <a:solidFill>
                          <a:schemeClr val="dk1"/>
                        </a:solidFill>
                        <a:latin typeface="Times New Roman"/>
                        <a:ea typeface="Times New Roman"/>
                        <a:cs typeface="Times New Roman"/>
                        <a:sym typeface="Times New Roman"/>
                      </a:endParaRPr>
                    </a:p>
                    <a:p>
                      <a:pPr marL="285750" marR="0" lvl="0" indent="-171450" algn="just" rtl="0">
                        <a:lnSpc>
                          <a:spcPct val="100000"/>
                        </a:lnSpc>
                        <a:spcBef>
                          <a:spcPts val="0"/>
                        </a:spcBef>
                        <a:spcAft>
                          <a:spcPts val="0"/>
                        </a:spcAft>
                        <a:buClr>
                          <a:schemeClr val="dk1"/>
                        </a:buClr>
                        <a:buSzPts val="1800"/>
                        <a:buFont typeface="Noto Sans Symbols"/>
                        <a:buNone/>
                      </a:pPr>
                      <a:endParaRPr sz="1800" b="1" i="0" u="none" dirty="0">
                        <a:solidFill>
                          <a:schemeClr val="dk1"/>
                        </a:solidFill>
                        <a:latin typeface="Times New Roman"/>
                        <a:ea typeface="Times New Roman"/>
                        <a:cs typeface="Times New Roman"/>
                        <a:sym typeface="Times New Roman"/>
                      </a:endParaRPr>
                    </a:p>
                    <a:p>
                      <a:pPr marL="285750" marR="0" lvl="0" indent="-171450" algn="just" rtl="0">
                        <a:lnSpc>
                          <a:spcPct val="100000"/>
                        </a:lnSpc>
                        <a:spcBef>
                          <a:spcPts val="0"/>
                        </a:spcBef>
                        <a:spcAft>
                          <a:spcPts val="0"/>
                        </a:spcAft>
                        <a:buClr>
                          <a:schemeClr val="dk1"/>
                        </a:buClr>
                        <a:buSzPts val="1800"/>
                        <a:buFont typeface="Noto Sans Symbols"/>
                        <a:buNone/>
                      </a:pPr>
                      <a:endParaRPr sz="1800" b="1" i="0" u="none" dirty="0">
                        <a:solidFill>
                          <a:schemeClr val="dk1"/>
                        </a:solidFill>
                        <a:latin typeface="Times New Roman"/>
                        <a:ea typeface="Times New Roman"/>
                        <a:cs typeface="Times New Roman"/>
                        <a:sym typeface="Times New Roman"/>
                      </a:endParaRPr>
                    </a:p>
                    <a:p>
                      <a:pPr marL="285750" marR="0" lvl="0" indent="-171450" algn="just" rtl="0">
                        <a:lnSpc>
                          <a:spcPct val="100000"/>
                        </a:lnSpc>
                        <a:spcBef>
                          <a:spcPts val="0"/>
                        </a:spcBef>
                        <a:spcAft>
                          <a:spcPts val="0"/>
                        </a:spcAft>
                        <a:buClr>
                          <a:schemeClr val="dk1"/>
                        </a:buClr>
                        <a:buSzPts val="1800"/>
                        <a:buFont typeface="Noto Sans Symbols"/>
                        <a:buNone/>
                      </a:pPr>
                      <a:endParaRPr sz="1800" b="1" i="0" u="none" dirty="0">
                        <a:solidFill>
                          <a:schemeClr val="dk1"/>
                        </a:solidFill>
                        <a:latin typeface="Times New Roman"/>
                        <a:ea typeface="Times New Roman"/>
                        <a:cs typeface="Times New Roman"/>
                        <a:sym typeface="Times New Roman"/>
                      </a:endParaRPr>
                    </a:p>
                    <a:p>
                      <a:pPr marL="285750" marR="0" lvl="0" indent="-171450" algn="just" rtl="0">
                        <a:lnSpc>
                          <a:spcPct val="100000"/>
                        </a:lnSpc>
                        <a:spcBef>
                          <a:spcPts val="0"/>
                        </a:spcBef>
                        <a:spcAft>
                          <a:spcPts val="0"/>
                        </a:spcAft>
                        <a:buClr>
                          <a:schemeClr val="dk1"/>
                        </a:buClr>
                        <a:buSzPts val="1800"/>
                        <a:buFont typeface="Noto Sans Symbols"/>
                        <a:buNone/>
                      </a:pPr>
                      <a:endParaRPr sz="1800" b="1" i="0" u="none" dirty="0">
                        <a:solidFill>
                          <a:schemeClr val="dk1"/>
                        </a:solidFill>
                        <a:latin typeface="Times New Roman"/>
                        <a:ea typeface="Times New Roman"/>
                        <a:cs typeface="Times New Roman"/>
                        <a:sym typeface="Times New Roman"/>
                      </a:endParaRPr>
                    </a:p>
                    <a:p>
                      <a:pPr marL="285750" marR="0" lvl="0" indent="-171450" algn="just" rtl="0">
                        <a:lnSpc>
                          <a:spcPct val="100000"/>
                        </a:lnSpc>
                        <a:spcBef>
                          <a:spcPts val="0"/>
                        </a:spcBef>
                        <a:spcAft>
                          <a:spcPts val="0"/>
                        </a:spcAft>
                        <a:buClr>
                          <a:schemeClr val="dk1"/>
                        </a:buClr>
                        <a:buSzPts val="1800"/>
                        <a:buFont typeface="Noto Sans Symbols"/>
                        <a:buNone/>
                      </a:pPr>
                      <a:endParaRPr sz="1800" b="1" i="0" u="none" dirty="0">
                        <a:solidFill>
                          <a:schemeClr val="dk1"/>
                        </a:solidFill>
                        <a:latin typeface="Times New Roman"/>
                        <a:ea typeface="Times New Roman"/>
                        <a:cs typeface="Times New Roman"/>
                        <a:sym typeface="Times New Roman"/>
                      </a:endParaRPr>
                    </a:p>
                    <a:p>
                      <a:pPr marL="285750" marR="0" lvl="0" indent="-171450" algn="just" rtl="0">
                        <a:lnSpc>
                          <a:spcPct val="100000"/>
                        </a:lnSpc>
                        <a:spcBef>
                          <a:spcPts val="0"/>
                        </a:spcBef>
                        <a:spcAft>
                          <a:spcPts val="0"/>
                        </a:spcAft>
                        <a:buClr>
                          <a:schemeClr val="dk1"/>
                        </a:buClr>
                        <a:buSzPts val="1800"/>
                        <a:buFont typeface="Noto Sans Symbols"/>
                        <a:buNone/>
                      </a:pPr>
                      <a:endParaRPr sz="1800" b="1" i="0" u="none" dirty="0">
                        <a:solidFill>
                          <a:schemeClr val="dk1"/>
                        </a:solidFill>
                        <a:latin typeface="Times New Roman"/>
                        <a:ea typeface="Times New Roman"/>
                        <a:cs typeface="Times New Roman"/>
                        <a:sym typeface="Times New Roman"/>
                      </a:endParaRPr>
                    </a:p>
                    <a:p>
                      <a:pPr marL="0" marR="0" lvl="0" indent="0" algn="just" rtl="0">
                        <a:lnSpc>
                          <a:spcPct val="100000"/>
                        </a:lnSpc>
                        <a:spcBef>
                          <a:spcPts val="0"/>
                        </a:spcBef>
                        <a:spcAft>
                          <a:spcPts val="0"/>
                        </a:spcAft>
                        <a:buClr>
                          <a:schemeClr val="dk1"/>
                        </a:buClr>
                        <a:buSzPts val="1800"/>
                        <a:buFont typeface="Noto Sans Symbols"/>
                        <a:buNone/>
                      </a:pPr>
                      <a:endParaRPr sz="1800" b="0" i="1" u="none" dirty="0">
                        <a:solidFill>
                          <a:schemeClr val="dk1"/>
                        </a:solidFill>
                        <a:latin typeface="Times New Roman"/>
                        <a:ea typeface="Times New Roman"/>
                        <a:cs typeface="Times New Roman"/>
                        <a:sym typeface="Times New Roman"/>
                      </a:endParaRPr>
                    </a:p>
                    <a:p>
                      <a:pPr marL="0" marR="0" lvl="0" indent="0" algn="just" rtl="0">
                        <a:spcBef>
                          <a:spcPts val="0"/>
                        </a:spcBef>
                        <a:spcAft>
                          <a:spcPts val="0"/>
                        </a:spcAft>
                        <a:buNone/>
                      </a:pPr>
                      <a:endParaRPr sz="1800" b="0" i="0" dirty="0">
                        <a:latin typeface="Times New Roman"/>
                        <a:ea typeface="Times New Roman"/>
                        <a:cs typeface="Times New Roman"/>
                        <a:sym typeface="Times New Roman"/>
                      </a:endParaRPr>
                    </a:p>
                  </a:txBody>
                  <a:tcPr marL="91450" marR="91450" marT="45725" marB="45725"/>
                </a:tc>
              </a:tr>
              <a:tr h="370850">
                <a:tc>
                  <a:txBody>
                    <a:bodyPr/>
                    <a:lstStyle/>
                    <a:p>
                      <a:pPr marL="0" marR="0" lvl="0" indent="0" algn="just" rtl="0">
                        <a:lnSpc>
                          <a:spcPct val="100000"/>
                        </a:lnSpc>
                        <a:spcBef>
                          <a:spcPts val="0"/>
                        </a:spcBef>
                        <a:spcAft>
                          <a:spcPts val="0"/>
                        </a:spcAft>
                        <a:buClr>
                          <a:schemeClr val="dk1"/>
                        </a:buClr>
                        <a:buSzPts val="1800"/>
                        <a:buFont typeface="Noto Sans Symbols"/>
                        <a:buNone/>
                      </a:pPr>
                      <a:endParaRPr sz="1800" b="0" i="0">
                        <a:solidFill>
                          <a:schemeClr val="dk1"/>
                        </a:solidFill>
                        <a:latin typeface="Times New Roman"/>
                        <a:ea typeface="Times New Roman"/>
                        <a:cs typeface="Times New Roman"/>
                        <a:sym typeface="Times New Roman"/>
                      </a:endParaRPr>
                    </a:p>
                  </a:txBody>
                  <a:tcPr marL="91450" marR="91450" marT="45725" marB="45725"/>
                </a:tc>
              </a:tr>
            </a:tbl>
          </a:graphicData>
        </a:graphic>
      </p:graphicFrame>
      <p:pic>
        <p:nvPicPr>
          <p:cNvPr id="649" name="Google Shape;649;p41"/>
          <p:cNvPicPr preferRelativeResize="0"/>
          <p:nvPr/>
        </p:nvPicPr>
        <p:blipFill rotWithShape="1">
          <a:blip r:embed="rId7">
            <a:alphaModFix/>
          </a:blip>
          <a:srcRect/>
          <a:stretch/>
        </p:blipFill>
        <p:spPr>
          <a:xfrm>
            <a:off x="2451651" y="3246797"/>
            <a:ext cx="8786192" cy="2552765"/>
          </a:xfrm>
          <a:prstGeom prst="rect">
            <a:avLst/>
          </a:prstGeom>
          <a:noFill/>
          <a:ln>
            <a:noFill/>
          </a:ln>
        </p:spPr>
      </p:pic>
      <p:grpSp>
        <p:nvGrpSpPr>
          <p:cNvPr id="650" name="Google Shape;650;p41"/>
          <p:cNvGrpSpPr/>
          <p:nvPr/>
        </p:nvGrpSpPr>
        <p:grpSpPr>
          <a:xfrm>
            <a:off x="130614" y="576748"/>
            <a:ext cx="9421206" cy="524016"/>
            <a:chOff x="130614" y="576748"/>
            <a:chExt cx="9421206" cy="524016"/>
          </a:xfrm>
        </p:grpSpPr>
        <p:sp>
          <p:nvSpPr>
            <p:cNvPr id="651" name="Google Shape;651;p41"/>
            <p:cNvSpPr txBox="1"/>
            <p:nvPr/>
          </p:nvSpPr>
          <p:spPr>
            <a:xfrm>
              <a:off x="2325813" y="576748"/>
              <a:ext cx="7226007"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chemeClr val="lt1"/>
                  </a:solidFill>
                  <a:latin typeface="Times New Roman"/>
                  <a:ea typeface="Times New Roman"/>
                  <a:cs typeface="Times New Roman"/>
                  <a:sym typeface="Times New Roman"/>
                </a:rPr>
                <a:t>ORGANIZATIONAL BEHAVIOR</a:t>
              </a:r>
              <a:endParaRPr sz="2800">
                <a:solidFill>
                  <a:srgbClr val="FF9518"/>
                </a:solidFill>
                <a:latin typeface="Times New Roman"/>
                <a:ea typeface="Times New Roman"/>
                <a:cs typeface="Times New Roman"/>
                <a:sym typeface="Times New Roman"/>
              </a:endParaRPr>
            </a:p>
          </p:txBody>
        </p:sp>
        <p:sp>
          <p:nvSpPr>
            <p:cNvPr id="652" name="Google Shape;652;p41"/>
            <p:cNvSpPr/>
            <p:nvPr/>
          </p:nvSpPr>
          <p:spPr>
            <a:xfrm>
              <a:off x="130614" y="577544"/>
              <a:ext cx="2090637"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chemeClr val="lt1"/>
                  </a:solidFill>
                  <a:latin typeface="Times New Roman"/>
                  <a:ea typeface="Times New Roman"/>
                  <a:cs typeface="Times New Roman"/>
                  <a:sym typeface="Times New Roman"/>
                </a:rPr>
                <a:t>CHAPTER 1</a:t>
              </a:r>
              <a:endParaRPr/>
            </a:p>
          </p:txBody>
        </p:sp>
      </p:gr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656"/>
        <p:cNvGrpSpPr/>
        <p:nvPr/>
      </p:nvGrpSpPr>
      <p:grpSpPr>
        <a:xfrm>
          <a:off x="0" y="0"/>
          <a:ext cx="0" cy="0"/>
          <a:chOff x="0" y="0"/>
          <a:chExt cx="0" cy="0"/>
        </a:xfrm>
      </p:grpSpPr>
      <p:pic>
        <p:nvPicPr>
          <p:cNvPr id="657" name="Google Shape;657;p42"/>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658" name="Google Shape;658;p42"/>
          <p:cNvPicPr preferRelativeResize="0"/>
          <p:nvPr/>
        </p:nvPicPr>
        <p:blipFill rotWithShape="1">
          <a:blip r:embed="rId4">
            <a:alphaModFix/>
          </a:blip>
          <a:srcRect/>
          <a:stretch/>
        </p:blipFill>
        <p:spPr>
          <a:xfrm>
            <a:off x="2289771" y="5954663"/>
            <a:ext cx="9902229" cy="204838"/>
          </a:xfrm>
          <a:prstGeom prst="rect">
            <a:avLst/>
          </a:prstGeom>
          <a:noFill/>
          <a:ln>
            <a:noFill/>
          </a:ln>
        </p:spPr>
      </p:pic>
      <p:pic>
        <p:nvPicPr>
          <p:cNvPr id="659" name="Google Shape;659;p42"/>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660" name="Google Shape;660;p42"/>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661" name="Google Shape;661;p42"/>
          <p:cNvPicPr preferRelativeResize="0"/>
          <p:nvPr/>
        </p:nvPicPr>
        <p:blipFill rotWithShape="1">
          <a:blip r:embed="rId6">
            <a:alphaModFix/>
          </a:blip>
          <a:srcRect/>
          <a:stretch/>
        </p:blipFill>
        <p:spPr>
          <a:xfrm>
            <a:off x="-17323" y="0"/>
            <a:ext cx="9533101" cy="1610200"/>
          </a:xfrm>
          <a:prstGeom prst="rect">
            <a:avLst/>
          </a:prstGeom>
          <a:noFill/>
          <a:ln>
            <a:noFill/>
          </a:ln>
        </p:spPr>
      </p:pic>
      <p:sp>
        <p:nvSpPr>
          <p:cNvPr id="662" name="Google Shape;662;p42"/>
          <p:cNvSpPr txBox="1"/>
          <p:nvPr/>
        </p:nvSpPr>
        <p:spPr>
          <a:xfrm>
            <a:off x="1582617" y="1425534"/>
            <a:ext cx="9655226" cy="880369"/>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1800" b="1" i="1">
                <a:solidFill>
                  <a:schemeClr val="dk1"/>
                </a:solidFill>
                <a:latin typeface="Calibri"/>
                <a:ea typeface="Calibri"/>
                <a:cs typeface="Calibri"/>
                <a:sym typeface="Calibri"/>
              </a:rPr>
              <a:t>     </a:t>
            </a:r>
            <a:endParaRPr/>
          </a:p>
          <a:p>
            <a:pPr marL="285750" marR="0" lvl="0" indent="-171450" algn="just" rtl="0">
              <a:lnSpc>
                <a:spcPct val="150000"/>
              </a:lnSpc>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graphicFrame>
        <p:nvGraphicFramePr>
          <p:cNvPr id="663" name="Google Shape;663;p42"/>
          <p:cNvGraphicFramePr/>
          <p:nvPr/>
        </p:nvGraphicFramePr>
        <p:xfrm>
          <a:off x="1874166" y="1610200"/>
          <a:ext cx="5826450" cy="4942870"/>
        </p:xfrm>
        <a:graphic>
          <a:graphicData uri="http://schemas.openxmlformats.org/drawingml/2006/table">
            <a:tbl>
              <a:tblPr firstRow="1" bandRow="1">
                <a:noFill/>
                <a:tableStyleId>{056E4201-E133-446D-9ED5-A3494C18EBA9}</a:tableStyleId>
              </a:tblPr>
              <a:tblGrid>
                <a:gridCol w="5826450"/>
              </a:tblGrid>
              <a:tr h="228600">
                <a:tc>
                  <a:txBody>
                    <a:bodyPr/>
                    <a:lstStyle/>
                    <a:p>
                      <a:pPr marL="0" marR="0" lvl="0" indent="0" algn="just" rtl="0">
                        <a:lnSpc>
                          <a:spcPct val="100000"/>
                        </a:lnSpc>
                        <a:spcBef>
                          <a:spcPts val="0"/>
                        </a:spcBef>
                        <a:spcAft>
                          <a:spcPts val="0"/>
                        </a:spcAft>
                        <a:buClr>
                          <a:srgbClr val="0A1F61"/>
                        </a:buClr>
                        <a:buSzPts val="1800"/>
                        <a:buFont typeface="Times New Roman"/>
                        <a:buNone/>
                      </a:pPr>
                      <a:r>
                        <a:rPr lang="en-US" sz="1800" b="1" u="sng" dirty="0">
                          <a:solidFill>
                            <a:srgbClr val="0A1F61"/>
                          </a:solidFill>
                          <a:latin typeface="Times New Roman"/>
                          <a:ea typeface="Times New Roman"/>
                          <a:cs typeface="Times New Roman"/>
                          <a:sym typeface="Times New Roman"/>
                        </a:rPr>
                        <a:t>The strategic context of organizational behavior: </a:t>
                      </a:r>
                      <a:endParaRPr dirty="0"/>
                    </a:p>
                  </a:txBody>
                  <a:tcPr marL="91450" marR="91450" marT="45725" marB="45725"/>
                </a:tc>
              </a:tr>
              <a:tr h="370850">
                <a:tc>
                  <a:txBody>
                    <a:bodyPr/>
                    <a:lstStyle/>
                    <a:p>
                      <a:pPr marL="0" marR="0" lvl="0" indent="0" algn="just" rtl="0">
                        <a:lnSpc>
                          <a:spcPct val="100000"/>
                        </a:lnSpc>
                        <a:spcBef>
                          <a:spcPts val="0"/>
                        </a:spcBef>
                        <a:spcAft>
                          <a:spcPts val="0"/>
                        </a:spcAft>
                        <a:buClr>
                          <a:schemeClr val="dk1"/>
                        </a:buClr>
                        <a:buSzPts val="1800"/>
                        <a:buFont typeface="Noto Sans Symbols"/>
                        <a:buNone/>
                      </a:pPr>
                      <a:r>
                        <a:rPr lang="en-US" sz="1800" b="1" i="0" u="sng" dirty="0">
                          <a:solidFill>
                            <a:schemeClr val="dk1"/>
                          </a:solidFill>
                          <a:latin typeface="Times New Roman"/>
                          <a:ea typeface="Times New Roman"/>
                          <a:cs typeface="Times New Roman"/>
                          <a:sym typeface="Times New Roman"/>
                        </a:rPr>
                        <a:t>Types of Business strategies: </a:t>
                      </a:r>
                      <a:endParaRPr dirty="0"/>
                    </a:p>
                    <a:p>
                      <a:pPr marL="0" marR="0" lvl="0" indent="0" algn="just" rtl="0">
                        <a:lnSpc>
                          <a:spcPct val="100000"/>
                        </a:lnSpc>
                        <a:spcBef>
                          <a:spcPts val="0"/>
                        </a:spcBef>
                        <a:spcAft>
                          <a:spcPts val="0"/>
                        </a:spcAft>
                        <a:buClr>
                          <a:schemeClr val="dk1"/>
                        </a:buClr>
                        <a:buSzPts val="1800"/>
                        <a:buFont typeface="Noto Sans Symbols"/>
                        <a:buNone/>
                      </a:pPr>
                      <a:r>
                        <a:rPr lang="en-US" sz="1800" b="0" i="0" u="none" dirty="0">
                          <a:solidFill>
                            <a:schemeClr val="dk1"/>
                          </a:solidFill>
                          <a:latin typeface="Times New Roman"/>
                          <a:ea typeface="Times New Roman"/>
                          <a:cs typeface="Times New Roman"/>
                          <a:sym typeface="Times New Roman"/>
                        </a:rPr>
                        <a:t>There are three primary business strategies are :</a:t>
                      </a:r>
                      <a:endParaRPr dirty="0"/>
                    </a:p>
                    <a:p>
                      <a:pPr marL="0" marR="0" lvl="0" indent="0" algn="just" rtl="0">
                        <a:lnSpc>
                          <a:spcPct val="100000"/>
                        </a:lnSpc>
                        <a:spcBef>
                          <a:spcPts val="0"/>
                        </a:spcBef>
                        <a:spcAft>
                          <a:spcPts val="0"/>
                        </a:spcAft>
                        <a:buClr>
                          <a:schemeClr val="dk1"/>
                        </a:buClr>
                        <a:buSzPts val="1800"/>
                        <a:buFont typeface="Noto Sans Symbols"/>
                        <a:buNone/>
                      </a:pPr>
                      <a:r>
                        <a:rPr lang="en-US" sz="1800" b="1" i="0" u="sng" dirty="0">
                          <a:solidFill>
                            <a:schemeClr val="dk1"/>
                          </a:solidFill>
                          <a:latin typeface="Times New Roman"/>
                          <a:ea typeface="Times New Roman"/>
                          <a:cs typeface="Times New Roman"/>
                          <a:sym typeface="Times New Roman"/>
                        </a:rPr>
                        <a:t>1- Cost Leadership: </a:t>
                      </a:r>
                      <a:r>
                        <a:rPr lang="en-US" sz="1800" b="0" i="0" u="none" dirty="0">
                          <a:solidFill>
                            <a:schemeClr val="dk1"/>
                          </a:solidFill>
                          <a:latin typeface="Times New Roman"/>
                          <a:ea typeface="Times New Roman"/>
                          <a:cs typeface="Times New Roman"/>
                          <a:sym typeface="Times New Roman"/>
                        </a:rPr>
                        <a:t>Striving to be the lowest cost producer for a particular level of quality.  Which makes completive advantage of </a:t>
                      </a:r>
                      <a:r>
                        <a:rPr lang="en-US" sz="1800" b="1" i="1" u="none" dirty="0">
                          <a:solidFill>
                            <a:schemeClr val="dk1"/>
                          </a:solidFill>
                          <a:latin typeface="Times New Roman"/>
                          <a:ea typeface="Times New Roman"/>
                          <a:cs typeface="Times New Roman"/>
                          <a:sym typeface="Times New Roman"/>
                        </a:rPr>
                        <a:t>operational excellence </a:t>
                      </a:r>
                      <a:r>
                        <a:rPr lang="en-US" sz="1800" b="0" i="0" u="none" dirty="0">
                          <a:solidFill>
                            <a:schemeClr val="dk1"/>
                          </a:solidFill>
                          <a:latin typeface="Times New Roman"/>
                          <a:ea typeface="Times New Roman"/>
                          <a:cs typeface="Times New Roman"/>
                          <a:sym typeface="Times New Roman"/>
                        </a:rPr>
                        <a:t>( Maximizing the efficiency of manufacturing or developing the  product to minimize cost”</a:t>
                      </a:r>
                      <a:endParaRPr dirty="0"/>
                    </a:p>
                    <a:p>
                      <a:pPr marL="0" marR="0" lvl="0" indent="0" algn="just" rtl="0">
                        <a:lnSpc>
                          <a:spcPct val="100000"/>
                        </a:lnSpc>
                        <a:spcBef>
                          <a:spcPts val="0"/>
                        </a:spcBef>
                        <a:spcAft>
                          <a:spcPts val="0"/>
                        </a:spcAft>
                        <a:buClr>
                          <a:schemeClr val="dk1"/>
                        </a:buClr>
                        <a:buSzPts val="1800"/>
                        <a:buFont typeface="Noto Sans Symbols"/>
                        <a:buNone/>
                      </a:pPr>
                      <a:r>
                        <a:rPr lang="en-US" sz="1800" b="1" i="0" u="sng" dirty="0">
                          <a:solidFill>
                            <a:schemeClr val="dk1"/>
                          </a:solidFill>
                          <a:latin typeface="Times New Roman"/>
                          <a:ea typeface="Times New Roman"/>
                          <a:cs typeface="Times New Roman"/>
                          <a:sym typeface="Times New Roman"/>
                        </a:rPr>
                        <a:t>2- Differentiations: </a:t>
                      </a:r>
                      <a:r>
                        <a:rPr lang="en-US" sz="1800" b="0" i="0" u="none" dirty="0">
                          <a:solidFill>
                            <a:schemeClr val="dk1"/>
                          </a:solidFill>
                          <a:latin typeface="Times New Roman"/>
                          <a:ea typeface="Times New Roman"/>
                          <a:cs typeface="Times New Roman"/>
                          <a:sym typeface="Times New Roman"/>
                        </a:rPr>
                        <a:t>developing a product or services that have unique characteristics than the other competitors.</a:t>
                      </a:r>
                      <a:endParaRPr dirty="0"/>
                    </a:p>
                    <a:p>
                      <a:pPr marL="0" marR="0" lvl="0" indent="0" algn="just" rtl="0">
                        <a:lnSpc>
                          <a:spcPct val="100000"/>
                        </a:lnSpc>
                        <a:spcBef>
                          <a:spcPts val="0"/>
                        </a:spcBef>
                        <a:spcAft>
                          <a:spcPts val="0"/>
                        </a:spcAft>
                        <a:buClr>
                          <a:schemeClr val="dk1"/>
                        </a:buClr>
                        <a:buSzPts val="1800"/>
                        <a:buFont typeface="Noto Sans Symbols"/>
                        <a:buNone/>
                      </a:pPr>
                      <a:r>
                        <a:rPr lang="en-US" sz="1800" b="1" i="0" u="none" dirty="0">
                          <a:solidFill>
                            <a:schemeClr val="dk1"/>
                          </a:solidFill>
                          <a:latin typeface="Times New Roman"/>
                          <a:ea typeface="Times New Roman"/>
                          <a:cs typeface="Times New Roman"/>
                          <a:sym typeface="Times New Roman"/>
                        </a:rPr>
                        <a:t>3-</a:t>
                      </a:r>
                      <a:r>
                        <a:rPr lang="en-US" sz="1800" b="0" i="0" u="none" dirty="0">
                          <a:solidFill>
                            <a:schemeClr val="dk1"/>
                          </a:solidFill>
                          <a:latin typeface="Times New Roman"/>
                          <a:ea typeface="Times New Roman"/>
                          <a:cs typeface="Times New Roman"/>
                          <a:sym typeface="Times New Roman"/>
                        </a:rPr>
                        <a:t> </a:t>
                      </a:r>
                      <a:r>
                        <a:rPr lang="en-US" sz="1800" b="1" i="0" u="sng" dirty="0" smtClean="0">
                          <a:solidFill>
                            <a:schemeClr val="dk1"/>
                          </a:solidFill>
                          <a:latin typeface="Times New Roman"/>
                          <a:ea typeface="Times New Roman"/>
                          <a:cs typeface="Times New Roman"/>
                          <a:sym typeface="Times New Roman"/>
                        </a:rPr>
                        <a:t>Specifications: </a:t>
                      </a:r>
                      <a:r>
                        <a:rPr lang="en-US" sz="1800" b="0" i="0" u="none" dirty="0">
                          <a:solidFill>
                            <a:schemeClr val="dk1"/>
                          </a:solidFill>
                          <a:latin typeface="Times New Roman"/>
                          <a:ea typeface="Times New Roman"/>
                          <a:cs typeface="Times New Roman"/>
                          <a:sym typeface="Times New Roman"/>
                        </a:rPr>
                        <a:t>focusing on the production of a very limited range of products or services in order to gain maximum productivity, expertise and leadership in the targeted field. Companies that specialize say they get a better return on investment.</a:t>
                      </a:r>
                      <a:endParaRPr dirty="0"/>
                    </a:p>
                    <a:p>
                      <a:pPr marL="0" marR="0" lvl="0" indent="0" algn="just" rtl="0">
                        <a:lnSpc>
                          <a:spcPct val="100000"/>
                        </a:lnSpc>
                        <a:spcBef>
                          <a:spcPts val="0"/>
                        </a:spcBef>
                        <a:spcAft>
                          <a:spcPts val="0"/>
                        </a:spcAft>
                        <a:buClr>
                          <a:schemeClr val="dk1"/>
                        </a:buClr>
                        <a:buSzPts val="1800"/>
                        <a:buFont typeface="Noto Sans Symbols"/>
                        <a:buNone/>
                      </a:pPr>
                      <a:endParaRPr sz="1800" b="1" i="0" u="none" dirty="0">
                        <a:solidFill>
                          <a:schemeClr val="dk1"/>
                        </a:solidFill>
                        <a:latin typeface="Times New Roman"/>
                        <a:ea typeface="Times New Roman"/>
                        <a:cs typeface="Times New Roman"/>
                        <a:sym typeface="Times New Roman"/>
                      </a:endParaRPr>
                    </a:p>
                  </a:txBody>
                  <a:tcPr marL="91450" marR="91450" marT="45725" marB="45725"/>
                </a:tc>
              </a:tr>
              <a:tr h="370850">
                <a:tc>
                  <a:txBody>
                    <a:bodyPr/>
                    <a:lstStyle/>
                    <a:p>
                      <a:pPr marL="0" marR="0" lvl="0" indent="0" algn="just" rtl="0">
                        <a:lnSpc>
                          <a:spcPct val="100000"/>
                        </a:lnSpc>
                        <a:spcBef>
                          <a:spcPts val="0"/>
                        </a:spcBef>
                        <a:spcAft>
                          <a:spcPts val="0"/>
                        </a:spcAft>
                        <a:buClr>
                          <a:schemeClr val="dk1"/>
                        </a:buClr>
                        <a:buSzPts val="1800"/>
                        <a:buFont typeface="Noto Sans Symbols"/>
                        <a:buNone/>
                      </a:pPr>
                      <a:endParaRPr sz="1800" b="0" i="0" dirty="0">
                        <a:solidFill>
                          <a:schemeClr val="dk1"/>
                        </a:solidFill>
                        <a:latin typeface="Times New Roman"/>
                        <a:ea typeface="Times New Roman"/>
                        <a:cs typeface="Times New Roman"/>
                        <a:sym typeface="Times New Roman"/>
                      </a:endParaRPr>
                    </a:p>
                  </a:txBody>
                  <a:tcPr marL="91450" marR="91450" marT="45725" marB="45725"/>
                </a:tc>
              </a:tr>
            </a:tbl>
          </a:graphicData>
        </a:graphic>
      </p:graphicFrame>
      <p:grpSp>
        <p:nvGrpSpPr>
          <p:cNvPr id="664" name="Google Shape;664;p42"/>
          <p:cNvGrpSpPr/>
          <p:nvPr/>
        </p:nvGrpSpPr>
        <p:grpSpPr>
          <a:xfrm>
            <a:off x="7805529" y="1696308"/>
            <a:ext cx="4162237" cy="3726561"/>
            <a:chOff x="6908893" y="2233080"/>
            <a:chExt cx="5044769" cy="3726561"/>
          </a:xfrm>
        </p:grpSpPr>
        <p:pic>
          <p:nvPicPr>
            <p:cNvPr id="665" name="Google Shape;665;p42"/>
            <p:cNvPicPr preferRelativeResize="0"/>
            <p:nvPr/>
          </p:nvPicPr>
          <p:blipFill rotWithShape="1">
            <a:blip r:embed="rId7">
              <a:alphaModFix/>
            </a:blip>
            <a:srcRect/>
            <a:stretch/>
          </p:blipFill>
          <p:spPr>
            <a:xfrm>
              <a:off x="6908893" y="4271430"/>
              <a:ext cx="5044769" cy="1688211"/>
            </a:xfrm>
            <a:prstGeom prst="rect">
              <a:avLst/>
            </a:prstGeom>
            <a:noFill/>
            <a:ln>
              <a:noFill/>
            </a:ln>
          </p:spPr>
        </p:pic>
        <p:pic>
          <p:nvPicPr>
            <p:cNvPr id="666" name="Google Shape;666;p42"/>
            <p:cNvPicPr preferRelativeResize="0"/>
            <p:nvPr/>
          </p:nvPicPr>
          <p:blipFill rotWithShape="1">
            <a:blip r:embed="rId8">
              <a:alphaModFix/>
            </a:blip>
            <a:srcRect/>
            <a:stretch/>
          </p:blipFill>
          <p:spPr>
            <a:xfrm>
              <a:off x="6908893" y="2233080"/>
              <a:ext cx="5044769" cy="2038350"/>
            </a:xfrm>
            <a:prstGeom prst="rect">
              <a:avLst/>
            </a:prstGeom>
            <a:noFill/>
            <a:ln>
              <a:noFill/>
            </a:ln>
          </p:spPr>
        </p:pic>
      </p:grpSp>
      <p:grpSp>
        <p:nvGrpSpPr>
          <p:cNvPr id="667" name="Google Shape;667;p42"/>
          <p:cNvGrpSpPr/>
          <p:nvPr/>
        </p:nvGrpSpPr>
        <p:grpSpPr>
          <a:xfrm>
            <a:off x="130614" y="576748"/>
            <a:ext cx="9421206" cy="524016"/>
            <a:chOff x="130614" y="576748"/>
            <a:chExt cx="9421206" cy="524016"/>
          </a:xfrm>
        </p:grpSpPr>
        <p:sp>
          <p:nvSpPr>
            <p:cNvPr id="668" name="Google Shape;668;p42"/>
            <p:cNvSpPr txBox="1"/>
            <p:nvPr/>
          </p:nvSpPr>
          <p:spPr>
            <a:xfrm>
              <a:off x="2325813" y="576748"/>
              <a:ext cx="7226007"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chemeClr val="lt1"/>
                  </a:solidFill>
                  <a:latin typeface="Times New Roman"/>
                  <a:ea typeface="Times New Roman"/>
                  <a:cs typeface="Times New Roman"/>
                  <a:sym typeface="Times New Roman"/>
                </a:rPr>
                <a:t>ORGANIZATIONAL BEHAVIOR</a:t>
              </a:r>
              <a:endParaRPr sz="2800">
                <a:solidFill>
                  <a:srgbClr val="FF9518"/>
                </a:solidFill>
                <a:latin typeface="Times New Roman"/>
                <a:ea typeface="Times New Roman"/>
                <a:cs typeface="Times New Roman"/>
                <a:sym typeface="Times New Roman"/>
              </a:endParaRPr>
            </a:p>
          </p:txBody>
        </p:sp>
        <p:sp>
          <p:nvSpPr>
            <p:cNvPr id="669" name="Google Shape;669;p42"/>
            <p:cNvSpPr/>
            <p:nvPr/>
          </p:nvSpPr>
          <p:spPr>
            <a:xfrm>
              <a:off x="130614" y="577544"/>
              <a:ext cx="2090637"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chemeClr val="lt1"/>
                  </a:solidFill>
                  <a:latin typeface="Times New Roman"/>
                  <a:ea typeface="Times New Roman"/>
                  <a:cs typeface="Times New Roman"/>
                  <a:sym typeface="Times New Roman"/>
                </a:rPr>
                <a:t>CHAPTER 1</a:t>
              </a:r>
              <a:endParaRPr/>
            </a:p>
          </p:txBody>
        </p:sp>
      </p:gr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673"/>
        <p:cNvGrpSpPr/>
        <p:nvPr/>
      </p:nvGrpSpPr>
      <p:grpSpPr>
        <a:xfrm>
          <a:off x="0" y="0"/>
          <a:ext cx="0" cy="0"/>
          <a:chOff x="0" y="0"/>
          <a:chExt cx="0" cy="0"/>
        </a:xfrm>
      </p:grpSpPr>
      <p:pic>
        <p:nvPicPr>
          <p:cNvPr id="674" name="Google Shape;674;p4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675" name="Google Shape;675;p43"/>
          <p:cNvPicPr preferRelativeResize="0"/>
          <p:nvPr/>
        </p:nvPicPr>
        <p:blipFill rotWithShape="1">
          <a:blip r:embed="rId4">
            <a:alphaModFix/>
          </a:blip>
          <a:srcRect/>
          <a:stretch/>
        </p:blipFill>
        <p:spPr>
          <a:xfrm>
            <a:off x="2289771" y="5954663"/>
            <a:ext cx="9902229" cy="204838"/>
          </a:xfrm>
          <a:prstGeom prst="rect">
            <a:avLst/>
          </a:prstGeom>
          <a:noFill/>
          <a:ln>
            <a:noFill/>
          </a:ln>
        </p:spPr>
      </p:pic>
      <p:pic>
        <p:nvPicPr>
          <p:cNvPr id="676" name="Google Shape;676;p4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677" name="Google Shape;677;p4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678" name="Google Shape;678;p43"/>
          <p:cNvPicPr preferRelativeResize="0"/>
          <p:nvPr/>
        </p:nvPicPr>
        <p:blipFill rotWithShape="1">
          <a:blip r:embed="rId6">
            <a:alphaModFix/>
          </a:blip>
          <a:srcRect/>
          <a:stretch/>
        </p:blipFill>
        <p:spPr>
          <a:xfrm>
            <a:off x="-17323" y="0"/>
            <a:ext cx="9533101" cy="1610200"/>
          </a:xfrm>
          <a:prstGeom prst="rect">
            <a:avLst/>
          </a:prstGeom>
          <a:noFill/>
          <a:ln>
            <a:noFill/>
          </a:ln>
        </p:spPr>
      </p:pic>
      <p:sp>
        <p:nvSpPr>
          <p:cNvPr id="679" name="Google Shape;679;p43"/>
          <p:cNvSpPr txBox="1"/>
          <p:nvPr/>
        </p:nvSpPr>
        <p:spPr>
          <a:xfrm>
            <a:off x="1582617" y="1425534"/>
            <a:ext cx="9655226" cy="880369"/>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1800" b="1" i="1">
                <a:solidFill>
                  <a:schemeClr val="dk1"/>
                </a:solidFill>
                <a:latin typeface="Calibri"/>
                <a:ea typeface="Calibri"/>
                <a:cs typeface="Calibri"/>
                <a:sym typeface="Calibri"/>
              </a:rPr>
              <a:t>     </a:t>
            </a:r>
            <a:endParaRPr/>
          </a:p>
          <a:p>
            <a:pPr marL="285750" marR="0" lvl="0" indent="-171450" algn="just" rtl="0">
              <a:lnSpc>
                <a:spcPct val="150000"/>
              </a:lnSpc>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graphicFrame>
        <p:nvGraphicFramePr>
          <p:cNvPr id="680" name="Google Shape;680;p43"/>
          <p:cNvGraphicFramePr/>
          <p:nvPr/>
        </p:nvGraphicFramePr>
        <p:xfrm>
          <a:off x="1874165" y="1610200"/>
          <a:ext cx="5321775" cy="4119910"/>
        </p:xfrm>
        <a:graphic>
          <a:graphicData uri="http://schemas.openxmlformats.org/drawingml/2006/table">
            <a:tbl>
              <a:tblPr firstRow="1" bandRow="1">
                <a:noFill/>
                <a:tableStyleId>{056E4201-E133-446D-9ED5-A3494C18EBA9}</a:tableStyleId>
              </a:tblPr>
              <a:tblGrid>
                <a:gridCol w="5321775"/>
              </a:tblGrid>
              <a:tr h="370850">
                <a:tc>
                  <a:txBody>
                    <a:bodyPr/>
                    <a:lstStyle/>
                    <a:p>
                      <a:pPr marL="0" marR="0" lvl="0" indent="0" algn="just" rtl="0">
                        <a:lnSpc>
                          <a:spcPct val="100000"/>
                        </a:lnSpc>
                        <a:spcBef>
                          <a:spcPts val="0"/>
                        </a:spcBef>
                        <a:spcAft>
                          <a:spcPts val="0"/>
                        </a:spcAft>
                        <a:buClr>
                          <a:srgbClr val="0A1F61"/>
                        </a:buClr>
                        <a:buSzPts val="1800"/>
                        <a:buFont typeface="Times New Roman"/>
                        <a:buNone/>
                      </a:pPr>
                      <a:r>
                        <a:rPr lang="en-US" sz="1800" b="1" u="sng">
                          <a:solidFill>
                            <a:srgbClr val="0A1F61"/>
                          </a:solidFill>
                          <a:latin typeface="Times New Roman"/>
                          <a:ea typeface="Times New Roman"/>
                          <a:cs typeface="Times New Roman"/>
                          <a:sym typeface="Times New Roman"/>
                        </a:rPr>
                        <a:t>Contextual Perspective of Organizational Behaviors A history :</a:t>
                      </a:r>
                      <a:endParaRPr/>
                    </a:p>
                  </a:txBody>
                  <a:tcPr marL="91450" marR="91450" marT="45725" marB="45725"/>
                </a:tc>
              </a:tr>
              <a:tr h="370850">
                <a:tc>
                  <a:txBody>
                    <a:bodyPr/>
                    <a:lstStyle/>
                    <a:p>
                      <a:pPr marL="285750" marR="0" lvl="0" indent="-285750" algn="just" rtl="0">
                        <a:lnSpc>
                          <a:spcPct val="100000"/>
                        </a:lnSpc>
                        <a:spcBef>
                          <a:spcPts val="0"/>
                        </a:spcBef>
                        <a:spcAft>
                          <a:spcPts val="0"/>
                        </a:spcAft>
                        <a:buClr>
                          <a:schemeClr val="dk1"/>
                        </a:buClr>
                        <a:buSzPts val="1800"/>
                        <a:buFont typeface="Noto Sans Symbols"/>
                        <a:buChar char="▪"/>
                      </a:pPr>
                      <a:r>
                        <a:rPr lang="en-US" sz="1800" b="0" i="0">
                          <a:solidFill>
                            <a:schemeClr val="dk1"/>
                          </a:solidFill>
                          <a:latin typeface="Times New Roman"/>
                          <a:ea typeface="Times New Roman"/>
                          <a:cs typeface="Times New Roman"/>
                          <a:sym typeface="Times New Roman"/>
                        </a:rPr>
                        <a:t>First formal study of OB (1890’s), following the industrial relations movement by Adam Smith. </a:t>
                      </a:r>
                      <a:endParaRPr/>
                    </a:p>
                    <a:p>
                      <a:pPr marL="285750" marR="0" lvl="0" indent="-171450" algn="just" rtl="0">
                        <a:lnSpc>
                          <a:spcPct val="100000"/>
                        </a:lnSpc>
                        <a:spcBef>
                          <a:spcPts val="0"/>
                        </a:spcBef>
                        <a:spcAft>
                          <a:spcPts val="0"/>
                        </a:spcAft>
                        <a:buClr>
                          <a:schemeClr val="dk1"/>
                        </a:buClr>
                        <a:buSzPts val="1800"/>
                        <a:buFont typeface="Noto Sans Symbols"/>
                        <a:buNone/>
                      </a:pPr>
                      <a:endParaRPr sz="1800" b="0" i="0">
                        <a:solidFill>
                          <a:schemeClr val="dk1"/>
                        </a:solidFill>
                        <a:latin typeface="Times New Roman"/>
                        <a:ea typeface="Times New Roman"/>
                        <a:cs typeface="Times New Roman"/>
                        <a:sym typeface="Times New Roman"/>
                      </a:endParaRPr>
                    </a:p>
                    <a:p>
                      <a:pPr marL="285750" marR="0" lvl="0" indent="-285750" algn="just" rtl="0">
                        <a:lnSpc>
                          <a:spcPct val="100000"/>
                        </a:lnSpc>
                        <a:spcBef>
                          <a:spcPts val="0"/>
                        </a:spcBef>
                        <a:spcAft>
                          <a:spcPts val="0"/>
                        </a:spcAft>
                        <a:buClr>
                          <a:schemeClr val="dk1"/>
                        </a:buClr>
                        <a:buSzPts val="1800"/>
                        <a:buFont typeface="Noto Sans Symbols"/>
                        <a:buChar char="▪"/>
                      </a:pPr>
                      <a:r>
                        <a:rPr lang="en-US" sz="1800" b="0" i="0">
                          <a:latin typeface="Times New Roman"/>
                          <a:ea typeface="Times New Roman"/>
                          <a:cs typeface="Times New Roman"/>
                          <a:sym typeface="Times New Roman"/>
                        </a:rPr>
                        <a:t>1890’s Fredrik Taylor developed OB on the belief that productivity is maximized when organizations are rationalized with precise sets of instructions based on time-and-motions studies. Their idea known as </a:t>
                      </a:r>
                      <a:r>
                        <a:rPr lang="en-US" sz="1800" b="1" i="1" u="sng">
                          <a:latin typeface="Times New Roman"/>
                          <a:ea typeface="Times New Roman"/>
                          <a:cs typeface="Times New Roman"/>
                          <a:sym typeface="Times New Roman"/>
                        </a:rPr>
                        <a:t>scientific management </a:t>
                      </a:r>
                      <a:endParaRPr/>
                    </a:p>
                    <a:p>
                      <a:pPr marL="285750" marR="0" lvl="0" indent="-171450" algn="just" rtl="0">
                        <a:lnSpc>
                          <a:spcPct val="100000"/>
                        </a:lnSpc>
                        <a:spcBef>
                          <a:spcPts val="0"/>
                        </a:spcBef>
                        <a:spcAft>
                          <a:spcPts val="0"/>
                        </a:spcAft>
                        <a:buClr>
                          <a:schemeClr val="dk1"/>
                        </a:buClr>
                        <a:buSzPts val="1800"/>
                        <a:buFont typeface="Noto Sans Symbols"/>
                        <a:buNone/>
                      </a:pPr>
                      <a:endParaRPr sz="1800" b="1" i="1" u="sng">
                        <a:latin typeface="Times New Roman"/>
                        <a:ea typeface="Times New Roman"/>
                        <a:cs typeface="Times New Roman"/>
                        <a:sym typeface="Times New Roman"/>
                      </a:endParaRPr>
                    </a:p>
                    <a:p>
                      <a:pPr marL="0" marR="0" lvl="0" indent="0" algn="just" rtl="0">
                        <a:lnSpc>
                          <a:spcPct val="100000"/>
                        </a:lnSpc>
                        <a:spcBef>
                          <a:spcPts val="0"/>
                        </a:spcBef>
                        <a:spcAft>
                          <a:spcPts val="0"/>
                        </a:spcAft>
                        <a:buClr>
                          <a:schemeClr val="dk1"/>
                        </a:buClr>
                        <a:buSzPts val="1800"/>
                        <a:buFont typeface="Noto Sans Symbols"/>
                        <a:buNone/>
                      </a:pPr>
                      <a:endParaRPr sz="1800" b="0" i="0">
                        <a:latin typeface="Times New Roman"/>
                        <a:ea typeface="Times New Roman"/>
                        <a:cs typeface="Times New Roman"/>
                        <a:sym typeface="Times New Roman"/>
                      </a:endParaRPr>
                    </a:p>
                    <a:p>
                      <a:pPr marL="0" marR="0" lvl="0" indent="0" algn="just" rtl="0">
                        <a:spcBef>
                          <a:spcPts val="0"/>
                        </a:spcBef>
                        <a:spcAft>
                          <a:spcPts val="0"/>
                        </a:spcAft>
                        <a:buNone/>
                      </a:pPr>
                      <a:endParaRPr sz="1800" b="0" i="0">
                        <a:latin typeface="Times New Roman"/>
                        <a:ea typeface="Times New Roman"/>
                        <a:cs typeface="Times New Roman"/>
                        <a:sym typeface="Times New Roman"/>
                      </a:endParaRPr>
                    </a:p>
                  </a:txBody>
                  <a:tcPr marL="91450" marR="91450" marT="45725" marB="45725"/>
                </a:tc>
              </a:tr>
              <a:tr h="370850">
                <a:tc>
                  <a:txBody>
                    <a:bodyPr/>
                    <a:lstStyle/>
                    <a:p>
                      <a:pPr marL="0" marR="0" lvl="0" indent="0" algn="just" rtl="0">
                        <a:lnSpc>
                          <a:spcPct val="100000"/>
                        </a:lnSpc>
                        <a:spcBef>
                          <a:spcPts val="0"/>
                        </a:spcBef>
                        <a:spcAft>
                          <a:spcPts val="0"/>
                        </a:spcAft>
                        <a:buClr>
                          <a:schemeClr val="dk1"/>
                        </a:buClr>
                        <a:buSzPts val="1800"/>
                        <a:buFont typeface="Noto Sans Symbols"/>
                        <a:buNone/>
                      </a:pPr>
                      <a:endParaRPr sz="1800" b="0" i="0">
                        <a:solidFill>
                          <a:schemeClr val="dk1"/>
                        </a:solidFill>
                        <a:latin typeface="Times New Roman"/>
                        <a:ea typeface="Times New Roman"/>
                        <a:cs typeface="Times New Roman"/>
                        <a:sym typeface="Times New Roman"/>
                      </a:endParaRPr>
                    </a:p>
                  </a:txBody>
                  <a:tcPr marL="91450" marR="91450" marT="45725" marB="45725"/>
                </a:tc>
              </a:tr>
            </a:tbl>
          </a:graphicData>
        </a:graphic>
      </p:graphicFrame>
      <p:grpSp>
        <p:nvGrpSpPr>
          <p:cNvPr id="681" name="Google Shape;681;p43"/>
          <p:cNvGrpSpPr/>
          <p:nvPr/>
        </p:nvGrpSpPr>
        <p:grpSpPr>
          <a:xfrm>
            <a:off x="7281675" y="1441932"/>
            <a:ext cx="4705255" cy="4456416"/>
            <a:chOff x="7195930" y="1425533"/>
            <a:chExt cx="4705255" cy="4456416"/>
          </a:xfrm>
        </p:grpSpPr>
        <p:pic>
          <p:nvPicPr>
            <p:cNvPr id="682" name="Google Shape;682;p43"/>
            <p:cNvPicPr preferRelativeResize="0"/>
            <p:nvPr/>
          </p:nvPicPr>
          <p:blipFill rotWithShape="1">
            <a:blip r:embed="rId7">
              <a:alphaModFix/>
            </a:blip>
            <a:srcRect/>
            <a:stretch/>
          </p:blipFill>
          <p:spPr>
            <a:xfrm>
              <a:off x="7195930" y="4552099"/>
              <a:ext cx="4705255" cy="1329850"/>
            </a:xfrm>
            <a:prstGeom prst="rect">
              <a:avLst/>
            </a:prstGeom>
            <a:noFill/>
            <a:ln>
              <a:noFill/>
            </a:ln>
          </p:spPr>
        </p:pic>
        <p:pic>
          <p:nvPicPr>
            <p:cNvPr id="683" name="Google Shape;683;p43"/>
            <p:cNvPicPr preferRelativeResize="0"/>
            <p:nvPr/>
          </p:nvPicPr>
          <p:blipFill rotWithShape="1">
            <a:blip r:embed="rId8">
              <a:alphaModFix/>
            </a:blip>
            <a:srcRect/>
            <a:stretch/>
          </p:blipFill>
          <p:spPr>
            <a:xfrm>
              <a:off x="7195930" y="1425533"/>
              <a:ext cx="4705255" cy="3179379"/>
            </a:xfrm>
            <a:prstGeom prst="rect">
              <a:avLst/>
            </a:prstGeom>
            <a:noFill/>
            <a:ln>
              <a:noFill/>
            </a:ln>
          </p:spPr>
        </p:pic>
      </p:grpSp>
      <p:grpSp>
        <p:nvGrpSpPr>
          <p:cNvPr id="684" name="Google Shape;684;p43"/>
          <p:cNvGrpSpPr/>
          <p:nvPr/>
        </p:nvGrpSpPr>
        <p:grpSpPr>
          <a:xfrm>
            <a:off x="130614" y="576748"/>
            <a:ext cx="9421206" cy="524016"/>
            <a:chOff x="130614" y="576748"/>
            <a:chExt cx="9421206" cy="524016"/>
          </a:xfrm>
        </p:grpSpPr>
        <p:sp>
          <p:nvSpPr>
            <p:cNvPr id="685" name="Google Shape;685;p43"/>
            <p:cNvSpPr txBox="1"/>
            <p:nvPr/>
          </p:nvSpPr>
          <p:spPr>
            <a:xfrm>
              <a:off x="2325813" y="576748"/>
              <a:ext cx="7226007"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chemeClr val="lt1"/>
                  </a:solidFill>
                  <a:latin typeface="Times New Roman"/>
                  <a:ea typeface="Times New Roman"/>
                  <a:cs typeface="Times New Roman"/>
                  <a:sym typeface="Times New Roman"/>
                </a:rPr>
                <a:t>ORGANIZATIONAL BEHAVIOR</a:t>
              </a:r>
              <a:endParaRPr sz="2800">
                <a:solidFill>
                  <a:srgbClr val="FF9518"/>
                </a:solidFill>
                <a:latin typeface="Times New Roman"/>
                <a:ea typeface="Times New Roman"/>
                <a:cs typeface="Times New Roman"/>
                <a:sym typeface="Times New Roman"/>
              </a:endParaRPr>
            </a:p>
          </p:txBody>
        </p:sp>
        <p:sp>
          <p:nvSpPr>
            <p:cNvPr id="686" name="Google Shape;686;p43"/>
            <p:cNvSpPr/>
            <p:nvPr/>
          </p:nvSpPr>
          <p:spPr>
            <a:xfrm>
              <a:off x="130614" y="577544"/>
              <a:ext cx="2090637"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chemeClr val="lt1"/>
                  </a:solidFill>
                  <a:latin typeface="Times New Roman"/>
                  <a:ea typeface="Times New Roman"/>
                  <a:cs typeface="Times New Roman"/>
                  <a:sym typeface="Times New Roman"/>
                </a:rPr>
                <a:t>CHAPTER 1</a:t>
              </a:r>
              <a:endParaRPr/>
            </a:p>
          </p:txBody>
        </p:sp>
      </p:gr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690"/>
        <p:cNvGrpSpPr/>
        <p:nvPr/>
      </p:nvGrpSpPr>
      <p:grpSpPr>
        <a:xfrm>
          <a:off x="0" y="0"/>
          <a:ext cx="0" cy="0"/>
          <a:chOff x="0" y="0"/>
          <a:chExt cx="0" cy="0"/>
        </a:xfrm>
      </p:grpSpPr>
      <p:pic>
        <p:nvPicPr>
          <p:cNvPr id="691" name="Google Shape;691;p4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692" name="Google Shape;692;p44"/>
          <p:cNvPicPr preferRelativeResize="0"/>
          <p:nvPr/>
        </p:nvPicPr>
        <p:blipFill rotWithShape="1">
          <a:blip r:embed="rId4">
            <a:alphaModFix/>
          </a:blip>
          <a:srcRect/>
          <a:stretch/>
        </p:blipFill>
        <p:spPr>
          <a:xfrm>
            <a:off x="2289771" y="5954663"/>
            <a:ext cx="9902229" cy="204838"/>
          </a:xfrm>
          <a:prstGeom prst="rect">
            <a:avLst/>
          </a:prstGeom>
          <a:noFill/>
          <a:ln>
            <a:noFill/>
          </a:ln>
        </p:spPr>
      </p:pic>
      <p:pic>
        <p:nvPicPr>
          <p:cNvPr id="693" name="Google Shape;693;p4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694" name="Google Shape;694;p4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695" name="Google Shape;695;p44"/>
          <p:cNvPicPr preferRelativeResize="0"/>
          <p:nvPr/>
        </p:nvPicPr>
        <p:blipFill rotWithShape="1">
          <a:blip r:embed="rId6">
            <a:alphaModFix/>
          </a:blip>
          <a:srcRect/>
          <a:stretch/>
        </p:blipFill>
        <p:spPr>
          <a:xfrm>
            <a:off x="-17323" y="0"/>
            <a:ext cx="9533101" cy="1610200"/>
          </a:xfrm>
          <a:prstGeom prst="rect">
            <a:avLst/>
          </a:prstGeom>
          <a:noFill/>
          <a:ln>
            <a:noFill/>
          </a:ln>
        </p:spPr>
      </p:pic>
      <p:sp>
        <p:nvSpPr>
          <p:cNvPr id="696" name="Google Shape;696;p44"/>
          <p:cNvSpPr txBox="1"/>
          <p:nvPr/>
        </p:nvSpPr>
        <p:spPr>
          <a:xfrm>
            <a:off x="1582617" y="1425534"/>
            <a:ext cx="9655226" cy="880369"/>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1800" b="1" i="1">
                <a:solidFill>
                  <a:schemeClr val="dk1"/>
                </a:solidFill>
                <a:latin typeface="Calibri"/>
                <a:ea typeface="Calibri"/>
                <a:cs typeface="Calibri"/>
                <a:sym typeface="Calibri"/>
              </a:rPr>
              <a:t>     </a:t>
            </a:r>
            <a:endParaRPr/>
          </a:p>
          <a:p>
            <a:pPr marL="285750" marR="0" lvl="0" indent="-171450" algn="just" rtl="0">
              <a:lnSpc>
                <a:spcPct val="150000"/>
              </a:lnSpc>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graphicFrame>
        <p:nvGraphicFramePr>
          <p:cNvPr id="697" name="Google Shape;697;p44"/>
          <p:cNvGraphicFramePr/>
          <p:nvPr/>
        </p:nvGraphicFramePr>
        <p:xfrm>
          <a:off x="1789453" y="1471724"/>
          <a:ext cx="9241550" cy="5040495"/>
        </p:xfrm>
        <a:graphic>
          <a:graphicData uri="http://schemas.openxmlformats.org/drawingml/2006/table">
            <a:tbl>
              <a:tblPr firstRow="1" bandRow="1">
                <a:noFill/>
                <a:tableStyleId>{056E4201-E133-446D-9ED5-A3494C18EBA9}</a:tableStyleId>
              </a:tblPr>
              <a:tblGrid>
                <a:gridCol w="9241550"/>
              </a:tblGrid>
              <a:tr h="3693325">
                <a:tc>
                  <a:txBody>
                    <a:bodyPr/>
                    <a:lstStyle/>
                    <a:p>
                      <a:pPr marL="0" marR="0" lvl="0" indent="0" algn="just" rtl="0">
                        <a:lnSpc>
                          <a:spcPct val="100000"/>
                        </a:lnSpc>
                        <a:spcBef>
                          <a:spcPts val="0"/>
                        </a:spcBef>
                        <a:spcAft>
                          <a:spcPts val="0"/>
                        </a:spcAft>
                        <a:buClr>
                          <a:srgbClr val="0A1F61"/>
                        </a:buClr>
                        <a:buSzPts val="1800"/>
                        <a:buFont typeface="Times New Roman"/>
                        <a:buNone/>
                      </a:pPr>
                      <a:r>
                        <a:rPr lang="en-US" sz="1800" b="1" u="sng" dirty="0">
                          <a:solidFill>
                            <a:srgbClr val="0A1F61"/>
                          </a:solidFill>
                          <a:latin typeface="Times New Roman"/>
                          <a:ea typeface="Times New Roman"/>
                          <a:cs typeface="Times New Roman"/>
                          <a:sym typeface="Times New Roman"/>
                        </a:rPr>
                        <a:t>Contextual Perspective of Organizational Behaviors A history :</a:t>
                      </a:r>
                      <a:endParaRPr dirty="0"/>
                    </a:p>
                    <a:p>
                      <a:pPr marL="0" marR="0" lvl="0" indent="0" algn="just" rtl="0">
                        <a:lnSpc>
                          <a:spcPct val="100000"/>
                        </a:lnSpc>
                        <a:spcBef>
                          <a:spcPts val="0"/>
                        </a:spcBef>
                        <a:spcAft>
                          <a:spcPts val="0"/>
                        </a:spcAft>
                        <a:buClr>
                          <a:schemeClr val="dk1"/>
                        </a:buClr>
                        <a:buSzPts val="1800"/>
                        <a:buFont typeface="Calibri"/>
                        <a:buNone/>
                      </a:pPr>
                      <a:endParaRPr sz="1800" b="1" u="sng" dirty="0">
                        <a:solidFill>
                          <a:schemeClr val="dk1"/>
                        </a:solidFill>
                        <a:latin typeface="Times New Roman"/>
                        <a:ea typeface="Times New Roman"/>
                        <a:cs typeface="Times New Roman"/>
                        <a:sym typeface="Times New Roman"/>
                      </a:endParaRPr>
                    </a:p>
                    <a:p>
                      <a:pPr marL="0" marR="0" lvl="0" indent="0" algn="just" rtl="0">
                        <a:lnSpc>
                          <a:spcPct val="100000"/>
                        </a:lnSpc>
                        <a:spcBef>
                          <a:spcPts val="0"/>
                        </a:spcBef>
                        <a:spcAft>
                          <a:spcPts val="0"/>
                        </a:spcAft>
                        <a:buClr>
                          <a:schemeClr val="dk1"/>
                        </a:buClr>
                        <a:buSzPts val="1800"/>
                        <a:buFont typeface="Noto Sans Symbols"/>
                        <a:buNone/>
                      </a:pPr>
                      <a:r>
                        <a:rPr lang="en-US" sz="1800" b="1" i="0" u="sng" dirty="0">
                          <a:solidFill>
                            <a:schemeClr val="dk1"/>
                          </a:solidFill>
                          <a:latin typeface="Times New Roman"/>
                          <a:ea typeface="Times New Roman"/>
                          <a:cs typeface="Times New Roman"/>
                          <a:sym typeface="Times New Roman"/>
                        </a:rPr>
                        <a:t>Scientific management Guiding principles:</a:t>
                      </a:r>
                      <a:endParaRPr dirty="0"/>
                    </a:p>
                    <a:p>
                      <a:pPr marL="0" marR="0" lvl="0" indent="0" algn="just" rtl="0">
                        <a:lnSpc>
                          <a:spcPct val="100000"/>
                        </a:lnSpc>
                        <a:spcBef>
                          <a:spcPts val="0"/>
                        </a:spcBef>
                        <a:spcAft>
                          <a:spcPts val="0"/>
                        </a:spcAft>
                        <a:buClr>
                          <a:schemeClr val="dk1"/>
                        </a:buClr>
                        <a:buSzPts val="1800"/>
                        <a:buFont typeface="Noto Sans Symbols"/>
                        <a:buNone/>
                      </a:pPr>
                      <a:endParaRPr sz="1800" b="1" i="0" u="sng" dirty="0">
                        <a:solidFill>
                          <a:schemeClr val="dk1"/>
                        </a:solidFill>
                        <a:latin typeface="Times New Roman"/>
                        <a:ea typeface="Times New Roman"/>
                        <a:cs typeface="Times New Roman"/>
                        <a:sym typeface="Times New Roman"/>
                      </a:endParaRPr>
                    </a:p>
                    <a:p>
                      <a:pPr marL="0" marR="0" lvl="0" indent="0" algn="just" rtl="0">
                        <a:lnSpc>
                          <a:spcPct val="100000"/>
                        </a:lnSpc>
                        <a:spcBef>
                          <a:spcPts val="0"/>
                        </a:spcBef>
                        <a:spcAft>
                          <a:spcPts val="0"/>
                        </a:spcAft>
                        <a:buClr>
                          <a:schemeClr val="dk1"/>
                        </a:buClr>
                        <a:buSzPts val="1800"/>
                        <a:buFont typeface="Noto Sans Symbols"/>
                        <a:buNone/>
                      </a:pPr>
                      <a:r>
                        <a:rPr lang="en-US" sz="1800" b="0" i="0" dirty="0">
                          <a:solidFill>
                            <a:schemeClr val="dk1"/>
                          </a:solidFill>
                          <a:latin typeface="Times New Roman"/>
                          <a:ea typeface="Times New Roman"/>
                          <a:cs typeface="Times New Roman"/>
                          <a:sym typeface="Times New Roman"/>
                        </a:rPr>
                        <a:t>1- Replace </a:t>
                      </a:r>
                      <a:r>
                        <a:rPr lang="en-US" sz="1800" b="1" i="0" u="sng" dirty="0">
                          <a:solidFill>
                            <a:schemeClr val="dk1"/>
                          </a:solidFill>
                          <a:latin typeface="Times New Roman"/>
                          <a:ea typeface="Times New Roman"/>
                          <a:cs typeface="Times New Roman"/>
                          <a:sym typeface="Times New Roman"/>
                        </a:rPr>
                        <a:t>rule-of-thump </a:t>
                      </a:r>
                      <a:r>
                        <a:rPr lang="en-US" sz="1800" b="0" i="0" dirty="0">
                          <a:solidFill>
                            <a:schemeClr val="dk1"/>
                          </a:solidFill>
                          <a:latin typeface="Times New Roman"/>
                          <a:ea typeface="Times New Roman"/>
                          <a:cs typeface="Times New Roman"/>
                          <a:sym typeface="Times New Roman"/>
                        </a:rPr>
                        <a:t>work methods with methods based on </a:t>
                      </a:r>
                      <a:r>
                        <a:rPr lang="en-US" sz="1800" b="1" i="0" u="sng" dirty="0">
                          <a:solidFill>
                            <a:schemeClr val="dk1"/>
                          </a:solidFill>
                          <a:latin typeface="Times New Roman"/>
                          <a:ea typeface="Times New Roman"/>
                          <a:cs typeface="Times New Roman"/>
                          <a:sym typeface="Times New Roman"/>
                        </a:rPr>
                        <a:t>scientifically</a:t>
                      </a:r>
                      <a:r>
                        <a:rPr lang="en-US" sz="1800" b="0" i="0" dirty="0">
                          <a:solidFill>
                            <a:schemeClr val="dk1"/>
                          </a:solidFill>
                          <a:latin typeface="Times New Roman"/>
                          <a:ea typeface="Times New Roman"/>
                          <a:cs typeface="Times New Roman"/>
                          <a:sym typeface="Times New Roman"/>
                        </a:rPr>
                        <a:t> studying the task using time-and-motion studies.</a:t>
                      </a:r>
                      <a:endParaRPr dirty="0"/>
                    </a:p>
                    <a:p>
                      <a:pPr marL="0" marR="0" lvl="0" indent="0" algn="just" rtl="0">
                        <a:lnSpc>
                          <a:spcPct val="100000"/>
                        </a:lnSpc>
                        <a:spcBef>
                          <a:spcPts val="0"/>
                        </a:spcBef>
                        <a:spcAft>
                          <a:spcPts val="0"/>
                        </a:spcAft>
                        <a:buClr>
                          <a:schemeClr val="dk1"/>
                        </a:buClr>
                        <a:buSzPts val="1800"/>
                        <a:buFont typeface="Noto Sans Symbols"/>
                        <a:buNone/>
                      </a:pPr>
                      <a:endParaRPr sz="1800" b="0" i="0" dirty="0">
                        <a:solidFill>
                          <a:schemeClr val="dk1"/>
                        </a:solidFill>
                        <a:latin typeface="Times New Roman"/>
                        <a:ea typeface="Times New Roman"/>
                        <a:cs typeface="Times New Roman"/>
                        <a:sym typeface="Times New Roman"/>
                      </a:endParaRPr>
                    </a:p>
                    <a:p>
                      <a:pPr marL="0" marR="0" lvl="0" indent="0" algn="just" rtl="0">
                        <a:lnSpc>
                          <a:spcPct val="100000"/>
                        </a:lnSpc>
                        <a:spcBef>
                          <a:spcPts val="0"/>
                        </a:spcBef>
                        <a:spcAft>
                          <a:spcPts val="0"/>
                        </a:spcAft>
                        <a:buClr>
                          <a:schemeClr val="dk1"/>
                        </a:buClr>
                        <a:buSzPts val="1800"/>
                        <a:buFont typeface="Noto Sans Symbols"/>
                        <a:buNone/>
                      </a:pPr>
                      <a:r>
                        <a:rPr lang="en-US" sz="1800" b="0" i="0" dirty="0">
                          <a:solidFill>
                            <a:schemeClr val="dk1"/>
                          </a:solidFill>
                          <a:latin typeface="Times New Roman"/>
                          <a:ea typeface="Times New Roman"/>
                          <a:cs typeface="Times New Roman"/>
                          <a:sym typeface="Times New Roman"/>
                        </a:rPr>
                        <a:t>2- Scientifically select, train, and develop all workers rather than leaving them to passively  train themselves.</a:t>
                      </a:r>
                      <a:endParaRPr dirty="0"/>
                    </a:p>
                    <a:p>
                      <a:pPr marL="0" marR="0" lvl="0" indent="0" algn="just" rtl="0">
                        <a:lnSpc>
                          <a:spcPct val="100000"/>
                        </a:lnSpc>
                        <a:spcBef>
                          <a:spcPts val="0"/>
                        </a:spcBef>
                        <a:spcAft>
                          <a:spcPts val="0"/>
                        </a:spcAft>
                        <a:buClr>
                          <a:schemeClr val="dk1"/>
                        </a:buClr>
                        <a:buSzPts val="1800"/>
                        <a:buFont typeface="Noto Sans Symbols"/>
                        <a:buNone/>
                      </a:pPr>
                      <a:endParaRPr sz="1800" b="0" i="0" dirty="0">
                        <a:solidFill>
                          <a:schemeClr val="dk1"/>
                        </a:solidFill>
                        <a:latin typeface="Times New Roman"/>
                        <a:ea typeface="Times New Roman"/>
                        <a:cs typeface="Times New Roman"/>
                        <a:sym typeface="Times New Roman"/>
                      </a:endParaRPr>
                    </a:p>
                    <a:p>
                      <a:pPr marL="0" marR="0" lvl="0" indent="0" algn="just" rtl="0">
                        <a:lnSpc>
                          <a:spcPct val="100000"/>
                        </a:lnSpc>
                        <a:spcBef>
                          <a:spcPts val="0"/>
                        </a:spcBef>
                        <a:spcAft>
                          <a:spcPts val="0"/>
                        </a:spcAft>
                        <a:buClr>
                          <a:schemeClr val="dk1"/>
                        </a:buClr>
                        <a:buSzPts val="1800"/>
                        <a:buFont typeface="Noto Sans Symbols"/>
                        <a:buNone/>
                      </a:pPr>
                      <a:r>
                        <a:rPr lang="en-US" sz="1800" b="0" i="0" dirty="0">
                          <a:solidFill>
                            <a:schemeClr val="dk1"/>
                          </a:solidFill>
                          <a:latin typeface="Times New Roman"/>
                          <a:ea typeface="Times New Roman"/>
                          <a:cs typeface="Times New Roman"/>
                          <a:sym typeface="Times New Roman"/>
                        </a:rPr>
                        <a:t>3- Managers provide detailed instructions and supervision to workers to ensure that they are following the scientifically developed method.</a:t>
                      </a:r>
                      <a:endParaRPr dirty="0"/>
                    </a:p>
                    <a:p>
                      <a:pPr marL="0" marR="0" lvl="0" indent="0" algn="just" rtl="0">
                        <a:lnSpc>
                          <a:spcPct val="100000"/>
                        </a:lnSpc>
                        <a:spcBef>
                          <a:spcPts val="0"/>
                        </a:spcBef>
                        <a:spcAft>
                          <a:spcPts val="0"/>
                        </a:spcAft>
                        <a:buClr>
                          <a:schemeClr val="dk1"/>
                        </a:buClr>
                        <a:buSzPts val="1800"/>
                        <a:buFont typeface="Noto Sans Symbols"/>
                        <a:buNone/>
                      </a:pPr>
                      <a:endParaRPr sz="1800" b="0" i="0" dirty="0">
                        <a:solidFill>
                          <a:schemeClr val="dk1"/>
                        </a:solidFill>
                        <a:latin typeface="Times New Roman"/>
                        <a:ea typeface="Times New Roman"/>
                        <a:cs typeface="Times New Roman"/>
                        <a:sym typeface="Times New Roman"/>
                      </a:endParaRPr>
                    </a:p>
                    <a:p>
                      <a:pPr marL="0" marR="0" lvl="0" indent="0" algn="just" rtl="0">
                        <a:lnSpc>
                          <a:spcPct val="100000"/>
                        </a:lnSpc>
                        <a:spcBef>
                          <a:spcPts val="0"/>
                        </a:spcBef>
                        <a:spcAft>
                          <a:spcPts val="0"/>
                        </a:spcAft>
                        <a:buClr>
                          <a:schemeClr val="dk1"/>
                        </a:buClr>
                        <a:buSzPts val="1800"/>
                        <a:buFont typeface="Noto Sans Symbols"/>
                        <a:buNone/>
                      </a:pPr>
                      <a:r>
                        <a:rPr lang="en-US" sz="1800" b="0" i="0" dirty="0">
                          <a:solidFill>
                            <a:schemeClr val="dk1"/>
                          </a:solidFill>
                          <a:latin typeface="Times New Roman"/>
                          <a:ea typeface="Times New Roman"/>
                          <a:cs typeface="Times New Roman"/>
                          <a:sym typeface="Times New Roman"/>
                        </a:rPr>
                        <a:t>4- Divide work nearly equally between workers. Managers should apply scientific management principles to planning the work, and workers should actually perform tasks. </a:t>
                      </a:r>
                      <a:endParaRPr sz="1800" b="0" i="0" dirty="0">
                        <a:latin typeface="Times New Roman"/>
                        <a:ea typeface="Times New Roman"/>
                        <a:cs typeface="Times New Roman"/>
                        <a:sym typeface="Times New Roman"/>
                      </a:endParaRPr>
                    </a:p>
                  </a:txBody>
                  <a:tcPr marL="91450" marR="91450" marT="45725" marB="45725"/>
                </a:tc>
              </a:tr>
              <a:tr h="468475">
                <a:tc>
                  <a:txBody>
                    <a:bodyPr/>
                    <a:lstStyle/>
                    <a:p>
                      <a:pPr marL="0" marR="0" lvl="0" indent="0" algn="just" rtl="0">
                        <a:spcBef>
                          <a:spcPts val="0"/>
                        </a:spcBef>
                        <a:spcAft>
                          <a:spcPts val="0"/>
                        </a:spcAft>
                        <a:buNone/>
                      </a:pPr>
                      <a:endParaRPr sz="1800" b="0" i="0">
                        <a:latin typeface="Times New Roman"/>
                        <a:ea typeface="Times New Roman"/>
                        <a:cs typeface="Times New Roman"/>
                        <a:sym typeface="Times New Roman"/>
                      </a:endParaRPr>
                    </a:p>
                  </a:txBody>
                  <a:tcPr marL="91450" marR="91450" marT="45725" marB="45725"/>
                </a:tc>
              </a:tr>
              <a:tr h="321150">
                <a:tc>
                  <a:txBody>
                    <a:bodyPr/>
                    <a:lstStyle/>
                    <a:p>
                      <a:pPr marL="0" marR="0" lvl="0" indent="0" algn="just" rtl="0">
                        <a:lnSpc>
                          <a:spcPct val="100000"/>
                        </a:lnSpc>
                        <a:spcBef>
                          <a:spcPts val="0"/>
                        </a:spcBef>
                        <a:spcAft>
                          <a:spcPts val="0"/>
                        </a:spcAft>
                        <a:buClr>
                          <a:schemeClr val="dk1"/>
                        </a:buClr>
                        <a:buSzPts val="1800"/>
                        <a:buFont typeface="Noto Sans Symbols"/>
                        <a:buNone/>
                      </a:pPr>
                      <a:endParaRPr sz="1800" b="0" i="0">
                        <a:solidFill>
                          <a:schemeClr val="dk1"/>
                        </a:solidFill>
                        <a:latin typeface="Times New Roman"/>
                        <a:ea typeface="Times New Roman"/>
                        <a:cs typeface="Times New Roman"/>
                        <a:sym typeface="Times New Roman"/>
                      </a:endParaRPr>
                    </a:p>
                  </a:txBody>
                  <a:tcPr marL="91450" marR="91450" marT="45725" marB="45725"/>
                </a:tc>
              </a:tr>
            </a:tbl>
          </a:graphicData>
        </a:graphic>
      </p:graphicFrame>
      <p:grpSp>
        <p:nvGrpSpPr>
          <p:cNvPr id="698" name="Google Shape;698;p44"/>
          <p:cNvGrpSpPr/>
          <p:nvPr/>
        </p:nvGrpSpPr>
        <p:grpSpPr>
          <a:xfrm>
            <a:off x="130614" y="576748"/>
            <a:ext cx="9421206" cy="524016"/>
            <a:chOff x="130614" y="576748"/>
            <a:chExt cx="9421206" cy="524016"/>
          </a:xfrm>
        </p:grpSpPr>
        <p:sp>
          <p:nvSpPr>
            <p:cNvPr id="699" name="Google Shape;699;p44"/>
            <p:cNvSpPr txBox="1"/>
            <p:nvPr/>
          </p:nvSpPr>
          <p:spPr>
            <a:xfrm>
              <a:off x="2325813" y="576748"/>
              <a:ext cx="7226007"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chemeClr val="lt1"/>
                  </a:solidFill>
                  <a:latin typeface="Times New Roman"/>
                  <a:ea typeface="Times New Roman"/>
                  <a:cs typeface="Times New Roman"/>
                  <a:sym typeface="Times New Roman"/>
                </a:rPr>
                <a:t>ORGANIZATIONAL BEHAVIOR</a:t>
              </a:r>
              <a:endParaRPr sz="2800">
                <a:solidFill>
                  <a:srgbClr val="FF9518"/>
                </a:solidFill>
                <a:latin typeface="Times New Roman"/>
                <a:ea typeface="Times New Roman"/>
                <a:cs typeface="Times New Roman"/>
                <a:sym typeface="Times New Roman"/>
              </a:endParaRPr>
            </a:p>
          </p:txBody>
        </p:sp>
        <p:sp>
          <p:nvSpPr>
            <p:cNvPr id="700" name="Google Shape;700;p44"/>
            <p:cNvSpPr/>
            <p:nvPr/>
          </p:nvSpPr>
          <p:spPr>
            <a:xfrm>
              <a:off x="130614" y="577544"/>
              <a:ext cx="2090637"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chemeClr val="lt1"/>
                  </a:solidFill>
                  <a:latin typeface="Times New Roman"/>
                  <a:ea typeface="Times New Roman"/>
                  <a:cs typeface="Times New Roman"/>
                  <a:sym typeface="Times New Roman"/>
                </a:rPr>
                <a:t>CHAPTER 1</a:t>
              </a:r>
              <a:endParaRPr/>
            </a:p>
          </p:txBody>
        </p:sp>
      </p:gr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704"/>
        <p:cNvGrpSpPr/>
        <p:nvPr/>
      </p:nvGrpSpPr>
      <p:grpSpPr>
        <a:xfrm>
          <a:off x="0" y="0"/>
          <a:ext cx="0" cy="0"/>
          <a:chOff x="0" y="0"/>
          <a:chExt cx="0" cy="0"/>
        </a:xfrm>
      </p:grpSpPr>
      <p:pic>
        <p:nvPicPr>
          <p:cNvPr id="705" name="Google Shape;705;p45"/>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706" name="Google Shape;706;p45"/>
          <p:cNvPicPr preferRelativeResize="0"/>
          <p:nvPr/>
        </p:nvPicPr>
        <p:blipFill rotWithShape="1">
          <a:blip r:embed="rId4">
            <a:alphaModFix/>
          </a:blip>
          <a:srcRect/>
          <a:stretch/>
        </p:blipFill>
        <p:spPr>
          <a:xfrm>
            <a:off x="2289771" y="5954663"/>
            <a:ext cx="9902229" cy="204838"/>
          </a:xfrm>
          <a:prstGeom prst="rect">
            <a:avLst/>
          </a:prstGeom>
          <a:noFill/>
          <a:ln>
            <a:noFill/>
          </a:ln>
        </p:spPr>
      </p:pic>
      <p:pic>
        <p:nvPicPr>
          <p:cNvPr id="707" name="Google Shape;707;p45"/>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708" name="Google Shape;708;p45"/>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709" name="Google Shape;709;p45"/>
          <p:cNvPicPr preferRelativeResize="0"/>
          <p:nvPr/>
        </p:nvPicPr>
        <p:blipFill rotWithShape="1">
          <a:blip r:embed="rId6">
            <a:alphaModFix/>
          </a:blip>
          <a:srcRect/>
          <a:stretch/>
        </p:blipFill>
        <p:spPr>
          <a:xfrm>
            <a:off x="-17323" y="0"/>
            <a:ext cx="9533101" cy="1610200"/>
          </a:xfrm>
          <a:prstGeom prst="rect">
            <a:avLst/>
          </a:prstGeom>
          <a:noFill/>
          <a:ln>
            <a:noFill/>
          </a:ln>
        </p:spPr>
      </p:pic>
      <p:sp>
        <p:nvSpPr>
          <p:cNvPr id="710" name="Google Shape;710;p45"/>
          <p:cNvSpPr txBox="1"/>
          <p:nvPr/>
        </p:nvSpPr>
        <p:spPr>
          <a:xfrm>
            <a:off x="1582617" y="1425534"/>
            <a:ext cx="9655226" cy="880369"/>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1800" b="1" i="1">
                <a:solidFill>
                  <a:schemeClr val="dk1"/>
                </a:solidFill>
                <a:latin typeface="Calibri"/>
                <a:ea typeface="Calibri"/>
                <a:cs typeface="Calibri"/>
                <a:sym typeface="Calibri"/>
              </a:rPr>
              <a:t>     </a:t>
            </a:r>
            <a:endParaRPr/>
          </a:p>
          <a:p>
            <a:pPr marL="285750" marR="0" lvl="0" indent="-171450" algn="just" rtl="0">
              <a:lnSpc>
                <a:spcPct val="150000"/>
              </a:lnSpc>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graphicFrame>
        <p:nvGraphicFramePr>
          <p:cNvPr id="711" name="Google Shape;711;p45"/>
          <p:cNvGraphicFramePr/>
          <p:nvPr>
            <p:extLst>
              <p:ext uri="{D42A27DB-BD31-4B8C-83A1-F6EECF244321}">
                <p14:modId xmlns:p14="http://schemas.microsoft.com/office/powerpoint/2010/main" val="1646867418"/>
              </p:ext>
            </p:extLst>
          </p:nvPr>
        </p:nvGraphicFramePr>
        <p:xfrm>
          <a:off x="1789453" y="1471723"/>
          <a:ext cx="9902225" cy="4206250"/>
        </p:xfrm>
        <a:graphic>
          <a:graphicData uri="http://schemas.openxmlformats.org/drawingml/2006/table">
            <a:tbl>
              <a:tblPr firstRow="1" bandRow="1">
                <a:noFill/>
                <a:tableStyleId>{056E4201-E133-446D-9ED5-A3494C18EBA9}</a:tableStyleId>
              </a:tblPr>
              <a:tblGrid>
                <a:gridCol w="9902225"/>
              </a:tblGrid>
              <a:tr h="3619500">
                <a:tc>
                  <a:txBody>
                    <a:bodyPr/>
                    <a:lstStyle/>
                    <a:p>
                      <a:pPr marL="0" marR="0" lvl="0" indent="0" algn="just" rtl="0">
                        <a:lnSpc>
                          <a:spcPct val="100000"/>
                        </a:lnSpc>
                        <a:spcBef>
                          <a:spcPts val="0"/>
                        </a:spcBef>
                        <a:spcAft>
                          <a:spcPts val="0"/>
                        </a:spcAft>
                        <a:buClr>
                          <a:srgbClr val="0A1F61"/>
                        </a:buClr>
                        <a:buSzPts val="1800"/>
                        <a:buFont typeface="Times New Roman"/>
                        <a:buNone/>
                      </a:pPr>
                      <a:r>
                        <a:rPr lang="en-US" sz="1800" b="1" u="sng" dirty="0">
                          <a:solidFill>
                            <a:srgbClr val="0A1F61"/>
                          </a:solidFill>
                          <a:latin typeface="Times New Roman"/>
                          <a:ea typeface="Times New Roman"/>
                          <a:cs typeface="Times New Roman"/>
                          <a:sym typeface="Times New Roman"/>
                        </a:rPr>
                        <a:t>Contextual Perspective of Organizational Behaviors A history :</a:t>
                      </a:r>
                      <a:endParaRPr dirty="0"/>
                    </a:p>
                    <a:p>
                      <a:pPr marL="0" marR="0" lvl="0" indent="0" algn="just" rtl="0">
                        <a:lnSpc>
                          <a:spcPct val="100000"/>
                        </a:lnSpc>
                        <a:spcBef>
                          <a:spcPts val="0"/>
                        </a:spcBef>
                        <a:spcAft>
                          <a:spcPts val="0"/>
                        </a:spcAft>
                        <a:buClr>
                          <a:schemeClr val="dk1"/>
                        </a:buClr>
                        <a:buSzPts val="1800"/>
                        <a:buFont typeface="Calibri"/>
                        <a:buNone/>
                      </a:pPr>
                      <a:endParaRPr sz="1800" b="1" i="0" u="sng" dirty="0">
                        <a:solidFill>
                          <a:schemeClr val="dk1"/>
                        </a:solidFill>
                        <a:latin typeface="Times New Roman"/>
                        <a:ea typeface="Times New Roman"/>
                        <a:cs typeface="Times New Roman"/>
                        <a:sym typeface="Times New Roman"/>
                      </a:endParaRPr>
                    </a:p>
                    <a:p>
                      <a:pPr marL="285750" marR="0" lvl="0" indent="-285750" algn="just" rtl="0">
                        <a:lnSpc>
                          <a:spcPct val="100000"/>
                        </a:lnSpc>
                        <a:spcBef>
                          <a:spcPts val="0"/>
                        </a:spcBef>
                        <a:spcAft>
                          <a:spcPts val="0"/>
                        </a:spcAft>
                        <a:buClr>
                          <a:schemeClr val="dk1"/>
                        </a:buClr>
                        <a:buSzPts val="1800"/>
                        <a:buFont typeface="Noto Sans Symbols"/>
                        <a:buChar char="▪"/>
                      </a:pPr>
                      <a:r>
                        <a:rPr lang="en-US" sz="1800" b="1" i="0" u="sng" dirty="0">
                          <a:solidFill>
                            <a:schemeClr val="dk1"/>
                          </a:solidFill>
                          <a:latin typeface="Times New Roman"/>
                          <a:ea typeface="Times New Roman"/>
                          <a:cs typeface="Times New Roman"/>
                          <a:sym typeface="Times New Roman"/>
                        </a:rPr>
                        <a:t>Human relations movement : </a:t>
                      </a:r>
                      <a:r>
                        <a:rPr lang="en-US" sz="1800" b="0" i="0" u="none" dirty="0">
                          <a:solidFill>
                            <a:schemeClr val="dk1"/>
                          </a:solidFill>
                          <a:latin typeface="Times New Roman"/>
                          <a:ea typeface="Times New Roman"/>
                          <a:cs typeface="Times New Roman"/>
                          <a:sym typeface="Times New Roman"/>
                        </a:rPr>
                        <a:t>Treats workers’ orientations, values, and feelings  as important part of organizational dynamic and performance. </a:t>
                      </a:r>
                      <a:endParaRPr dirty="0"/>
                    </a:p>
                    <a:p>
                      <a:pPr marL="0" marR="0" lvl="0" indent="0" algn="just" rtl="0">
                        <a:lnSpc>
                          <a:spcPct val="100000"/>
                        </a:lnSpc>
                        <a:spcBef>
                          <a:spcPts val="0"/>
                        </a:spcBef>
                        <a:spcAft>
                          <a:spcPts val="0"/>
                        </a:spcAft>
                        <a:buClr>
                          <a:schemeClr val="dk1"/>
                        </a:buClr>
                        <a:buSzPts val="1800"/>
                        <a:buFont typeface="Noto Sans Symbols"/>
                        <a:buNone/>
                      </a:pPr>
                      <a:endParaRPr sz="1800" b="0" i="0" u="none" dirty="0">
                        <a:solidFill>
                          <a:schemeClr val="dk1"/>
                        </a:solidFill>
                        <a:latin typeface="Times New Roman"/>
                        <a:ea typeface="Times New Roman"/>
                        <a:cs typeface="Times New Roman"/>
                        <a:sym typeface="Times New Roman"/>
                      </a:endParaRPr>
                    </a:p>
                    <a:p>
                      <a:pPr marL="285750" marR="0" lvl="0" indent="-285750" algn="just" rtl="0">
                        <a:lnSpc>
                          <a:spcPct val="100000"/>
                        </a:lnSpc>
                        <a:spcBef>
                          <a:spcPts val="0"/>
                        </a:spcBef>
                        <a:spcAft>
                          <a:spcPts val="0"/>
                        </a:spcAft>
                        <a:buClr>
                          <a:schemeClr val="dk1"/>
                        </a:buClr>
                        <a:buSzPts val="1800"/>
                        <a:buFont typeface="Noto Sans Symbols"/>
                        <a:buChar char="▪"/>
                      </a:pPr>
                      <a:r>
                        <a:rPr lang="en-US" sz="1800" b="1" i="0" u="sng" dirty="0">
                          <a:solidFill>
                            <a:schemeClr val="dk1"/>
                          </a:solidFill>
                          <a:latin typeface="Times New Roman"/>
                          <a:ea typeface="Times New Roman"/>
                          <a:cs typeface="Times New Roman"/>
                          <a:sym typeface="Times New Roman"/>
                        </a:rPr>
                        <a:t>Organization as open system : </a:t>
                      </a:r>
                      <a:r>
                        <a:rPr lang="en-US" sz="1800" b="1" i="0" u="none" dirty="0">
                          <a:solidFill>
                            <a:schemeClr val="dk1"/>
                          </a:solidFill>
                          <a:latin typeface="Times New Roman"/>
                          <a:ea typeface="Times New Roman"/>
                          <a:cs typeface="Times New Roman"/>
                          <a:sym typeface="Times New Roman"/>
                        </a:rPr>
                        <a:t>( </a:t>
                      </a:r>
                      <a:r>
                        <a:rPr lang="en-US" sz="1800" b="1" i="1" u="none" dirty="0">
                          <a:solidFill>
                            <a:schemeClr val="dk1"/>
                          </a:solidFill>
                          <a:latin typeface="Times New Roman"/>
                          <a:ea typeface="Times New Roman"/>
                          <a:cs typeface="Times New Roman"/>
                          <a:sym typeface="Times New Roman"/>
                        </a:rPr>
                        <a:t>system</a:t>
                      </a:r>
                      <a:r>
                        <a:rPr lang="en-US" sz="1800" b="0" i="1" u="none" dirty="0">
                          <a:solidFill>
                            <a:schemeClr val="dk1"/>
                          </a:solidFill>
                          <a:latin typeface="Times New Roman"/>
                          <a:ea typeface="Times New Roman"/>
                          <a:cs typeface="Times New Roman"/>
                          <a:sym typeface="Times New Roman"/>
                        </a:rPr>
                        <a:t> : a set of interrelated elements </a:t>
                      </a:r>
                      <a:r>
                        <a:rPr lang="en-US" sz="1800" b="0" i="1" u="none" dirty="0" err="1">
                          <a:solidFill>
                            <a:schemeClr val="dk1"/>
                          </a:solidFill>
                          <a:latin typeface="Times New Roman"/>
                          <a:ea typeface="Times New Roman"/>
                          <a:cs typeface="Times New Roman"/>
                          <a:sym typeface="Times New Roman"/>
                        </a:rPr>
                        <a:t>functionating</a:t>
                      </a:r>
                      <a:r>
                        <a:rPr lang="en-US" sz="1800" b="0" i="1" u="none" dirty="0">
                          <a:solidFill>
                            <a:schemeClr val="dk1"/>
                          </a:solidFill>
                          <a:latin typeface="Times New Roman"/>
                          <a:ea typeface="Times New Roman"/>
                          <a:cs typeface="Times New Roman"/>
                          <a:sym typeface="Times New Roman"/>
                        </a:rPr>
                        <a:t> as whole)</a:t>
                      </a:r>
                      <a:endParaRPr dirty="0"/>
                    </a:p>
                    <a:p>
                      <a:pPr marL="285750" marR="0" lvl="0" indent="-171450" algn="just" rtl="0">
                        <a:lnSpc>
                          <a:spcPct val="100000"/>
                        </a:lnSpc>
                        <a:spcBef>
                          <a:spcPts val="0"/>
                        </a:spcBef>
                        <a:spcAft>
                          <a:spcPts val="0"/>
                        </a:spcAft>
                        <a:buClr>
                          <a:schemeClr val="dk1"/>
                        </a:buClr>
                        <a:buSzPts val="1800"/>
                        <a:buFont typeface="Noto Sans Symbols"/>
                        <a:buNone/>
                      </a:pPr>
                      <a:endParaRPr sz="1800" b="0" i="0" u="none" dirty="0">
                        <a:solidFill>
                          <a:schemeClr val="dk1"/>
                        </a:solidFill>
                        <a:latin typeface="Times New Roman"/>
                        <a:ea typeface="Times New Roman"/>
                        <a:cs typeface="Times New Roman"/>
                        <a:sym typeface="Times New Roman"/>
                      </a:endParaRPr>
                    </a:p>
                    <a:p>
                      <a:pPr marL="285750" marR="0" lvl="0" indent="-285750" algn="just" rtl="0">
                        <a:lnSpc>
                          <a:spcPct val="100000"/>
                        </a:lnSpc>
                        <a:spcBef>
                          <a:spcPts val="0"/>
                        </a:spcBef>
                        <a:spcAft>
                          <a:spcPts val="0"/>
                        </a:spcAft>
                        <a:buClr>
                          <a:schemeClr val="dk1"/>
                        </a:buClr>
                        <a:buSzPts val="1800"/>
                        <a:buFont typeface="Times New Roman"/>
                        <a:buChar char="-"/>
                      </a:pPr>
                      <a:r>
                        <a:rPr lang="en-US" sz="1800" b="0" i="0" u="none" dirty="0">
                          <a:solidFill>
                            <a:schemeClr val="dk1"/>
                          </a:solidFill>
                          <a:latin typeface="Times New Roman"/>
                          <a:ea typeface="Times New Roman"/>
                          <a:cs typeface="Times New Roman"/>
                          <a:sym typeface="Times New Roman"/>
                        </a:rPr>
                        <a:t>The theory of the system was </a:t>
                      </a:r>
                      <a:r>
                        <a:rPr lang="en-US" sz="1800" b="0" i="0" u="none" dirty="0" smtClean="0">
                          <a:solidFill>
                            <a:schemeClr val="dk1"/>
                          </a:solidFill>
                          <a:latin typeface="Times New Roman"/>
                          <a:ea typeface="Times New Roman"/>
                          <a:cs typeface="Times New Roman"/>
                          <a:sym typeface="Times New Roman"/>
                        </a:rPr>
                        <a:t>developed </a:t>
                      </a:r>
                      <a:r>
                        <a:rPr lang="en-US" sz="1800" b="0" i="0" u="none" dirty="0">
                          <a:solidFill>
                            <a:schemeClr val="dk1"/>
                          </a:solidFill>
                          <a:latin typeface="Times New Roman"/>
                          <a:ea typeface="Times New Roman"/>
                          <a:cs typeface="Times New Roman"/>
                          <a:sym typeface="Times New Roman"/>
                        </a:rPr>
                        <a:t>in the physical science but it was transferred to management science.</a:t>
                      </a:r>
                      <a:endParaRPr dirty="0"/>
                    </a:p>
                    <a:p>
                      <a:pPr marL="0" marR="0" lvl="0" indent="0" algn="just" rtl="0">
                        <a:lnSpc>
                          <a:spcPct val="100000"/>
                        </a:lnSpc>
                        <a:spcBef>
                          <a:spcPts val="0"/>
                        </a:spcBef>
                        <a:spcAft>
                          <a:spcPts val="0"/>
                        </a:spcAft>
                        <a:buClr>
                          <a:schemeClr val="dk1"/>
                        </a:buClr>
                        <a:buSzPts val="1800"/>
                        <a:buFont typeface="Calibri"/>
                        <a:buNone/>
                      </a:pPr>
                      <a:endParaRPr sz="1800" b="0" i="0" u="none" dirty="0">
                        <a:solidFill>
                          <a:schemeClr val="dk1"/>
                        </a:solidFill>
                        <a:latin typeface="Times New Roman"/>
                        <a:ea typeface="Times New Roman"/>
                        <a:cs typeface="Times New Roman"/>
                        <a:sym typeface="Times New Roman"/>
                      </a:endParaRPr>
                    </a:p>
                    <a:p>
                      <a:pPr marL="285750" marR="0" lvl="0" indent="-285750" algn="just" rtl="0">
                        <a:lnSpc>
                          <a:spcPct val="100000"/>
                        </a:lnSpc>
                        <a:spcBef>
                          <a:spcPts val="0"/>
                        </a:spcBef>
                        <a:spcAft>
                          <a:spcPts val="0"/>
                        </a:spcAft>
                        <a:buClr>
                          <a:schemeClr val="dk1"/>
                        </a:buClr>
                        <a:buSzPts val="1800"/>
                        <a:buFont typeface="Times New Roman"/>
                        <a:buChar char="-"/>
                      </a:pPr>
                      <a:r>
                        <a:rPr lang="en-US" sz="1800" b="0" i="0" u="none" dirty="0">
                          <a:solidFill>
                            <a:schemeClr val="dk1"/>
                          </a:solidFill>
                          <a:latin typeface="Times New Roman"/>
                          <a:ea typeface="Times New Roman"/>
                          <a:cs typeface="Times New Roman"/>
                          <a:sym typeface="Times New Roman"/>
                        </a:rPr>
                        <a:t>According to this perspective an organization system receives four kinds of inputs from its environment (material, human, financial, and information). The organization managers combine and transform these inputs and return them to the environment in the form of product or services. Then the systems receives feedback from the environments regarding these output. </a:t>
                      </a:r>
                      <a:endParaRPr dirty="0"/>
                    </a:p>
                    <a:p>
                      <a:pPr marL="285750" marR="0" lvl="0" indent="-171450" algn="just" rtl="0">
                        <a:lnSpc>
                          <a:spcPct val="100000"/>
                        </a:lnSpc>
                        <a:spcBef>
                          <a:spcPts val="0"/>
                        </a:spcBef>
                        <a:spcAft>
                          <a:spcPts val="0"/>
                        </a:spcAft>
                        <a:buClr>
                          <a:schemeClr val="dk1"/>
                        </a:buClr>
                        <a:buSzPts val="1800"/>
                        <a:buFont typeface="Noto Sans Symbols"/>
                        <a:buNone/>
                      </a:pPr>
                      <a:endParaRPr sz="1800" b="1" i="0" u="sng" dirty="0">
                        <a:solidFill>
                          <a:schemeClr val="dk1"/>
                        </a:solidFill>
                        <a:latin typeface="Times New Roman"/>
                        <a:ea typeface="Times New Roman"/>
                        <a:cs typeface="Times New Roman"/>
                        <a:sym typeface="Times New Roman"/>
                      </a:endParaRPr>
                    </a:p>
                  </a:txBody>
                  <a:tcPr marL="91450" marR="91450" marT="45725" marB="45725"/>
                </a:tc>
              </a:tr>
            </a:tbl>
          </a:graphicData>
        </a:graphic>
      </p:graphicFrame>
      <p:grpSp>
        <p:nvGrpSpPr>
          <p:cNvPr id="712" name="Google Shape;712;p45"/>
          <p:cNvGrpSpPr/>
          <p:nvPr/>
        </p:nvGrpSpPr>
        <p:grpSpPr>
          <a:xfrm>
            <a:off x="130614" y="576748"/>
            <a:ext cx="9421206" cy="524016"/>
            <a:chOff x="130614" y="576748"/>
            <a:chExt cx="9421206" cy="524016"/>
          </a:xfrm>
        </p:grpSpPr>
        <p:sp>
          <p:nvSpPr>
            <p:cNvPr id="713" name="Google Shape;713;p45"/>
            <p:cNvSpPr txBox="1"/>
            <p:nvPr/>
          </p:nvSpPr>
          <p:spPr>
            <a:xfrm>
              <a:off x="2325813" y="576748"/>
              <a:ext cx="7226007"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chemeClr val="lt1"/>
                  </a:solidFill>
                  <a:latin typeface="Times New Roman"/>
                  <a:ea typeface="Times New Roman"/>
                  <a:cs typeface="Times New Roman"/>
                  <a:sym typeface="Times New Roman"/>
                </a:rPr>
                <a:t>ORGANIZATIONAL BEHAVIOR</a:t>
              </a:r>
              <a:endParaRPr sz="2800">
                <a:solidFill>
                  <a:srgbClr val="FF9518"/>
                </a:solidFill>
                <a:latin typeface="Times New Roman"/>
                <a:ea typeface="Times New Roman"/>
                <a:cs typeface="Times New Roman"/>
                <a:sym typeface="Times New Roman"/>
              </a:endParaRPr>
            </a:p>
          </p:txBody>
        </p:sp>
        <p:sp>
          <p:nvSpPr>
            <p:cNvPr id="714" name="Google Shape;714;p45"/>
            <p:cNvSpPr/>
            <p:nvPr/>
          </p:nvSpPr>
          <p:spPr>
            <a:xfrm>
              <a:off x="130614" y="577544"/>
              <a:ext cx="2090637"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chemeClr val="lt1"/>
                  </a:solidFill>
                  <a:latin typeface="Times New Roman"/>
                  <a:ea typeface="Times New Roman"/>
                  <a:cs typeface="Times New Roman"/>
                  <a:sym typeface="Times New Roman"/>
                </a:rPr>
                <a:t>CHAPTER 1</a:t>
              </a:r>
              <a:endParaRPr/>
            </a:p>
          </p:txBody>
        </p:sp>
      </p:gr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718"/>
        <p:cNvGrpSpPr/>
        <p:nvPr/>
      </p:nvGrpSpPr>
      <p:grpSpPr>
        <a:xfrm>
          <a:off x="0" y="0"/>
          <a:ext cx="0" cy="0"/>
          <a:chOff x="0" y="0"/>
          <a:chExt cx="0" cy="0"/>
        </a:xfrm>
      </p:grpSpPr>
      <p:pic>
        <p:nvPicPr>
          <p:cNvPr id="719" name="Google Shape;719;p46"/>
          <p:cNvPicPr preferRelativeResize="0"/>
          <p:nvPr/>
        </p:nvPicPr>
        <p:blipFill rotWithShape="1">
          <a:blip r:embed="rId3">
            <a:alphaModFix/>
          </a:blip>
          <a:srcRect/>
          <a:stretch/>
        </p:blipFill>
        <p:spPr>
          <a:xfrm>
            <a:off x="7240885" y="2344491"/>
            <a:ext cx="4770258" cy="2709534"/>
          </a:xfrm>
          <a:prstGeom prst="rect">
            <a:avLst/>
          </a:prstGeom>
          <a:noFill/>
          <a:ln>
            <a:noFill/>
          </a:ln>
        </p:spPr>
      </p:pic>
      <p:pic>
        <p:nvPicPr>
          <p:cNvPr id="720" name="Google Shape;720;p46"/>
          <p:cNvPicPr preferRelativeResize="0"/>
          <p:nvPr/>
        </p:nvPicPr>
        <p:blipFill rotWithShape="1">
          <a:blip r:embed="rId4">
            <a:alphaModFix/>
          </a:blip>
          <a:srcRect/>
          <a:stretch/>
        </p:blipFill>
        <p:spPr>
          <a:xfrm>
            <a:off x="651740" y="5508979"/>
            <a:ext cx="1222425" cy="1096206"/>
          </a:xfrm>
          <a:prstGeom prst="rect">
            <a:avLst/>
          </a:prstGeom>
          <a:noFill/>
          <a:ln>
            <a:noFill/>
          </a:ln>
        </p:spPr>
      </p:pic>
      <p:pic>
        <p:nvPicPr>
          <p:cNvPr id="721" name="Google Shape;721;p46"/>
          <p:cNvPicPr preferRelativeResize="0"/>
          <p:nvPr/>
        </p:nvPicPr>
        <p:blipFill rotWithShape="1">
          <a:blip r:embed="rId5">
            <a:alphaModFix/>
          </a:blip>
          <a:srcRect/>
          <a:stretch/>
        </p:blipFill>
        <p:spPr>
          <a:xfrm>
            <a:off x="2289771" y="5954663"/>
            <a:ext cx="9902229" cy="204838"/>
          </a:xfrm>
          <a:prstGeom prst="rect">
            <a:avLst/>
          </a:prstGeom>
          <a:noFill/>
          <a:ln>
            <a:noFill/>
          </a:ln>
        </p:spPr>
      </p:pic>
      <p:pic>
        <p:nvPicPr>
          <p:cNvPr id="722" name="Google Shape;722;p46"/>
          <p:cNvPicPr preferRelativeResize="0"/>
          <p:nvPr/>
        </p:nvPicPr>
        <p:blipFill rotWithShape="1">
          <a:blip r:embed="rId6">
            <a:alphaModFix/>
          </a:blip>
          <a:srcRect/>
          <a:stretch/>
        </p:blipFill>
        <p:spPr>
          <a:xfrm>
            <a:off x="-108036" y="2204822"/>
            <a:ext cx="238650" cy="2709534"/>
          </a:xfrm>
          <a:prstGeom prst="rect">
            <a:avLst/>
          </a:prstGeom>
          <a:noFill/>
          <a:ln>
            <a:noFill/>
          </a:ln>
        </p:spPr>
      </p:pic>
      <p:pic>
        <p:nvPicPr>
          <p:cNvPr id="723" name="Google Shape;723;p46"/>
          <p:cNvPicPr preferRelativeResize="0"/>
          <p:nvPr/>
        </p:nvPicPr>
        <p:blipFill rotWithShape="1">
          <a:blip r:embed="rId6">
            <a:alphaModFix/>
          </a:blip>
          <a:srcRect/>
          <a:stretch/>
        </p:blipFill>
        <p:spPr>
          <a:xfrm>
            <a:off x="12072675" y="2204822"/>
            <a:ext cx="238650" cy="2709534"/>
          </a:xfrm>
          <a:prstGeom prst="rect">
            <a:avLst/>
          </a:prstGeom>
          <a:noFill/>
          <a:ln>
            <a:noFill/>
          </a:ln>
        </p:spPr>
      </p:pic>
      <p:pic>
        <p:nvPicPr>
          <p:cNvPr id="724" name="Google Shape;724;p46"/>
          <p:cNvPicPr preferRelativeResize="0"/>
          <p:nvPr/>
        </p:nvPicPr>
        <p:blipFill rotWithShape="1">
          <a:blip r:embed="rId7">
            <a:alphaModFix/>
          </a:blip>
          <a:srcRect/>
          <a:stretch/>
        </p:blipFill>
        <p:spPr>
          <a:xfrm>
            <a:off x="-17323" y="0"/>
            <a:ext cx="9533101" cy="1610200"/>
          </a:xfrm>
          <a:prstGeom prst="rect">
            <a:avLst/>
          </a:prstGeom>
          <a:noFill/>
          <a:ln>
            <a:noFill/>
          </a:ln>
        </p:spPr>
      </p:pic>
      <p:sp>
        <p:nvSpPr>
          <p:cNvPr id="725" name="Google Shape;725;p46"/>
          <p:cNvSpPr txBox="1"/>
          <p:nvPr/>
        </p:nvSpPr>
        <p:spPr>
          <a:xfrm>
            <a:off x="1932710" y="1389331"/>
            <a:ext cx="5388025" cy="4619854"/>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1800" b="1" u="sng" dirty="0">
                <a:solidFill>
                  <a:srgbClr val="0A1F61"/>
                </a:solidFill>
                <a:latin typeface="Times New Roman"/>
                <a:ea typeface="Times New Roman"/>
                <a:cs typeface="Times New Roman"/>
                <a:sym typeface="Times New Roman"/>
              </a:rPr>
              <a:t>The systems Approach of Organizations</a:t>
            </a:r>
            <a:endParaRPr dirty="0"/>
          </a:p>
          <a:p>
            <a:pPr marL="0" marR="0" lvl="0" indent="0" algn="just" rtl="0">
              <a:lnSpc>
                <a:spcPct val="150000"/>
              </a:lnSpc>
              <a:spcBef>
                <a:spcPts val="0"/>
              </a:spcBef>
              <a:spcAft>
                <a:spcPts val="0"/>
              </a:spcAft>
              <a:buNone/>
            </a:pPr>
            <a:r>
              <a:rPr lang="en-US" sz="1800" b="1" i="1" dirty="0">
                <a:solidFill>
                  <a:schemeClr val="dk1"/>
                </a:solidFill>
                <a:latin typeface="Times New Roman"/>
                <a:ea typeface="Times New Roman"/>
                <a:cs typeface="Times New Roman"/>
                <a:sym typeface="Times New Roman"/>
              </a:rPr>
              <a:t>Figure 1.3</a:t>
            </a:r>
            <a:endParaRPr dirty="0"/>
          </a:p>
          <a:p>
            <a:pPr marL="0" marR="0" lvl="0" indent="0" algn="just" rtl="0">
              <a:lnSpc>
                <a:spcPct val="150000"/>
              </a:lnSpc>
              <a:spcBef>
                <a:spcPts val="0"/>
              </a:spcBef>
              <a:spcAft>
                <a:spcPts val="0"/>
              </a:spcAft>
              <a:buNone/>
            </a:pPr>
            <a:r>
              <a:rPr lang="en-US" sz="1800" dirty="0">
                <a:solidFill>
                  <a:schemeClr val="dk1"/>
                </a:solidFill>
                <a:latin typeface="Times New Roman"/>
                <a:ea typeface="Times New Roman"/>
                <a:cs typeface="Times New Roman"/>
                <a:sym typeface="Times New Roman"/>
              </a:rPr>
              <a:t>The systems approach of organizations provides a useful framework for understanding how elements of an organization interact among themselves and with their environment. Various inputs are transformed into different outputs, with important feedback from the environment. If managers do not understand these interrelations, they may tend to ignore their environment or overlook important interrelationships within organizations.</a:t>
            </a:r>
            <a:endParaRPr dirty="0"/>
          </a:p>
        </p:txBody>
      </p:sp>
      <p:grpSp>
        <p:nvGrpSpPr>
          <p:cNvPr id="726" name="Google Shape;726;p46"/>
          <p:cNvGrpSpPr/>
          <p:nvPr/>
        </p:nvGrpSpPr>
        <p:grpSpPr>
          <a:xfrm>
            <a:off x="130614" y="576748"/>
            <a:ext cx="9421206" cy="524016"/>
            <a:chOff x="130614" y="576748"/>
            <a:chExt cx="9421206" cy="524016"/>
          </a:xfrm>
        </p:grpSpPr>
        <p:sp>
          <p:nvSpPr>
            <p:cNvPr id="727" name="Google Shape;727;p46"/>
            <p:cNvSpPr txBox="1"/>
            <p:nvPr/>
          </p:nvSpPr>
          <p:spPr>
            <a:xfrm>
              <a:off x="2325813" y="576748"/>
              <a:ext cx="7226007"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chemeClr val="lt1"/>
                  </a:solidFill>
                  <a:latin typeface="Times New Roman"/>
                  <a:ea typeface="Times New Roman"/>
                  <a:cs typeface="Times New Roman"/>
                  <a:sym typeface="Times New Roman"/>
                </a:rPr>
                <a:t>ORGANIZATIONAL BEHAVIOR</a:t>
              </a:r>
              <a:endParaRPr sz="2800">
                <a:solidFill>
                  <a:srgbClr val="FF9518"/>
                </a:solidFill>
                <a:latin typeface="Times New Roman"/>
                <a:ea typeface="Times New Roman"/>
                <a:cs typeface="Times New Roman"/>
                <a:sym typeface="Times New Roman"/>
              </a:endParaRPr>
            </a:p>
          </p:txBody>
        </p:sp>
        <p:sp>
          <p:nvSpPr>
            <p:cNvPr id="728" name="Google Shape;728;p46"/>
            <p:cNvSpPr/>
            <p:nvPr/>
          </p:nvSpPr>
          <p:spPr>
            <a:xfrm>
              <a:off x="130614" y="577544"/>
              <a:ext cx="2090637"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chemeClr val="lt1"/>
                  </a:solidFill>
                  <a:latin typeface="Times New Roman"/>
                  <a:ea typeface="Times New Roman"/>
                  <a:cs typeface="Times New Roman"/>
                  <a:sym typeface="Times New Roman"/>
                </a:rPr>
                <a:t>CHAPTER 1</a:t>
              </a:r>
              <a:endParaRPr/>
            </a:p>
          </p:txBody>
        </p:sp>
      </p:grpSp>
      <p:sp>
        <p:nvSpPr>
          <p:cNvPr id="2" name="مستطيل 1"/>
          <p:cNvSpPr/>
          <p:nvPr/>
        </p:nvSpPr>
        <p:spPr>
          <a:xfrm>
            <a:off x="9264352" y="5105865"/>
            <a:ext cx="962123" cy="415498"/>
          </a:xfrm>
          <a:prstGeom prst="rect">
            <a:avLst/>
          </a:prstGeom>
        </p:spPr>
        <p:txBody>
          <a:bodyPr wrap="none">
            <a:spAutoFit/>
          </a:bodyPr>
          <a:lstStyle/>
          <a:p>
            <a:pPr lvl="0" algn="just">
              <a:lnSpc>
                <a:spcPct val="150000"/>
              </a:lnSpc>
            </a:pPr>
            <a:r>
              <a:rPr lang="en-US" b="1" i="1" dirty="0">
                <a:solidFill>
                  <a:schemeClr val="dk1"/>
                </a:solidFill>
                <a:latin typeface="Times New Roman"/>
                <a:ea typeface="Times New Roman"/>
                <a:cs typeface="Times New Roman"/>
                <a:sym typeface="Times New Roman"/>
              </a:rPr>
              <a:t>Figure 1.3</a:t>
            </a:r>
            <a:endParaRPr lang="en-US" dirty="0"/>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732"/>
        <p:cNvGrpSpPr/>
        <p:nvPr/>
      </p:nvGrpSpPr>
      <p:grpSpPr>
        <a:xfrm>
          <a:off x="0" y="0"/>
          <a:ext cx="0" cy="0"/>
          <a:chOff x="0" y="0"/>
          <a:chExt cx="0" cy="0"/>
        </a:xfrm>
      </p:grpSpPr>
      <p:pic>
        <p:nvPicPr>
          <p:cNvPr id="733" name="Google Shape;733;p47"/>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734" name="Google Shape;734;p47"/>
          <p:cNvPicPr preferRelativeResize="0"/>
          <p:nvPr/>
        </p:nvPicPr>
        <p:blipFill rotWithShape="1">
          <a:blip r:embed="rId4">
            <a:alphaModFix/>
          </a:blip>
          <a:srcRect/>
          <a:stretch/>
        </p:blipFill>
        <p:spPr>
          <a:xfrm>
            <a:off x="2289771" y="5954663"/>
            <a:ext cx="9902229" cy="204838"/>
          </a:xfrm>
          <a:prstGeom prst="rect">
            <a:avLst/>
          </a:prstGeom>
          <a:noFill/>
          <a:ln>
            <a:noFill/>
          </a:ln>
        </p:spPr>
      </p:pic>
      <p:pic>
        <p:nvPicPr>
          <p:cNvPr id="735" name="Google Shape;735;p47"/>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736" name="Google Shape;736;p47"/>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737" name="Google Shape;737;p47"/>
          <p:cNvPicPr preferRelativeResize="0"/>
          <p:nvPr/>
        </p:nvPicPr>
        <p:blipFill rotWithShape="1">
          <a:blip r:embed="rId6">
            <a:alphaModFix/>
          </a:blip>
          <a:srcRect/>
          <a:stretch/>
        </p:blipFill>
        <p:spPr>
          <a:xfrm>
            <a:off x="-17323" y="0"/>
            <a:ext cx="9533101" cy="1610200"/>
          </a:xfrm>
          <a:prstGeom prst="rect">
            <a:avLst/>
          </a:prstGeom>
          <a:noFill/>
          <a:ln>
            <a:noFill/>
          </a:ln>
        </p:spPr>
      </p:pic>
      <p:sp>
        <p:nvSpPr>
          <p:cNvPr id="738" name="Google Shape;738;p47"/>
          <p:cNvSpPr txBox="1"/>
          <p:nvPr/>
        </p:nvSpPr>
        <p:spPr>
          <a:xfrm>
            <a:off x="1932710" y="1389331"/>
            <a:ext cx="6327029" cy="1289071"/>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1800" b="1" u="sng">
                <a:solidFill>
                  <a:srgbClr val="0A1F61"/>
                </a:solidFill>
                <a:latin typeface="Times New Roman"/>
                <a:ea typeface="Times New Roman"/>
                <a:cs typeface="Times New Roman"/>
                <a:sym typeface="Times New Roman"/>
              </a:rPr>
              <a:t>Situational Versus Universal Approach of Organizations</a:t>
            </a:r>
            <a:endParaRPr/>
          </a:p>
          <a:p>
            <a:pPr marL="0" marR="0" lvl="0" indent="0" algn="just" rtl="0">
              <a:lnSpc>
                <a:spcPct val="150000"/>
              </a:lnSpc>
              <a:spcBef>
                <a:spcPts val="0"/>
              </a:spcBef>
              <a:spcAft>
                <a:spcPts val="0"/>
              </a:spcAft>
              <a:buNone/>
            </a:pPr>
            <a:r>
              <a:rPr lang="en-US" sz="1800" b="1" i="1">
                <a:solidFill>
                  <a:schemeClr val="dk1"/>
                </a:solidFill>
                <a:latin typeface="Times New Roman"/>
                <a:ea typeface="Times New Roman"/>
                <a:cs typeface="Times New Roman"/>
                <a:sym typeface="Times New Roman"/>
              </a:rPr>
              <a:t>Figure 1.4</a:t>
            </a:r>
            <a:endParaRPr/>
          </a:p>
          <a:p>
            <a:pPr marL="0" marR="0" lvl="0" indent="0" algn="just" rtl="0">
              <a:lnSpc>
                <a:spcPct val="150000"/>
              </a:lnSpc>
              <a:spcBef>
                <a:spcPts val="0"/>
              </a:spcBef>
              <a:spcAft>
                <a:spcPts val="0"/>
              </a:spcAft>
              <a:buNone/>
            </a:pPr>
            <a:endParaRPr sz="1800">
              <a:solidFill>
                <a:schemeClr val="dk1"/>
              </a:solidFill>
              <a:latin typeface="Times New Roman"/>
              <a:ea typeface="Times New Roman"/>
              <a:cs typeface="Times New Roman"/>
              <a:sym typeface="Times New Roman"/>
            </a:endParaRPr>
          </a:p>
        </p:txBody>
      </p:sp>
      <p:pic>
        <p:nvPicPr>
          <p:cNvPr id="739" name="Google Shape;739;p47"/>
          <p:cNvPicPr preferRelativeResize="0"/>
          <p:nvPr/>
        </p:nvPicPr>
        <p:blipFill rotWithShape="1">
          <a:blip r:embed="rId7">
            <a:alphaModFix/>
          </a:blip>
          <a:srcRect/>
          <a:stretch/>
        </p:blipFill>
        <p:spPr>
          <a:xfrm>
            <a:off x="1874165" y="2282297"/>
            <a:ext cx="9666095" cy="3672366"/>
          </a:xfrm>
          <a:prstGeom prst="rect">
            <a:avLst/>
          </a:prstGeom>
          <a:noFill/>
          <a:ln>
            <a:noFill/>
          </a:ln>
        </p:spPr>
      </p:pic>
      <p:grpSp>
        <p:nvGrpSpPr>
          <p:cNvPr id="740" name="Google Shape;740;p47"/>
          <p:cNvGrpSpPr/>
          <p:nvPr/>
        </p:nvGrpSpPr>
        <p:grpSpPr>
          <a:xfrm>
            <a:off x="130614" y="576748"/>
            <a:ext cx="9421206" cy="524016"/>
            <a:chOff x="130614" y="576748"/>
            <a:chExt cx="9421206" cy="524016"/>
          </a:xfrm>
        </p:grpSpPr>
        <p:sp>
          <p:nvSpPr>
            <p:cNvPr id="741" name="Google Shape;741;p47"/>
            <p:cNvSpPr txBox="1"/>
            <p:nvPr/>
          </p:nvSpPr>
          <p:spPr>
            <a:xfrm>
              <a:off x="2325813" y="576748"/>
              <a:ext cx="7226007"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chemeClr val="lt1"/>
                  </a:solidFill>
                  <a:latin typeface="Times New Roman"/>
                  <a:ea typeface="Times New Roman"/>
                  <a:cs typeface="Times New Roman"/>
                  <a:sym typeface="Times New Roman"/>
                </a:rPr>
                <a:t>ORGANIZATIONAL BEHAVIOR</a:t>
              </a:r>
              <a:endParaRPr sz="2800">
                <a:solidFill>
                  <a:srgbClr val="FF9518"/>
                </a:solidFill>
                <a:latin typeface="Times New Roman"/>
                <a:ea typeface="Times New Roman"/>
                <a:cs typeface="Times New Roman"/>
                <a:sym typeface="Times New Roman"/>
              </a:endParaRPr>
            </a:p>
          </p:txBody>
        </p:sp>
        <p:sp>
          <p:nvSpPr>
            <p:cNvPr id="742" name="Google Shape;742;p47"/>
            <p:cNvSpPr/>
            <p:nvPr/>
          </p:nvSpPr>
          <p:spPr>
            <a:xfrm>
              <a:off x="130614" y="577544"/>
              <a:ext cx="2090637"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chemeClr val="lt1"/>
                  </a:solidFill>
                  <a:latin typeface="Times New Roman"/>
                  <a:ea typeface="Times New Roman"/>
                  <a:cs typeface="Times New Roman"/>
                  <a:sym typeface="Times New Roman"/>
                </a:rPr>
                <a:t>CHAPTER 1</a:t>
              </a:r>
              <a:endParaRPr/>
            </a:p>
          </p:txBody>
        </p:sp>
      </p:gr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746"/>
        <p:cNvGrpSpPr/>
        <p:nvPr/>
      </p:nvGrpSpPr>
      <p:grpSpPr>
        <a:xfrm>
          <a:off x="0" y="0"/>
          <a:ext cx="0" cy="0"/>
          <a:chOff x="0" y="0"/>
          <a:chExt cx="0" cy="0"/>
        </a:xfrm>
      </p:grpSpPr>
      <p:pic>
        <p:nvPicPr>
          <p:cNvPr id="747" name="Google Shape;747;p48"/>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748" name="Google Shape;748;p48"/>
          <p:cNvPicPr preferRelativeResize="0"/>
          <p:nvPr/>
        </p:nvPicPr>
        <p:blipFill rotWithShape="1">
          <a:blip r:embed="rId4">
            <a:alphaModFix/>
          </a:blip>
          <a:srcRect/>
          <a:stretch/>
        </p:blipFill>
        <p:spPr>
          <a:xfrm>
            <a:off x="2289771" y="5954663"/>
            <a:ext cx="9902229" cy="204838"/>
          </a:xfrm>
          <a:prstGeom prst="rect">
            <a:avLst/>
          </a:prstGeom>
          <a:noFill/>
          <a:ln>
            <a:noFill/>
          </a:ln>
        </p:spPr>
      </p:pic>
      <p:pic>
        <p:nvPicPr>
          <p:cNvPr id="749" name="Google Shape;749;p48"/>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750" name="Google Shape;750;p48"/>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751" name="Google Shape;751;p48"/>
          <p:cNvPicPr preferRelativeResize="0"/>
          <p:nvPr/>
        </p:nvPicPr>
        <p:blipFill rotWithShape="1">
          <a:blip r:embed="rId6">
            <a:alphaModFix/>
          </a:blip>
          <a:srcRect/>
          <a:stretch/>
        </p:blipFill>
        <p:spPr>
          <a:xfrm>
            <a:off x="-17323" y="0"/>
            <a:ext cx="9533101" cy="1610200"/>
          </a:xfrm>
          <a:prstGeom prst="rect">
            <a:avLst/>
          </a:prstGeom>
          <a:noFill/>
          <a:ln>
            <a:noFill/>
          </a:ln>
        </p:spPr>
      </p:pic>
      <p:sp>
        <p:nvSpPr>
          <p:cNvPr id="752" name="Google Shape;752;p48"/>
          <p:cNvSpPr txBox="1"/>
          <p:nvPr/>
        </p:nvSpPr>
        <p:spPr>
          <a:xfrm>
            <a:off x="1582617" y="1425534"/>
            <a:ext cx="9655226" cy="880369"/>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1800" b="1" i="1">
                <a:solidFill>
                  <a:schemeClr val="dk1"/>
                </a:solidFill>
                <a:latin typeface="Calibri"/>
                <a:ea typeface="Calibri"/>
                <a:cs typeface="Calibri"/>
                <a:sym typeface="Calibri"/>
              </a:rPr>
              <a:t>     </a:t>
            </a:r>
            <a:endParaRPr/>
          </a:p>
          <a:p>
            <a:pPr marL="285750" marR="0" lvl="0" indent="-171450" algn="just" rtl="0">
              <a:lnSpc>
                <a:spcPct val="150000"/>
              </a:lnSpc>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graphicFrame>
        <p:nvGraphicFramePr>
          <p:cNvPr id="753" name="Google Shape;753;p48"/>
          <p:cNvGraphicFramePr/>
          <p:nvPr/>
        </p:nvGraphicFramePr>
        <p:xfrm>
          <a:off x="1874165" y="1610200"/>
          <a:ext cx="9241550" cy="4394230"/>
        </p:xfrm>
        <a:graphic>
          <a:graphicData uri="http://schemas.openxmlformats.org/drawingml/2006/table">
            <a:tbl>
              <a:tblPr firstRow="1" bandRow="1">
                <a:noFill/>
                <a:tableStyleId>{056E4201-E133-446D-9ED5-A3494C18EBA9}</a:tableStyleId>
              </a:tblPr>
              <a:tblGrid>
                <a:gridCol w="9241550"/>
              </a:tblGrid>
              <a:tr h="370850">
                <a:tc>
                  <a:txBody>
                    <a:bodyPr/>
                    <a:lstStyle/>
                    <a:p>
                      <a:pPr marL="0" marR="0" lvl="0" indent="0" algn="just" rtl="0">
                        <a:lnSpc>
                          <a:spcPct val="100000"/>
                        </a:lnSpc>
                        <a:spcBef>
                          <a:spcPts val="0"/>
                        </a:spcBef>
                        <a:spcAft>
                          <a:spcPts val="0"/>
                        </a:spcAft>
                        <a:buClr>
                          <a:srgbClr val="0A1F61"/>
                        </a:buClr>
                        <a:buSzPts val="1800"/>
                        <a:buFont typeface="Times New Roman"/>
                        <a:buNone/>
                      </a:pPr>
                      <a:r>
                        <a:rPr lang="en-US" sz="1800" b="1" u="sng">
                          <a:solidFill>
                            <a:srgbClr val="0A1F61"/>
                          </a:solidFill>
                          <a:latin typeface="Times New Roman"/>
                          <a:ea typeface="Times New Roman"/>
                          <a:cs typeface="Times New Roman"/>
                          <a:sym typeface="Times New Roman"/>
                        </a:rPr>
                        <a:t>Managing for Effectiveness:</a:t>
                      </a:r>
                      <a:endParaRPr/>
                    </a:p>
                    <a:p>
                      <a:pPr marL="0" marR="0" lvl="0" indent="0" algn="just" rtl="0">
                        <a:lnSpc>
                          <a:spcPct val="100000"/>
                        </a:lnSpc>
                        <a:spcBef>
                          <a:spcPts val="0"/>
                        </a:spcBef>
                        <a:spcAft>
                          <a:spcPts val="0"/>
                        </a:spcAft>
                        <a:buClr>
                          <a:schemeClr val="dk1"/>
                        </a:buClr>
                        <a:buSzPts val="1800"/>
                        <a:buFont typeface="Calibri"/>
                        <a:buNone/>
                      </a:pPr>
                      <a:endParaRPr sz="1800" b="1" u="sng">
                        <a:solidFill>
                          <a:srgbClr val="0A1F61"/>
                        </a:solidFill>
                        <a:latin typeface="Times New Roman"/>
                        <a:ea typeface="Times New Roman"/>
                        <a:cs typeface="Times New Roman"/>
                        <a:sym typeface="Times New Roman"/>
                      </a:endParaRPr>
                    </a:p>
                    <a:p>
                      <a:pPr marL="0" marR="0" lvl="0" indent="0" algn="just" rtl="0">
                        <a:lnSpc>
                          <a:spcPct val="100000"/>
                        </a:lnSpc>
                        <a:spcBef>
                          <a:spcPts val="0"/>
                        </a:spcBef>
                        <a:spcAft>
                          <a:spcPts val="0"/>
                        </a:spcAft>
                        <a:buClr>
                          <a:schemeClr val="dk1"/>
                        </a:buClr>
                        <a:buSzPts val="1800"/>
                        <a:buFont typeface="Times New Roman"/>
                        <a:buNone/>
                      </a:pPr>
                      <a:r>
                        <a:rPr lang="en-US" sz="1800" b="0" i="0">
                          <a:solidFill>
                            <a:schemeClr val="dk1"/>
                          </a:solidFill>
                          <a:latin typeface="Times New Roman"/>
                          <a:ea typeface="Times New Roman"/>
                          <a:cs typeface="Times New Roman"/>
                          <a:sym typeface="Times New Roman"/>
                        </a:rPr>
                        <a:t>Effectiveness in Management refers to the capability of the management to achieve the desired targets in the specified time. It is concerned with doing what is right or what should be done. On the other hand, efficiency refers to doing the task correctly, timely and at minimum possible cost.</a:t>
                      </a:r>
                      <a:endParaRPr/>
                    </a:p>
                    <a:p>
                      <a:pPr marL="0" marR="0" lvl="0" indent="0" algn="just" rtl="0">
                        <a:lnSpc>
                          <a:spcPct val="100000"/>
                        </a:lnSpc>
                        <a:spcBef>
                          <a:spcPts val="0"/>
                        </a:spcBef>
                        <a:spcAft>
                          <a:spcPts val="0"/>
                        </a:spcAft>
                        <a:buClr>
                          <a:schemeClr val="dk1"/>
                        </a:buClr>
                        <a:buSzPts val="1800"/>
                        <a:buFont typeface="Calibri"/>
                        <a:buNone/>
                      </a:pPr>
                      <a:endParaRPr sz="1800" b="1" u="sng">
                        <a:solidFill>
                          <a:schemeClr val="dk1"/>
                        </a:solidFill>
                        <a:latin typeface="Times New Roman"/>
                        <a:ea typeface="Times New Roman"/>
                        <a:cs typeface="Times New Roman"/>
                        <a:sym typeface="Times New Roman"/>
                      </a:endParaRPr>
                    </a:p>
                    <a:p>
                      <a:pPr marL="0" marR="0" lvl="0" indent="0" algn="just" rtl="0">
                        <a:lnSpc>
                          <a:spcPct val="100000"/>
                        </a:lnSpc>
                        <a:spcBef>
                          <a:spcPts val="0"/>
                        </a:spcBef>
                        <a:spcAft>
                          <a:spcPts val="0"/>
                        </a:spcAft>
                        <a:buClr>
                          <a:schemeClr val="dk1"/>
                        </a:buClr>
                        <a:buSzPts val="1800"/>
                        <a:buFont typeface="Times New Roman"/>
                        <a:buNone/>
                      </a:pPr>
                      <a:r>
                        <a:rPr lang="en-US" sz="1800">
                          <a:solidFill>
                            <a:schemeClr val="dk1"/>
                          </a:solidFill>
                          <a:latin typeface="Times New Roman"/>
                          <a:ea typeface="Times New Roman"/>
                          <a:cs typeface="Times New Roman"/>
                          <a:sym typeface="Times New Roman"/>
                        </a:rPr>
                        <a:t>•Effectiveness Goal achievement Doing the right thing! </a:t>
                      </a:r>
                      <a:endParaRPr/>
                    </a:p>
                    <a:p>
                      <a:pPr marL="0" marR="0" lvl="0" indent="0" algn="just" rtl="0">
                        <a:lnSpc>
                          <a:spcPct val="100000"/>
                        </a:lnSpc>
                        <a:spcBef>
                          <a:spcPts val="0"/>
                        </a:spcBef>
                        <a:spcAft>
                          <a:spcPts val="0"/>
                        </a:spcAft>
                        <a:buClr>
                          <a:schemeClr val="dk1"/>
                        </a:buClr>
                        <a:buSzPts val="1800"/>
                        <a:buFont typeface="Times New Roman"/>
                        <a:buNone/>
                      </a:pPr>
                      <a:r>
                        <a:rPr lang="en-US" sz="1800">
                          <a:solidFill>
                            <a:schemeClr val="dk1"/>
                          </a:solidFill>
                          <a:latin typeface="Times New Roman"/>
                          <a:ea typeface="Times New Roman"/>
                          <a:cs typeface="Times New Roman"/>
                          <a:sym typeface="Times New Roman"/>
                        </a:rPr>
                        <a:t>•Efficiency Level of resources used to achieve goals Doing things right!</a:t>
                      </a:r>
                      <a:endParaRPr/>
                    </a:p>
                    <a:p>
                      <a:pPr marL="0" marR="0" lvl="0" indent="0" algn="just" rtl="0">
                        <a:lnSpc>
                          <a:spcPct val="100000"/>
                        </a:lnSpc>
                        <a:spcBef>
                          <a:spcPts val="0"/>
                        </a:spcBef>
                        <a:spcAft>
                          <a:spcPts val="0"/>
                        </a:spcAft>
                        <a:buClr>
                          <a:schemeClr val="dk1"/>
                        </a:buClr>
                        <a:buSzPts val="1800"/>
                        <a:buFont typeface="Calibri"/>
                        <a:buNone/>
                      </a:pPr>
                      <a:endParaRPr sz="1800" b="1" u="sng">
                        <a:solidFill>
                          <a:schemeClr val="dk1"/>
                        </a:solidFill>
                        <a:latin typeface="Times New Roman"/>
                        <a:ea typeface="Times New Roman"/>
                        <a:cs typeface="Times New Roman"/>
                        <a:sym typeface="Times New Roman"/>
                      </a:endParaRPr>
                    </a:p>
                    <a:p>
                      <a:pPr marL="0" marR="0" lvl="0" indent="0" algn="just" rtl="0">
                        <a:lnSpc>
                          <a:spcPct val="100000"/>
                        </a:lnSpc>
                        <a:spcBef>
                          <a:spcPts val="0"/>
                        </a:spcBef>
                        <a:spcAft>
                          <a:spcPts val="0"/>
                        </a:spcAft>
                        <a:buClr>
                          <a:srgbClr val="0A1F61"/>
                        </a:buClr>
                        <a:buSzPts val="1800"/>
                        <a:buFont typeface="Times New Roman"/>
                        <a:buNone/>
                      </a:pPr>
                      <a:r>
                        <a:rPr lang="en-US" sz="1800" b="1" u="sng">
                          <a:solidFill>
                            <a:srgbClr val="0A1F61"/>
                          </a:solidFill>
                          <a:latin typeface="Times New Roman"/>
                          <a:ea typeface="Times New Roman"/>
                          <a:cs typeface="Times New Roman"/>
                          <a:sym typeface="Times New Roman"/>
                        </a:rPr>
                        <a:t>Managers’ goals</a:t>
                      </a:r>
                      <a:endParaRPr/>
                    </a:p>
                  </a:txBody>
                  <a:tcPr marL="91450" marR="91450" marT="45725" marB="45725"/>
                </a:tc>
              </a:tr>
              <a:tr h="370850">
                <a:tc>
                  <a:txBody>
                    <a:bodyPr/>
                    <a:lstStyle/>
                    <a:p>
                      <a:pPr marL="285750" marR="0" lvl="0" indent="-285750" algn="just" rtl="0">
                        <a:lnSpc>
                          <a:spcPct val="100000"/>
                        </a:lnSpc>
                        <a:spcBef>
                          <a:spcPts val="0"/>
                        </a:spcBef>
                        <a:spcAft>
                          <a:spcPts val="0"/>
                        </a:spcAft>
                        <a:buClr>
                          <a:schemeClr val="dk1"/>
                        </a:buClr>
                        <a:buSzPts val="1800"/>
                        <a:buFont typeface="Noto Sans Symbols"/>
                        <a:buChar char="▪"/>
                      </a:pPr>
                      <a:r>
                        <a:rPr lang="en-US" sz="1800" b="0" i="0">
                          <a:solidFill>
                            <a:schemeClr val="dk1"/>
                          </a:solidFill>
                          <a:latin typeface="Times New Roman"/>
                          <a:ea typeface="Times New Roman"/>
                          <a:cs typeface="Times New Roman"/>
                          <a:sym typeface="Times New Roman"/>
                        </a:rPr>
                        <a:t>Enhance behaviors and attitudes.</a:t>
                      </a:r>
                      <a:endParaRPr/>
                    </a:p>
                    <a:p>
                      <a:pPr marL="285750" marR="0" lvl="0" indent="-285750" algn="just" rtl="0">
                        <a:lnSpc>
                          <a:spcPct val="100000"/>
                        </a:lnSpc>
                        <a:spcBef>
                          <a:spcPts val="0"/>
                        </a:spcBef>
                        <a:spcAft>
                          <a:spcPts val="0"/>
                        </a:spcAft>
                        <a:buClr>
                          <a:schemeClr val="dk1"/>
                        </a:buClr>
                        <a:buSzPts val="1800"/>
                        <a:buFont typeface="Noto Sans Symbols"/>
                        <a:buChar char="▪"/>
                      </a:pPr>
                      <a:r>
                        <a:rPr lang="en-US" sz="1800" b="0" i="0">
                          <a:solidFill>
                            <a:schemeClr val="dk1"/>
                          </a:solidFill>
                          <a:latin typeface="Times New Roman"/>
                          <a:ea typeface="Times New Roman"/>
                          <a:cs typeface="Times New Roman"/>
                          <a:sym typeface="Times New Roman"/>
                        </a:rPr>
                        <a:t>Promote citizenship.</a:t>
                      </a:r>
                      <a:endParaRPr/>
                    </a:p>
                    <a:p>
                      <a:pPr marL="285750" marR="0" lvl="0" indent="-285750" algn="just" rtl="0">
                        <a:lnSpc>
                          <a:spcPct val="100000"/>
                        </a:lnSpc>
                        <a:spcBef>
                          <a:spcPts val="0"/>
                        </a:spcBef>
                        <a:spcAft>
                          <a:spcPts val="0"/>
                        </a:spcAft>
                        <a:buClr>
                          <a:schemeClr val="dk1"/>
                        </a:buClr>
                        <a:buSzPts val="1800"/>
                        <a:buFont typeface="Noto Sans Symbols"/>
                        <a:buChar char="▪"/>
                      </a:pPr>
                      <a:r>
                        <a:rPr lang="en-US" sz="1800" b="0" i="0">
                          <a:solidFill>
                            <a:schemeClr val="dk1"/>
                          </a:solidFill>
                          <a:latin typeface="Times New Roman"/>
                          <a:ea typeface="Times New Roman"/>
                          <a:cs typeface="Times New Roman"/>
                          <a:sym typeface="Times New Roman"/>
                        </a:rPr>
                        <a:t>Minimize dysfunctional behaviors</a:t>
                      </a:r>
                      <a:endParaRPr/>
                    </a:p>
                    <a:p>
                      <a:pPr marL="285750" marR="0" lvl="0" indent="-285750" algn="just" rtl="0">
                        <a:lnSpc>
                          <a:spcPct val="100000"/>
                        </a:lnSpc>
                        <a:spcBef>
                          <a:spcPts val="0"/>
                        </a:spcBef>
                        <a:spcAft>
                          <a:spcPts val="0"/>
                        </a:spcAft>
                        <a:buClr>
                          <a:schemeClr val="dk1"/>
                        </a:buClr>
                        <a:buSzPts val="1800"/>
                        <a:buFont typeface="Noto Sans Symbols"/>
                        <a:buChar char="▪"/>
                      </a:pPr>
                      <a:r>
                        <a:rPr lang="en-US" sz="1800" b="0" i="0">
                          <a:solidFill>
                            <a:schemeClr val="dk1"/>
                          </a:solidFill>
                          <a:latin typeface="Times New Roman"/>
                          <a:ea typeface="Times New Roman"/>
                          <a:cs typeface="Times New Roman"/>
                          <a:sym typeface="Times New Roman"/>
                        </a:rPr>
                        <a:t>Drive strategic execution </a:t>
                      </a:r>
                      <a:endParaRPr sz="1800" b="0" i="0">
                        <a:latin typeface="Times New Roman"/>
                        <a:ea typeface="Times New Roman"/>
                        <a:cs typeface="Times New Roman"/>
                        <a:sym typeface="Times New Roman"/>
                      </a:endParaRPr>
                    </a:p>
                  </a:txBody>
                  <a:tcPr marL="91450" marR="91450" marT="45725" marB="45725"/>
                </a:tc>
              </a:tr>
              <a:tr h="370850">
                <a:tc>
                  <a:txBody>
                    <a:bodyPr/>
                    <a:lstStyle/>
                    <a:p>
                      <a:pPr marL="0" marR="0" lvl="0" indent="0" algn="just" rtl="0">
                        <a:lnSpc>
                          <a:spcPct val="100000"/>
                        </a:lnSpc>
                        <a:spcBef>
                          <a:spcPts val="0"/>
                        </a:spcBef>
                        <a:spcAft>
                          <a:spcPts val="0"/>
                        </a:spcAft>
                        <a:buClr>
                          <a:schemeClr val="dk1"/>
                        </a:buClr>
                        <a:buSzPts val="1800"/>
                        <a:buFont typeface="Noto Sans Symbols"/>
                        <a:buNone/>
                      </a:pPr>
                      <a:endParaRPr sz="1800" b="0" i="0">
                        <a:solidFill>
                          <a:schemeClr val="dk1"/>
                        </a:solidFill>
                        <a:latin typeface="Times New Roman"/>
                        <a:ea typeface="Times New Roman"/>
                        <a:cs typeface="Times New Roman"/>
                        <a:sym typeface="Times New Roman"/>
                      </a:endParaRPr>
                    </a:p>
                  </a:txBody>
                  <a:tcPr marL="91450" marR="91450" marT="45725" marB="45725"/>
                </a:tc>
              </a:tr>
            </a:tbl>
          </a:graphicData>
        </a:graphic>
      </p:graphicFrame>
      <p:grpSp>
        <p:nvGrpSpPr>
          <p:cNvPr id="754" name="Google Shape;754;p48"/>
          <p:cNvGrpSpPr/>
          <p:nvPr/>
        </p:nvGrpSpPr>
        <p:grpSpPr>
          <a:xfrm>
            <a:off x="130614" y="576748"/>
            <a:ext cx="9421206" cy="524016"/>
            <a:chOff x="130614" y="576748"/>
            <a:chExt cx="9421206" cy="524016"/>
          </a:xfrm>
        </p:grpSpPr>
        <p:sp>
          <p:nvSpPr>
            <p:cNvPr id="755" name="Google Shape;755;p48"/>
            <p:cNvSpPr txBox="1"/>
            <p:nvPr/>
          </p:nvSpPr>
          <p:spPr>
            <a:xfrm>
              <a:off x="2325813" y="576748"/>
              <a:ext cx="7226007"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chemeClr val="lt1"/>
                  </a:solidFill>
                  <a:latin typeface="Times New Roman"/>
                  <a:ea typeface="Times New Roman"/>
                  <a:cs typeface="Times New Roman"/>
                  <a:sym typeface="Times New Roman"/>
                </a:rPr>
                <a:t>ORGANIZATIONAL BEHAVIOR</a:t>
              </a:r>
              <a:endParaRPr sz="2800">
                <a:solidFill>
                  <a:srgbClr val="FF9518"/>
                </a:solidFill>
                <a:latin typeface="Times New Roman"/>
                <a:ea typeface="Times New Roman"/>
                <a:cs typeface="Times New Roman"/>
                <a:sym typeface="Times New Roman"/>
              </a:endParaRPr>
            </a:p>
          </p:txBody>
        </p:sp>
        <p:sp>
          <p:nvSpPr>
            <p:cNvPr id="756" name="Google Shape;756;p48"/>
            <p:cNvSpPr/>
            <p:nvPr/>
          </p:nvSpPr>
          <p:spPr>
            <a:xfrm>
              <a:off x="130614" y="577544"/>
              <a:ext cx="2090637"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chemeClr val="lt1"/>
                  </a:solidFill>
                  <a:latin typeface="Times New Roman"/>
                  <a:ea typeface="Times New Roman"/>
                  <a:cs typeface="Times New Roman"/>
                  <a:sym typeface="Times New Roman"/>
                </a:rPr>
                <a:t>CHAPTER 1</a:t>
              </a:r>
              <a:endParaRPr/>
            </a:p>
          </p:txBody>
        </p:sp>
      </p:gr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Shape 760"/>
        <p:cNvGrpSpPr/>
        <p:nvPr/>
      </p:nvGrpSpPr>
      <p:grpSpPr>
        <a:xfrm>
          <a:off x="0" y="0"/>
          <a:ext cx="0" cy="0"/>
          <a:chOff x="0" y="0"/>
          <a:chExt cx="0" cy="0"/>
        </a:xfrm>
      </p:grpSpPr>
      <p:pic>
        <p:nvPicPr>
          <p:cNvPr id="761" name="Google Shape;761;p49"/>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762" name="Google Shape;762;p49"/>
          <p:cNvPicPr preferRelativeResize="0"/>
          <p:nvPr/>
        </p:nvPicPr>
        <p:blipFill rotWithShape="1">
          <a:blip r:embed="rId4">
            <a:alphaModFix/>
          </a:blip>
          <a:srcRect/>
          <a:stretch/>
        </p:blipFill>
        <p:spPr>
          <a:xfrm>
            <a:off x="2289771" y="5954663"/>
            <a:ext cx="9902229" cy="204838"/>
          </a:xfrm>
          <a:prstGeom prst="rect">
            <a:avLst/>
          </a:prstGeom>
          <a:noFill/>
          <a:ln>
            <a:noFill/>
          </a:ln>
        </p:spPr>
      </p:pic>
      <p:pic>
        <p:nvPicPr>
          <p:cNvPr id="763" name="Google Shape;763;p49"/>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764" name="Google Shape;764;p49"/>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765" name="Google Shape;765;p49"/>
          <p:cNvPicPr preferRelativeResize="0"/>
          <p:nvPr/>
        </p:nvPicPr>
        <p:blipFill rotWithShape="1">
          <a:blip r:embed="rId6">
            <a:alphaModFix/>
          </a:blip>
          <a:srcRect/>
          <a:stretch/>
        </p:blipFill>
        <p:spPr>
          <a:xfrm>
            <a:off x="-17323" y="0"/>
            <a:ext cx="9533101" cy="1610200"/>
          </a:xfrm>
          <a:prstGeom prst="rect">
            <a:avLst/>
          </a:prstGeom>
          <a:noFill/>
          <a:ln>
            <a:noFill/>
          </a:ln>
        </p:spPr>
      </p:pic>
      <p:sp>
        <p:nvSpPr>
          <p:cNvPr id="766" name="Google Shape;766;p49"/>
          <p:cNvSpPr txBox="1"/>
          <p:nvPr/>
        </p:nvSpPr>
        <p:spPr>
          <a:xfrm>
            <a:off x="1582617" y="1425534"/>
            <a:ext cx="9655226" cy="880369"/>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1800" b="1" i="1">
                <a:solidFill>
                  <a:schemeClr val="dk1"/>
                </a:solidFill>
                <a:latin typeface="Calibri"/>
                <a:ea typeface="Calibri"/>
                <a:cs typeface="Calibri"/>
                <a:sym typeface="Calibri"/>
              </a:rPr>
              <a:t>     </a:t>
            </a:r>
            <a:endParaRPr/>
          </a:p>
          <a:p>
            <a:pPr marL="285750" marR="0" lvl="0" indent="-171450" algn="just" rtl="0">
              <a:lnSpc>
                <a:spcPct val="150000"/>
              </a:lnSpc>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graphicFrame>
        <p:nvGraphicFramePr>
          <p:cNvPr id="767" name="Google Shape;767;p49"/>
          <p:cNvGraphicFramePr/>
          <p:nvPr>
            <p:extLst>
              <p:ext uri="{D42A27DB-BD31-4B8C-83A1-F6EECF244321}">
                <p14:modId xmlns:p14="http://schemas.microsoft.com/office/powerpoint/2010/main" val="137305070"/>
              </p:ext>
            </p:extLst>
          </p:nvPr>
        </p:nvGraphicFramePr>
        <p:xfrm>
          <a:off x="1874165" y="1610200"/>
          <a:ext cx="9241550" cy="4668550"/>
        </p:xfrm>
        <a:graphic>
          <a:graphicData uri="http://schemas.openxmlformats.org/drawingml/2006/table">
            <a:tbl>
              <a:tblPr firstRow="1" bandRow="1">
                <a:noFill/>
                <a:tableStyleId>{056E4201-E133-446D-9ED5-A3494C18EBA9}</a:tableStyleId>
              </a:tblPr>
              <a:tblGrid>
                <a:gridCol w="9241550"/>
              </a:tblGrid>
              <a:tr h="370850">
                <a:tc>
                  <a:txBody>
                    <a:bodyPr/>
                    <a:lstStyle/>
                    <a:p>
                      <a:pPr marL="0" marR="0" lvl="0" indent="0" algn="just" rtl="0">
                        <a:lnSpc>
                          <a:spcPct val="100000"/>
                        </a:lnSpc>
                        <a:spcBef>
                          <a:spcPts val="0"/>
                        </a:spcBef>
                        <a:spcAft>
                          <a:spcPts val="0"/>
                        </a:spcAft>
                        <a:buClr>
                          <a:srgbClr val="0A1F61"/>
                        </a:buClr>
                        <a:buSzPts val="1800"/>
                        <a:buFont typeface="Times New Roman"/>
                        <a:buNone/>
                      </a:pPr>
                      <a:r>
                        <a:rPr lang="en-US" sz="1800" b="1" u="sng" dirty="0">
                          <a:solidFill>
                            <a:srgbClr val="0A1F61"/>
                          </a:solidFill>
                          <a:latin typeface="Times New Roman"/>
                          <a:ea typeface="Times New Roman"/>
                          <a:cs typeface="Times New Roman"/>
                          <a:sym typeface="Times New Roman"/>
                        </a:rPr>
                        <a:t>Managing for Effectiveness:</a:t>
                      </a:r>
                      <a:endParaRPr dirty="0"/>
                    </a:p>
                    <a:p>
                      <a:pPr marL="0" marR="0" lvl="0" indent="0" algn="just" rtl="0">
                        <a:lnSpc>
                          <a:spcPct val="100000"/>
                        </a:lnSpc>
                        <a:spcBef>
                          <a:spcPts val="0"/>
                        </a:spcBef>
                        <a:spcAft>
                          <a:spcPts val="0"/>
                        </a:spcAft>
                        <a:buClr>
                          <a:schemeClr val="dk1"/>
                        </a:buClr>
                        <a:buSzPts val="1800"/>
                        <a:buFont typeface="Calibri"/>
                        <a:buNone/>
                      </a:pPr>
                      <a:endParaRPr sz="1800" b="1" u="sng" dirty="0">
                        <a:solidFill>
                          <a:srgbClr val="0A1F61"/>
                        </a:solidFill>
                        <a:latin typeface="Times New Roman"/>
                        <a:ea typeface="Times New Roman"/>
                        <a:cs typeface="Times New Roman"/>
                        <a:sym typeface="Times New Roman"/>
                      </a:endParaRPr>
                    </a:p>
                    <a:p>
                      <a:pPr marL="0" marR="0" lvl="0" indent="0" algn="just" rtl="0">
                        <a:lnSpc>
                          <a:spcPct val="100000"/>
                        </a:lnSpc>
                        <a:spcBef>
                          <a:spcPts val="0"/>
                        </a:spcBef>
                        <a:spcAft>
                          <a:spcPts val="0"/>
                        </a:spcAft>
                        <a:buClr>
                          <a:schemeClr val="dk1"/>
                        </a:buClr>
                        <a:buSzPts val="1800"/>
                        <a:buFont typeface="Noto Sans Symbols"/>
                        <a:buNone/>
                      </a:pPr>
                      <a:r>
                        <a:rPr lang="en-US" sz="1800" b="1" i="0" u="sng" dirty="0">
                          <a:solidFill>
                            <a:schemeClr val="dk1"/>
                          </a:solidFill>
                          <a:latin typeface="Times New Roman"/>
                          <a:ea typeface="Times New Roman"/>
                          <a:cs typeface="Times New Roman"/>
                          <a:sym typeface="Times New Roman"/>
                        </a:rPr>
                        <a:t>1- Managers’ goals</a:t>
                      </a:r>
                      <a:endParaRPr dirty="0"/>
                    </a:p>
                    <a:p>
                      <a:pPr marL="0" marR="0" lvl="0" indent="0" algn="just" rtl="0">
                        <a:lnSpc>
                          <a:spcPct val="100000"/>
                        </a:lnSpc>
                        <a:spcBef>
                          <a:spcPts val="0"/>
                        </a:spcBef>
                        <a:spcAft>
                          <a:spcPts val="0"/>
                        </a:spcAft>
                        <a:buClr>
                          <a:schemeClr val="dk1"/>
                        </a:buClr>
                        <a:buSzPts val="1800"/>
                        <a:buFont typeface="Noto Sans Symbols"/>
                        <a:buNone/>
                      </a:pPr>
                      <a:endParaRPr sz="1800" b="1" i="0" u="sng" dirty="0">
                        <a:solidFill>
                          <a:schemeClr val="dk1"/>
                        </a:solidFill>
                        <a:latin typeface="Times New Roman"/>
                        <a:ea typeface="Times New Roman"/>
                        <a:cs typeface="Times New Roman"/>
                        <a:sym typeface="Times New Roman"/>
                      </a:endParaRPr>
                    </a:p>
                    <a:p>
                      <a:pPr marL="0" marR="0" lvl="0" indent="0" algn="just" rtl="0">
                        <a:lnSpc>
                          <a:spcPct val="100000"/>
                        </a:lnSpc>
                        <a:spcBef>
                          <a:spcPts val="0"/>
                        </a:spcBef>
                        <a:spcAft>
                          <a:spcPts val="0"/>
                        </a:spcAft>
                        <a:buClr>
                          <a:schemeClr val="dk1"/>
                        </a:buClr>
                        <a:buSzPts val="1800"/>
                        <a:buFont typeface="Noto Sans Symbols"/>
                        <a:buNone/>
                      </a:pPr>
                      <a:r>
                        <a:rPr lang="en-US" sz="1800" b="1" i="0" u="sng" dirty="0">
                          <a:solidFill>
                            <a:schemeClr val="dk1"/>
                          </a:solidFill>
                          <a:latin typeface="Times New Roman"/>
                          <a:ea typeface="Times New Roman"/>
                          <a:cs typeface="Times New Roman"/>
                          <a:sym typeface="Times New Roman"/>
                        </a:rPr>
                        <a:t>Goals should be:</a:t>
                      </a:r>
                      <a:endParaRPr dirty="0"/>
                    </a:p>
                    <a:p>
                      <a:pPr marL="0" marR="0" lvl="0" indent="0" algn="just" rtl="0">
                        <a:lnSpc>
                          <a:spcPct val="100000"/>
                        </a:lnSpc>
                        <a:spcBef>
                          <a:spcPts val="0"/>
                        </a:spcBef>
                        <a:spcAft>
                          <a:spcPts val="0"/>
                        </a:spcAft>
                        <a:buClr>
                          <a:schemeClr val="dk1"/>
                        </a:buClr>
                        <a:buSzPts val="1800"/>
                        <a:buFont typeface="Noto Sans Symbols"/>
                        <a:buNone/>
                      </a:pPr>
                      <a:r>
                        <a:rPr lang="en-US" sz="1800" b="0" dirty="0" smtClean="0">
                          <a:solidFill>
                            <a:schemeClr val="dk1"/>
                          </a:solidFill>
                          <a:latin typeface="Times New Roman"/>
                          <a:ea typeface="Times New Roman"/>
                          <a:cs typeface="Times New Roman"/>
                          <a:sym typeface="Times New Roman"/>
                        </a:rPr>
                        <a:t>- </a:t>
                      </a:r>
                      <a:r>
                        <a:rPr lang="en-US" sz="1800" b="0" dirty="0">
                          <a:solidFill>
                            <a:schemeClr val="dk1"/>
                          </a:solidFill>
                          <a:latin typeface="Times New Roman"/>
                          <a:ea typeface="Times New Roman"/>
                          <a:cs typeface="Times New Roman"/>
                          <a:sym typeface="Times New Roman"/>
                        </a:rPr>
                        <a:t>clearly-  identifiable - measurable - time bound</a:t>
                      </a:r>
                      <a:endParaRPr dirty="0"/>
                    </a:p>
                    <a:p>
                      <a:pPr marL="0" marR="0" lvl="0" indent="0" algn="just" rtl="0">
                        <a:lnSpc>
                          <a:spcPct val="100000"/>
                        </a:lnSpc>
                        <a:spcBef>
                          <a:spcPts val="0"/>
                        </a:spcBef>
                        <a:spcAft>
                          <a:spcPts val="0"/>
                        </a:spcAft>
                        <a:buClr>
                          <a:schemeClr val="dk1"/>
                        </a:buClr>
                        <a:buSzPts val="1800"/>
                        <a:buFont typeface="Noto Sans Symbols"/>
                        <a:buNone/>
                      </a:pPr>
                      <a:r>
                        <a:rPr lang="en-US" sz="1800" b="1" i="0" u="sng" dirty="0">
                          <a:solidFill>
                            <a:schemeClr val="dk1"/>
                          </a:solidFill>
                          <a:latin typeface="Times New Roman"/>
                          <a:ea typeface="Times New Roman"/>
                          <a:cs typeface="Times New Roman"/>
                          <a:sym typeface="Times New Roman"/>
                        </a:rPr>
                        <a:t>Manager should consider:</a:t>
                      </a:r>
                      <a:endParaRPr dirty="0"/>
                    </a:p>
                  </a:txBody>
                  <a:tcPr marL="91450" marR="91450" marT="45725" marB="45725"/>
                </a:tc>
              </a:tr>
              <a:tr h="370850">
                <a:tc>
                  <a:txBody>
                    <a:bodyPr/>
                    <a:lstStyle/>
                    <a:p>
                      <a:pPr marL="285750" marR="0" lvl="0" indent="-285750" algn="just" rtl="0">
                        <a:lnSpc>
                          <a:spcPct val="100000"/>
                        </a:lnSpc>
                        <a:spcBef>
                          <a:spcPts val="0"/>
                        </a:spcBef>
                        <a:spcAft>
                          <a:spcPts val="0"/>
                        </a:spcAft>
                        <a:buClr>
                          <a:schemeClr val="dk1"/>
                        </a:buClr>
                        <a:buSzPts val="1800"/>
                        <a:buFont typeface="Noto Sans Symbols"/>
                        <a:buChar char="▪"/>
                      </a:pPr>
                      <a:r>
                        <a:rPr lang="en-US" sz="1800" b="0" i="0" dirty="0">
                          <a:solidFill>
                            <a:schemeClr val="dk1"/>
                          </a:solidFill>
                          <a:latin typeface="Times New Roman"/>
                          <a:ea typeface="Times New Roman"/>
                          <a:cs typeface="Times New Roman"/>
                          <a:sym typeface="Times New Roman"/>
                        </a:rPr>
                        <a:t>Enhance behaviors and attitudes.</a:t>
                      </a:r>
                      <a:endParaRPr dirty="0"/>
                    </a:p>
                    <a:p>
                      <a:pPr marL="285750" marR="0" lvl="0" indent="-285750" algn="just" rtl="0">
                        <a:lnSpc>
                          <a:spcPct val="100000"/>
                        </a:lnSpc>
                        <a:spcBef>
                          <a:spcPts val="0"/>
                        </a:spcBef>
                        <a:spcAft>
                          <a:spcPts val="0"/>
                        </a:spcAft>
                        <a:buClr>
                          <a:schemeClr val="dk1"/>
                        </a:buClr>
                        <a:buSzPts val="1800"/>
                        <a:buFont typeface="Noto Sans Symbols"/>
                        <a:buChar char="▪"/>
                      </a:pPr>
                      <a:r>
                        <a:rPr lang="en-US" sz="1800" b="0" i="0" dirty="0">
                          <a:solidFill>
                            <a:schemeClr val="dk1"/>
                          </a:solidFill>
                          <a:latin typeface="Times New Roman"/>
                          <a:ea typeface="Times New Roman"/>
                          <a:cs typeface="Times New Roman"/>
                          <a:sym typeface="Times New Roman"/>
                        </a:rPr>
                        <a:t>Promote citizenship.</a:t>
                      </a:r>
                      <a:endParaRPr dirty="0"/>
                    </a:p>
                    <a:p>
                      <a:pPr marL="285750" marR="0" lvl="0" indent="-285750" algn="just" rtl="0">
                        <a:lnSpc>
                          <a:spcPct val="100000"/>
                        </a:lnSpc>
                        <a:spcBef>
                          <a:spcPts val="0"/>
                        </a:spcBef>
                        <a:spcAft>
                          <a:spcPts val="0"/>
                        </a:spcAft>
                        <a:buClr>
                          <a:schemeClr val="dk1"/>
                        </a:buClr>
                        <a:buSzPts val="1800"/>
                        <a:buFont typeface="Noto Sans Symbols"/>
                        <a:buChar char="▪"/>
                      </a:pPr>
                      <a:r>
                        <a:rPr lang="en-US" sz="1800" b="0" i="0" dirty="0">
                          <a:solidFill>
                            <a:schemeClr val="dk1"/>
                          </a:solidFill>
                          <a:latin typeface="Times New Roman"/>
                          <a:ea typeface="Times New Roman"/>
                          <a:cs typeface="Times New Roman"/>
                          <a:sym typeface="Times New Roman"/>
                        </a:rPr>
                        <a:t>Minimize dysfunctional behaviors</a:t>
                      </a:r>
                      <a:endParaRPr dirty="0"/>
                    </a:p>
                    <a:p>
                      <a:pPr marL="285750" marR="0" lvl="0" indent="-285750" algn="just" rtl="0">
                        <a:lnSpc>
                          <a:spcPct val="100000"/>
                        </a:lnSpc>
                        <a:spcBef>
                          <a:spcPts val="0"/>
                        </a:spcBef>
                        <a:spcAft>
                          <a:spcPts val="0"/>
                        </a:spcAft>
                        <a:buClr>
                          <a:schemeClr val="dk1"/>
                        </a:buClr>
                        <a:buSzPts val="1800"/>
                        <a:buFont typeface="Noto Sans Symbols"/>
                        <a:buChar char="▪"/>
                      </a:pPr>
                      <a:r>
                        <a:rPr lang="en-US" sz="1800" b="0" i="0" dirty="0">
                          <a:solidFill>
                            <a:schemeClr val="dk1"/>
                          </a:solidFill>
                          <a:latin typeface="Times New Roman"/>
                          <a:ea typeface="Times New Roman"/>
                          <a:cs typeface="Times New Roman"/>
                          <a:sym typeface="Times New Roman"/>
                        </a:rPr>
                        <a:t>Drive strategic execution </a:t>
                      </a:r>
                      <a:endParaRPr dirty="0"/>
                    </a:p>
                    <a:p>
                      <a:pPr marL="285750" marR="0" lvl="0" indent="-285750" algn="just" rtl="0">
                        <a:lnSpc>
                          <a:spcPct val="100000"/>
                        </a:lnSpc>
                        <a:spcBef>
                          <a:spcPts val="0"/>
                        </a:spcBef>
                        <a:spcAft>
                          <a:spcPts val="0"/>
                        </a:spcAft>
                        <a:buClr>
                          <a:schemeClr val="dk1"/>
                        </a:buClr>
                        <a:buSzPts val="1800"/>
                        <a:buFont typeface="Noto Sans Symbols"/>
                        <a:buChar char="▪"/>
                      </a:pPr>
                      <a:r>
                        <a:rPr lang="en-US" sz="1800" b="0" dirty="0">
                          <a:solidFill>
                            <a:schemeClr val="dk1"/>
                          </a:solidFill>
                          <a:latin typeface="Times New Roman"/>
                          <a:ea typeface="Times New Roman"/>
                          <a:cs typeface="Times New Roman"/>
                          <a:sym typeface="Times New Roman"/>
                        </a:rPr>
                        <a:t>Effectiveness is the ability to excel at one or more goals</a:t>
                      </a:r>
                      <a:endParaRPr dirty="0"/>
                    </a:p>
                    <a:p>
                      <a:pPr marL="285750" marR="0" lvl="0" indent="-285750" algn="just" rtl="0">
                        <a:lnSpc>
                          <a:spcPct val="100000"/>
                        </a:lnSpc>
                        <a:spcBef>
                          <a:spcPts val="0"/>
                        </a:spcBef>
                        <a:spcAft>
                          <a:spcPts val="0"/>
                        </a:spcAft>
                        <a:buClr>
                          <a:schemeClr val="dk1"/>
                        </a:buClr>
                        <a:buSzPts val="1800"/>
                        <a:buFont typeface="Noto Sans Symbols"/>
                        <a:buChar char="▪"/>
                      </a:pPr>
                      <a:r>
                        <a:rPr lang="en-US" sz="1800" b="0" dirty="0">
                          <a:solidFill>
                            <a:schemeClr val="dk1"/>
                          </a:solidFill>
                          <a:latin typeface="Times New Roman"/>
                          <a:ea typeface="Times New Roman"/>
                          <a:cs typeface="Times New Roman"/>
                          <a:sym typeface="Times New Roman"/>
                        </a:rPr>
                        <a:t>The goal attainment states that an organization effectiveness must be appraised in terms of the accomplishment of its end goals based on the identification of goals and the achievement of those goals </a:t>
                      </a:r>
                      <a:endParaRPr sz="1800" b="0" i="0" dirty="0">
                        <a:latin typeface="Times New Roman"/>
                        <a:ea typeface="Times New Roman"/>
                        <a:cs typeface="Times New Roman"/>
                        <a:sym typeface="Times New Roman"/>
                      </a:endParaRPr>
                    </a:p>
                  </a:txBody>
                  <a:tcPr marL="91450" marR="91450" marT="45725" marB="45725"/>
                </a:tc>
              </a:tr>
              <a:tr h="370850">
                <a:tc>
                  <a:txBody>
                    <a:bodyPr/>
                    <a:lstStyle/>
                    <a:p>
                      <a:pPr marL="0" marR="0" lvl="0" indent="0" algn="just" rtl="0">
                        <a:lnSpc>
                          <a:spcPct val="100000"/>
                        </a:lnSpc>
                        <a:spcBef>
                          <a:spcPts val="0"/>
                        </a:spcBef>
                        <a:spcAft>
                          <a:spcPts val="0"/>
                        </a:spcAft>
                        <a:buClr>
                          <a:schemeClr val="dk1"/>
                        </a:buClr>
                        <a:buSzPts val="1800"/>
                        <a:buFont typeface="Noto Sans Symbols"/>
                        <a:buNone/>
                      </a:pPr>
                      <a:endParaRPr sz="1800" b="0" i="0">
                        <a:solidFill>
                          <a:schemeClr val="dk1"/>
                        </a:solidFill>
                        <a:latin typeface="Times New Roman"/>
                        <a:ea typeface="Times New Roman"/>
                        <a:cs typeface="Times New Roman"/>
                        <a:sym typeface="Times New Roman"/>
                      </a:endParaRPr>
                    </a:p>
                  </a:txBody>
                  <a:tcPr marL="91450" marR="91450" marT="45725" marB="45725"/>
                </a:tc>
              </a:tr>
            </a:tbl>
          </a:graphicData>
        </a:graphic>
      </p:graphicFrame>
      <p:grpSp>
        <p:nvGrpSpPr>
          <p:cNvPr id="768" name="Google Shape;768;p49"/>
          <p:cNvGrpSpPr/>
          <p:nvPr/>
        </p:nvGrpSpPr>
        <p:grpSpPr>
          <a:xfrm>
            <a:off x="130614" y="576748"/>
            <a:ext cx="9421206" cy="524016"/>
            <a:chOff x="130614" y="576748"/>
            <a:chExt cx="9421206" cy="524016"/>
          </a:xfrm>
        </p:grpSpPr>
        <p:sp>
          <p:nvSpPr>
            <p:cNvPr id="769" name="Google Shape;769;p49"/>
            <p:cNvSpPr txBox="1"/>
            <p:nvPr/>
          </p:nvSpPr>
          <p:spPr>
            <a:xfrm>
              <a:off x="2325813" y="576748"/>
              <a:ext cx="7226007"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chemeClr val="lt1"/>
                  </a:solidFill>
                  <a:latin typeface="Times New Roman"/>
                  <a:ea typeface="Times New Roman"/>
                  <a:cs typeface="Times New Roman"/>
                  <a:sym typeface="Times New Roman"/>
                </a:rPr>
                <a:t>ORGANIZATIONAL BEHAVIOR</a:t>
              </a:r>
              <a:endParaRPr sz="2800">
                <a:solidFill>
                  <a:srgbClr val="FF9518"/>
                </a:solidFill>
                <a:latin typeface="Times New Roman"/>
                <a:ea typeface="Times New Roman"/>
                <a:cs typeface="Times New Roman"/>
                <a:sym typeface="Times New Roman"/>
              </a:endParaRPr>
            </a:p>
          </p:txBody>
        </p:sp>
        <p:sp>
          <p:nvSpPr>
            <p:cNvPr id="770" name="Google Shape;770;p49"/>
            <p:cNvSpPr/>
            <p:nvPr/>
          </p:nvSpPr>
          <p:spPr>
            <a:xfrm>
              <a:off x="130614" y="577544"/>
              <a:ext cx="2090637"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chemeClr val="lt1"/>
                  </a:solidFill>
                  <a:latin typeface="Times New Roman"/>
                  <a:ea typeface="Times New Roman"/>
                  <a:cs typeface="Times New Roman"/>
                  <a:sym typeface="Times New Roman"/>
                </a:rPr>
                <a:t>CHAPTER 1</a:t>
              </a:r>
              <a:endParaRPr/>
            </a:p>
          </p:txBody>
        </p:sp>
      </p:gr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Shape 774"/>
        <p:cNvGrpSpPr/>
        <p:nvPr/>
      </p:nvGrpSpPr>
      <p:grpSpPr>
        <a:xfrm>
          <a:off x="0" y="0"/>
          <a:ext cx="0" cy="0"/>
          <a:chOff x="0" y="0"/>
          <a:chExt cx="0" cy="0"/>
        </a:xfrm>
      </p:grpSpPr>
      <p:pic>
        <p:nvPicPr>
          <p:cNvPr id="775" name="Google Shape;775;p50"/>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776" name="Google Shape;776;p50"/>
          <p:cNvPicPr preferRelativeResize="0"/>
          <p:nvPr/>
        </p:nvPicPr>
        <p:blipFill rotWithShape="1">
          <a:blip r:embed="rId4">
            <a:alphaModFix/>
          </a:blip>
          <a:srcRect/>
          <a:stretch/>
        </p:blipFill>
        <p:spPr>
          <a:xfrm>
            <a:off x="2289771" y="5954663"/>
            <a:ext cx="9902229" cy="204838"/>
          </a:xfrm>
          <a:prstGeom prst="rect">
            <a:avLst/>
          </a:prstGeom>
          <a:noFill/>
          <a:ln>
            <a:noFill/>
          </a:ln>
        </p:spPr>
      </p:pic>
      <p:pic>
        <p:nvPicPr>
          <p:cNvPr id="777" name="Google Shape;777;p50"/>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778" name="Google Shape;778;p50"/>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779" name="Google Shape;779;p50"/>
          <p:cNvPicPr preferRelativeResize="0"/>
          <p:nvPr/>
        </p:nvPicPr>
        <p:blipFill rotWithShape="1">
          <a:blip r:embed="rId6">
            <a:alphaModFix/>
          </a:blip>
          <a:srcRect/>
          <a:stretch/>
        </p:blipFill>
        <p:spPr>
          <a:xfrm>
            <a:off x="-17323" y="0"/>
            <a:ext cx="9533101" cy="1610200"/>
          </a:xfrm>
          <a:prstGeom prst="rect">
            <a:avLst/>
          </a:prstGeom>
          <a:noFill/>
          <a:ln>
            <a:noFill/>
          </a:ln>
        </p:spPr>
      </p:pic>
      <p:sp>
        <p:nvSpPr>
          <p:cNvPr id="780" name="Google Shape;780;p50"/>
          <p:cNvSpPr txBox="1"/>
          <p:nvPr/>
        </p:nvSpPr>
        <p:spPr>
          <a:xfrm>
            <a:off x="1582617" y="1425534"/>
            <a:ext cx="9655226" cy="880369"/>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1800" b="1" i="1">
                <a:solidFill>
                  <a:schemeClr val="dk1"/>
                </a:solidFill>
                <a:latin typeface="Calibri"/>
                <a:ea typeface="Calibri"/>
                <a:cs typeface="Calibri"/>
                <a:sym typeface="Calibri"/>
              </a:rPr>
              <a:t>     </a:t>
            </a:r>
            <a:endParaRPr/>
          </a:p>
          <a:p>
            <a:pPr marL="285750" marR="0" lvl="0" indent="-171450" algn="just" rtl="0">
              <a:lnSpc>
                <a:spcPct val="150000"/>
              </a:lnSpc>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graphicFrame>
        <p:nvGraphicFramePr>
          <p:cNvPr id="781" name="Google Shape;781;p50"/>
          <p:cNvGraphicFramePr/>
          <p:nvPr/>
        </p:nvGraphicFramePr>
        <p:xfrm>
          <a:off x="1874165" y="1610200"/>
          <a:ext cx="9241550" cy="4119910"/>
        </p:xfrm>
        <a:graphic>
          <a:graphicData uri="http://schemas.openxmlformats.org/drawingml/2006/table">
            <a:tbl>
              <a:tblPr firstRow="1" bandRow="1">
                <a:noFill/>
                <a:tableStyleId>{056E4201-E133-446D-9ED5-A3494C18EBA9}</a:tableStyleId>
              </a:tblPr>
              <a:tblGrid>
                <a:gridCol w="9241550"/>
              </a:tblGrid>
              <a:tr h="370850">
                <a:tc>
                  <a:txBody>
                    <a:bodyPr/>
                    <a:lstStyle/>
                    <a:p>
                      <a:pPr marL="0" marR="0" lvl="0" indent="0" algn="just" rtl="0">
                        <a:lnSpc>
                          <a:spcPct val="100000"/>
                        </a:lnSpc>
                        <a:spcBef>
                          <a:spcPts val="0"/>
                        </a:spcBef>
                        <a:spcAft>
                          <a:spcPts val="0"/>
                        </a:spcAft>
                        <a:buClr>
                          <a:srgbClr val="0A1F61"/>
                        </a:buClr>
                        <a:buSzPts val="1800"/>
                        <a:buFont typeface="Times New Roman"/>
                        <a:buNone/>
                      </a:pPr>
                      <a:r>
                        <a:rPr lang="en-US" sz="1800" b="1" u="sng" dirty="0">
                          <a:solidFill>
                            <a:srgbClr val="0A1F61"/>
                          </a:solidFill>
                          <a:latin typeface="Times New Roman"/>
                          <a:ea typeface="Times New Roman"/>
                          <a:cs typeface="Times New Roman"/>
                          <a:sym typeface="Times New Roman"/>
                        </a:rPr>
                        <a:t>Managing for Effectiveness:</a:t>
                      </a:r>
                      <a:endParaRPr dirty="0"/>
                    </a:p>
                    <a:p>
                      <a:pPr marL="0" marR="0" lvl="0" indent="0" algn="just" rtl="0">
                        <a:lnSpc>
                          <a:spcPct val="100000"/>
                        </a:lnSpc>
                        <a:spcBef>
                          <a:spcPts val="0"/>
                        </a:spcBef>
                        <a:spcAft>
                          <a:spcPts val="0"/>
                        </a:spcAft>
                        <a:buClr>
                          <a:schemeClr val="dk1"/>
                        </a:buClr>
                        <a:buSzPts val="1800"/>
                        <a:buFont typeface="Calibri"/>
                        <a:buNone/>
                      </a:pPr>
                      <a:endParaRPr sz="1800" b="1" u="sng" dirty="0">
                        <a:solidFill>
                          <a:srgbClr val="0A1F61"/>
                        </a:solidFill>
                        <a:latin typeface="Times New Roman"/>
                        <a:ea typeface="Times New Roman"/>
                        <a:cs typeface="Times New Roman"/>
                        <a:sym typeface="Times New Roman"/>
                      </a:endParaRPr>
                    </a:p>
                    <a:p>
                      <a:pPr marL="0" marR="0" lvl="0" indent="0" algn="just" rtl="0">
                        <a:lnSpc>
                          <a:spcPct val="100000"/>
                        </a:lnSpc>
                        <a:spcBef>
                          <a:spcPts val="0"/>
                        </a:spcBef>
                        <a:spcAft>
                          <a:spcPts val="0"/>
                        </a:spcAft>
                        <a:buClr>
                          <a:srgbClr val="0A1F61"/>
                        </a:buClr>
                        <a:buSzPts val="1800"/>
                        <a:buFont typeface="Times New Roman"/>
                        <a:buNone/>
                      </a:pPr>
                      <a:r>
                        <a:rPr lang="en-US" sz="1800" b="1" u="sng" dirty="0">
                          <a:solidFill>
                            <a:srgbClr val="0A1F61"/>
                          </a:solidFill>
                          <a:latin typeface="Times New Roman"/>
                          <a:ea typeface="Times New Roman"/>
                          <a:cs typeface="Times New Roman"/>
                          <a:sym typeface="Times New Roman"/>
                        </a:rPr>
                        <a:t>2- Individual behaviors</a:t>
                      </a:r>
                      <a:endParaRPr dirty="0"/>
                    </a:p>
                  </a:txBody>
                  <a:tcPr marL="91450" marR="91450" marT="45725" marB="45725"/>
                </a:tc>
              </a:tr>
              <a:tr h="370850">
                <a:tc>
                  <a:txBody>
                    <a:bodyPr/>
                    <a:lstStyle/>
                    <a:p>
                      <a:pPr marL="285750" marR="0" lvl="0" indent="-285750" algn="just" rtl="0">
                        <a:lnSpc>
                          <a:spcPct val="100000"/>
                        </a:lnSpc>
                        <a:spcBef>
                          <a:spcPts val="0"/>
                        </a:spcBef>
                        <a:spcAft>
                          <a:spcPts val="0"/>
                        </a:spcAft>
                        <a:buClr>
                          <a:schemeClr val="dk1"/>
                        </a:buClr>
                        <a:buSzPts val="1800"/>
                        <a:buFont typeface="Noto Sans Symbols"/>
                        <a:buChar char="▪"/>
                      </a:pPr>
                      <a:r>
                        <a:rPr lang="en-US" sz="1800" b="1" i="1" dirty="0">
                          <a:solidFill>
                            <a:schemeClr val="dk1"/>
                          </a:solidFill>
                          <a:latin typeface="Times New Roman"/>
                          <a:ea typeface="Times New Roman"/>
                          <a:cs typeface="Times New Roman"/>
                          <a:sym typeface="Times New Roman"/>
                        </a:rPr>
                        <a:t>Productivity  </a:t>
                      </a:r>
                      <a:endParaRPr dirty="0"/>
                    </a:p>
                    <a:p>
                      <a:pPr marL="0" marR="0" lvl="0" indent="0" algn="just" rtl="0">
                        <a:lnSpc>
                          <a:spcPct val="100000"/>
                        </a:lnSpc>
                        <a:spcBef>
                          <a:spcPts val="0"/>
                        </a:spcBef>
                        <a:spcAft>
                          <a:spcPts val="0"/>
                        </a:spcAft>
                        <a:buClr>
                          <a:schemeClr val="dk1"/>
                        </a:buClr>
                        <a:buSzPts val="1800"/>
                        <a:buFont typeface="Noto Sans Symbols"/>
                        <a:buNone/>
                      </a:pPr>
                      <a:r>
                        <a:rPr lang="en-US" sz="1800" b="0" i="0" dirty="0">
                          <a:solidFill>
                            <a:schemeClr val="dk1"/>
                          </a:solidFill>
                          <a:latin typeface="Times New Roman"/>
                          <a:ea typeface="Times New Roman"/>
                          <a:cs typeface="Times New Roman"/>
                          <a:sym typeface="Times New Roman"/>
                        </a:rPr>
                        <a:t>     - Narrow measure of efficiency. Number of products or services created per unit of input</a:t>
                      </a:r>
                      <a:endParaRPr dirty="0"/>
                    </a:p>
                    <a:p>
                      <a:pPr marL="285750" marR="0" lvl="0" indent="-285750" algn="just" rtl="0">
                        <a:lnSpc>
                          <a:spcPct val="100000"/>
                        </a:lnSpc>
                        <a:spcBef>
                          <a:spcPts val="0"/>
                        </a:spcBef>
                        <a:spcAft>
                          <a:spcPts val="0"/>
                        </a:spcAft>
                        <a:buClr>
                          <a:schemeClr val="dk1"/>
                        </a:buClr>
                        <a:buSzPts val="1800"/>
                        <a:buFont typeface="Noto Sans Symbols"/>
                        <a:buChar char="▪"/>
                      </a:pPr>
                      <a:r>
                        <a:rPr lang="en-US" sz="1800" b="1" i="1" dirty="0">
                          <a:solidFill>
                            <a:schemeClr val="dk1"/>
                          </a:solidFill>
                          <a:latin typeface="Times New Roman"/>
                          <a:ea typeface="Times New Roman"/>
                          <a:cs typeface="Times New Roman"/>
                          <a:sym typeface="Times New Roman"/>
                        </a:rPr>
                        <a:t>Performance</a:t>
                      </a:r>
                      <a:endParaRPr dirty="0"/>
                    </a:p>
                    <a:p>
                      <a:pPr marL="0" marR="0" lvl="0" indent="0" algn="just" rtl="0">
                        <a:lnSpc>
                          <a:spcPct val="100000"/>
                        </a:lnSpc>
                        <a:spcBef>
                          <a:spcPts val="0"/>
                        </a:spcBef>
                        <a:spcAft>
                          <a:spcPts val="0"/>
                        </a:spcAft>
                        <a:buClr>
                          <a:schemeClr val="dk1"/>
                        </a:buClr>
                        <a:buSzPts val="1800"/>
                        <a:buFont typeface="Noto Sans Symbols"/>
                        <a:buNone/>
                      </a:pPr>
                      <a:r>
                        <a:rPr lang="en-US" sz="1800" b="1" i="1" dirty="0">
                          <a:solidFill>
                            <a:schemeClr val="dk1"/>
                          </a:solidFill>
                          <a:latin typeface="Times New Roman"/>
                          <a:ea typeface="Times New Roman"/>
                          <a:cs typeface="Times New Roman"/>
                          <a:sym typeface="Times New Roman"/>
                        </a:rPr>
                        <a:t>     </a:t>
                      </a:r>
                      <a:r>
                        <a:rPr lang="en-US" sz="1800" b="0" i="0" dirty="0">
                          <a:solidFill>
                            <a:schemeClr val="dk1"/>
                          </a:solidFill>
                          <a:latin typeface="Times New Roman"/>
                          <a:ea typeface="Times New Roman"/>
                          <a:cs typeface="Times New Roman"/>
                          <a:sym typeface="Times New Roman"/>
                        </a:rPr>
                        <a:t>- Broader concept made up of all work-related behaviors</a:t>
                      </a:r>
                      <a:endParaRPr dirty="0"/>
                    </a:p>
                    <a:p>
                      <a:pPr marL="285750" marR="0" lvl="0" indent="-285750" algn="just" rtl="0">
                        <a:lnSpc>
                          <a:spcPct val="100000"/>
                        </a:lnSpc>
                        <a:spcBef>
                          <a:spcPts val="0"/>
                        </a:spcBef>
                        <a:spcAft>
                          <a:spcPts val="0"/>
                        </a:spcAft>
                        <a:buClr>
                          <a:schemeClr val="dk1"/>
                        </a:buClr>
                        <a:buSzPts val="1800"/>
                        <a:buFont typeface="Noto Sans Symbols"/>
                        <a:buChar char="▪"/>
                      </a:pPr>
                      <a:r>
                        <a:rPr lang="en-US" sz="1800" b="1" i="1" dirty="0">
                          <a:solidFill>
                            <a:schemeClr val="dk1"/>
                          </a:solidFill>
                          <a:latin typeface="Times New Roman"/>
                          <a:ea typeface="Times New Roman"/>
                          <a:cs typeface="Times New Roman"/>
                          <a:sym typeface="Times New Roman"/>
                        </a:rPr>
                        <a:t>Commitment </a:t>
                      </a:r>
                      <a:endParaRPr dirty="0"/>
                    </a:p>
                    <a:p>
                      <a:pPr marL="0" marR="0" lvl="0" indent="0" algn="just" rtl="0">
                        <a:lnSpc>
                          <a:spcPct val="100000"/>
                        </a:lnSpc>
                        <a:spcBef>
                          <a:spcPts val="0"/>
                        </a:spcBef>
                        <a:spcAft>
                          <a:spcPts val="0"/>
                        </a:spcAft>
                        <a:buClr>
                          <a:schemeClr val="dk1"/>
                        </a:buClr>
                        <a:buSzPts val="1800"/>
                        <a:buFont typeface="Noto Sans Symbols"/>
                        <a:buNone/>
                      </a:pPr>
                      <a:r>
                        <a:rPr lang="en-US" sz="1800" b="0" i="0" dirty="0">
                          <a:solidFill>
                            <a:schemeClr val="dk1"/>
                          </a:solidFill>
                          <a:latin typeface="Times New Roman"/>
                          <a:ea typeface="Times New Roman"/>
                          <a:cs typeface="Times New Roman"/>
                          <a:sym typeface="Times New Roman"/>
                        </a:rPr>
                        <a:t>      - The degree to which an employee considers himself or herself a true member of the organizations. Overlooks minor sources of dissatisfaction, and intends to stay with the organization</a:t>
                      </a:r>
                      <a:endParaRPr dirty="0"/>
                    </a:p>
                    <a:p>
                      <a:pPr marL="0" marR="0" lvl="0" indent="0" algn="just" rtl="0">
                        <a:lnSpc>
                          <a:spcPct val="100000"/>
                        </a:lnSpc>
                        <a:spcBef>
                          <a:spcPts val="0"/>
                        </a:spcBef>
                        <a:spcAft>
                          <a:spcPts val="0"/>
                        </a:spcAft>
                        <a:buClr>
                          <a:schemeClr val="dk1"/>
                        </a:buClr>
                        <a:buSzPts val="1800"/>
                        <a:buFont typeface="Noto Sans Symbols"/>
                        <a:buNone/>
                      </a:pPr>
                      <a:endParaRPr sz="1800" b="0" i="0" dirty="0">
                        <a:latin typeface="Times New Roman"/>
                        <a:ea typeface="Times New Roman"/>
                        <a:cs typeface="Times New Roman"/>
                        <a:sym typeface="Times New Roman"/>
                      </a:endParaRPr>
                    </a:p>
                    <a:p>
                      <a:pPr marL="0" marR="0" lvl="0" indent="0" algn="just" rtl="0">
                        <a:spcBef>
                          <a:spcPts val="0"/>
                        </a:spcBef>
                        <a:spcAft>
                          <a:spcPts val="0"/>
                        </a:spcAft>
                        <a:buNone/>
                      </a:pPr>
                      <a:endParaRPr sz="1800" b="0" i="0" dirty="0">
                        <a:latin typeface="Times New Roman"/>
                        <a:ea typeface="Times New Roman"/>
                        <a:cs typeface="Times New Roman"/>
                        <a:sym typeface="Times New Roman"/>
                      </a:endParaRPr>
                    </a:p>
                  </a:txBody>
                  <a:tcPr marL="91450" marR="91450" marT="45725" marB="45725"/>
                </a:tc>
              </a:tr>
              <a:tr h="370850">
                <a:tc>
                  <a:txBody>
                    <a:bodyPr/>
                    <a:lstStyle/>
                    <a:p>
                      <a:pPr marL="0" marR="0" lvl="0" indent="0" algn="just" rtl="0">
                        <a:lnSpc>
                          <a:spcPct val="100000"/>
                        </a:lnSpc>
                        <a:spcBef>
                          <a:spcPts val="0"/>
                        </a:spcBef>
                        <a:spcAft>
                          <a:spcPts val="0"/>
                        </a:spcAft>
                        <a:buClr>
                          <a:schemeClr val="dk1"/>
                        </a:buClr>
                        <a:buSzPts val="1800"/>
                        <a:buFont typeface="Noto Sans Symbols"/>
                        <a:buNone/>
                      </a:pPr>
                      <a:endParaRPr sz="1800" b="0" i="0">
                        <a:solidFill>
                          <a:schemeClr val="dk1"/>
                        </a:solidFill>
                        <a:latin typeface="Times New Roman"/>
                        <a:ea typeface="Times New Roman"/>
                        <a:cs typeface="Times New Roman"/>
                        <a:sym typeface="Times New Roman"/>
                      </a:endParaRPr>
                    </a:p>
                  </a:txBody>
                  <a:tcPr marL="91450" marR="91450" marT="45725" marB="45725"/>
                </a:tc>
              </a:tr>
            </a:tbl>
          </a:graphicData>
        </a:graphic>
      </p:graphicFrame>
      <p:grpSp>
        <p:nvGrpSpPr>
          <p:cNvPr id="782" name="Google Shape;782;p50"/>
          <p:cNvGrpSpPr/>
          <p:nvPr/>
        </p:nvGrpSpPr>
        <p:grpSpPr>
          <a:xfrm>
            <a:off x="130614" y="576748"/>
            <a:ext cx="9421206" cy="524016"/>
            <a:chOff x="130614" y="576748"/>
            <a:chExt cx="9421206" cy="524016"/>
          </a:xfrm>
        </p:grpSpPr>
        <p:sp>
          <p:nvSpPr>
            <p:cNvPr id="783" name="Google Shape;783;p50"/>
            <p:cNvSpPr txBox="1"/>
            <p:nvPr/>
          </p:nvSpPr>
          <p:spPr>
            <a:xfrm>
              <a:off x="2325813" y="576748"/>
              <a:ext cx="7226007"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chemeClr val="lt1"/>
                  </a:solidFill>
                  <a:latin typeface="Times New Roman"/>
                  <a:ea typeface="Times New Roman"/>
                  <a:cs typeface="Times New Roman"/>
                  <a:sym typeface="Times New Roman"/>
                </a:rPr>
                <a:t>ORGANIZATIONAL BEHAVIOR</a:t>
              </a:r>
              <a:endParaRPr sz="2800">
                <a:solidFill>
                  <a:srgbClr val="FF9518"/>
                </a:solidFill>
                <a:latin typeface="Times New Roman"/>
                <a:ea typeface="Times New Roman"/>
                <a:cs typeface="Times New Roman"/>
                <a:sym typeface="Times New Roman"/>
              </a:endParaRPr>
            </a:p>
          </p:txBody>
        </p:sp>
        <p:sp>
          <p:nvSpPr>
            <p:cNvPr id="784" name="Google Shape;784;p50"/>
            <p:cNvSpPr/>
            <p:nvPr/>
          </p:nvSpPr>
          <p:spPr>
            <a:xfrm>
              <a:off x="130614" y="577544"/>
              <a:ext cx="2090637"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chemeClr val="lt1"/>
                  </a:solidFill>
                  <a:latin typeface="Times New Roman"/>
                  <a:ea typeface="Times New Roman"/>
                  <a:cs typeface="Times New Roman"/>
                  <a:sym typeface="Times New Roman"/>
                </a:rPr>
                <a:t>CHAPTER 1</a:t>
              </a:r>
              <a:endParaRPr/>
            </a:p>
          </p:txBody>
        </p:sp>
      </p:gr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Shape 788"/>
        <p:cNvGrpSpPr/>
        <p:nvPr/>
      </p:nvGrpSpPr>
      <p:grpSpPr>
        <a:xfrm>
          <a:off x="0" y="0"/>
          <a:ext cx="0" cy="0"/>
          <a:chOff x="0" y="0"/>
          <a:chExt cx="0" cy="0"/>
        </a:xfrm>
      </p:grpSpPr>
      <p:pic>
        <p:nvPicPr>
          <p:cNvPr id="789" name="Google Shape;789;p51"/>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790" name="Google Shape;790;p51"/>
          <p:cNvPicPr preferRelativeResize="0"/>
          <p:nvPr/>
        </p:nvPicPr>
        <p:blipFill rotWithShape="1">
          <a:blip r:embed="rId4">
            <a:alphaModFix/>
          </a:blip>
          <a:srcRect/>
          <a:stretch/>
        </p:blipFill>
        <p:spPr>
          <a:xfrm>
            <a:off x="2289771" y="5954663"/>
            <a:ext cx="9902229" cy="204838"/>
          </a:xfrm>
          <a:prstGeom prst="rect">
            <a:avLst/>
          </a:prstGeom>
          <a:noFill/>
          <a:ln>
            <a:noFill/>
          </a:ln>
        </p:spPr>
      </p:pic>
      <p:pic>
        <p:nvPicPr>
          <p:cNvPr id="791" name="Google Shape;791;p51"/>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792" name="Google Shape;792;p51"/>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793" name="Google Shape;793;p51"/>
          <p:cNvPicPr preferRelativeResize="0"/>
          <p:nvPr/>
        </p:nvPicPr>
        <p:blipFill rotWithShape="1">
          <a:blip r:embed="rId6">
            <a:alphaModFix/>
          </a:blip>
          <a:srcRect/>
          <a:stretch/>
        </p:blipFill>
        <p:spPr>
          <a:xfrm>
            <a:off x="-17323" y="0"/>
            <a:ext cx="9533101" cy="1610200"/>
          </a:xfrm>
          <a:prstGeom prst="rect">
            <a:avLst/>
          </a:prstGeom>
          <a:noFill/>
          <a:ln>
            <a:noFill/>
          </a:ln>
        </p:spPr>
      </p:pic>
      <p:sp>
        <p:nvSpPr>
          <p:cNvPr id="794" name="Google Shape;794;p51"/>
          <p:cNvSpPr txBox="1"/>
          <p:nvPr/>
        </p:nvSpPr>
        <p:spPr>
          <a:xfrm>
            <a:off x="1582617" y="1425534"/>
            <a:ext cx="9655226" cy="880369"/>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1800" b="1" i="1">
                <a:solidFill>
                  <a:schemeClr val="dk1"/>
                </a:solidFill>
                <a:latin typeface="Calibri"/>
                <a:ea typeface="Calibri"/>
                <a:cs typeface="Calibri"/>
                <a:sym typeface="Calibri"/>
              </a:rPr>
              <a:t>     </a:t>
            </a:r>
            <a:endParaRPr/>
          </a:p>
          <a:p>
            <a:pPr marL="285750" marR="0" lvl="0" indent="-171450" algn="just" rtl="0">
              <a:lnSpc>
                <a:spcPct val="150000"/>
              </a:lnSpc>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graphicFrame>
        <p:nvGraphicFramePr>
          <p:cNvPr id="795" name="Google Shape;795;p51"/>
          <p:cNvGraphicFramePr/>
          <p:nvPr/>
        </p:nvGraphicFramePr>
        <p:xfrm>
          <a:off x="1874165" y="1610200"/>
          <a:ext cx="9241550" cy="3845590"/>
        </p:xfrm>
        <a:graphic>
          <a:graphicData uri="http://schemas.openxmlformats.org/drawingml/2006/table">
            <a:tbl>
              <a:tblPr firstRow="1" bandRow="1">
                <a:noFill/>
                <a:tableStyleId>{056E4201-E133-446D-9ED5-A3494C18EBA9}</a:tableStyleId>
              </a:tblPr>
              <a:tblGrid>
                <a:gridCol w="9241550"/>
              </a:tblGrid>
              <a:tr h="370850">
                <a:tc>
                  <a:txBody>
                    <a:bodyPr/>
                    <a:lstStyle/>
                    <a:p>
                      <a:pPr marL="0" marR="0" lvl="0" indent="0" algn="just" rtl="0">
                        <a:lnSpc>
                          <a:spcPct val="100000"/>
                        </a:lnSpc>
                        <a:spcBef>
                          <a:spcPts val="0"/>
                        </a:spcBef>
                        <a:spcAft>
                          <a:spcPts val="0"/>
                        </a:spcAft>
                        <a:buClr>
                          <a:srgbClr val="0A1F61"/>
                        </a:buClr>
                        <a:buSzPts val="1800"/>
                        <a:buFont typeface="Times New Roman"/>
                        <a:buNone/>
                      </a:pPr>
                      <a:r>
                        <a:rPr lang="en-US" sz="1800" b="1" u="sng">
                          <a:solidFill>
                            <a:srgbClr val="0A1F61"/>
                          </a:solidFill>
                          <a:latin typeface="Times New Roman"/>
                          <a:ea typeface="Times New Roman"/>
                          <a:cs typeface="Times New Roman"/>
                          <a:sym typeface="Times New Roman"/>
                        </a:rPr>
                        <a:t>Managing for Effectiveness:</a:t>
                      </a:r>
                      <a:endParaRPr/>
                    </a:p>
                    <a:p>
                      <a:pPr marL="0" marR="0" lvl="0" indent="0" algn="just" rtl="0">
                        <a:lnSpc>
                          <a:spcPct val="100000"/>
                        </a:lnSpc>
                        <a:spcBef>
                          <a:spcPts val="0"/>
                        </a:spcBef>
                        <a:spcAft>
                          <a:spcPts val="0"/>
                        </a:spcAft>
                        <a:buClr>
                          <a:schemeClr val="dk1"/>
                        </a:buClr>
                        <a:buSzPts val="1800"/>
                        <a:buFont typeface="Calibri"/>
                        <a:buNone/>
                      </a:pPr>
                      <a:endParaRPr sz="1800" b="1" u="sng">
                        <a:solidFill>
                          <a:srgbClr val="0A1F61"/>
                        </a:solidFill>
                        <a:latin typeface="Times New Roman"/>
                        <a:ea typeface="Times New Roman"/>
                        <a:cs typeface="Times New Roman"/>
                        <a:sym typeface="Times New Roman"/>
                      </a:endParaRPr>
                    </a:p>
                    <a:p>
                      <a:pPr marL="0" marR="0" lvl="0" indent="0" algn="just" rtl="0">
                        <a:lnSpc>
                          <a:spcPct val="100000"/>
                        </a:lnSpc>
                        <a:spcBef>
                          <a:spcPts val="0"/>
                        </a:spcBef>
                        <a:spcAft>
                          <a:spcPts val="0"/>
                        </a:spcAft>
                        <a:buClr>
                          <a:srgbClr val="0A1F61"/>
                        </a:buClr>
                        <a:buSzPts val="1800"/>
                        <a:buFont typeface="Times New Roman"/>
                        <a:buNone/>
                      </a:pPr>
                      <a:r>
                        <a:rPr lang="en-US" sz="1800" b="1" u="sng">
                          <a:solidFill>
                            <a:srgbClr val="0A1F61"/>
                          </a:solidFill>
                          <a:latin typeface="Times New Roman"/>
                          <a:ea typeface="Times New Roman"/>
                          <a:cs typeface="Times New Roman"/>
                          <a:sym typeface="Times New Roman"/>
                        </a:rPr>
                        <a:t>3- Organizational citizenship</a:t>
                      </a:r>
                      <a:endParaRPr/>
                    </a:p>
                  </a:txBody>
                  <a:tcPr marL="91450" marR="91450" marT="45725" marB="45725"/>
                </a:tc>
              </a:tr>
              <a:tr h="370850">
                <a:tc>
                  <a:txBody>
                    <a:bodyPr/>
                    <a:lstStyle/>
                    <a:p>
                      <a:pPr marL="0" marR="0" lvl="0" indent="0" algn="just" rtl="0">
                        <a:lnSpc>
                          <a:spcPct val="100000"/>
                        </a:lnSpc>
                        <a:spcBef>
                          <a:spcPts val="0"/>
                        </a:spcBef>
                        <a:spcAft>
                          <a:spcPts val="0"/>
                        </a:spcAft>
                        <a:buClr>
                          <a:schemeClr val="dk1"/>
                        </a:buClr>
                        <a:buSzPts val="1800"/>
                        <a:buFont typeface="Noto Sans Symbols"/>
                        <a:buNone/>
                      </a:pPr>
                      <a:r>
                        <a:rPr lang="en-US" sz="1800" b="0" i="0">
                          <a:solidFill>
                            <a:schemeClr val="dk1"/>
                          </a:solidFill>
                          <a:latin typeface="Times New Roman"/>
                          <a:ea typeface="Times New Roman"/>
                          <a:cs typeface="Times New Roman"/>
                          <a:sym typeface="Times New Roman"/>
                        </a:rPr>
                        <a:t> Behavior of individuals that makes a positive overall contribution to the organization</a:t>
                      </a:r>
                      <a:endParaRPr/>
                    </a:p>
                    <a:p>
                      <a:pPr marL="0" marR="0" lvl="0" indent="0" algn="just" rtl="0">
                        <a:lnSpc>
                          <a:spcPct val="100000"/>
                        </a:lnSpc>
                        <a:spcBef>
                          <a:spcPts val="0"/>
                        </a:spcBef>
                        <a:spcAft>
                          <a:spcPts val="0"/>
                        </a:spcAft>
                        <a:buClr>
                          <a:schemeClr val="dk1"/>
                        </a:buClr>
                        <a:buSzPts val="1800"/>
                        <a:buFont typeface="Noto Sans Symbols"/>
                        <a:buNone/>
                      </a:pPr>
                      <a:endParaRPr sz="1800" b="0" i="0">
                        <a:solidFill>
                          <a:schemeClr val="dk1"/>
                        </a:solidFill>
                        <a:latin typeface="Times New Roman"/>
                        <a:ea typeface="Times New Roman"/>
                        <a:cs typeface="Times New Roman"/>
                        <a:sym typeface="Times New Roman"/>
                      </a:endParaRPr>
                    </a:p>
                    <a:p>
                      <a:pPr marL="285750" marR="0" lvl="0" indent="-285750" algn="just" rtl="0">
                        <a:lnSpc>
                          <a:spcPct val="100000"/>
                        </a:lnSpc>
                        <a:spcBef>
                          <a:spcPts val="0"/>
                        </a:spcBef>
                        <a:spcAft>
                          <a:spcPts val="0"/>
                        </a:spcAft>
                        <a:buClr>
                          <a:schemeClr val="dk1"/>
                        </a:buClr>
                        <a:buSzPts val="1800"/>
                        <a:buFont typeface="Noto Sans Symbols"/>
                        <a:buChar char="▪"/>
                      </a:pPr>
                      <a:r>
                        <a:rPr lang="en-US" sz="1800" b="1" i="1">
                          <a:solidFill>
                            <a:schemeClr val="dk1"/>
                          </a:solidFill>
                          <a:latin typeface="Times New Roman"/>
                          <a:ea typeface="Times New Roman"/>
                          <a:cs typeface="Times New Roman"/>
                          <a:sym typeface="Times New Roman"/>
                        </a:rPr>
                        <a:t>Examples:</a:t>
                      </a:r>
                      <a:endParaRPr/>
                    </a:p>
                    <a:p>
                      <a:pPr marL="0" marR="0" lvl="0" indent="0" algn="just" rtl="0">
                        <a:lnSpc>
                          <a:spcPct val="100000"/>
                        </a:lnSpc>
                        <a:spcBef>
                          <a:spcPts val="0"/>
                        </a:spcBef>
                        <a:spcAft>
                          <a:spcPts val="0"/>
                        </a:spcAft>
                        <a:buClr>
                          <a:schemeClr val="dk1"/>
                        </a:buClr>
                        <a:buSzPts val="1800"/>
                        <a:buFont typeface="Noto Sans Symbols"/>
                        <a:buNone/>
                      </a:pPr>
                      <a:r>
                        <a:rPr lang="en-US" sz="1800" b="1" i="1">
                          <a:solidFill>
                            <a:schemeClr val="dk1"/>
                          </a:solidFill>
                          <a:latin typeface="Times New Roman"/>
                          <a:ea typeface="Times New Roman"/>
                          <a:cs typeface="Times New Roman"/>
                          <a:sym typeface="Times New Roman"/>
                        </a:rPr>
                        <a:t> </a:t>
                      </a:r>
                      <a:r>
                        <a:rPr lang="en-US" sz="1800" b="0" i="0">
                          <a:solidFill>
                            <a:schemeClr val="dk1"/>
                          </a:solidFill>
                          <a:latin typeface="Times New Roman"/>
                          <a:ea typeface="Times New Roman"/>
                          <a:cs typeface="Times New Roman"/>
                          <a:sym typeface="Times New Roman"/>
                        </a:rPr>
                        <a:t>- Willingness to train new hires</a:t>
                      </a:r>
                      <a:endParaRPr/>
                    </a:p>
                    <a:p>
                      <a:pPr marL="0" marR="0" lvl="0" indent="0" algn="just" rtl="0">
                        <a:lnSpc>
                          <a:spcPct val="100000"/>
                        </a:lnSpc>
                        <a:spcBef>
                          <a:spcPts val="0"/>
                        </a:spcBef>
                        <a:spcAft>
                          <a:spcPts val="0"/>
                        </a:spcAft>
                        <a:buClr>
                          <a:schemeClr val="dk1"/>
                        </a:buClr>
                        <a:buSzPts val="1800"/>
                        <a:buFont typeface="Noto Sans Symbols"/>
                        <a:buNone/>
                      </a:pPr>
                      <a:r>
                        <a:rPr lang="en-US" sz="1800" b="0" i="0">
                          <a:solidFill>
                            <a:schemeClr val="dk1"/>
                          </a:solidFill>
                          <a:latin typeface="Times New Roman"/>
                          <a:ea typeface="Times New Roman"/>
                          <a:cs typeface="Times New Roman"/>
                          <a:sym typeface="Times New Roman"/>
                        </a:rPr>
                        <a:t> - Works late/overtime</a:t>
                      </a:r>
                      <a:endParaRPr/>
                    </a:p>
                    <a:p>
                      <a:pPr marL="0" marR="0" lvl="0" indent="0" algn="just" rtl="0">
                        <a:lnSpc>
                          <a:spcPct val="100000"/>
                        </a:lnSpc>
                        <a:spcBef>
                          <a:spcPts val="0"/>
                        </a:spcBef>
                        <a:spcAft>
                          <a:spcPts val="0"/>
                        </a:spcAft>
                        <a:buClr>
                          <a:schemeClr val="dk1"/>
                        </a:buClr>
                        <a:buSzPts val="1800"/>
                        <a:buFont typeface="Noto Sans Symbols"/>
                        <a:buNone/>
                      </a:pPr>
                      <a:r>
                        <a:rPr lang="en-US" sz="1800" b="0" i="0">
                          <a:solidFill>
                            <a:schemeClr val="dk1"/>
                          </a:solidFill>
                          <a:latin typeface="Times New Roman"/>
                          <a:ea typeface="Times New Roman"/>
                          <a:cs typeface="Times New Roman"/>
                          <a:sym typeface="Times New Roman"/>
                        </a:rPr>
                        <a:t> - Good attendance</a:t>
                      </a:r>
                      <a:endParaRPr/>
                    </a:p>
                    <a:p>
                      <a:pPr marL="0" marR="0" lvl="0" indent="0" algn="just" rtl="0">
                        <a:lnSpc>
                          <a:spcPct val="100000"/>
                        </a:lnSpc>
                        <a:spcBef>
                          <a:spcPts val="0"/>
                        </a:spcBef>
                        <a:spcAft>
                          <a:spcPts val="0"/>
                        </a:spcAft>
                        <a:buClr>
                          <a:schemeClr val="dk1"/>
                        </a:buClr>
                        <a:buSzPts val="1800"/>
                        <a:buFont typeface="Noto Sans Symbols"/>
                        <a:buNone/>
                      </a:pPr>
                      <a:r>
                        <a:rPr lang="en-US" sz="1800" b="0" i="0">
                          <a:solidFill>
                            <a:schemeClr val="dk1"/>
                          </a:solidFill>
                          <a:latin typeface="Times New Roman"/>
                          <a:ea typeface="Times New Roman"/>
                          <a:cs typeface="Times New Roman"/>
                          <a:sym typeface="Times New Roman"/>
                        </a:rPr>
                        <a:t> - Represents the organization well</a:t>
                      </a:r>
                      <a:endParaRPr/>
                    </a:p>
                    <a:p>
                      <a:pPr marL="0" marR="0" lvl="0" indent="0" algn="just" rtl="0">
                        <a:lnSpc>
                          <a:spcPct val="100000"/>
                        </a:lnSpc>
                        <a:spcBef>
                          <a:spcPts val="0"/>
                        </a:spcBef>
                        <a:spcAft>
                          <a:spcPts val="0"/>
                        </a:spcAft>
                        <a:buClr>
                          <a:schemeClr val="dk1"/>
                        </a:buClr>
                        <a:buSzPts val="1800"/>
                        <a:buFont typeface="Noto Sans Symbols"/>
                        <a:buNone/>
                      </a:pPr>
                      <a:r>
                        <a:rPr lang="en-US" sz="1800" b="0" i="0">
                          <a:solidFill>
                            <a:schemeClr val="dk1"/>
                          </a:solidFill>
                          <a:latin typeface="Times New Roman"/>
                          <a:ea typeface="Times New Roman"/>
                          <a:cs typeface="Times New Roman"/>
                          <a:sym typeface="Times New Roman"/>
                        </a:rPr>
                        <a:t> - Personal values consistent with the organizations </a:t>
                      </a:r>
                      <a:endParaRPr/>
                    </a:p>
                    <a:p>
                      <a:pPr marL="0" marR="0" lvl="0" indent="0" algn="just" rtl="0">
                        <a:lnSpc>
                          <a:spcPct val="100000"/>
                        </a:lnSpc>
                        <a:spcBef>
                          <a:spcPts val="0"/>
                        </a:spcBef>
                        <a:spcAft>
                          <a:spcPts val="0"/>
                        </a:spcAft>
                        <a:buClr>
                          <a:schemeClr val="dk1"/>
                        </a:buClr>
                        <a:buSzPts val="1800"/>
                        <a:buFont typeface="Noto Sans Symbols"/>
                        <a:buNone/>
                      </a:pPr>
                      <a:r>
                        <a:rPr lang="en-US" sz="1800" b="0" i="0">
                          <a:solidFill>
                            <a:schemeClr val="dk1"/>
                          </a:solidFill>
                          <a:latin typeface="Times New Roman"/>
                          <a:ea typeface="Times New Roman"/>
                          <a:cs typeface="Times New Roman"/>
                          <a:sym typeface="Times New Roman"/>
                        </a:rPr>
                        <a:t>    </a:t>
                      </a:r>
                      <a:endParaRPr sz="1800" b="0" i="0">
                        <a:latin typeface="Times New Roman"/>
                        <a:ea typeface="Times New Roman"/>
                        <a:cs typeface="Times New Roman"/>
                        <a:sym typeface="Times New Roman"/>
                      </a:endParaRPr>
                    </a:p>
                  </a:txBody>
                  <a:tcPr marL="91450" marR="91450" marT="45725" marB="45725"/>
                </a:tc>
              </a:tr>
              <a:tr h="370850">
                <a:tc>
                  <a:txBody>
                    <a:bodyPr/>
                    <a:lstStyle/>
                    <a:p>
                      <a:pPr marL="0" marR="0" lvl="0" indent="0" algn="just" rtl="0">
                        <a:lnSpc>
                          <a:spcPct val="100000"/>
                        </a:lnSpc>
                        <a:spcBef>
                          <a:spcPts val="0"/>
                        </a:spcBef>
                        <a:spcAft>
                          <a:spcPts val="0"/>
                        </a:spcAft>
                        <a:buClr>
                          <a:schemeClr val="dk1"/>
                        </a:buClr>
                        <a:buSzPts val="1800"/>
                        <a:buFont typeface="Noto Sans Symbols"/>
                        <a:buNone/>
                      </a:pPr>
                      <a:endParaRPr sz="1800" b="0" i="0">
                        <a:solidFill>
                          <a:schemeClr val="dk1"/>
                        </a:solidFill>
                        <a:latin typeface="Times New Roman"/>
                        <a:ea typeface="Times New Roman"/>
                        <a:cs typeface="Times New Roman"/>
                        <a:sym typeface="Times New Roman"/>
                      </a:endParaRPr>
                    </a:p>
                  </a:txBody>
                  <a:tcPr marL="91450" marR="91450" marT="45725" marB="45725"/>
                </a:tc>
              </a:tr>
            </a:tbl>
          </a:graphicData>
        </a:graphic>
      </p:graphicFrame>
      <p:grpSp>
        <p:nvGrpSpPr>
          <p:cNvPr id="796" name="Google Shape;796;p51"/>
          <p:cNvGrpSpPr/>
          <p:nvPr/>
        </p:nvGrpSpPr>
        <p:grpSpPr>
          <a:xfrm>
            <a:off x="130614" y="576748"/>
            <a:ext cx="9421206" cy="524016"/>
            <a:chOff x="130614" y="576748"/>
            <a:chExt cx="9421206" cy="524016"/>
          </a:xfrm>
        </p:grpSpPr>
        <p:sp>
          <p:nvSpPr>
            <p:cNvPr id="797" name="Google Shape;797;p51"/>
            <p:cNvSpPr txBox="1"/>
            <p:nvPr/>
          </p:nvSpPr>
          <p:spPr>
            <a:xfrm>
              <a:off x="2325813" y="576748"/>
              <a:ext cx="7226007"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chemeClr val="lt1"/>
                  </a:solidFill>
                  <a:latin typeface="Times New Roman"/>
                  <a:ea typeface="Times New Roman"/>
                  <a:cs typeface="Times New Roman"/>
                  <a:sym typeface="Times New Roman"/>
                </a:rPr>
                <a:t>ORGANIZATIONAL BEHAVIOR</a:t>
              </a:r>
              <a:endParaRPr sz="2800">
                <a:solidFill>
                  <a:srgbClr val="FF9518"/>
                </a:solidFill>
                <a:latin typeface="Times New Roman"/>
                <a:ea typeface="Times New Roman"/>
                <a:cs typeface="Times New Roman"/>
                <a:sym typeface="Times New Roman"/>
              </a:endParaRPr>
            </a:p>
          </p:txBody>
        </p:sp>
        <p:sp>
          <p:nvSpPr>
            <p:cNvPr id="798" name="Google Shape;798;p51"/>
            <p:cNvSpPr/>
            <p:nvPr/>
          </p:nvSpPr>
          <p:spPr>
            <a:xfrm>
              <a:off x="130614" y="577544"/>
              <a:ext cx="2090637"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chemeClr val="lt1"/>
                  </a:solidFill>
                  <a:latin typeface="Times New Roman"/>
                  <a:ea typeface="Times New Roman"/>
                  <a:cs typeface="Times New Roman"/>
                  <a:sym typeface="Times New Roman"/>
                </a:rPr>
                <a:t>CHAPTER 1</a:t>
              </a:r>
              <a:endParaRPr/>
            </a:p>
          </p:txBody>
        </p:sp>
      </p:gr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Shape 802"/>
        <p:cNvGrpSpPr/>
        <p:nvPr/>
      </p:nvGrpSpPr>
      <p:grpSpPr>
        <a:xfrm>
          <a:off x="0" y="0"/>
          <a:ext cx="0" cy="0"/>
          <a:chOff x="0" y="0"/>
          <a:chExt cx="0" cy="0"/>
        </a:xfrm>
      </p:grpSpPr>
      <p:pic>
        <p:nvPicPr>
          <p:cNvPr id="803" name="Google Shape;803;p52"/>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804" name="Google Shape;804;p52"/>
          <p:cNvPicPr preferRelativeResize="0"/>
          <p:nvPr/>
        </p:nvPicPr>
        <p:blipFill rotWithShape="1">
          <a:blip r:embed="rId4">
            <a:alphaModFix/>
          </a:blip>
          <a:srcRect/>
          <a:stretch/>
        </p:blipFill>
        <p:spPr>
          <a:xfrm>
            <a:off x="2289771" y="5954663"/>
            <a:ext cx="9902229" cy="204838"/>
          </a:xfrm>
          <a:prstGeom prst="rect">
            <a:avLst/>
          </a:prstGeom>
          <a:noFill/>
          <a:ln>
            <a:noFill/>
          </a:ln>
        </p:spPr>
      </p:pic>
      <p:pic>
        <p:nvPicPr>
          <p:cNvPr id="805" name="Google Shape;805;p52"/>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806" name="Google Shape;806;p52"/>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807" name="Google Shape;807;p52"/>
          <p:cNvPicPr preferRelativeResize="0"/>
          <p:nvPr/>
        </p:nvPicPr>
        <p:blipFill rotWithShape="1">
          <a:blip r:embed="rId6">
            <a:alphaModFix/>
          </a:blip>
          <a:srcRect/>
          <a:stretch/>
        </p:blipFill>
        <p:spPr>
          <a:xfrm>
            <a:off x="-17323" y="0"/>
            <a:ext cx="9533101" cy="1610200"/>
          </a:xfrm>
          <a:prstGeom prst="rect">
            <a:avLst/>
          </a:prstGeom>
          <a:noFill/>
          <a:ln>
            <a:noFill/>
          </a:ln>
        </p:spPr>
      </p:pic>
      <p:sp>
        <p:nvSpPr>
          <p:cNvPr id="808" name="Google Shape;808;p52"/>
          <p:cNvSpPr txBox="1"/>
          <p:nvPr/>
        </p:nvSpPr>
        <p:spPr>
          <a:xfrm>
            <a:off x="1582617" y="1425534"/>
            <a:ext cx="9655226" cy="880369"/>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1800" b="1" i="1">
                <a:solidFill>
                  <a:schemeClr val="dk1"/>
                </a:solidFill>
                <a:latin typeface="Calibri"/>
                <a:ea typeface="Calibri"/>
                <a:cs typeface="Calibri"/>
                <a:sym typeface="Calibri"/>
              </a:rPr>
              <a:t>     </a:t>
            </a:r>
            <a:endParaRPr/>
          </a:p>
          <a:p>
            <a:pPr marL="285750" marR="0" lvl="0" indent="-171450" algn="just" rtl="0">
              <a:lnSpc>
                <a:spcPct val="150000"/>
              </a:lnSpc>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graphicFrame>
        <p:nvGraphicFramePr>
          <p:cNvPr id="809" name="Google Shape;809;p52"/>
          <p:cNvGraphicFramePr/>
          <p:nvPr/>
        </p:nvGraphicFramePr>
        <p:xfrm>
          <a:off x="1855304" y="1610200"/>
          <a:ext cx="9260425" cy="4668550"/>
        </p:xfrm>
        <a:graphic>
          <a:graphicData uri="http://schemas.openxmlformats.org/drawingml/2006/table">
            <a:tbl>
              <a:tblPr firstRow="1" bandRow="1">
                <a:noFill/>
                <a:tableStyleId>{056E4201-E133-446D-9ED5-A3494C18EBA9}</a:tableStyleId>
              </a:tblPr>
              <a:tblGrid>
                <a:gridCol w="9260425"/>
              </a:tblGrid>
              <a:tr h="370850">
                <a:tc>
                  <a:txBody>
                    <a:bodyPr/>
                    <a:lstStyle/>
                    <a:p>
                      <a:pPr marL="0" marR="0" lvl="0" indent="0" algn="just" rtl="0">
                        <a:lnSpc>
                          <a:spcPct val="100000"/>
                        </a:lnSpc>
                        <a:spcBef>
                          <a:spcPts val="0"/>
                        </a:spcBef>
                        <a:spcAft>
                          <a:spcPts val="0"/>
                        </a:spcAft>
                        <a:buClr>
                          <a:srgbClr val="0A1F61"/>
                        </a:buClr>
                        <a:buSzPts val="1800"/>
                        <a:buFont typeface="Times New Roman"/>
                        <a:buNone/>
                      </a:pPr>
                      <a:r>
                        <a:rPr lang="en-US" sz="1800" b="1" u="sng" dirty="0">
                          <a:solidFill>
                            <a:srgbClr val="0A1F61"/>
                          </a:solidFill>
                          <a:latin typeface="Times New Roman"/>
                          <a:ea typeface="Times New Roman"/>
                          <a:cs typeface="Times New Roman"/>
                          <a:sym typeface="Times New Roman"/>
                        </a:rPr>
                        <a:t>Managing for Effectiveness:</a:t>
                      </a:r>
                      <a:endParaRPr dirty="0"/>
                    </a:p>
                    <a:p>
                      <a:pPr marL="0" marR="0" lvl="0" indent="0" algn="just" rtl="0">
                        <a:lnSpc>
                          <a:spcPct val="100000"/>
                        </a:lnSpc>
                        <a:spcBef>
                          <a:spcPts val="0"/>
                        </a:spcBef>
                        <a:spcAft>
                          <a:spcPts val="0"/>
                        </a:spcAft>
                        <a:buClr>
                          <a:schemeClr val="dk1"/>
                        </a:buClr>
                        <a:buSzPts val="1800"/>
                        <a:buFont typeface="Calibri"/>
                        <a:buNone/>
                      </a:pPr>
                      <a:endParaRPr sz="1800" b="1" u="sng" dirty="0">
                        <a:solidFill>
                          <a:srgbClr val="0A1F61"/>
                        </a:solidFill>
                        <a:latin typeface="Times New Roman"/>
                        <a:ea typeface="Times New Roman"/>
                        <a:cs typeface="Times New Roman"/>
                        <a:sym typeface="Times New Roman"/>
                      </a:endParaRPr>
                    </a:p>
                    <a:p>
                      <a:pPr marL="0" marR="0" lvl="0" indent="0" algn="just" rtl="0">
                        <a:lnSpc>
                          <a:spcPct val="100000"/>
                        </a:lnSpc>
                        <a:spcBef>
                          <a:spcPts val="0"/>
                        </a:spcBef>
                        <a:spcAft>
                          <a:spcPts val="0"/>
                        </a:spcAft>
                        <a:buClr>
                          <a:srgbClr val="0A1F61"/>
                        </a:buClr>
                        <a:buSzPts val="1800"/>
                        <a:buFont typeface="Times New Roman"/>
                        <a:buNone/>
                      </a:pPr>
                      <a:r>
                        <a:rPr lang="en-US" sz="1800" b="1" u="sng" dirty="0">
                          <a:solidFill>
                            <a:srgbClr val="0A1F61"/>
                          </a:solidFill>
                          <a:latin typeface="Times New Roman"/>
                          <a:ea typeface="Times New Roman"/>
                          <a:cs typeface="Times New Roman"/>
                          <a:sym typeface="Times New Roman"/>
                        </a:rPr>
                        <a:t>4- Dysfunctional behaviors</a:t>
                      </a:r>
                      <a:endParaRPr dirty="0"/>
                    </a:p>
                  </a:txBody>
                  <a:tcPr marL="91450" marR="91450" marT="45725" marB="45725"/>
                </a:tc>
              </a:tr>
              <a:tr h="370850">
                <a:tc>
                  <a:txBody>
                    <a:bodyPr/>
                    <a:lstStyle/>
                    <a:p>
                      <a:pPr marL="0" marR="0" lvl="0" indent="0" algn="just" rtl="0">
                        <a:lnSpc>
                          <a:spcPct val="100000"/>
                        </a:lnSpc>
                        <a:spcBef>
                          <a:spcPts val="0"/>
                        </a:spcBef>
                        <a:spcAft>
                          <a:spcPts val="0"/>
                        </a:spcAft>
                        <a:buClr>
                          <a:schemeClr val="dk1"/>
                        </a:buClr>
                        <a:buSzPts val="1800"/>
                        <a:buFont typeface="Noto Sans Symbols"/>
                        <a:buNone/>
                      </a:pPr>
                      <a:r>
                        <a:rPr lang="en-US" sz="1800" b="0" i="0" dirty="0">
                          <a:solidFill>
                            <a:schemeClr val="dk1"/>
                          </a:solidFill>
                          <a:latin typeface="Times New Roman"/>
                          <a:ea typeface="Times New Roman"/>
                          <a:cs typeface="Times New Roman"/>
                          <a:sym typeface="Times New Roman"/>
                        </a:rPr>
                        <a:t>Behaviors that detract from, rather than contribute to, organization performance.</a:t>
                      </a:r>
                      <a:endParaRPr dirty="0"/>
                    </a:p>
                    <a:p>
                      <a:pPr marL="0" marR="0" lvl="0" indent="0" algn="just" rtl="0">
                        <a:lnSpc>
                          <a:spcPct val="100000"/>
                        </a:lnSpc>
                        <a:spcBef>
                          <a:spcPts val="0"/>
                        </a:spcBef>
                        <a:spcAft>
                          <a:spcPts val="0"/>
                        </a:spcAft>
                        <a:buClr>
                          <a:schemeClr val="dk1"/>
                        </a:buClr>
                        <a:buSzPts val="1800"/>
                        <a:buFont typeface="Noto Sans Symbols"/>
                        <a:buNone/>
                      </a:pPr>
                      <a:endParaRPr sz="1800" b="0" i="0" dirty="0">
                        <a:solidFill>
                          <a:schemeClr val="dk1"/>
                        </a:solidFill>
                        <a:latin typeface="Times New Roman"/>
                        <a:ea typeface="Times New Roman"/>
                        <a:cs typeface="Times New Roman"/>
                        <a:sym typeface="Times New Roman"/>
                      </a:endParaRPr>
                    </a:p>
                    <a:p>
                      <a:pPr marL="285750" marR="0" lvl="0" indent="-285750" algn="just" rtl="0">
                        <a:lnSpc>
                          <a:spcPct val="100000"/>
                        </a:lnSpc>
                        <a:spcBef>
                          <a:spcPts val="0"/>
                        </a:spcBef>
                        <a:spcAft>
                          <a:spcPts val="0"/>
                        </a:spcAft>
                        <a:buClr>
                          <a:schemeClr val="dk1"/>
                        </a:buClr>
                        <a:buSzPts val="1800"/>
                        <a:buFont typeface="Noto Sans Symbols"/>
                        <a:buChar char="▪"/>
                      </a:pPr>
                      <a:r>
                        <a:rPr lang="en-US" sz="1800" b="1" i="1" dirty="0">
                          <a:solidFill>
                            <a:schemeClr val="dk1"/>
                          </a:solidFill>
                          <a:latin typeface="Times New Roman"/>
                          <a:ea typeface="Times New Roman"/>
                          <a:cs typeface="Times New Roman"/>
                          <a:sym typeface="Times New Roman"/>
                        </a:rPr>
                        <a:t>Examples:</a:t>
                      </a:r>
                      <a:endParaRPr dirty="0"/>
                    </a:p>
                    <a:p>
                      <a:pPr marL="0" marR="0" lvl="0" indent="0" algn="just" rtl="0">
                        <a:lnSpc>
                          <a:spcPct val="100000"/>
                        </a:lnSpc>
                        <a:spcBef>
                          <a:spcPts val="0"/>
                        </a:spcBef>
                        <a:spcAft>
                          <a:spcPts val="0"/>
                        </a:spcAft>
                        <a:buClr>
                          <a:schemeClr val="dk1"/>
                        </a:buClr>
                        <a:buSzPts val="1800"/>
                        <a:buFont typeface="Noto Sans Symbols"/>
                        <a:buNone/>
                      </a:pPr>
                      <a:r>
                        <a:rPr lang="en-US" sz="1800" b="1" i="1" dirty="0">
                          <a:solidFill>
                            <a:schemeClr val="dk1"/>
                          </a:solidFill>
                          <a:latin typeface="Times New Roman"/>
                          <a:ea typeface="Times New Roman"/>
                          <a:cs typeface="Times New Roman"/>
                          <a:sym typeface="Times New Roman"/>
                        </a:rPr>
                        <a:t> </a:t>
                      </a:r>
                      <a:r>
                        <a:rPr lang="en-US" sz="1800" b="0" i="0" dirty="0">
                          <a:solidFill>
                            <a:schemeClr val="dk1"/>
                          </a:solidFill>
                          <a:latin typeface="Times New Roman"/>
                          <a:ea typeface="Times New Roman"/>
                          <a:cs typeface="Times New Roman"/>
                          <a:sym typeface="Times New Roman"/>
                        </a:rPr>
                        <a:t>- Absenteeism</a:t>
                      </a:r>
                      <a:endParaRPr dirty="0"/>
                    </a:p>
                    <a:p>
                      <a:pPr marL="0" marR="0" lvl="0" indent="0" algn="just" rtl="0">
                        <a:lnSpc>
                          <a:spcPct val="100000"/>
                        </a:lnSpc>
                        <a:spcBef>
                          <a:spcPts val="0"/>
                        </a:spcBef>
                        <a:spcAft>
                          <a:spcPts val="0"/>
                        </a:spcAft>
                        <a:buClr>
                          <a:schemeClr val="dk1"/>
                        </a:buClr>
                        <a:buSzPts val="1800"/>
                        <a:buFont typeface="Noto Sans Symbols"/>
                        <a:buNone/>
                      </a:pPr>
                      <a:r>
                        <a:rPr lang="en-US" sz="1800" b="0" i="0" dirty="0">
                          <a:solidFill>
                            <a:schemeClr val="dk1"/>
                          </a:solidFill>
                          <a:latin typeface="Times New Roman"/>
                          <a:ea typeface="Times New Roman"/>
                          <a:cs typeface="Times New Roman"/>
                          <a:sym typeface="Times New Roman"/>
                        </a:rPr>
                        <a:t> -Turnover</a:t>
                      </a:r>
                      <a:endParaRPr dirty="0"/>
                    </a:p>
                    <a:p>
                      <a:pPr marL="0" marR="0" lvl="0" indent="0" algn="just" rtl="0">
                        <a:lnSpc>
                          <a:spcPct val="100000"/>
                        </a:lnSpc>
                        <a:spcBef>
                          <a:spcPts val="0"/>
                        </a:spcBef>
                        <a:spcAft>
                          <a:spcPts val="0"/>
                        </a:spcAft>
                        <a:buClr>
                          <a:schemeClr val="dk1"/>
                        </a:buClr>
                        <a:buSzPts val="1800"/>
                        <a:buFont typeface="Noto Sans Symbols"/>
                        <a:buNone/>
                      </a:pPr>
                      <a:r>
                        <a:rPr lang="en-US" sz="1800" b="0" i="0" dirty="0">
                          <a:solidFill>
                            <a:schemeClr val="dk1"/>
                          </a:solidFill>
                          <a:latin typeface="Times New Roman"/>
                          <a:ea typeface="Times New Roman"/>
                          <a:cs typeface="Times New Roman"/>
                          <a:sym typeface="Times New Roman"/>
                        </a:rPr>
                        <a:t> - theft, sabotage</a:t>
                      </a:r>
                      <a:endParaRPr dirty="0"/>
                    </a:p>
                    <a:p>
                      <a:pPr marL="0" marR="0" lvl="0" indent="0" algn="just" rtl="0">
                        <a:lnSpc>
                          <a:spcPct val="100000"/>
                        </a:lnSpc>
                        <a:spcBef>
                          <a:spcPts val="0"/>
                        </a:spcBef>
                        <a:spcAft>
                          <a:spcPts val="0"/>
                        </a:spcAft>
                        <a:buClr>
                          <a:schemeClr val="dk1"/>
                        </a:buClr>
                        <a:buSzPts val="1800"/>
                        <a:buFont typeface="Noto Sans Symbols"/>
                        <a:buNone/>
                      </a:pPr>
                      <a:r>
                        <a:rPr lang="en-US" sz="1800" b="0" i="0" dirty="0">
                          <a:solidFill>
                            <a:schemeClr val="dk1"/>
                          </a:solidFill>
                          <a:latin typeface="Times New Roman"/>
                          <a:ea typeface="Times New Roman"/>
                          <a:cs typeface="Times New Roman"/>
                          <a:sym typeface="Times New Roman"/>
                        </a:rPr>
                        <a:t> - Sexual and Racial Harassment</a:t>
                      </a:r>
                      <a:endParaRPr dirty="0"/>
                    </a:p>
                    <a:p>
                      <a:pPr marL="0" marR="0" lvl="0" indent="0" algn="just" rtl="0">
                        <a:lnSpc>
                          <a:spcPct val="100000"/>
                        </a:lnSpc>
                        <a:spcBef>
                          <a:spcPts val="0"/>
                        </a:spcBef>
                        <a:spcAft>
                          <a:spcPts val="0"/>
                        </a:spcAft>
                        <a:buClr>
                          <a:schemeClr val="dk1"/>
                        </a:buClr>
                        <a:buSzPts val="1800"/>
                        <a:buFont typeface="Noto Sans Symbols"/>
                        <a:buNone/>
                      </a:pPr>
                      <a:r>
                        <a:rPr lang="en-US" sz="1800" b="0" i="0" dirty="0">
                          <a:solidFill>
                            <a:schemeClr val="dk1"/>
                          </a:solidFill>
                          <a:latin typeface="Times New Roman"/>
                          <a:ea typeface="Times New Roman"/>
                          <a:cs typeface="Times New Roman"/>
                          <a:sym typeface="Times New Roman"/>
                        </a:rPr>
                        <a:t> - Politicized behavior (spreading rumors, etc.)</a:t>
                      </a:r>
                      <a:endParaRPr dirty="0"/>
                    </a:p>
                    <a:p>
                      <a:pPr marL="0" marR="0" lvl="0" indent="0" algn="just" rtl="0">
                        <a:lnSpc>
                          <a:spcPct val="100000"/>
                        </a:lnSpc>
                        <a:spcBef>
                          <a:spcPts val="0"/>
                        </a:spcBef>
                        <a:spcAft>
                          <a:spcPts val="0"/>
                        </a:spcAft>
                        <a:buClr>
                          <a:schemeClr val="dk1"/>
                        </a:buClr>
                        <a:buSzPts val="1800"/>
                        <a:buFont typeface="Noto Sans Symbols"/>
                        <a:buNone/>
                      </a:pPr>
                      <a:r>
                        <a:rPr lang="en-US" sz="1800" b="0" i="0" dirty="0">
                          <a:solidFill>
                            <a:schemeClr val="dk1"/>
                          </a:solidFill>
                          <a:latin typeface="Times New Roman"/>
                          <a:ea typeface="Times New Roman"/>
                          <a:cs typeface="Times New Roman"/>
                          <a:sym typeface="Times New Roman"/>
                        </a:rPr>
                        <a:t> - Incivility, rudeness</a:t>
                      </a:r>
                      <a:endParaRPr dirty="0"/>
                    </a:p>
                    <a:p>
                      <a:pPr marL="0" marR="0" lvl="0" indent="0" algn="just" rtl="0">
                        <a:lnSpc>
                          <a:spcPct val="100000"/>
                        </a:lnSpc>
                        <a:spcBef>
                          <a:spcPts val="0"/>
                        </a:spcBef>
                        <a:spcAft>
                          <a:spcPts val="0"/>
                        </a:spcAft>
                        <a:buClr>
                          <a:schemeClr val="dk1"/>
                        </a:buClr>
                        <a:buSzPts val="1800"/>
                        <a:buFont typeface="Noto Sans Symbols"/>
                        <a:buNone/>
                      </a:pPr>
                      <a:r>
                        <a:rPr lang="en-US" sz="1800" b="0" i="0" dirty="0">
                          <a:solidFill>
                            <a:schemeClr val="dk1"/>
                          </a:solidFill>
                          <a:latin typeface="Times New Roman"/>
                          <a:ea typeface="Times New Roman"/>
                          <a:cs typeface="Times New Roman"/>
                          <a:sym typeface="Times New Roman"/>
                        </a:rPr>
                        <a:t> - Bullying and workplace violence</a:t>
                      </a:r>
                      <a:endParaRPr dirty="0"/>
                    </a:p>
                    <a:p>
                      <a:pPr marL="0" marR="0" lvl="0" indent="0" algn="just" rtl="0">
                        <a:lnSpc>
                          <a:spcPct val="100000"/>
                        </a:lnSpc>
                        <a:spcBef>
                          <a:spcPts val="0"/>
                        </a:spcBef>
                        <a:spcAft>
                          <a:spcPts val="0"/>
                        </a:spcAft>
                        <a:buClr>
                          <a:schemeClr val="dk1"/>
                        </a:buClr>
                        <a:buSzPts val="1800"/>
                        <a:buFont typeface="Noto Sans Symbols"/>
                        <a:buNone/>
                      </a:pPr>
                      <a:r>
                        <a:rPr lang="en-US" sz="1800" b="0" i="0" dirty="0">
                          <a:solidFill>
                            <a:schemeClr val="dk1"/>
                          </a:solidFill>
                          <a:latin typeface="Times New Roman"/>
                          <a:ea typeface="Times New Roman"/>
                          <a:cs typeface="Times New Roman"/>
                          <a:sym typeface="Times New Roman"/>
                        </a:rPr>
                        <a:t>      </a:t>
                      </a:r>
                      <a:endParaRPr sz="1800" b="0" i="0" dirty="0">
                        <a:latin typeface="Times New Roman"/>
                        <a:ea typeface="Times New Roman"/>
                        <a:cs typeface="Times New Roman"/>
                        <a:sym typeface="Times New Roman"/>
                      </a:endParaRPr>
                    </a:p>
                    <a:p>
                      <a:pPr marL="0" marR="0" lvl="0" indent="0" algn="just" rtl="0">
                        <a:spcBef>
                          <a:spcPts val="0"/>
                        </a:spcBef>
                        <a:spcAft>
                          <a:spcPts val="0"/>
                        </a:spcAft>
                        <a:buNone/>
                      </a:pPr>
                      <a:endParaRPr sz="1800" b="0" i="0" dirty="0">
                        <a:latin typeface="Times New Roman"/>
                        <a:ea typeface="Times New Roman"/>
                        <a:cs typeface="Times New Roman"/>
                        <a:sym typeface="Times New Roman"/>
                      </a:endParaRPr>
                    </a:p>
                  </a:txBody>
                  <a:tcPr marL="91450" marR="91450" marT="45725" marB="45725"/>
                </a:tc>
              </a:tr>
              <a:tr h="370850">
                <a:tc>
                  <a:txBody>
                    <a:bodyPr/>
                    <a:lstStyle/>
                    <a:p>
                      <a:pPr marL="0" marR="0" lvl="0" indent="0" algn="just" rtl="0">
                        <a:lnSpc>
                          <a:spcPct val="100000"/>
                        </a:lnSpc>
                        <a:spcBef>
                          <a:spcPts val="0"/>
                        </a:spcBef>
                        <a:spcAft>
                          <a:spcPts val="0"/>
                        </a:spcAft>
                        <a:buClr>
                          <a:schemeClr val="dk1"/>
                        </a:buClr>
                        <a:buSzPts val="1800"/>
                        <a:buFont typeface="Noto Sans Symbols"/>
                        <a:buNone/>
                      </a:pPr>
                      <a:endParaRPr sz="1800" b="0" i="0">
                        <a:solidFill>
                          <a:schemeClr val="dk1"/>
                        </a:solidFill>
                        <a:latin typeface="Calibri"/>
                        <a:ea typeface="Calibri"/>
                        <a:cs typeface="Calibri"/>
                        <a:sym typeface="Calibri"/>
                      </a:endParaRPr>
                    </a:p>
                  </a:txBody>
                  <a:tcPr marL="91450" marR="91450" marT="45725" marB="45725"/>
                </a:tc>
              </a:tr>
            </a:tbl>
          </a:graphicData>
        </a:graphic>
      </p:graphicFrame>
      <p:grpSp>
        <p:nvGrpSpPr>
          <p:cNvPr id="810" name="Google Shape;810;p52"/>
          <p:cNvGrpSpPr/>
          <p:nvPr/>
        </p:nvGrpSpPr>
        <p:grpSpPr>
          <a:xfrm>
            <a:off x="130614" y="576748"/>
            <a:ext cx="9421206" cy="524016"/>
            <a:chOff x="130614" y="576748"/>
            <a:chExt cx="9421206" cy="524016"/>
          </a:xfrm>
        </p:grpSpPr>
        <p:sp>
          <p:nvSpPr>
            <p:cNvPr id="811" name="Google Shape;811;p52"/>
            <p:cNvSpPr txBox="1"/>
            <p:nvPr/>
          </p:nvSpPr>
          <p:spPr>
            <a:xfrm>
              <a:off x="2325813" y="576748"/>
              <a:ext cx="7226007"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chemeClr val="lt1"/>
                  </a:solidFill>
                  <a:latin typeface="Times New Roman"/>
                  <a:ea typeface="Times New Roman"/>
                  <a:cs typeface="Times New Roman"/>
                  <a:sym typeface="Times New Roman"/>
                </a:rPr>
                <a:t>ORGANIZATIONAL BEHAVIOR</a:t>
              </a:r>
              <a:endParaRPr sz="2800">
                <a:solidFill>
                  <a:srgbClr val="FF9518"/>
                </a:solidFill>
                <a:latin typeface="Times New Roman"/>
                <a:ea typeface="Times New Roman"/>
                <a:cs typeface="Times New Roman"/>
                <a:sym typeface="Times New Roman"/>
              </a:endParaRPr>
            </a:p>
          </p:txBody>
        </p:sp>
        <p:sp>
          <p:nvSpPr>
            <p:cNvPr id="812" name="Google Shape;812;p52"/>
            <p:cNvSpPr/>
            <p:nvPr/>
          </p:nvSpPr>
          <p:spPr>
            <a:xfrm>
              <a:off x="130614" y="577544"/>
              <a:ext cx="2090637"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chemeClr val="lt1"/>
                  </a:solidFill>
                  <a:latin typeface="Times New Roman"/>
                  <a:ea typeface="Times New Roman"/>
                  <a:cs typeface="Times New Roman"/>
                  <a:sym typeface="Times New Roman"/>
                </a:rPr>
                <a:t>CHAPTER 1</a:t>
              </a:r>
              <a:endParaRPr/>
            </a:p>
          </p:txBody>
        </p:sp>
      </p:gr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Shape 816"/>
        <p:cNvGrpSpPr/>
        <p:nvPr/>
      </p:nvGrpSpPr>
      <p:grpSpPr>
        <a:xfrm>
          <a:off x="0" y="0"/>
          <a:ext cx="0" cy="0"/>
          <a:chOff x="0" y="0"/>
          <a:chExt cx="0" cy="0"/>
        </a:xfrm>
      </p:grpSpPr>
      <p:pic>
        <p:nvPicPr>
          <p:cNvPr id="817" name="Google Shape;817;p5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818" name="Google Shape;818;p53"/>
          <p:cNvPicPr preferRelativeResize="0"/>
          <p:nvPr/>
        </p:nvPicPr>
        <p:blipFill rotWithShape="1">
          <a:blip r:embed="rId4">
            <a:alphaModFix/>
          </a:blip>
          <a:srcRect/>
          <a:stretch/>
        </p:blipFill>
        <p:spPr>
          <a:xfrm>
            <a:off x="2289771" y="5954663"/>
            <a:ext cx="9902229" cy="204838"/>
          </a:xfrm>
          <a:prstGeom prst="rect">
            <a:avLst/>
          </a:prstGeom>
          <a:noFill/>
          <a:ln>
            <a:noFill/>
          </a:ln>
        </p:spPr>
      </p:pic>
      <p:pic>
        <p:nvPicPr>
          <p:cNvPr id="819" name="Google Shape;819;p5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820" name="Google Shape;820;p5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821" name="Google Shape;821;p53"/>
          <p:cNvPicPr preferRelativeResize="0"/>
          <p:nvPr/>
        </p:nvPicPr>
        <p:blipFill rotWithShape="1">
          <a:blip r:embed="rId6">
            <a:alphaModFix/>
          </a:blip>
          <a:srcRect/>
          <a:stretch/>
        </p:blipFill>
        <p:spPr>
          <a:xfrm>
            <a:off x="-17323" y="0"/>
            <a:ext cx="9533101" cy="1610200"/>
          </a:xfrm>
          <a:prstGeom prst="rect">
            <a:avLst/>
          </a:prstGeom>
          <a:noFill/>
          <a:ln>
            <a:noFill/>
          </a:ln>
        </p:spPr>
      </p:pic>
      <p:sp>
        <p:nvSpPr>
          <p:cNvPr id="822" name="Google Shape;822;p53"/>
          <p:cNvSpPr txBox="1"/>
          <p:nvPr/>
        </p:nvSpPr>
        <p:spPr>
          <a:xfrm>
            <a:off x="1582617" y="1425534"/>
            <a:ext cx="9655226" cy="880369"/>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1800" b="1" i="1">
                <a:solidFill>
                  <a:schemeClr val="dk1"/>
                </a:solidFill>
                <a:latin typeface="Calibri"/>
                <a:ea typeface="Calibri"/>
                <a:cs typeface="Calibri"/>
                <a:sym typeface="Calibri"/>
              </a:rPr>
              <a:t>     </a:t>
            </a:r>
            <a:endParaRPr/>
          </a:p>
          <a:p>
            <a:pPr marL="285750" marR="0" lvl="0" indent="-171450" algn="just" rtl="0">
              <a:lnSpc>
                <a:spcPct val="150000"/>
              </a:lnSpc>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graphicFrame>
        <p:nvGraphicFramePr>
          <p:cNvPr id="823" name="Google Shape;823;p53"/>
          <p:cNvGraphicFramePr/>
          <p:nvPr/>
        </p:nvGraphicFramePr>
        <p:xfrm>
          <a:off x="1874165" y="1610200"/>
          <a:ext cx="9241550" cy="3571270"/>
        </p:xfrm>
        <a:graphic>
          <a:graphicData uri="http://schemas.openxmlformats.org/drawingml/2006/table">
            <a:tbl>
              <a:tblPr firstRow="1" bandRow="1">
                <a:noFill/>
                <a:tableStyleId>{056E4201-E133-446D-9ED5-A3494C18EBA9}</a:tableStyleId>
              </a:tblPr>
              <a:tblGrid>
                <a:gridCol w="9241550"/>
              </a:tblGrid>
              <a:tr h="370850">
                <a:tc>
                  <a:txBody>
                    <a:bodyPr/>
                    <a:lstStyle/>
                    <a:p>
                      <a:pPr marL="0" marR="0" lvl="0" indent="0" algn="just" rtl="0">
                        <a:lnSpc>
                          <a:spcPct val="100000"/>
                        </a:lnSpc>
                        <a:spcBef>
                          <a:spcPts val="0"/>
                        </a:spcBef>
                        <a:spcAft>
                          <a:spcPts val="0"/>
                        </a:spcAft>
                        <a:buClr>
                          <a:srgbClr val="0A1F61"/>
                        </a:buClr>
                        <a:buSzPts val="1800"/>
                        <a:buFont typeface="Times New Roman"/>
                        <a:buNone/>
                      </a:pPr>
                      <a:r>
                        <a:rPr lang="en-US" sz="1800" b="1" u="sng">
                          <a:solidFill>
                            <a:srgbClr val="0A1F61"/>
                          </a:solidFill>
                          <a:latin typeface="Times New Roman"/>
                          <a:ea typeface="Times New Roman"/>
                          <a:cs typeface="Times New Roman"/>
                          <a:sym typeface="Times New Roman"/>
                        </a:rPr>
                        <a:t>Managing for Effectiveness:</a:t>
                      </a:r>
                      <a:endParaRPr/>
                    </a:p>
                    <a:p>
                      <a:pPr marL="0" marR="0" lvl="0" indent="0" algn="just" rtl="0">
                        <a:lnSpc>
                          <a:spcPct val="100000"/>
                        </a:lnSpc>
                        <a:spcBef>
                          <a:spcPts val="0"/>
                        </a:spcBef>
                        <a:spcAft>
                          <a:spcPts val="0"/>
                        </a:spcAft>
                        <a:buClr>
                          <a:schemeClr val="dk1"/>
                        </a:buClr>
                        <a:buSzPts val="1800"/>
                        <a:buFont typeface="Calibri"/>
                        <a:buNone/>
                      </a:pPr>
                      <a:endParaRPr sz="1800" b="1" u="sng">
                        <a:solidFill>
                          <a:srgbClr val="0A1F61"/>
                        </a:solidFill>
                        <a:latin typeface="Times New Roman"/>
                        <a:ea typeface="Times New Roman"/>
                        <a:cs typeface="Times New Roman"/>
                        <a:sym typeface="Times New Roman"/>
                      </a:endParaRPr>
                    </a:p>
                    <a:p>
                      <a:pPr marL="0" marR="0" lvl="0" indent="0" algn="just" rtl="0">
                        <a:lnSpc>
                          <a:spcPct val="100000"/>
                        </a:lnSpc>
                        <a:spcBef>
                          <a:spcPts val="0"/>
                        </a:spcBef>
                        <a:spcAft>
                          <a:spcPts val="0"/>
                        </a:spcAft>
                        <a:buClr>
                          <a:srgbClr val="0A1F61"/>
                        </a:buClr>
                        <a:buSzPts val="1800"/>
                        <a:buFont typeface="Times New Roman"/>
                        <a:buNone/>
                      </a:pPr>
                      <a:r>
                        <a:rPr lang="en-US" sz="1800" b="1" u="sng">
                          <a:solidFill>
                            <a:srgbClr val="0A1F61"/>
                          </a:solidFill>
                          <a:latin typeface="Times New Roman"/>
                          <a:ea typeface="Times New Roman"/>
                          <a:cs typeface="Times New Roman"/>
                          <a:sym typeface="Times New Roman"/>
                        </a:rPr>
                        <a:t>5- Quality of information:</a:t>
                      </a:r>
                      <a:endParaRPr/>
                    </a:p>
                  </a:txBody>
                  <a:tcPr marL="91450" marR="91450" marT="45725" marB="45725"/>
                </a:tc>
              </a:tr>
              <a:tr h="370850">
                <a:tc>
                  <a:txBody>
                    <a:bodyPr/>
                    <a:lstStyle/>
                    <a:p>
                      <a:pPr marL="0" marR="0" lvl="0" indent="0" algn="just" rtl="0">
                        <a:lnSpc>
                          <a:spcPct val="100000"/>
                        </a:lnSpc>
                        <a:spcBef>
                          <a:spcPts val="0"/>
                        </a:spcBef>
                        <a:spcAft>
                          <a:spcPts val="0"/>
                        </a:spcAft>
                        <a:buClr>
                          <a:schemeClr val="dk1"/>
                        </a:buClr>
                        <a:buSzPts val="1800"/>
                        <a:buFont typeface="Noto Sans Symbols"/>
                        <a:buNone/>
                      </a:pPr>
                      <a:r>
                        <a:rPr lang="en-US" sz="1800" b="0" i="0">
                          <a:solidFill>
                            <a:schemeClr val="dk1"/>
                          </a:solidFill>
                          <a:latin typeface="Times New Roman"/>
                          <a:ea typeface="Times New Roman"/>
                          <a:cs typeface="Times New Roman"/>
                          <a:sym typeface="Times New Roman"/>
                        </a:rPr>
                        <a:t>How do we know what we know?</a:t>
                      </a:r>
                      <a:endParaRPr/>
                    </a:p>
                    <a:p>
                      <a:pPr marL="285750" marR="0" lvl="0" indent="-285750" algn="just" rtl="0">
                        <a:lnSpc>
                          <a:spcPct val="100000"/>
                        </a:lnSpc>
                        <a:spcBef>
                          <a:spcPts val="0"/>
                        </a:spcBef>
                        <a:spcAft>
                          <a:spcPts val="0"/>
                        </a:spcAft>
                        <a:buClr>
                          <a:schemeClr val="dk1"/>
                        </a:buClr>
                        <a:buSzPts val="1800"/>
                        <a:buFont typeface="Noto Sans Symbols"/>
                        <a:buChar char="▪"/>
                      </a:pPr>
                      <a:r>
                        <a:rPr lang="en-US" sz="1800" b="1" i="1">
                          <a:solidFill>
                            <a:schemeClr val="dk1"/>
                          </a:solidFill>
                          <a:latin typeface="Times New Roman"/>
                          <a:ea typeface="Times New Roman"/>
                          <a:cs typeface="Times New Roman"/>
                          <a:sym typeface="Times New Roman"/>
                        </a:rPr>
                        <a:t> </a:t>
                      </a:r>
                      <a:r>
                        <a:rPr lang="en-US" sz="1800" b="0" i="0">
                          <a:solidFill>
                            <a:schemeClr val="dk1"/>
                          </a:solidFill>
                          <a:latin typeface="Times New Roman"/>
                          <a:ea typeface="Times New Roman"/>
                          <a:cs typeface="Times New Roman"/>
                          <a:sym typeface="Times New Roman"/>
                        </a:rPr>
                        <a:t>“</a:t>
                      </a:r>
                      <a:r>
                        <a:rPr lang="en-US" sz="1800" b="1" i="1">
                          <a:solidFill>
                            <a:schemeClr val="dk1"/>
                          </a:solidFill>
                          <a:latin typeface="Times New Roman"/>
                          <a:ea typeface="Times New Roman"/>
                          <a:cs typeface="Times New Roman"/>
                          <a:sym typeface="Times New Roman"/>
                        </a:rPr>
                        <a:t>common” sense and institution </a:t>
                      </a:r>
                      <a:r>
                        <a:rPr lang="en-US" sz="1800" b="0" i="0">
                          <a:solidFill>
                            <a:schemeClr val="dk1"/>
                          </a:solidFill>
                          <a:latin typeface="Times New Roman"/>
                          <a:ea typeface="Times New Roman"/>
                          <a:cs typeface="Times New Roman"/>
                          <a:sym typeface="Times New Roman"/>
                        </a:rPr>
                        <a:t>and are often wrong-examples where one thing doesn’t necessary lead the other</a:t>
                      </a:r>
                      <a:endParaRPr/>
                    </a:p>
                    <a:p>
                      <a:pPr marL="0" marR="0" lvl="0" indent="0" algn="just" rtl="0">
                        <a:lnSpc>
                          <a:spcPct val="100000"/>
                        </a:lnSpc>
                        <a:spcBef>
                          <a:spcPts val="0"/>
                        </a:spcBef>
                        <a:spcAft>
                          <a:spcPts val="0"/>
                        </a:spcAft>
                        <a:buClr>
                          <a:schemeClr val="dk1"/>
                        </a:buClr>
                        <a:buSzPts val="1800"/>
                        <a:buFont typeface="Noto Sans Symbols"/>
                        <a:buNone/>
                      </a:pPr>
                      <a:r>
                        <a:rPr lang="en-US" sz="1800" b="0" i="0">
                          <a:solidFill>
                            <a:schemeClr val="dk1"/>
                          </a:solidFill>
                          <a:latin typeface="Times New Roman"/>
                          <a:ea typeface="Times New Roman"/>
                          <a:cs typeface="Times New Roman"/>
                          <a:sym typeface="Times New Roman"/>
                        </a:rPr>
                        <a:t> - Goals, confidence and performance</a:t>
                      </a:r>
                      <a:endParaRPr/>
                    </a:p>
                    <a:p>
                      <a:pPr marL="0" marR="0" lvl="0" indent="0" algn="just" rtl="0">
                        <a:lnSpc>
                          <a:spcPct val="100000"/>
                        </a:lnSpc>
                        <a:spcBef>
                          <a:spcPts val="0"/>
                        </a:spcBef>
                        <a:spcAft>
                          <a:spcPts val="0"/>
                        </a:spcAft>
                        <a:buClr>
                          <a:schemeClr val="dk1"/>
                        </a:buClr>
                        <a:buSzPts val="1800"/>
                        <a:buFont typeface="Noto Sans Symbols"/>
                        <a:buNone/>
                      </a:pPr>
                      <a:r>
                        <a:rPr lang="en-US" sz="1800" b="0" i="0">
                          <a:solidFill>
                            <a:schemeClr val="dk1"/>
                          </a:solidFill>
                          <a:latin typeface="Times New Roman"/>
                          <a:ea typeface="Times New Roman"/>
                          <a:cs typeface="Times New Roman"/>
                          <a:sym typeface="Times New Roman"/>
                        </a:rPr>
                        <a:t> - Satisfaction and productivity</a:t>
                      </a:r>
                      <a:endParaRPr/>
                    </a:p>
                    <a:p>
                      <a:pPr marL="0" marR="0" lvl="0" indent="0" algn="just" rtl="0">
                        <a:lnSpc>
                          <a:spcPct val="100000"/>
                        </a:lnSpc>
                        <a:spcBef>
                          <a:spcPts val="0"/>
                        </a:spcBef>
                        <a:spcAft>
                          <a:spcPts val="0"/>
                        </a:spcAft>
                        <a:buClr>
                          <a:schemeClr val="dk1"/>
                        </a:buClr>
                        <a:buSzPts val="1800"/>
                        <a:buFont typeface="Noto Sans Symbols"/>
                        <a:buNone/>
                      </a:pPr>
                      <a:r>
                        <a:rPr lang="en-US" sz="1800" b="0" i="0">
                          <a:solidFill>
                            <a:schemeClr val="dk1"/>
                          </a:solidFill>
                          <a:latin typeface="Times New Roman"/>
                          <a:ea typeface="Times New Roman"/>
                          <a:cs typeface="Times New Roman"/>
                          <a:sym typeface="Times New Roman"/>
                        </a:rPr>
                        <a:t> - Cohesion and performance</a:t>
                      </a:r>
                      <a:endParaRPr/>
                    </a:p>
                    <a:p>
                      <a:pPr marL="0" marR="0" lvl="0" indent="0" algn="just" rtl="0">
                        <a:lnSpc>
                          <a:spcPct val="100000"/>
                        </a:lnSpc>
                        <a:spcBef>
                          <a:spcPts val="0"/>
                        </a:spcBef>
                        <a:spcAft>
                          <a:spcPts val="0"/>
                        </a:spcAft>
                        <a:buClr>
                          <a:schemeClr val="dk1"/>
                        </a:buClr>
                        <a:buSzPts val="1800"/>
                        <a:buFont typeface="Noto Sans Symbols"/>
                        <a:buNone/>
                      </a:pPr>
                      <a:r>
                        <a:rPr lang="en-US" sz="1800" b="0" i="0">
                          <a:solidFill>
                            <a:schemeClr val="dk1"/>
                          </a:solidFill>
                          <a:latin typeface="Times New Roman"/>
                          <a:ea typeface="Times New Roman"/>
                          <a:cs typeface="Times New Roman"/>
                          <a:sym typeface="Times New Roman"/>
                        </a:rPr>
                        <a:t> - Reward and motivation</a:t>
                      </a:r>
                      <a:endParaRPr/>
                    </a:p>
                    <a:p>
                      <a:pPr marL="0" marR="0" lvl="0" indent="0" algn="just" rtl="0">
                        <a:lnSpc>
                          <a:spcPct val="100000"/>
                        </a:lnSpc>
                        <a:spcBef>
                          <a:spcPts val="0"/>
                        </a:spcBef>
                        <a:spcAft>
                          <a:spcPts val="0"/>
                        </a:spcAft>
                        <a:buClr>
                          <a:schemeClr val="dk1"/>
                        </a:buClr>
                        <a:buSzPts val="1800"/>
                        <a:buFont typeface="Noto Sans Symbols"/>
                        <a:buNone/>
                      </a:pPr>
                      <a:r>
                        <a:rPr lang="en-US" sz="1800" b="0" i="0">
                          <a:solidFill>
                            <a:schemeClr val="dk1"/>
                          </a:solidFill>
                          <a:latin typeface="Times New Roman"/>
                          <a:ea typeface="Times New Roman"/>
                          <a:cs typeface="Times New Roman"/>
                          <a:sym typeface="Times New Roman"/>
                        </a:rPr>
                        <a:t>     </a:t>
                      </a:r>
                      <a:endParaRPr sz="1800" b="0" i="0">
                        <a:latin typeface="Times New Roman"/>
                        <a:ea typeface="Times New Roman"/>
                        <a:cs typeface="Times New Roman"/>
                        <a:sym typeface="Times New Roman"/>
                      </a:endParaRPr>
                    </a:p>
                  </a:txBody>
                  <a:tcPr marL="91450" marR="91450" marT="45725" marB="45725"/>
                </a:tc>
              </a:tr>
              <a:tr h="370850">
                <a:tc>
                  <a:txBody>
                    <a:bodyPr/>
                    <a:lstStyle/>
                    <a:p>
                      <a:pPr marL="0" marR="0" lvl="0" indent="0" algn="just" rtl="0">
                        <a:lnSpc>
                          <a:spcPct val="100000"/>
                        </a:lnSpc>
                        <a:spcBef>
                          <a:spcPts val="0"/>
                        </a:spcBef>
                        <a:spcAft>
                          <a:spcPts val="0"/>
                        </a:spcAft>
                        <a:buClr>
                          <a:schemeClr val="dk1"/>
                        </a:buClr>
                        <a:buSzPts val="1800"/>
                        <a:buFont typeface="Noto Sans Symbols"/>
                        <a:buNone/>
                      </a:pPr>
                      <a:endParaRPr sz="1800" b="0" i="0">
                        <a:solidFill>
                          <a:schemeClr val="dk1"/>
                        </a:solidFill>
                        <a:latin typeface="Times New Roman"/>
                        <a:ea typeface="Times New Roman"/>
                        <a:cs typeface="Times New Roman"/>
                        <a:sym typeface="Times New Roman"/>
                      </a:endParaRPr>
                    </a:p>
                  </a:txBody>
                  <a:tcPr marL="91450" marR="91450" marT="45725" marB="45725"/>
                </a:tc>
              </a:tr>
            </a:tbl>
          </a:graphicData>
        </a:graphic>
      </p:graphicFrame>
      <p:grpSp>
        <p:nvGrpSpPr>
          <p:cNvPr id="824" name="Google Shape;824;p53"/>
          <p:cNvGrpSpPr/>
          <p:nvPr/>
        </p:nvGrpSpPr>
        <p:grpSpPr>
          <a:xfrm>
            <a:off x="130614" y="576748"/>
            <a:ext cx="9421206" cy="524016"/>
            <a:chOff x="130614" y="576748"/>
            <a:chExt cx="9421206" cy="524016"/>
          </a:xfrm>
        </p:grpSpPr>
        <p:sp>
          <p:nvSpPr>
            <p:cNvPr id="825" name="Google Shape;825;p53"/>
            <p:cNvSpPr txBox="1"/>
            <p:nvPr/>
          </p:nvSpPr>
          <p:spPr>
            <a:xfrm>
              <a:off x="2325813" y="576748"/>
              <a:ext cx="7226007"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chemeClr val="lt1"/>
                  </a:solidFill>
                  <a:latin typeface="Times New Roman"/>
                  <a:ea typeface="Times New Roman"/>
                  <a:cs typeface="Times New Roman"/>
                  <a:sym typeface="Times New Roman"/>
                </a:rPr>
                <a:t>ORGANIZATIONAL BEHAVIOR</a:t>
              </a:r>
              <a:endParaRPr sz="2800">
                <a:solidFill>
                  <a:srgbClr val="FF9518"/>
                </a:solidFill>
                <a:latin typeface="Times New Roman"/>
                <a:ea typeface="Times New Roman"/>
                <a:cs typeface="Times New Roman"/>
                <a:sym typeface="Times New Roman"/>
              </a:endParaRPr>
            </a:p>
          </p:txBody>
        </p:sp>
        <p:sp>
          <p:nvSpPr>
            <p:cNvPr id="826" name="Google Shape;826;p53"/>
            <p:cNvSpPr/>
            <p:nvPr/>
          </p:nvSpPr>
          <p:spPr>
            <a:xfrm>
              <a:off x="130614" y="577544"/>
              <a:ext cx="2090637"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chemeClr val="lt1"/>
                  </a:solidFill>
                  <a:latin typeface="Times New Roman"/>
                  <a:ea typeface="Times New Roman"/>
                  <a:cs typeface="Times New Roman"/>
                  <a:sym typeface="Times New Roman"/>
                </a:rPr>
                <a:t>CHAPTER 1</a:t>
              </a:r>
              <a:endParaRPr/>
            </a:p>
          </p:txBody>
        </p:sp>
      </p:gr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Shape 830"/>
        <p:cNvGrpSpPr/>
        <p:nvPr/>
      </p:nvGrpSpPr>
      <p:grpSpPr>
        <a:xfrm>
          <a:off x="0" y="0"/>
          <a:ext cx="0" cy="0"/>
          <a:chOff x="0" y="0"/>
          <a:chExt cx="0" cy="0"/>
        </a:xfrm>
      </p:grpSpPr>
      <p:pic>
        <p:nvPicPr>
          <p:cNvPr id="831" name="Google Shape;831;p5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832" name="Google Shape;832;p54"/>
          <p:cNvPicPr preferRelativeResize="0"/>
          <p:nvPr/>
        </p:nvPicPr>
        <p:blipFill rotWithShape="1">
          <a:blip r:embed="rId4">
            <a:alphaModFix/>
          </a:blip>
          <a:srcRect/>
          <a:stretch/>
        </p:blipFill>
        <p:spPr>
          <a:xfrm>
            <a:off x="2289771" y="5954663"/>
            <a:ext cx="9902229" cy="204838"/>
          </a:xfrm>
          <a:prstGeom prst="rect">
            <a:avLst/>
          </a:prstGeom>
          <a:noFill/>
          <a:ln>
            <a:noFill/>
          </a:ln>
        </p:spPr>
      </p:pic>
      <p:pic>
        <p:nvPicPr>
          <p:cNvPr id="833" name="Google Shape;833;p5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834" name="Google Shape;834;p5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835" name="Google Shape;835;p54"/>
          <p:cNvPicPr preferRelativeResize="0"/>
          <p:nvPr/>
        </p:nvPicPr>
        <p:blipFill rotWithShape="1">
          <a:blip r:embed="rId6">
            <a:alphaModFix/>
          </a:blip>
          <a:srcRect/>
          <a:stretch/>
        </p:blipFill>
        <p:spPr>
          <a:xfrm>
            <a:off x="-17323" y="0"/>
            <a:ext cx="9533101" cy="1610200"/>
          </a:xfrm>
          <a:prstGeom prst="rect">
            <a:avLst/>
          </a:prstGeom>
          <a:noFill/>
          <a:ln>
            <a:noFill/>
          </a:ln>
        </p:spPr>
      </p:pic>
      <p:sp>
        <p:nvSpPr>
          <p:cNvPr id="836" name="Google Shape;836;p54"/>
          <p:cNvSpPr txBox="1"/>
          <p:nvPr/>
        </p:nvSpPr>
        <p:spPr>
          <a:xfrm>
            <a:off x="1582617" y="1425534"/>
            <a:ext cx="9655226" cy="880369"/>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1800" b="1" i="1">
                <a:solidFill>
                  <a:schemeClr val="dk1"/>
                </a:solidFill>
                <a:latin typeface="Calibri"/>
                <a:ea typeface="Calibri"/>
                <a:cs typeface="Calibri"/>
                <a:sym typeface="Calibri"/>
              </a:rPr>
              <a:t>     </a:t>
            </a:r>
            <a:endParaRPr/>
          </a:p>
          <a:p>
            <a:pPr marL="285750" marR="0" lvl="0" indent="-171450" algn="just" rtl="0">
              <a:lnSpc>
                <a:spcPct val="150000"/>
              </a:lnSpc>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graphicFrame>
        <p:nvGraphicFramePr>
          <p:cNvPr id="837" name="Google Shape;837;p54"/>
          <p:cNvGraphicFramePr/>
          <p:nvPr/>
        </p:nvGraphicFramePr>
        <p:xfrm>
          <a:off x="1874164" y="1610200"/>
          <a:ext cx="9655225" cy="4119910"/>
        </p:xfrm>
        <a:graphic>
          <a:graphicData uri="http://schemas.openxmlformats.org/drawingml/2006/table">
            <a:tbl>
              <a:tblPr firstRow="1" bandRow="1">
                <a:noFill/>
                <a:tableStyleId>{056E4201-E133-446D-9ED5-A3494C18EBA9}</a:tableStyleId>
              </a:tblPr>
              <a:tblGrid>
                <a:gridCol w="9655225"/>
              </a:tblGrid>
              <a:tr h="370850">
                <a:tc>
                  <a:txBody>
                    <a:bodyPr/>
                    <a:lstStyle/>
                    <a:p>
                      <a:pPr marL="0" marR="0" lvl="0" indent="0" algn="just" rtl="0">
                        <a:lnSpc>
                          <a:spcPct val="100000"/>
                        </a:lnSpc>
                        <a:spcBef>
                          <a:spcPts val="0"/>
                        </a:spcBef>
                        <a:spcAft>
                          <a:spcPts val="0"/>
                        </a:spcAft>
                        <a:buClr>
                          <a:srgbClr val="0A1F61"/>
                        </a:buClr>
                        <a:buSzPts val="1800"/>
                        <a:buFont typeface="Times New Roman"/>
                        <a:buNone/>
                      </a:pPr>
                      <a:r>
                        <a:rPr lang="en-US" sz="1800" b="1" u="sng" dirty="0">
                          <a:solidFill>
                            <a:srgbClr val="0A1F61"/>
                          </a:solidFill>
                          <a:latin typeface="Times New Roman"/>
                          <a:ea typeface="Times New Roman"/>
                          <a:cs typeface="Times New Roman"/>
                          <a:sym typeface="Times New Roman"/>
                        </a:rPr>
                        <a:t>Managing for Effectiveness:</a:t>
                      </a:r>
                      <a:endParaRPr dirty="0"/>
                    </a:p>
                    <a:p>
                      <a:pPr marL="0" marR="0" lvl="0" indent="0" algn="just" rtl="0">
                        <a:lnSpc>
                          <a:spcPct val="100000"/>
                        </a:lnSpc>
                        <a:spcBef>
                          <a:spcPts val="0"/>
                        </a:spcBef>
                        <a:spcAft>
                          <a:spcPts val="0"/>
                        </a:spcAft>
                        <a:buClr>
                          <a:schemeClr val="dk1"/>
                        </a:buClr>
                        <a:buSzPts val="1800"/>
                        <a:buFont typeface="Calibri"/>
                        <a:buNone/>
                      </a:pPr>
                      <a:endParaRPr sz="1800" b="1" u="sng" dirty="0">
                        <a:solidFill>
                          <a:srgbClr val="0A1F61"/>
                        </a:solidFill>
                        <a:latin typeface="Times New Roman"/>
                        <a:ea typeface="Times New Roman"/>
                        <a:cs typeface="Times New Roman"/>
                        <a:sym typeface="Times New Roman"/>
                      </a:endParaRPr>
                    </a:p>
                    <a:p>
                      <a:pPr marL="0" marR="0" lvl="0" indent="0" algn="just" rtl="0">
                        <a:lnSpc>
                          <a:spcPct val="100000"/>
                        </a:lnSpc>
                        <a:spcBef>
                          <a:spcPts val="0"/>
                        </a:spcBef>
                        <a:spcAft>
                          <a:spcPts val="0"/>
                        </a:spcAft>
                        <a:buClr>
                          <a:srgbClr val="0A1F61"/>
                        </a:buClr>
                        <a:buSzPts val="1800"/>
                        <a:buFont typeface="Times New Roman"/>
                        <a:buNone/>
                      </a:pPr>
                      <a:r>
                        <a:rPr lang="en-US" sz="1800" b="1" u="sng" dirty="0">
                          <a:solidFill>
                            <a:srgbClr val="0A1F61"/>
                          </a:solidFill>
                          <a:latin typeface="Times New Roman"/>
                          <a:ea typeface="Times New Roman"/>
                          <a:cs typeface="Times New Roman"/>
                          <a:sym typeface="Times New Roman"/>
                        </a:rPr>
                        <a:t>5- The scientific method :</a:t>
                      </a:r>
                      <a:endParaRPr dirty="0"/>
                    </a:p>
                    <a:p>
                      <a:pPr marL="285750" marR="0" lvl="0" indent="-285750" algn="just" rtl="0">
                        <a:lnSpc>
                          <a:spcPct val="100000"/>
                        </a:lnSpc>
                        <a:spcBef>
                          <a:spcPts val="0"/>
                        </a:spcBef>
                        <a:spcAft>
                          <a:spcPts val="0"/>
                        </a:spcAft>
                        <a:buClr>
                          <a:schemeClr val="dk1"/>
                        </a:buClr>
                        <a:buSzPts val="1800"/>
                        <a:buFont typeface="Arial"/>
                        <a:buChar char="•"/>
                      </a:pPr>
                      <a:r>
                        <a:rPr lang="en-US" sz="1800" b="1" u="none" dirty="0">
                          <a:solidFill>
                            <a:schemeClr val="dk1"/>
                          </a:solidFill>
                          <a:latin typeface="Times New Roman"/>
                          <a:ea typeface="Times New Roman"/>
                          <a:cs typeface="Times New Roman"/>
                          <a:sym typeface="Times New Roman"/>
                        </a:rPr>
                        <a:t>Intuition </a:t>
                      </a:r>
                      <a:r>
                        <a:rPr lang="en-US" sz="1800" b="1" u="none" dirty="0">
                          <a:solidFill>
                            <a:srgbClr val="0A1F61"/>
                          </a:solidFill>
                          <a:latin typeface="Times New Roman"/>
                          <a:ea typeface="Times New Roman"/>
                          <a:cs typeface="Times New Roman"/>
                          <a:sym typeface="Times New Roman"/>
                        </a:rPr>
                        <a:t>: </a:t>
                      </a:r>
                      <a:r>
                        <a:rPr lang="en-US" sz="1800" b="0" i="0" dirty="0">
                          <a:solidFill>
                            <a:schemeClr val="dk1"/>
                          </a:solidFill>
                          <a:latin typeface="Times New Roman"/>
                          <a:ea typeface="Times New Roman"/>
                          <a:cs typeface="Times New Roman"/>
                          <a:sym typeface="Times New Roman"/>
                        </a:rPr>
                        <a:t>Many people think that they good understanding of the others from observations and they can motivate them to do  certain job by using observation only but this was right in the past .</a:t>
                      </a:r>
                      <a:endParaRPr dirty="0"/>
                    </a:p>
                  </a:txBody>
                  <a:tcPr marL="91450" marR="91450" marT="45725" marB="45725"/>
                </a:tc>
              </a:tr>
              <a:tr h="370850">
                <a:tc>
                  <a:txBody>
                    <a:bodyPr/>
                    <a:lstStyle/>
                    <a:p>
                      <a:pPr marL="285750" marR="0" lvl="0" indent="-285750" algn="just" rtl="0">
                        <a:lnSpc>
                          <a:spcPct val="100000"/>
                        </a:lnSpc>
                        <a:spcBef>
                          <a:spcPts val="0"/>
                        </a:spcBef>
                        <a:spcAft>
                          <a:spcPts val="0"/>
                        </a:spcAft>
                        <a:buClr>
                          <a:schemeClr val="dk1"/>
                        </a:buClr>
                        <a:buSzPts val="1800"/>
                        <a:buFont typeface="Noto Sans Symbols"/>
                        <a:buChar char="▪"/>
                      </a:pPr>
                      <a:r>
                        <a:rPr lang="en-US" sz="1800" b="1" i="1" dirty="0">
                          <a:solidFill>
                            <a:schemeClr val="dk1"/>
                          </a:solidFill>
                          <a:latin typeface="Times New Roman"/>
                          <a:ea typeface="Times New Roman"/>
                          <a:cs typeface="Times New Roman"/>
                          <a:sym typeface="Times New Roman"/>
                        </a:rPr>
                        <a:t> A theory </a:t>
                      </a:r>
                      <a:r>
                        <a:rPr lang="en-US" sz="1800" b="0" i="0" dirty="0">
                          <a:solidFill>
                            <a:schemeClr val="dk1"/>
                          </a:solidFill>
                          <a:latin typeface="Times New Roman"/>
                          <a:ea typeface="Times New Roman"/>
                          <a:cs typeface="Times New Roman"/>
                          <a:sym typeface="Times New Roman"/>
                        </a:rPr>
                        <a:t>is a collection of verbal and symbolic that specify how and why variables are related, and the conditions under which they should and should not relate.</a:t>
                      </a:r>
                      <a:endParaRPr dirty="0"/>
                    </a:p>
                    <a:p>
                      <a:pPr marL="285750" marR="0" lvl="0" indent="-285750" algn="just" rtl="0">
                        <a:lnSpc>
                          <a:spcPct val="100000"/>
                        </a:lnSpc>
                        <a:spcBef>
                          <a:spcPts val="0"/>
                        </a:spcBef>
                        <a:spcAft>
                          <a:spcPts val="0"/>
                        </a:spcAft>
                        <a:buClr>
                          <a:schemeClr val="dk1"/>
                        </a:buClr>
                        <a:buSzPts val="1800"/>
                        <a:buFont typeface="Noto Sans Symbols"/>
                        <a:buChar char="▪"/>
                      </a:pPr>
                      <a:r>
                        <a:rPr lang="en-US" sz="1800" b="1" i="1" dirty="0">
                          <a:solidFill>
                            <a:schemeClr val="dk1"/>
                          </a:solidFill>
                          <a:latin typeface="Times New Roman"/>
                          <a:ea typeface="Times New Roman"/>
                          <a:cs typeface="Times New Roman"/>
                          <a:sym typeface="Times New Roman"/>
                        </a:rPr>
                        <a:t>A hypothesis </a:t>
                      </a:r>
                      <a:r>
                        <a:rPr lang="en-US" sz="1800" b="0" i="0" dirty="0">
                          <a:solidFill>
                            <a:schemeClr val="dk1"/>
                          </a:solidFill>
                          <a:latin typeface="Times New Roman"/>
                          <a:ea typeface="Times New Roman"/>
                          <a:cs typeface="Times New Roman"/>
                          <a:sym typeface="Times New Roman"/>
                        </a:rPr>
                        <a:t>is a written prediction specifying expected relationships between certain variables.</a:t>
                      </a:r>
                      <a:endParaRPr dirty="0"/>
                    </a:p>
                    <a:p>
                      <a:pPr marL="285750" marR="0" lvl="0" indent="-285750" algn="just" rtl="0">
                        <a:lnSpc>
                          <a:spcPct val="100000"/>
                        </a:lnSpc>
                        <a:spcBef>
                          <a:spcPts val="0"/>
                        </a:spcBef>
                        <a:spcAft>
                          <a:spcPts val="0"/>
                        </a:spcAft>
                        <a:buClr>
                          <a:schemeClr val="dk1"/>
                        </a:buClr>
                        <a:buSzPts val="1800"/>
                        <a:buFont typeface="Noto Sans Symbols"/>
                        <a:buChar char="▪"/>
                      </a:pPr>
                      <a:r>
                        <a:rPr lang="en-US" sz="1800" b="1" i="1" dirty="0">
                          <a:solidFill>
                            <a:schemeClr val="dk1"/>
                          </a:solidFill>
                          <a:latin typeface="Times New Roman"/>
                          <a:ea typeface="Times New Roman"/>
                          <a:cs typeface="Times New Roman"/>
                          <a:sym typeface="Times New Roman"/>
                        </a:rPr>
                        <a:t> The Independent variable </a:t>
                      </a:r>
                      <a:r>
                        <a:rPr lang="en-US" sz="1800" b="0" i="0" dirty="0">
                          <a:solidFill>
                            <a:schemeClr val="dk1"/>
                          </a:solidFill>
                          <a:latin typeface="Times New Roman"/>
                          <a:ea typeface="Times New Roman"/>
                          <a:cs typeface="Times New Roman"/>
                          <a:sym typeface="Times New Roman"/>
                        </a:rPr>
                        <a:t> is the variable that is predicted  and not affected by something else.</a:t>
                      </a:r>
                      <a:endParaRPr dirty="0"/>
                    </a:p>
                    <a:p>
                      <a:pPr marL="285750" marR="0" lvl="0" indent="-285750" algn="just" rtl="0">
                        <a:lnSpc>
                          <a:spcPct val="100000"/>
                        </a:lnSpc>
                        <a:spcBef>
                          <a:spcPts val="0"/>
                        </a:spcBef>
                        <a:spcAft>
                          <a:spcPts val="0"/>
                        </a:spcAft>
                        <a:buClr>
                          <a:schemeClr val="dk1"/>
                        </a:buClr>
                        <a:buSzPts val="1800"/>
                        <a:buFont typeface="Noto Sans Symbols"/>
                        <a:buChar char="▪"/>
                      </a:pPr>
                      <a:r>
                        <a:rPr lang="en-US" sz="1800" b="0" i="0" dirty="0">
                          <a:solidFill>
                            <a:schemeClr val="dk1"/>
                          </a:solidFill>
                          <a:latin typeface="Times New Roman"/>
                          <a:ea typeface="Times New Roman"/>
                          <a:cs typeface="Times New Roman"/>
                          <a:sym typeface="Times New Roman"/>
                        </a:rPr>
                        <a:t> </a:t>
                      </a:r>
                      <a:r>
                        <a:rPr lang="en-US" sz="1800" b="1" i="1" dirty="0">
                          <a:solidFill>
                            <a:schemeClr val="dk1"/>
                          </a:solidFill>
                          <a:latin typeface="Times New Roman"/>
                          <a:ea typeface="Times New Roman"/>
                          <a:cs typeface="Times New Roman"/>
                          <a:sym typeface="Times New Roman"/>
                        </a:rPr>
                        <a:t> The dependent variable </a:t>
                      </a:r>
                      <a:r>
                        <a:rPr lang="en-US" sz="1800" b="0" i="0" dirty="0">
                          <a:solidFill>
                            <a:schemeClr val="dk1"/>
                          </a:solidFill>
                          <a:latin typeface="Times New Roman"/>
                          <a:ea typeface="Times New Roman"/>
                          <a:cs typeface="Times New Roman"/>
                          <a:sym typeface="Times New Roman"/>
                        </a:rPr>
                        <a:t> is variable predicted to be affected by something else. </a:t>
                      </a:r>
                      <a:endParaRPr dirty="0"/>
                    </a:p>
                    <a:p>
                      <a:pPr marL="285750" marR="0" lvl="0" indent="-285750" algn="just" rtl="0">
                        <a:lnSpc>
                          <a:spcPct val="100000"/>
                        </a:lnSpc>
                        <a:spcBef>
                          <a:spcPts val="0"/>
                        </a:spcBef>
                        <a:spcAft>
                          <a:spcPts val="0"/>
                        </a:spcAft>
                        <a:buClr>
                          <a:schemeClr val="dk1"/>
                        </a:buClr>
                        <a:buSzPts val="1800"/>
                        <a:buFont typeface="Noto Sans Symbols"/>
                        <a:buChar char="▪"/>
                      </a:pPr>
                      <a:r>
                        <a:rPr lang="en-US" sz="1800" b="1" i="1" dirty="0">
                          <a:solidFill>
                            <a:schemeClr val="dk1"/>
                          </a:solidFill>
                          <a:latin typeface="Times New Roman"/>
                          <a:ea typeface="Times New Roman"/>
                          <a:cs typeface="Times New Roman"/>
                          <a:sym typeface="Times New Roman"/>
                        </a:rPr>
                        <a:t>Correlations:  </a:t>
                      </a:r>
                      <a:r>
                        <a:rPr lang="en-US" sz="1800" b="0" i="0" dirty="0">
                          <a:solidFill>
                            <a:schemeClr val="dk1"/>
                          </a:solidFill>
                          <a:latin typeface="Times New Roman"/>
                          <a:ea typeface="Times New Roman"/>
                          <a:cs typeface="Times New Roman"/>
                          <a:sym typeface="Times New Roman"/>
                        </a:rPr>
                        <a:t>reflects the size and strength of the statistical relationships between two variable.</a:t>
                      </a:r>
                      <a:endParaRPr dirty="0"/>
                    </a:p>
                    <a:p>
                      <a:pPr marL="285750" marR="0" lvl="0" indent="-171450" algn="just" rtl="0">
                        <a:lnSpc>
                          <a:spcPct val="100000"/>
                        </a:lnSpc>
                        <a:spcBef>
                          <a:spcPts val="0"/>
                        </a:spcBef>
                        <a:spcAft>
                          <a:spcPts val="0"/>
                        </a:spcAft>
                        <a:buClr>
                          <a:schemeClr val="dk1"/>
                        </a:buClr>
                        <a:buSzPts val="1800"/>
                        <a:buFont typeface="Noto Sans Symbols"/>
                        <a:buNone/>
                      </a:pPr>
                      <a:endParaRPr sz="1800" b="0" i="0" dirty="0">
                        <a:solidFill>
                          <a:schemeClr val="dk1"/>
                        </a:solidFill>
                        <a:latin typeface="Times New Roman"/>
                        <a:ea typeface="Times New Roman"/>
                        <a:cs typeface="Times New Roman"/>
                        <a:sym typeface="Times New Roman"/>
                      </a:endParaRPr>
                    </a:p>
                    <a:p>
                      <a:pPr marL="0" marR="0" lvl="0" indent="0" algn="just" rtl="0">
                        <a:spcBef>
                          <a:spcPts val="0"/>
                        </a:spcBef>
                        <a:spcAft>
                          <a:spcPts val="0"/>
                        </a:spcAft>
                        <a:buNone/>
                      </a:pPr>
                      <a:endParaRPr sz="1800" b="0" i="0" dirty="0">
                        <a:latin typeface="Times New Roman"/>
                        <a:ea typeface="Times New Roman"/>
                        <a:cs typeface="Times New Roman"/>
                        <a:sym typeface="Times New Roman"/>
                      </a:endParaRPr>
                    </a:p>
                  </a:txBody>
                  <a:tcPr marL="91450" marR="91450" marT="45725" marB="45725"/>
                </a:tc>
              </a:tr>
              <a:tr h="370850">
                <a:tc>
                  <a:txBody>
                    <a:bodyPr/>
                    <a:lstStyle/>
                    <a:p>
                      <a:pPr marL="0" marR="0" lvl="0" indent="0" algn="just" rtl="0">
                        <a:lnSpc>
                          <a:spcPct val="100000"/>
                        </a:lnSpc>
                        <a:spcBef>
                          <a:spcPts val="0"/>
                        </a:spcBef>
                        <a:spcAft>
                          <a:spcPts val="0"/>
                        </a:spcAft>
                        <a:buClr>
                          <a:schemeClr val="dk1"/>
                        </a:buClr>
                        <a:buSzPts val="1800"/>
                        <a:buFont typeface="Noto Sans Symbols"/>
                        <a:buNone/>
                      </a:pPr>
                      <a:endParaRPr sz="1800" b="0" i="0">
                        <a:solidFill>
                          <a:schemeClr val="dk1"/>
                        </a:solidFill>
                        <a:latin typeface="Times New Roman"/>
                        <a:ea typeface="Times New Roman"/>
                        <a:cs typeface="Times New Roman"/>
                        <a:sym typeface="Times New Roman"/>
                      </a:endParaRPr>
                    </a:p>
                  </a:txBody>
                  <a:tcPr marL="91450" marR="91450" marT="45725" marB="45725"/>
                </a:tc>
              </a:tr>
            </a:tbl>
          </a:graphicData>
        </a:graphic>
      </p:graphicFrame>
      <p:grpSp>
        <p:nvGrpSpPr>
          <p:cNvPr id="838" name="Google Shape;838;p54"/>
          <p:cNvGrpSpPr/>
          <p:nvPr/>
        </p:nvGrpSpPr>
        <p:grpSpPr>
          <a:xfrm>
            <a:off x="130614" y="576748"/>
            <a:ext cx="9421206" cy="524016"/>
            <a:chOff x="130614" y="576748"/>
            <a:chExt cx="9421206" cy="524016"/>
          </a:xfrm>
        </p:grpSpPr>
        <p:sp>
          <p:nvSpPr>
            <p:cNvPr id="839" name="Google Shape;839;p54"/>
            <p:cNvSpPr txBox="1"/>
            <p:nvPr/>
          </p:nvSpPr>
          <p:spPr>
            <a:xfrm>
              <a:off x="2325813" y="576748"/>
              <a:ext cx="7226007"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chemeClr val="lt1"/>
                  </a:solidFill>
                  <a:latin typeface="Times New Roman"/>
                  <a:ea typeface="Times New Roman"/>
                  <a:cs typeface="Times New Roman"/>
                  <a:sym typeface="Times New Roman"/>
                </a:rPr>
                <a:t>ORGANIZATIONAL BEHAVIOR</a:t>
              </a:r>
              <a:endParaRPr sz="2800">
                <a:solidFill>
                  <a:srgbClr val="FF9518"/>
                </a:solidFill>
                <a:latin typeface="Times New Roman"/>
                <a:ea typeface="Times New Roman"/>
                <a:cs typeface="Times New Roman"/>
                <a:sym typeface="Times New Roman"/>
              </a:endParaRPr>
            </a:p>
          </p:txBody>
        </p:sp>
        <p:sp>
          <p:nvSpPr>
            <p:cNvPr id="840" name="Google Shape;840;p54"/>
            <p:cNvSpPr/>
            <p:nvPr/>
          </p:nvSpPr>
          <p:spPr>
            <a:xfrm>
              <a:off x="130614" y="577544"/>
              <a:ext cx="2090637"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chemeClr val="lt1"/>
                  </a:solidFill>
                  <a:latin typeface="Times New Roman"/>
                  <a:ea typeface="Times New Roman"/>
                  <a:cs typeface="Times New Roman"/>
                  <a:sym typeface="Times New Roman"/>
                </a:rPr>
                <a:t>CHAPTER 1</a:t>
              </a:r>
              <a:endParaRPr/>
            </a:p>
          </p:txBody>
        </p:sp>
      </p:gr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Shape 844"/>
        <p:cNvGrpSpPr/>
        <p:nvPr/>
      </p:nvGrpSpPr>
      <p:grpSpPr>
        <a:xfrm>
          <a:off x="0" y="0"/>
          <a:ext cx="0" cy="0"/>
          <a:chOff x="0" y="0"/>
          <a:chExt cx="0" cy="0"/>
        </a:xfrm>
      </p:grpSpPr>
      <p:pic>
        <p:nvPicPr>
          <p:cNvPr id="845" name="Google Shape;845;p55"/>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846" name="Google Shape;846;p55"/>
          <p:cNvPicPr preferRelativeResize="0"/>
          <p:nvPr/>
        </p:nvPicPr>
        <p:blipFill rotWithShape="1">
          <a:blip r:embed="rId4">
            <a:alphaModFix/>
          </a:blip>
          <a:srcRect/>
          <a:stretch/>
        </p:blipFill>
        <p:spPr>
          <a:xfrm>
            <a:off x="2289771" y="5954663"/>
            <a:ext cx="9902229" cy="204838"/>
          </a:xfrm>
          <a:prstGeom prst="rect">
            <a:avLst/>
          </a:prstGeom>
          <a:noFill/>
          <a:ln>
            <a:noFill/>
          </a:ln>
        </p:spPr>
      </p:pic>
      <p:pic>
        <p:nvPicPr>
          <p:cNvPr id="847" name="Google Shape;847;p55"/>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848" name="Google Shape;848;p55"/>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849" name="Google Shape;849;p55"/>
          <p:cNvPicPr preferRelativeResize="0"/>
          <p:nvPr/>
        </p:nvPicPr>
        <p:blipFill rotWithShape="1">
          <a:blip r:embed="rId6">
            <a:alphaModFix/>
          </a:blip>
          <a:srcRect/>
          <a:stretch/>
        </p:blipFill>
        <p:spPr>
          <a:xfrm>
            <a:off x="-17323" y="0"/>
            <a:ext cx="9533101" cy="1610200"/>
          </a:xfrm>
          <a:prstGeom prst="rect">
            <a:avLst/>
          </a:prstGeom>
          <a:noFill/>
          <a:ln>
            <a:noFill/>
          </a:ln>
        </p:spPr>
      </p:pic>
      <p:sp>
        <p:nvSpPr>
          <p:cNvPr id="850" name="Google Shape;850;p55"/>
          <p:cNvSpPr txBox="1"/>
          <p:nvPr/>
        </p:nvSpPr>
        <p:spPr>
          <a:xfrm>
            <a:off x="1874165" y="1610200"/>
            <a:ext cx="5388025" cy="2723782"/>
          </a:xfrm>
          <a:prstGeom prst="rect">
            <a:avLst/>
          </a:prstGeom>
          <a:noFill/>
          <a:ln>
            <a:noFill/>
          </a:ln>
        </p:spPr>
        <p:txBody>
          <a:bodyPr spcFirstLastPara="1" wrap="square" lIns="91425" tIns="45700" rIns="91425" bIns="45700" anchor="t" anchorCtr="0">
            <a:spAutoFit/>
          </a:bodyPr>
          <a:lstStyle/>
          <a:p>
            <a:pPr marL="0" marR="0" lvl="0" indent="0" algn="just" rtl="0">
              <a:lnSpc>
                <a:spcPct val="100000"/>
              </a:lnSpc>
              <a:spcBef>
                <a:spcPts val="0"/>
              </a:spcBef>
              <a:spcAft>
                <a:spcPts val="0"/>
              </a:spcAft>
              <a:buClr>
                <a:srgbClr val="0A1F61"/>
              </a:buClr>
              <a:buSzPts val="1800"/>
              <a:buFont typeface="Times New Roman"/>
              <a:buNone/>
            </a:pPr>
            <a:r>
              <a:rPr lang="en-US" sz="1800" b="1" u="sng" dirty="0">
                <a:solidFill>
                  <a:srgbClr val="0A1F61"/>
                </a:solidFill>
                <a:latin typeface="Times New Roman"/>
                <a:ea typeface="Times New Roman"/>
                <a:cs typeface="Times New Roman"/>
                <a:sym typeface="Times New Roman"/>
              </a:rPr>
              <a:t>The scientific method :</a:t>
            </a:r>
            <a:endParaRPr dirty="0"/>
          </a:p>
          <a:p>
            <a:pPr marL="0" marR="0" lvl="0" indent="0" algn="just" rtl="0">
              <a:lnSpc>
                <a:spcPct val="100000"/>
              </a:lnSpc>
              <a:spcBef>
                <a:spcPts val="0"/>
              </a:spcBef>
              <a:spcAft>
                <a:spcPts val="0"/>
              </a:spcAft>
              <a:buClr>
                <a:schemeClr val="dk1"/>
              </a:buClr>
              <a:buSzPts val="1800"/>
              <a:buFont typeface="Calibri"/>
              <a:buNone/>
            </a:pPr>
            <a:endParaRPr sz="1800" b="1" u="sng" dirty="0">
              <a:solidFill>
                <a:srgbClr val="0A1F61"/>
              </a:solidFill>
              <a:latin typeface="Times New Roman"/>
              <a:ea typeface="Times New Roman"/>
              <a:cs typeface="Times New Roman"/>
              <a:sym typeface="Times New Roman"/>
            </a:endParaRPr>
          </a:p>
          <a:p>
            <a:pPr marL="0" marR="0" lvl="0" indent="0" algn="just" rtl="0">
              <a:lnSpc>
                <a:spcPct val="150000"/>
              </a:lnSpc>
              <a:spcBef>
                <a:spcPts val="0"/>
              </a:spcBef>
              <a:spcAft>
                <a:spcPts val="0"/>
              </a:spcAft>
              <a:buNone/>
            </a:pPr>
            <a:r>
              <a:rPr lang="en-US" sz="1800" b="1" i="1" dirty="0">
                <a:solidFill>
                  <a:schemeClr val="dk1"/>
                </a:solidFill>
                <a:latin typeface="Times New Roman"/>
                <a:ea typeface="Times New Roman"/>
                <a:cs typeface="Times New Roman"/>
                <a:sym typeface="Times New Roman"/>
              </a:rPr>
              <a:t>Figure </a:t>
            </a:r>
            <a:r>
              <a:rPr lang="en-US" sz="1800" b="1" i="1" dirty="0" smtClean="0">
                <a:solidFill>
                  <a:schemeClr val="dk1"/>
                </a:solidFill>
                <a:latin typeface="Times New Roman"/>
                <a:ea typeface="Times New Roman"/>
                <a:cs typeface="Times New Roman"/>
                <a:sym typeface="Times New Roman"/>
              </a:rPr>
              <a:t>1.5</a:t>
            </a:r>
            <a:endParaRPr dirty="0"/>
          </a:p>
          <a:p>
            <a:pPr marL="0" marR="0" lvl="0" indent="0" algn="just" rtl="0">
              <a:lnSpc>
                <a:spcPct val="150000"/>
              </a:lnSpc>
              <a:spcBef>
                <a:spcPts val="0"/>
              </a:spcBef>
              <a:spcAft>
                <a:spcPts val="0"/>
              </a:spcAft>
              <a:buNone/>
            </a:pPr>
            <a:r>
              <a:rPr lang="en-US" sz="1800" dirty="0">
                <a:solidFill>
                  <a:schemeClr val="dk1"/>
                </a:solidFill>
                <a:latin typeface="Times New Roman"/>
                <a:ea typeface="Times New Roman"/>
                <a:cs typeface="Times New Roman"/>
                <a:sym typeface="Times New Roman"/>
              </a:rPr>
              <a:t>The scientific method is useful approach to learning more about organizational behavior. Using theory to develop hypotheses and then collecting and studying relevant data can help generate new knowledge.</a:t>
            </a:r>
            <a:endParaRPr dirty="0"/>
          </a:p>
        </p:txBody>
      </p:sp>
      <p:pic>
        <p:nvPicPr>
          <p:cNvPr id="851" name="Google Shape;851;p55"/>
          <p:cNvPicPr preferRelativeResize="0"/>
          <p:nvPr/>
        </p:nvPicPr>
        <p:blipFill rotWithShape="1">
          <a:blip r:embed="rId7">
            <a:alphaModFix/>
          </a:blip>
          <a:srcRect/>
          <a:stretch/>
        </p:blipFill>
        <p:spPr>
          <a:xfrm>
            <a:off x="7581457" y="1890712"/>
            <a:ext cx="4171950" cy="3076575"/>
          </a:xfrm>
          <a:prstGeom prst="rect">
            <a:avLst/>
          </a:prstGeom>
          <a:noFill/>
          <a:ln>
            <a:noFill/>
          </a:ln>
        </p:spPr>
      </p:pic>
      <p:grpSp>
        <p:nvGrpSpPr>
          <p:cNvPr id="852" name="Google Shape;852;p55"/>
          <p:cNvGrpSpPr/>
          <p:nvPr/>
        </p:nvGrpSpPr>
        <p:grpSpPr>
          <a:xfrm>
            <a:off x="130614" y="576748"/>
            <a:ext cx="9421206" cy="524016"/>
            <a:chOff x="130614" y="576748"/>
            <a:chExt cx="9421206" cy="524016"/>
          </a:xfrm>
        </p:grpSpPr>
        <p:sp>
          <p:nvSpPr>
            <p:cNvPr id="853" name="Google Shape;853;p55"/>
            <p:cNvSpPr txBox="1"/>
            <p:nvPr/>
          </p:nvSpPr>
          <p:spPr>
            <a:xfrm>
              <a:off x="2325813" y="576748"/>
              <a:ext cx="7226007"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chemeClr val="lt1"/>
                  </a:solidFill>
                  <a:latin typeface="Times New Roman"/>
                  <a:ea typeface="Times New Roman"/>
                  <a:cs typeface="Times New Roman"/>
                  <a:sym typeface="Times New Roman"/>
                </a:rPr>
                <a:t>ORGANIZATIONAL BEHAVIOR</a:t>
              </a:r>
              <a:endParaRPr sz="2800">
                <a:solidFill>
                  <a:srgbClr val="FF9518"/>
                </a:solidFill>
                <a:latin typeface="Times New Roman"/>
                <a:ea typeface="Times New Roman"/>
                <a:cs typeface="Times New Roman"/>
                <a:sym typeface="Times New Roman"/>
              </a:endParaRPr>
            </a:p>
          </p:txBody>
        </p:sp>
        <p:sp>
          <p:nvSpPr>
            <p:cNvPr id="854" name="Google Shape;854;p55"/>
            <p:cNvSpPr/>
            <p:nvPr/>
          </p:nvSpPr>
          <p:spPr>
            <a:xfrm>
              <a:off x="130614" y="577544"/>
              <a:ext cx="2090637"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chemeClr val="lt1"/>
                  </a:solidFill>
                  <a:latin typeface="Times New Roman"/>
                  <a:ea typeface="Times New Roman"/>
                  <a:cs typeface="Times New Roman"/>
                  <a:sym typeface="Times New Roman"/>
                </a:rPr>
                <a:t>CHAPTER 1</a:t>
              </a:r>
              <a:endParaRPr/>
            </a:p>
          </p:txBody>
        </p:sp>
      </p:gr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Shape 858"/>
        <p:cNvGrpSpPr/>
        <p:nvPr/>
      </p:nvGrpSpPr>
      <p:grpSpPr>
        <a:xfrm>
          <a:off x="0" y="0"/>
          <a:ext cx="0" cy="0"/>
          <a:chOff x="0" y="0"/>
          <a:chExt cx="0" cy="0"/>
        </a:xfrm>
      </p:grpSpPr>
      <p:pic>
        <p:nvPicPr>
          <p:cNvPr id="859" name="Google Shape;859;p56"/>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860" name="Google Shape;860;p56"/>
          <p:cNvPicPr preferRelativeResize="0"/>
          <p:nvPr/>
        </p:nvPicPr>
        <p:blipFill rotWithShape="1">
          <a:blip r:embed="rId4">
            <a:alphaModFix/>
          </a:blip>
          <a:srcRect/>
          <a:stretch/>
        </p:blipFill>
        <p:spPr>
          <a:xfrm>
            <a:off x="2289771" y="5954663"/>
            <a:ext cx="9902229" cy="204838"/>
          </a:xfrm>
          <a:prstGeom prst="rect">
            <a:avLst/>
          </a:prstGeom>
          <a:noFill/>
          <a:ln>
            <a:noFill/>
          </a:ln>
        </p:spPr>
      </p:pic>
      <p:pic>
        <p:nvPicPr>
          <p:cNvPr id="861" name="Google Shape;861;p56"/>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862" name="Google Shape;862;p56"/>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863" name="Google Shape;863;p56"/>
          <p:cNvPicPr preferRelativeResize="0"/>
          <p:nvPr/>
        </p:nvPicPr>
        <p:blipFill rotWithShape="1">
          <a:blip r:embed="rId6">
            <a:alphaModFix/>
          </a:blip>
          <a:srcRect/>
          <a:stretch/>
        </p:blipFill>
        <p:spPr>
          <a:xfrm>
            <a:off x="-17323" y="0"/>
            <a:ext cx="9533101" cy="1610200"/>
          </a:xfrm>
          <a:prstGeom prst="rect">
            <a:avLst/>
          </a:prstGeom>
          <a:noFill/>
          <a:ln>
            <a:noFill/>
          </a:ln>
        </p:spPr>
      </p:pic>
      <p:sp>
        <p:nvSpPr>
          <p:cNvPr id="864" name="Google Shape;864;p56"/>
          <p:cNvSpPr txBox="1"/>
          <p:nvPr/>
        </p:nvSpPr>
        <p:spPr>
          <a:xfrm>
            <a:off x="1874166" y="1610200"/>
            <a:ext cx="3731504" cy="397027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A1F61"/>
              </a:buClr>
              <a:buSzPts val="1800"/>
              <a:buFont typeface="Times New Roman"/>
              <a:buNone/>
            </a:pPr>
            <a:r>
              <a:rPr lang="en-US" sz="1800" b="1" u="sng" dirty="0">
                <a:solidFill>
                  <a:srgbClr val="0A1F61"/>
                </a:solidFill>
                <a:latin typeface="Times New Roman"/>
                <a:ea typeface="Times New Roman"/>
                <a:cs typeface="Times New Roman"/>
                <a:sym typeface="Times New Roman"/>
              </a:rPr>
              <a:t>Organizational Behavior Framework:</a:t>
            </a:r>
            <a:endParaRPr dirty="0"/>
          </a:p>
          <a:p>
            <a:pPr marL="0" marR="0" lvl="0" indent="0" algn="just" rtl="0">
              <a:lnSpc>
                <a:spcPct val="150000"/>
              </a:lnSpc>
              <a:spcBef>
                <a:spcPts val="0"/>
              </a:spcBef>
              <a:spcAft>
                <a:spcPts val="0"/>
              </a:spcAft>
              <a:buNone/>
            </a:pPr>
            <a:r>
              <a:rPr lang="en-US" sz="1800" b="1" i="1" dirty="0">
                <a:solidFill>
                  <a:schemeClr val="dk1"/>
                </a:solidFill>
                <a:latin typeface="Times New Roman"/>
                <a:ea typeface="Times New Roman"/>
                <a:cs typeface="Times New Roman"/>
                <a:sym typeface="Times New Roman"/>
              </a:rPr>
              <a:t>Figure </a:t>
            </a:r>
            <a:r>
              <a:rPr lang="en-US" sz="1800" b="1" i="1" dirty="0" smtClean="0">
                <a:solidFill>
                  <a:schemeClr val="dk1"/>
                </a:solidFill>
                <a:latin typeface="Times New Roman"/>
                <a:ea typeface="Times New Roman"/>
                <a:cs typeface="Times New Roman"/>
                <a:sym typeface="Times New Roman"/>
              </a:rPr>
              <a:t>1.6</a:t>
            </a:r>
            <a:endParaRPr dirty="0"/>
          </a:p>
          <a:p>
            <a:pPr marL="0" marR="0" lvl="0" indent="0" algn="just" rtl="0">
              <a:lnSpc>
                <a:spcPct val="150000"/>
              </a:lnSpc>
              <a:spcBef>
                <a:spcPts val="0"/>
              </a:spcBef>
              <a:spcAft>
                <a:spcPts val="0"/>
              </a:spcAft>
              <a:buNone/>
            </a:pPr>
            <a:r>
              <a:rPr lang="en-US" sz="1800" dirty="0">
                <a:solidFill>
                  <a:schemeClr val="dk1"/>
                </a:solidFill>
                <a:latin typeface="Times New Roman"/>
                <a:ea typeface="Times New Roman"/>
                <a:cs typeface="Times New Roman"/>
                <a:sym typeface="Times New Roman"/>
              </a:rPr>
              <a:t>An array of environment, individual, group team, leadership, and organizational characteristics impact organizational behavior. If managers understand these concepts and characteristics they can better promote organizational effectiveness.  </a:t>
            </a:r>
            <a:endParaRPr dirty="0"/>
          </a:p>
        </p:txBody>
      </p:sp>
      <p:pic>
        <p:nvPicPr>
          <p:cNvPr id="865" name="Google Shape;865;p56"/>
          <p:cNvPicPr preferRelativeResize="0"/>
          <p:nvPr/>
        </p:nvPicPr>
        <p:blipFill rotWithShape="1">
          <a:blip r:embed="rId7">
            <a:alphaModFix/>
          </a:blip>
          <a:srcRect/>
          <a:stretch/>
        </p:blipFill>
        <p:spPr>
          <a:xfrm>
            <a:off x="5605670" y="1378226"/>
            <a:ext cx="6467005" cy="4453346"/>
          </a:xfrm>
          <a:prstGeom prst="rect">
            <a:avLst/>
          </a:prstGeom>
          <a:noFill/>
          <a:ln>
            <a:noFill/>
          </a:ln>
        </p:spPr>
      </p:pic>
      <p:grpSp>
        <p:nvGrpSpPr>
          <p:cNvPr id="866" name="Google Shape;866;p56"/>
          <p:cNvGrpSpPr/>
          <p:nvPr/>
        </p:nvGrpSpPr>
        <p:grpSpPr>
          <a:xfrm>
            <a:off x="130614" y="576748"/>
            <a:ext cx="9421206" cy="524016"/>
            <a:chOff x="130614" y="576748"/>
            <a:chExt cx="9421206" cy="524016"/>
          </a:xfrm>
        </p:grpSpPr>
        <p:sp>
          <p:nvSpPr>
            <p:cNvPr id="867" name="Google Shape;867;p56"/>
            <p:cNvSpPr txBox="1"/>
            <p:nvPr/>
          </p:nvSpPr>
          <p:spPr>
            <a:xfrm>
              <a:off x="2325813" y="576748"/>
              <a:ext cx="7226007"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chemeClr val="lt1"/>
                  </a:solidFill>
                  <a:latin typeface="Times New Roman"/>
                  <a:ea typeface="Times New Roman"/>
                  <a:cs typeface="Times New Roman"/>
                  <a:sym typeface="Times New Roman"/>
                </a:rPr>
                <a:t>ORGANIZATIONAL BEHAVIOR</a:t>
              </a:r>
              <a:endParaRPr sz="2800">
                <a:solidFill>
                  <a:srgbClr val="FF9518"/>
                </a:solidFill>
                <a:latin typeface="Times New Roman"/>
                <a:ea typeface="Times New Roman"/>
                <a:cs typeface="Times New Roman"/>
                <a:sym typeface="Times New Roman"/>
              </a:endParaRPr>
            </a:p>
          </p:txBody>
        </p:sp>
        <p:sp>
          <p:nvSpPr>
            <p:cNvPr id="868" name="Google Shape;868;p56"/>
            <p:cNvSpPr/>
            <p:nvPr/>
          </p:nvSpPr>
          <p:spPr>
            <a:xfrm>
              <a:off x="130614" y="577544"/>
              <a:ext cx="2090637"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chemeClr val="lt1"/>
                  </a:solidFill>
                  <a:latin typeface="Times New Roman"/>
                  <a:ea typeface="Times New Roman"/>
                  <a:cs typeface="Times New Roman"/>
                  <a:sym typeface="Times New Roman"/>
                </a:rPr>
                <a:t>CHAPTER 1</a:t>
              </a:r>
              <a:endParaRPr/>
            </a:p>
          </p:txBody>
        </p:sp>
      </p:gr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Shape 872"/>
        <p:cNvGrpSpPr/>
        <p:nvPr/>
      </p:nvGrpSpPr>
      <p:grpSpPr>
        <a:xfrm>
          <a:off x="0" y="0"/>
          <a:ext cx="0" cy="0"/>
          <a:chOff x="0" y="0"/>
          <a:chExt cx="0" cy="0"/>
        </a:xfrm>
      </p:grpSpPr>
      <p:pic>
        <p:nvPicPr>
          <p:cNvPr id="873" name="Google Shape;873;p57"/>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874" name="Google Shape;874;p57"/>
          <p:cNvPicPr preferRelativeResize="0"/>
          <p:nvPr/>
        </p:nvPicPr>
        <p:blipFill rotWithShape="1">
          <a:blip r:embed="rId4">
            <a:alphaModFix/>
          </a:blip>
          <a:srcRect/>
          <a:stretch/>
        </p:blipFill>
        <p:spPr>
          <a:xfrm>
            <a:off x="2289771" y="5954663"/>
            <a:ext cx="9902229" cy="204838"/>
          </a:xfrm>
          <a:prstGeom prst="rect">
            <a:avLst/>
          </a:prstGeom>
          <a:noFill/>
          <a:ln>
            <a:noFill/>
          </a:ln>
        </p:spPr>
      </p:pic>
      <p:pic>
        <p:nvPicPr>
          <p:cNvPr id="875" name="Google Shape;875;p57"/>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876" name="Google Shape;876;p57"/>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877" name="Google Shape;877;p57"/>
          <p:cNvPicPr preferRelativeResize="0"/>
          <p:nvPr/>
        </p:nvPicPr>
        <p:blipFill rotWithShape="1">
          <a:blip r:embed="rId6">
            <a:alphaModFix/>
          </a:blip>
          <a:srcRect/>
          <a:stretch/>
        </p:blipFill>
        <p:spPr>
          <a:xfrm>
            <a:off x="-17323" y="0"/>
            <a:ext cx="9533101" cy="1610200"/>
          </a:xfrm>
          <a:prstGeom prst="rect">
            <a:avLst/>
          </a:prstGeom>
          <a:noFill/>
          <a:ln>
            <a:noFill/>
          </a:ln>
        </p:spPr>
      </p:pic>
      <p:sp>
        <p:nvSpPr>
          <p:cNvPr id="878" name="Google Shape;878;p57"/>
          <p:cNvSpPr txBox="1"/>
          <p:nvPr/>
        </p:nvSpPr>
        <p:spPr>
          <a:xfrm>
            <a:off x="1582617" y="1425534"/>
            <a:ext cx="9655226" cy="880369"/>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1800" b="1" i="1">
                <a:solidFill>
                  <a:schemeClr val="dk1"/>
                </a:solidFill>
                <a:latin typeface="Calibri"/>
                <a:ea typeface="Calibri"/>
                <a:cs typeface="Calibri"/>
                <a:sym typeface="Calibri"/>
              </a:rPr>
              <a:t>     </a:t>
            </a:r>
            <a:endParaRPr/>
          </a:p>
          <a:p>
            <a:pPr marL="285750" marR="0" lvl="0" indent="-171450" algn="just" rtl="0">
              <a:lnSpc>
                <a:spcPct val="150000"/>
              </a:lnSpc>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graphicFrame>
        <p:nvGraphicFramePr>
          <p:cNvPr id="879" name="Google Shape;879;p57"/>
          <p:cNvGraphicFramePr/>
          <p:nvPr/>
        </p:nvGraphicFramePr>
        <p:xfrm>
          <a:off x="1874166" y="1610200"/>
          <a:ext cx="9902225" cy="4399310"/>
        </p:xfrm>
        <a:graphic>
          <a:graphicData uri="http://schemas.openxmlformats.org/drawingml/2006/table">
            <a:tbl>
              <a:tblPr firstRow="1" bandRow="1">
                <a:noFill/>
                <a:tableStyleId>{056E4201-E133-446D-9ED5-A3494C18EBA9}</a:tableStyleId>
              </a:tblPr>
              <a:tblGrid>
                <a:gridCol w="9902225"/>
              </a:tblGrid>
              <a:tr h="370850">
                <a:tc>
                  <a:txBody>
                    <a:bodyPr/>
                    <a:lstStyle/>
                    <a:p>
                      <a:pPr marL="0" marR="0" lvl="0" indent="0" algn="just" rtl="0">
                        <a:lnSpc>
                          <a:spcPct val="100000"/>
                        </a:lnSpc>
                        <a:spcBef>
                          <a:spcPts val="0"/>
                        </a:spcBef>
                        <a:spcAft>
                          <a:spcPts val="0"/>
                        </a:spcAft>
                        <a:buClr>
                          <a:srgbClr val="0A1F61"/>
                        </a:buClr>
                        <a:buSzPts val="1800"/>
                        <a:buFont typeface="Times New Roman"/>
                        <a:buNone/>
                      </a:pPr>
                      <a:r>
                        <a:rPr lang="en-US" sz="1800" b="1" u="sng">
                          <a:solidFill>
                            <a:srgbClr val="0A1F61"/>
                          </a:solidFill>
                          <a:latin typeface="Times New Roman"/>
                          <a:ea typeface="Times New Roman"/>
                          <a:cs typeface="Times New Roman"/>
                          <a:sym typeface="Times New Roman"/>
                        </a:rPr>
                        <a:t>Organizational Behavior in actions:</a:t>
                      </a:r>
                      <a:endParaRPr/>
                    </a:p>
                  </a:txBody>
                  <a:tcPr marL="91450" marR="91450" marT="45725" marB="45725"/>
                </a:tc>
              </a:tr>
              <a:tr h="370850">
                <a:tc>
                  <a:txBody>
                    <a:bodyPr/>
                    <a:lstStyle/>
                    <a:p>
                      <a:pPr marL="0" marR="0" lvl="0" indent="0" algn="just" rtl="0">
                        <a:lnSpc>
                          <a:spcPct val="100000"/>
                        </a:lnSpc>
                        <a:spcBef>
                          <a:spcPts val="0"/>
                        </a:spcBef>
                        <a:spcAft>
                          <a:spcPts val="0"/>
                        </a:spcAft>
                        <a:buClr>
                          <a:schemeClr val="dk1"/>
                        </a:buClr>
                        <a:buSzPts val="1800"/>
                        <a:buFont typeface="Noto Sans Symbols"/>
                        <a:buNone/>
                      </a:pPr>
                      <a:r>
                        <a:rPr lang="en-US" sz="1800" b="1" i="1">
                          <a:solidFill>
                            <a:schemeClr val="dk1"/>
                          </a:solidFill>
                          <a:latin typeface="Times New Roman"/>
                          <a:ea typeface="Times New Roman"/>
                          <a:cs typeface="Times New Roman"/>
                          <a:sym typeface="Times New Roman"/>
                        </a:rPr>
                        <a:t>Based on the study of this chapter :</a:t>
                      </a:r>
                      <a:endParaRPr/>
                    </a:p>
                    <a:p>
                      <a:pPr marL="285750" marR="0" lvl="0" indent="-285750" algn="just" rtl="0">
                        <a:lnSpc>
                          <a:spcPct val="100000"/>
                        </a:lnSpc>
                        <a:spcBef>
                          <a:spcPts val="0"/>
                        </a:spcBef>
                        <a:spcAft>
                          <a:spcPts val="0"/>
                        </a:spcAft>
                        <a:buClr>
                          <a:schemeClr val="dk1"/>
                        </a:buClr>
                        <a:buSzPts val="1800"/>
                        <a:buFont typeface="Times New Roman"/>
                        <a:buChar char="-"/>
                      </a:pPr>
                      <a:r>
                        <a:rPr lang="en-US" sz="1800" b="0" i="0">
                          <a:solidFill>
                            <a:schemeClr val="dk1"/>
                          </a:solidFill>
                          <a:latin typeface="Times New Roman"/>
                          <a:ea typeface="Times New Roman"/>
                          <a:cs typeface="Times New Roman"/>
                          <a:sym typeface="Times New Roman"/>
                        </a:rPr>
                        <a:t>Organizational behavior is the study of human behavior in organizational settings, the interface between human behavior and the organization, and the organization itself.</a:t>
                      </a:r>
                      <a:endParaRPr/>
                    </a:p>
                    <a:p>
                      <a:pPr marL="285750" marR="0" lvl="0" indent="-285750" algn="just" rtl="0">
                        <a:lnSpc>
                          <a:spcPct val="100000"/>
                        </a:lnSpc>
                        <a:spcBef>
                          <a:spcPts val="0"/>
                        </a:spcBef>
                        <a:spcAft>
                          <a:spcPts val="0"/>
                        </a:spcAft>
                        <a:buClr>
                          <a:schemeClr val="dk1"/>
                        </a:buClr>
                        <a:buSzPts val="1800"/>
                        <a:buFont typeface="Times New Roman"/>
                        <a:buChar char="-"/>
                      </a:pPr>
                      <a:r>
                        <a:rPr lang="en-US" sz="1800" b="0" i="0">
                          <a:solidFill>
                            <a:schemeClr val="dk1"/>
                          </a:solidFill>
                          <a:latin typeface="Times New Roman"/>
                          <a:ea typeface="Times New Roman"/>
                          <a:cs typeface="Times New Roman"/>
                          <a:sym typeface="Times New Roman"/>
                        </a:rPr>
                        <a:t>A manager’s job can be characterized in terms of four functions. These basic managerial functions are planning, organizing, leading, and controlling. </a:t>
                      </a:r>
                      <a:endParaRPr/>
                    </a:p>
                    <a:p>
                      <a:pPr marL="342900" marR="0" lvl="0" indent="-342900" algn="just" rtl="0">
                        <a:lnSpc>
                          <a:spcPct val="100000"/>
                        </a:lnSpc>
                        <a:spcBef>
                          <a:spcPts val="0"/>
                        </a:spcBef>
                        <a:spcAft>
                          <a:spcPts val="0"/>
                        </a:spcAft>
                        <a:buClr>
                          <a:schemeClr val="dk1"/>
                        </a:buClr>
                        <a:buSzPts val="1800"/>
                        <a:buFont typeface="Calibri"/>
                        <a:buAutoNum type="arabicPeriod"/>
                      </a:pPr>
                      <a:r>
                        <a:rPr lang="en-US" sz="1800" b="0" i="1">
                          <a:solidFill>
                            <a:schemeClr val="dk1"/>
                          </a:solidFill>
                          <a:latin typeface="Times New Roman"/>
                          <a:ea typeface="Times New Roman"/>
                          <a:cs typeface="Times New Roman"/>
                          <a:sym typeface="Times New Roman"/>
                        </a:rPr>
                        <a:t>Planning is the process of determining the organizations’ desired future position and deciding how best to get there. </a:t>
                      </a:r>
                      <a:endParaRPr/>
                    </a:p>
                    <a:p>
                      <a:pPr marL="342900" marR="0" lvl="0" indent="-342900" algn="just" rtl="0">
                        <a:lnSpc>
                          <a:spcPct val="100000"/>
                        </a:lnSpc>
                        <a:spcBef>
                          <a:spcPts val="0"/>
                        </a:spcBef>
                        <a:spcAft>
                          <a:spcPts val="0"/>
                        </a:spcAft>
                        <a:buClr>
                          <a:schemeClr val="dk1"/>
                        </a:buClr>
                        <a:buSzPts val="1800"/>
                        <a:buFont typeface="Calibri"/>
                        <a:buAutoNum type="arabicPeriod"/>
                      </a:pPr>
                      <a:r>
                        <a:rPr lang="en-US" sz="1800" b="0" i="1">
                          <a:solidFill>
                            <a:schemeClr val="dk1"/>
                          </a:solidFill>
                          <a:latin typeface="Times New Roman"/>
                          <a:ea typeface="Times New Roman"/>
                          <a:cs typeface="Times New Roman"/>
                          <a:sym typeface="Times New Roman"/>
                        </a:rPr>
                        <a:t>Organizing is the process of designing jobs, grouping jobs into manageable units, and establishing patterns of authority among jobs and groups of jobs. </a:t>
                      </a:r>
                      <a:endParaRPr/>
                    </a:p>
                    <a:p>
                      <a:pPr marL="342900" marR="0" lvl="0" indent="-342900" algn="just" rtl="0">
                        <a:lnSpc>
                          <a:spcPct val="100000"/>
                        </a:lnSpc>
                        <a:spcBef>
                          <a:spcPts val="0"/>
                        </a:spcBef>
                        <a:spcAft>
                          <a:spcPts val="0"/>
                        </a:spcAft>
                        <a:buClr>
                          <a:schemeClr val="dk1"/>
                        </a:buClr>
                        <a:buSzPts val="1800"/>
                        <a:buFont typeface="Calibri"/>
                        <a:buAutoNum type="arabicPeriod"/>
                      </a:pPr>
                      <a:r>
                        <a:rPr lang="en-US" sz="1800" b="0" i="1">
                          <a:solidFill>
                            <a:schemeClr val="dk1"/>
                          </a:solidFill>
                          <a:latin typeface="Times New Roman"/>
                          <a:ea typeface="Times New Roman"/>
                          <a:cs typeface="Times New Roman"/>
                          <a:sym typeface="Times New Roman"/>
                        </a:rPr>
                        <a:t>Leading is the process of motivating members of the organization to work together toward the organization’s goals. </a:t>
                      </a:r>
                      <a:endParaRPr/>
                    </a:p>
                    <a:p>
                      <a:pPr marL="342900" marR="0" lvl="0" indent="-342900" algn="just" rtl="0">
                        <a:lnSpc>
                          <a:spcPct val="100000"/>
                        </a:lnSpc>
                        <a:spcBef>
                          <a:spcPts val="0"/>
                        </a:spcBef>
                        <a:spcAft>
                          <a:spcPts val="0"/>
                        </a:spcAft>
                        <a:buClr>
                          <a:schemeClr val="dk1"/>
                        </a:buClr>
                        <a:buSzPts val="1800"/>
                        <a:buFont typeface="Calibri"/>
                        <a:buAutoNum type="arabicPeriod"/>
                      </a:pPr>
                      <a:r>
                        <a:rPr lang="en-US" sz="1800" b="0" i="1">
                          <a:solidFill>
                            <a:schemeClr val="dk1"/>
                          </a:solidFill>
                          <a:latin typeface="Times New Roman"/>
                          <a:ea typeface="Times New Roman"/>
                          <a:cs typeface="Times New Roman"/>
                          <a:sym typeface="Times New Roman"/>
                        </a:rPr>
                        <a:t>Controlling is the process of monitoring and correcting the actions of the organization and its people to keep them headed toward their goals.</a:t>
                      </a:r>
                      <a:endParaRPr/>
                    </a:p>
                  </a:txBody>
                  <a:tcPr marL="91450" marR="91450" marT="45725" marB="45725"/>
                </a:tc>
              </a:tr>
              <a:tr h="370850">
                <a:tc>
                  <a:txBody>
                    <a:bodyPr/>
                    <a:lstStyle/>
                    <a:p>
                      <a:pPr marL="0" marR="0" lvl="0" indent="0" algn="just" rtl="0">
                        <a:lnSpc>
                          <a:spcPct val="100000"/>
                        </a:lnSpc>
                        <a:spcBef>
                          <a:spcPts val="0"/>
                        </a:spcBef>
                        <a:spcAft>
                          <a:spcPts val="0"/>
                        </a:spcAft>
                        <a:buClr>
                          <a:schemeClr val="dk1"/>
                        </a:buClr>
                        <a:buSzPts val="1800"/>
                        <a:buFont typeface="Noto Sans Symbols"/>
                        <a:buNone/>
                      </a:pPr>
                      <a:endParaRPr sz="1800" b="0" i="0">
                        <a:solidFill>
                          <a:schemeClr val="dk1"/>
                        </a:solidFill>
                        <a:latin typeface="Times New Roman"/>
                        <a:ea typeface="Times New Roman"/>
                        <a:cs typeface="Times New Roman"/>
                        <a:sym typeface="Times New Roman"/>
                      </a:endParaRPr>
                    </a:p>
                  </a:txBody>
                  <a:tcPr marL="91450" marR="91450" marT="45725" marB="45725"/>
                </a:tc>
              </a:tr>
            </a:tbl>
          </a:graphicData>
        </a:graphic>
      </p:graphicFrame>
      <p:grpSp>
        <p:nvGrpSpPr>
          <p:cNvPr id="880" name="Google Shape;880;p57"/>
          <p:cNvGrpSpPr/>
          <p:nvPr/>
        </p:nvGrpSpPr>
        <p:grpSpPr>
          <a:xfrm>
            <a:off x="130614" y="576748"/>
            <a:ext cx="9421206" cy="524016"/>
            <a:chOff x="130614" y="576748"/>
            <a:chExt cx="9421206" cy="524016"/>
          </a:xfrm>
        </p:grpSpPr>
        <p:sp>
          <p:nvSpPr>
            <p:cNvPr id="881" name="Google Shape;881;p57"/>
            <p:cNvSpPr txBox="1"/>
            <p:nvPr/>
          </p:nvSpPr>
          <p:spPr>
            <a:xfrm>
              <a:off x="2325813" y="576748"/>
              <a:ext cx="7226007"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chemeClr val="lt1"/>
                  </a:solidFill>
                  <a:latin typeface="Times New Roman"/>
                  <a:ea typeface="Times New Roman"/>
                  <a:cs typeface="Times New Roman"/>
                  <a:sym typeface="Times New Roman"/>
                </a:rPr>
                <a:t>ORGANIZATIONAL BEHAVIOR</a:t>
              </a:r>
              <a:endParaRPr sz="2800">
                <a:solidFill>
                  <a:srgbClr val="FF9518"/>
                </a:solidFill>
                <a:latin typeface="Times New Roman"/>
                <a:ea typeface="Times New Roman"/>
                <a:cs typeface="Times New Roman"/>
                <a:sym typeface="Times New Roman"/>
              </a:endParaRPr>
            </a:p>
          </p:txBody>
        </p:sp>
        <p:sp>
          <p:nvSpPr>
            <p:cNvPr id="882" name="Google Shape;882;p57"/>
            <p:cNvSpPr/>
            <p:nvPr/>
          </p:nvSpPr>
          <p:spPr>
            <a:xfrm>
              <a:off x="130614" y="577544"/>
              <a:ext cx="2090637"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chemeClr val="lt1"/>
                  </a:solidFill>
                  <a:latin typeface="Times New Roman"/>
                  <a:ea typeface="Times New Roman"/>
                  <a:cs typeface="Times New Roman"/>
                  <a:sym typeface="Times New Roman"/>
                </a:rPr>
                <a:t>CHAPTER 1</a:t>
              </a:r>
              <a:endParaRPr/>
            </a:p>
          </p:txBody>
        </p:sp>
      </p:gr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Shape 886"/>
        <p:cNvGrpSpPr/>
        <p:nvPr/>
      </p:nvGrpSpPr>
      <p:grpSpPr>
        <a:xfrm>
          <a:off x="0" y="0"/>
          <a:ext cx="0" cy="0"/>
          <a:chOff x="0" y="0"/>
          <a:chExt cx="0" cy="0"/>
        </a:xfrm>
      </p:grpSpPr>
      <p:pic>
        <p:nvPicPr>
          <p:cNvPr id="887" name="Google Shape;887;p58"/>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888" name="Google Shape;888;p58"/>
          <p:cNvPicPr preferRelativeResize="0"/>
          <p:nvPr/>
        </p:nvPicPr>
        <p:blipFill rotWithShape="1">
          <a:blip r:embed="rId4">
            <a:alphaModFix/>
          </a:blip>
          <a:srcRect/>
          <a:stretch/>
        </p:blipFill>
        <p:spPr>
          <a:xfrm>
            <a:off x="2289771" y="5954663"/>
            <a:ext cx="9902229" cy="204838"/>
          </a:xfrm>
          <a:prstGeom prst="rect">
            <a:avLst/>
          </a:prstGeom>
          <a:noFill/>
          <a:ln>
            <a:noFill/>
          </a:ln>
        </p:spPr>
      </p:pic>
      <p:pic>
        <p:nvPicPr>
          <p:cNvPr id="889" name="Google Shape;889;p58"/>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890" name="Google Shape;890;p58"/>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891" name="Google Shape;891;p58"/>
          <p:cNvPicPr preferRelativeResize="0"/>
          <p:nvPr/>
        </p:nvPicPr>
        <p:blipFill rotWithShape="1">
          <a:blip r:embed="rId6">
            <a:alphaModFix/>
          </a:blip>
          <a:srcRect/>
          <a:stretch/>
        </p:blipFill>
        <p:spPr>
          <a:xfrm>
            <a:off x="-17323" y="-39757"/>
            <a:ext cx="9533101" cy="1610200"/>
          </a:xfrm>
          <a:prstGeom prst="rect">
            <a:avLst/>
          </a:prstGeom>
          <a:noFill/>
          <a:ln>
            <a:noFill/>
          </a:ln>
        </p:spPr>
      </p:pic>
      <p:sp>
        <p:nvSpPr>
          <p:cNvPr id="892" name="Google Shape;892;p58"/>
          <p:cNvSpPr txBox="1"/>
          <p:nvPr/>
        </p:nvSpPr>
        <p:spPr>
          <a:xfrm>
            <a:off x="1582617" y="1425534"/>
            <a:ext cx="9655226" cy="880369"/>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1800" b="1" i="1">
                <a:solidFill>
                  <a:schemeClr val="dk1"/>
                </a:solidFill>
                <a:latin typeface="Calibri"/>
                <a:ea typeface="Calibri"/>
                <a:cs typeface="Calibri"/>
                <a:sym typeface="Calibri"/>
              </a:rPr>
              <a:t>     </a:t>
            </a:r>
            <a:endParaRPr/>
          </a:p>
          <a:p>
            <a:pPr marL="285750" marR="0" lvl="0" indent="-171450" algn="just" rtl="0">
              <a:lnSpc>
                <a:spcPct val="150000"/>
              </a:lnSpc>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893" name="Google Shape;893;p58"/>
          <p:cNvSpPr txBox="1"/>
          <p:nvPr/>
        </p:nvSpPr>
        <p:spPr>
          <a:xfrm>
            <a:off x="183595" y="2451594"/>
            <a:ext cx="11836099" cy="221599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8800" i="1">
                <a:solidFill>
                  <a:srgbClr val="002060"/>
                </a:solidFill>
                <a:latin typeface="Times New Roman"/>
                <a:ea typeface="Times New Roman"/>
                <a:cs typeface="Times New Roman"/>
                <a:sym typeface="Times New Roman"/>
              </a:rPr>
              <a:t>Thanks</a:t>
            </a:r>
            <a:r>
              <a:rPr lang="en-US" sz="13800">
                <a:solidFill>
                  <a:srgbClr val="002060"/>
                </a:solidFill>
                <a:latin typeface="Times New Roman"/>
                <a:ea typeface="Times New Roman"/>
                <a:cs typeface="Times New Roman"/>
                <a:sym typeface="Times New Roman"/>
              </a:rPr>
              <a:t> </a:t>
            </a:r>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712</TotalTime>
  <Words>4694</Words>
  <Application>Microsoft Office PowerPoint</Application>
  <PresentationFormat>مخصص</PresentationFormat>
  <Paragraphs>574</Paragraphs>
  <Slides>58</Slides>
  <Notes>58</Notes>
  <HiddenSlides>0</HiddenSlides>
  <MMClips>0</MMClips>
  <ScaleCrop>false</ScaleCrop>
  <HeadingPairs>
    <vt:vector size="6" baseType="variant">
      <vt:variant>
        <vt:lpstr>الخطوط المستخدمة</vt:lpstr>
      </vt:variant>
      <vt:variant>
        <vt:i4>5</vt:i4>
      </vt:variant>
      <vt:variant>
        <vt:lpstr>نسق</vt:lpstr>
      </vt:variant>
      <vt:variant>
        <vt:i4>1</vt:i4>
      </vt:variant>
      <vt:variant>
        <vt:lpstr>عناوين الشرائح</vt:lpstr>
      </vt:variant>
      <vt:variant>
        <vt:i4>58</vt:i4>
      </vt:variant>
    </vt:vector>
  </HeadingPairs>
  <TitlesOfParts>
    <vt:vector size="64" baseType="lpstr">
      <vt:lpstr>Arial</vt:lpstr>
      <vt:lpstr>Tajawal Medium</vt:lpstr>
      <vt:lpstr>Calibri</vt:lpstr>
      <vt:lpstr>Noto Sans Symbols</vt:lpstr>
      <vt:lpstr>Times New Roman</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عرض تقديمي في PowerPoint</dc:title>
  <dc:creator>LENOVO</dc:creator>
  <cp:lastModifiedBy>Click</cp:lastModifiedBy>
  <cp:revision>12</cp:revision>
  <dcterms:created xsi:type="dcterms:W3CDTF">2021-08-03T13:03:26Z</dcterms:created>
  <dcterms:modified xsi:type="dcterms:W3CDTF">2023-02-04T22:34:21Z</dcterms:modified>
</cp:coreProperties>
</file>