
<file path=[Content_Types].xml><?xml version="1.0" encoding="utf-8"?>
<Types xmlns="http://schemas.openxmlformats.org/package/2006/content-types">
  <Default Extension="emf" ContentType="image/x-emf"/>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59" r:id="rId3"/>
    <p:sldId id="300" r:id="rId4"/>
    <p:sldId id="301" r:id="rId5"/>
    <p:sldId id="260" r:id="rId6"/>
    <p:sldId id="302" r:id="rId7"/>
    <p:sldId id="303" r:id="rId8"/>
    <p:sldId id="304" r:id="rId9"/>
    <p:sldId id="305" r:id="rId10"/>
    <p:sldId id="306" r:id="rId11"/>
    <p:sldId id="307" r:id="rId12"/>
    <p:sldId id="308" r:id="rId13"/>
    <p:sldId id="309" r:id="rId14"/>
    <p:sldId id="310" r:id="rId15"/>
    <p:sldId id="318" r:id="rId16"/>
    <p:sldId id="311" r:id="rId17"/>
    <p:sldId id="312" r:id="rId18"/>
    <p:sldId id="313" r:id="rId19"/>
    <p:sldId id="314" r:id="rId20"/>
    <p:sldId id="315" r:id="rId21"/>
    <p:sldId id="316" r:id="rId22"/>
    <p:sldId id="317" r:id="rId23"/>
    <p:sldId id="327" r:id="rId24"/>
    <p:sldId id="319" r:id="rId25"/>
    <p:sldId id="321" r:id="rId26"/>
    <p:sldId id="320" r:id="rId27"/>
    <p:sldId id="322" r:id="rId28"/>
    <p:sldId id="323" r:id="rId29"/>
    <p:sldId id="324" r:id="rId30"/>
    <p:sldId id="328" r:id="rId31"/>
    <p:sldId id="325" r:id="rId32"/>
    <p:sldId id="329" r:id="rId33"/>
    <p:sldId id="299" r:id="rId34"/>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F9518"/>
    <a:srgbClr val="0A1F61"/>
    <a:srgbClr val="24A9E1"/>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4995" autoAdjust="0"/>
    <p:restoredTop sz="94660"/>
  </p:normalViewPr>
  <p:slideViewPr>
    <p:cSldViewPr snapToGrid="0">
      <p:cViewPr varScale="1">
        <p:scale>
          <a:sx n="67" d="100"/>
          <a:sy n="67" d="100"/>
        </p:scale>
        <p:origin x="644" y="44"/>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21" Type="http://schemas.openxmlformats.org/officeDocument/2006/relationships/slide" Target="slides/slide20.xml"/><Relationship Id="rId34" Type="http://schemas.openxmlformats.org/officeDocument/2006/relationships/slide" Target="slides/slide33.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viewProps" Target="viewProp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presProps" Target="presProps.xml"/><Relationship Id="rId8" Type="http://schemas.openxmlformats.org/officeDocument/2006/relationships/slide" Target="slides/slide7.xml"/><Relationship Id="rId3" Type="http://schemas.openxmlformats.org/officeDocument/2006/relationships/slide" Target="slides/slide2.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8C74A31B-FF56-417B-8DEE-958FFCC6BCD5}" type="datetimeFigureOut">
              <a:rPr lang="en-US" smtClean="0"/>
              <a:t>2/17/2022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65269192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C74A31B-FF56-417B-8DEE-958FFCC6BCD5}" type="datetimeFigureOut">
              <a:rPr lang="en-US" smtClean="0"/>
              <a:t>2/17/2022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379402929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8C74A31B-FF56-417B-8DEE-958FFCC6BCD5}" type="datetimeFigureOut">
              <a:rPr lang="en-US" smtClean="0"/>
              <a:t>2/17/2022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64099869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8C74A31B-FF56-417B-8DEE-958FFCC6BCD5}" type="datetimeFigureOut">
              <a:rPr lang="en-US" smtClean="0"/>
              <a:t>2/17/2022</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22284503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8C74A31B-FF56-417B-8DEE-958FFCC6BCD5}" type="datetimeFigureOut">
              <a:rPr lang="en-US" smtClean="0"/>
              <a:t>2/17/2022</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9692772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8C74A31B-FF56-417B-8DEE-958FFCC6BCD5}" type="datetimeFigureOut">
              <a:rPr lang="en-US" smtClean="0"/>
              <a:t>2/17/2022</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98870347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8C74A31B-FF56-417B-8DEE-958FFCC6BCD5}" type="datetimeFigureOut">
              <a:rPr lang="en-US" smtClean="0"/>
              <a:t>2/17/2022</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65528758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8C74A31B-FF56-417B-8DEE-958FFCC6BCD5}" type="datetimeFigureOut">
              <a:rPr lang="en-US" smtClean="0"/>
              <a:t>2/17/2022</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362772373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8C74A31B-FF56-417B-8DEE-958FFCC6BCD5}" type="datetimeFigureOut">
              <a:rPr lang="en-US" smtClean="0"/>
              <a:t>2/17/2022</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304398243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C74A31B-FF56-417B-8DEE-958FFCC6BCD5}" type="datetimeFigureOut">
              <a:rPr lang="en-US" smtClean="0"/>
              <a:t>2/17/2022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200242128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C74A31B-FF56-417B-8DEE-958FFCC6BCD5}" type="datetimeFigureOut">
              <a:rPr lang="en-US" smtClean="0"/>
              <a:t>2/17/2022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24629435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8C74A31B-FF56-417B-8DEE-958FFCC6BCD5}" type="datetimeFigureOut">
              <a:rPr lang="en-US" smtClean="0"/>
              <a:t>2/17/2022</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DED41F8-FC0F-4085-8150-313B6CF05213}" type="slidenum">
              <a:rPr lang="en-US" smtClean="0"/>
              <a:t>‹#›</a:t>
            </a:fld>
            <a:endParaRPr lang="en-US"/>
          </a:p>
        </p:txBody>
      </p:sp>
    </p:spTree>
    <p:extLst>
      <p:ext uri="{BB962C8B-B14F-4D97-AF65-F5344CB8AC3E}">
        <p14:creationId xmlns:p14="http://schemas.microsoft.com/office/powerpoint/2010/main" val="2955245419"/>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emf"/><Relationship Id="rId2" Type="http://schemas.openxmlformats.org/officeDocument/2006/relationships/image" Target="../media/image1.emf"/><Relationship Id="rId1" Type="http://schemas.openxmlformats.org/officeDocument/2006/relationships/slideLayout" Target="../slideLayouts/slideLayout1.xml"/><Relationship Id="rId6" Type="http://schemas.openxmlformats.org/officeDocument/2006/relationships/image" Target="../media/image5.emf"/><Relationship Id="rId5" Type="http://schemas.openxmlformats.org/officeDocument/2006/relationships/image" Target="../media/image4.emf"/><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3.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4.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5.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10.emf"/><Relationship Id="rId1" Type="http://schemas.openxmlformats.org/officeDocument/2006/relationships/slideLayout" Target="../slideLayouts/slideLayout7.xml"/><Relationship Id="rId5" Type="http://schemas.openxmlformats.org/officeDocument/2006/relationships/image" Target="../media/image8.emf"/><Relationship Id="rId4" Type="http://schemas.openxmlformats.org/officeDocument/2006/relationships/image" Target="../media/image7.emf"/></Relationships>
</file>

<file path=ppt/slides/_rels/slide6.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10.emf"/><Relationship Id="rId1" Type="http://schemas.openxmlformats.org/officeDocument/2006/relationships/slideLayout" Target="../slideLayouts/slideLayout7.xml"/><Relationship Id="rId6" Type="http://schemas.openxmlformats.org/officeDocument/2006/relationships/image" Target="../media/image11.png"/><Relationship Id="rId5" Type="http://schemas.openxmlformats.org/officeDocument/2006/relationships/image" Target="../media/image8.emf"/><Relationship Id="rId4" Type="http://schemas.openxmlformats.org/officeDocument/2006/relationships/image" Target="../media/image7.emf"/></Relationships>
</file>

<file path=ppt/slides/_rels/slide7.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10.emf"/><Relationship Id="rId1" Type="http://schemas.openxmlformats.org/officeDocument/2006/relationships/slideLayout" Target="../slideLayouts/slideLayout7.xml"/><Relationship Id="rId5" Type="http://schemas.openxmlformats.org/officeDocument/2006/relationships/image" Target="../media/image8.emf"/><Relationship Id="rId4" Type="http://schemas.openxmlformats.org/officeDocument/2006/relationships/image" Target="../media/image7.emf"/></Relationships>
</file>

<file path=ppt/slides/_rels/slide8.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10.emf"/><Relationship Id="rId1" Type="http://schemas.openxmlformats.org/officeDocument/2006/relationships/slideLayout" Target="../slideLayouts/slideLayout7.xml"/><Relationship Id="rId5" Type="http://schemas.openxmlformats.org/officeDocument/2006/relationships/image" Target="../media/image8.emf"/><Relationship Id="rId4" Type="http://schemas.openxmlformats.org/officeDocument/2006/relationships/image" Target="../media/image7.emf"/></Relationships>
</file>

<file path=ppt/slides/_rels/slide9.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10.emf"/><Relationship Id="rId1" Type="http://schemas.openxmlformats.org/officeDocument/2006/relationships/slideLayout" Target="../slideLayouts/slideLayout7.xml"/><Relationship Id="rId5" Type="http://schemas.openxmlformats.org/officeDocument/2006/relationships/image" Target="../media/image8.emf"/><Relationship Id="rId4" Type="http://schemas.openxmlformats.org/officeDocument/2006/relationships/image" Target="../media/image7.emf"/></Relationships>
</file>

<file path=ppt/slides/_rels/slide10.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10.emf"/><Relationship Id="rId1" Type="http://schemas.openxmlformats.org/officeDocument/2006/relationships/slideLayout" Target="../slideLayouts/slideLayout7.xml"/><Relationship Id="rId5" Type="http://schemas.openxmlformats.org/officeDocument/2006/relationships/image" Target="../media/image8.emf"/><Relationship Id="rId4" Type="http://schemas.openxmlformats.org/officeDocument/2006/relationships/image" Target="../media/image7.emf"/></Relationships>
</file>

<file path=ppt/slides/_rels/slide11.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10.emf"/><Relationship Id="rId1" Type="http://schemas.openxmlformats.org/officeDocument/2006/relationships/slideLayout" Target="../slideLayouts/slideLayout7.xml"/><Relationship Id="rId5" Type="http://schemas.openxmlformats.org/officeDocument/2006/relationships/image" Target="../media/image8.emf"/><Relationship Id="rId4" Type="http://schemas.openxmlformats.org/officeDocument/2006/relationships/image" Target="../media/image7.emf"/></Relationships>
</file>

<file path=ppt/slides/_rels/slide12.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10.emf"/><Relationship Id="rId1" Type="http://schemas.openxmlformats.org/officeDocument/2006/relationships/slideLayout" Target="../slideLayouts/slideLayout7.xml"/><Relationship Id="rId5" Type="http://schemas.openxmlformats.org/officeDocument/2006/relationships/image" Target="../media/image8.emf"/><Relationship Id="rId4" Type="http://schemas.openxmlformats.org/officeDocument/2006/relationships/image" Target="../media/image7.emf"/></Relationships>
</file>

<file path=ppt/slides/_rels/slide13.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10.emf"/><Relationship Id="rId1" Type="http://schemas.openxmlformats.org/officeDocument/2006/relationships/slideLayout" Target="../slideLayouts/slideLayout7.xml"/><Relationship Id="rId5" Type="http://schemas.openxmlformats.org/officeDocument/2006/relationships/image" Target="../media/image8.emf"/><Relationship Id="rId4" Type="http://schemas.openxmlformats.org/officeDocument/2006/relationships/image" Target="../media/image7.emf"/></Relationships>
</file>

<file path=ppt/slides/_rels/slide14.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10.emf"/><Relationship Id="rId1" Type="http://schemas.openxmlformats.org/officeDocument/2006/relationships/slideLayout" Target="../slideLayouts/slideLayout7.xml"/><Relationship Id="rId5" Type="http://schemas.openxmlformats.org/officeDocument/2006/relationships/image" Target="../media/image8.emf"/><Relationship Id="rId4" Type="http://schemas.openxmlformats.org/officeDocument/2006/relationships/image" Target="../media/image7.emf"/></Relationships>
</file>

<file path=ppt/slides/_rels/slide15.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10.emf"/><Relationship Id="rId1" Type="http://schemas.openxmlformats.org/officeDocument/2006/relationships/slideLayout" Target="../slideLayouts/slideLayout7.xml"/><Relationship Id="rId6" Type="http://schemas.openxmlformats.org/officeDocument/2006/relationships/image" Target="../media/image12.png"/><Relationship Id="rId5" Type="http://schemas.openxmlformats.org/officeDocument/2006/relationships/image" Target="../media/image8.emf"/><Relationship Id="rId4" Type="http://schemas.openxmlformats.org/officeDocument/2006/relationships/image" Target="../media/image7.emf"/></Relationships>
</file>

<file path=ppt/slides/_rels/slide16.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10.emf"/><Relationship Id="rId1" Type="http://schemas.openxmlformats.org/officeDocument/2006/relationships/slideLayout" Target="../slideLayouts/slideLayout7.xml"/><Relationship Id="rId5" Type="http://schemas.openxmlformats.org/officeDocument/2006/relationships/image" Target="../media/image8.emf"/><Relationship Id="rId4" Type="http://schemas.openxmlformats.org/officeDocument/2006/relationships/image" Target="../media/image7.emf"/></Relationships>
</file>

<file path=ppt/slides/_rels/slide17.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10.emf"/><Relationship Id="rId1" Type="http://schemas.openxmlformats.org/officeDocument/2006/relationships/slideLayout" Target="../slideLayouts/slideLayout7.xml"/><Relationship Id="rId5" Type="http://schemas.openxmlformats.org/officeDocument/2006/relationships/image" Target="../media/image8.emf"/><Relationship Id="rId4" Type="http://schemas.openxmlformats.org/officeDocument/2006/relationships/image" Target="../media/image7.emf"/></Relationships>
</file>

<file path=ppt/slides/_rels/slide18.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10.emf"/><Relationship Id="rId1" Type="http://schemas.openxmlformats.org/officeDocument/2006/relationships/slideLayout" Target="../slideLayouts/slideLayout7.xml"/><Relationship Id="rId5" Type="http://schemas.openxmlformats.org/officeDocument/2006/relationships/image" Target="../media/image8.emf"/><Relationship Id="rId4" Type="http://schemas.openxmlformats.org/officeDocument/2006/relationships/image" Target="../media/image7.emf"/></Relationships>
</file>

<file path=ppt/slides/_rels/slide19.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10.emf"/><Relationship Id="rId1" Type="http://schemas.openxmlformats.org/officeDocument/2006/relationships/slideLayout" Target="../slideLayouts/slideLayout7.xml"/><Relationship Id="rId5" Type="http://schemas.openxmlformats.org/officeDocument/2006/relationships/image" Target="../media/image8.emf"/><Relationship Id="rId4" Type="http://schemas.openxmlformats.org/officeDocument/2006/relationships/image" Target="../media/image7.emf"/></Relationships>
</file>

<file path=ppt/slides/_rels/slide20.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10.emf"/><Relationship Id="rId1" Type="http://schemas.openxmlformats.org/officeDocument/2006/relationships/slideLayout" Target="../slideLayouts/slideLayout7.xml"/><Relationship Id="rId5" Type="http://schemas.openxmlformats.org/officeDocument/2006/relationships/image" Target="../media/image8.emf"/><Relationship Id="rId4" Type="http://schemas.openxmlformats.org/officeDocument/2006/relationships/image" Target="../media/image7.emf"/></Relationships>
</file>

<file path=ppt/slides/_rels/slide21.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10.emf"/><Relationship Id="rId1" Type="http://schemas.openxmlformats.org/officeDocument/2006/relationships/slideLayout" Target="../slideLayouts/slideLayout7.xml"/><Relationship Id="rId5" Type="http://schemas.openxmlformats.org/officeDocument/2006/relationships/image" Target="../media/image8.emf"/><Relationship Id="rId4" Type="http://schemas.openxmlformats.org/officeDocument/2006/relationships/image" Target="../media/image7.emf"/></Relationships>
</file>

<file path=ppt/slides/_rels/slide22.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10.emf"/><Relationship Id="rId1" Type="http://schemas.openxmlformats.org/officeDocument/2006/relationships/slideLayout" Target="../slideLayouts/slideLayout7.xml"/><Relationship Id="rId5" Type="http://schemas.openxmlformats.org/officeDocument/2006/relationships/image" Target="../media/image8.emf"/><Relationship Id="rId4" Type="http://schemas.openxmlformats.org/officeDocument/2006/relationships/image" Target="../media/image7.emf"/></Relationships>
</file>

<file path=ppt/slides/_rels/slide23.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6" Type="http://schemas.openxmlformats.org/officeDocument/2006/relationships/image" Target="../media/image13.png"/><Relationship Id="rId5" Type="http://schemas.openxmlformats.org/officeDocument/2006/relationships/image" Target="../media/image9.emf"/><Relationship Id="rId4" Type="http://schemas.openxmlformats.org/officeDocument/2006/relationships/image" Target="../media/image8.emf"/></Relationships>
</file>

<file path=ppt/slides/_rels/slide24.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25.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26.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27.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28.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29.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30.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31.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32.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575549" y="0"/>
            <a:ext cx="11616451" cy="6680068"/>
          </a:xfrm>
          <a:prstGeom prst="rect">
            <a:avLst/>
          </a:prstGeom>
        </p:spPr>
      </p:pic>
      <p:sp>
        <p:nvSpPr>
          <p:cNvPr id="11" name="Rectangle 10"/>
          <p:cNvSpPr/>
          <p:nvPr/>
        </p:nvSpPr>
        <p:spPr>
          <a:xfrm rot="10800000">
            <a:off x="-79022" y="-93133"/>
            <a:ext cx="12350045" cy="7044267"/>
          </a:xfrm>
          <a:prstGeom prst="rect">
            <a:avLst/>
          </a:prstGeom>
          <a:gradFill flip="none" rotWithShape="1">
            <a:gsLst>
              <a:gs pos="0">
                <a:srgbClr val="24A9E1">
                  <a:tint val="66000"/>
                  <a:satMod val="160000"/>
                  <a:alpha val="33000"/>
                </a:srgbClr>
              </a:gs>
              <a:gs pos="50000">
                <a:srgbClr val="24A9E1">
                  <a:tint val="44500"/>
                  <a:satMod val="160000"/>
                  <a:alpha val="22000"/>
                </a:srgbClr>
              </a:gs>
              <a:gs pos="100000">
                <a:srgbClr val="24A9E1">
                  <a:tint val="23500"/>
                  <a:satMod val="160000"/>
                  <a:alpha val="44000"/>
                </a:srgbClr>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Picture 3"/>
          <p:cNvPicPr>
            <a:picLocks noChangeAspect="1"/>
          </p:cNvPicPr>
          <p:nvPr/>
        </p:nvPicPr>
        <p:blipFill rotWithShape="1">
          <a:blip r:embed="rId3"/>
          <a:srcRect l="984" r="914" b="11911"/>
          <a:stretch/>
        </p:blipFill>
        <p:spPr>
          <a:xfrm>
            <a:off x="0" y="4199708"/>
            <a:ext cx="12200709" cy="2688772"/>
          </a:xfrm>
          <a:prstGeom prst="rect">
            <a:avLst/>
          </a:prstGeom>
        </p:spPr>
      </p:pic>
      <p:pic>
        <p:nvPicPr>
          <p:cNvPr id="6" name="Picture 5"/>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730762" y="4963885"/>
            <a:ext cx="1699476" cy="1524000"/>
          </a:xfrm>
          <a:prstGeom prst="rect">
            <a:avLst/>
          </a:prstGeom>
        </p:spPr>
      </p:pic>
      <p:pic>
        <p:nvPicPr>
          <p:cNvPr id="12" name="Picture 11"/>
          <p:cNvPicPr>
            <a:picLocks noChangeAspect="1"/>
          </p:cNvPicPr>
          <p:nvPr/>
        </p:nvPicPr>
        <p:blipFill>
          <a:blip r:embed="rId5"/>
          <a:stretch>
            <a:fillRect/>
          </a:stretch>
        </p:blipFill>
        <p:spPr>
          <a:xfrm>
            <a:off x="-112889" y="422122"/>
            <a:ext cx="6714451" cy="1972334"/>
          </a:xfrm>
          <a:prstGeom prst="rect">
            <a:avLst/>
          </a:prstGeom>
        </p:spPr>
      </p:pic>
      <p:pic>
        <p:nvPicPr>
          <p:cNvPr id="13" name="Picture 12"/>
          <p:cNvPicPr>
            <a:picLocks noChangeAspect="1"/>
          </p:cNvPicPr>
          <p:nvPr/>
        </p:nvPicPr>
        <p:blipFill>
          <a:blip r:embed="rId6"/>
          <a:stretch>
            <a:fillRect/>
          </a:stretch>
        </p:blipFill>
        <p:spPr>
          <a:xfrm>
            <a:off x="5248405" y="3125528"/>
            <a:ext cx="7067774" cy="2260663"/>
          </a:xfrm>
          <a:prstGeom prst="rect">
            <a:avLst/>
          </a:prstGeom>
        </p:spPr>
      </p:pic>
      <p:sp>
        <p:nvSpPr>
          <p:cNvPr id="14" name="TextBox 13"/>
          <p:cNvSpPr txBox="1"/>
          <p:nvPr/>
        </p:nvSpPr>
        <p:spPr>
          <a:xfrm>
            <a:off x="474133" y="715791"/>
            <a:ext cx="7263527" cy="1384995"/>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Strategic and Operational Risk Management</a:t>
            </a:r>
          </a:p>
          <a:p>
            <a:r>
              <a:rPr lang="en-US" sz="2800" dirty="0">
                <a:solidFill>
                  <a:srgbClr val="24A9E1"/>
                </a:solidFill>
                <a:latin typeface="Tajawal Medium" panose="00000600000000000000" pitchFamily="2" charset="-78"/>
                <a:cs typeface="Tajawal Medium" panose="00000600000000000000" pitchFamily="2" charset="-78"/>
              </a:rPr>
              <a:t>Prepared by Dr. Nael Zabel</a:t>
            </a:r>
          </a:p>
          <a:p>
            <a:r>
              <a:rPr lang="en-US" sz="2800" dirty="0">
                <a:solidFill>
                  <a:srgbClr val="FF9518"/>
                </a:solidFill>
                <a:latin typeface="Tajawal Medium" panose="00000600000000000000" pitchFamily="2" charset="-78"/>
                <a:cs typeface="Tajawal Medium" panose="00000600000000000000" pitchFamily="2" charset="-78"/>
              </a:rPr>
              <a:t>Lecture 4</a:t>
            </a:r>
          </a:p>
        </p:txBody>
      </p:sp>
      <p:sp>
        <p:nvSpPr>
          <p:cNvPr id="16" name="TextBox 15"/>
          <p:cNvSpPr txBox="1"/>
          <p:nvPr/>
        </p:nvSpPr>
        <p:spPr>
          <a:xfrm>
            <a:off x="5912285" y="3159395"/>
            <a:ext cx="5564139" cy="2246769"/>
          </a:xfrm>
          <a:prstGeom prst="rect">
            <a:avLst/>
          </a:prstGeom>
          <a:noFill/>
        </p:spPr>
        <p:txBody>
          <a:bodyPr wrap="square" rtlCol="0">
            <a:spAutoFit/>
          </a:bodyPr>
          <a:lstStyle/>
          <a:p>
            <a:r>
              <a:rPr lang="en-US" sz="2800" dirty="0">
                <a:solidFill>
                  <a:schemeClr val="bg1"/>
                </a:solidFill>
                <a:latin typeface="Tajawal Medium" panose="00000600000000000000" pitchFamily="2" charset="-78"/>
                <a:cs typeface="Tajawal Medium" panose="00000600000000000000" pitchFamily="2" charset="-78"/>
              </a:rPr>
              <a:t>PMG 630</a:t>
            </a:r>
          </a:p>
          <a:p>
            <a:r>
              <a:rPr lang="en-US" sz="2800" dirty="0">
                <a:solidFill>
                  <a:schemeClr val="bg1"/>
                </a:solidFill>
                <a:latin typeface="Tajawal Medium" panose="00000600000000000000" pitchFamily="2" charset="-78"/>
                <a:cs typeface="Tajawal Medium" panose="00000600000000000000" pitchFamily="2" charset="-78"/>
              </a:rPr>
              <a:t>managing operational</a:t>
            </a:r>
          </a:p>
          <a:p>
            <a:r>
              <a:rPr lang="en-US" sz="2800" dirty="0">
                <a:solidFill>
                  <a:schemeClr val="bg1"/>
                </a:solidFill>
                <a:latin typeface="Tajawal Medium" panose="00000600000000000000" pitchFamily="2" charset="-78"/>
                <a:cs typeface="Tajawal Medium" panose="00000600000000000000" pitchFamily="2" charset="-78"/>
              </a:rPr>
              <a:t>Risks: tools And techniques</a:t>
            </a:r>
            <a:r>
              <a:rPr lang="en-US" sz="2800" dirty="0">
                <a:solidFill>
                  <a:schemeClr val="bg1"/>
                </a:solidFill>
              </a:rPr>
              <a:t>(JOB Safety analysis)</a:t>
            </a:r>
            <a:endParaRPr lang="en-US" sz="2800" dirty="0">
              <a:solidFill>
                <a:schemeClr val="bg1"/>
              </a:solidFill>
              <a:latin typeface="Tajawal Medium" panose="00000600000000000000" pitchFamily="2" charset="-78"/>
              <a:cs typeface="Tajawal Medium" panose="00000600000000000000" pitchFamily="2" charset="-78"/>
            </a:endParaRPr>
          </a:p>
          <a:p>
            <a:endParaRPr lang="en-US" sz="2800" dirty="0">
              <a:solidFill>
                <a:schemeClr val="bg1"/>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1870429447"/>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2923942" cy="523220"/>
          </a:xfrm>
          <a:prstGeom prst="rect">
            <a:avLst/>
          </a:prstGeom>
          <a:noFill/>
        </p:spPr>
        <p:txBody>
          <a:bodyPr wrap="none" rtlCol="0">
            <a:spAutoFit/>
          </a:bodyPr>
          <a:lstStyle/>
          <a:p>
            <a:r>
              <a:rPr lang="en-US" sz="2800" dirty="0">
                <a:solidFill>
                  <a:schemeClr val="bg1"/>
                </a:solidFill>
              </a:rPr>
              <a:t>JOB Safety analysis</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44577" y="236724"/>
            <a:ext cx="2117887"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4</a:t>
            </a:r>
          </a:p>
        </p:txBody>
      </p:sp>
      <p:sp>
        <p:nvSpPr>
          <p:cNvPr id="9" name="Rectangle 8"/>
          <p:cNvSpPr/>
          <p:nvPr/>
        </p:nvSpPr>
        <p:spPr>
          <a:xfrm>
            <a:off x="463463" y="1610200"/>
            <a:ext cx="11361107" cy="3585597"/>
          </a:xfrm>
          <a:prstGeom prst="rect">
            <a:avLst/>
          </a:prstGeom>
        </p:spPr>
        <p:txBody>
          <a:bodyPr wrap="square">
            <a:spAutoFit/>
          </a:bodyPr>
          <a:lstStyle/>
          <a:p>
            <a:pPr algn="just">
              <a:spcAft>
                <a:spcPts val="1800"/>
              </a:spcAft>
            </a:pPr>
            <a:r>
              <a:rPr lang="en-US" sz="3200" dirty="0">
                <a:solidFill>
                  <a:srgbClr val="FF0000"/>
                </a:solidFill>
              </a:rPr>
              <a:t>JOB Safety analysis:</a:t>
            </a:r>
          </a:p>
          <a:p>
            <a:pPr marL="457200" indent="-457200" algn="just">
              <a:spcAft>
                <a:spcPts val="1200"/>
              </a:spcAft>
              <a:buFont typeface="Wingdings" panose="05000000000000000000" pitchFamily="2" charset="2"/>
              <a:buChar char="§"/>
            </a:pPr>
            <a:r>
              <a:rPr lang="en-US" sz="3200" dirty="0"/>
              <a:t>A JSA is a qualitative technique used to identify and control workplace hazards to prevent accidents. </a:t>
            </a:r>
          </a:p>
          <a:p>
            <a:pPr algn="just">
              <a:spcAft>
                <a:spcPts val="1200"/>
              </a:spcAft>
            </a:pPr>
            <a:endParaRPr lang="en-US" sz="3200" dirty="0"/>
          </a:p>
          <a:p>
            <a:pPr marL="457200" indent="-457200" algn="just">
              <a:spcAft>
                <a:spcPts val="1200"/>
              </a:spcAft>
              <a:buFont typeface="Wingdings" panose="05000000000000000000" pitchFamily="2" charset="2"/>
              <a:buChar char="§"/>
            </a:pPr>
            <a:r>
              <a:rPr lang="en-US" sz="3200" dirty="0"/>
              <a:t>In a JSA, each basic step of the job is examined to identify and address potential hazards. </a:t>
            </a:r>
          </a:p>
        </p:txBody>
      </p:sp>
    </p:spTree>
    <p:extLst>
      <p:ext uri="{BB962C8B-B14F-4D97-AF65-F5344CB8AC3E}">
        <p14:creationId xmlns:p14="http://schemas.microsoft.com/office/powerpoint/2010/main" val="1057141976"/>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2923942" cy="523220"/>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Calibri" panose="020F0502020204030204"/>
                <a:ea typeface="+mn-ea"/>
                <a:cs typeface="+mn-cs"/>
              </a:rPr>
              <a:t>JOB Safety analysis</a:t>
            </a:r>
            <a:endParaRPr kumimoji="0" lang="en-US" sz="2800" b="0"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endParaRPr>
          </a:p>
        </p:txBody>
      </p:sp>
      <p:sp>
        <p:nvSpPr>
          <p:cNvPr id="8" name="TextBox 7"/>
          <p:cNvSpPr txBox="1"/>
          <p:nvPr/>
        </p:nvSpPr>
        <p:spPr>
          <a:xfrm>
            <a:off x="-44577" y="236724"/>
            <a:ext cx="2117887" cy="523220"/>
          </a:xfrm>
          <a:prstGeom prst="rect">
            <a:avLst/>
          </a:prstGeom>
          <a:noFill/>
        </p:spPr>
        <p:txBody>
          <a:bodyPr wrap="non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Lecture 4</a:t>
            </a:r>
          </a:p>
        </p:txBody>
      </p:sp>
      <p:sp>
        <p:nvSpPr>
          <p:cNvPr id="9" name="Rectangle 8"/>
          <p:cNvSpPr/>
          <p:nvPr/>
        </p:nvSpPr>
        <p:spPr>
          <a:xfrm>
            <a:off x="463463" y="1610200"/>
            <a:ext cx="11361107" cy="3524042"/>
          </a:xfrm>
          <a:prstGeom prst="rect">
            <a:avLst/>
          </a:prstGeom>
        </p:spPr>
        <p:txBody>
          <a:bodyPr wrap="square">
            <a:spAutoFit/>
          </a:bodyPr>
          <a:lstStyle/>
          <a:p>
            <a:pPr marL="0" marR="0" lvl="0" indent="0" algn="just" defTabSz="914400" rtl="0" eaLnBrk="1" fontAlgn="auto" latinLnBrk="0" hangingPunct="1">
              <a:lnSpc>
                <a:spcPct val="100000"/>
              </a:lnSpc>
              <a:spcAft>
                <a:spcPts val="1800"/>
              </a:spcAft>
              <a:buClrTx/>
              <a:buSzTx/>
              <a:buFontTx/>
              <a:buNone/>
              <a:tabLst/>
              <a:defRPr/>
            </a:pPr>
            <a:r>
              <a:rPr kumimoji="0" lang="en-US" sz="2800" b="0" i="0" u="none" strike="noStrike" kern="1200" cap="none" spc="0" normalizeH="0" baseline="0" noProof="0" dirty="0">
                <a:ln>
                  <a:noFill/>
                </a:ln>
                <a:solidFill>
                  <a:srgbClr val="FF0000"/>
                </a:solidFill>
                <a:effectLst/>
                <a:uLnTx/>
                <a:uFillTx/>
                <a:latin typeface="Calibri" panose="020F0502020204030204"/>
                <a:ea typeface="+mn-ea"/>
                <a:cs typeface="+mn-cs"/>
              </a:rPr>
              <a:t>JOB Safety analysis:</a:t>
            </a:r>
          </a:p>
          <a:p>
            <a:pPr marL="457200" marR="0" lvl="0" indent="-457200" algn="just" fontAlgn="auto">
              <a:lnSpc>
                <a:spcPct val="100000"/>
              </a:lnSpc>
              <a:spcBef>
                <a:spcPts val="0"/>
              </a:spcBef>
              <a:spcAft>
                <a:spcPts val="1200"/>
              </a:spcAft>
              <a:buClrTx/>
              <a:buSzTx/>
              <a:buFont typeface="Wingdings" panose="05000000000000000000" pitchFamily="2" charset="2"/>
              <a:buChar char="§"/>
              <a:tabLst/>
              <a:defRPr/>
            </a:pPr>
            <a:r>
              <a:rPr lang="en-US" sz="3200" dirty="0"/>
              <a:t>The aim is to recommend the safest way to do a job. </a:t>
            </a:r>
          </a:p>
          <a:p>
            <a:pPr marL="457200" marR="0" lvl="0" indent="-457200" algn="just" fontAlgn="auto">
              <a:lnSpc>
                <a:spcPct val="100000"/>
              </a:lnSpc>
              <a:spcBef>
                <a:spcPts val="0"/>
              </a:spcBef>
              <a:spcAft>
                <a:spcPts val="1200"/>
              </a:spcAft>
              <a:buClrTx/>
              <a:buSzTx/>
              <a:buFont typeface="Wingdings" panose="05000000000000000000" pitchFamily="2" charset="2"/>
              <a:buChar char="§"/>
              <a:tabLst/>
              <a:defRPr/>
            </a:pPr>
            <a:r>
              <a:rPr lang="en-US" sz="3200" dirty="0"/>
              <a:t>It focuses on the relationship between the worker, the task, the tools, and the work environment.</a:t>
            </a:r>
          </a:p>
          <a:p>
            <a:pPr marL="457200" marR="0" lvl="0" indent="-457200" algn="just" fontAlgn="auto">
              <a:lnSpc>
                <a:spcPct val="100000"/>
              </a:lnSpc>
              <a:spcBef>
                <a:spcPts val="0"/>
              </a:spcBef>
              <a:spcAft>
                <a:spcPts val="1200"/>
              </a:spcAft>
              <a:buClrTx/>
              <a:buSzTx/>
              <a:buFont typeface="Wingdings" panose="05000000000000000000" pitchFamily="2" charset="2"/>
              <a:buChar char="§"/>
              <a:tabLst/>
              <a:defRPr/>
            </a:pPr>
            <a:r>
              <a:rPr lang="en-US" sz="3200" dirty="0"/>
              <a:t>Similar to HAZOP, JSA </a:t>
            </a:r>
            <a:r>
              <a:rPr lang="en-US" sz="3200" u="sng" dirty="0"/>
              <a:t>does not</a:t>
            </a:r>
            <a:r>
              <a:rPr lang="en-US" sz="3200" dirty="0"/>
              <a:t> attempt to </a:t>
            </a:r>
            <a:r>
              <a:rPr lang="en-US" sz="3200" u="sng" dirty="0"/>
              <a:t>quantify risk in terms of likelihood or consequence.</a:t>
            </a:r>
            <a:r>
              <a:rPr lang="en-US" sz="3200" dirty="0"/>
              <a:t> </a:t>
            </a:r>
          </a:p>
        </p:txBody>
      </p:sp>
    </p:spTree>
    <p:extLst>
      <p:ext uri="{BB962C8B-B14F-4D97-AF65-F5344CB8AC3E}">
        <p14:creationId xmlns:p14="http://schemas.microsoft.com/office/powerpoint/2010/main" val="545881547"/>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2923942" cy="523220"/>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Calibri" panose="020F0502020204030204"/>
                <a:ea typeface="+mn-ea"/>
                <a:cs typeface="+mn-cs"/>
              </a:rPr>
              <a:t>JOB Safety analysis</a:t>
            </a:r>
            <a:endParaRPr kumimoji="0" lang="en-US" sz="2800" b="0"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endParaRPr>
          </a:p>
        </p:txBody>
      </p:sp>
      <p:sp>
        <p:nvSpPr>
          <p:cNvPr id="8" name="TextBox 7"/>
          <p:cNvSpPr txBox="1"/>
          <p:nvPr/>
        </p:nvSpPr>
        <p:spPr>
          <a:xfrm>
            <a:off x="-44577" y="236724"/>
            <a:ext cx="2117887" cy="523220"/>
          </a:xfrm>
          <a:prstGeom prst="rect">
            <a:avLst/>
          </a:prstGeom>
          <a:noFill/>
        </p:spPr>
        <p:txBody>
          <a:bodyPr wrap="non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Lecture 4</a:t>
            </a:r>
          </a:p>
        </p:txBody>
      </p:sp>
      <p:sp>
        <p:nvSpPr>
          <p:cNvPr id="9" name="Rectangle 8"/>
          <p:cNvSpPr/>
          <p:nvPr/>
        </p:nvSpPr>
        <p:spPr>
          <a:xfrm>
            <a:off x="463463" y="1610200"/>
            <a:ext cx="11361107" cy="3216265"/>
          </a:xfrm>
          <a:prstGeom prst="rect">
            <a:avLst/>
          </a:prstGeom>
        </p:spPr>
        <p:txBody>
          <a:bodyPr wrap="square">
            <a:spAutoFit/>
          </a:bodyPr>
          <a:lstStyle/>
          <a:p>
            <a:pPr marL="0" marR="0" lvl="0" indent="0" algn="just" defTabSz="914400" rtl="0" eaLnBrk="1" fontAlgn="auto" latinLnBrk="0" hangingPunct="1">
              <a:lnSpc>
                <a:spcPct val="100000"/>
              </a:lnSpc>
              <a:spcBef>
                <a:spcPts val="0"/>
              </a:spcBef>
              <a:spcAft>
                <a:spcPts val="1800"/>
              </a:spcAft>
              <a:buClrTx/>
              <a:buSzTx/>
              <a:buFontTx/>
              <a:buNone/>
              <a:tabLst/>
              <a:defRPr/>
            </a:pPr>
            <a:r>
              <a:rPr kumimoji="0" lang="en-US" sz="2800" b="0" i="0" u="none" strike="noStrike" kern="1200" cap="none" spc="0" normalizeH="0" baseline="0" noProof="0" dirty="0">
                <a:ln>
                  <a:noFill/>
                </a:ln>
                <a:solidFill>
                  <a:srgbClr val="FF0000"/>
                </a:solidFill>
                <a:effectLst/>
                <a:uLnTx/>
                <a:uFillTx/>
                <a:latin typeface="Calibri" panose="020F0502020204030204"/>
                <a:ea typeface="+mn-ea"/>
                <a:cs typeface="+mn-cs"/>
              </a:rPr>
              <a:t>JOB Safety analysis:</a:t>
            </a:r>
          </a:p>
          <a:p>
            <a:pPr marL="457200" marR="0" lvl="0" indent="-457200" algn="just" defTabSz="914400" rtl="0" eaLnBrk="1" fontAlgn="auto" latinLnBrk="0" hangingPunct="1">
              <a:lnSpc>
                <a:spcPct val="100000"/>
              </a:lnSpc>
              <a:spcBef>
                <a:spcPts val="0"/>
              </a:spcBef>
              <a:spcAft>
                <a:spcPts val="1200"/>
              </a:spcAft>
              <a:buClrTx/>
              <a:buSzTx/>
              <a:buFont typeface="Wingdings" panose="05000000000000000000" pitchFamily="2" charset="2"/>
              <a:buChar char="§"/>
              <a:tabLst/>
              <a:defRPr/>
            </a:pPr>
            <a:r>
              <a:rPr kumimoji="0" lang="en-US" sz="3200" b="0" i="0" u="none" strike="noStrike" kern="1200" cap="none" spc="0" normalizeH="0" baseline="0" noProof="0" dirty="0">
                <a:ln>
                  <a:noFill/>
                </a:ln>
                <a:solidFill>
                  <a:prstClr val="black"/>
                </a:solidFill>
                <a:effectLst/>
                <a:uLnTx/>
                <a:uFillTx/>
                <a:latin typeface="Calibri" panose="020F0502020204030204"/>
                <a:ea typeface="+mn-ea"/>
                <a:cs typeface="+mn-cs"/>
              </a:rPr>
              <a:t>Job Safety Analysis (JSA) is a safety tool that can be used to define and control hazards associated with a certain process, job, or procedure. It is a systematic examination and documentation of every task within each job to identify health and safety hazards, and the steps to control each task.</a:t>
            </a:r>
          </a:p>
        </p:txBody>
      </p:sp>
    </p:spTree>
    <p:extLst>
      <p:ext uri="{BB962C8B-B14F-4D97-AF65-F5344CB8AC3E}">
        <p14:creationId xmlns:p14="http://schemas.microsoft.com/office/powerpoint/2010/main" val="1209601333"/>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651740" y="409774"/>
            <a:ext cx="6425335"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320808" y="568497"/>
            <a:ext cx="4751622" cy="523220"/>
          </a:xfrm>
          <a:prstGeom prst="rect">
            <a:avLst/>
          </a:prstGeom>
          <a:noFill/>
        </p:spPr>
        <p:txBody>
          <a:bodyPr wrap="none" rtlCol="0">
            <a:spAutoFit/>
          </a:bodyPr>
          <a:lstStyle/>
          <a:p>
            <a:pPr marL="0" marR="0" lvl="0" indent="0" algn="just"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srgbClr val="FF0000"/>
                </a:solidFill>
                <a:effectLst/>
                <a:uLnTx/>
                <a:uFillTx/>
                <a:latin typeface="Calibri" panose="020F0502020204030204"/>
                <a:ea typeface="+mn-ea"/>
                <a:cs typeface="+mn-cs"/>
              </a:rPr>
              <a:t>WHERE AND WHEN TO USE JSA</a:t>
            </a:r>
          </a:p>
        </p:txBody>
      </p:sp>
      <p:sp>
        <p:nvSpPr>
          <p:cNvPr id="8" name="TextBox 7"/>
          <p:cNvSpPr txBox="1"/>
          <p:nvPr/>
        </p:nvSpPr>
        <p:spPr>
          <a:xfrm>
            <a:off x="-44577" y="236724"/>
            <a:ext cx="2117887"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4</a:t>
            </a:r>
          </a:p>
        </p:txBody>
      </p:sp>
      <p:sp>
        <p:nvSpPr>
          <p:cNvPr id="5" name="Rectangle 4"/>
          <p:cNvSpPr/>
          <p:nvPr/>
        </p:nvSpPr>
        <p:spPr>
          <a:xfrm>
            <a:off x="651740" y="1957729"/>
            <a:ext cx="10697227" cy="2554545"/>
          </a:xfrm>
          <a:prstGeom prst="rect">
            <a:avLst/>
          </a:prstGeom>
        </p:spPr>
        <p:txBody>
          <a:bodyPr wrap="square">
            <a:spAutoFit/>
          </a:bodyPr>
          <a:lstStyle/>
          <a:p>
            <a:pPr marL="457200" indent="-457200" algn="just">
              <a:buFont typeface="Wingdings" panose="05000000000000000000" pitchFamily="2" charset="2"/>
              <a:buChar char="§"/>
            </a:pPr>
            <a:r>
              <a:rPr lang="en-US" sz="3200" dirty="0"/>
              <a:t>Jobs that have taken on changes in procedures, equipment, and materials.</a:t>
            </a:r>
          </a:p>
          <a:p>
            <a:pPr marL="457200" indent="-457200" algn="just">
              <a:buFont typeface="Wingdings" panose="05000000000000000000" pitchFamily="2" charset="2"/>
              <a:buChar char="§"/>
            </a:pPr>
            <a:endParaRPr lang="en-US" sz="3200" dirty="0"/>
          </a:p>
          <a:p>
            <a:pPr marL="457200" indent="-457200" algn="just">
              <a:buFont typeface="Wingdings" panose="05000000000000000000" pitchFamily="2" charset="2"/>
              <a:buChar char="§"/>
            </a:pPr>
            <a:r>
              <a:rPr lang="en-US" sz="3200" dirty="0"/>
              <a:t>Jobs are  affected by new or revised regulations or standards. </a:t>
            </a:r>
          </a:p>
        </p:txBody>
      </p:sp>
    </p:spTree>
    <p:extLst>
      <p:ext uri="{BB962C8B-B14F-4D97-AF65-F5344CB8AC3E}">
        <p14:creationId xmlns:p14="http://schemas.microsoft.com/office/powerpoint/2010/main" val="241612914"/>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651740" y="409774"/>
            <a:ext cx="6425335"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320808" y="568497"/>
            <a:ext cx="4751622" cy="523220"/>
          </a:xfrm>
          <a:prstGeom prst="rect">
            <a:avLst/>
          </a:prstGeom>
          <a:noFill/>
        </p:spPr>
        <p:txBody>
          <a:bodyPr wrap="none" rtlCol="0">
            <a:spAutoFit/>
          </a:bodyPr>
          <a:lstStyle/>
          <a:p>
            <a:pPr marL="0" marR="0" lvl="0" indent="0" algn="just"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srgbClr val="FF0000"/>
                </a:solidFill>
                <a:effectLst/>
                <a:uLnTx/>
                <a:uFillTx/>
                <a:latin typeface="Calibri" panose="020F0502020204030204"/>
                <a:ea typeface="+mn-ea"/>
                <a:cs typeface="+mn-cs"/>
              </a:rPr>
              <a:t>WHERE AND WHEN TO USE JSA</a:t>
            </a:r>
          </a:p>
        </p:txBody>
      </p:sp>
      <p:sp>
        <p:nvSpPr>
          <p:cNvPr id="8" name="TextBox 7"/>
          <p:cNvSpPr txBox="1"/>
          <p:nvPr/>
        </p:nvSpPr>
        <p:spPr>
          <a:xfrm>
            <a:off x="-44577" y="236724"/>
            <a:ext cx="2117887" cy="523220"/>
          </a:xfrm>
          <a:prstGeom prst="rect">
            <a:avLst/>
          </a:prstGeom>
          <a:noFill/>
        </p:spPr>
        <p:txBody>
          <a:bodyPr wrap="non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Lecture 4</a:t>
            </a:r>
          </a:p>
        </p:txBody>
      </p:sp>
      <p:sp>
        <p:nvSpPr>
          <p:cNvPr id="5" name="Rectangle 4"/>
          <p:cNvSpPr/>
          <p:nvPr/>
        </p:nvSpPr>
        <p:spPr>
          <a:xfrm>
            <a:off x="651741" y="1957729"/>
            <a:ext cx="6420690" cy="3046988"/>
          </a:xfrm>
          <a:prstGeom prst="rect">
            <a:avLst/>
          </a:prstGeom>
        </p:spPr>
        <p:txBody>
          <a:bodyPr wrap="square">
            <a:spAutoFit/>
          </a:bodyPr>
          <a:lstStyle/>
          <a:p>
            <a:pPr marL="457200" marR="0" lvl="0" indent="-457200" algn="just" defTabSz="914400" rtl="0" eaLnBrk="1" fontAlgn="auto" latinLnBrk="0" hangingPunct="1">
              <a:lnSpc>
                <a:spcPct val="100000"/>
              </a:lnSpc>
              <a:spcBef>
                <a:spcPts val="0"/>
              </a:spcBef>
              <a:spcAft>
                <a:spcPts val="0"/>
              </a:spcAft>
              <a:buClrTx/>
              <a:buSzTx/>
              <a:buFont typeface="Wingdings" panose="05000000000000000000" pitchFamily="2" charset="2"/>
              <a:buChar char="§"/>
              <a:tabLst/>
              <a:defRPr/>
            </a:pPr>
            <a:r>
              <a:rPr kumimoji="0" lang="en-US" sz="3200" b="0" i="0" u="none" strike="noStrike" kern="1200" cap="none" spc="0" normalizeH="0" baseline="0" noProof="0" dirty="0">
                <a:ln>
                  <a:noFill/>
                </a:ln>
                <a:solidFill>
                  <a:prstClr val="black"/>
                </a:solidFill>
                <a:effectLst/>
                <a:uLnTx/>
                <a:uFillTx/>
                <a:latin typeface="Calibri" panose="020F0502020204030204"/>
                <a:ea typeface="+mn-ea"/>
                <a:cs typeface="+mn-cs"/>
              </a:rPr>
              <a:t>Newly created jobs, uncommon or seldom-performed jobs with little or no history, and routine jobs requiring regular or continuous exposure to hazards should undertake a JSA.</a:t>
            </a:r>
          </a:p>
        </p:txBody>
      </p:sp>
      <p:pic>
        <p:nvPicPr>
          <p:cNvPr id="6" name="Picture 5">
            <a:extLst>
              <a:ext uri="{FF2B5EF4-FFF2-40B4-BE49-F238E27FC236}">
                <a16:creationId xmlns:a16="http://schemas.microsoft.com/office/drawing/2014/main" id="{C5A57B95-0612-43D4-9D18-265AF334F076}"/>
              </a:ext>
            </a:extLst>
          </p:cNvPr>
          <p:cNvPicPr>
            <a:picLocks noChangeAspect="1"/>
          </p:cNvPicPr>
          <p:nvPr/>
        </p:nvPicPr>
        <p:blipFill>
          <a:blip r:embed="rId6"/>
          <a:stretch>
            <a:fillRect/>
          </a:stretch>
        </p:blipFill>
        <p:spPr>
          <a:xfrm>
            <a:off x="7072431" y="1821826"/>
            <a:ext cx="4595694" cy="3701855"/>
          </a:xfrm>
          <a:prstGeom prst="rect">
            <a:avLst/>
          </a:prstGeom>
        </p:spPr>
      </p:pic>
    </p:spTree>
    <p:extLst>
      <p:ext uri="{BB962C8B-B14F-4D97-AF65-F5344CB8AC3E}">
        <p14:creationId xmlns:p14="http://schemas.microsoft.com/office/powerpoint/2010/main" val="169110935"/>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651740" y="409774"/>
            <a:ext cx="6425335"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320808" y="568497"/>
            <a:ext cx="4751622" cy="523220"/>
          </a:xfrm>
          <a:prstGeom prst="rect">
            <a:avLst/>
          </a:prstGeom>
          <a:noFill/>
        </p:spPr>
        <p:txBody>
          <a:bodyPr wrap="none" rtlCol="0">
            <a:spAutoFit/>
          </a:bodyPr>
          <a:lstStyle/>
          <a:p>
            <a:pPr marL="0" marR="0" lvl="0" indent="0" algn="just"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srgbClr val="FF0000"/>
                </a:solidFill>
                <a:effectLst/>
                <a:uLnTx/>
                <a:uFillTx/>
                <a:latin typeface="Calibri" panose="020F0502020204030204"/>
                <a:ea typeface="+mn-ea"/>
                <a:cs typeface="+mn-cs"/>
              </a:rPr>
              <a:t>WHERE AND WHEN TO USE JSA</a:t>
            </a:r>
          </a:p>
        </p:txBody>
      </p:sp>
      <p:sp>
        <p:nvSpPr>
          <p:cNvPr id="8" name="TextBox 7"/>
          <p:cNvSpPr txBox="1"/>
          <p:nvPr/>
        </p:nvSpPr>
        <p:spPr>
          <a:xfrm>
            <a:off x="-44577" y="236724"/>
            <a:ext cx="2117887" cy="523220"/>
          </a:xfrm>
          <a:prstGeom prst="rect">
            <a:avLst/>
          </a:prstGeom>
          <a:noFill/>
        </p:spPr>
        <p:txBody>
          <a:bodyPr wrap="non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Lecture 4</a:t>
            </a:r>
          </a:p>
        </p:txBody>
      </p:sp>
      <p:sp>
        <p:nvSpPr>
          <p:cNvPr id="15" name="Content Placeholder 2">
            <a:extLst>
              <a:ext uri="{FF2B5EF4-FFF2-40B4-BE49-F238E27FC236}">
                <a16:creationId xmlns:a16="http://schemas.microsoft.com/office/drawing/2014/main" id="{56F70B2F-3F9E-416F-965E-9807E8C75C43}"/>
              </a:ext>
            </a:extLst>
          </p:cNvPr>
          <p:cNvSpPr txBox="1">
            <a:spLocks/>
          </p:cNvSpPr>
          <p:nvPr/>
        </p:nvSpPr>
        <p:spPr>
          <a:xfrm>
            <a:off x="838200" y="1825625"/>
            <a:ext cx="10515600" cy="2965450"/>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a:buFont typeface="Arial" panose="020B0604020202020204" pitchFamily="34" charset="0"/>
              <a:buNone/>
            </a:pPr>
            <a:r>
              <a:rPr lang="en-US" dirty="0"/>
              <a:t>Ideally, all jobs should undergo safety analysis. If possible, JSAs should also be performed for no routine activities such as maintenance, repair, or cleaning and jobs that are offsite, either at home or on other job sites (e.g., teleworkers). Examining hazards to visitors and the public should also be included.</a:t>
            </a:r>
          </a:p>
        </p:txBody>
      </p:sp>
    </p:spTree>
    <p:extLst>
      <p:ext uri="{BB962C8B-B14F-4D97-AF65-F5344CB8AC3E}">
        <p14:creationId xmlns:p14="http://schemas.microsoft.com/office/powerpoint/2010/main" val="2555500038"/>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651740" y="409774"/>
            <a:ext cx="6425335"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320808" y="568497"/>
            <a:ext cx="4751622" cy="523220"/>
          </a:xfrm>
          <a:prstGeom prst="rect">
            <a:avLst/>
          </a:prstGeom>
          <a:noFill/>
        </p:spPr>
        <p:txBody>
          <a:bodyPr wrap="none" rtlCol="0">
            <a:spAutoFit/>
          </a:bodyPr>
          <a:lstStyle/>
          <a:p>
            <a:pPr marL="0" marR="0" lvl="0" indent="0" algn="just"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srgbClr val="FF0000"/>
                </a:solidFill>
                <a:effectLst/>
                <a:uLnTx/>
                <a:uFillTx/>
                <a:latin typeface="Calibri" panose="020F0502020204030204"/>
                <a:ea typeface="+mn-ea"/>
                <a:cs typeface="+mn-cs"/>
              </a:rPr>
              <a:t>WHERE AND WHEN TO USE JSA</a:t>
            </a:r>
          </a:p>
        </p:txBody>
      </p:sp>
      <p:sp>
        <p:nvSpPr>
          <p:cNvPr id="8" name="TextBox 7"/>
          <p:cNvSpPr txBox="1"/>
          <p:nvPr/>
        </p:nvSpPr>
        <p:spPr>
          <a:xfrm>
            <a:off x="-44577" y="236724"/>
            <a:ext cx="2117887" cy="523220"/>
          </a:xfrm>
          <a:prstGeom prst="rect">
            <a:avLst/>
          </a:prstGeom>
          <a:noFill/>
        </p:spPr>
        <p:txBody>
          <a:bodyPr wrap="non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Lecture 4</a:t>
            </a:r>
          </a:p>
        </p:txBody>
      </p:sp>
      <p:sp>
        <p:nvSpPr>
          <p:cNvPr id="12" name="Content Placeholder 2">
            <a:extLst>
              <a:ext uri="{FF2B5EF4-FFF2-40B4-BE49-F238E27FC236}">
                <a16:creationId xmlns:a16="http://schemas.microsoft.com/office/drawing/2014/main" id="{5019565E-F658-4003-8921-9791AD2E8119}"/>
              </a:ext>
            </a:extLst>
          </p:cNvPr>
          <p:cNvSpPr txBox="1">
            <a:spLocks/>
          </p:cNvSpPr>
          <p:nvPr/>
        </p:nvSpPr>
        <p:spPr>
          <a:xfrm>
            <a:off x="771525" y="2204822"/>
            <a:ext cx="10515600" cy="2820617"/>
          </a:xfrm>
          <a:prstGeom prst="rect">
            <a:avLst/>
          </a:prstGeom>
        </p:spPr>
        <p:txBody>
          <a:bodyPr>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457200" indent="-457200" algn="just">
              <a:buFont typeface="Wingdings" panose="05000000000000000000" pitchFamily="2" charset="2"/>
              <a:buChar char="§"/>
            </a:pPr>
            <a:r>
              <a:rPr lang="en-US" sz="3200" dirty="0"/>
              <a:t>As it involves extensive documentation and recording of job tasks, JSA is an effective setting to create and improve standard operating procedures (SOP). </a:t>
            </a:r>
          </a:p>
          <a:p>
            <a:pPr marL="457200" indent="-457200" algn="just">
              <a:buFont typeface="Wingdings" panose="05000000000000000000" pitchFamily="2" charset="2"/>
              <a:buChar char="§"/>
            </a:pPr>
            <a:r>
              <a:rPr lang="en-US" sz="3200" dirty="0"/>
              <a:t>It is useful to train, educate, and update employees regarding job operation and safety practices. </a:t>
            </a:r>
          </a:p>
        </p:txBody>
      </p:sp>
    </p:spTree>
    <p:extLst>
      <p:ext uri="{BB962C8B-B14F-4D97-AF65-F5344CB8AC3E}">
        <p14:creationId xmlns:p14="http://schemas.microsoft.com/office/powerpoint/2010/main" val="416034873"/>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651740" y="409774"/>
            <a:ext cx="6425335"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320808" y="568497"/>
            <a:ext cx="4751622" cy="523220"/>
          </a:xfrm>
          <a:prstGeom prst="rect">
            <a:avLst/>
          </a:prstGeom>
          <a:noFill/>
        </p:spPr>
        <p:txBody>
          <a:bodyPr wrap="none" rtlCol="0">
            <a:spAutoFit/>
          </a:bodyPr>
          <a:lstStyle/>
          <a:p>
            <a:pPr marL="0" marR="0" lvl="0" indent="0" algn="just"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srgbClr val="FF0000"/>
                </a:solidFill>
                <a:effectLst/>
                <a:uLnTx/>
                <a:uFillTx/>
                <a:latin typeface="Calibri" panose="020F0502020204030204"/>
                <a:ea typeface="+mn-ea"/>
                <a:cs typeface="+mn-cs"/>
              </a:rPr>
              <a:t>WHERE AND WHEN TO USE JSA</a:t>
            </a:r>
          </a:p>
        </p:txBody>
      </p:sp>
      <p:sp>
        <p:nvSpPr>
          <p:cNvPr id="8" name="TextBox 7"/>
          <p:cNvSpPr txBox="1"/>
          <p:nvPr/>
        </p:nvSpPr>
        <p:spPr>
          <a:xfrm>
            <a:off x="-44577" y="236724"/>
            <a:ext cx="2117887" cy="523220"/>
          </a:xfrm>
          <a:prstGeom prst="rect">
            <a:avLst/>
          </a:prstGeom>
          <a:noFill/>
        </p:spPr>
        <p:txBody>
          <a:bodyPr wrap="non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Lecture 4</a:t>
            </a:r>
          </a:p>
        </p:txBody>
      </p:sp>
      <p:sp>
        <p:nvSpPr>
          <p:cNvPr id="12" name="Content Placeholder 2">
            <a:extLst>
              <a:ext uri="{FF2B5EF4-FFF2-40B4-BE49-F238E27FC236}">
                <a16:creationId xmlns:a16="http://schemas.microsoft.com/office/drawing/2014/main" id="{5019565E-F658-4003-8921-9791AD2E8119}"/>
              </a:ext>
            </a:extLst>
          </p:cNvPr>
          <p:cNvSpPr txBox="1">
            <a:spLocks/>
          </p:cNvSpPr>
          <p:nvPr/>
        </p:nvSpPr>
        <p:spPr>
          <a:xfrm>
            <a:off x="838200" y="1913308"/>
            <a:ext cx="10515600" cy="2820617"/>
          </a:xfrm>
          <a:prstGeom prst="rect">
            <a:avLst/>
          </a:prstGeom>
        </p:spPr>
        <p:txBody>
          <a:bodyPr>
            <a:normAutofit/>
          </a:bodyPr>
          <a:lstStyle>
            <a:defPPr>
              <a:defRPr lang="en-US"/>
            </a:defPPr>
            <a:lvl1pPr marL="457200" indent="-457200" algn="just">
              <a:lnSpc>
                <a:spcPct val="90000"/>
              </a:lnSpc>
              <a:spcBef>
                <a:spcPts val="1000"/>
              </a:spcBef>
              <a:buFont typeface="Wingdings" panose="05000000000000000000" pitchFamily="2" charset="2"/>
              <a:buChar char="§"/>
              <a:defRPr sz="3200"/>
            </a:lvl1pPr>
            <a:lvl2pPr marL="685800" indent="-228600">
              <a:lnSpc>
                <a:spcPct val="90000"/>
              </a:lnSpc>
              <a:spcBef>
                <a:spcPts val="500"/>
              </a:spcBef>
              <a:buFont typeface="Arial" panose="020B0604020202020204" pitchFamily="34" charset="0"/>
              <a:buChar char="•"/>
              <a:defRPr sz="2400"/>
            </a:lvl2pPr>
            <a:lvl3pPr marL="1143000" indent="-228600">
              <a:lnSpc>
                <a:spcPct val="90000"/>
              </a:lnSpc>
              <a:spcBef>
                <a:spcPts val="500"/>
              </a:spcBef>
              <a:buFont typeface="Arial" panose="020B0604020202020204" pitchFamily="34" charset="0"/>
              <a:buChar char="•"/>
              <a:defRPr sz="2000"/>
            </a:lvl3pPr>
            <a:lvl4pPr marL="1600200" indent="-228600">
              <a:lnSpc>
                <a:spcPct val="90000"/>
              </a:lnSpc>
              <a:spcBef>
                <a:spcPts val="500"/>
              </a:spcBef>
              <a:buFont typeface="Arial" panose="020B0604020202020204" pitchFamily="34" charset="0"/>
              <a:buChar char="•"/>
            </a:lvl4pPr>
            <a:lvl5pPr marL="2057400" indent="-228600">
              <a:lnSpc>
                <a:spcPct val="90000"/>
              </a:lnSpc>
              <a:spcBef>
                <a:spcPts val="500"/>
              </a:spcBef>
              <a:buFont typeface="Arial" panose="020B0604020202020204" pitchFamily="34" charset="0"/>
              <a:buChar char="•"/>
            </a:lvl5pPr>
            <a:lvl6pPr marL="2514600" indent="-228600">
              <a:lnSpc>
                <a:spcPct val="90000"/>
              </a:lnSpc>
              <a:spcBef>
                <a:spcPts val="500"/>
              </a:spcBef>
              <a:buFont typeface="Arial" panose="020B0604020202020204" pitchFamily="34" charset="0"/>
              <a:buChar char="•"/>
            </a:lvl6pPr>
            <a:lvl7pPr marL="2971800" indent="-228600">
              <a:lnSpc>
                <a:spcPct val="90000"/>
              </a:lnSpc>
              <a:spcBef>
                <a:spcPts val="500"/>
              </a:spcBef>
              <a:buFont typeface="Arial" panose="020B0604020202020204" pitchFamily="34" charset="0"/>
              <a:buChar char="•"/>
            </a:lvl7pPr>
            <a:lvl8pPr marL="3429000" indent="-228600">
              <a:lnSpc>
                <a:spcPct val="90000"/>
              </a:lnSpc>
              <a:spcBef>
                <a:spcPts val="500"/>
              </a:spcBef>
              <a:buFont typeface="Arial" panose="020B0604020202020204" pitchFamily="34" charset="0"/>
              <a:buChar char="•"/>
            </a:lvl8pPr>
            <a:lvl9pPr marL="3886200" indent="-228600">
              <a:lnSpc>
                <a:spcPct val="90000"/>
              </a:lnSpc>
              <a:spcBef>
                <a:spcPts val="500"/>
              </a:spcBef>
              <a:buFont typeface="Arial" panose="020B0604020202020204" pitchFamily="34" charset="0"/>
              <a:buChar char="•"/>
            </a:lvl9pPr>
          </a:lstStyle>
          <a:p>
            <a:pPr/>
            <a:r>
              <a:rPr lang="en-US" dirty="0"/>
              <a:t>It can serve as a guide for employee performance review, training, and accident investigations. </a:t>
            </a:r>
          </a:p>
          <a:p>
            <a:pPr/>
            <a:endParaRPr lang="en-US" dirty="0"/>
          </a:p>
          <a:p>
            <a:pPr/>
            <a:r>
              <a:rPr lang="en-US" dirty="0"/>
              <a:t>JSAs are widely used in the construction, manufacturing, oil and gas, and many labor-intensive industries.</a:t>
            </a:r>
          </a:p>
        </p:txBody>
      </p:sp>
    </p:spTree>
    <p:extLst>
      <p:ext uri="{BB962C8B-B14F-4D97-AF65-F5344CB8AC3E}">
        <p14:creationId xmlns:p14="http://schemas.microsoft.com/office/powerpoint/2010/main" val="2699487637"/>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651740" y="409774"/>
            <a:ext cx="6425335"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320808" y="568497"/>
            <a:ext cx="4751622" cy="523220"/>
          </a:xfrm>
          <a:prstGeom prst="rect">
            <a:avLst/>
          </a:prstGeom>
          <a:noFill/>
        </p:spPr>
        <p:txBody>
          <a:bodyPr wrap="none" rtlCol="0">
            <a:spAutoFit/>
          </a:bodyPr>
          <a:lstStyle/>
          <a:p>
            <a:pPr marL="0" marR="0" lvl="0" indent="0" algn="just"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srgbClr val="FF0000"/>
                </a:solidFill>
                <a:effectLst/>
                <a:uLnTx/>
                <a:uFillTx/>
                <a:latin typeface="Calibri" panose="020F0502020204030204"/>
                <a:ea typeface="+mn-ea"/>
                <a:cs typeface="+mn-cs"/>
              </a:rPr>
              <a:t>WHERE AND WHEN TO USE JSA</a:t>
            </a:r>
          </a:p>
        </p:txBody>
      </p:sp>
      <p:sp>
        <p:nvSpPr>
          <p:cNvPr id="8" name="TextBox 7"/>
          <p:cNvSpPr txBox="1"/>
          <p:nvPr/>
        </p:nvSpPr>
        <p:spPr>
          <a:xfrm>
            <a:off x="-44577" y="236724"/>
            <a:ext cx="2117887" cy="523220"/>
          </a:xfrm>
          <a:prstGeom prst="rect">
            <a:avLst/>
          </a:prstGeom>
          <a:noFill/>
        </p:spPr>
        <p:txBody>
          <a:bodyPr wrap="non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Lecture 4</a:t>
            </a:r>
          </a:p>
        </p:txBody>
      </p:sp>
      <p:sp>
        <p:nvSpPr>
          <p:cNvPr id="15" name="Content Placeholder 2">
            <a:extLst>
              <a:ext uri="{FF2B5EF4-FFF2-40B4-BE49-F238E27FC236}">
                <a16:creationId xmlns:a16="http://schemas.microsoft.com/office/drawing/2014/main" id="{D77B9064-392E-4ACC-856D-719D1E9024C5}"/>
              </a:ext>
            </a:extLst>
          </p:cNvPr>
          <p:cNvSpPr txBox="1">
            <a:spLocks/>
          </p:cNvSpPr>
          <p:nvPr/>
        </p:nvSpPr>
        <p:spPr>
          <a:xfrm>
            <a:off x="1014365" y="1879073"/>
            <a:ext cx="10672809" cy="2756312"/>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a:buFont typeface="Arial" panose="020B0604020202020204" pitchFamily="34" charset="0"/>
              <a:buNone/>
            </a:pPr>
            <a:r>
              <a:rPr lang="en-US" sz="4000" b="1" dirty="0"/>
              <a:t>“JSA can also complement PHA, HAZOP, or other risk studies by providing supporting analysis on specific job- or task-related elements, particularly those that are safety critical or ranked high priority.”</a:t>
            </a:r>
          </a:p>
          <a:p>
            <a:pPr marL="0" indent="0" algn="just">
              <a:buFont typeface="Arial" panose="020B0604020202020204" pitchFamily="34" charset="0"/>
              <a:buNone/>
            </a:pPr>
            <a:endParaRPr lang="en-US" sz="4000" b="1" dirty="0"/>
          </a:p>
        </p:txBody>
      </p:sp>
    </p:spTree>
    <p:extLst>
      <p:ext uri="{BB962C8B-B14F-4D97-AF65-F5344CB8AC3E}">
        <p14:creationId xmlns:p14="http://schemas.microsoft.com/office/powerpoint/2010/main" val="2459784187"/>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651740" y="409774"/>
            <a:ext cx="6425335"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3692273" y="568497"/>
            <a:ext cx="2008691" cy="480131"/>
          </a:xfrm>
          <a:prstGeom prst="rect">
            <a:avLst/>
          </a:prstGeom>
          <a:noFill/>
        </p:spPr>
        <p:txBody>
          <a:bodyPr wrap="none" rtlCol="0">
            <a:spAutoFit/>
          </a:bodyPr>
          <a:lstStyle/>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dirty="0">
                <a:ln>
                  <a:noFill/>
                </a:ln>
                <a:solidFill>
                  <a:srgbClr val="FF0000"/>
                </a:solidFill>
                <a:effectLst/>
                <a:uLnTx/>
                <a:uFillTx/>
                <a:latin typeface="Calibri" panose="020F0502020204030204"/>
                <a:ea typeface="+mn-ea"/>
                <a:cs typeface="+mn-cs"/>
              </a:rPr>
              <a:t>JSA FORMAT</a:t>
            </a:r>
          </a:p>
        </p:txBody>
      </p:sp>
      <p:sp>
        <p:nvSpPr>
          <p:cNvPr id="8" name="TextBox 7"/>
          <p:cNvSpPr txBox="1"/>
          <p:nvPr/>
        </p:nvSpPr>
        <p:spPr>
          <a:xfrm>
            <a:off x="-44577" y="236724"/>
            <a:ext cx="2117887" cy="523220"/>
          </a:xfrm>
          <a:prstGeom prst="rect">
            <a:avLst/>
          </a:prstGeom>
          <a:noFill/>
        </p:spPr>
        <p:txBody>
          <a:bodyPr wrap="non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Lecture 4</a:t>
            </a:r>
          </a:p>
        </p:txBody>
      </p:sp>
      <p:sp>
        <p:nvSpPr>
          <p:cNvPr id="12" name="Content Placeholder 2">
            <a:extLst>
              <a:ext uri="{FF2B5EF4-FFF2-40B4-BE49-F238E27FC236}">
                <a16:creationId xmlns:a16="http://schemas.microsoft.com/office/drawing/2014/main" id="{6E34BC2E-8044-482F-B954-B4D3CDB23A91}"/>
              </a:ext>
            </a:extLst>
          </p:cNvPr>
          <p:cNvSpPr txBox="1">
            <a:spLocks/>
          </p:cNvSpPr>
          <p:nvPr/>
        </p:nvSpPr>
        <p:spPr>
          <a:xfrm>
            <a:off x="838200" y="2160587"/>
            <a:ext cx="10515600" cy="2536825"/>
          </a:xfrm>
          <a:prstGeom prst="rect">
            <a:avLst/>
          </a:prstGeom>
        </p:spPr>
        <p:txBody>
          <a:bodyPr>
            <a:normAutofit lnSpcReduction="10000"/>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a:buFont typeface="Arial" panose="020B0604020202020204" pitchFamily="34" charset="0"/>
              <a:buNone/>
            </a:pPr>
            <a:r>
              <a:rPr lang="en-US" sz="3600" dirty="0"/>
              <a:t>The tabular form or spreadsheet is the typical format of a JSA work-sheet. An example is shown in Figure 3.4. Unlike PHA and HAZOP, the columns of the JSA worksheet generally follows only two of the key risk questions of risk management discussed in Chapter 2</a:t>
            </a:r>
          </a:p>
        </p:txBody>
      </p:sp>
    </p:spTree>
    <p:extLst>
      <p:ext uri="{BB962C8B-B14F-4D97-AF65-F5344CB8AC3E}">
        <p14:creationId xmlns:p14="http://schemas.microsoft.com/office/powerpoint/2010/main" val="3833632351"/>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651740" y="409774"/>
            <a:ext cx="6425335"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3692273" y="568497"/>
            <a:ext cx="2008691" cy="480131"/>
          </a:xfrm>
          <a:prstGeom prst="rect">
            <a:avLst/>
          </a:prstGeom>
          <a:noFill/>
        </p:spPr>
        <p:txBody>
          <a:bodyPr wrap="none" rtlCol="0">
            <a:spAutoFit/>
          </a:bodyPr>
          <a:lstStyle/>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dirty="0">
                <a:ln>
                  <a:noFill/>
                </a:ln>
                <a:solidFill>
                  <a:srgbClr val="FF0000"/>
                </a:solidFill>
                <a:effectLst/>
                <a:uLnTx/>
                <a:uFillTx/>
                <a:latin typeface="Calibri" panose="020F0502020204030204"/>
                <a:ea typeface="+mn-ea"/>
                <a:cs typeface="+mn-cs"/>
              </a:rPr>
              <a:t>JSA FORMAT</a:t>
            </a:r>
          </a:p>
        </p:txBody>
      </p:sp>
      <p:sp>
        <p:nvSpPr>
          <p:cNvPr id="8" name="TextBox 7"/>
          <p:cNvSpPr txBox="1"/>
          <p:nvPr/>
        </p:nvSpPr>
        <p:spPr>
          <a:xfrm>
            <a:off x="-44577" y="236724"/>
            <a:ext cx="2117887" cy="523220"/>
          </a:xfrm>
          <a:prstGeom prst="rect">
            <a:avLst/>
          </a:prstGeom>
          <a:noFill/>
        </p:spPr>
        <p:txBody>
          <a:bodyPr wrap="non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Lecture 4</a:t>
            </a:r>
          </a:p>
        </p:txBody>
      </p:sp>
      <p:sp>
        <p:nvSpPr>
          <p:cNvPr id="12" name="Content Placeholder 2">
            <a:extLst>
              <a:ext uri="{FF2B5EF4-FFF2-40B4-BE49-F238E27FC236}">
                <a16:creationId xmlns:a16="http://schemas.microsoft.com/office/drawing/2014/main" id="{6E34BC2E-8044-482F-B954-B4D3CDB23A91}"/>
              </a:ext>
            </a:extLst>
          </p:cNvPr>
          <p:cNvSpPr txBox="1">
            <a:spLocks/>
          </p:cNvSpPr>
          <p:nvPr/>
        </p:nvSpPr>
        <p:spPr>
          <a:xfrm>
            <a:off x="838200" y="1934576"/>
            <a:ext cx="10515600" cy="3250025"/>
          </a:xfrm>
          <a:prstGeom prst="rect">
            <a:avLst/>
          </a:prstGeom>
        </p:spPr>
        <p:txBody>
          <a:bodyPr>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rPr>
              <a:t>What can go wrong? </a:t>
            </a:r>
          </a:p>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rPr>
              <a:t>What can be done to detect, control, and manage them? </a:t>
            </a:r>
          </a:p>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rPr>
              <a:t>The other questions are omitted.</a:t>
            </a:r>
          </a:p>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rPr>
              <a:t>The JSA worksheet is intended to be completed one column at a time. The following are the descriptions of columns that correspond to the JSA worksheet shown in Figure 3.4.</a:t>
            </a:r>
          </a:p>
        </p:txBody>
      </p:sp>
    </p:spTree>
    <p:extLst>
      <p:ext uri="{BB962C8B-B14F-4D97-AF65-F5344CB8AC3E}">
        <p14:creationId xmlns:p14="http://schemas.microsoft.com/office/powerpoint/2010/main" val="3291872809"/>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651740" y="409774"/>
            <a:ext cx="6425335"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3692273" y="568497"/>
            <a:ext cx="2008691" cy="480131"/>
          </a:xfrm>
          <a:prstGeom prst="rect">
            <a:avLst/>
          </a:prstGeom>
          <a:noFill/>
        </p:spPr>
        <p:txBody>
          <a:bodyPr wrap="none" rtlCol="0">
            <a:spAutoFit/>
          </a:bodyPr>
          <a:lstStyle/>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dirty="0">
                <a:ln>
                  <a:noFill/>
                </a:ln>
                <a:solidFill>
                  <a:srgbClr val="FF0000"/>
                </a:solidFill>
                <a:effectLst/>
                <a:uLnTx/>
                <a:uFillTx/>
                <a:latin typeface="Calibri" panose="020F0502020204030204"/>
                <a:ea typeface="+mn-ea"/>
                <a:cs typeface="+mn-cs"/>
              </a:rPr>
              <a:t>JSA FORMAT</a:t>
            </a:r>
          </a:p>
        </p:txBody>
      </p:sp>
      <p:sp>
        <p:nvSpPr>
          <p:cNvPr id="8" name="TextBox 7"/>
          <p:cNvSpPr txBox="1"/>
          <p:nvPr/>
        </p:nvSpPr>
        <p:spPr>
          <a:xfrm>
            <a:off x="-44577" y="236724"/>
            <a:ext cx="2117887" cy="523220"/>
          </a:xfrm>
          <a:prstGeom prst="rect">
            <a:avLst/>
          </a:prstGeom>
          <a:noFill/>
        </p:spPr>
        <p:txBody>
          <a:bodyPr wrap="non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Lecture 4</a:t>
            </a:r>
          </a:p>
        </p:txBody>
      </p:sp>
      <p:sp>
        <p:nvSpPr>
          <p:cNvPr id="15" name="Content Placeholder 2">
            <a:extLst>
              <a:ext uri="{FF2B5EF4-FFF2-40B4-BE49-F238E27FC236}">
                <a16:creationId xmlns:a16="http://schemas.microsoft.com/office/drawing/2014/main" id="{F74AE685-03FE-4BD8-BCD8-F20F7EFAADF2}"/>
              </a:ext>
            </a:extLst>
          </p:cNvPr>
          <p:cNvSpPr txBox="1">
            <a:spLocks/>
          </p:cNvSpPr>
          <p:nvPr/>
        </p:nvSpPr>
        <p:spPr>
          <a:xfrm>
            <a:off x="838200" y="1825625"/>
            <a:ext cx="10515600" cy="4351338"/>
          </a:xfrm>
          <a:prstGeom prst="rect">
            <a:avLst/>
          </a:prstGeom>
        </p:spPr>
        <p:txBody>
          <a:bodyPr>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a:buFont typeface="Arial" panose="020B0604020202020204" pitchFamily="34" charset="0"/>
              <a:buNone/>
            </a:pPr>
            <a:r>
              <a:rPr lang="en-US" dirty="0"/>
              <a:t>•  What can go wrong?</a:t>
            </a:r>
          </a:p>
          <a:p>
            <a:pPr marL="0" indent="0" algn="just">
              <a:buFont typeface="Arial" panose="020B0604020202020204" pitchFamily="34" charset="0"/>
              <a:buNone/>
            </a:pPr>
            <a:r>
              <a:rPr lang="en-US" dirty="0"/>
              <a:t>{ Column 1: Job steps or tasks</a:t>
            </a:r>
          </a:p>
          <a:p>
            <a:pPr marL="0" indent="0" algn="just">
              <a:buFont typeface="Arial" panose="020B0604020202020204" pitchFamily="34" charset="0"/>
              <a:buNone/>
            </a:pPr>
            <a:r>
              <a:rPr lang="en-US" dirty="0"/>
              <a:t>{ Column 2: Hazards or unwanted events related to each task</a:t>
            </a:r>
          </a:p>
          <a:p>
            <a:pPr marL="0" indent="0" algn="just">
              <a:buFont typeface="Arial" panose="020B0604020202020204" pitchFamily="34" charset="0"/>
              <a:buNone/>
            </a:pPr>
            <a:r>
              <a:rPr lang="en-US" dirty="0"/>
              <a:t>•  What are the causes and consequences? What are the likelihood or </a:t>
            </a:r>
          </a:p>
          <a:p>
            <a:pPr marL="0" indent="0" algn="just">
              <a:buFont typeface="Arial" panose="020B0604020202020204" pitchFamily="34" charset="0"/>
              <a:buNone/>
            </a:pPr>
            <a:r>
              <a:rPr lang="en-US" dirty="0"/>
              <a:t>chances of occurrence?</a:t>
            </a:r>
          </a:p>
          <a:p>
            <a:pPr marL="0" indent="0" algn="just">
              <a:buFont typeface="Arial" panose="020B0604020202020204" pitchFamily="34" charset="0"/>
              <a:buNone/>
            </a:pPr>
            <a:r>
              <a:rPr lang="en-US" dirty="0"/>
              <a:t>{ Omitted in JSA</a:t>
            </a:r>
          </a:p>
          <a:p>
            <a:pPr marL="0" indent="0" algn="just">
              <a:buFont typeface="Arial" panose="020B0604020202020204" pitchFamily="34" charset="0"/>
              <a:buNone/>
            </a:pPr>
            <a:r>
              <a:rPr lang="en-US" dirty="0"/>
              <a:t>measure</a:t>
            </a:r>
          </a:p>
        </p:txBody>
      </p:sp>
    </p:spTree>
    <p:extLst>
      <p:ext uri="{BB962C8B-B14F-4D97-AF65-F5344CB8AC3E}">
        <p14:creationId xmlns:p14="http://schemas.microsoft.com/office/powerpoint/2010/main" val="1410701833"/>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651740" y="409774"/>
            <a:ext cx="6425335"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3692273" y="568497"/>
            <a:ext cx="2008691" cy="480131"/>
          </a:xfrm>
          <a:prstGeom prst="rect">
            <a:avLst/>
          </a:prstGeom>
          <a:noFill/>
        </p:spPr>
        <p:txBody>
          <a:bodyPr wrap="none" rtlCol="0">
            <a:spAutoFit/>
          </a:bodyPr>
          <a:lstStyle/>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dirty="0">
                <a:ln>
                  <a:noFill/>
                </a:ln>
                <a:solidFill>
                  <a:srgbClr val="FF0000"/>
                </a:solidFill>
                <a:effectLst/>
                <a:uLnTx/>
                <a:uFillTx/>
                <a:latin typeface="Calibri" panose="020F0502020204030204"/>
                <a:ea typeface="+mn-ea"/>
                <a:cs typeface="+mn-cs"/>
              </a:rPr>
              <a:t>JSA FORMAT</a:t>
            </a:r>
          </a:p>
        </p:txBody>
      </p:sp>
      <p:sp>
        <p:nvSpPr>
          <p:cNvPr id="8" name="TextBox 7"/>
          <p:cNvSpPr txBox="1"/>
          <p:nvPr/>
        </p:nvSpPr>
        <p:spPr>
          <a:xfrm>
            <a:off x="-44577" y="236724"/>
            <a:ext cx="2117887" cy="523220"/>
          </a:xfrm>
          <a:prstGeom prst="rect">
            <a:avLst/>
          </a:prstGeom>
          <a:noFill/>
        </p:spPr>
        <p:txBody>
          <a:bodyPr wrap="non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Lecture 4</a:t>
            </a:r>
          </a:p>
        </p:txBody>
      </p:sp>
      <p:sp>
        <p:nvSpPr>
          <p:cNvPr id="15" name="Content Placeholder 2">
            <a:extLst>
              <a:ext uri="{FF2B5EF4-FFF2-40B4-BE49-F238E27FC236}">
                <a16:creationId xmlns:a16="http://schemas.microsoft.com/office/drawing/2014/main" id="{F74AE685-03FE-4BD8-BCD8-F20F7EFAADF2}"/>
              </a:ext>
            </a:extLst>
          </p:cNvPr>
          <p:cNvSpPr txBox="1">
            <a:spLocks/>
          </p:cNvSpPr>
          <p:nvPr/>
        </p:nvSpPr>
        <p:spPr>
          <a:xfrm>
            <a:off x="795589" y="2100676"/>
            <a:ext cx="9810750" cy="2917825"/>
          </a:xfrm>
          <a:prstGeom prst="rect">
            <a:avLst/>
          </a:prstGeom>
        </p:spPr>
        <p:txBody>
          <a:bodyPr>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rPr>
              <a:t>•  What can be done to detect, control, and manage them?</a:t>
            </a:r>
          </a:p>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rPr>
              <a:t>{ Column 3: Prevention and control measures for each hazard</a:t>
            </a:r>
          </a:p>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rPr>
              <a:t>{ Column 4: Person responsible for the prevention or control </a:t>
            </a:r>
          </a:p>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rPr>
              <a:t>measure</a:t>
            </a:r>
          </a:p>
        </p:txBody>
      </p:sp>
    </p:spTree>
    <p:extLst>
      <p:ext uri="{BB962C8B-B14F-4D97-AF65-F5344CB8AC3E}">
        <p14:creationId xmlns:p14="http://schemas.microsoft.com/office/powerpoint/2010/main" val="809875132"/>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651740" y="154413"/>
            <a:ext cx="6425335"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3692273" y="337432"/>
            <a:ext cx="2008691" cy="480131"/>
          </a:xfrm>
          <a:prstGeom prst="rect">
            <a:avLst/>
          </a:prstGeom>
          <a:noFill/>
        </p:spPr>
        <p:txBody>
          <a:bodyPr wrap="none" rtlCol="0">
            <a:spAutoFit/>
          </a:bodyPr>
          <a:lstStyle/>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dirty="0">
                <a:ln>
                  <a:noFill/>
                </a:ln>
                <a:solidFill>
                  <a:srgbClr val="FF0000"/>
                </a:solidFill>
                <a:effectLst/>
                <a:uLnTx/>
                <a:uFillTx/>
                <a:latin typeface="Calibri" panose="020F0502020204030204"/>
                <a:ea typeface="+mn-ea"/>
                <a:cs typeface="+mn-cs"/>
              </a:rPr>
              <a:t>JSA FORMAT</a:t>
            </a:r>
          </a:p>
        </p:txBody>
      </p:sp>
      <p:sp>
        <p:nvSpPr>
          <p:cNvPr id="8" name="TextBox 7"/>
          <p:cNvSpPr txBox="1"/>
          <p:nvPr/>
        </p:nvSpPr>
        <p:spPr>
          <a:xfrm>
            <a:off x="-44577" y="236724"/>
            <a:ext cx="2117887" cy="523220"/>
          </a:xfrm>
          <a:prstGeom prst="rect">
            <a:avLst/>
          </a:prstGeom>
          <a:noFill/>
        </p:spPr>
        <p:txBody>
          <a:bodyPr wrap="non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Lecture 4</a:t>
            </a:r>
          </a:p>
        </p:txBody>
      </p:sp>
      <p:pic>
        <p:nvPicPr>
          <p:cNvPr id="6" name="Picture 5">
            <a:extLst>
              <a:ext uri="{FF2B5EF4-FFF2-40B4-BE49-F238E27FC236}">
                <a16:creationId xmlns:a16="http://schemas.microsoft.com/office/drawing/2014/main" id="{6BF4ADB2-AD99-47CB-87B1-13C2F3D541CF}"/>
              </a:ext>
            </a:extLst>
          </p:cNvPr>
          <p:cNvPicPr>
            <a:picLocks noChangeAspect="1"/>
          </p:cNvPicPr>
          <p:nvPr/>
        </p:nvPicPr>
        <p:blipFill>
          <a:blip r:embed="rId6"/>
          <a:stretch>
            <a:fillRect/>
          </a:stretch>
        </p:blipFill>
        <p:spPr>
          <a:xfrm rot="5400000">
            <a:off x="3680529" y="-2142522"/>
            <a:ext cx="4654735" cy="10929940"/>
          </a:xfrm>
          <a:prstGeom prst="rect">
            <a:avLst/>
          </a:prstGeom>
        </p:spPr>
      </p:pic>
    </p:spTree>
    <p:extLst>
      <p:ext uri="{BB962C8B-B14F-4D97-AF65-F5344CB8AC3E}">
        <p14:creationId xmlns:p14="http://schemas.microsoft.com/office/powerpoint/2010/main" val="1284918809"/>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651740" y="409774"/>
            <a:ext cx="6425335"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502044" y="568497"/>
            <a:ext cx="4389150" cy="480131"/>
          </a:xfrm>
          <a:prstGeom prst="rect">
            <a:avLst/>
          </a:prstGeom>
          <a:noFill/>
        </p:spPr>
        <p:txBody>
          <a:bodyPr wrap="none" rtlCol="0">
            <a:spAutoFit/>
          </a:bodyPr>
          <a:lstStyle/>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dirty="0">
                <a:ln>
                  <a:noFill/>
                </a:ln>
                <a:solidFill>
                  <a:srgbClr val="FF0000"/>
                </a:solidFill>
                <a:effectLst/>
                <a:uLnTx/>
                <a:uFillTx/>
                <a:latin typeface="Calibri" panose="020F0502020204030204"/>
                <a:ea typeface="+mn-ea"/>
                <a:cs typeface="+mn-cs"/>
              </a:rPr>
              <a:t>GENERALIZED STEPS FOR JSA</a:t>
            </a:r>
          </a:p>
        </p:txBody>
      </p:sp>
      <p:sp>
        <p:nvSpPr>
          <p:cNvPr id="8" name="TextBox 7"/>
          <p:cNvSpPr txBox="1"/>
          <p:nvPr/>
        </p:nvSpPr>
        <p:spPr>
          <a:xfrm>
            <a:off x="-44577" y="236724"/>
            <a:ext cx="2117887" cy="523220"/>
          </a:xfrm>
          <a:prstGeom prst="rect">
            <a:avLst/>
          </a:prstGeom>
          <a:noFill/>
        </p:spPr>
        <p:txBody>
          <a:bodyPr wrap="non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Lecture 4</a:t>
            </a:r>
          </a:p>
        </p:txBody>
      </p:sp>
      <p:sp>
        <p:nvSpPr>
          <p:cNvPr id="12" name="Content Placeholder 2">
            <a:extLst>
              <a:ext uri="{FF2B5EF4-FFF2-40B4-BE49-F238E27FC236}">
                <a16:creationId xmlns:a16="http://schemas.microsoft.com/office/drawing/2014/main" id="{D0E6385D-697A-4E67-B377-56F4C2D69D27}"/>
              </a:ext>
            </a:extLst>
          </p:cNvPr>
          <p:cNvSpPr txBox="1">
            <a:spLocks/>
          </p:cNvSpPr>
          <p:nvPr/>
        </p:nvSpPr>
        <p:spPr>
          <a:xfrm>
            <a:off x="651740" y="2204822"/>
            <a:ext cx="10515600" cy="2203450"/>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514350" indent="-514350">
              <a:spcAft>
                <a:spcPts val="1200"/>
              </a:spcAft>
              <a:buFont typeface="Arial" panose="020B0604020202020204" pitchFamily="34" charset="0"/>
              <a:buAutoNum type="arabicPeriod"/>
            </a:pPr>
            <a:r>
              <a:rPr lang="en-US" dirty="0"/>
              <a:t>Break the job down into a sequence of basic steps or tasks.</a:t>
            </a:r>
          </a:p>
          <a:p>
            <a:pPr marL="0" indent="0">
              <a:spcAft>
                <a:spcPts val="1200"/>
              </a:spcAft>
              <a:buFont typeface="Arial" panose="020B0604020202020204" pitchFamily="34" charset="0"/>
              <a:buNone/>
            </a:pPr>
            <a:r>
              <a:rPr lang="en-US" dirty="0"/>
              <a:t>2.  Identify potential accident or hazards.</a:t>
            </a:r>
          </a:p>
          <a:p>
            <a:pPr marL="0" indent="0">
              <a:spcAft>
                <a:spcPts val="1200"/>
              </a:spcAft>
              <a:buFont typeface="Arial" panose="020B0604020202020204" pitchFamily="34" charset="0"/>
              <a:buNone/>
            </a:pPr>
            <a:r>
              <a:rPr lang="en-US" dirty="0"/>
              <a:t>3.  Determine preventive and control measures to address the hazards.</a:t>
            </a:r>
          </a:p>
        </p:txBody>
      </p:sp>
    </p:spTree>
    <p:extLst>
      <p:ext uri="{BB962C8B-B14F-4D97-AF65-F5344CB8AC3E}">
        <p14:creationId xmlns:p14="http://schemas.microsoft.com/office/powerpoint/2010/main" val="2950379194"/>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651740" y="409774"/>
            <a:ext cx="6425335"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502044" y="568497"/>
            <a:ext cx="4389150" cy="480131"/>
          </a:xfrm>
          <a:prstGeom prst="rect">
            <a:avLst/>
          </a:prstGeom>
          <a:noFill/>
        </p:spPr>
        <p:txBody>
          <a:bodyPr wrap="none" rtlCol="0">
            <a:spAutoFit/>
          </a:bodyPr>
          <a:lstStyle/>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dirty="0">
                <a:ln>
                  <a:noFill/>
                </a:ln>
                <a:solidFill>
                  <a:srgbClr val="FF0000"/>
                </a:solidFill>
                <a:effectLst/>
                <a:uLnTx/>
                <a:uFillTx/>
                <a:latin typeface="Calibri" panose="020F0502020204030204"/>
                <a:ea typeface="+mn-ea"/>
                <a:cs typeface="+mn-cs"/>
              </a:rPr>
              <a:t>GENERALIZED STEPS FOR JSA</a:t>
            </a:r>
          </a:p>
        </p:txBody>
      </p:sp>
      <p:sp>
        <p:nvSpPr>
          <p:cNvPr id="8" name="TextBox 7"/>
          <p:cNvSpPr txBox="1"/>
          <p:nvPr/>
        </p:nvSpPr>
        <p:spPr>
          <a:xfrm>
            <a:off x="-44577" y="236724"/>
            <a:ext cx="2117887" cy="523220"/>
          </a:xfrm>
          <a:prstGeom prst="rect">
            <a:avLst/>
          </a:prstGeom>
          <a:noFill/>
        </p:spPr>
        <p:txBody>
          <a:bodyPr wrap="non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Lecture 4</a:t>
            </a:r>
          </a:p>
        </p:txBody>
      </p:sp>
      <p:sp>
        <p:nvSpPr>
          <p:cNvPr id="15" name="Content Placeholder 2">
            <a:extLst>
              <a:ext uri="{FF2B5EF4-FFF2-40B4-BE49-F238E27FC236}">
                <a16:creationId xmlns:a16="http://schemas.microsoft.com/office/drawing/2014/main" id="{881F6D03-A631-4C6C-AF02-629A005605FE}"/>
              </a:ext>
            </a:extLst>
          </p:cNvPr>
          <p:cNvSpPr txBox="1">
            <a:spLocks/>
          </p:cNvSpPr>
          <p:nvPr/>
        </p:nvSpPr>
        <p:spPr>
          <a:xfrm>
            <a:off x="838200" y="1825625"/>
            <a:ext cx="10515600" cy="2536825"/>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a:buFont typeface="Arial" panose="020B0604020202020204" pitchFamily="34" charset="0"/>
              <a:buNone/>
            </a:pPr>
            <a:r>
              <a:rPr lang="en-US"/>
              <a:t>Step 1 breaks down the job into a sequence of basic tasks or steps. The listing of the steps is done sequentially according to the order in which the tasks are performed. This can be done by direct observation or the group discussion method. Observing an experienced employee coupled with enlisting other employees or a supervisor to validate the task steps can be most effective.</a:t>
            </a:r>
            <a:endParaRPr lang="en-US" dirty="0"/>
          </a:p>
        </p:txBody>
      </p:sp>
    </p:spTree>
    <p:extLst>
      <p:ext uri="{BB962C8B-B14F-4D97-AF65-F5344CB8AC3E}">
        <p14:creationId xmlns:p14="http://schemas.microsoft.com/office/powerpoint/2010/main" val="1291064687"/>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651740" y="409774"/>
            <a:ext cx="6425335"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502044" y="568497"/>
            <a:ext cx="4389150" cy="480131"/>
          </a:xfrm>
          <a:prstGeom prst="rect">
            <a:avLst/>
          </a:prstGeom>
          <a:noFill/>
        </p:spPr>
        <p:txBody>
          <a:bodyPr wrap="none" rtlCol="0">
            <a:spAutoFit/>
          </a:bodyPr>
          <a:lstStyle/>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dirty="0">
                <a:ln>
                  <a:noFill/>
                </a:ln>
                <a:solidFill>
                  <a:srgbClr val="FF0000"/>
                </a:solidFill>
                <a:effectLst/>
                <a:uLnTx/>
                <a:uFillTx/>
                <a:latin typeface="Calibri" panose="020F0502020204030204"/>
                <a:ea typeface="+mn-ea"/>
                <a:cs typeface="+mn-cs"/>
              </a:rPr>
              <a:t>GENERALIZED STEPS FOR JSA</a:t>
            </a:r>
          </a:p>
        </p:txBody>
      </p:sp>
      <p:sp>
        <p:nvSpPr>
          <p:cNvPr id="8" name="TextBox 7"/>
          <p:cNvSpPr txBox="1"/>
          <p:nvPr/>
        </p:nvSpPr>
        <p:spPr>
          <a:xfrm>
            <a:off x="-44577" y="236724"/>
            <a:ext cx="2117887" cy="523220"/>
          </a:xfrm>
          <a:prstGeom prst="rect">
            <a:avLst/>
          </a:prstGeom>
          <a:noFill/>
        </p:spPr>
        <p:txBody>
          <a:bodyPr wrap="non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Lecture 4</a:t>
            </a:r>
          </a:p>
        </p:txBody>
      </p:sp>
      <p:sp>
        <p:nvSpPr>
          <p:cNvPr id="12" name="Content Placeholder 2">
            <a:extLst>
              <a:ext uri="{FF2B5EF4-FFF2-40B4-BE49-F238E27FC236}">
                <a16:creationId xmlns:a16="http://schemas.microsoft.com/office/drawing/2014/main" id="{CCABB131-B078-4BEE-BB71-2F7B1E858B09}"/>
              </a:ext>
            </a:extLst>
          </p:cNvPr>
          <p:cNvSpPr txBox="1">
            <a:spLocks/>
          </p:cNvSpPr>
          <p:nvPr/>
        </p:nvSpPr>
        <p:spPr>
          <a:xfrm>
            <a:off x="838200" y="1825625"/>
            <a:ext cx="10515600" cy="3013075"/>
          </a:xfrm>
          <a:prstGeom prst="rect">
            <a:avLst/>
          </a:prstGeom>
        </p:spPr>
        <p:txBody>
          <a:bodyPr>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a:buFont typeface="Arial" panose="020B0604020202020204" pitchFamily="34" charset="0"/>
              <a:buNone/>
            </a:pPr>
            <a:r>
              <a:rPr lang="en-US" dirty="0"/>
              <a:t>The use of action words or phrases (e.g., pick up, turn on) to describe each step helps in breaking down a job into steps. If observed, steps that are not part of the standardized job (standard operating procedure SOP) should be included (and addressed for appropriateness). To support high-quality documentation, video recordings of the job in action can be compiled. </a:t>
            </a:r>
            <a:r>
              <a:rPr lang="en-US" b="1" dirty="0"/>
              <a:t>Note that the JSA worksheet should be completed one column at a time. </a:t>
            </a:r>
          </a:p>
        </p:txBody>
      </p:sp>
    </p:spTree>
    <p:extLst>
      <p:ext uri="{BB962C8B-B14F-4D97-AF65-F5344CB8AC3E}">
        <p14:creationId xmlns:p14="http://schemas.microsoft.com/office/powerpoint/2010/main" val="2109835421"/>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651740" y="409774"/>
            <a:ext cx="6425335"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502044" y="568497"/>
            <a:ext cx="4389150" cy="480131"/>
          </a:xfrm>
          <a:prstGeom prst="rect">
            <a:avLst/>
          </a:prstGeom>
          <a:noFill/>
        </p:spPr>
        <p:txBody>
          <a:bodyPr wrap="none" rtlCol="0">
            <a:spAutoFit/>
          </a:bodyPr>
          <a:lstStyle/>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dirty="0">
                <a:ln>
                  <a:noFill/>
                </a:ln>
                <a:solidFill>
                  <a:srgbClr val="FF0000"/>
                </a:solidFill>
                <a:effectLst/>
                <a:uLnTx/>
                <a:uFillTx/>
                <a:latin typeface="Calibri" panose="020F0502020204030204"/>
                <a:ea typeface="+mn-ea"/>
                <a:cs typeface="+mn-cs"/>
              </a:rPr>
              <a:t>GENERALIZED STEPS FOR JSA</a:t>
            </a:r>
          </a:p>
        </p:txBody>
      </p:sp>
      <p:sp>
        <p:nvSpPr>
          <p:cNvPr id="8" name="TextBox 7"/>
          <p:cNvSpPr txBox="1"/>
          <p:nvPr/>
        </p:nvSpPr>
        <p:spPr>
          <a:xfrm>
            <a:off x="-44577" y="236724"/>
            <a:ext cx="2117887" cy="523220"/>
          </a:xfrm>
          <a:prstGeom prst="rect">
            <a:avLst/>
          </a:prstGeom>
          <a:noFill/>
        </p:spPr>
        <p:txBody>
          <a:bodyPr wrap="non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Lecture 4</a:t>
            </a:r>
          </a:p>
        </p:txBody>
      </p:sp>
      <p:sp>
        <p:nvSpPr>
          <p:cNvPr id="15" name="Content Placeholder 2">
            <a:extLst>
              <a:ext uri="{FF2B5EF4-FFF2-40B4-BE49-F238E27FC236}">
                <a16:creationId xmlns:a16="http://schemas.microsoft.com/office/drawing/2014/main" id="{99A5135C-2252-40FD-BB2D-12D3335FA3BB}"/>
              </a:ext>
            </a:extLst>
          </p:cNvPr>
          <p:cNvSpPr txBox="1">
            <a:spLocks/>
          </p:cNvSpPr>
          <p:nvPr/>
        </p:nvSpPr>
        <p:spPr>
          <a:xfrm>
            <a:off x="838200" y="1825625"/>
            <a:ext cx="10515600" cy="2809760"/>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a:buFont typeface="Arial" panose="020B0604020202020204" pitchFamily="34" charset="0"/>
              <a:buNone/>
            </a:pPr>
            <a:r>
              <a:rPr lang="en-US" dirty="0"/>
              <a:t>Thus, all steps in a job must be identified and listed first, prior to proceeding to Step 2. As an example of a JSA, consider the job of welding in confined spaces. The basic tasks for the job are (1) pre-entry, (2) entry, (3) welding, and (4) completion and exit. This information is entered in Column 1 of the JSA worksheet.</a:t>
            </a:r>
          </a:p>
          <a:p>
            <a:pPr marL="0" indent="0" algn="just">
              <a:buFont typeface="Arial" panose="020B0604020202020204" pitchFamily="34" charset="0"/>
              <a:buNone/>
            </a:pPr>
            <a:r>
              <a:rPr lang="en-US" dirty="0"/>
              <a:t>For the succeeding steps, refer to the JSA worksheet in Figure 3.4.</a:t>
            </a:r>
          </a:p>
          <a:p>
            <a:pPr marL="0" indent="0" algn="just">
              <a:buFont typeface="Arial" panose="020B0604020202020204" pitchFamily="34" charset="0"/>
              <a:buNone/>
            </a:pPr>
            <a:endParaRPr lang="en-US" dirty="0"/>
          </a:p>
        </p:txBody>
      </p:sp>
    </p:spTree>
    <p:extLst>
      <p:ext uri="{BB962C8B-B14F-4D97-AF65-F5344CB8AC3E}">
        <p14:creationId xmlns:p14="http://schemas.microsoft.com/office/powerpoint/2010/main" val="1735971418"/>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651740" y="409774"/>
            <a:ext cx="6425335"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502044" y="568497"/>
            <a:ext cx="4389150" cy="480131"/>
          </a:xfrm>
          <a:prstGeom prst="rect">
            <a:avLst/>
          </a:prstGeom>
          <a:noFill/>
        </p:spPr>
        <p:txBody>
          <a:bodyPr wrap="none" rtlCol="0">
            <a:spAutoFit/>
          </a:bodyPr>
          <a:lstStyle/>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dirty="0">
                <a:ln>
                  <a:noFill/>
                </a:ln>
                <a:solidFill>
                  <a:srgbClr val="FF0000"/>
                </a:solidFill>
                <a:effectLst/>
                <a:uLnTx/>
                <a:uFillTx/>
                <a:latin typeface="Calibri" panose="020F0502020204030204"/>
                <a:ea typeface="+mn-ea"/>
                <a:cs typeface="+mn-cs"/>
              </a:rPr>
              <a:t>GENERALIZED STEPS FOR JSA</a:t>
            </a:r>
          </a:p>
        </p:txBody>
      </p:sp>
      <p:sp>
        <p:nvSpPr>
          <p:cNvPr id="8" name="TextBox 7"/>
          <p:cNvSpPr txBox="1"/>
          <p:nvPr/>
        </p:nvSpPr>
        <p:spPr>
          <a:xfrm>
            <a:off x="-44577" y="236724"/>
            <a:ext cx="2117887" cy="523220"/>
          </a:xfrm>
          <a:prstGeom prst="rect">
            <a:avLst/>
          </a:prstGeom>
          <a:noFill/>
        </p:spPr>
        <p:txBody>
          <a:bodyPr wrap="non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Lecture 4</a:t>
            </a:r>
          </a:p>
        </p:txBody>
      </p:sp>
      <p:sp>
        <p:nvSpPr>
          <p:cNvPr id="12" name="Content Placeholder 2">
            <a:extLst>
              <a:ext uri="{FF2B5EF4-FFF2-40B4-BE49-F238E27FC236}">
                <a16:creationId xmlns:a16="http://schemas.microsoft.com/office/drawing/2014/main" id="{B5BC1606-4D5D-4914-8B3E-116EAAD8567B}"/>
              </a:ext>
            </a:extLst>
          </p:cNvPr>
          <p:cNvSpPr txBox="1">
            <a:spLocks/>
          </p:cNvSpPr>
          <p:nvPr/>
        </p:nvSpPr>
        <p:spPr>
          <a:xfrm>
            <a:off x="685800" y="1768475"/>
            <a:ext cx="10515600" cy="3060700"/>
          </a:xfrm>
          <a:prstGeom prst="rect">
            <a:avLst/>
          </a:prstGeom>
        </p:spPr>
        <p:txBody>
          <a:bodyPr>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a:buFont typeface="Arial" panose="020B0604020202020204" pitchFamily="34" charset="0"/>
              <a:buNone/>
            </a:pPr>
            <a:r>
              <a:rPr lang="en-US" dirty="0"/>
              <a:t>Step 2 identifies all possible hazards related to each task. The emphasis is on identifying those that can lead to accidents and injuries for the worker, as well as potential worker errors. Hazards might exist due to the characteristics of the procedure or tasks, materials, equipment or tools used, and the work site or environment. Consider also foreseeable unusual conditions and impacts of hazards during such conditions, such as a power outage.</a:t>
            </a:r>
          </a:p>
        </p:txBody>
      </p:sp>
    </p:spTree>
    <p:extLst>
      <p:ext uri="{BB962C8B-B14F-4D97-AF65-F5344CB8AC3E}">
        <p14:creationId xmlns:p14="http://schemas.microsoft.com/office/powerpoint/2010/main" val="3307664341"/>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651740" y="409774"/>
            <a:ext cx="6425335"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502044" y="568497"/>
            <a:ext cx="4389150" cy="480131"/>
          </a:xfrm>
          <a:prstGeom prst="rect">
            <a:avLst/>
          </a:prstGeom>
          <a:noFill/>
        </p:spPr>
        <p:txBody>
          <a:bodyPr wrap="none" rtlCol="0">
            <a:spAutoFit/>
          </a:bodyPr>
          <a:lstStyle/>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dirty="0">
                <a:ln>
                  <a:noFill/>
                </a:ln>
                <a:solidFill>
                  <a:srgbClr val="FF0000"/>
                </a:solidFill>
                <a:effectLst/>
                <a:uLnTx/>
                <a:uFillTx/>
                <a:latin typeface="Calibri" panose="020F0502020204030204"/>
                <a:ea typeface="+mn-ea"/>
                <a:cs typeface="+mn-cs"/>
              </a:rPr>
              <a:t>GENERALIZED STEPS FOR JSA</a:t>
            </a:r>
          </a:p>
        </p:txBody>
      </p:sp>
      <p:sp>
        <p:nvSpPr>
          <p:cNvPr id="8" name="TextBox 7"/>
          <p:cNvSpPr txBox="1"/>
          <p:nvPr/>
        </p:nvSpPr>
        <p:spPr>
          <a:xfrm>
            <a:off x="-44577" y="236724"/>
            <a:ext cx="2117887" cy="523220"/>
          </a:xfrm>
          <a:prstGeom prst="rect">
            <a:avLst/>
          </a:prstGeom>
          <a:noFill/>
        </p:spPr>
        <p:txBody>
          <a:bodyPr wrap="non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Lecture 4</a:t>
            </a:r>
          </a:p>
        </p:txBody>
      </p:sp>
      <p:sp>
        <p:nvSpPr>
          <p:cNvPr id="15" name="Content Placeholder 2">
            <a:extLst>
              <a:ext uri="{FF2B5EF4-FFF2-40B4-BE49-F238E27FC236}">
                <a16:creationId xmlns:a16="http://schemas.microsoft.com/office/drawing/2014/main" id="{ADA07348-AF71-4A18-B858-73C6FB3B661B}"/>
              </a:ext>
            </a:extLst>
          </p:cNvPr>
          <p:cNvSpPr txBox="1">
            <a:spLocks/>
          </p:cNvSpPr>
          <p:nvPr/>
        </p:nvSpPr>
        <p:spPr>
          <a:xfrm>
            <a:off x="838200" y="1825625"/>
            <a:ext cx="10515600" cy="2079625"/>
          </a:xfrm>
          <a:prstGeom prst="rect">
            <a:avLst/>
          </a:prstGeom>
        </p:spPr>
        <p:txBody>
          <a:bodyPr>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a:buFont typeface="Arial" panose="020B0604020202020204" pitchFamily="34" charset="0"/>
              <a:buNone/>
            </a:pPr>
            <a:r>
              <a:rPr lang="en-US"/>
              <a:t>Step 3 determines the recommended proposals, actions, or procedures for performing each step that will eliminate or reduce the hazard. Preventive and control measures can range from developing safe job procedures to proposing safety equipment or altering physical or environmental conditions in the job.</a:t>
            </a:r>
            <a:endParaRPr lang="en-US" dirty="0"/>
          </a:p>
        </p:txBody>
      </p:sp>
    </p:spTree>
    <p:extLst>
      <p:ext uri="{BB962C8B-B14F-4D97-AF65-F5344CB8AC3E}">
        <p14:creationId xmlns:p14="http://schemas.microsoft.com/office/powerpoint/2010/main" val="4166587646"/>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651740" y="409774"/>
            <a:ext cx="6425335"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502044" y="568497"/>
            <a:ext cx="4389150" cy="480131"/>
          </a:xfrm>
          <a:prstGeom prst="rect">
            <a:avLst/>
          </a:prstGeom>
          <a:noFill/>
        </p:spPr>
        <p:txBody>
          <a:bodyPr wrap="none" rtlCol="0">
            <a:spAutoFit/>
          </a:bodyPr>
          <a:lstStyle/>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dirty="0">
                <a:ln>
                  <a:noFill/>
                </a:ln>
                <a:solidFill>
                  <a:srgbClr val="FF0000"/>
                </a:solidFill>
                <a:effectLst/>
                <a:uLnTx/>
                <a:uFillTx/>
                <a:latin typeface="Calibri" panose="020F0502020204030204"/>
                <a:ea typeface="+mn-ea"/>
                <a:cs typeface="+mn-cs"/>
              </a:rPr>
              <a:t>GENERALIZED STEPS FOR JSA</a:t>
            </a:r>
          </a:p>
        </p:txBody>
      </p:sp>
      <p:sp>
        <p:nvSpPr>
          <p:cNvPr id="8" name="TextBox 7"/>
          <p:cNvSpPr txBox="1"/>
          <p:nvPr/>
        </p:nvSpPr>
        <p:spPr>
          <a:xfrm>
            <a:off x="-44577" y="236724"/>
            <a:ext cx="2117887" cy="523220"/>
          </a:xfrm>
          <a:prstGeom prst="rect">
            <a:avLst/>
          </a:prstGeom>
          <a:noFill/>
        </p:spPr>
        <p:txBody>
          <a:bodyPr wrap="non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Lecture 4</a:t>
            </a:r>
          </a:p>
        </p:txBody>
      </p:sp>
      <p:sp>
        <p:nvSpPr>
          <p:cNvPr id="12" name="Content Placeholder 2">
            <a:extLst>
              <a:ext uri="{FF2B5EF4-FFF2-40B4-BE49-F238E27FC236}">
                <a16:creationId xmlns:a16="http://schemas.microsoft.com/office/drawing/2014/main" id="{33B9150E-E7AB-49BE-8E59-8521B3C01E5D}"/>
              </a:ext>
            </a:extLst>
          </p:cNvPr>
          <p:cNvSpPr txBox="1">
            <a:spLocks/>
          </p:cNvSpPr>
          <p:nvPr/>
        </p:nvSpPr>
        <p:spPr>
          <a:xfrm>
            <a:off x="838200" y="1825625"/>
            <a:ext cx="10515600" cy="2108200"/>
          </a:xfrm>
          <a:prstGeom prst="rect">
            <a:avLst/>
          </a:prstGeom>
        </p:spPr>
        <p:txBody>
          <a:bodyPr>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a:buFont typeface="Arial" panose="020B0604020202020204" pitchFamily="34" charset="0"/>
              <a:buNone/>
            </a:pPr>
            <a:r>
              <a:rPr lang="en-US" dirty="0"/>
              <a:t>For the specific welding hazard—getting burned, a safeguard is using protective clothing such as welding jacket, mask, goggles, and gloves. This information is entered in Column 3 of the JSA worksheet. Column identifies the person responsible for each measure.</a:t>
            </a:r>
          </a:p>
          <a:p>
            <a:pPr marL="0" indent="0" algn="just">
              <a:buFont typeface="Arial" panose="020B0604020202020204" pitchFamily="34" charset="0"/>
              <a:buNone/>
            </a:pPr>
            <a:endParaRPr lang="en-US" dirty="0"/>
          </a:p>
        </p:txBody>
      </p:sp>
    </p:spTree>
    <p:extLst>
      <p:ext uri="{BB962C8B-B14F-4D97-AF65-F5344CB8AC3E}">
        <p14:creationId xmlns:p14="http://schemas.microsoft.com/office/powerpoint/2010/main" val="475384482"/>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5000408" cy="523220"/>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srgbClr val="FF0000"/>
                </a:solidFill>
                <a:effectLst/>
                <a:uLnTx/>
                <a:uFillTx/>
                <a:latin typeface="Calibri" panose="020F0502020204030204"/>
                <a:ea typeface="+mn-ea"/>
                <a:cs typeface="+mn-cs"/>
              </a:rPr>
              <a:t>Failure Mode and Effects analysis</a:t>
            </a:r>
          </a:p>
        </p:txBody>
      </p:sp>
      <p:sp>
        <p:nvSpPr>
          <p:cNvPr id="8" name="TextBox 7"/>
          <p:cNvSpPr txBox="1"/>
          <p:nvPr/>
        </p:nvSpPr>
        <p:spPr>
          <a:xfrm>
            <a:off x="-44577" y="236724"/>
            <a:ext cx="2117887" cy="523220"/>
          </a:xfrm>
          <a:prstGeom prst="rect">
            <a:avLst/>
          </a:prstGeom>
          <a:noFill/>
        </p:spPr>
        <p:txBody>
          <a:bodyPr wrap="non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Lecture 4</a:t>
            </a:r>
          </a:p>
        </p:txBody>
      </p:sp>
      <p:pic>
        <p:nvPicPr>
          <p:cNvPr id="10" name="Picture 9">
            <a:extLst>
              <a:ext uri="{FF2B5EF4-FFF2-40B4-BE49-F238E27FC236}">
                <a16:creationId xmlns:a16="http://schemas.microsoft.com/office/drawing/2014/main" id="{26BB21A5-9F33-48CF-A63E-656AF45D0DDF}"/>
              </a:ext>
            </a:extLst>
          </p:cNvPr>
          <p:cNvPicPr>
            <a:picLocks noChangeAspect="1"/>
          </p:cNvPicPr>
          <p:nvPr/>
        </p:nvPicPr>
        <p:blipFill>
          <a:blip r:embed="rId6"/>
          <a:stretch>
            <a:fillRect/>
          </a:stretch>
        </p:blipFill>
        <p:spPr>
          <a:xfrm>
            <a:off x="1143000" y="1261684"/>
            <a:ext cx="9533101" cy="4334632"/>
          </a:xfrm>
          <a:prstGeom prst="rect">
            <a:avLst/>
          </a:prstGeom>
        </p:spPr>
      </p:pic>
    </p:spTree>
    <p:extLst>
      <p:ext uri="{BB962C8B-B14F-4D97-AF65-F5344CB8AC3E}">
        <p14:creationId xmlns:p14="http://schemas.microsoft.com/office/powerpoint/2010/main" val="2996564995"/>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5000408" cy="523220"/>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2800" dirty="0">
                <a:solidFill>
                  <a:srgbClr val="FF0000"/>
                </a:solidFill>
                <a:latin typeface="Calibri" panose="020F0502020204030204"/>
              </a:rPr>
              <a:t>Failure Mode and Effects analysis</a:t>
            </a:r>
          </a:p>
        </p:txBody>
      </p:sp>
      <p:sp>
        <p:nvSpPr>
          <p:cNvPr id="8" name="TextBox 7"/>
          <p:cNvSpPr txBox="1"/>
          <p:nvPr/>
        </p:nvSpPr>
        <p:spPr>
          <a:xfrm>
            <a:off x="-44577" y="236724"/>
            <a:ext cx="2117887" cy="523220"/>
          </a:xfrm>
          <a:prstGeom prst="rect">
            <a:avLst/>
          </a:prstGeom>
          <a:noFill/>
        </p:spPr>
        <p:txBody>
          <a:bodyPr wrap="non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Lecture 4</a:t>
            </a:r>
          </a:p>
        </p:txBody>
      </p:sp>
      <p:sp>
        <p:nvSpPr>
          <p:cNvPr id="9" name="Rectangle 8"/>
          <p:cNvSpPr/>
          <p:nvPr/>
        </p:nvSpPr>
        <p:spPr>
          <a:xfrm>
            <a:off x="463463" y="1610200"/>
            <a:ext cx="11361107" cy="2554545"/>
          </a:xfrm>
          <a:prstGeom prst="rect">
            <a:avLst/>
          </a:prstGeom>
        </p:spPr>
        <p:txBody>
          <a:bodyPr wrap="square">
            <a:spAutoFit/>
          </a:bodyPr>
          <a:lstStyle/>
          <a:p>
            <a:pPr marL="457200" marR="0" lvl="0" indent="-457200" algn="just" defTabSz="914400" rtl="0" eaLnBrk="1" fontAlgn="auto" latinLnBrk="0" hangingPunct="1">
              <a:lnSpc>
                <a:spcPct val="100000"/>
              </a:lnSpc>
              <a:spcBef>
                <a:spcPts val="0"/>
              </a:spcBef>
              <a:spcAft>
                <a:spcPts val="1200"/>
              </a:spcAft>
              <a:buClrTx/>
              <a:buSzTx/>
              <a:buFont typeface="Wingdings" panose="05000000000000000000" pitchFamily="2" charset="2"/>
              <a:buChar char="§"/>
              <a:tabLst/>
              <a:defRPr/>
            </a:pPr>
            <a:r>
              <a:rPr kumimoji="0" lang="en-US" sz="3200" b="0" i="0" u="none" strike="noStrike" kern="1200" cap="none" spc="0" normalizeH="0" baseline="0" noProof="0" dirty="0">
                <a:ln>
                  <a:noFill/>
                </a:ln>
                <a:solidFill>
                  <a:prstClr val="black"/>
                </a:solidFill>
                <a:effectLst/>
                <a:uLnTx/>
                <a:uFillTx/>
                <a:latin typeface="Calibri" panose="020F0502020204030204"/>
                <a:ea typeface="+mn-ea"/>
                <a:cs typeface="+mn-cs"/>
              </a:rPr>
              <a:t>Failure Modes and Effects Analysis (FMEA) is a systematic, proactive method for evaluating a process to identify where and how it might fail and to assess the relative impact of different failures, in order to identify the parts of the process that are most in need of change.</a:t>
            </a:r>
          </a:p>
        </p:txBody>
      </p:sp>
    </p:spTree>
    <p:extLst>
      <p:ext uri="{BB962C8B-B14F-4D97-AF65-F5344CB8AC3E}">
        <p14:creationId xmlns:p14="http://schemas.microsoft.com/office/powerpoint/2010/main" val="2002004089"/>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5000408" cy="523220"/>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srgbClr val="FF0000"/>
                </a:solidFill>
                <a:effectLst/>
                <a:uLnTx/>
                <a:uFillTx/>
                <a:latin typeface="Calibri" panose="020F0502020204030204"/>
                <a:ea typeface="+mn-ea"/>
                <a:cs typeface="+mn-cs"/>
              </a:rPr>
              <a:t>Failure Mode and Effects analysis</a:t>
            </a:r>
          </a:p>
        </p:txBody>
      </p:sp>
      <p:sp>
        <p:nvSpPr>
          <p:cNvPr id="8" name="TextBox 7"/>
          <p:cNvSpPr txBox="1"/>
          <p:nvPr/>
        </p:nvSpPr>
        <p:spPr>
          <a:xfrm>
            <a:off x="-44577" y="236724"/>
            <a:ext cx="2117887" cy="523220"/>
          </a:xfrm>
          <a:prstGeom prst="rect">
            <a:avLst/>
          </a:prstGeom>
          <a:noFill/>
        </p:spPr>
        <p:txBody>
          <a:bodyPr wrap="non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Lecture 4</a:t>
            </a:r>
          </a:p>
        </p:txBody>
      </p:sp>
      <p:sp>
        <p:nvSpPr>
          <p:cNvPr id="9" name="Rectangle 8"/>
          <p:cNvSpPr/>
          <p:nvPr/>
        </p:nvSpPr>
        <p:spPr>
          <a:xfrm>
            <a:off x="463463" y="1610200"/>
            <a:ext cx="11361107" cy="2879763"/>
          </a:xfrm>
          <a:prstGeom prst="rect">
            <a:avLst/>
          </a:prstGeom>
        </p:spPr>
        <p:txBody>
          <a:bodyPr wrap="square">
            <a:spAutoFit/>
          </a:bodyPr>
          <a:lstStyle/>
          <a:p>
            <a:pPr marL="457200" marR="0" lvl="0" indent="-457200" algn="just" defTabSz="914400" rtl="0" eaLnBrk="1" fontAlgn="auto" latinLnBrk="0" hangingPunct="1">
              <a:lnSpc>
                <a:spcPct val="90000"/>
              </a:lnSpc>
              <a:spcBef>
                <a:spcPts val="1000"/>
              </a:spcBef>
              <a:spcAft>
                <a:spcPts val="0"/>
              </a:spcAft>
              <a:buClrTx/>
              <a:buSzTx/>
              <a:buFont typeface="Wingdings" panose="05000000000000000000" pitchFamily="2" charset="2"/>
              <a:buChar char="§"/>
              <a:tabLst/>
              <a:defRPr/>
            </a:pPr>
            <a:r>
              <a:rPr kumimoji="0" lang="en-US" sz="3200" b="0" i="0" u="none" strike="noStrike" kern="1200" cap="none" spc="0" normalizeH="0" baseline="0" noProof="0" dirty="0">
                <a:ln>
                  <a:noFill/>
                </a:ln>
                <a:solidFill>
                  <a:prstClr val="black"/>
                </a:solidFill>
                <a:effectLst/>
                <a:uLnTx/>
                <a:uFillTx/>
                <a:latin typeface="Calibri" panose="020F0502020204030204"/>
                <a:ea typeface="+mn-ea"/>
                <a:cs typeface="+mn-cs"/>
              </a:rPr>
              <a:t>FMEA is a top-down quantitative technique applied to identify failures in a design, a process, a system, or an existing product, equipment, or service.</a:t>
            </a:r>
          </a:p>
          <a:p>
            <a:pPr marL="457200" marR="0" lvl="0" indent="-457200" algn="just" defTabSz="914400" rtl="0" eaLnBrk="1" fontAlgn="auto" latinLnBrk="0" hangingPunct="1">
              <a:lnSpc>
                <a:spcPct val="90000"/>
              </a:lnSpc>
              <a:spcBef>
                <a:spcPts val="1000"/>
              </a:spcBef>
              <a:spcAft>
                <a:spcPts val="0"/>
              </a:spcAft>
              <a:buClrTx/>
              <a:buSzTx/>
              <a:buFont typeface="Wingdings" panose="05000000000000000000" pitchFamily="2" charset="2"/>
              <a:buChar char="§"/>
              <a:tabLst/>
              <a:defRPr/>
            </a:pPr>
            <a:r>
              <a:rPr kumimoji="0" lang="en-US" sz="3200" b="0" i="0" u="none" strike="noStrike" kern="1200" cap="none" spc="0" normalizeH="0" baseline="0" noProof="0" dirty="0">
                <a:ln>
                  <a:noFill/>
                </a:ln>
                <a:solidFill>
                  <a:prstClr val="black"/>
                </a:solidFill>
                <a:effectLst/>
                <a:uLnTx/>
                <a:uFillTx/>
                <a:latin typeface="Calibri" panose="020F0502020204030204"/>
                <a:ea typeface="+mn-ea"/>
                <a:cs typeface="+mn-cs"/>
              </a:rPr>
              <a:t> FMEA is used to analyze elements or components of a system, their interactions and their effects on the operation of the system as a whole.</a:t>
            </a:r>
          </a:p>
        </p:txBody>
      </p:sp>
    </p:spTree>
    <p:extLst>
      <p:ext uri="{BB962C8B-B14F-4D97-AF65-F5344CB8AC3E}">
        <p14:creationId xmlns:p14="http://schemas.microsoft.com/office/powerpoint/2010/main" val="3015722352"/>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5000408" cy="523220"/>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srgbClr val="FF0000"/>
                </a:solidFill>
                <a:effectLst/>
                <a:uLnTx/>
                <a:uFillTx/>
                <a:latin typeface="Calibri" panose="020F0502020204030204"/>
                <a:ea typeface="+mn-ea"/>
                <a:cs typeface="+mn-cs"/>
              </a:rPr>
              <a:t>Failure Mode and Effects analysis</a:t>
            </a:r>
          </a:p>
        </p:txBody>
      </p:sp>
      <p:sp>
        <p:nvSpPr>
          <p:cNvPr id="8" name="TextBox 7"/>
          <p:cNvSpPr txBox="1"/>
          <p:nvPr/>
        </p:nvSpPr>
        <p:spPr>
          <a:xfrm>
            <a:off x="-44577" y="236724"/>
            <a:ext cx="2117887" cy="523220"/>
          </a:xfrm>
          <a:prstGeom prst="rect">
            <a:avLst/>
          </a:prstGeom>
          <a:noFill/>
        </p:spPr>
        <p:txBody>
          <a:bodyPr wrap="non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Lecture 4</a:t>
            </a:r>
          </a:p>
        </p:txBody>
      </p:sp>
      <p:sp>
        <p:nvSpPr>
          <p:cNvPr id="9" name="Rectangle 8"/>
          <p:cNvSpPr/>
          <p:nvPr/>
        </p:nvSpPr>
        <p:spPr>
          <a:xfrm>
            <a:off x="749213" y="1914596"/>
            <a:ext cx="10509337" cy="1865126"/>
          </a:xfrm>
          <a:prstGeom prst="rect">
            <a:avLst/>
          </a:prstGeom>
        </p:spPr>
        <p:txBody>
          <a:bodyPr wrap="square">
            <a:spAutoFit/>
          </a:bodyPr>
          <a:lstStyle/>
          <a:p>
            <a:pPr marL="457200" indent="-457200" algn="just">
              <a:lnSpc>
                <a:spcPct val="90000"/>
              </a:lnSpc>
              <a:spcBef>
                <a:spcPts val="1000"/>
              </a:spcBef>
              <a:buFont typeface="Wingdings" panose="05000000000000000000" pitchFamily="2" charset="2"/>
              <a:buChar char="§"/>
            </a:pPr>
            <a:r>
              <a:rPr lang="en-US" sz="3200" dirty="0">
                <a:solidFill>
                  <a:prstClr val="black"/>
                </a:solidFill>
                <a:latin typeface="Calibri" panose="020F0502020204030204"/>
              </a:rPr>
              <a:t>The term failure modes pertains to ways in which functional elements may fail. The term effects analysis describes the consequences of those failures and any existing prevention or control measures to address them.</a:t>
            </a:r>
          </a:p>
        </p:txBody>
      </p:sp>
    </p:spTree>
    <p:extLst>
      <p:ext uri="{BB962C8B-B14F-4D97-AF65-F5344CB8AC3E}">
        <p14:creationId xmlns:p14="http://schemas.microsoft.com/office/powerpoint/2010/main" val="3068123425"/>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5000408" cy="523220"/>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srgbClr val="FF0000"/>
                </a:solidFill>
                <a:effectLst/>
                <a:uLnTx/>
                <a:uFillTx/>
                <a:latin typeface="Calibri" panose="020F0502020204030204"/>
                <a:ea typeface="+mn-ea"/>
                <a:cs typeface="+mn-cs"/>
              </a:rPr>
              <a:t>Failure Mode and Effects analysis</a:t>
            </a:r>
          </a:p>
        </p:txBody>
      </p:sp>
      <p:sp>
        <p:nvSpPr>
          <p:cNvPr id="8" name="TextBox 7"/>
          <p:cNvSpPr txBox="1"/>
          <p:nvPr/>
        </p:nvSpPr>
        <p:spPr>
          <a:xfrm>
            <a:off x="-44577" y="236724"/>
            <a:ext cx="2117887" cy="523220"/>
          </a:xfrm>
          <a:prstGeom prst="rect">
            <a:avLst/>
          </a:prstGeom>
          <a:noFill/>
        </p:spPr>
        <p:txBody>
          <a:bodyPr wrap="non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Lecture 4</a:t>
            </a:r>
          </a:p>
        </p:txBody>
      </p:sp>
      <p:sp>
        <p:nvSpPr>
          <p:cNvPr id="9" name="Rectangle 8"/>
          <p:cNvSpPr/>
          <p:nvPr/>
        </p:nvSpPr>
        <p:spPr>
          <a:xfrm>
            <a:off x="777788" y="2121175"/>
            <a:ext cx="10814137" cy="2436564"/>
          </a:xfrm>
          <a:prstGeom prst="rect">
            <a:avLst/>
          </a:prstGeom>
        </p:spPr>
        <p:txBody>
          <a:bodyPr wrap="square">
            <a:spAutoFit/>
          </a:bodyPr>
          <a:lstStyle/>
          <a:p>
            <a:pPr marL="457200" marR="0" lvl="0" indent="-457200" algn="just" defTabSz="914400" rtl="0" eaLnBrk="1" fontAlgn="auto" latinLnBrk="0" hangingPunct="1">
              <a:lnSpc>
                <a:spcPct val="90000"/>
              </a:lnSpc>
              <a:spcBef>
                <a:spcPts val="1000"/>
              </a:spcBef>
              <a:spcAft>
                <a:spcPts val="0"/>
              </a:spcAft>
              <a:buClrTx/>
              <a:buSzTx/>
              <a:buFont typeface="Wingdings" panose="05000000000000000000" pitchFamily="2" charset="2"/>
              <a:buChar char="§"/>
              <a:tabLst/>
              <a:defRPr/>
            </a:pPr>
            <a:r>
              <a:rPr kumimoji="0" lang="en-US" sz="3200" b="0" i="0" u="none" strike="noStrike" kern="1200" cap="none" spc="0" normalizeH="0" baseline="0" noProof="0" dirty="0">
                <a:ln>
                  <a:noFill/>
                </a:ln>
                <a:solidFill>
                  <a:prstClr val="black"/>
                </a:solidFill>
                <a:effectLst/>
                <a:uLnTx/>
                <a:uFillTx/>
                <a:latin typeface="Calibri" panose="020F0502020204030204"/>
                <a:ea typeface="+mn-ea"/>
                <a:cs typeface="+mn-cs"/>
              </a:rPr>
              <a:t>Thus, FMEA similar to HAZOP also examines how existing system capabilities detect failures and manage such failures. </a:t>
            </a:r>
          </a:p>
          <a:p>
            <a:pPr marL="457200" marR="0" lvl="0" indent="-457200" algn="just" defTabSz="914400" rtl="0" eaLnBrk="1" fontAlgn="auto" latinLnBrk="0" hangingPunct="1">
              <a:lnSpc>
                <a:spcPct val="90000"/>
              </a:lnSpc>
              <a:spcBef>
                <a:spcPts val="1000"/>
              </a:spcBef>
              <a:spcAft>
                <a:spcPts val="0"/>
              </a:spcAft>
              <a:buClrTx/>
              <a:buSzTx/>
              <a:buFont typeface="Wingdings" panose="05000000000000000000" pitchFamily="2" charset="2"/>
              <a:buChar char="§"/>
              <a:tabLst/>
              <a:defRPr/>
            </a:pPr>
            <a:r>
              <a:rPr kumimoji="0" lang="en-US" sz="3200" b="0" i="0" u="none" strike="noStrike" kern="1200" cap="none" spc="0" normalizeH="0" baseline="0" noProof="0" dirty="0">
                <a:ln>
                  <a:noFill/>
                </a:ln>
                <a:solidFill>
                  <a:prstClr val="black"/>
                </a:solidFill>
                <a:effectLst/>
                <a:uLnTx/>
                <a:uFillTx/>
                <a:latin typeface="Calibri" panose="020F0502020204030204"/>
                <a:ea typeface="+mn-ea"/>
                <a:cs typeface="+mn-cs"/>
              </a:rPr>
              <a:t>Correspondingly, risks are ranked based on the likelihood and consequences of failure, as well as the current system’s ability to detect and manage failure if they do occur. </a:t>
            </a:r>
          </a:p>
        </p:txBody>
      </p:sp>
    </p:spTree>
    <p:extLst>
      <p:ext uri="{BB962C8B-B14F-4D97-AF65-F5344CB8AC3E}">
        <p14:creationId xmlns:p14="http://schemas.microsoft.com/office/powerpoint/2010/main" val="415728389"/>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5000408" cy="523220"/>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srgbClr val="FF0000"/>
                </a:solidFill>
                <a:effectLst/>
                <a:uLnTx/>
                <a:uFillTx/>
                <a:latin typeface="Calibri" panose="020F0502020204030204"/>
                <a:ea typeface="+mn-ea"/>
                <a:cs typeface="+mn-cs"/>
              </a:rPr>
              <a:t>Failure Mode and Effects analysis</a:t>
            </a:r>
          </a:p>
        </p:txBody>
      </p:sp>
      <p:sp>
        <p:nvSpPr>
          <p:cNvPr id="8" name="TextBox 7"/>
          <p:cNvSpPr txBox="1"/>
          <p:nvPr/>
        </p:nvSpPr>
        <p:spPr>
          <a:xfrm>
            <a:off x="-44577" y="236724"/>
            <a:ext cx="2117887" cy="523220"/>
          </a:xfrm>
          <a:prstGeom prst="rect">
            <a:avLst/>
          </a:prstGeom>
          <a:noFill/>
        </p:spPr>
        <p:txBody>
          <a:bodyPr wrap="non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Lecture 4</a:t>
            </a:r>
          </a:p>
        </p:txBody>
      </p:sp>
      <p:sp>
        <p:nvSpPr>
          <p:cNvPr id="9" name="Rectangle 8"/>
          <p:cNvSpPr/>
          <p:nvPr/>
        </p:nvSpPr>
        <p:spPr>
          <a:xfrm>
            <a:off x="749213" y="2441473"/>
            <a:ext cx="10509337" cy="1588127"/>
          </a:xfrm>
          <a:prstGeom prst="rect">
            <a:avLst/>
          </a:prstGeom>
        </p:spPr>
        <p:txBody>
          <a:bodyPr wrap="square">
            <a:spAutoFit/>
          </a:bodyPr>
          <a:lstStyle/>
          <a:p>
            <a:pPr marL="457200" marR="0" lvl="0" indent="-457200" algn="just" defTabSz="914400" rtl="0" eaLnBrk="1" fontAlgn="auto" latinLnBrk="0" hangingPunct="1">
              <a:lnSpc>
                <a:spcPct val="90000"/>
              </a:lnSpc>
              <a:spcBef>
                <a:spcPts val="1000"/>
              </a:spcBef>
              <a:spcAft>
                <a:spcPts val="0"/>
              </a:spcAft>
              <a:buClrTx/>
              <a:buSzTx/>
              <a:buFont typeface="Wingdings" panose="05000000000000000000" pitchFamily="2" charset="2"/>
              <a:buChar char="§"/>
              <a:tabLst/>
              <a:defRPr/>
            </a:pPr>
            <a:r>
              <a:rPr kumimoji="0" lang="en-US" sz="3600" b="0" i="0" u="none" strike="noStrike" kern="1200" cap="none" spc="0" normalizeH="0" baseline="0" noProof="0" dirty="0">
                <a:ln>
                  <a:noFill/>
                </a:ln>
                <a:solidFill>
                  <a:prstClr val="black"/>
                </a:solidFill>
                <a:effectLst/>
                <a:uLnTx/>
                <a:uFillTx/>
                <a:latin typeface="Calibri" panose="020F0502020204030204"/>
                <a:ea typeface="+mn-ea"/>
                <a:cs typeface="+mn-cs"/>
              </a:rPr>
              <a:t>Similar to PHA and unlike HAZOP and JSA, FMEA further assesses the likelihoods of occurrence of these failures.</a:t>
            </a:r>
          </a:p>
        </p:txBody>
      </p:sp>
    </p:spTree>
    <p:extLst>
      <p:ext uri="{BB962C8B-B14F-4D97-AF65-F5344CB8AC3E}">
        <p14:creationId xmlns:p14="http://schemas.microsoft.com/office/powerpoint/2010/main" val="4171666749"/>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5119094" cy="523220"/>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srgbClr val="FF0000"/>
                </a:solidFill>
                <a:effectLst/>
                <a:uLnTx/>
                <a:uFillTx/>
                <a:latin typeface="Calibri" panose="020F0502020204030204"/>
                <a:ea typeface="+mn-ea"/>
                <a:cs typeface="+mn-cs"/>
              </a:rPr>
              <a:t>WHERE AND WHEN TO USE FMEA</a:t>
            </a:r>
          </a:p>
        </p:txBody>
      </p:sp>
      <p:sp>
        <p:nvSpPr>
          <p:cNvPr id="8" name="TextBox 7"/>
          <p:cNvSpPr txBox="1"/>
          <p:nvPr/>
        </p:nvSpPr>
        <p:spPr>
          <a:xfrm>
            <a:off x="-44577" y="236724"/>
            <a:ext cx="2117887" cy="523220"/>
          </a:xfrm>
          <a:prstGeom prst="rect">
            <a:avLst/>
          </a:prstGeom>
          <a:noFill/>
        </p:spPr>
        <p:txBody>
          <a:bodyPr wrap="non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Lecture 4</a:t>
            </a:r>
          </a:p>
        </p:txBody>
      </p:sp>
      <p:sp>
        <p:nvSpPr>
          <p:cNvPr id="10" name="Content Placeholder 2">
            <a:extLst>
              <a:ext uri="{FF2B5EF4-FFF2-40B4-BE49-F238E27FC236}">
                <a16:creationId xmlns:a16="http://schemas.microsoft.com/office/drawing/2014/main" id="{12734233-EEC2-40A0-BA31-6A239EBF6CEE}"/>
              </a:ext>
            </a:extLst>
          </p:cNvPr>
          <p:cNvSpPr txBox="1">
            <a:spLocks/>
          </p:cNvSpPr>
          <p:nvPr/>
        </p:nvSpPr>
        <p:spPr>
          <a:xfrm>
            <a:off x="843844" y="2101598"/>
            <a:ext cx="10515600" cy="2222752"/>
          </a:xfrm>
          <a:prstGeom prst="rect">
            <a:avLst/>
          </a:prstGeom>
        </p:spPr>
        <p:txBody>
          <a:bodyPr>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just">
              <a:buFont typeface="Wingdings" panose="05000000000000000000" pitchFamily="2" charset="2"/>
              <a:buChar char="§"/>
            </a:pPr>
            <a:r>
              <a:rPr lang="en-US" sz="3600" dirty="0"/>
              <a:t>FMEA is used to study a variety of systems and products that are more detailed and complex such as those in the aviation and electronics industry. </a:t>
            </a:r>
          </a:p>
        </p:txBody>
      </p:sp>
    </p:spTree>
    <p:extLst>
      <p:ext uri="{BB962C8B-B14F-4D97-AF65-F5344CB8AC3E}">
        <p14:creationId xmlns:p14="http://schemas.microsoft.com/office/powerpoint/2010/main" val="778839496"/>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5119094" cy="523220"/>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srgbClr val="FF0000"/>
                </a:solidFill>
                <a:effectLst/>
                <a:uLnTx/>
                <a:uFillTx/>
                <a:latin typeface="Calibri" panose="020F0502020204030204"/>
                <a:ea typeface="+mn-ea"/>
                <a:cs typeface="+mn-cs"/>
              </a:rPr>
              <a:t>WHERE AND WHEN TO USE FMEA</a:t>
            </a:r>
          </a:p>
        </p:txBody>
      </p:sp>
      <p:sp>
        <p:nvSpPr>
          <p:cNvPr id="8" name="TextBox 7"/>
          <p:cNvSpPr txBox="1"/>
          <p:nvPr/>
        </p:nvSpPr>
        <p:spPr>
          <a:xfrm>
            <a:off x="-44577" y="236724"/>
            <a:ext cx="2117887" cy="523220"/>
          </a:xfrm>
          <a:prstGeom prst="rect">
            <a:avLst/>
          </a:prstGeom>
          <a:noFill/>
        </p:spPr>
        <p:txBody>
          <a:bodyPr wrap="non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Lecture 4</a:t>
            </a:r>
          </a:p>
        </p:txBody>
      </p:sp>
      <p:sp>
        <p:nvSpPr>
          <p:cNvPr id="10" name="Content Placeholder 2">
            <a:extLst>
              <a:ext uri="{FF2B5EF4-FFF2-40B4-BE49-F238E27FC236}">
                <a16:creationId xmlns:a16="http://schemas.microsoft.com/office/drawing/2014/main" id="{12734233-EEC2-40A0-BA31-6A239EBF6CEE}"/>
              </a:ext>
            </a:extLst>
          </p:cNvPr>
          <p:cNvSpPr txBox="1">
            <a:spLocks/>
          </p:cNvSpPr>
          <p:nvPr/>
        </p:nvSpPr>
        <p:spPr>
          <a:xfrm>
            <a:off x="843844" y="1939673"/>
            <a:ext cx="10515600" cy="2175127"/>
          </a:xfrm>
          <a:prstGeom prst="rect">
            <a:avLst/>
          </a:prstGeom>
        </p:spPr>
        <p:txBody>
          <a:bodyPr>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228600" marR="0" lvl="0" indent="-228600" algn="just" defTabSz="914400" rtl="0" eaLnBrk="1" fontAlgn="auto" latinLnBrk="0" hangingPunct="1">
              <a:lnSpc>
                <a:spcPct val="90000"/>
              </a:lnSpc>
              <a:spcBef>
                <a:spcPts val="1000"/>
              </a:spcBef>
              <a:spcAft>
                <a:spcPts val="0"/>
              </a:spcAft>
              <a:buClrTx/>
              <a:buSzTx/>
              <a:buFont typeface="Wingdings" panose="05000000000000000000" pitchFamily="2" charset="2"/>
              <a:buChar char="§"/>
              <a:tabLst/>
              <a:defRPr/>
            </a:pPr>
            <a:r>
              <a:rPr kumimoji="0" lang="en-US" sz="3600" b="0" i="0" u="none" strike="noStrike" kern="1200" cap="none" spc="0" normalizeH="0" baseline="0" noProof="0" dirty="0">
                <a:ln>
                  <a:noFill/>
                </a:ln>
                <a:solidFill>
                  <a:prstClr val="black"/>
                </a:solidFill>
                <a:effectLst/>
                <a:uLnTx/>
                <a:uFillTx/>
                <a:latin typeface="Calibri" panose="020F0502020204030204"/>
                <a:ea typeface="+mn-ea"/>
                <a:cs typeface="+mn-cs"/>
              </a:rPr>
              <a:t>It is applicable in both the design and operation phases, particularly in the development of operational risk management strategies. </a:t>
            </a:r>
          </a:p>
        </p:txBody>
      </p:sp>
    </p:spTree>
    <p:extLst>
      <p:ext uri="{BB962C8B-B14F-4D97-AF65-F5344CB8AC3E}">
        <p14:creationId xmlns:p14="http://schemas.microsoft.com/office/powerpoint/2010/main" val="702011062"/>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5119094" cy="523220"/>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srgbClr val="FF0000"/>
                </a:solidFill>
                <a:effectLst/>
                <a:uLnTx/>
                <a:uFillTx/>
                <a:latin typeface="Calibri" panose="020F0502020204030204"/>
                <a:ea typeface="+mn-ea"/>
                <a:cs typeface="+mn-cs"/>
              </a:rPr>
              <a:t>WHERE AND WHEN TO USE FMEA</a:t>
            </a:r>
          </a:p>
        </p:txBody>
      </p:sp>
      <p:sp>
        <p:nvSpPr>
          <p:cNvPr id="8" name="TextBox 7"/>
          <p:cNvSpPr txBox="1"/>
          <p:nvPr/>
        </p:nvSpPr>
        <p:spPr>
          <a:xfrm>
            <a:off x="-44577" y="236724"/>
            <a:ext cx="2117887" cy="523220"/>
          </a:xfrm>
          <a:prstGeom prst="rect">
            <a:avLst/>
          </a:prstGeom>
          <a:noFill/>
        </p:spPr>
        <p:txBody>
          <a:bodyPr wrap="non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Lecture 4</a:t>
            </a:r>
          </a:p>
        </p:txBody>
      </p:sp>
      <p:sp>
        <p:nvSpPr>
          <p:cNvPr id="10" name="Content Placeholder 2">
            <a:extLst>
              <a:ext uri="{FF2B5EF4-FFF2-40B4-BE49-F238E27FC236}">
                <a16:creationId xmlns:a16="http://schemas.microsoft.com/office/drawing/2014/main" id="{12734233-EEC2-40A0-BA31-6A239EBF6CEE}"/>
              </a:ext>
            </a:extLst>
          </p:cNvPr>
          <p:cNvSpPr txBox="1">
            <a:spLocks/>
          </p:cNvSpPr>
          <p:nvPr/>
        </p:nvSpPr>
        <p:spPr>
          <a:xfrm>
            <a:off x="838200" y="1825625"/>
            <a:ext cx="10515600" cy="3139864"/>
          </a:xfrm>
          <a:prstGeom prst="rect">
            <a:avLst/>
          </a:prstGeom>
        </p:spPr>
        <p:txBody>
          <a:bodyPr>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R="0" lvl="0" algn="just" defTabSz="914400" rtl="0" eaLnBrk="1" fontAlgn="auto" latinLnBrk="0" hangingPunct="1">
              <a:lnSpc>
                <a:spcPct val="90000"/>
              </a:lnSpc>
              <a:spcBef>
                <a:spcPts val="1000"/>
              </a:spcBef>
              <a:spcAft>
                <a:spcPts val="0"/>
              </a:spcAft>
              <a:buClrTx/>
              <a:buSzTx/>
              <a:buFont typeface="Wingdings" panose="05000000000000000000" pitchFamily="2" charset="2"/>
              <a:buChar char="§"/>
              <a:tabLst/>
              <a:defRPr/>
            </a:pPr>
            <a:r>
              <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rPr>
              <a:t>It is useful for redesigning existing systems for a new application as well. </a:t>
            </a:r>
          </a:p>
          <a:p>
            <a:pPr marR="0" lvl="0" algn="just" defTabSz="914400" rtl="0" eaLnBrk="1" fontAlgn="auto" latinLnBrk="0" hangingPunct="1">
              <a:lnSpc>
                <a:spcPct val="90000"/>
              </a:lnSpc>
              <a:spcBef>
                <a:spcPts val="1000"/>
              </a:spcBef>
              <a:spcAft>
                <a:spcPts val="0"/>
              </a:spcAft>
              <a:buClrTx/>
              <a:buSzTx/>
              <a:buFont typeface="Wingdings" panose="05000000000000000000" pitchFamily="2" charset="2"/>
              <a:buChar char="§"/>
              <a:tabLst/>
              <a:defRPr/>
            </a:pPr>
            <a:endPar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R="0" lvl="0" algn="just" defTabSz="914400" rtl="0" eaLnBrk="1" fontAlgn="auto" latinLnBrk="0" hangingPunct="1">
              <a:lnSpc>
                <a:spcPct val="90000"/>
              </a:lnSpc>
              <a:spcBef>
                <a:spcPts val="1000"/>
              </a:spcBef>
              <a:spcAft>
                <a:spcPts val="0"/>
              </a:spcAft>
              <a:buClrTx/>
              <a:buSzTx/>
              <a:buFont typeface="Wingdings" panose="05000000000000000000" pitchFamily="2" charset="2"/>
              <a:buChar char="§"/>
              <a:tabLst/>
              <a:defRPr/>
            </a:pPr>
            <a:r>
              <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rPr>
              <a:t>FMEA is also used for risk and safety auditing and accident investigations. </a:t>
            </a:r>
          </a:p>
        </p:txBody>
      </p:sp>
    </p:spTree>
    <p:extLst>
      <p:ext uri="{BB962C8B-B14F-4D97-AF65-F5344CB8AC3E}">
        <p14:creationId xmlns:p14="http://schemas.microsoft.com/office/powerpoint/2010/main" val="1463369223"/>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5119094" cy="523220"/>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srgbClr val="FF0000"/>
                </a:solidFill>
                <a:effectLst/>
                <a:uLnTx/>
                <a:uFillTx/>
                <a:latin typeface="Calibri" panose="020F0502020204030204"/>
                <a:ea typeface="+mn-ea"/>
                <a:cs typeface="+mn-cs"/>
              </a:rPr>
              <a:t>WHERE AND WHEN TO USE FMEA</a:t>
            </a:r>
          </a:p>
        </p:txBody>
      </p:sp>
      <p:sp>
        <p:nvSpPr>
          <p:cNvPr id="8" name="TextBox 7"/>
          <p:cNvSpPr txBox="1"/>
          <p:nvPr/>
        </p:nvSpPr>
        <p:spPr>
          <a:xfrm>
            <a:off x="-44577" y="236724"/>
            <a:ext cx="2117887" cy="523220"/>
          </a:xfrm>
          <a:prstGeom prst="rect">
            <a:avLst/>
          </a:prstGeom>
          <a:noFill/>
        </p:spPr>
        <p:txBody>
          <a:bodyPr wrap="non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Lecture 4</a:t>
            </a:r>
          </a:p>
        </p:txBody>
      </p:sp>
      <p:sp>
        <p:nvSpPr>
          <p:cNvPr id="10" name="Content Placeholder 2">
            <a:extLst>
              <a:ext uri="{FF2B5EF4-FFF2-40B4-BE49-F238E27FC236}">
                <a16:creationId xmlns:a16="http://schemas.microsoft.com/office/drawing/2014/main" id="{12734233-EEC2-40A0-BA31-6A239EBF6CEE}"/>
              </a:ext>
            </a:extLst>
          </p:cNvPr>
          <p:cNvSpPr txBox="1">
            <a:spLocks/>
          </p:cNvSpPr>
          <p:nvPr/>
        </p:nvSpPr>
        <p:spPr>
          <a:xfrm>
            <a:off x="838200" y="2204822"/>
            <a:ext cx="10515600" cy="1460500"/>
          </a:xfrm>
          <a:prstGeom prst="rect">
            <a:avLst/>
          </a:prstGeom>
        </p:spPr>
        <p:txBody>
          <a:bodyPr>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228600" marR="0" lvl="0" indent="-228600" algn="just" defTabSz="914400" rtl="0" eaLnBrk="1" fontAlgn="auto" latinLnBrk="0" hangingPunct="1">
              <a:lnSpc>
                <a:spcPct val="90000"/>
              </a:lnSpc>
              <a:spcBef>
                <a:spcPts val="1000"/>
              </a:spcBef>
              <a:spcAft>
                <a:spcPts val="0"/>
              </a:spcAft>
              <a:buClrTx/>
              <a:buSzTx/>
              <a:buFont typeface="Wingdings" panose="05000000000000000000" pitchFamily="2" charset="2"/>
              <a:buChar char="§"/>
              <a:tabLst/>
              <a:defRPr/>
            </a:pPr>
            <a:r>
              <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rPr>
              <a:t>More often, it is applied as periodic review throughout the life of the system to accommodate</a:t>
            </a:r>
            <a:r>
              <a:rPr kumimoji="0" lang="ar-EG" sz="2800" b="0" i="0" u="none" strike="noStrike" kern="1200" cap="none" spc="0" normalizeH="0" baseline="0" noProof="0" dirty="0">
                <a:ln>
                  <a:noFill/>
                </a:ln>
                <a:solidFill>
                  <a:prstClr val="black"/>
                </a:solidFill>
                <a:effectLst/>
                <a:uLnTx/>
                <a:uFillTx/>
                <a:latin typeface="Calibri" panose="020F0502020204030204"/>
                <a:ea typeface="+mn-ea"/>
                <a:cs typeface="+mn-cs"/>
              </a:rPr>
              <a:t> استيعاب </a:t>
            </a:r>
            <a:r>
              <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rPr>
              <a:t> changes within the system and its environment.</a:t>
            </a:r>
          </a:p>
        </p:txBody>
      </p:sp>
    </p:spTree>
    <p:extLst>
      <p:ext uri="{BB962C8B-B14F-4D97-AF65-F5344CB8AC3E}">
        <p14:creationId xmlns:p14="http://schemas.microsoft.com/office/powerpoint/2010/main" val="3767431846"/>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idx="1"/>
          </p:nvPr>
        </p:nvSpPr>
        <p:spPr/>
        <p:txBody>
          <a:bodyPr/>
          <a:lstStyle/>
          <a:p>
            <a:pPr marL="0" indent="0">
              <a:buNone/>
            </a:pPr>
            <a:r>
              <a:rPr lang="en-US" b="1" dirty="0"/>
              <a:t>Resources: </a:t>
            </a:r>
          </a:p>
          <a:p>
            <a:pPr marL="0" indent="0">
              <a:buNone/>
            </a:pPr>
            <a:r>
              <a:rPr lang="en-US" dirty="0"/>
              <a:t>Operational Risk Management</a:t>
            </a:r>
          </a:p>
          <a:p>
            <a:pPr marL="0" indent="0">
              <a:buNone/>
            </a:pPr>
            <a:r>
              <a:rPr lang="en-US" dirty="0"/>
              <a:t>C. Ariel Pinto</a:t>
            </a:r>
          </a:p>
          <a:p>
            <a:pPr marL="0" indent="0">
              <a:buNone/>
            </a:pPr>
            <a:r>
              <a:rPr lang="en-US" dirty="0"/>
              <a:t>Luna Mylene Magpili</a:t>
            </a:r>
          </a:p>
          <a:p>
            <a:pPr marL="0" indent="0">
              <a:buNone/>
            </a:pPr>
            <a:r>
              <a:rPr lang="en-US" dirty="0"/>
              <a:t>Raed M. Jaradat</a:t>
            </a:r>
          </a:p>
          <a:p>
            <a:pPr marL="0" indent="0">
              <a:buNone/>
            </a:pPr>
            <a:endParaRPr lang="en-US" dirty="0"/>
          </a:p>
          <a:p>
            <a:pPr marL="0" indent="0">
              <a:buNone/>
            </a:pPr>
            <a:r>
              <a:rPr lang="en-US" dirty="0"/>
              <a:t>Chapter 3</a:t>
            </a:r>
          </a:p>
          <a:p>
            <a:pPr marL="0" indent="0">
              <a:buNone/>
            </a:pPr>
            <a:endParaRPr lang="en-US" dirty="0"/>
          </a:p>
        </p:txBody>
      </p:sp>
    </p:spTree>
    <p:extLst>
      <p:ext uri="{BB962C8B-B14F-4D97-AF65-F5344CB8AC3E}">
        <p14:creationId xmlns:p14="http://schemas.microsoft.com/office/powerpoint/2010/main" val="3674653363"/>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233</TotalTime>
  <Words>1599</Words>
  <Application>Microsoft Office PowerPoint</Application>
  <PresentationFormat>Widescreen</PresentationFormat>
  <Paragraphs>135</Paragraphs>
  <Slides>33</Slides>
  <Notes>0</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33</vt:i4>
      </vt:variant>
    </vt:vector>
  </HeadingPairs>
  <TitlesOfParts>
    <vt:vector size="39" baseType="lpstr">
      <vt:lpstr>Arial</vt:lpstr>
      <vt:lpstr>Calibri</vt:lpstr>
      <vt:lpstr>Calibri Light</vt:lpstr>
      <vt:lpstr>Tajawal Medium</vt:lpstr>
      <vt:lpstr>Wingdings</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LENOVO</dc:creator>
  <cp:lastModifiedBy>Zabel, Nael</cp:lastModifiedBy>
  <cp:revision>37</cp:revision>
  <dcterms:created xsi:type="dcterms:W3CDTF">2021-08-03T13:03:26Z</dcterms:created>
  <dcterms:modified xsi:type="dcterms:W3CDTF">2022-02-17T20:41:38Z</dcterms:modified>
</cp:coreProperties>
</file>