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30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39.xml" ContentType="application/vnd.openxmlformats-officedocument.presentationml.notesSlide+xml"/>
  <Override PartName="/ppt/notesSlides/notesSlide4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0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openxmlformats.org/officedocument/2006/relationships/metadata/core-properties" Target="docProps/core0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9"/>
  </p:notesMasterIdLst>
  <p:sldIdLst>
    <p:sldId id="497" r:id="rId2"/>
    <p:sldId id="49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556" r:id="rId58"/>
  </p:sldIdLst>
  <p:sldSz cx="12192000" cy="6858000"/>
  <p:notesSz cx="6858000" cy="12192000"/>
  <p:defaultTextStyle>
    <a:defPPr>
      <a:defRPr lang="en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639"/>
    <p:restoredTop sz="94672"/>
  </p:normalViewPr>
  <p:slideViewPr>
    <p:cSldViewPr snapToGrid="0">
      <p:cViewPr varScale="1">
        <p:scale>
          <a:sx n="86" d="100"/>
          <a:sy n="86" d="100"/>
        </p:scale>
        <p:origin x="232" y="2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3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Click to move the slide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notes format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360F6544-60FF-484F-8564-880F174C1C24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‹#›</a:t>
            </a:fld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4700" cy="4008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99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This slide connects Lecture 4 with valuation. Make clear that valuation is an application of present value, not a new isolated topic.</a:t>
            </a:r>
          </a:p>
        </p:txBody>
      </p:sp>
      <p:sp>
        <p:nvSpPr>
          <p:cNvPr id="1991" name="PlaceHolder 3"/>
          <p:cNvSpPr>
            <a:spLocks noGrp="1"/>
          </p:cNvSpPr>
          <p:nvPr>
            <p:ph type="sldNum" idx="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B63192EE-74C1-4692-9933-88148CA68B83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99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94" name="PlaceHolder 3"/>
          <p:cNvSpPr>
            <a:spLocks noGrp="1"/>
          </p:cNvSpPr>
          <p:nvPr>
            <p:ph type="sldNum" idx="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E95552E9-DC54-43C9-9924-7502B53EB265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99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97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5C225676-4BC2-47DC-9AE6-4D41AD767108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99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00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E3CDFB23-E29E-4E33-83E7-B6591C27DAF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0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03" name="PlaceHolder 3"/>
          <p:cNvSpPr>
            <a:spLocks noGrp="1"/>
          </p:cNvSpPr>
          <p:nvPr>
            <p:ph type="sldNum" idx="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EB77AC8-749F-492B-9AD5-32B399EA9A75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0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06" name="PlaceHolder 3"/>
          <p:cNvSpPr>
            <a:spLocks noGrp="1"/>
          </p:cNvSpPr>
          <p:nvPr>
            <p:ph type="sldNum" idx="1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BA72759-DB43-4B89-8190-6C521E7E8BD3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0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09" name="PlaceHolder 3"/>
          <p:cNvSpPr>
            <a:spLocks noGrp="1"/>
          </p:cNvSpPr>
          <p:nvPr>
            <p:ph type="sldNum" idx="1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C98DE22-6385-484E-8DFE-625F44701005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1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12" name="PlaceHolder 3"/>
          <p:cNvSpPr>
            <a:spLocks noGrp="1"/>
          </p:cNvSpPr>
          <p:nvPr>
            <p:ph type="sldNum" idx="1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F0B06CA-1991-4B5D-A36D-AFD0100A71A8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1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15" name="PlaceHolder 3"/>
          <p:cNvSpPr>
            <a:spLocks noGrp="1"/>
          </p:cNvSpPr>
          <p:nvPr>
            <p:ph type="sldNum" idx="1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405E7FA-1C18-467E-A1C4-B5359477128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1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18" name="PlaceHolder 3"/>
          <p:cNvSpPr>
            <a:spLocks noGrp="1"/>
          </p:cNvSpPr>
          <p:nvPr>
            <p:ph type="sldNum" idx="1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E6EB9D7-5665-44F5-9A21-3A98E60CC9C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12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2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1" name="PlaceHolder 3"/>
          <p:cNvSpPr>
            <a:spLocks noGrp="1"/>
          </p:cNvSpPr>
          <p:nvPr>
            <p:ph type="sldNum" idx="1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5E844466-256A-4C7D-8CDF-5218E369E4E2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2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4" name="PlaceHolder 3"/>
          <p:cNvSpPr>
            <a:spLocks noGrp="1"/>
          </p:cNvSpPr>
          <p:nvPr>
            <p:ph type="sldNum" idx="1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2049DDD-B05C-4D1E-96D3-2DCE9805B943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2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7" name="PlaceHolder 3"/>
          <p:cNvSpPr>
            <a:spLocks noGrp="1"/>
          </p:cNvSpPr>
          <p:nvPr>
            <p:ph type="sldNum" idx="1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ABFA591D-C5E8-4006-A82C-65B10448F4A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2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30" name="PlaceHolder 3"/>
          <p:cNvSpPr>
            <a:spLocks noGrp="1"/>
          </p:cNvSpPr>
          <p:nvPr>
            <p:ph type="sldNum" idx="1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3B0B791-66E5-4425-8109-926105A6A51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3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33" name="PlaceHolder 3"/>
          <p:cNvSpPr>
            <a:spLocks noGrp="1"/>
          </p:cNvSpPr>
          <p:nvPr>
            <p:ph type="sldNum" idx="1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2A3A939-1D7D-470C-B828-1079597779A1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3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36" name="PlaceHolder 3"/>
          <p:cNvSpPr>
            <a:spLocks noGrp="1"/>
          </p:cNvSpPr>
          <p:nvPr>
            <p:ph type="sldNum" idx="2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5583B0A-7ACD-4619-98AD-616BFEF71E77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3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39" name="PlaceHolder 3"/>
          <p:cNvSpPr>
            <a:spLocks noGrp="1"/>
          </p:cNvSpPr>
          <p:nvPr>
            <p:ph type="sldNum" idx="2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CE32CD3-346C-4E45-B887-FD6B27DE212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4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42" name="PlaceHolder 3"/>
          <p:cNvSpPr>
            <a:spLocks noGrp="1"/>
          </p:cNvSpPr>
          <p:nvPr>
            <p:ph type="sldNum" idx="2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EC62B12-2289-415A-8550-9B7D5B5AC691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4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45" name="PlaceHolder 3"/>
          <p:cNvSpPr>
            <a:spLocks noGrp="1"/>
          </p:cNvSpPr>
          <p:nvPr>
            <p:ph type="sldNum" idx="2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9B7F49FF-A979-4FF4-B970-EE3A33F5246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4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48" name="PlaceHolder 3"/>
          <p:cNvSpPr>
            <a:spLocks noGrp="1"/>
          </p:cNvSpPr>
          <p:nvPr>
            <p:ph type="sldNum" idx="2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6BDB423-775B-4579-AA5F-26B5103C9FC9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22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5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51" name="PlaceHolder 3"/>
          <p:cNvSpPr>
            <a:spLocks noGrp="1"/>
          </p:cNvSpPr>
          <p:nvPr>
            <p:ph type="sldNum" idx="2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8CE350D-5AF8-4E16-BFD6-8D70D631428C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5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54" name="PlaceHolder 3"/>
          <p:cNvSpPr>
            <a:spLocks noGrp="1"/>
          </p:cNvSpPr>
          <p:nvPr>
            <p:ph type="sldNum" idx="2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2709A7A-75A6-41D6-91F7-6B5106D3D21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5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57" name="PlaceHolder 3"/>
          <p:cNvSpPr>
            <a:spLocks noGrp="1"/>
          </p:cNvSpPr>
          <p:nvPr>
            <p:ph type="sldNum" idx="2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C7DA9AD-A2B4-4BC2-A3E9-C9A86EC0A35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5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60" name="PlaceHolder 3"/>
          <p:cNvSpPr>
            <a:spLocks noGrp="1"/>
          </p:cNvSpPr>
          <p:nvPr>
            <p:ph type="sldNum" idx="2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E60219E-F009-4576-AD1A-49718FCD65CE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6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63" name="PlaceHolder 3"/>
          <p:cNvSpPr>
            <a:spLocks noGrp="1"/>
          </p:cNvSpPr>
          <p:nvPr>
            <p:ph type="sldNum" idx="2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928420D-019E-40E7-9E27-82C7807B25A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6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66" name="PlaceHolder 3"/>
          <p:cNvSpPr>
            <a:spLocks noGrp="1"/>
          </p:cNvSpPr>
          <p:nvPr>
            <p:ph type="sldNum" idx="3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98DF8726-CB61-49EC-B4F9-28930A803EE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6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69" name="PlaceHolder 3"/>
          <p:cNvSpPr>
            <a:spLocks noGrp="1"/>
          </p:cNvSpPr>
          <p:nvPr>
            <p:ph type="sldNum" idx="3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E7D75B0-D9E7-4A79-A790-A46B5302E25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7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72" name="PlaceHolder 3"/>
          <p:cNvSpPr>
            <a:spLocks noGrp="1"/>
          </p:cNvSpPr>
          <p:nvPr>
            <p:ph type="sldNum" idx="3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AA96879-B965-4891-80DF-D8318E40162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7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75" name="PlaceHolder 3"/>
          <p:cNvSpPr>
            <a:spLocks noGrp="1"/>
          </p:cNvSpPr>
          <p:nvPr>
            <p:ph type="sldNum" idx="3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96F4C54A-DCD3-489E-8003-0BD074BB74D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7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78" name="PlaceHolder 3"/>
          <p:cNvSpPr>
            <a:spLocks noGrp="1"/>
          </p:cNvSpPr>
          <p:nvPr>
            <p:ph type="sldNum" idx="3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A13E058-7DAF-408A-986E-71A56A3E38C8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32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8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81" name="PlaceHolder 3"/>
          <p:cNvSpPr>
            <a:spLocks noGrp="1"/>
          </p:cNvSpPr>
          <p:nvPr>
            <p:ph type="sldNum" idx="3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8DA4FDC3-1565-4FF7-AF64-42B758F8702A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8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84" name="PlaceHolder 3"/>
          <p:cNvSpPr>
            <a:spLocks noGrp="1"/>
          </p:cNvSpPr>
          <p:nvPr>
            <p:ph type="sldNum" idx="3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C4D9DD3-339D-48E8-A0CD-5D4D583F42FC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8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87" name="PlaceHolder 3"/>
          <p:cNvSpPr>
            <a:spLocks noGrp="1"/>
          </p:cNvSpPr>
          <p:nvPr>
            <p:ph type="sldNum" idx="3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61E2397-D252-4823-A173-1686585D91AE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8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90" name="PlaceHolder 3"/>
          <p:cNvSpPr>
            <a:spLocks noGrp="1"/>
          </p:cNvSpPr>
          <p:nvPr>
            <p:ph type="sldNum" idx="3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C3A00BF-9A0C-416C-985B-6E711AAB37DC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9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93" name="PlaceHolder 3"/>
          <p:cNvSpPr>
            <a:spLocks noGrp="1"/>
          </p:cNvSpPr>
          <p:nvPr>
            <p:ph type="sldNum" idx="3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79C0C51-96AB-437C-AF0E-465992641FBA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9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96" name="PlaceHolder 3"/>
          <p:cNvSpPr>
            <a:spLocks noGrp="1"/>
          </p:cNvSpPr>
          <p:nvPr>
            <p:ph type="sldNum" idx="4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87FF5FAF-17AD-4EBE-83EC-F9B077A85D61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09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99" name="PlaceHolder 3"/>
          <p:cNvSpPr>
            <a:spLocks noGrp="1"/>
          </p:cNvSpPr>
          <p:nvPr>
            <p:ph type="sldNum" idx="4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90CB679-4508-401C-9B2C-32E4506A175E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10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02" name="PlaceHolder 3"/>
          <p:cNvSpPr>
            <a:spLocks noGrp="1"/>
          </p:cNvSpPr>
          <p:nvPr>
            <p:ph type="sldNum" idx="4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BE3B9E4-21A7-4BA5-9797-FAB31707C665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10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05" name="PlaceHolder 3"/>
          <p:cNvSpPr>
            <a:spLocks noGrp="1"/>
          </p:cNvSpPr>
          <p:nvPr>
            <p:ph type="sldNum" idx="4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4870E94-0DDE-4EBA-A5B5-1FD9422ADCA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10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08" name="PlaceHolder 3"/>
          <p:cNvSpPr>
            <a:spLocks noGrp="1"/>
          </p:cNvSpPr>
          <p:nvPr>
            <p:ph type="sldNum" idx="4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539E4527-B45B-4819-B3EB-2D60A15F6FE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42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11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11" name="PlaceHolder 3"/>
          <p:cNvSpPr>
            <a:spLocks noGrp="1"/>
          </p:cNvSpPr>
          <p:nvPr>
            <p:ph type="sldNum" idx="4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EE4E9F06-DC6F-4298-83A7-A1B8ED4FD03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11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14" name="PlaceHolder 3"/>
          <p:cNvSpPr>
            <a:spLocks noGrp="1"/>
          </p:cNvSpPr>
          <p:nvPr>
            <p:ph type="sldNum" idx="4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57885DB0-E170-4148-8F5E-D698570FD02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11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17" name="PlaceHolder 3"/>
          <p:cNvSpPr>
            <a:spLocks noGrp="1"/>
          </p:cNvSpPr>
          <p:nvPr>
            <p:ph type="sldNum" idx="4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6C6D0CD-52FA-4978-9D4F-2BD14CC09F1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11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End by asking students to solve one bond valuation and one stock valuation independently. Emphasize interpretation, not only calculation.</a:t>
            </a:r>
          </a:p>
        </p:txBody>
      </p:sp>
      <p:sp>
        <p:nvSpPr>
          <p:cNvPr id="2120" name="PlaceHolder 3"/>
          <p:cNvSpPr>
            <a:spLocks noGrp="1"/>
          </p:cNvSpPr>
          <p:nvPr>
            <p:ph type="sldNum" idx="4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95122BC-BF32-4DC1-8F64-ADD10BB27E79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4">
            <a:extLst>
              <a:ext uri="{FF2B5EF4-FFF2-40B4-BE49-F238E27FC236}">
                <a16:creationId xmlns:a16="http://schemas.microsoft.com/office/drawing/2014/main" id="{79FC9B7F-43C4-2D1A-2452-B535DAD60E54}"/>
              </a:ext>
            </a:extLst>
          </p:cNvPr>
          <p:cNvSpPr/>
          <p:nvPr userDrawn="1"/>
        </p:nvSpPr>
        <p:spPr>
          <a:xfrm>
            <a:off x="348916" y="1519758"/>
            <a:ext cx="11550315" cy="4701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1A07C08-969F-886B-E26C-0D38D7AB5B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BEC830A-466D-9645-5E4E-C07951CF16BD}"/>
              </a:ext>
            </a:extLst>
          </p:cNvPr>
          <p:cNvSpPr/>
          <p:nvPr userDrawn="1"/>
        </p:nvSpPr>
        <p:spPr>
          <a:xfrm>
            <a:off x="1002268" y="30581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8345A1-99E3-A88D-8FF7-DA8E135A4FF7}"/>
              </a:ext>
            </a:extLst>
          </p:cNvPr>
          <p:cNvSpPr txBox="1"/>
          <p:nvPr userDrawn="1"/>
        </p:nvSpPr>
        <p:spPr>
          <a:xfrm>
            <a:off x="1171544" y="34639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C36849-6F0E-8FD8-3E1D-E65825E4DC47}"/>
              </a:ext>
            </a:extLst>
          </p:cNvPr>
          <p:cNvSpPr txBox="1"/>
          <p:nvPr userDrawn="1"/>
        </p:nvSpPr>
        <p:spPr>
          <a:xfrm>
            <a:off x="1274139" y="60220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426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134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746410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Click to edit the title text format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4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30" name="TextBox 29"/>
          <p:cNvSpPr txBox="1"/>
          <p:nvPr/>
        </p:nvSpPr>
        <p:spPr>
          <a:xfrm>
            <a:off x="707123" y="3317233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Prepared by </a:t>
            </a:r>
          </a:p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Dr. Mohamed Hussein</a:t>
            </a:r>
          </a:p>
          <a:p>
            <a:r>
              <a:rPr lang="en-US" altLang="en-US" sz="1600" b="1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7123" y="1681509"/>
            <a:ext cx="4164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Introduction to</a:t>
            </a:r>
            <a:endParaRPr lang="ar-SA" sz="4400" b="1" dirty="0">
              <a:solidFill>
                <a:srgbClr val="00AEEF"/>
              </a:solidFill>
              <a:latin typeface="Arial"/>
            </a:endParaRPr>
          </a:p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7123" y="4601849"/>
            <a:ext cx="4192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MGM 237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B2935D-5824-2899-8987-CD882D04D3EB}"/>
              </a:ext>
            </a:extLst>
          </p:cNvPr>
          <p:cNvSpPr txBox="1"/>
          <p:nvPr/>
        </p:nvSpPr>
        <p:spPr>
          <a:xfrm>
            <a:off x="707123" y="5026551"/>
            <a:ext cx="4739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Valuation of Bonds, Stocks, and Firm Value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EEE7494-C7E0-1F7E-6B3A-60CB912FC0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97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86378" y="1640815"/>
            <a:ext cx="6972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19455" marR="99060">
              <a:defRPr b="1"/>
            </a:pPr>
            <a:r>
              <a:rPr lang="en-US" sz="2400" b="1" spc="-15" dirty="0">
                <a:solidFill>
                  <a:srgbClr val="00B0F0"/>
                </a:solidFill>
                <a:cs typeface="Calibri"/>
              </a:rPr>
              <a:t>Valuation of Bonds, Stocks, and Firm Value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37433" y="2212064"/>
            <a:ext cx="8136722" cy="3484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spc="-15" dirty="0">
                <a:solidFill>
                  <a:srgbClr val="002060"/>
                </a:solidFill>
                <a:cs typeface="Calibri"/>
              </a:rPr>
              <a:t>Learning Outcomes</a:t>
            </a:r>
          </a:p>
          <a:p>
            <a:pPr>
              <a:lnSpc>
                <a:spcPct val="200000"/>
              </a:lnSpc>
            </a:pPr>
            <a:r>
              <a:rPr lang="en-US" sz="2000" b="1" dirty="0">
                <a:solidFill>
                  <a:srgbClr val="FFC000"/>
                </a:solidFill>
              </a:rPr>
              <a:t>Students will be able to: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Explain what value means in finance.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Value bonds using coupon and principal cash flows.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Value common and preferred stocks using dividends and required return.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Connect security valuation to total firm value.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b="1" dirty="0"/>
          </a:p>
        </p:txBody>
      </p:sp>
      <p:sp>
        <p:nvSpPr>
          <p:cNvPr id="3" name="Text 4">
            <a:extLst>
              <a:ext uri="{FF2B5EF4-FFF2-40B4-BE49-F238E27FC236}">
                <a16:creationId xmlns:a16="http://schemas.microsoft.com/office/drawing/2014/main" id="{81E286E3-3D90-444D-6EA8-49E19E31B846}"/>
              </a:ext>
            </a:extLst>
          </p:cNvPr>
          <p:cNvSpPr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00" b="1" dirty="0">
                <a:solidFill>
                  <a:srgbClr val="17324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8FADD8E-F051-755E-9370-06BE5D0BE04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ADF636-7AAF-93DA-CC7E-6C968B7AE806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4CE1E8-1347-4227-9953-9677DBC8953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CAE343-07CB-A2B8-D614-A08358F2AA18}"/>
              </a:ext>
            </a:extLst>
          </p:cNvPr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357438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9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FOUNDATION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Link with Time Value of Money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02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0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43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4" name="Shape 19"/>
          <p:cNvSpPr/>
          <p:nvPr/>
        </p:nvSpPr>
        <p:spPr>
          <a:xfrm>
            <a:off x="2261520" y="44712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5" name="Shape 20"/>
          <p:cNvSpPr/>
          <p:nvPr/>
        </p:nvSpPr>
        <p:spPr>
          <a:xfrm>
            <a:off x="3846240" y="44712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6" name="Shape 21"/>
          <p:cNvSpPr/>
          <p:nvPr/>
        </p:nvSpPr>
        <p:spPr>
          <a:xfrm>
            <a:off x="841320" y="4069080"/>
            <a:ext cx="1401840" cy="804240"/>
          </a:xfrm>
          <a:prstGeom prst="roundRect">
            <a:avLst>
              <a:gd name="adj" fmla="val 6818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7" name="Text 22"/>
          <p:cNvSpPr/>
          <p:nvPr/>
        </p:nvSpPr>
        <p:spPr>
          <a:xfrm>
            <a:off x="914400" y="419724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Future cash flows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" name="Text 23"/>
          <p:cNvSpPr/>
          <p:nvPr/>
        </p:nvSpPr>
        <p:spPr>
          <a:xfrm>
            <a:off x="951120" y="4507920"/>
            <a:ext cx="1182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62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Coupons, dividends, or free cash flows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" name="Shape 24"/>
          <p:cNvSpPr/>
          <p:nvPr/>
        </p:nvSpPr>
        <p:spPr>
          <a:xfrm>
            <a:off x="2426040" y="4069080"/>
            <a:ext cx="1401840" cy="804240"/>
          </a:xfrm>
          <a:prstGeom prst="roundRect">
            <a:avLst>
              <a:gd name="adj" fmla="val 6818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0" name="Text 25"/>
          <p:cNvSpPr/>
          <p:nvPr/>
        </p:nvSpPr>
        <p:spPr>
          <a:xfrm>
            <a:off x="2499480" y="419724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Required return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" name="Text 26"/>
          <p:cNvSpPr/>
          <p:nvPr/>
        </p:nvSpPr>
        <p:spPr>
          <a:xfrm>
            <a:off x="2535840" y="4507920"/>
            <a:ext cx="1182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Compensation for time and risk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" name="Shape 27"/>
          <p:cNvSpPr/>
          <p:nvPr/>
        </p:nvSpPr>
        <p:spPr>
          <a:xfrm>
            <a:off x="4011120" y="4069080"/>
            <a:ext cx="1401840" cy="804240"/>
          </a:xfrm>
          <a:prstGeom prst="roundRect">
            <a:avLst>
              <a:gd name="adj" fmla="val 6818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3" name="Text 28"/>
          <p:cNvSpPr/>
          <p:nvPr/>
        </p:nvSpPr>
        <p:spPr>
          <a:xfrm>
            <a:off x="4084200" y="419724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Present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" name="Text 29"/>
          <p:cNvSpPr/>
          <p:nvPr/>
        </p:nvSpPr>
        <p:spPr>
          <a:xfrm>
            <a:off x="4120920" y="4507920"/>
            <a:ext cx="118224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Estimated value today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6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Valuation is simply time value of money applied to real securities.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9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" name="Text 35"/>
          <p:cNvSpPr/>
          <p:nvPr/>
        </p:nvSpPr>
        <p:spPr>
          <a:xfrm>
            <a:off x="7589520" y="4663440"/>
            <a:ext cx="358416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If you expect $1,100 one year from now and require 10%, today’s value is $1,100 ÷ 1.10 = $1,000.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2" name="Rounded Rectangle 61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 dirty="0">
                <a:solidFill>
                  <a:srgbClr val="162230"/>
                </a:solidFill>
                <a:latin typeface="Aptos"/>
              </a:rPr>
              <a:t>Valuation uses the same TVM logic: future cash flows are converted into today’s value.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5" name="Rounded Rectangle 64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Bonds, stocks, and firms are valued by discounting expected cash flows.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8" name="Rounded Rectangle 67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 required return is the discount rate investors demand for time and risk.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Rounded Rectangle 70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Higher required return → lower present value, holding cash flows constant.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6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CONCEPT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What Is Valuation?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03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7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80" name="Image 0" descr="/mnt/data/a_realistic_corporate_boardroom_scene_in_a_modern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1" name="Shape 19"/>
          <p:cNvSpPr/>
          <p:nvPr/>
        </p:nvSpPr>
        <p:spPr>
          <a:xfrm>
            <a:off x="1865160" y="44712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2" name="Shape 20"/>
          <p:cNvSpPr/>
          <p:nvPr/>
        </p:nvSpPr>
        <p:spPr>
          <a:xfrm>
            <a:off x="3053880" y="44712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3" name="Shape 21"/>
          <p:cNvSpPr/>
          <p:nvPr/>
        </p:nvSpPr>
        <p:spPr>
          <a:xfrm>
            <a:off x="4242600" y="44712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" name="Shape 22"/>
          <p:cNvSpPr/>
          <p:nvPr/>
        </p:nvSpPr>
        <p:spPr>
          <a:xfrm>
            <a:off x="841320" y="4069080"/>
            <a:ext cx="1005480" cy="804240"/>
          </a:xfrm>
          <a:prstGeom prst="roundRect">
            <a:avLst>
              <a:gd name="adj" fmla="val 6818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5" name="Text 23"/>
          <p:cNvSpPr/>
          <p:nvPr/>
        </p:nvSpPr>
        <p:spPr>
          <a:xfrm>
            <a:off x="914400" y="4197240"/>
            <a:ext cx="859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Asset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" name="Text 24"/>
          <p:cNvSpPr/>
          <p:nvPr/>
        </p:nvSpPr>
        <p:spPr>
          <a:xfrm>
            <a:off x="951120" y="4507920"/>
            <a:ext cx="7858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Bond, stock, firm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" name="Shape 25"/>
          <p:cNvSpPr/>
          <p:nvPr/>
        </p:nvSpPr>
        <p:spPr>
          <a:xfrm>
            <a:off x="2030040" y="4069080"/>
            <a:ext cx="1005480" cy="804240"/>
          </a:xfrm>
          <a:prstGeom prst="roundRect">
            <a:avLst>
              <a:gd name="adj" fmla="val 6818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8" name="Text 26"/>
          <p:cNvSpPr/>
          <p:nvPr/>
        </p:nvSpPr>
        <p:spPr>
          <a:xfrm>
            <a:off x="2103120" y="4197240"/>
            <a:ext cx="859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Benefits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" name="Text 27"/>
          <p:cNvSpPr/>
          <p:nvPr/>
        </p:nvSpPr>
        <p:spPr>
          <a:xfrm>
            <a:off x="2139840" y="4507920"/>
            <a:ext cx="7858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Future cash flows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" name="Shape 28"/>
          <p:cNvSpPr/>
          <p:nvPr/>
        </p:nvSpPr>
        <p:spPr>
          <a:xfrm>
            <a:off x="3218760" y="4069080"/>
            <a:ext cx="1005480" cy="804240"/>
          </a:xfrm>
          <a:prstGeom prst="roundRect">
            <a:avLst>
              <a:gd name="adj" fmla="val 6818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1" name="Text 29"/>
          <p:cNvSpPr/>
          <p:nvPr/>
        </p:nvSpPr>
        <p:spPr>
          <a:xfrm>
            <a:off x="3291840" y="4197240"/>
            <a:ext cx="859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Risk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" name="Text 30"/>
          <p:cNvSpPr/>
          <p:nvPr/>
        </p:nvSpPr>
        <p:spPr>
          <a:xfrm>
            <a:off x="3328560" y="4507920"/>
            <a:ext cx="7858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Required return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" name="Shape 31"/>
          <p:cNvSpPr/>
          <p:nvPr/>
        </p:nvSpPr>
        <p:spPr>
          <a:xfrm>
            <a:off x="4407480" y="4069080"/>
            <a:ext cx="1005480" cy="804240"/>
          </a:xfrm>
          <a:prstGeom prst="roundRect">
            <a:avLst>
              <a:gd name="adj" fmla="val 6818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4" name="Text 32"/>
          <p:cNvSpPr/>
          <p:nvPr/>
        </p:nvSpPr>
        <p:spPr>
          <a:xfrm>
            <a:off x="4480560" y="4197240"/>
            <a:ext cx="859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" name="Text 33"/>
          <p:cNvSpPr/>
          <p:nvPr/>
        </p:nvSpPr>
        <p:spPr>
          <a:xfrm>
            <a:off x="4517280" y="4507920"/>
            <a:ext cx="78588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PV today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" name="Shape 34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7" name="Text 35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" name="Text 36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85000"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A strong valuation explains both the number and the assumptions behind it.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" name="Shape 37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0" name="Text 38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" name="Text 39"/>
          <p:cNvSpPr/>
          <p:nvPr/>
        </p:nvSpPr>
        <p:spPr>
          <a:xfrm>
            <a:off x="7589520" y="4663440"/>
            <a:ext cx="358416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If future cash flows improve or risk declines, the estimated value usually rises.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" name="Rounded Rectangle 101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3" name="Rounded Rectangle 102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Valuation means estimating what an asset is worth today.</a:t>
            </a:r>
          </a:p>
        </p:txBody>
      </p:sp>
      <p:sp>
        <p:nvSpPr>
          <p:cNvPr id="105" name="Rounded Rectangle 104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6" name="Rounded Rectangle 105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depends on expected cash flows, timing, and risk.</a:t>
            </a:r>
          </a:p>
        </p:txBody>
      </p:sp>
      <p:sp>
        <p:nvSpPr>
          <p:cNvPr id="108" name="Rounded Rectangle 107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9" name="Rounded Rectangle 108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 formula idea is: Value today = present value of expected future benefits.</a:t>
            </a:r>
          </a:p>
        </p:txBody>
      </p:sp>
      <p:sp>
        <p:nvSpPr>
          <p:cNvPr id="111" name="Rounded Rectangle 110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2" name="Rounded Rectangle 111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In finance, value is not a guess; it is a structured calculation.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7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CONCEPT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Value versus Price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04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7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8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21" name="Image 0" descr="/mnt/data/a_wide_high_resolution_futuristic_finance_globa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2" name="Shape 19"/>
          <p:cNvSpPr/>
          <p:nvPr/>
        </p:nvSpPr>
        <p:spPr>
          <a:xfrm>
            <a:off x="841320" y="4005000"/>
            <a:ext cx="1425960" cy="1005840"/>
          </a:xfrm>
          <a:prstGeom prst="roundRect">
            <a:avLst>
              <a:gd name="adj" fmla="val 8421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3" name="Text 20"/>
          <p:cNvSpPr/>
          <p:nvPr/>
        </p:nvSpPr>
        <p:spPr>
          <a:xfrm>
            <a:off x="951120" y="416952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Value</a:t>
            </a:r>
            <a:endParaRPr lang="en-US" sz="14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" name="Text 21"/>
          <p:cNvSpPr/>
          <p:nvPr/>
        </p:nvSpPr>
        <p:spPr>
          <a:xfrm>
            <a:off x="960120" y="4626720"/>
            <a:ext cx="1188360" cy="15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Estimated worth based on cash flows and risk</a:t>
            </a:r>
            <a:endParaRPr lang="en-US" sz="11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" name="Shape 22"/>
          <p:cNvSpPr/>
          <p:nvPr/>
        </p:nvSpPr>
        <p:spPr>
          <a:xfrm>
            <a:off x="2414160" y="4005000"/>
            <a:ext cx="1425960" cy="100584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6" name="Text 23"/>
          <p:cNvSpPr/>
          <p:nvPr/>
        </p:nvSpPr>
        <p:spPr>
          <a:xfrm>
            <a:off x="2523600" y="416952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Price</a:t>
            </a:r>
            <a:endParaRPr lang="en-US" sz="14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" name="Text 24"/>
          <p:cNvSpPr/>
          <p:nvPr/>
        </p:nvSpPr>
        <p:spPr>
          <a:xfrm>
            <a:off x="2532960" y="4626720"/>
            <a:ext cx="1188360" cy="15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Amount paid in the market today</a:t>
            </a:r>
            <a:endParaRPr lang="en-US" sz="11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" name="Shape 25"/>
          <p:cNvSpPr/>
          <p:nvPr/>
        </p:nvSpPr>
        <p:spPr>
          <a:xfrm>
            <a:off x="3986640" y="4005000"/>
            <a:ext cx="1425960" cy="1005840"/>
          </a:xfrm>
          <a:prstGeom prst="roundRect">
            <a:avLst>
              <a:gd name="adj" fmla="val 8421"/>
            </a:avLst>
          </a:prstGeom>
          <a:solidFill>
            <a:srgbClr val="FFF7E6"/>
          </a:solidFill>
          <a:ln w="1270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9" name="Text 26"/>
          <p:cNvSpPr/>
          <p:nvPr/>
        </p:nvSpPr>
        <p:spPr>
          <a:xfrm>
            <a:off x="4096440" y="416952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Decision</a:t>
            </a:r>
            <a:endParaRPr lang="en-US" sz="14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" name="Text 27"/>
          <p:cNvSpPr/>
          <p:nvPr/>
        </p:nvSpPr>
        <p:spPr>
          <a:xfrm>
            <a:off x="4105800" y="4626720"/>
            <a:ext cx="1188360" cy="15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Compare value with price before buying or selling</a:t>
            </a:r>
            <a:endParaRPr lang="en-US" sz="11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" name="Shape 28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2" name="Text 29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" name="Text 30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775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A security may be attractive when estimated value is higher than market price.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" name="Shape 31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5" name="Text 32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" name="Text 33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Estimated value = $50, market price = $44. The asset may appear undervalued under your assumptions.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7" name="Rounded Rectangle 136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8" name="Rounded Rectangle 137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Value is what an asset should be worth based on cash flows and risk.</a:t>
            </a:r>
          </a:p>
        </p:txBody>
      </p:sp>
      <p:sp>
        <p:nvSpPr>
          <p:cNvPr id="140" name="Rounded Rectangle 139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1" name="Rounded Rectangle 140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Price is what buyers and sellers actually agree to in the market.</a:t>
            </a:r>
          </a:p>
        </p:txBody>
      </p:sp>
      <p:sp>
        <p:nvSpPr>
          <p:cNvPr id="143" name="Rounded Rectangle 142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4" name="Rounded Rectangle 143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Value and price can differ because investors use different expectations.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7" name="Rounded Rectangle 146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Investment decisions often compare estimated value with market price.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2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CONCEPT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Intrinsic Value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05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3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56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7" name="Shape 19"/>
          <p:cNvSpPr/>
          <p:nvPr/>
        </p:nvSpPr>
        <p:spPr>
          <a:xfrm>
            <a:off x="841320" y="3950280"/>
            <a:ext cx="4571640" cy="895680"/>
          </a:xfrm>
          <a:prstGeom prst="roundRect">
            <a:avLst>
              <a:gd name="adj" fmla="val 8163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8" name="Text 20"/>
          <p:cNvSpPr/>
          <p:nvPr/>
        </p:nvSpPr>
        <p:spPr>
          <a:xfrm>
            <a:off x="1005840" y="40600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Basic valuation idea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9" name="Text 21"/>
          <p:cNvSpPr/>
          <p:nvPr/>
        </p:nvSpPr>
        <p:spPr>
          <a:xfrm>
            <a:off x="1024200" y="4334400"/>
            <a:ext cx="4205880" cy="420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Intrinsic Value = PV of expected cash flows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0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61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2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Intrinsic value is useful only if the assumptions are reasonable.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64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5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If expected dividends are too optimistic, the calculated intrinsic value will be too high.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6" name="Rounded Rectangle 165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7" name="Rounded Rectangle 166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Intrinsic value is the estimated true economic value of an asset.</a:t>
            </a:r>
          </a:p>
        </p:txBody>
      </p:sp>
      <p:sp>
        <p:nvSpPr>
          <p:cNvPr id="169" name="Rounded Rectangle 168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0" name="Rounded Rectangle 169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71" name="TextBox 170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based on expected cash flows and required return.</a:t>
            </a:r>
          </a:p>
        </p:txBody>
      </p:sp>
      <p:sp>
        <p:nvSpPr>
          <p:cNvPr id="172" name="Rounded Rectangle 171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3" name="Rounded Rectangle 172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74" name="TextBox 173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may differ from the current market price.</a:t>
            </a:r>
          </a:p>
        </p:txBody>
      </p:sp>
      <p:sp>
        <p:nvSpPr>
          <p:cNvPr id="175" name="Rounded Rectangle 174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6" name="Rounded Rectangle 175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Analysts estimate intrinsic value to identify mispriced assets.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71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CONCEPT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2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Market Value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3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8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9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06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1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82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4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85" name="Image 0" descr="/mnt/data/a_wide_high_resolution_futuristic_finance_globa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6" name="Shape 19"/>
          <p:cNvSpPr/>
          <p:nvPr/>
        </p:nvSpPr>
        <p:spPr>
          <a:xfrm>
            <a:off x="841320" y="3950280"/>
            <a:ext cx="4571640" cy="895680"/>
          </a:xfrm>
          <a:prstGeom prst="roundRect">
            <a:avLst>
              <a:gd name="adj" fmla="val 8163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87" name="Text 20"/>
          <p:cNvSpPr/>
          <p:nvPr/>
        </p:nvSpPr>
        <p:spPr>
          <a:xfrm>
            <a:off x="1005840" y="40600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Market value of common equity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8" name="Text 21"/>
          <p:cNvSpPr/>
          <p:nvPr/>
        </p:nvSpPr>
        <p:spPr>
          <a:xfrm>
            <a:off x="1024200" y="4334400"/>
            <a:ext cx="4205880" cy="420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 dirty="0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Market Equity Value = Share Price × Shares Outstanding</a:t>
            </a:r>
            <a:endParaRPr lang="en-US" sz="19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9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90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1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Market value is important because investors and lenders observe it directly.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2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93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4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If a company has 10 million shares and the share price is $20, market equity value is $200 million.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5" name="Rounded Rectangle 194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6" name="Rounded Rectangle 195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97" name="TextBox 196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Market value is the current value observed in financial markets.</a:t>
            </a:r>
          </a:p>
        </p:txBody>
      </p:sp>
      <p:sp>
        <p:nvSpPr>
          <p:cNvPr id="198" name="Rounded Rectangle 197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9" name="Rounded Rectangle 198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00" name="TextBox 199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For a traded stock, it is usually the share price multiplied by shares outstanding.</a:t>
            </a:r>
          </a:p>
        </p:txBody>
      </p:sp>
      <p:sp>
        <p:nvSpPr>
          <p:cNvPr id="201" name="Rounded Rectangle 200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2" name="Rounded Rectangle 201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Market value reflects investor expectations at a point in time.</a:t>
            </a:r>
          </a:p>
        </p:txBody>
      </p:sp>
      <p:sp>
        <p:nvSpPr>
          <p:cNvPr id="204" name="Rounded Rectangle 203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5" name="Rounded Rectangle 204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206" name="TextBox 205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changes as new information arrives.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00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CONCEPT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1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Book Value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7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8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07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0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11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3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214" name="Image 0" descr="/mnt/data/financial_dashboard_and_income_statement_layout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15" name="Shape 19"/>
          <p:cNvSpPr/>
          <p:nvPr/>
        </p:nvSpPr>
        <p:spPr>
          <a:xfrm>
            <a:off x="841320" y="3840480"/>
            <a:ext cx="1234080" cy="25128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16" name="Text 20"/>
          <p:cNvSpPr/>
          <p:nvPr/>
        </p:nvSpPr>
        <p:spPr>
          <a:xfrm>
            <a:off x="896040" y="3904560"/>
            <a:ext cx="112428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Measure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7" name="Shape 21"/>
          <p:cNvSpPr/>
          <p:nvPr/>
        </p:nvSpPr>
        <p:spPr>
          <a:xfrm>
            <a:off x="2075760" y="3840480"/>
            <a:ext cx="1645560" cy="25128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18" name="Text 22"/>
          <p:cNvSpPr/>
          <p:nvPr/>
        </p:nvSpPr>
        <p:spPr>
          <a:xfrm>
            <a:off x="2130480" y="3904560"/>
            <a:ext cx="153576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Source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9" name="Shape 23"/>
          <p:cNvSpPr/>
          <p:nvPr/>
        </p:nvSpPr>
        <p:spPr>
          <a:xfrm>
            <a:off x="3721680" y="3840480"/>
            <a:ext cx="1691280" cy="25128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20" name="Text 24"/>
          <p:cNvSpPr/>
          <p:nvPr/>
        </p:nvSpPr>
        <p:spPr>
          <a:xfrm>
            <a:off x="3776400" y="3904560"/>
            <a:ext cx="158148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Typical use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1" name="Shape 25"/>
          <p:cNvSpPr/>
          <p:nvPr/>
        </p:nvSpPr>
        <p:spPr>
          <a:xfrm>
            <a:off x="841320" y="4092120"/>
            <a:ext cx="1234080" cy="251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22" name="Text 26"/>
          <p:cNvSpPr/>
          <p:nvPr/>
        </p:nvSpPr>
        <p:spPr>
          <a:xfrm>
            <a:off x="896040" y="4155840"/>
            <a:ext cx="112428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Book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3" name="Shape 27"/>
          <p:cNvSpPr/>
          <p:nvPr/>
        </p:nvSpPr>
        <p:spPr>
          <a:xfrm>
            <a:off x="2075760" y="4092120"/>
            <a:ext cx="1645560" cy="251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24" name="Text 28"/>
          <p:cNvSpPr/>
          <p:nvPr/>
        </p:nvSpPr>
        <p:spPr>
          <a:xfrm>
            <a:off x="2130480" y="4155840"/>
            <a:ext cx="153576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Accounting records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5" name="Shape 29"/>
          <p:cNvSpPr/>
          <p:nvPr/>
        </p:nvSpPr>
        <p:spPr>
          <a:xfrm>
            <a:off x="3721680" y="4092120"/>
            <a:ext cx="1691280" cy="251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26" name="Text 30"/>
          <p:cNvSpPr/>
          <p:nvPr/>
        </p:nvSpPr>
        <p:spPr>
          <a:xfrm>
            <a:off x="3776400" y="4155840"/>
            <a:ext cx="158148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Financial reporting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7" name="Shape 31"/>
          <p:cNvSpPr/>
          <p:nvPr/>
        </p:nvSpPr>
        <p:spPr>
          <a:xfrm>
            <a:off x="841320" y="4343400"/>
            <a:ext cx="1234080" cy="25128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28" name="Text 32"/>
          <p:cNvSpPr/>
          <p:nvPr/>
        </p:nvSpPr>
        <p:spPr>
          <a:xfrm>
            <a:off x="896040" y="4407480"/>
            <a:ext cx="112428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Market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29" name="Shape 33"/>
          <p:cNvSpPr/>
          <p:nvPr/>
        </p:nvSpPr>
        <p:spPr>
          <a:xfrm>
            <a:off x="2075760" y="4343400"/>
            <a:ext cx="1645560" cy="25128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0" name="Text 34"/>
          <p:cNvSpPr/>
          <p:nvPr/>
        </p:nvSpPr>
        <p:spPr>
          <a:xfrm>
            <a:off x="2130480" y="4407480"/>
            <a:ext cx="153576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Financial market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1" name="Shape 35"/>
          <p:cNvSpPr/>
          <p:nvPr/>
        </p:nvSpPr>
        <p:spPr>
          <a:xfrm>
            <a:off x="3721680" y="4343400"/>
            <a:ext cx="1691280" cy="25128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2" name="Text 36"/>
          <p:cNvSpPr/>
          <p:nvPr/>
        </p:nvSpPr>
        <p:spPr>
          <a:xfrm>
            <a:off x="3776400" y="4407480"/>
            <a:ext cx="158148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Investor decisions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3" name="Shape 37"/>
          <p:cNvSpPr/>
          <p:nvPr/>
        </p:nvSpPr>
        <p:spPr>
          <a:xfrm>
            <a:off x="841320" y="4595040"/>
            <a:ext cx="1234080" cy="251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4" name="Text 38"/>
          <p:cNvSpPr/>
          <p:nvPr/>
        </p:nvSpPr>
        <p:spPr>
          <a:xfrm>
            <a:off x="896040" y="4658760"/>
            <a:ext cx="112428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Intrinsic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5" name="Shape 39"/>
          <p:cNvSpPr/>
          <p:nvPr/>
        </p:nvSpPr>
        <p:spPr>
          <a:xfrm>
            <a:off x="2075760" y="4595040"/>
            <a:ext cx="1645560" cy="251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6" name="Text 40"/>
          <p:cNvSpPr/>
          <p:nvPr/>
        </p:nvSpPr>
        <p:spPr>
          <a:xfrm>
            <a:off x="2130480" y="4658760"/>
            <a:ext cx="153576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Analyst estimate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7" name="Shape 41"/>
          <p:cNvSpPr/>
          <p:nvPr/>
        </p:nvSpPr>
        <p:spPr>
          <a:xfrm>
            <a:off x="3721680" y="4595040"/>
            <a:ext cx="1691280" cy="251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38" name="Text 42"/>
          <p:cNvSpPr/>
          <p:nvPr/>
        </p:nvSpPr>
        <p:spPr>
          <a:xfrm>
            <a:off x="3776400" y="4658760"/>
            <a:ext cx="1581480" cy="15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Buy/sell decision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9" name="Shape 43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40" name="Text 44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1" name="Text 45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Book value helps describe the balance sheet, but market decisions require cash-flow value.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2" name="Shape 46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43" name="Text 47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4" name="Text 48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A machine may have book value of $30,000 but market value of only $18,000 if it is old or less useful.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5" name="Rounded Rectangle 244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6" name="Rounded Rectangle 245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47" name="TextBox 246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Book value comes from the accounting records.</a:t>
            </a:r>
          </a:p>
        </p:txBody>
      </p:sp>
      <p:sp>
        <p:nvSpPr>
          <p:cNvPr id="248" name="Rounded Rectangle 247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9" name="Rounded Rectangle 248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50" name="TextBox 249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based on historical cost and accounting rules.</a:t>
            </a:r>
          </a:p>
        </p:txBody>
      </p:sp>
      <p:sp>
        <p:nvSpPr>
          <p:cNvPr id="251" name="Rounded Rectangle 250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2" name="Rounded Rectangle 251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253" name="TextBox 252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Book value is not always equal to market value.</a:t>
            </a:r>
          </a:p>
        </p:txBody>
      </p:sp>
      <p:sp>
        <p:nvSpPr>
          <p:cNvPr id="254" name="Rounded Rectangle 253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5" name="Rounded Rectangle 254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256" name="TextBox 255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Book value is useful, but valuation decisions usually require market-based thinking.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50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1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Bond Definition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2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7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8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08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0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61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3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264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65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66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67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68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Investor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9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Lends money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0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71" name="Text 25"/>
          <p:cNvSpPr/>
          <p:nvPr/>
        </p:nvSpPr>
        <p:spPr>
          <a:xfrm>
            <a:off x="249948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Bond issuer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2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Uses funds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3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74" name="Text 28"/>
          <p:cNvSpPr/>
          <p:nvPr/>
        </p:nvSpPr>
        <p:spPr>
          <a:xfrm>
            <a:off x="40842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Investor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5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Receives interest and principal</a:t>
            </a:r>
            <a:endParaRPr lang="en-US" sz="1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6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77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8" name="Text 32"/>
          <p:cNvSpPr/>
          <p:nvPr/>
        </p:nvSpPr>
        <p:spPr>
          <a:xfrm>
            <a:off x="2395800" y="5340240"/>
            <a:ext cx="32184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Bonds are a major source of long-term financing for companies and governments.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9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80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1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A company issues a 5-year bond to raise funds for a factory expansion.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2" name="Rounded Rectangle 281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3" name="Rounded Rectangle 282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84" name="TextBox 283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A bond is a long-term debt security.</a:t>
            </a:r>
          </a:p>
        </p:txBody>
      </p:sp>
      <p:sp>
        <p:nvSpPr>
          <p:cNvPr id="285" name="Rounded Rectangle 284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6" name="Rounded Rectangle 285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87" name="TextBox 286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 issuer borrows money from investors.</a:t>
            </a:r>
          </a:p>
        </p:txBody>
      </p:sp>
      <p:sp>
        <p:nvSpPr>
          <p:cNvPr id="288" name="Rounded Rectangle 287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9" name="Rounded Rectangle 288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290" name="TextBox 289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 issuer promises periodic interest payments and repayment of principal.</a:t>
            </a:r>
          </a:p>
        </p:txBody>
      </p:sp>
      <p:sp>
        <p:nvSpPr>
          <p:cNvPr id="291" name="Rounded Rectangle 290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2" name="Rounded Rectangle 291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293" name="TextBox 292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 investor is a lender, not an owner.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87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8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Key Bond Characteristics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9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4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5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09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7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298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0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301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02" name="Shape 19"/>
          <p:cNvSpPr/>
          <p:nvPr/>
        </p:nvSpPr>
        <p:spPr>
          <a:xfrm>
            <a:off x="841320" y="3977640"/>
            <a:ext cx="1425960" cy="868320"/>
          </a:xfrm>
          <a:prstGeom prst="roundRect">
            <a:avLst>
              <a:gd name="adj" fmla="val 8421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03" name="Text 20"/>
          <p:cNvSpPr/>
          <p:nvPr/>
        </p:nvSpPr>
        <p:spPr>
          <a:xfrm>
            <a:off x="951120" y="414216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Par value</a:t>
            </a:r>
            <a:endParaRPr lang="en-US" sz="14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4" name="Text 21"/>
          <p:cNvSpPr/>
          <p:nvPr/>
        </p:nvSpPr>
        <p:spPr>
          <a:xfrm>
            <a:off x="960120" y="4599360"/>
            <a:ext cx="1188360" cy="15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Principal amount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5" name="Shape 22"/>
          <p:cNvSpPr/>
          <p:nvPr/>
        </p:nvSpPr>
        <p:spPr>
          <a:xfrm>
            <a:off x="2414160" y="3977640"/>
            <a:ext cx="1425960" cy="868320"/>
          </a:xfrm>
          <a:prstGeom prst="roundRect">
            <a:avLst>
              <a:gd name="adj" fmla="val 8421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06" name="Text 23"/>
          <p:cNvSpPr/>
          <p:nvPr/>
        </p:nvSpPr>
        <p:spPr>
          <a:xfrm>
            <a:off x="2523600" y="414216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Coupon</a:t>
            </a:r>
            <a:endParaRPr lang="en-US" sz="14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7" name="Text 24"/>
          <p:cNvSpPr/>
          <p:nvPr/>
        </p:nvSpPr>
        <p:spPr>
          <a:xfrm>
            <a:off x="2532960" y="4599360"/>
            <a:ext cx="1188360" cy="15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Interest payment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8" name="Shape 25"/>
          <p:cNvSpPr/>
          <p:nvPr/>
        </p:nvSpPr>
        <p:spPr>
          <a:xfrm>
            <a:off x="3986640" y="3977640"/>
            <a:ext cx="1425960" cy="868320"/>
          </a:xfrm>
          <a:prstGeom prst="roundRect">
            <a:avLst>
              <a:gd name="adj" fmla="val 8421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09" name="Text 26"/>
          <p:cNvSpPr/>
          <p:nvPr/>
        </p:nvSpPr>
        <p:spPr>
          <a:xfrm>
            <a:off x="4096440" y="414216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Maturity</a:t>
            </a:r>
            <a:endParaRPr lang="en-US" sz="14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0" name="Text 27"/>
          <p:cNvSpPr/>
          <p:nvPr/>
        </p:nvSpPr>
        <p:spPr>
          <a:xfrm>
            <a:off x="4105800" y="4599360"/>
            <a:ext cx="1188360" cy="15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62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Final repayment date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1" name="Shape 28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12" name="Text 29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3" name="Text 30"/>
          <p:cNvSpPr/>
          <p:nvPr/>
        </p:nvSpPr>
        <p:spPr>
          <a:xfrm>
            <a:off x="2395800" y="5340240"/>
            <a:ext cx="32184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These four terms are the foundation of bond valuation.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4" name="Shape 31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15" name="Text 32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6" name="Text 33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A 6% coupon bond with $1,000 par value pays $60 interest per year if coupons are annual.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7" name="Rounded Rectangle 316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8" name="Rounded Rectangle 317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19" name="TextBox 318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Par value: the amount repaid at maturity.</a:t>
            </a:r>
          </a:p>
        </p:txBody>
      </p:sp>
      <p:sp>
        <p:nvSpPr>
          <p:cNvPr id="320" name="Rounded Rectangle 319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1" name="Rounded Rectangle 320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22" name="TextBox 321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Coupon rate: the stated annual interest rate.</a:t>
            </a:r>
          </a:p>
        </p:txBody>
      </p:sp>
      <p:sp>
        <p:nvSpPr>
          <p:cNvPr id="323" name="Rounded Rectangle 322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4" name="Rounded Rectangle 323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5" name="TextBox 324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Maturity date: when principal is repaid.</a:t>
            </a:r>
          </a:p>
        </p:txBody>
      </p:sp>
      <p:sp>
        <p:nvSpPr>
          <p:cNvPr id="326" name="Rounded Rectangle 325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7" name="Rounded Rectangle 326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28" name="TextBox 327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Yield to maturity: the return investors require in the market.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22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3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Par Value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4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9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0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2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33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5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336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37" name="Shape 19"/>
          <p:cNvSpPr/>
          <p:nvPr/>
        </p:nvSpPr>
        <p:spPr>
          <a:xfrm>
            <a:off x="841320" y="3950280"/>
            <a:ext cx="4571640" cy="895680"/>
          </a:xfrm>
          <a:prstGeom prst="roundRect">
            <a:avLst>
              <a:gd name="adj" fmla="val 8163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38" name="Text 20"/>
          <p:cNvSpPr/>
          <p:nvPr/>
        </p:nvSpPr>
        <p:spPr>
          <a:xfrm>
            <a:off x="1005840" y="40600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Coupon calculation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9" name="Text 21"/>
          <p:cNvSpPr/>
          <p:nvPr/>
        </p:nvSpPr>
        <p:spPr>
          <a:xfrm>
            <a:off x="1024200" y="4334400"/>
            <a:ext cx="4205880" cy="420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Annual Coupon = Par Value × Coupon Rate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0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41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2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Par value is not always the same as current bond price.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3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44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5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A bond with $1,000 par value may trade at $950, $1,000, or $1,080 depending on market rates.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6" name="Rounded Rectangle 345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7" name="Rounded Rectangle 346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48" name="TextBox 347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Par value is the face value of the bond.</a:t>
            </a:r>
          </a:p>
        </p:txBody>
      </p:sp>
      <p:sp>
        <p:nvSpPr>
          <p:cNvPr id="349" name="Rounded Rectangle 348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0" name="Rounded Rectangle 349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51" name="TextBox 350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the amount the issuer repays at maturity.</a:t>
            </a:r>
          </a:p>
        </p:txBody>
      </p:sp>
      <p:sp>
        <p:nvSpPr>
          <p:cNvPr id="352" name="Rounded Rectangle 351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3" name="Rounded Rectangle 352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54" name="TextBox 353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Many corporate bonds have par value of $1,000.</a:t>
            </a:r>
          </a:p>
        </p:txBody>
      </p:sp>
      <p:sp>
        <p:nvSpPr>
          <p:cNvPr id="355" name="Rounded Rectangle 354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6" name="Rounded Rectangle 355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7" name="TextBox 356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Par value is used to calculate coupon payments.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51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2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Coupon Rate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3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8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9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11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1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62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4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365" name="Image 0" descr="/mnt/data/a_clean_stylized_financial_infographic_illustrati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66" name="Shape 19"/>
          <p:cNvSpPr/>
          <p:nvPr/>
        </p:nvSpPr>
        <p:spPr>
          <a:xfrm>
            <a:off x="841320" y="3950280"/>
            <a:ext cx="4571640" cy="895680"/>
          </a:xfrm>
          <a:prstGeom prst="roundRect">
            <a:avLst>
              <a:gd name="adj" fmla="val 8163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67" name="Text 20"/>
          <p:cNvSpPr/>
          <p:nvPr/>
        </p:nvSpPr>
        <p:spPr>
          <a:xfrm>
            <a:off x="1005840" y="40600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Simple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8" name="Text 21"/>
          <p:cNvSpPr/>
          <p:nvPr/>
        </p:nvSpPr>
        <p:spPr>
          <a:xfrm>
            <a:off x="1024200" y="4334400"/>
            <a:ext cx="4205880" cy="420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Coupon Payment = $1,000 × 8% = $80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9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70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1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Coupon rate determines cash paid by the issuer, not necessarily the investor’s required return.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2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73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4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A $1,000 bond with an 8% annual coupon pays $80 per year.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75" name="Rounded Rectangle 374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6" name="Rounded Rectangle 375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77" name="TextBox 376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 coupon rate is the stated interest rate on the bond.</a:t>
            </a:r>
          </a:p>
        </p:txBody>
      </p:sp>
      <p:sp>
        <p:nvSpPr>
          <p:cNvPr id="378" name="Rounded Rectangle 377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9" name="Rounded Rectangle 378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80" name="TextBox 379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usually applied to the par value.</a:t>
            </a:r>
          </a:p>
        </p:txBody>
      </p:sp>
      <p:sp>
        <p:nvSpPr>
          <p:cNvPr id="381" name="Rounded Rectangle 380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2" name="Rounded Rectangle 381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83" name="TextBox 382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Coupon payments may be annual or semiannual.</a:t>
            </a:r>
          </a:p>
        </p:txBody>
      </p:sp>
      <p:sp>
        <p:nvSpPr>
          <p:cNvPr id="384" name="Rounded Rectangle 383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5" name="Rounded Rectangle 384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86" name="TextBox 385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 coupon rate does not automatically change when market rates change.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80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1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Maturity Date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2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7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8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12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0" name="Shape 15"/>
          <p:cNvSpPr/>
          <p:nvPr/>
        </p:nvSpPr>
        <p:spPr>
          <a:xfrm>
            <a:off x="658440" y="1901880"/>
            <a:ext cx="4955760" cy="1658073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91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3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394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95" name="Shape 19"/>
          <p:cNvSpPr/>
          <p:nvPr/>
        </p:nvSpPr>
        <p:spPr>
          <a:xfrm>
            <a:off x="1161000" y="4785393"/>
            <a:ext cx="3931920" cy="360"/>
          </a:xfrm>
          <a:prstGeom prst="line">
            <a:avLst/>
          </a:prstGeom>
          <a:ln w="1905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96" name="Shape 20"/>
          <p:cNvSpPr/>
          <p:nvPr/>
        </p:nvSpPr>
        <p:spPr>
          <a:xfrm>
            <a:off x="1110960" y="4735353"/>
            <a:ext cx="100080" cy="100080"/>
          </a:xfrm>
          <a:prstGeom prst="ellipse">
            <a:avLst/>
          </a:prstGeom>
          <a:solidFill>
            <a:srgbClr val="FFFFFF"/>
          </a:solidFill>
          <a:ln w="1651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26280" rIns="90000" bIns="2628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97" name="Text 21"/>
          <p:cNvSpPr/>
          <p:nvPr/>
        </p:nvSpPr>
        <p:spPr>
          <a:xfrm>
            <a:off x="932760" y="4895193"/>
            <a:ext cx="45684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8" name="Shape 22"/>
          <p:cNvSpPr/>
          <p:nvPr/>
        </p:nvSpPr>
        <p:spPr>
          <a:xfrm>
            <a:off x="2048400" y="4735353"/>
            <a:ext cx="100080" cy="100080"/>
          </a:xfrm>
          <a:prstGeom prst="ellipse">
            <a:avLst/>
          </a:prstGeom>
          <a:solidFill>
            <a:srgbClr val="FFFFFF"/>
          </a:solidFill>
          <a:ln w="1651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26280" rIns="90000" bIns="2628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399" name="Text 23"/>
          <p:cNvSpPr/>
          <p:nvPr/>
        </p:nvSpPr>
        <p:spPr>
          <a:xfrm>
            <a:off x="1869840" y="4895193"/>
            <a:ext cx="45684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0" name="Shape 24"/>
          <p:cNvSpPr/>
          <p:nvPr/>
        </p:nvSpPr>
        <p:spPr>
          <a:xfrm flipV="1">
            <a:off x="2098440" y="4328193"/>
            <a:ext cx="360" cy="457200"/>
          </a:xfrm>
          <a:prstGeom prst="line">
            <a:avLst/>
          </a:prstGeom>
          <a:ln w="19050">
            <a:solidFill>
              <a:srgbClr val="159A6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01" name="Text 25"/>
          <p:cNvSpPr/>
          <p:nvPr/>
        </p:nvSpPr>
        <p:spPr>
          <a:xfrm>
            <a:off x="1778400" y="4072233"/>
            <a:ext cx="6397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59A68"/>
                </a:solidFill>
                <a:effectLst/>
                <a:uFillTx/>
                <a:latin typeface="Arial"/>
              </a:rPr>
              <a:t>C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2" name="Shape 26"/>
          <p:cNvSpPr/>
          <p:nvPr/>
        </p:nvSpPr>
        <p:spPr>
          <a:xfrm>
            <a:off x="2985480" y="4735353"/>
            <a:ext cx="100080" cy="100080"/>
          </a:xfrm>
          <a:prstGeom prst="ellipse">
            <a:avLst/>
          </a:prstGeom>
          <a:solidFill>
            <a:srgbClr val="FFFFFF"/>
          </a:solidFill>
          <a:ln w="1651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26280" rIns="90000" bIns="2628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03" name="Text 27"/>
          <p:cNvSpPr/>
          <p:nvPr/>
        </p:nvSpPr>
        <p:spPr>
          <a:xfrm>
            <a:off x="2807280" y="4895193"/>
            <a:ext cx="45684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4" name="Shape 28"/>
          <p:cNvSpPr/>
          <p:nvPr/>
        </p:nvSpPr>
        <p:spPr>
          <a:xfrm flipV="1">
            <a:off x="3035520" y="4328193"/>
            <a:ext cx="360" cy="457200"/>
          </a:xfrm>
          <a:prstGeom prst="line">
            <a:avLst/>
          </a:prstGeom>
          <a:ln w="19050">
            <a:solidFill>
              <a:srgbClr val="159A6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05" name="Text 29"/>
          <p:cNvSpPr/>
          <p:nvPr/>
        </p:nvSpPr>
        <p:spPr>
          <a:xfrm>
            <a:off x="2715840" y="4072233"/>
            <a:ext cx="6397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59A68"/>
                </a:solidFill>
                <a:effectLst/>
                <a:uFillTx/>
                <a:latin typeface="Arial"/>
              </a:rPr>
              <a:t>C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6" name="Shape 30"/>
          <p:cNvSpPr/>
          <p:nvPr/>
        </p:nvSpPr>
        <p:spPr>
          <a:xfrm>
            <a:off x="3922920" y="4735353"/>
            <a:ext cx="100080" cy="100080"/>
          </a:xfrm>
          <a:prstGeom prst="ellipse">
            <a:avLst/>
          </a:prstGeom>
          <a:solidFill>
            <a:srgbClr val="FFFFFF"/>
          </a:solidFill>
          <a:ln w="1651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26280" rIns="90000" bIns="2628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07" name="Text 31"/>
          <p:cNvSpPr/>
          <p:nvPr/>
        </p:nvSpPr>
        <p:spPr>
          <a:xfrm>
            <a:off x="3744360" y="4895193"/>
            <a:ext cx="45684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...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8" name="Shape 32"/>
          <p:cNvSpPr/>
          <p:nvPr/>
        </p:nvSpPr>
        <p:spPr>
          <a:xfrm>
            <a:off x="4860000" y="4735353"/>
            <a:ext cx="100080" cy="100080"/>
          </a:xfrm>
          <a:prstGeom prst="ellipse">
            <a:avLst/>
          </a:prstGeom>
          <a:solidFill>
            <a:srgbClr val="FFFFFF"/>
          </a:solidFill>
          <a:ln w="1651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26280" rIns="90000" bIns="2628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09" name="Text 33"/>
          <p:cNvSpPr/>
          <p:nvPr/>
        </p:nvSpPr>
        <p:spPr>
          <a:xfrm>
            <a:off x="4681800" y="4895193"/>
            <a:ext cx="45684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0" name="Shape 34"/>
          <p:cNvSpPr/>
          <p:nvPr/>
        </p:nvSpPr>
        <p:spPr>
          <a:xfrm flipV="1">
            <a:off x="4910040" y="4328193"/>
            <a:ext cx="360" cy="457200"/>
          </a:xfrm>
          <a:prstGeom prst="line">
            <a:avLst/>
          </a:prstGeom>
          <a:ln w="19050">
            <a:solidFill>
              <a:srgbClr val="159A6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11" name="Text 35"/>
          <p:cNvSpPr/>
          <p:nvPr/>
        </p:nvSpPr>
        <p:spPr>
          <a:xfrm>
            <a:off x="4590360" y="4072233"/>
            <a:ext cx="6397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59A68"/>
                </a:solidFill>
                <a:effectLst/>
                <a:uFillTx/>
                <a:latin typeface="Arial"/>
              </a:rPr>
              <a:t>C + Par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2" name="Text 36"/>
          <p:cNvSpPr/>
          <p:nvPr/>
        </p:nvSpPr>
        <p:spPr>
          <a:xfrm>
            <a:off x="827407" y="3734990"/>
            <a:ext cx="457164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5CAD"/>
                </a:solidFill>
                <a:effectLst/>
                <a:uFillTx/>
                <a:latin typeface="Arial"/>
              </a:rPr>
              <a:t>Bond cash-flow timeline</a:t>
            </a:r>
            <a:endParaRPr lang="en-US" sz="1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3" name="Shape 37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14" name="Text 38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5" name="Text 39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Managers choose maturity to match financing needs and risk tolerance.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6" name="Shape 40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17" name="Text 41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8" name="Text 42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A 10-year bond locks in financing for longer than a 3-year bond but may require a higher yield.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9" name="Rounded Rectangle 418"/>
          <p:cNvSpPr/>
          <p:nvPr/>
        </p:nvSpPr>
        <p:spPr>
          <a:xfrm>
            <a:off x="896112" y="2231136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0" name="Rounded Rectangle 419"/>
          <p:cNvSpPr/>
          <p:nvPr/>
        </p:nvSpPr>
        <p:spPr>
          <a:xfrm>
            <a:off x="1005840" y="2260853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421" name="TextBox 420"/>
          <p:cNvSpPr txBox="1"/>
          <p:nvPr/>
        </p:nvSpPr>
        <p:spPr>
          <a:xfrm>
            <a:off x="1463040" y="2240280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80" b="1">
                <a:solidFill>
                  <a:srgbClr val="162230"/>
                </a:solidFill>
                <a:latin typeface="Aptos"/>
              </a:rPr>
              <a:t>Maturity is the date when the bond principal is repaid.</a:t>
            </a:r>
          </a:p>
        </p:txBody>
      </p:sp>
      <p:sp>
        <p:nvSpPr>
          <p:cNvPr id="422" name="Rounded Rectangle 421"/>
          <p:cNvSpPr/>
          <p:nvPr/>
        </p:nvSpPr>
        <p:spPr>
          <a:xfrm>
            <a:off x="896112" y="2537459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3" name="Rounded Rectangle 422"/>
          <p:cNvSpPr/>
          <p:nvPr/>
        </p:nvSpPr>
        <p:spPr>
          <a:xfrm>
            <a:off x="1005840" y="256717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24" name="TextBox 423"/>
          <p:cNvSpPr txBox="1"/>
          <p:nvPr/>
        </p:nvSpPr>
        <p:spPr>
          <a:xfrm>
            <a:off x="1463040" y="2546603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80" b="1">
                <a:solidFill>
                  <a:srgbClr val="162230"/>
                </a:solidFill>
                <a:latin typeface="Aptos"/>
              </a:rPr>
              <a:t>Shorter maturity usually means less interest rate risk.</a:t>
            </a:r>
          </a:p>
        </p:txBody>
      </p:sp>
      <p:sp>
        <p:nvSpPr>
          <p:cNvPr id="425" name="Rounded Rectangle 424"/>
          <p:cNvSpPr/>
          <p:nvPr/>
        </p:nvSpPr>
        <p:spPr>
          <a:xfrm>
            <a:off x="896112" y="2843782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6" name="Rounded Rectangle 425"/>
          <p:cNvSpPr/>
          <p:nvPr/>
        </p:nvSpPr>
        <p:spPr>
          <a:xfrm>
            <a:off x="1005840" y="2873499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27" name="TextBox 426"/>
          <p:cNvSpPr txBox="1"/>
          <p:nvPr/>
        </p:nvSpPr>
        <p:spPr>
          <a:xfrm>
            <a:off x="1463040" y="2852926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80" b="1">
                <a:solidFill>
                  <a:srgbClr val="162230"/>
                </a:solidFill>
                <a:latin typeface="Aptos"/>
              </a:rPr>
              <a:t>Longer maturity usually means greater sensitivity to rate changes.</a:t>
            </a:r>
          </a:p>
        </p:txBody>
      </p:sp>
      <p:sp>
        <p:nvSpPr>
          <p:cNvPr id="428" name="Rounded Rectangle 427"/>
          <p:cNvSpPr/>
          <p:nvPr/>
        </p:nvSpPr>
        <p:spPr>
          <a:xfrm>
            <a:off x="896112" y="3150105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9" name="Rounded Rectangle 428"/>
          <p:cNvSpPr/>
          <p:nvPr/>
        </p:nvSpPr>
        <p:spPr>
          <a:xfrm>
            <a:off x="1005840" y="317982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30" name="TextBox 429"/>
          <p:cNvSpPr txBox="1"/>
          <p:nvPr/>
        </p:nvSpPr>
        <p:spPr>
          <a:xfrm>
            <a:off x="1463040" y="3159249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80" b="1">
                <a:solidFill>
                  <a:srgbClr val="162230"/>
                </a:solidFill>
                <a:latin typeface="Aptos"/>
              </a:rPr>
              <a:t>Maturity helps determine the number of discounting periods.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24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5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Yield to Maturity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6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1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2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13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4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35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7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438" name="Image 0" descr="/mnt/data/a_clean_stylized_financial_infographic_illustrati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39" name="Shape 19"/>
          <p:cNvSpPr/>
          <p:nvPr/>
        </p:nvSpPr>
        <p:spPr>
          <a:xfrm>
            <a:off x="841320" y="3950280"/>
            <a:ext cx="4571640" cy="895680"/>
          </a:xfrm>
          <a:prstGeom prst="roundRect">
            <a:avLst>
              <a:gd name="adj" fmla="val 8163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40" name="Text 20"/>
          <p:cNvSpPr/>
          <p:nvPr/>
        </p:nvSpPr>
        <p:spPr>
          <a:xfrm>
            <a:off x="1005840" y="40600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Key idea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1" name="Text 21"/>
          <p:cNvSpPr/>
          <p:nvPr/>
        </p:nvSpPr>
        <p:spPr>
          <a:xfrm>
            <a:off x="1024200" y="4334400"/>
            <a:ext cx="4205880" cy="420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Bond value is calculated using YTM as the discount rate.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2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43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4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YTM is the investor’s required return, not simply the coupon rate.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5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46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7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If investors require 9% but the bond coupon is 6%, the bond will normally sell below par.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8" name="Rounded Rectangle 447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9" name="Rounded Rectangle 448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450" name="TextBox 449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Yield to maturity is the market-required return on a bond.</a:t>
            </a:r>
          </a:p>
        </p:txBody>
      </p:sp>
      <p:sp>
        <p:nvSpPr>
          <p:cNvPr id="451" name="Rounded Rectangle 450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2" name="Rounded Rectangle 451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53" name="TextBox 452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the discount rate used to value the bond cash flows.</a:t>
            </a:r>
          </a:p>
        </p:txBody>
      </p:sp>
      <p:sp>
        <p:nvSpPr>
          <p:cNvPr id="454" name="Rounded Rectangle 453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5" name="Rounded Rectangle 454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56" name="TextBox 455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YTM depends on market interest rates and bond risk.</a:t>
            </a:r>
          </a:p>
        </p:txBody>
      </p:sp>
      <p:sp>
        <p:nvSpPr>
          <p:cNvPr id="457" name="Rounded Rectangle 456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8" name="Rounded Rectangle 457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59" name="TextBox 458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If YTM changes, the bond price changes.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53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4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Bond Cash Flows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5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0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1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14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3" name="Shape 15"/>
          <p:cNvSpPr/>
          <p:nvPr/>
        </p:nvSpPr>
        <p:spPr>
          <a:xfrm>
            <a:off x="658440" y="1901880"/>
            <a:ext cx="4955760" cy="1672788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64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6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467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68" name="Shape 19"/>
          <p:cNvSpPr/>
          <p:nvPr/>
        </p:nvSpPr>
        <p:spPr>
          <a:xfrm>
            <a:off x="1161000" y="4853962"/>
            <a:ext cx="3931920" cy="360"/>
          </a:xfrm>
          <a:prstGeom prst="line">
            <a:avLst/>
          </a:prstGeom>
          <a:ln w="1905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69" name="Shape 20"/>
          <p:cNvSpPr/>
          <p:nvPr/>
        </p:nvSpPr>
        <p:spPr>
          <a:xfrm>
            <a:off x="1110960" y="4803922"/>
            <a:ext cx="100080" cy="100080"/>
          </a:xfrm>
          <a:prstGeom prst="ellipse">
            <a:avLst/>
          </a:prstGeom>
          <a:solidFill>
            <a:srgbClr val="FFFFFF"/>
          </a:solidFill>
          <a:ln w="1651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26280" rIns="90000" bIns="2628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70" name="Text 21"/>
          <p:cNvSpPr/>
          <p:nvPr/>
        </p:nvSpPr>
        <p:spPr>
          <a:xfrm>
            <a:off x="932760" y="4963762"/>
            <a:ext cx="45684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1" name="Shape 22"/>
          <p:cNvSpPr/>
          <p:nvPr/>
        </p:nvSpPr>
        <p:spPr>
          <a:xfrm>
            <a:off x="2360520" y="4803922"/>
            <a:ext cx="100080" cy="100080"/>
          </a:xfrm>
          <a:prstGeom prst="ellipse">
            <a:avLst/>
          </a:prstGeom>
          <a:solidFill>
            <a:srgbClr val="FFFFFF"/>
          </a:solidFill>
          <a:ln w="1651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26280" rIns="90000" bIns="2628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72" name="Text 23"/>
          <p:cNvSpPr/>
          <p:nvPr/>
        </p:nvSpPr>
        <p:spPr>
          <a:xfrm>
            <a:off x="2182320" y="4963762"/>
            <a:ext cx="45684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3" name="Shape 24"/>
          <p:cNvSpPr/>
          <p:nvPr/>
        </p:nvSpPr>
        <p:spPr>
          <a:xfrm flipV="1">
            <a:off x="2410920" y="4396762"/>
            <a:ext cx="360" cy="457200"/>
          </a:xfrm>
          <a:prstGeom prst="line">
            <a:avLst/>
          </a:prstGeom>
          <a:ln w="19050">
            <a:solidFill>
              <a:srgbClr val="159A6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74" name="Text 25"/>
          <p:cNvSpPr/>
          <p:nvPr/>
        </p:nvSpPr>
        <p:spPr>
          <a:xfrm>
            <a:off x="2090880" y="4140802"/>
            <a:ext cx="6397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59A68"/>
                </a:solidFill>
                <a:effectLst/>
                <a:uFillTx/>
                <a:latin typeface="Arial"/>
              </a:rPr>
              <a:t>80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5" name="Shape 26"/>
          <p:cNvSpPr/>
          <p:nvPr/>
        </p:nvSpPr>
        <p:spPr>
          <a:xfrm>
            <a:off x="3610440" y="4803922"/>
            <a:ext cx="100080" cy="100080"/>
          </a:xfrm>
          <a:prstGeom prst="ellipse">
            <a:avLst/>
          </a:prstGeom>
          <a:solidFill>
            <a:srgbClr val="FFFFFF"/>
          </a:solidFill>
          <a:ln w="1651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26280" rIns="90000" bIns="2628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76" name="Text 27"/>
          <p:cNvSpPr/>
          <p:nvPr/>
        </p:nvSpPr>
        <p:spPr>
          <a:xfrm>
            <a:off x="3431880" y="4963762"/>
            <a:ext cx="45684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7" name="Shape 28"/>
          <p:cNvSpPr/>
          <p:nvPr/>
        </p:nvSpPr>
        <p:spPr>
          <a:xfrm flipV="1">
            <a:off x="3660480" y="4396762"/>
            <a:ext cx="360" cy="457200"/>
          </a:xfrm>
          <a:prstGeom prst="line">
            <a:avLst/>
          </a:prstGeom>
          <a:ln w="19050">
            <a:solidFill>
              <a:srgbClr val="159A6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78" name="Text 29"/>
          <p:cNvSpPr/>
          <p:nvPr/>
        </p:nvSpPr>
        <p:spPr>
          <a:xfrm>
            <a:off x="3340440" y="4140802"/>
            <a:ext cx="6397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59A68"/>
                </a:solidFill>
                <a:effectLst/>
                <a:uFillTx/>
                <a:latin typeface="Arial"/>
              </a:rPr>
              <a:t>80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9" name="Shape 30"/>
          <p:cNvSpPr/>
          <p:nvPr/>
        </p:nvSpPr>
        <p:spPr>
          <a:xfrm>
            <a:off x="4860000" y="4803922"/>
            <a:ext cx="100080" cy="100080"/>
          </a:xfrm>
          <a:prstGeom prst="ellipse">
            <a:avLst/>
          </a:prstGeom>
          <a:solidFill>
            <a:srgbClr val="FFFFFF"/>
          </a:solidFill>
          <a:ln w="1651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26280" rIns="90000" bIns="2628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80" name="Text 31"/>
          <p:cNvSpPr/>
          <p:nvPr/>
        </p:nvSpPr>
        <p:spPr>
          <a:xfrm>
            <a:off x="4681800" y="4963762"/>
            <a:ext cx="45684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1" name="Shape 32"/>
          <p:cNvSpPr/>
          <p:nvPr/>
        </p:nvSpPr>
        <p:spPr>
          <a:xfrm flipV="1">
            <a:off x="4910040" y="4396762"/>
            <a:ext cx="360" cy="457200"/>
          </a:xfrm>
          <a:prstGeom prst="line">
            <a:avLst/>
          </a:prstGeom>
          <a:ln w="19050">
            <a:solidFill>
              <a:srgbClr val="159A68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82" name="Text 33"/>
          <p:cNvSpPr/>
          <p:nvPr/>
        </p:nvSpPr>
        <p:spPr>
          <a:xfrm>
            <a:off x="4590360" y="4140802"/>
            <a:ext cx="63972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59A68"/>
                </a:solidFill>
                <a:effectLst/>
                <a:uFillTx/>
                <a:latin typeface="Arial"/>
              </a:rPr>
              <a:t>1,080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3" name="Text 34"/>
          <p:cNvSpPr/>
          <p:nvPr/>
        </p:nvSpPr>
        <p:spPr>
          <a:xfrm>
            <a:off x="896112" y="3658238"/>
            <a:ext cx="457164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5CAD"/>
                </a:solidFill>
                <a:effectLst/>
                <a:uFillTx/>
                <a:latin typeface="Arial"/>
              </a:rPr>
              <a:t>Example: 3-year, $1,000 par, 8% coupon</a:t>
            </a:r>
            <a:endParaRPr lang="en-US" sz="1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4" name="Shape 35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85" name="Text 36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6" name="Text 37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Bond valuation is easier when students draw the cash-flow timeline first.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7" name="Shape 38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88" name="Text 39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9" name="Text 40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For a 3-year bond: Year 1 coupon, Year 2 coupon, Year 3 coupon plus par value.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0" name="Rounded Rectangle 489"/>
          <p:cNvSpPr/>
          <p:nvPr/>
        </p:nvSpPr>
        <p:spPr>
          <a:xfrm>
            <a:off x="896112" y="2231136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1" name="Rounded Rectangle 490"/>
          <p:cNvSpPr/>
          <p:nvPr/>
        </p:nvSpPr>
        <p:spPr>
          <a:xfrm>
            <a:off x="1005840" y="2260853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492" name="TextBox 491"/>
          <p:cNvSpPr txBox="1"/>
          <p:nvPr/>
        </p:nvSpPr>
        <p:spPr>
          <a:xfrm>
            <a:off x="1463040" y="2240280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80" b="1">
                <a:solidFill>
                  <a:srgbClr val="162230"/>
                </a:solidFill>
                <a:latin typeface="Aptos"/>
              </a:rPr>
              <a:t>Bond cash flows usually include periodic coupon payments.</a:t>
            </a:r>
          </a:p>
        </p:txBody>
      </p:sp>
      <p:sp>
        <p:nvSpPr>
          <p:cNvPr id="493" name="Rounded Rectangle 492"/>
          <p:cNvSpPr/>
          <p:nvPr/>
        </p:nvSpPr>
        <p:spPr>
          <a:xfrm>
            <a:off x="896112" y="2537459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4" name="Rounded Rectangle 493"/>
          <p:cNvSpPr/>
          <p:nvPr/>
        </p:nvSpPr>
        <p:spPr>
          <a:xfrm>
            <a:off x="1005840" y="256717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95" name="TextBox 494"/>
          <p:cNvSpPr txBox="1"/>
          <p:nvPr/>
        </p:nvSpPr>
        <p:spPr>
          <a:xfrm>
            <a:off x="1463040" y="2546603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80" b="1">
                <a:solidFill>
                  <a:srgbClr val="162230"/>
                </a:solidFill>
                <a:latin typeface="Aptos"/>
              </a:rPr>
              <a:t>At maturity, the investor receives the final coupon plus par value.</a:t>
            </a:r>
          </a:p>
        </p:txBody>
      </p:sp>
      <p:sp>
        <p:nvSpPr>
          <p:cNvPr id="496" name="Rounded Rectangle 495"/>
          <p:cNvSpPr/>
          <p:nvPr/>
        </p:nvSpPr>
        <p:spPr>
          <a:xfrm>
            <a:off x="896112" y="2843782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7" name="Rounded Rectangle 496"/>
          <p:cNvSpPr/>
          <p:nvPr/>
        </p:nvSpPr>
        <p:spPr>
          <a:xfrm>
            <a:off x="1005840" y="2873499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98" name="TextBox 497"/>
          <p:cNvSpPr txBox="1"/>
          <p:nvPr/>
        </p:nvSpPr>
        <p:spPr>
          <a:xfrm>
            <a:off x="1463040" y="2852926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80" b="1">
                <a:solidFill>
                  <a:srgbClr val="162230"/>
                </a:solidFill>
                <a:latin typeface="Aptos"/>
              </a:rPr>
              <a:t>Each cash flow must be discounted back to today.</a:t>
            </a:r>
          </a:p>
        </p:txBody>
      </p:sp>
      <p:sp>
        <p:nvSpPr>
          <p:cNvPr id="499" name="Rounded Rectangle 498"/>
          <p:cNvSpPr/>
          <p:nvPr/>
        </p:nvSpPr>
        <p:spPr>
          <a:xfrm>
            <a:off x="896112" y="3150105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0" name="Rounded Rectangle 499"/>
          <p:cNvSpPr/>
          <p:nvPr/>
        </p:nvSpPr>
        <p:spPr>
          <a:xfrm>
            <a:off x="1005840" y="317982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501" name="TextBox 500"/>
          <p:cNvSpPr txBox="1"/>
          <p:nvPr/>
        </p:nvSpPr>
        <p:spPr>
          <a:xfrm>
            <a:off x="1463040" y="3159249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80" b="1">
                <a:solidFill>
                  <a:srgbClr val="162230"/>
                </a:solidFill>
                <a:latin typeface="Aptos"/>
              </a:rPr>
              <a:t>The bond price is the sum of these present values.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495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6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Bond Valuation Principle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7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2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3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15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5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06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8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509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10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1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2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3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PV of coupons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4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Interest payments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5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6" name="Text 25"/>
          <p:cNvSpPr/>
          <p:nvPr/>
        </p:nvSpPr>
        <p:spPr>
          <a:xfrm>
            <a:off x="249948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PV of par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7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Principal repayment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8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19" name="Text 28"/>
          <p:cNvSpPr/>
          <p:nvPr/>
        </p:nvSpPr>
        <p:spPr>
          <a:xfrm>
            <a:off x="40842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Bond price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0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Total present value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1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22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3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925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The coupon rate creates the cash flow; the YTM discounts the cash flow.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4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25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6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Example logic: value the $80 coupons as an annuity, value the $1,000 par as a single amount, then add them.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7" name="Rounded Rectangle 526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8" name="Rounded Rectangle 527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529" name="TextBox 528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A bond promises two types of cash flows: coupon payments and par value at maturity.</a:t>
            </a:r>
          </a:p>
        </p:txBody>
      </p:sp>
      <p:sp>
        <p:nvSpPr>
          <p:cNvPr id="530" name="Rounded Rectangle 529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1" name="Rounded Rectangle 530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532" name="TextBox 531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 bond price is the present value of both parts.</a:t>
            </a:r>
          </a:p>
        </p:txBody>
      </p:sp>
      <p:sp>
        <p:nvSpPr>
          <p:cNvPr id="533" name="Rounded Rectangle 532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4" name="Rounded Rectangle 533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535" name="TextBox 534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Use the market required return or YTM as the discount rate.</a:t>
            </a:r>
          </a:p>
        </p:txBody>
      </p:sp>
      <p:sp>
        <p:nvSpPr>
          <p:cNvPr id="536" name="Rounded Rectangle 535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7" name="Rounded Rectangle 536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538" name="TextBox 537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Simple rule: bond value = PV of coupons + PV of principal.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32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3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Present Value of Coupons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4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9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0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16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2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43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5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546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47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48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Coupon annuity formula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9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 dirty="0">
                <a:solidFill>
                  <a:srgbClr val="082D4F"/>
                </a:solidFill>
                <a:latin typeface="Aptos"/>
              </a:rPr>
              <a:t>PV of Coupons = C × [1 − 1/(1+r)^n] / r</a:t>
            </a:r>
            <a:endParaRPr lang="en-US" sz="19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0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51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2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850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Coupon payments are valued separately because they arrive before maturity.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3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54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5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Solved: C = $80, r = 10%, n = 5.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sz="1400" b="1" dirty="0">
                <a:solidFill>
                  <a:srgbClr val="082D4F"/>
                </a:solidFill>
                <a:latin typeface="Aptos"/>
              </a:rPr>
              <a:t>Annuity factor = 3.7908 → PV coupons = 80 × 3.7908 = $303.26.</a:t>
            </a:r>
          </a:p>
        </p:txBody>
      </p:sp>
      <p:sp>
        <p:nvSpPr>
          <p:cNvPr id="556" name="Rounded Rectangle 555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7" name="Rounded Rectangle 556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558" name="TextBox 557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Coupons are equal periodic interest payments.</a:t>
            </a:r>
          </a:p>
        </p:txBody>
      </p:sp>
      <p:sp>
        <p:nvSpPr>
          <p:cNvPr id="559" name="Rounded Rectangle 558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0" name="Rounded Rectangle 559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561" name="TextBox 560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Because they are equal, we value them as an ordinary annuity.</a:t>
            </a:r>
          </a:p>
        </p:txBody>
      </p:sp>
      <p:sp>
        <p:nvSpPr>
          <p:cNvPr id="562" name="Rounded Rectangle 561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3" name="Rounded Rectangle 562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564" name="TextBox 563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C = coupon payment per period.</a:t>
            </a:r>
          </a:p>
        </p:txBody>
      </p:sp>
      <p:sp>
        <p:nvSpPr>
          <p:cNvPr id="565" name="Rounded Rectangle 564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6" name="Rounded Rectangle 565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567" name="TextBox 566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r = YTM per period; n = number of coupon payments.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61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2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Present Value of Principal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3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8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9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17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1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72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4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575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76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77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Single future amount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8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>
                <a:solidFill>
                  <a:srgbClr val="082D4F"/>
                </a:solidFill>
                <a:latin typeface="Aptos"/>
              </a:rPr>
              <a:t>PV of Principal = Par Value / (1+r)^n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9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80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1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The farther away the maturity date, the smaller the present value of par.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2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83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4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Solved: Par = $1,000, r = 10%, n = 5.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sz="1400" b="1" dirty="0">
                <a:solidFill>
                  <a:srgbClr val="082D4F"/>
                </a:solidFill>
                <a:latin typeface="Aptos"/>
              </a:rPr>
              <a:t>PV principal = 1,000 ÷ (1.10)^5 = $620.92.</a:t>
            </a:r>
          </a:p>
        </p:txBody>
      </p:sp>
      <p:sp>
        <p:nvSpPr>
          <p:cNvPr id="585" name="Rounded Rectangle 584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6" name="Rounded Rectangle 585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587" name="TextBox 586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Par value is the amount repaid at maturity.</a:t>
            </a:r>
          </a:p>
        </p:txBody>
      </p:sp>
      <p:sp>
        <p:nvSpPr>
          <p:cNvPr id="588" name="Rounded Rectangle 587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9" name="Rounded Rectangle 588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590" name="TextBox 589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It is one future payment, so we discount it as a single future amount.</a:t>
            </a:r>
          </a:p>
        </p:txBody>
      </p:sp>
      <p:sp>
        <p:nvSpPr>
          <p:cNvPr id="591" name="Rounded Rectangle 590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92" name="Rounded Rectangle 591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593" name="TextBox 592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Par = principal repayment; r = YTM per period.</a:t>
            </a:r>
          </a:p>
        </p:txBody>
      </p:sp>
      <p:sp>
        <p:nvSpPr>
          <p:cNvPr id="594" name="Rounded Rectangle 593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95" name="Rounded Rectangle 594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596" name="TextBox 595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n = periods until maturity.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590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1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Bond Price Formula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2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7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8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18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0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01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3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604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05" name="Shape 19"/>
          <p:cNvSpPr/>
          <p:nvPr/>
        </p:nvSpPr>
        <p:spPr>
          <a:xfrm>
            <a:off x="841320" y="3803760"/>
            <a:ext cx="4571640" cy="1115280"/>
          </a:xfrm>
          <a:prstGeom prst="roundRect">
            <a:avLst>
              <a:gd name="adj" fmla="val 65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06" name="Text 20"/>
          <p:cNvSpPr/>
          <p:nvPr/>
        </p:nvSpPr>
        <p:spPr>
          <a:xfrm>
            <a:off x="1005840" y="391356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Complete bond formula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7" name="Text 21"/>
          <p:cNvSpPr/>
          <p:nvPr/>
        </p:nvSpPr>
        <p:spPr>
          <a:xfrm>
            <a:off x="949250" y="4187880"/>
            <a:ext cx="4361400" cy="63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 dirty="0">
                <a:solidFill>
                  <a:srgbClr val="082D4F"/>
                </a:solidFill>
                <a:latin typeface="Aptos"/>
              </a:rPr>
              <a:t>Bond Price = C × [1 − 1/(1+r)^n] / r + Par/(1+r)^n</a:t>
            </a:r>
            <a:endParaRPr lang="en-US" sz="19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8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09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0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925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Bond valuation is Chapter 9 time value of money applied to Chapter 10 bonds.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1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12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3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Solved: PV coupons = $303.26 and PV principal = $620.92.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sz="1400" b="1" dirty="0">
                <a:solidFill>
                  <a:srgbClr val="082D4F"/>
                </a:solidFill>
                <a:latin typeface="Aptos"/>
              </a:rPr>
              <a:t>Bond price = 303.26 + 620.92 = $924.18.</a:t>
            </a:r>
          </a:p>
        </p:txBody>
      </p:sp>
      <p:sp>
        <p:nvSpPr>
          <p:cNvPr id="614" name="Rounded Rectangle 613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5" name="Rounded Rectangle 614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616" name="TextBox 615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Bond price combines the annuity value of coupons and the PV of par.</a:t>
            </a:r>
          </a:p>
        </p:txBody>
      </p:sp>
      <p:sp>
        <p:nvSpPr>
          <p:cNvPr id="617" name="Rounded Rectangle 616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8" name="Rounded Rectangle 617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619" name="TextBox 618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Do not discount with the coupon rate unless it equals the market required return.</a:t>
            </a:r>
          </a:p>
        </p:txBody>
      </p:sp>
      <p:sp>
        <p:nvSpPr>
          <p:cNvPr id="620" name="Rounded Rectangle 619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21" name="Rounded Rectangle 620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622" name="TextBox 621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For semiannual coupons: divide annual YTM by 2 and multiply years by 2.</a:t>
            </a:r>
          </a:p>
        </p:txBody>
      </p:sp>
      <p:sp>
        <p:nvSpPr>
          <p:cNvPr id="623" name="Rounded Rectangle 622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24" name="Rounded Rectangle 623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625" name="TextBox 624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Final answer shows whether the bond is premium, discount, or par.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19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0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Premium Bonds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1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6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7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19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9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30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2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633" name="Image 0" descr="/mnt/data/a_clean_stylized_financial_infographic_illustrati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34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35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Premium condition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6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Coupon Rate &gt; YTM  →  Price &gt; Par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7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38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9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Premium does not mean the bond is risk-free; it describes price relative to par.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0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41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2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Coupon rate = 9%, YTM = 6%. The bond normally sells above $1,000.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3" name="Rounded Rectangle 642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4" name="Rounded Rectangle 643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645" name="TextBox 644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A premium bond sells above par value.</a:t>
            </a:r>
          </a:p>
        </p:txBody>
      </p:sp>
      <p:sp>
        <p:nvSpPr>
          <p:cNvPr id="646" name="Rounded Rectangle 645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7" name="Rounded Rectangle 646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648" name="TextBox 647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This usually happens when coupon rate is greater than market required return.</a:t>
            </a:r>
          </a:p>
        </p:txBody>
      </p:sp>
      <p:sp>
        <p:nvSpPr>
          <p:cNvPr id="649" name="Rounded Rectangle 648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50" name="Rounded Rectangle 649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651" name="TextBox 650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Investors are willing to pay more because the coupon is attractive.</a:t>
            </a:r>
          </a:p>
        </p:txBody>
      </p:sp>
      <p:sp>
        <p:nvSpPr>
          <p:cNvPr id="652" name="Rounded Rectangle 651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53" name="Rounded Rectangle 652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654" name="TextBox 653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 price moves toward par as maturity approaches, assuming no other changes.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48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9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Discount Bonds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0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5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6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8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59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1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662" name="Image 0" descr="/mnt/data/a_clean_stylized_financial_infographic_illustrati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63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64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Discount condition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5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Coupon Rate &lt; YTM  →  Price &lt; Par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6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67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8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Discount bonds often occur when interest rates rise after the bond was issued.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9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70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1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Coupon rate = 5%, YTM = 8%. The bond normally sells below $1,000.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2" name="Rounded Rectangle 671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3" name="Rounded Rectangle 672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674" name="TextBox 673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A discount bond sells below par value.</a:t>
            </a:r>
          </a:p>
        </p:txBody>
      </p:sp>
      <p:sp>
        <p:nvSpPr>
          <p:cNvPr id="675" name="Rounded Rectangle 674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6" name="Rounded Rectangle 675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677" name="TextBox 676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This usually happens when coupon rate is less than market required return.</a:t>
            </a:r>
          </a:p>
        </p:txBody>
      </p:sp>
      <p:sp>
        <p:nvSpPr>
          <p:cNvPr id="678" name="Rounded Rectangle 677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9" name="Rounded Rectangle 678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680" name="TextBox 679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Investors pay less because the coupon is not attractive enough.</a:t>
            </a:r>
          </a:p>
        </p:txBody>
      </p:sp>
      <p:sp>
        <p:nvSpPr>
          <p:cNvPr id="681" name="Rounded Rectangle 680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82" name="Rounded Rectangle 681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683" name="TextBox 682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 discount compensates investors for the lower coupon.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77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8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Par Bonds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9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4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5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21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7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88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0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691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92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93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Par condition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4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 dirty="0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Coupon Rate = YTM  →  Price </a:t>
            </a:r>
            <a:r>
              <a:rPr lang="ar-SA" sz="1900" b="1" dirty="0">
                <a:solidFill>
                  <a:srgbClr val="092C4C"/>
                </a:solidFill>
                <a:latin typeface="Aptos"/>
                <a:ea typeface="Aptos"/>
              </a:rPr>
              <a:t>=</a:t>
            </a:r>
            <a:r>
              <a:rPr lang="en-US" sz="1900" b="1" u="none" strike="noStrike" dirty="0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 Par</a:t>
            </a:r>
            <a:endParaRPr lang="en-US" sz="19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5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96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7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Par value is the reference point for classifying bond price behavior.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8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99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0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Coupon rate = 7%, YTM = 7%. The bond price is approximately $1,000.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1" name="Rounded Rectangle 700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2" name="Rounded Rectangle 701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703" name="TextBox 702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A par bond sells at approximately its par value.</a:t>
            </a:r>
          </a:p>
        </p:txBody>
      </p:sp>
      <p:sp>
        <p:nvSpPr>
          <p:cNvPr id="704" name="Rounded Rectangle 703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5" name="Rounded Rectangle 704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706" name="TextBox 705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This happens when coupon rate equals market required return.</a:t>
            </a:r>
          </a:p>
        </p:txBody>
      </p:sp>
      <p:sp>
        <p:nvSpPr>
          <p:cNvPr id="707" name="Rounded Rectangle 706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8" name="Rounded Rectangle 707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709" name="TextBox 708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 coupon payment is exactly what investors require for that risk level.</a:t>
            </a:r>
          </a:p>
        </p:txBody>
      </p:sp>
      <p:sp>
        <p:nvSpPr>
          <p:cNvPr id="710" name="Rounded Rectangle 709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1" name="Rounded Rectangle 710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712" name="TextBox 711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Par bonds are a useful benchmark for understanding premium and discount bonds.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06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BONDS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7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Relationship between Rates and Bond Prices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8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3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4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22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6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17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9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720" name="Image 0" descr="/mnt/data/a_clean_stylized_financial_infographic_illustrati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21" name="Shape 19"/>
          <p:cNvSpPr/>
          <p:nvPr/>
        </p:nvSpPr>
        <p:spPr>
          <a:xfrm>
            <a:off x="841320" y="3931920"/>
            <a:ext cx="1425960" cy="895680"/>
          </a:xfrm>
          <a:prstGeom prst="roundRect">
            <a:avLst>
              <a:gd name="adj" fmla="val 8163"/>
            </a:avLst>
          </a:prstGeom>
          <a:solidFill>
            <a:srgbClr val="FFF2F2"/>
          </a:solidFill>
          <a:ln w="12700">
            <a:solidFill>
              <a:srgbClr val="F2B8B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3" name="Text 21"/>
          <p:cNvSpPr/>
          <p:nvPr/>
        </p:nvSpPr>
        <p:spPr>
          <a:xfrm>
            <a:off x="960120" y="4553640"/>
            <a:ext cx="1188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Bond prices fall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4" name="Shape 22"/>
          <p:cNvSpPr/>
          <p:nvPr/>
        </p:nvSpPr>
        <p:spPr>
          <a:xfrm>
            <a:off x="2414160" y="3931920"/>
            <a:ext cx="1425960" cy="895680"/>
          </a:xfrm>
          <a:prstGeom prst="roundRect">
            <a:avLst>
              <a:gd name="adj" fmla="val 8163"/>
            </a:avLst>
          </a:prstGeom>
          <a:solidFill>
            <a:srgbClr val="F2FFF8"/>
          </a:solidFill>
          <a:ln w="12700">
            <a:solidFill>
              <a:srgbClr val="B7E5CB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5" name="Text 23"/>
          <p:cNvSpPr/>
          <p:nvPr/>
        </p:nvSpPr>
        <p:spPr>
          <a:xfrm>
            <a:off x="2523600" y="409644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159A68"/>
                </a:solidFill>
                <a:effectLst/>
                <a:uFillTx/>
                <a:latin typeface="Arial"/>
              </a:rPr>
              <a:t>Rates fall</a:t>
            </a:r>
            <a:endParaRPr lang="en-US" sz="14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6" name="Text 24"/>
          <p:cNvSpPr/>
          <p:nvPr/>
        </p:nvSpPr>
        <p:spPr>
          <a:xfrm>
            <a:off x="2532960" y="4553640"/>
            <a:ext cx="1188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Bond prices rise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7" name="Shape 25"/>
          <p:cNvSpPr/>
          <p:nvPr/>
        </p:nvSpPr>
        <p:spPr>
          <a:xfrm>
            <a:off x="3986640" y="3931920"/>
            <a:ext cx="1425960" cy="895680"/>
          </a:xfrm>
          <a:prstGeom prst="roundRect">
            <a:avLst>
              <a:gd name="adj" fmla="val 8163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28" name="Text 26"/>
          <p:cNvSpPr/>
          <p:nvPr/>
        </p:nvSpPr>
        <p:spPr>
          <a:xfrm>
            <a:off x="4096440" y="409644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Reason</a:t>
            </a:r>
            <a:endParaRPr lang="en-US" sz="14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9" name="Text 27"/>
          <p:cNvSpPr/>
          <p:nvPr/>
        </p:nvSpPr>
        <p:spPr>
          <a:xfrm>
            <a:off x="4105800" y="4553640"/>
            <a:ext cx="1188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Discount rate changes PV</a:t>
            </a:r>
            <a:endParaRPr lang="en-US" sz="10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0" name="Shape 28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31" name="Text 29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2" name="Text 30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Interest rate risk is mainly the risk that bond prices fall when rates rise.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3" name="Shape 31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34" name="Text 32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5" name="Text 33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 dirty="0">
                <a:solidFill>
                  <a:srgbClr val="082D4F"/>
                </a:solidFill>
                <a:latin typeface="Aptos"/>
              </a:rPr>
              <a:t>A 6% coupon bond loses value when new bonds offer 8%, because investors can earn more elsewhere.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6" name="Rounded Rectangle 735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7" name="Rounded Rectangle 736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738" name="TextBox 737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Bond prices and market interest rates move in opposite directions.</a:t>
            </a:r>
          </a:p>
        </p:txBody>
      </p:sp>
      <p:sp>
        <p:nvSpPr>
          <p:cNvPr id="739" name="Rounded Rectangle 738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0" name="Rounded Rectangle 739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741" name="TextBox 740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When required return rises, old fixed coupons become less attractive.</a:t>
            </a:r>
          </a:p>
        </p:txBody>
      </p:sp>
      <p:sp>
        <p:nvSpPr>
          <p:cNvPr id="742" name="Rounded Rectangle 741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3" name="Rounded Rectangle 742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744" name="TextBox 743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Investors then pay a lower price for the bond.</a:t>
            </a:r>
          </a:p>
        </p:txBody>
      </p:sp>
      <p:sp>
        <p:nvSpPr>
          <p:cNvPr id="745" name="Rounded Rectangle 744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46" name="Rounded Rectangle 745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747" name="TextBox 746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When required return falls, old fixed coupons become more attractive.</a:t>
            </a:r>
          </a:p>
        </p:txBody>
      </p:sp>
      <p:sp>
        <p:nvSpPr>
          <p:cNvPr id="2" name="Text 20">
            <a:extLst>
              <a:ext uri="{FF2B5EF4-FFF2-40B4-BE49-F238E27FC236}">
                <a16:creationId xmlns:a16="http://schemas.microsoft.com/office/drawing/2014/main" id="{B925E0E6-50D6-34F3-ECD1-AE3A6A90C063}"/>
              </a:ext>
            </a:extLst>
          </p:cNvPr>
          <p:cNvSpPr/>
          <p:nvPr/>
        </p:nvSpPr>
        <p:spPr>
          <a:xfrm>
            <a:off x="764128" y="3966882"/>
            <a:ext cx="1549448" cy="40498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000" b="1" dirty="0">
                <a:solidFill>
                  <a:srgbClr val="082D4F"/>
                </a:solidFill>
                <a:latin typeface="Aptos"/>
              </a:rPr>
              <a:t>Rates ↑ → Bond Price ↓ Rates ↓ → Bond Price ↑</a:t>
            </a:r>
            <a:endParaRPr lang="en-US" sz="10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41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2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Bond Risk Overview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3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8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9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23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1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52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4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755" name="Image 0" descr="/mnt/data/understanding_risk_and_return_dynamic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56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57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58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59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More risk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0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Investors require more return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1" name="Shape 24"/>
          <p:cNvSpPr/>
          <p:nvPr/>
        </p:nvSpPr>
        <p:spPr>
          <a:xfrm>
            <a:off x="2426040" y="3936924"/>
            <a:ext cx="1401840" cy="909036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62" name="Text 25"/>
          <p:cNvSpPr/>
          <p:nvPr/>
        </p:nvSpPr>
        <p:spPr>
          <a:xfrm>
            <a:off x="2499300" y="4040788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5CAD"/>
                </a:solidFill>
                <a:effectLst/>
                <a:uFillTx/>
                <a:latin typeface="Arial"/>
              </a:rPr>
              <a:t>Higher discount rate</a:t>
            </a:r>
            <a:endParaRPr lang="en-US" sz="1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3" name="Text 26"/>
          <p:cNvSpPr/>
          <p:nvPr/>
        </p:nvSpPr>
        <p:spPr>
          <a:xfrm>
            <a:off x="2535840" y="4443374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Future cash flows discounted more</a:t>
            </a:r>
            <a:endParaRPr lang="en-US" sz="11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4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65" name="Text 28"/>
          <p:cNvSpPr/>
          <p:nvPr/>
        </p:nvSpPr>
        <p:spPr>
          <a:xfrm>
            <a:off x="40842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Lower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6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Price tends to fall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7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68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9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Risk is not separate from valuation; it enters valuation through the required return.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0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71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2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A risky corporate bond must offer a higher yield than a safer government bond.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3" name="Rounded Rectangle 772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4" name="Rounded Rectangle 773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775" name="TextBox 774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Bond investors face several risks.</a:t>
            </a:r>
          </a:p>
        </p:txBody>
      </p:sp>
      <p:sp>
        <p:nvSpPr>
          <p:cNvPr id="776" name="Rounded Rectangle 775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7" name="Rounded Rectangle 776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778" name="TextBox 777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Two important risks are interest rate risk and default risk.</a:t>
            </a:r>
          </a:p>
        </p:txBody>
      </p:sp>
      <p:sp>
        <p:nvSpPr>
          <p:cNvPr id="779" name="Rounded Rectangle 778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80" name="Rounded Rectangle 779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781" name="TextBox 780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Risk affects the required return.</a:t>
            </a:r>
          </a:p>
        </p:txBody>
      </p:sp>
      <p:sp>
        <p:nvSpPr>
          <p:cNvPr id="782" name="Rounded Rectangle 781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83" name="Rounded Rectangle 782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784" name="TextBox 783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Higher risk generally means a lower bond price, all else equal.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78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9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Interest Rate Risk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0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5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6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24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8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89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1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792" name="Image 0" descr="/mnt/data/a_clean_stylized_financial_infographic_illustrati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93" name="Shape 19"/>
          <p:cNvSpPr/>
          <p:nvPr/>
        </p:nvSpPr>
        <p:spPr>
          <a:xfrm>
            <a:off x="841320" y="3822120"/>
            <a:ext cx="2468520" cy="25560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94" name="Text 20"/>
          <p:cNvSpPr/>
          <p:nvPr/>
        </p:nvSpPr>
        <p:spPr>
          <a:xfrm>
            <a:off x="896040" y="3886200"/>
            <a:ext cx="235872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Bond type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5" name="Shape 21"/>
          <p:cNvSpPr/>
          <p:nvPr/>
        </p:nvSpPr>
        <p:spPr>
          <a:xfrm>
            <a:off x="3310200" y="3822120"/>
            <a:ext cx="2102760" cy="25560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96" name="Text 22"/>
          <p:cNvSpPr/>
          <p:nvPr/>
        </p:nvSpPr>
        <p:spPr>
          <a:xfrm>
            <a:off x="3364920" y="3886200"/>
            <a:ext cx="19929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Rate sensitivity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7" name="Shape 23"/>
          <p:cNvSpPr/>
          <p:nvPr/>
        </p:nvSpPr>
        <p:spPr>
          <a:xfrm>
            <a:off x="841320" y="4078080"/>
            <a:ext cx="2468520" cy="25560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798" name="Text 24"/>
          <p:cNvSpPr/>
          <p:nvPr/>
        </p:nvSpPr>
        <p:spPr>
          <a:xfrm>
            <a:off x="896040" y="4142160"/>
            <a:ext cx="235872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Short maturity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9" name="Shape 25"/>
          <p:cNvSpPr/>
          <p:nvPr/>
        </p:nvSpPr>
        <p:spPr>
          <a:xfrm>
            <a:off x="3310200" y="4078080"/>
            <a:ext cx="2102760" cy="25560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00" name="Text 26"/>
          <p:cNvSpPr/>
          <p:nvPr/>
        </p:nvSpPr>
        <p:spPr>
          <a:xfrm>
            <a:off x="3364920" y="4142160"/>
            <a:ext cx="19929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Lower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1" name="Shape 27"/>
          <p:cNvSpPr/>
          <p:nvPr/>
        </p:nvSpPr>
        <p:spPr>
          <a:xfrm>
            <a:off x="841320" y="4334400"/>
            <a:ext cx="2468520" cy="25560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02" name="Text 28"/>
          <p:cNvSpPr/>
          <p:nvPr/>
        </p:nvSpPr>
        <p:spPr>
          <a:xfrm>
            <a:off x="896040" y="4398120"/>
            <a:ext cx="235872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Long maturity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3" name="Shape 29"/>
          <p:cNvSpPr/>
          <p:nvPr/>
        </p:nvSpPr>
        <p:spPr>
          <a:xfrm>
            <a:off x="3310200" y="4334400"/>
            <a:ext cx="2102760" cy="25560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04" name="Text 30"/>
          <p:cNvSpPr/>
          <p:nvPr/>
        </p:nvSpPr>
        <p:spPr>
          <a:xfrm>
            <a:off x="3364920" y="4398120"/>
            <a:ext cx="19929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Higher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5" name="Shape 31"/>
          <p:cNvSpPr/>
          <p:nvPr/>
        </p:nvSpPr>
        <p:spPr>
          <a:xfrm>
            <a:off x="841320" y="4590360"/>
            <a:ext cx="2468520" cy="25560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06" name="Text 32"/>
          <p:cNvSpPr/>
          <p:nvPr/>
        </p:nvSpPr>
        <p:spPr>
          <a:xfrm>
            <a:off x="896040" y="4654440"/>
            <a:ext cx="235872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Low coupon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7" name="Shape 33"/>
          <p:cNvSpPr/>
          <p:nvPr/>
        </p:nvSpPr>
        <p:spPr>
          <a:xfrm>
            <a:off x="3310200" y="4590360"/>
            <a:ext cx="2102760" cy="25560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08" name="Text 34"/>
          <p:cNvSpPr/>
          <p:nvPr/>
        </p:nvSpPr>
        <p:spPr>
          <a:xfrm>
            <a:off x="3364920" y="4654440"/>
            <a:ext cx="199296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Higher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9" name="Shape 35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10" name="Text 36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1" name="Text 37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 firm issuing debt must understand how interest rate movements affect investors.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2" name="Shape 38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13" name="Text 39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4" name="Text 40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 20-year bond price usually changes more than a 2-year bond price when rates rise.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5" name="Rounded Rectangle 814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16" name="Rounded Rectangle 815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817" name="TextBox 816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Interest rate risk is the risk that bond prices fall when market rates rise.</a:t>
            </a:r>
          </a:p>
        </p:txBody>
      </p:sp>
      <p:sp>
        <p:nvSpPr>
          <p:cNvPr id="818" name="Rounded Rectangle 817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19" name="Rounded Rectangle 818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820" name="TextBox 819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higher for longer maturity bonds.</a:t>
            </a:r>
          </a:p>
        </p:txBody>
      </p:sp>
      <p:sp>
        <p:nvSpPr>
          <p:cNvPr id="821" name="Rounded Rectangle 820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2" name="Rounded Rectangle 821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823" name="TextBox 822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also higher for bonds with lower coupon rates.</a:t>
            </a:r>
          </a:p>
        </p:txBody>
      </p:sp>
      <p:sp>
        <p:nvSpPr>
          <p:cNvPr id="824" name="Rounded Rectangle 823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5" name="Rounded Rectangle 824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826" name="TextBox 825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Investors manage it by choosing suitable maturities and duration.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20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1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Default Risk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2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7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8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25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0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31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3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834" name="Image 0" descr="/mnt/data/understanding_risk_and_return_dynamic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35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36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37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38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5CAD"/>
                </a:solidFill>
                <a:effectLst/>
                <a:uFillTx/>
                <a:latin typeface="Arial"/>
              </a:rPr>
              <a:t>Weak credit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9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Higher default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0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1" name="Text 25"/>
          <p:cNvSpPr/>
          <p:nvPr/>
        </p:nvSpPr>
        <p:spPr>
          <a:xfrm>
            <a:off x="2499480" y="3987000"/>
            <a:ext cx="125532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dirty="0">
                <a:solidFill>
                  <a:srgbClr val="0B5CAD"/>
                </a:solidFill>
                <a:effectLst/>
                <a:uFillTx/>
                <a:latin typeface="Arial"/>
              </a:rPr>
              <a:t>Higher required yield</a:t>
            </a:r>
            <a:endParaRPr lang="en-US" sz="1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2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Risk premium rises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3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4" name="Text 28"/>
          <p:cNvSpPr/>
          <p:nvPr/>
        </p:nvSpPr>
        <p:spPr>
          <a:xfrm>
            <a:off x="4084200" y="4014648"/>
            <a:ext cx="1255320" cy="31039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dirty="0">
                <a:solidFill>
                  <a:srgbClr val="0B5CAD"/>
                </a:solidFill>
                <a:effectLst/>
                <a:uFillTx/>
                <a:latin typeface="Arial"/>
              </a:rPr>
              <a:t>Lower bond value</a:t>
            </a:r>
            <a:endParaRPr lang="en-US" sz="1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5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Price falls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6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47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8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Default risk affects both the cost of borrowing and the market value of debt.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9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50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1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If a company’s credit quality worsens, investors require a higher yield and the bond price falls.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2" name="Rounded Rectangle 851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3" name="Rounded Rectangle 852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854" name="TextBox 853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Default risk is the risk that the issuer cannot make promised payments.</a:t>
            </a:r>
          </a:p>
        </p:txBody>
      </p:sp>
      <p:sp>
        <p:nvSpPr>
          <p:cNvPr id="855" name="Rounded Rectangle 854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6" name="Rounded Rectangle 855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857" name="TextBox 856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Stronger issuers normally borrow at lower rates.</a:t>
            </a:r>
          </a:p>
        </p:txBody>
      </p:sp>
      <p:sp>
        <p:nvSpPr>
          <p:cNvPr id="858" name="Rounded Rectangle 857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9" name="Rounded Rectangle 858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860" name="TextBox 859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Weaker issuers must offer higher yields to attract investors.</a:t>
            </a:r>
          </a:p>
        </p:txBody>
      </p:sp>
      <p:sp>
        <p:nvSpPr>
          <p:cNvPr id="861" name="Rounded Rectangle 860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2" name="Rounded Rectangle 861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863" name="TextBox 862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Credit ratings help investors judge default risk.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57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STOCKS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8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Common Stock Definition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9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4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5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26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7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68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0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871" name="Image 0" descr="/mnt/data/a_realistic_corporate_boardroom_scene_in_a_modern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72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73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74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75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Company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6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Issues shares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7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78" name="Text 25"/>
          <p:cNvSpPr/>
          <p:nvPr/>
        </p:nvSpPr>
        <p:spPr>
          <a:xfrm>
            <a:off x="249948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Investor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9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Provides equity capital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0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81" name="Text 28"/>
          <p:cNvSpPr/>
          <p:nvPr/>
        </p:nvSpPr>
        <p:spPr>
          <a:xfrm>
            <a:off x="40842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Investor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2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Receives ownership claim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3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84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5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Common stock financing does not require fixed interest payments, but it dilutes ownership.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6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87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8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If you own common shares, you benefit when the firm grows and the share price increases.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9" name="Rounded Rectangle 888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0" name="Rounded Rectangle 889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891" name="TextBox 890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Common stock represents ownership in a corporation.</a:t>
            </a:r>
          </a:p>
        </p:txBody>
      </p:sp>
      <p:sp>
        <p:nvSpPr>
          <p:cNvPr id="892" name="Rounded Rectangle 891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3" name="Rounded Rectangle 892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894" name="TextBox 893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Common shareholders have a residual claim on the firm’s value.</a:t>
            </a:r>
          </a:p>
        </p:txBody>
      </p:sp>
      <p:sp>
        <p:nvSpPr>
          <p:cNvPr id="895" name="Rounded Rectangle 894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6" name="Rounded Rectangle 895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897" name="TextBox 896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They may receive dividends if the company chooses to pay them.</a:t>
            </a:r>
          </a:p>
        </p:txBody>
      </p:sp>
      <p:sp>
        <p:nvSpPr>
          <p:cNvPr id="898" name="Rounded Rectangle 897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9" name="Rounded Rectangle 898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900" name="TextBox 899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Their return depends on dividends and share price changes.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894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STOCKS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5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Stockholder Rights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6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1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2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27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4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05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7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908" name="Image 0" descr="/mnt/data/a_realistic_corporate_boardroom_scene_in_a_modern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09" name="Shape 19"/>
          <p:cNvSpPr/>
          <p:nvPr/>
        </p:nvSpPr>
        <p:spPr>
          <a:xfrm>
            <a:off x="841320" y="3822120"/>
            <a:ext cx="1508400" cy="25560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10" name="Text 20"/>
          <p:cNvSpPr/>
          <p:nvPr/>
        </p:nvSpPr>
        <p:spPr>
          <a:xfrm>
            <a:off x="896040" y="3886200"/>
            <a:ext cx="13986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Right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1" name="Shape 21"/>
          <p:cNvSpPr/>
          <p:nvPr/>
        </p:nvSpPr>
        <p:spPr>
          <a:xfrm>
            <a:off x="2350080" y="3822120"/>
            <a:ext cx="3062880" cy="25560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12" name="Text 22"/>
          <p:cNvSpPr/>
          <p:nvPr/>
        </p:nvSpPr>
        <p:spPr>
          <a:xfrm>
            <a:off x="2404800" y="3886200"/>
            <a:ext cx="29530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Meaning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3" name="Shape 23"/>
          <p:cNvSpPr/>
          <p:nvPr/>
        </p:nvSpPr>
        <p:spPr>
          <a:xfrm>
            <a:off x="841320" y="4078080"/>
            <a:ext cx="1508400" cy="25560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14" name="Text 24"/>
          <p:cNvSpPr/>
          <p:nvPr/>
        </p:nvSpPr>
        <p:spPr>
          <a:xfrm>
            <a:off x="896040" y="4142160"/>
            <a:ext cx="13986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Vote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5" name="Shape 25"/>
          <p:cNvSpPr/>
          <p:nvPr/>
        </p:nvSpPr>
        <p:spPr>
          <a:xfrm>
            <a:off x="2350080" y="4078080"/>
            <a:ext cx="3062880" cy="25560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16" name="Text 26"/>
          <p:cNvSpPr/>
          <p:nvPr/>
        </p:nvSpPr>
        <p:spPr>
          <a:xfrm>
            <a:off x="2404800" y="4142160"/>
            <a:ext cx="29530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Influence major decisions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7" name="Shape 27"/>
          <p:cNvSpPr/>
          <p:nvPr/>
        </p:nvSpPr>
        <p:spPr>
          <a:xfrm>
            <a:off x="841320" y="4334400"/>
            <a:ext cx="1508400" cy="25560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18" name="Text 28"/>
          <p:cNvSpPr/>
          <p:nvPr/>
        </p:nvSpPr>
        <p:spPr>
          <a:xfrm>
            <a:off x="896040" y="4398120"/>
            <a:ext cx="13986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Dividend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9" name="Shape 29"/>
          <p:cNvSpPr/>
          <p:nvPr/>
        </p:nvSpPr>
        <p:spPr>
          <a:xfrm>
            <a:off x="2350080" y="4334400"/>
            <a:ext cx="3062880" cy="25560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20" name="Text 30"/>
          <p:cNvSpPr/>
          <p:nvPr/>
        </p:nvSpPr>
        <p:spPr>
          <a:xfrm>
            <a:off x="2404800" y="4398120"/>
            <a:ext cx="29530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Receive payout if declared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1" name="Shape 31"/>
          <p:cNvSpPr/>
          <p:nvPr/>
        </p:nvSpPr>
        <p:spPr>
          <a:xfrm>
            <a:off x="841320" y="4590360"/>
            <a:ext cx="1508400" cy="25560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22" name="Text 32"/>
          <p:cNvSpPr/>
          <p:nvPr/>
        </p:nvSpPr>
        <p:spPr>
          <a:xfrm>
            <a:off x="896040" y="4654440"/>
            <a:ext cx="13986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Residual claim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3" name="Shape 33"/>
          <p:cNvSpPr/>
          <p:nvPr/>
        </p:nvSpPr>
        <p:spPr>
          <a:xfrm>
            <a:off x="2350080" y="4590360"/>
            <a:ext cx="3062880" cy="25560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24" name="Text 34"/>
          <p:cNvSpPr/>
          <p:nvPr/>
        </p:nvSpPr>
        <p:spPr>
          <a:xfrm>
            <a:off x="2404800" y="4654440"/>
            <a:ext cx="29530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Receive value after prior claims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5" name="Shape 35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26" name="Text 36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7" name="Text 37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Ownership rights give shareholders influence but not guaranteed dividends.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8" name="Shape 38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29" name="Text 39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0" name="Text 40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0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In liquidation, creditors are paid before common shareholders.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1" name="Rounded Rectangle 930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32" name="Rounded Rectangle 931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933" name="TextBox 932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Common stockholders usually have voting rights.</a:t>
            </a:r>
          </a:p>
        </p:txBody>
      </p:sp>
      <p:sp>
        <p:nvSpPr>
          <p:cNvPr id="934" name="Rounded Rectangle 933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35" name="Rounded Rectangle 934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936" name="TextBox 935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They may elect the board of directors.</a:t>
            </a:r>
          </a:p>
        </p:txBody>
      </p:sp>
      <p:sp>
        <p:nvSpPr>
          <p:cNvPr id="937" name="Rounded Rectangle 936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38" name="Rounded Rectangle 937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939" name="TextBox 938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They may receive dividends when declared.</a:t>
            </a:r>
          </a:p>
        </p:txBody>
      </p:sp>
      <p:sp>
        <p:nvSpPr>
          <p:cNvPr id="940" name="Rounded Rectangle 939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41" name="Rounded Rectangle 940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942" name="TextBox 941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They have a residual claim after creditors and preferred stockholders.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36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STOCKS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7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Preferred Stock Definition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8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3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4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28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6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47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9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950" name="Image 0" descr="/mnt/data/financial_cost_of_capital_overview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51" name="Shape 19"/>
          <p:cNvSpPr/>
          <p:nvPr/>
        </p:nvSpPr>
        <p:spPr>
          <a:xfrm>
            <a:off x="841320" y="3977640"/>
            <a:ext cx="1425960" cy="868320"/>
          </a:xfrm>
          <a:prstGeom prst="roundRect">
            <a:avLst>
              <a:gd name="adj" fmla="val 8421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52" name="Text 20"/>
          <p:cNvSpPr/>
          <p:nvPr/>
        </p:nvSpPr>
        <p:spPr>
          <a:xfrm>
            <a:off x="951120" y="414216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Debt-like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3" name="Text 21"/>
          <p:cNvSpPr/>
          <p:nvPr/>
        </p:nvSpPr>
        <p:spPr>
          <a:xfrm>
            <a:off x="960120" y="4599360"/>
            <a:ext cx="1188360" cy="15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Often fixed payments</a:t>
            </a:r>
            <a:endParaRPr lang="en-US" sz="11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4" name="Shape 22"/>
          <p:cNvSpPr/>
          <p:nvPr/>
        </p:nvSpPr>
        <p:spPr>
          <a:xfrm>
            <a:off x="2414160" y="3977640"/>
            <a:ext cx="1425960" cy="868320"/>
          </a:xfrm>
          <a:prstGeom prst="roundRect">
            <a:avLst>
              <a:gd name="adj" fmla="val 8421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55" name="Text 23"/>
          <p:cNvSpPr/>
          <p:nvPr/>
        </p:nvSpPr>
        <p:spPr>
          <a:xfrm>
            <a:off x="2523600" y="414216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Equity-like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6" name="Text 24"/>
          <p:cNvSpPr/>
          <p:nvPr/>
        </p:nvSpPr>
        <p:spPr>
          <a:xfrm>
            <a:off x="2532960" y="4599360"/>
            <a:ext cx="1188360" cy="15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No maturity date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7" name="Shape 25"/>
          <p:cNvSpPr/>
          <p:nvPr/>
        </p:nvSpPr>
        <p:spPr>
          <a:xfrm>
            <a:off x="3986640" y="3977640"/>
            <a:ext cx="1425960" cy="868320"/>
          </a:xfrm>
          <a:prstGeom prst="roundRect">
            <a:avLst>
              <a:gd name="adj" fmla="val 8421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58" name="Text 26"/>
          <p:cNvSpPr/>
          <p:nvPr/>
        </p:nvSpPr>
        <p:spPr>
          <a:xfrm>
            <a:off x="4096440" y="4142160"/>
            <a:ext cx="12067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Priority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9" name="Text 27"/>
          <p:cNvSpPr/>
          <p:nvPr/>
        </p:nvSpPr>
        <p:spPr>
          <a:xfrm>
            <a:off x="4105800" y="4599360"/>
            <a:ext cx="1188360" cy="155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rgbClr val="102A43"/>
                </a:solidFill>
                <a:effectLst/>
                <a:uFillTx/>
                <a:latin typeface="Arial"/>
              </a:rPr>
              <a:t>Before common dividends</a:t>
            </a:r>
            <a:endParaRPr lang="en-US" sz="11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0" name="Shape 28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61" name="Text 29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2" name="Text 30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Preferred stock can raise capital without giving the same voting power as common stock.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3" name="Shape 31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64" name="Text 32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5" name="Text 33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 preferred share with $5 annual dividend and 10% required return is valued at about $50.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6" name="Rounded Rectangle 965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7" name="Rounded Rectangle 966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968" name="TextBox 967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Preferred stock is a hybrid security.</a:t>
            </a:r>
          </a:p>
        </p:txBody>
      </p:sp>
      <p:sp>
        <p:nvSpPr>
          <p:cNvPr id="969" name="Rounded Rectangle 968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70" name="Rounded Rectangle 969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971" name="TextBox 970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has features of both debt and common equity.</a:t>
            </a:r>
          </a:p>
        </p:txBody>
      </p:sp>
      <p:sp>
        <p:nvSpPr>
          <p:cNvPr id="972" name="Rounded Rectangle 971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73" name="Rounded Rectangle 972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974" name="TextBox 973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Preferred shareholders usually receive fixed dividends.</a:t>
            </a:r>
          </a:p>
        </p:txBody>
      </p:sp>
      <p:sp>
        <p:nvSpPr>
          <p:cNvPr id="975" name="Rounded Rectangle 974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76" name="Rounded Rectangle 975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977" name="TextBox 976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They have priority over common shareholders for dividends.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0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71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STOCKS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2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Dividend Concepts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3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8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9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29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1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82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4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985" name="Image 0" descr="/mnt/data/financial_dashboard_and_income_statement_layout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86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87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88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89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Earnings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0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Profit after tax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1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92" name="Text 25"/>
          <p:cNvSpPr/>
          <p:nvPr/>
        </p:nvSpPr>
        <p:spPr>
          <a:xfrm>
            <a:off x="249948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Dividends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3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Cash paid to owners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4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95" name="Text 28"/>
          <p:cNvSpPr/>
          <p:nvPr/>
        </p:nvSpPr>
        <p:spPr>
          <a:xfrm>
            <a:off x="4084200" y="4005504"/>
            <a:ext cx="1255320" cy="3195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dirty="0">
                <a:solidFill>
                  <a:srgbClr val="0B5CAD"/>
                </a:solidFill>
                <a:effectLst/>
                <a:uFillTx/>
                <a:latin typeface="Arial"/>
              </a:rPr>
              <a:t>Retained earnings</a:t>
            </a:r>
            <a:endParaRPr lang="en-US" sz="1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6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Reinvested in the firm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7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998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9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Dividend policy connects earnings, retained earnings, and shareholder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0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01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2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If a stock is expected to pay $2 next year, D1 = $2 in the dividend valuation model.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3" name="Rounded Rectangle 1002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04" name="Rounded Rectangle 1003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005" name="TextBox 1004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A dividend is a cash distribution to shareholders.</a:t>
            </a:r>
          </a:p>
        </p:txBody>
      </p:sp>
      <p:sp>
        <p:nvSpPr>
          <p:cNvPr id="1006" name="Rounded Rectangle 1005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07" name="Rounded Rectangle 1006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008" name="TextBox 1007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Dividends are not guaranteed for common stock.</a:t>
            </a:r>
          </a:p>
        </p:txBody>
      </p:sp>
      <p:sp>
        <p:nvSpPr>
          <p:cNvPr id="1009" name="Rounded Rectangle 1008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10" name="Rounded Rectangle 1009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011" name="TextBox 1010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Expected dividends are a key input in many stock valuation models.</a:t>
            </a:r>
          </a:p>
        </p:txBody>
      </p:sp>
      <p:sp>
        <p:nvSpPr>
          <p:cNvPr id="1012" name="Rounded Rectangle 1011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13" name="Rounded Rectangle 1012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014" name="TextBox 1013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Dividend growth reflects expected company growth and reinvestment success.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7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08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STOCKS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9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Required Return on Equity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0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5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6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8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19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1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022" name="Image 0" descr="/mnt/data/understanding_risk_and_return_dynamic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23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24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Simple required return idea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5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900" b="1" u="none" strike="noStrike">
                <a:solidFill>
                  <a:srgbClr val="092C4C"/>
                </a:solidFill>
                <a:effectLst/>
                <a:uFillTx/>
                <a:latin typeface="Aptos"/>
                <a:ea typeface="Aptos"/>
              </a:rPr>
              <a:t>Required Return = Risk-Free Rate + Equity Risk Premium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6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27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8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 risky company must offer investors a higher expected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9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30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1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If required return rises from 10% to 12%, the same expected dividend stream becomes less valuable.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2" name="Rounded Rectangle 1031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33" name="Rounded Rectangle 1032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034" name="TextBox 1033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Required return on equity is the return shareholders expect for bearing risk.</a:t>
            </a:r>
          </a:p>
        </p:txBody>
      </p:sp>
      <p:sp>
        <p:nvSpPr>
          <p:cNvPr id="1035" name="Rounded Rectangle 1034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36" name="Rounded Rectangle 1035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037" name="TextBox 1036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used as the discount rate in stock valuation.</a:t>
            </a:r>
          </a:p>
        </p:txBody>
      </p:sp>
      <p:sp>
        <p:nvSpPr>
          <p:cNvPr id="1038" name="Rounded Rectangle 1037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39" name="Rounded Rectangle 1038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040" name="TextBox 1039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Equity is usually riskier than debt.</a:t>
            </a:r>
          </a:p>
        </p:txBody>
      </p:sp>
      <p:sp>
        <p:nvSpPr>
          <p:cNvPr id="1041" name="Rounded Rectangle 1040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42" name="Rounded Rectangle 1041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043" name="TextBox 1042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Higher required return reduces estimated stock value.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37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8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Stock Valuation Using Dividends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9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4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5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31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7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48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0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051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52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53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Dividend valuation principle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4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>
                <a:solidFill>
                  <a:srgbClr val="082D4F"/>
                </a:solidFill>
                <a:latin typeface="Aptos"/>
              </a:rPr>
              <a:t>P0 = PV of Expected Future Dividends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5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algn="r" defTabSz="914400" rtl="1" eaLnBrk="1" latinLnBrk="0" hangingPunct="1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56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7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200" b="1" dirty="0">
                <a:solidFill>
                  <a:srgbClr val="082D4F"/>
                </a:solidFill>
                <a:latin typeface="Aptos"/>
              </a:rPr>
              <a:t>Stock valuation is harder than bond valuation because dividends are not guaranteed.</a:t>
            </a:r>
            <a:endParaRPr lang="en-US" sz="1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8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59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0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If expected dividends rise or the required return falls, the estimated stock value increases.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1" name="Rounded Rectangle 1060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62" name="Rounded Rectangle 1061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063" name="TextBox 1062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Common stock value can be estimated from expected dividends.</a:t>
            </a:r>
          </a:p>
        </p:txBody>
      </p:sp>
      <p:sp>
        <p:nvSpPr>
          <p:cNvPr id="1064" name="Rounded Rectangle 1063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65" name="Rounded Rectangle 1064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066" name="TextBox 1065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Dividends are cash flows to shareholders.</a:t>
            </a:r>
          </a:p>
        </p:txBody>
      </p:sp>
      <p:sp>
        <p:nvSpPr>
          <p:cNvPr id="1067" name="Rounded Rectangle 1066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68" name="Rounded Rectangle 1067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069" name="TextBox 1068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 discount rate is the required return on equity.</a:t>
            </a:r>
          </a:p>
        </p:txBody>
      </p:sp>
      <p:sp>
        <p:nvSpPr>
          <p:cNvPr id="1070" name="Rounded Rectangle 1069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71" name="Rounded Rectangle 1070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072" name="TextBox 1071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If dividends are uncertain, valuation depends heavily on assumptions.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66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7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Constant Growth Dividend Model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8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73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74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32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76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77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79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080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081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82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Constant growth model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3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>
                <a:solidFill>
                  <a:srgbClr val="082D4F"/>
                </a:solidFill>
                <a:latin typeface="Aptos"/>
              </a:rPr>
              <a:t>P0 = D1 / (r − g)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4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85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6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Small changes in r or g can cause large changes in stock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7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88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9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Solved: D1 = $2.40, r = 12%, g = 4%.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sz="1400" b="1">
                <a:solidFill>
                  <a:srgbClr val="082D4F"/>
                </a:solidFill>
                <a:latin typeface="Aptos"/>
              </a:rPr>
              <a:t>P0 = 2.40 ÷ (0.12 − 0.04) = $30.00.</a:t>
            </a:r>
          </a:p>
        </p:txBody>
      </p:sp>
      <p:sp>
        <p:nvSpPr>
          <p:cNvPr id="1090" name="Rounded Rectangle 1089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91" name="Rounded Rectangle 1090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092" name="TextBox 1091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This model assumes dividends grow at a constant rate forever.</a:t>
            </a:r>
          </a:p>
        </p:txBody>
      </p:sp>
      <p:sp>
        <p:nvSpPr>
          <p:cNvPr id="1093" name="Rounded Rectangle 1092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94" name="Rounded Rectangle 1093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095" name="TextBox 1094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D1 = dividend expected next year.</a:t>
            </a:r>
          </a:p>
        </p:txBody>
      </p:sp>
      <p:sp>
        <p:nvSpPr>
          <p:cNvPr id="1096" name="Rounded Rectangle 1095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97" name="Rounded Rectangle 1096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098" name="TextBox 1097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r = required return on equity; g = constant dividend growth rate.</a:t>
            </a:r>
          </a:p>
        </p:txBody>
      </p:sp>
      <p:sp>
        <p:nvSpPr>
          <p:cNvPr id="1099" name="Rounded Rectangle 1098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00" name="Rounded Rectangle 1099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101" name="TextBox 1100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Important condition: r must be greater than g.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095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6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Zero-Growth Stock Valuation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7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2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3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33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5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06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8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109" name="Image 0" descr="/mnt/data/financial_cost_of_capital_overview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10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11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Zero-growth model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12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>
                <a:solidFill>
                  <a:srgbClr val="082D4F"/>
                </a:solidFill>
                <a:latin typeface="Aptos"/>
              </a:rPr>
              <a:t>P0 = D / r</a:t>
            </a:r>
            <a:endParaRPr lang="en-US" sz="19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13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14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15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0">
                <a:solidFill>
                  <a:srgbClr val="082D4F"/>
                </a:solidFill>
                <a:latin typeface="Aptos"/>
              </a:rPr>
              <a:t>Preferred stock is often valued using this simple perpetuity logic.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16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17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18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0">
                <a:solidFill>
                  <a:srgbClr val="082D4F"/>
                </a:solidFill>
                <a:latin typeface="Aptos"/>
              </a:rPr>
              <a:t>Solved: D = $6, r = 12%.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sz="1400" b="0">
                <a:solidFill>
                  <a:srgbClr val="082D4F"/>
                </a:solidFill>
                <a:latin typeface="Aptos"/>
              </a:rPr>
              <a:t>P0 = 6 ÷ 0.12 = $50.00.</a:t>
            </a:r>
          </a:p>
        </p:txBody>
      </p:sp>
      <p:sp>
        <p:nvSpPr>
          <p:cNvPr id="1119" name="Rounded Rectangle 1118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20" name="Rounded Rectangle 1119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121" name="TextBox 1120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Zero growth means dividends stay constant every year.</a:t>
            </a:r>
          </a:p>
        </p:txBody>
      </p:sp>
      <p:sp>
        <p:nvSpPr>
          <p:cNvPr id="1122" name="Rounded Rectangle 1121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23" name="Rounded Rectangle 1122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124" name="TextBox 1123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The stock is valued like a perpetuity.</a:t>
            </a:r>
          </a:p>
        </p:txBody>
      </p:sp>
      <p:sp>
        <p:nvSpPr>
          <p:cNvPr id="1125" name="Rounded Rectangle 1124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26" name="Rounded Rectangle 1125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127" name="TextBox 1126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D = constant annual dividend.</a:t>
            </a:r>
          </a:p>
        </p:txBody>
      </p:sp>
      <p:sp>
        <p:nvSpPr>
          <p:cNvPr id="1128" name="Rounded Rectangle 1127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29" name="Rounded Rectangle 1128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130" name="TextBox 1129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r = required return on equity.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3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24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STOCKS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25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Nonconstant Growth Overview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26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1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2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34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4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35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7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138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39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40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41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42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High growth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3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Forecast each dividend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4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45" name="Text 25"/>
          <p:cNvSpPr/>
          <p:nvPr/>
        </p:nvSpPr>
        <p:spPr>
          <a:xfrm>
            <a:off x="249948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Stable growth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6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Estimate terminal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7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48" name="Text 28"/>
          <p:cNvSpPr/>
          <p:nvPr/>
        </p:nvSpPr>
        <p:spPr>
          <a:xfrm>
            <a:off x="40842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Present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49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Discount all amounts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0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51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2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Nonconstant growth valuation is more realistic, but requires more assumptions.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3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54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5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 firm may grow dividends by 15% for 3 years, then 4% forever.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56" name="Rounded Rectangle 1155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57" name="Rounded Rectangle 1156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158" name="TextBox 1157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Many firms do not grow at one constant rate forever.</a:t>
            </a:r>
          </a:p>
        </p:txBody>
      </p:sp>
      <p:sp>
        <p:nvSpPr>
          <p:cNvPr id="1159" name="Rounded Rectangle 1158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60" name="Rounded Rectangle 1159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161" name="TextBox 1160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Growth may be high at first, then become stable later.</a:t>
            </a:r>
          </a:p>
        </p:txBody>
      </p:sp>
      <p:sp>
        <p:nvSpPr>
          <p:cNvPr id="1162" name="Rounded Rectangle 1161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63" name="Rounded Rectangle 1162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164" name="TextBox 1163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Analysts estimate dividends for the high-growth period separately.</a:t>
            </a:r>
          </a:p>
        </p:txBody>
      </p:sp>
      <p:sp>
        <p:nvSpPr>
          <p:cNvPr id="1165" name="Rounded Rectangle 1164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66" name="Rounded Rectangle 1165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167" name="TextBox 1166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Then they calculate a terminal value for the stable-growth period.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0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61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STOCKS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62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Earnings and Stock Value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63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68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69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35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71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72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74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175" name="Image 0" descr="/mnt/data/financial_dashboard_and_income_statement_layout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76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77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78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79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Earnings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0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Accounting profit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1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82" name="Text 25"/>
          <p:cNvSpPr/>
          <p:nvPr/>
        </p:nvSpPr>
        <p:spPr>
          <a:xfrm>
            <a:off x="249948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Cash flow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3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Money available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4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85" name="Text 28"/>
          <p:cNvSpPr/>
          <p:nvPr/>
        </p:nvSpPr>
        <p:spPr>
          <a:xfrm>
            <a:off x="40842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Dividends/growth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6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Shareholder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7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88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9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Earnings matter most when they convert into future cash flows.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0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91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2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 company with high reported earnings but weak cash flow may not deserve a high valuation.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3" name="Rounded Rectangle 1192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94" name="Rounded Rectangle 1193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195" name="TextBox 1194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Earnings affect stock value because they support future dividends and growth.</a:t>
            </a:r>
          </a:p>
        </p:txBody>
      </p:sp>
      <p:sp>
        <p:nvSpPr>
          <p:cNvPr id="1196" name="Rounded Rectangle 1195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97" name="Rounded Rectangle 1196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198" name="TextBox 1197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Higher quality earnings are more useful for valuation.</a:t>
            </a:r>
          </a:p>
        </p:txBody>
      </p:sp>
      <p:sp>
        <p:nvSpPr>
          <p:cNvPr id="1199" name="Rounded Rectangle 1198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00" name="Rounded Rectangle 1199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201" name="TextBox 1200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Investors care about sustainability, not just one-year profit.</a:t>
            </a:r>
          </a:p>
        </p:txBody>
      </p:sp>
      <p:sp>
        <p:nvSpPr>
          <p:cNvPr id="1202" name="Rounded Rectangle 1201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03" name="Rounded Rectangle 1202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204" name="TextBox 1203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Reinvested earnings can create value if they earn strong returns.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7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198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9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Price-Earnings Approach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0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5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6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36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8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09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11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212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13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14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Price-earnings approach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15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>
                <a:solidFill>
                  <a:srgbClr val="082D4F"/>
                </a:solidFill>
                <a:latin typeface="Aptos"/>
              </a:rPr>
              <a:t>Estimated Stock Price = EPS × P/E Multiple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16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17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18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The P/E method is quick but depends on choosing a reasonable multiple.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19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20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21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Solved: EPS = $4 and P/E = 15.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sz="1400" b="1">
                <a:solidFill>
                  <a:srgbClr val="082D4F"/>
                </a:solidFill>
                <a:latin typeface="Aptos"/>
              </a:rPr>
              <a:t>Estimated price = 4 × 15 = $60.</a:t>
            </a:r>
          </a:p>
        </p:txBody>
      </p:sp>
      <p:sp>
        <p:nvSpPr>
          <p:cNvPr id="1222" name="Rounded Rectangle 1221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23" name="Rounded Rectangle 1222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224" name="TextBox 1223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 P/E approach estimates price using earnings per share and a market multiple.</a:t>
            </a:r>
          </a:p>
        </p:txBody>
      </p:sp>
      <p:sp>
        <p:nvSpPr>
          <p:cNvPr id="1225" name="Rounded Rectangle 1224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26" name="Rounded Rectangle 1225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227" name="TextBox 1226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EPS = earnings per share.</a:t>
            </a:r>
          </a:p>
        </p:txBody>
      </p:sp>
      <p:sp>
        <p:nvSpPr>
          <p:cNvPr id="1228" name="Rounded Rectangle 1227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29" name="Rounded Rectangle 1228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230" name="TextBox 1229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P/E multiple reflects growth expectations and risk.</a:t>
            </a:r>
          </a:p>
        </p:txBody>
      </p:sp>
      <p:sp>
        <p:nvSpPr>
          <p:cNvPr id="1231" name="Rounded Rectangle 1230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32" name="Rounded Rectangle 1231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233" name="TextBox 1232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Use comparable companies from the same industry when possible.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6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27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FIRM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28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Firm Value Overview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29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4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5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37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7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38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0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241" name="Image 0" descr="/mnt/data/a_realistic_corporate_boardroom_scene_in_a_modern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42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43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44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45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Operating strategy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6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Growth and margins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7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48" name="Text 25"/>
          <p:cNvSpPr/>
          <p:nvPr/>
        </p:nvSpPr>
        <p:spPr>
          <a:xfrm>
            <a:off x="249948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Cash flows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49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Future benefits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0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51" name="Text 28"/>
          <p:cNvSpPr/>
          <p:nvPr/>
        </p:nvSpPr>
        <p:spPr>
          <a:xfrm>
            <a:off x="40842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Firm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2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Value today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3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54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5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The goal is not only to value securities, but to understand what creates firm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6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57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8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 project that increases expected future free cash flow can increase firm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59" name="Rounded Rectangle 1258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60" name="Rounded Rectangle 1259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261" name="TextBox 1260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Firm value is the value of the whole business.</a:t>
            </a:r>
          </a:p>
        </p:txBody>
      </p:sp>
      <p:sp>
        <p:nvSpPr>
          <p:cNvPr id="1262" name="Rounded Rectangle 1261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63" name="Rounded Rectangle 1262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264" name="TextBox 1263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includes the value available to all capital providers.</a:t>
            </a:r>
          </a:p>
        </p:txBody>
      </p:sp>
      <p:sp>
        <p:nvSpPr>
          <p:cNvPr id="1265" name="Rounded Rectangle 1264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66" name="Rounded Rectangle 1265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267" name="TextBox 1266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affected by expected cash flows, growth, and risk.</a:t>
            </a:r>
          </a:p>
        </p:txBody>
      </p:sp>
      <p:sp>
        <p:nvSpPr>
          <p:cNvPr id="1268" name="Rounded Rectangle 1267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69" name="Rounded Rectangle 1268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270" name="TextBox 1269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Valuation helps managers choose strategies that create value.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3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64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FIRM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65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Enterprise Value Concept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66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1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2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38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4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75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7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278" name="Image 0" descr="/mnt/data/financial_cost_of_capital_overview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79" name="Shape 19"/>
          <p:cNvSpPr/>
          <p:nvPr/>
        </p:nvSpPr>
        <p:spPr>
          <a:xfrm>
            <a:off x="841320" y="3785760"/>
            <a:ext cx="4571640" cy="1142640"/>
          </a:xfrm>
          <a:prstGeom prst="roundRect">
            <a:avLst>
              <a:gd name="adj" fmla="val 6400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80" name="Text 20"/>
          <p:cNvSpPr/>
          <p:nvPr/>
        </p:nvSpPr>
        <p:spPr>
          <a:xfrm>
            <a:off x="1005840" y="389520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Enterprise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1" name="Text 21"/>
          <p:cNvSpPr/>
          <p:nvPr/>
        </p:nvSpPr>
        <p:spPr>
          <a:xfrm>
            <a:off x="1024200" y="4169520"/>
            <a:ext cx="4205880" cy="66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>
                <a:solidFill>
                  <a:srgbClr val="082D4F"/>
                </a:solidFill>
                <a:latin typeface="Aptos"/>
              </a:rPr>
              <a:t>Enterprise Value = Equity Value + Debt + Preferred Stock − Cash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2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83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4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EV focuses on the whole firm, not only common shareholders.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5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86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87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Solved: Equity = $500m, debt = $150m, cash = $40m.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r>
              <a:rPr sz="1400" b="1">
                <a:solidFill>
                  <a:srgbClr val="082D4F"/>
                </a:solidFill>
                <a:latin typeface="Aptos"/>
              </a:rPr>
              <a:t>EV = 500 + 150 − 40 = $610m.</a:t>
            </a:r>
          </a:p>
        </p:txBody>
      </p:sp>
      <p:sp>
        <p:nvSpPr>
          <p:cNvPr id="1288" name="Rounded Rectangle 1287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89" name="Rounded Rectangle 1288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290" name="TextBox 1289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Enterprise value estimates the value of the operating business.</a:t>
            </a:r>
          </a:p>
        </p:txBody>
      </p:sp>
      <p:sp>
        <p:nvSpPr>
          <p:cNvPr id="1291" name="Rounded Rectangle 1290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92" name="Rounded Rectangle 1291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293" name="TextBox 1292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includes claims of debt holders and equity holders.</a:t>
            </a:r>
          </a:p>
        </p:txBody>
      </p:sp>
      <p:sp>
        <p:nvSpPr>
          <p:cNvPr id="1294" name="Rounded Rectangle 1293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95" name="Rounded Rectangle 1294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296" name="TextBox 1295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Cash is subtracted because excess cash is not part of operating value.</a:t>
            </a:r>
          </a:p>
        </p:txBody>
      </p:sp>
      <p:sp>
        <p:nvSpPr>
          <p:cNvPr id="1297" name="Rounded Rectangle 1296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98" name="Rounded Rectangle 1297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299" name="TextBox 1298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EV helps compare firms with different debt levels.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2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293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FIRM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4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Free Cash Flow Concept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95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0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1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39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3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04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6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307" name="Image 0" descr="/mnt/data/financial_dashboard_and_income_statement_layout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08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09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10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11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Operations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2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Generate cash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3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14" name="Text 25"/>
          <p:cNvSpPr/>
          <p:nvPr/>
        </p:nvSpPr>
        <p:spPr>
          <a:xfrm>
            <a:off x="249948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Investment needs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5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Maintain and grow business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6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17" name="Text 28"/>
          <p:cNvSpPr/>
          <p:nvPr/>
        </p:nvSpPr>
        <p:spPr>
          <a:xfrm>
            <a:off x="40842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Free cash flow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8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Available to investors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9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20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21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775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A firm with strong accounting profit but weak cash flow may still have valuation problems.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22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23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24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If operating cash flow is $500,000 and required investment is $200,000, free cash flow is about $300,000.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25" name="Rounded Rectangle 1324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26" name="Rounded Rectangle 1325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327" name="TextBox 1326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Free cash flow is cash generated after operating and investment needs.</a:t>
            </a:r>
          </a:p>
        </p:txBody>
      </p:sp>
      <p:sp>
        <p:nvSpPr>
          <p:cNvPr id="1328" name="Rounded Rectangle 1327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29" name="Rounded Rectangle 1328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330" name="TextBox 1329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It is cash available to capital providers.</a:t>
            </a:r>
          </a:p>
        </p:txBody>
      </p:sp>
      <p:sp>
        <p:nvSpPr>
          <p:cNvPr id="1331" name="Rounded Rectangle 1330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32" name="Rounded Rectangle 1331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333" name="TextBox 1332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Profit and free cash flow are not the same.</a:t>
            </a:r>
          </a:p>
        </p:txBody>
      </p:sp>
      <p:sp>
        <p:nvSpPr>
          <p:cNvPr id="1334" name="Rounded Rectangle 1333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35" name="Rounded Rectangle 1334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336" name="TextBox 1335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Valuation should focus on future cash that investors can receive.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9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30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FIRM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1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77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Estimating Firm Value from Expected Cash Flows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2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7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8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40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0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41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3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344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45" name="Shape 19"/>
          <p:cNvSpPr/>
          <p:nvPr/>
        </p:nvSpPr>
        <p:spPr>
          <a:xfrm>
            <a:off x="841320" y="3785760"/>
            <a:ext cx="4571640" cy="1142640"/>
          </a:xfrm>
          <a:prstGeom prst="roundRect">
            <a:avLst>
              <a:gd name="adj" fmla="val 6400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46" name="Text 20"/>
          <p:cNvSpPr/>
          <p:nvPr/>
        </p:nvSpPr>
        <p:spPr>
          <a:xfrm>
            <a:off x="1005840" y="389520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Discounted cash flow view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7" name="Text 21"/>
          <p:cNvSpPr/>
          <p:nvPr/>
        </p:nvSpPr>
        <p:spPr>
          <a:xfrm>
            <a:off x="1024200" y="4169520"/>
            <a:ext cx="4205880" cy="66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>
                <a:solidFill>
                  <a:srgbClr val="082D4F"/>
                </a:solidFill>
                <a:latin typeface="Aptos"/>
              </a:rPr>
              <a:t>Firm Value = PV of Expected Free Cash Flows + PV of Terminal Value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8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49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0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925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Firm valuation is a forecast disciplined by cash flows, timing, and risk.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1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52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3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Higher expected FCF increases value; higher risk increases the discount rate and lowers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4" name="Rounded Rectangle 1353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55" name="Rounded Rectangle 1354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356" name="TextBox 1355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Estimate future free cash flows.</a:t>
            </a:r>
          </a:p>
        </p:txBody>
      </p:sp>
      <p:sp>
        <p:nvSpPr>
          <p:cNvPr id="1357" name="Rounded Rectangle 1356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58" name="Rounded Rectangle 1357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359" name="TextBox 1358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Select a discount rate that reflects business and financial risk.</a:t>
            </a:r>
          </a:p>
        </p:txBody>
      </p:sp>
      <p:sp>
        <p:nvSpPr>
          <p:cNvPr id="1360" name="Rounded Rectangle 1359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61" name="Rounded Rectangle 1360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362" name="TextBox 1361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Discount the free cash flows to today.</a:t>
            </a:r>
          </a:p>
        </p:txBody>
      </p:sp>
      <p:sp>
        <p:nvSpPr>
          <p:cNvPr id="1363" name="Rounded Rectangle 1362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64" name="Rounded Rectangle 1363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365" name="TextBox 1364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Add terminal value when the firm continues beyond the explicit forecast period.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8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59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FIRM VALUE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0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Impact of Risk on Firm Value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1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6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7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41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9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70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72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373" name="Image 0" descr="/mnt/data/understanding_risk_and_return_dynamic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74" name="Shape 19"/>
          <p:cNvSpPr/>
          <p:nvPr/>
        </p:nvSpPr>
        <p:spPr>
          <a:xfrm>
            <a:off x="2261520" y="4411800"/>
            <a:ext cx="14616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75" name="Shape 20"/>
          <p:cNvSpPr/>
          <p:nvPr/>
        </p:nvSpPr>
        <p:spPr>
          <a:xfrm>
            <a:off x="3846240" y="4411800"/>
            <a:ext cx="146520" cy="360"/>
          </a:xfrm>
          <a:prstGeom prst="line">
            <a:avLst/>
          </a:prstGeom>
          <a:ln w="17780">
            <a:solidFill>
              <a:srgbClr val="0B5CAD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>
            <a:noAutofit/>
          </a:bodyPr>
          <a:lstStyle/>
          <a:p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76" name="Shape 21"/>
          <p:cNvSpPr/>
          <p:nvPr/>
        </p:nvSpPr>
        <p:spPr>
          <a:xfrm>
            <a:off x="8413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77" name="Text 22"/>
          <p:cNvSpPr/>
          <p:nvPr/>
        </p:nvSpPr>
        <p:spPr>
          <a:xfrm>
            <a:off x="9144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Higher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78" name="Text 23"/>
          <p:cNvSpPr/>
          <p:nvPr/>
        </p:nvSpPr>
        <p:spPr>
          <a:xfrm>
            <a:off x="9511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Required return rises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79" name="Shape 24"/>
          <p:cNvSpPr/>
          <p:nvPr/>
        </p:nvSpPr>
        <p:spPr>
          <a:xfrm>
            <a:off x="242604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80" name="Text 25"/>
          <p:cNvSpPr/>
          <p:nvPr/>
        </p:nvSpPr>
        <p:spPr>
          <a:xfrm>
            <a:off x="249948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00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Higher discount rate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1" name="Text 26"/>
          <p:cNvSpPr/>
          <p:nvPr/>
        </p:nvSpPr>
        <p:spPr>
          <a:xfrm>
            <a:off x="253584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PV decreases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2" name="Shape 27"/>
          <p:cNvSpPr/>
          <p:nvPr/>
        </p:nvSpPr>
        <p:spPr>
          <a:xfrm>
            <a:off x="4011120" y="3977640"/>
            <a:ext cx="1401840" cy="868320"/>
          </a:xfrm>
          <a:prstGeom prst="roundRect">
            <a:avLst>
              <a:gd name="adj" fmla="val 6316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83" name="Text 28"/>
          <p:cNvSpPr/>
          <p:nvPr/>
        </p:nvSpPr>
        <p:spPr>
          <a:xfrm>
            <a:off x="4084200" y="4105800"/>
            <a:ext cx="12553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Lower firm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4" name="Text 29"/>
          <p:cNvSpPr/>
          <p:nvPr/>
        </p:nvSpPr>
        <p:spPr>
          <a:xfrm>
            <a:off x="4120920" y="4416480"/>
            <a:ext cx="1182240" cy="33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Investors pay less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5" name="Shape 30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86" name="Text 31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7" name="Text 32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Value creation requires both higher cash flows and disciplined risk management.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8" name="Shape 33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89" name="Text 34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0" name="Text 35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Two firms with the same expected cash flows can have different values if one is riskier.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1" name="Rounded Rectangle 1390"/>
          <p:cNvSpPr/>
          <p:nvPr/>
        </p:nvSpPr>
        <p:spPr>
          <a:xfrm>
            <a:off x="896112" y="2231136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92" name="Rounded Rectangle 1391"/>
          <p:cNvSpPr/>
          <p:nvPr/>
        </p:nvSpPr>
        <p:spPr>
          <a:xfrm>
            <a:off x="1005840" y="228828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393" name="TextBox 1392"/>
          <p:cNvSpPr txBox="1"/>
          <p:nvPr/>
        </p:nvSpPr>
        <p:spPr>
          <a:xfrm>
            <a:off x="1463040" y="2240280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Risk increases the required return.</a:t>
            </a:r>
          </a:p>
        </p:txBody>
      </p:sp>
      <p:sp>
        <p:nvSpPr>
          <p:cNvPr id="1394" name="Rounded Rectangle 1393"/>
          <p:cNvSpPr/>
          <p:nvPr/>
        </p:nvSpPr>
        <p:spPr>
          <a:xfrm>
            <a:off x="896112" y="2592324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95" name="Rounded Rectangle 1394"/>
          <p:cNvSpPr/>
          <p:nvPr/>
        </p:nvSpPr>
        <p:spPr>
          <a:xfrm>
            <a:off x="1005840" y="264947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396" name="TextBox 1395"/>
          <p:cNvSpPr txBox="1"/>
          <p:nvPr/>
        </p:nvSpPr>
        <p:spPr>
          <a:xfrm>
            <a:off x="1463040" y="2601468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A higher required return lowers the present value of future cash flows.</a:t>
            </a:r>
          </a:p>
        </p:txBody>
      </p:sp>
      <p:sp>
        <p:nvSpPr>
          <p:cNvPr id="1397" name="Rounded Rectangle 1396"/>
          <p:cNvSpPr/>
          <p:nvPr/>
        </p:nvSpPr>
        <p:spPr>
          <a:xfrm>
            <a:off x="896112" y="2953512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98" name="Rounded Rectangle 1397"/>
          <p:cNvSpPr/>
          <p:nvPr/>
        </p:nvSpPr>
        <p:spPr>
          <a:xfrm>
            <a:off x="1005840" y="301066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399" name="TextBox 1398"/>
          <p:cNvSpPr txBox="1"/>
          <p:nvPr/>
        </p:nvSpPr>
        <p:spPr>
          <a:xfrm>
            <a:off x="1463040" y="2962656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Risk can come from business operations, debt, competition, or the economy.</a:t>
            </a:r>
          </a:p>
        </p:txBody>
      </p:sp>
      <p:sp>
        <p:nvSpPr>
          <p:cNvPr id="1400" name="Rounded Rectangle 1399"/>
          <p:cNvSpPr/>
          <p:nvPr/>
        </p:nvSpPr>
        <p:spPr>
          <a:xfrm>
            <a:off x="896112" y="3314700"/>
            <a:ext cx="4892040" cy="31546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01" name="Rounded Rectangle 1400"/>
          <p:cNvSpPr/>
          <p:nvPr/>
        </p:nvSpPr>
        <p:spPr>
          <a:xfrm>
            <a:off x="1005840" y="337185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402" name="TextBox 1401"/>
          <p:cNvSpPr txBox="1"/>
          <p:nvPr/>
        </p:nvSpPr>
        <p:spPr>
          <a:xfrm>
            <a:off x="1463040" y="3323844"/>
            <a:ext cx="4233672" cy="2971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Reducing unnecessary risk can support firm value.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5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396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APPLICATION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7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775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Mini-Case: Choosing between Bond and Stock Financing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8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3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4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42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6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07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9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410" name="Image 0" descr="/mnt/data/a_realistic_corporate_boardroom_scene_in_a_modern_small.jpg"/>
          <p:cNvPicPr/>
          <p:nvPr/>
        </p:nvPicPr>
        <p:blipFill>
          <a:blip r:embed="rId3"/>
          <a:srcRect t="10737" b="10737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11" name="Shape 19"/>
          <p:cNvSpPr/>
          <p:nvPr/>
        </p:nvSpPr>
        <p:spPr>
          <a:xfrm>
            <a:off x="841320" y="3694320"/>
            <a:ext cx="1096920" cy="31068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12" name="Text 20"/>
          <p:cNvSpPr/>
          <p:nvPr/>
        </p:nvSpPr>
        <p:spPr>
          <a:xfrm>
            <a:off x="896040" y="3758040"/>
            <a:ext cx="9871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Option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3" name="Shape 21"/>
          <p:cNvSpPr/>
          <p:nvPr/>
        </p:nvSpPr>
        <p:spPr>
          <a:xfrm>
            <a:off x="1938600" y="3694320"/>
            <a:ext cx="1737000" cy="31068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14" name="Text 22"/>
          <p:cNvSpPr/>
          <p:nvPr/>
        </p:nvSpPr>
        <p:spPr>
          <a:xfrm>
            <a:off x="1993320" y="3758040"/>
            <a:ext cx="162720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Main benefit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5" name="Shape 23"/>
          <p:cNvSpPr/>
          <p:nvPr/>
        </p:nvSpPr>
        <p:spPr>
          <a:xfrm>
            <a:off x="3675960" y="3694320"/>
            <a:ext cx="1737000" cy="31068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16" name="Text 24"/>
          <p:cNvSpPr/>
          <p:nvPr/>
        </p:nvSpPr>
        <p:spPr>
          <a:xfrm>
            <a:off x="3730680" y="3758040"/>
            <a:ext cx="162720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Main concern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7" name="Shape 25"/>
          <p:cNvSpPr/>
          <p:nvPr/>
        </p:nvSpPr>
        <p:spPr>
          <a:xfrm>
            <a:off x="841320" y="4005000"/>
            <a:ext cx="1096920" cy="3106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18" name="Text 26"/>
          <p:cNvSpPr/>
          <p:nvPr/>
        </p:nvSpPr>
        <p:spPr>
          <a:xfrm>
            <a:off x="896040" y="4069080"/>
            <a:ext cx="9871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Bond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9" name="Shape 27"/>
          <p:cNvSpPr/>
          <p:nvPr/>
        </p:nvSpPr>
        <p:spPr>
          <a:xfrm>
            <a:off x="1938600" y="4005000"/>
            <a:ext cx="1737000" cy="3106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20" name="Text 28"/>
          <p:cNvSpPr/>
          <p:nvPr/>
        </p:nvSpPr>
        <p:spPr>
          <a:xfrm>
            <a:off x="1993320" y="4069080"/>
            <a:ext cx="162720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850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No ownership dilution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1" name="Shape 29"/>
          <p:cNvSpPr/>
          <p:nvPr/>
        </p:nvSpPr>
        <p:spPr>
          <a:xfrm>
            <a:off x="3675960" y="4005000"/>
            <a:ext cx="1737000" cy="3106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22" name="Text 30"/>
          <p:cNvSpPr/>
          <p:nvPr/>
        </p:nvSpPr>
        <p:spPr>
          <a:xfrm>
            <a:off x="3730680" y="4069080"/>
            <a:ext cx="162720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Fixed interest obligation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3" name="Shape 31"/>
          <p:cNvSpPr/>
          <p:nvPr/>
        </p:nvSpPr>
        <p:spPr>
          <a:xfrm>
            <a:off x="841320" y="4316040"/>
            <a:ext cx="1096920" cy="31068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24" name="Text 32"/>
          <p:cNvSpPr/>
          <p:nvPr/>
        </p:nvSpPr>
        <p:spPr>
          <a:xfrm>
            <a:off x="896040" y="4380120"/>
            <a:ext cx="9871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Stock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5" name="Shape 33"/>
          <p:cNvSpPr/>
          <p:nvPr/>
        </p:nvSpPr>
        <p:spPr>
          <a:xfrm>
            <a:off x="1938600" y="4316040"/>
            <a:ext cx="1737000" cy="31068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26" name="Text 34"/>
          <p:cNvSpPr/>
          <p:nvPr/>
        </p:nvSpPr>
        <p:spPr>
          <a:xfrm>
            <a:off x="1993320" y="4380120"/>
            <a:ext cx="162720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No required interest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7" name="Shape 35"/>
          <p:cNvSpPr/>
          <p:nvPr/>
        </p:nvSpPr>
        <p:spPr>
          <a:xfrm>
            <a:off x="3675960" y="4316040"/>
            <a:ext cx="1737000" cy="31068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28" name="Text 36"/>
          <p:cNvSpPr/>
          <p:nvPr/>
        </p:nvSpPr>
        <p:spPr>
          <a:xfrm>
            <a:off x="3730680" y="4380120"/>
            <a:ext cx="162720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Ownership dilution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9" name="Shape 37"/>
          <p:cNvSpPr/>
          <p:nvPr/>
        </p:nvSpPr>
        <p:spPr>
          <a:xfrm>
            <a:off x="841320" y="4626720"/>
            <a:ext cx="1096920" cy="3106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30" name="Text 38"/>
          <p:cNvSpPr/>
          <p:nvPr/>
        </p:nvSpPr>
        <p:spPr>
          <a:xfrm>
            <a:off x="896040" y="4690800"/>
            <a:ext cx="98712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Decision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1" name="Shape 39"/>
          <p:cNvSpPr/>
          <p:nvPr/>
        </p:nvSpPr>
        <p:spPr>
          <a:xfrm>
            <a:off x="1938600" y="4626720"/>
            <a:ext cx="1737000" cy="3106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32" name="Text 40"/>
          <p:cNvSpPr/>
          <p:nvPr/>
        </p:nvSpPr>
        <p:spPr>
          <a:xfrm>
            <a:off x="1993320" y="4690800"/>
            <a:ext cx="162720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75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Compare cost and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3" name="Shape 41"/>
          <p:cNvSpPr/>
          <p:nvPr/>
        </p:nvSpPr>
        <p:spPr>
          <a:xfrm>
            <a:off x="3675960" y="4626720"/>
            <a:ext cx="1737000" cy="3106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34" name="Text 42"/>
          <p:cNvSpPr/>
          <p:nvPr/>
        </p:nvSpPr>
        <p:spPr>
          <a:xfrm>
            <a:off x="3730680" y="4690800"/>
            <a:ext cx="162720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70000" lnSpcReduction="2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Choose value-creating mix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5" name="Shape 43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36" name="Text 44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7" name="Text 45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Financing decisions affect risk, required return, and ultimately firm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8" name="Shape 46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39" name="Text 47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0" name="Text 48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Ask students: if cash flows are stable, would debt be more attractive? If cash flows are uncertain, would equity be safer?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1" name="Rounded Rectangle 1440"/>
          <p:cNvSpPr/>
          <p:nvPr/>
        </p:nvSpPr>
        <p:spPr>
          <a:xfrm>
            <a:off x="896112" y="2231136"/>
            <a:ext cx="4892040" cy="30628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42" name="Rounded Rectangle 1441"/>
          <p:cNvSpPr/>
          <p:nvPr/>
        </p:nvSpPr>
        <p:spPr>
          <a:xfrm>
            <a:off x="1005840" y="228369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443" name="TextBox 1442"/>
          <p:cNvSpPr txBox="1"/>
          <p:nvPr/>
        </p:nvSpPr>
        <p:spPr>
          <a:xfrm>
            <a:off x="1463040" y="2240280"/>
            <a:ext cx="4233672" cy="2880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A growing firm needs $10 million to expand production.</a:t>
            </a:r>
          </a:p>
        </p:txBody>
      </p:sp>
      <p:sp>
        <p:nvSpPr>
          <p:cNvPr id="1444" name="Rounded Rectangle 1443"/>
          <p:cNvSpPr/>
          <p:nvPr/>
        </p:nvSpPr>
        <p:spPr>
          <a:xfrm>
            <a:off x="896112" y="2583144"/>
            <a:ext cx="4892040" cy="30628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45" name="Rounded Rectangle 1444"/>
          <p:cNvSpPr/>
          <p:nvPr/>
        </p:nvSpPr>
        <p:spPr>
          <a:xfrm>
            <a:off x="1005840" y="2635704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446" name="TextBox 1445"/>
          <p:cNvSpPr txBox="1"/>
          <p:nvPr/>
        </p:nvSpPr>
        <p:spPr>
          <a:xfrm>
            <a:off x="1463040" y="2592288"/>
            <a:ext cx="4233672" cy="2880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Bond financing keeps ownership unchanged but creates fixed interest payments.</a:t>
            </a:r>
          </a:p>
        </p:txBody>
      </p:sp>
      <p:sp>
        <p:nvSpPr>
          <p:cNvPr id="1447" name="Rounded Rectangle 1446"/>
          <p:cNvSpPr/>
          <p:nvPr/>
        </p:nvSpPr>
        <p:spPr>
          <a:xfrm>
            <a:off x="896112" y="2935152"/>
            <a:ext cx="4892040" cy="30628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48" name="Rounded Rectangle 1447"/>
          <p:cNvSpPr/>
          <p:nvPr/>
        </p:nvSpPr>
        <p:spPr>
          <a:xfrm>
            <a:off x="1005840" y="298771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449" name="TextBox 1448"/>
          <p:cNvSpPr txBox="1"/>
          <p:nvPr/>
        </p:nvSpPr>
        <p:spPr>
          <a:xfrm>
            <a:off x="1463040" y="2944296"/>
            <a:ext cx="4233672" cy="2880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20" b="1">
                <a:solidFill>
                  <a:srgbClr val="162230"/>
                </a:solidFill>
                <a:latin typeface="Aptos"/>
              </a:rPr>
              <a:t>Stock financing avoids fixed payments but dilutes ownership.</a:t>
            </a:r>
          </a:p>
        </p:txBody>
      </p:sp>
      <p:sp>
        <p:nvSpPr>
          <p:cNvPr id="1450" name="Rounded Rectangle 1449"/>
          <p:cNvSpPr/>
          <p:nvPr/>
        </p:nvSpPr>
        <p:spPr>
          <a:xfrm>
            <a:off x="896112" y="3287160"/>
            <a:ext cx="4892040" cy="306288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51" name="Rounded Rectangle 1450"/>
          <p:cNvSpPr/>
          <p:nvPr/>
        </p:nvSpPr>
        <p:spPr>
          <a:xfrm>
            <a:off x="1005840" y="3339720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452" name="TextBox 1451"/>
          <p:cNvSpPr txBox="1"/>
          <p:nvPr/>
        </p:nvSpPr>
        <p:spPr>
          <a:xfrm>
            <a:off x="1463040" y="3296304"/>
            <a:ext cx="4233672" cy="2880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40" b="1">
                <a:solidFill>
                  <a:srgbClr val="162230"/>
                </a:solidFill>
                <a:latin typeface="Aptos"/>
              </a:rPr>
              <a:t>The best choice depends on risk, cash flow stability, and cost of capital.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5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46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PRACTICE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7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Numerical Practice: Bond Valuation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8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3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4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43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6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57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59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460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61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62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Solved 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3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>
                <a:solidFill>
                  <a:srgbClr val="082D4F"/>
                </a:solidFill>
                <a:latin typeface="Aptos"/>
              </a:rPr>
              <a:t>Bond Price = PV Coupons + PV Par = $924.18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4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65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6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Because price is below $1,000, the bond is a discount bond.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7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68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9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Interpretation: coupon rate (8%) is below YTM (10%), so investors pay less than par.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70" name="Rounded Rectangle 1469"/>
          <p:cNvSpPr/>
          <p:nvPr/>
        </p:nvSpPr>
        <p:spPr>
          <a:xfrm>
            <a:off x="896112" y="2231136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71" name="Rounded Rectangle 1470"/>
          <p:cNvSpPr/>
          <p:nvPr/>
        </p:nvSpPr>
        <p:spPr>
          <a:xfrm>
            <a:off x="1005840" y="2260853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472" name="TextBox 1471"/>
          <p:cNvSpPr txBox="1"/>
          <p:nvPr/>
        </p:nvSpPr>
        <p:spPr>
          <a:xfrm>
            <a:off x="1463040" y="2240280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Data: par = $1,000; coupon rate = 8%; maturity = 5 years; YTM = 10%.</a:t>
            </a:r>
          </a:p>
        </p:txBody>
      </p:sp>
      <p:sp>
        <p:nvSpPr>
          <p:cNvPr id="1473" name="Rounded Rectangle 1472"/>
          <p:cNvSpPr/>
          <p:nvPr/>
        </p:nvSpPr>
        <p:spPr>
          <a:xfrm>
            <a:off x="896112" y="2537459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74" name="Rounded Rectangle 1473"/>
          <p:cNvSpPr/>
          <p:nvPr/>
        </p:nvSpPr>
        <p:spPr>
          <a:xfrm>
            <a:off x="1005840" y="256717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475" name="TextBox 1474"/>
          <p:cNvSpPr txBox="1"/>
          <p:nvPr/>
        </p:nvSpPr>
        <p:spPr>
          <a:xfrm>
            <a:off x="1463040" y="2546603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Coupon payment = 1,000 × 8% = $80.</a:t>
            </a:r>
          </a:p>
        </p:txBody>
      </p:sp>
      <p:sp>
        <p:nvSpPr>
          <p:cNvPr id="1476" name="Rounded Rectangle 1475"/>
          <p:cNvSpPr/>
          <p:nvPr/>
        </p:nvSpPr>
        <p:spPr>
          <a:xfrm>
            <a:off x="896112" y="2843782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77" name="Rounded Rectangle 1476"/>
          <p:cNvSpPr/>
          <p:nvPr/>
        </p:nvSpPr>
        <p:spPr>
          <a:xfrm>
            <a:off x="1005840" y="2873499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478" name="TextBox 1477"/>
          <p:cNvSpPr txBox="1"/>
          <p:nvPr/>
        </p:nvSpPr>
        <p:spPr>
          <a:xfrm>
            <a:off x="1463040" y="2852926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PV coupons = 80 × 3.7908 = $303.26.</a:t>
            </a:r>
          </a:p>
        </p:txBody>
      </p:sp>
      <p:sp>
        <p:nvSpPr>
          <p:cNvPr id="1479" name="Rounded Rectangle 1478"/>
          <p:cNvSpPr/>
          <p:nvPr/>
        </p:nvSpPr>
        <p:spPr>
          <a:xfrm>
            <a:off x="896112" y="3150105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80" name="Rounded Rectangle 1479"/>
          <p:cNvSpPr/>
          <p:nvPr/>
        </p:nvSpPr>
        <p:spPr>
          <a:xfrm>
            <a:off x="1005840" y="317982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481" name="TextBox 1480"/>
          <p:cNvSpPr txBox="1"/>
          <p:nvPr/>
        </p:nvSpPr>
        <p:spPr>
          <a:xfrm>
            <a:off x="1463040" y="3159249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PV par = 1,000 ÷ (1.10)^5 = $620.92.</a:t>
            </a:r>
          </a:p>
        </p:txBody>
      </p:sp>
      <p:sp>
        <p:nvSpPr>
          <p:cNvPr id="1482" name="Rounded Rectangle 1481"/>
          <p:cNvSpPr/>
          <p:nvPr/>
        </p:nvSpPr>
        <p:spPr>
          <a:xfrm>
            <a:off x="896112" y="3456428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83" name="Rounded Rectangle 1482"/>
          <p:cNvSpPr/>
          <p:nvPr/>
        </p:nvSpPr>
        <p:spPr>
          <a:xfrm>
            <a:off x="1005840" y="3486145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05</a:t>
            </a:r>
          </a:p>
        </p:txBody>
      </p:sp>
      <p:sp>
        <p:nvSpPr>
          <p:cNvPr id="1484" name="TextBox 1483"/>
          <p:cNvSpPr txBox="1"/>
          <p:nvPr/>
        </p:nvSpPr>
        <p:spPr>
          <a:xfrm>
            <a:off x="1463040" y="3465572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Bond price = 303.26 + 620.92 = $924.18.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75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PRACTICE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76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Numerical Practice: Stock Valuation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77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2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3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44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5" name="Shape 15"/>
          <p:cNvSpPr/>
          <p:nvPr/>
        </p:nvSpPr>
        <p:spPr>
          <a:xfrm>
            <a:off x="658440" y="1901880"/>
            <a:ext cx="4955760" cy="1938240"/>
          </a:xfrm>
          <a:prstGeom prst="roundRect">
            <a:avLst>
              <a:gd name="adj" fmla="val 3774"/>
            </a:avLst>
          </a:prstGeom>
          <a:solidFill>
            <a:srgbClr val="FFFF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86" name="Text 16"/>
          <p:cNvSpPr/>
          <p:nvPr/>
        </p:nvSpPr>
        <p:spPr>
          <a:xfrm>
            <a:off x="896112" y="1993392"/>
            <a:ext cx="2377440" cy="2103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l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50" b="1" u="none" strike="noStrike">
                <a:solidFill>
                  <a:srgbClr val="162230"/>
                </a:solidFill>
                <a:effectLst/>
                <a:uFillTx/>
                <a:latin typeface="Aptos"/>
              </a:rPr>
              <a:t>Core explanation</a:t>
            </a:r>
            <a:endParaRPr lang="en-US" sz="1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8" name="Shape 18"/>
          <p:cNvSpPr/>
          <p:nvPr/>
        </p:nvSpPr>
        <p:spPr>
          <a:xfrm>
            <a:off x="5989320" y="1901880"/>
            <a:ext cx="5211720" cy="2331360"/>
          </a:xfrm>
          <a:prstGeom prst="roundRect">
            <a:avLst>
              <a:gd name="adj" fmla="val 313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489" name="Image 0" descr="/mnt/data/modern_financial_dashboard_and_analysis.png"/>
          <p:cNvPicPr/>
          <p:nvPr/>
        </p:nvPicPr>
        <p:blipFill>
          <a:blip r:embed="rId3"/>
          <a:srcRect t="10776" b="10776"/>
          <a:stretch/>
        </p:blipFill>
        <p:spPr>
          <a:xfrm>
            <a:off x="6016680" y="1929240"/>
            <a:ext cx="5157000" cy="2276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90" name="Shape 19"/>
          <p:cNvSpPr/>
          <p:nvPr/>
        </p:nvSpPr>
        <p:spPr>
          <a:xfrm>
            <a:off x="841320" y="3840480"/>
            <a:ext cx="4571640" cy="1051200"/>
          </a:xfrm>
          <a:prstGeom prst="roundRect">
            <a:avLst>
              <a:gd name="adj" fmla="val 6957"/>
            </a:avLst>
          </a:prstGeom>
          <a:solidFill>
            <a:srgbClr val="F7FBFF"/>
          </a:solidFill>
          <a:ln w="15240">
            <a:solidFill>
              <a:srgbClr val="0B5CAD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91" name="Text 20"/>
          <p:cNvSpPr/>
          <p:nvPr/>
        </p:nvSpPr>
        <p:spPr>
          <a:xfrm>
            <a:off x="1005840" y="3950280"/>
            <a:ext cx="424260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Solved answer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2" name="Text 21"/>
          <p:cNvSpPr/>
          <p:nvPr/>
        </p:nvSpPr>
        <p:spPr>
          <a:xfrm>
            <a:off x="1024200" y="4224600"/>
            <a:ext cx="4205880" cy="575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sz="1600" b="1">
                <a:solidFill>
                  <a:srgbClr val="082D4F"/>
                </a:solidFill>
                <a:latin typeface="Aptos"/>
              </a:rPr>
              <a:t>P0 = $2.40 / 0.08 = $30.00</a:t>
            </a:r>
            <a:endParaRPr lang="en-US" sz="19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3" name="Shape 22"/>
          <p:cNvSpPr/>
          <p:nvPr/>
        </p:nvSpPr>
        <p:spPr>
          <a:xfrm>
            <a:off x="658440" y="5230440"/>
            <a:ext cx="4955760" cy="658080"/>
          </a:xfrm>
          <a:prstGeom prst="roundRect">
            <a:avLst>
              <a:gd name="adj" fmla="val 11111"/>
            </a:avLst>
          </a:prstGeom>
          <a:solidFill>
            <a:srgbClr val="EAF4FC"/>
          </a:solidFill>
          <a:ln w="1016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94" name="Text 23"/>
          <p:cNvSpPr/>
          <p:nvPr/>
        </p:nvSpPr>
        <p:spPr>
          <a:xfrm>
            <a:off x="841320" y="5349240"/>
            <a:ext cx="1416960" cy="2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Manager's Insight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5" name="Text 24"/>
          <p:cNvSpPr/>
          <p:nvPr/>
        </p:nvSpPr>
        <p:spPr>
          <a:xfrm>
            <a:off x="2395800" y="5340240"/>
            <a:ext cx="2989800" cy="493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 fontScale="850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The result is only as reliable as the growth and required return assumptions.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6" name="Shape 25"/>
          <p:cNvSpPr/>
          <p:nvPr/>
        </p:nvSpPr>
        <p:spPr>
          <a:xfrm>
            <a:off x="5989320" y="4572000"/>
            <a:ext cx="5211720" cy="1188360"/>
          </a:xfrm>
          <a:prstGeom prst="roundRect">
            <a:avLst>
              <a:gd name="adj" fmla="val 6154"/>
            </a:avLst>
          </a:prstGeom>
          <a:solidFill>
            <a:srgbClr val="FFF7E6"/>
          </a:solidFill>
          <a:ln w="10160">
            <a:solidFill>
              <a:srgbClr val="F2D99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497" name="Text 26"/>
          <p:cNvSpPr/>
          <p:nvPr/>
        </p:nvSpPr>
        <p:spPr>
          <a:xfrm>
            <a:off x="6172200" y="4681800"/>
            <a:ext cx="12981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996A00"/>
                </a:solidFill>
                <a:effectLst/>
                <a:uFillTx/>
                <a:latin typeface="Arial"/>
              </a:rPr>
              <a:t>Quick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8" name="Text 27"/>
          <p:cNvSpPr/>
          <p:nvPr/>
        </p:nvSpPr>
        <p:spPr>
          <a:xfrm>
            <a:off x="7589520" y="4663440"/>
            <a:ext cx="3382920" cy="1060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50800" tIns="25400" rIns="50800" bIns="2540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sz="1400" b="1">
                <a:solidFill>
                  <a:srgbClr val="082D4F"/>
                </a:solidFill>
                <a:latin typeface="Aptos"/>
              </a:rPr>
              <a:t>If market price is $26, the stock may appear undervalued under these assumptions.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9" name="Rounded Rectangle 1498"/>
          <p:cNvSpPr/>
          <p:nvPr/>
        </p:nvSpPr>
        <p:spPr>
          <a:xfrm>
            <a:off x="896112" y="2231136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00" name="Rounded Rectangle 1499"/>
          <p:cNvSpPr/>
          <p:nvPr/>
        </p:nvSpPr>
        <p:spPr>
          <a:xfrm>
            <a:off x="1005840" y="2260853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1501" name="TextBox 1500"/>
          <p:cNvSpPr txBox="1"/>
          <p:nvPr/>
        </p:nvSpPr>
        <p:spPr>
          <a:xfrm>
            <a:off x="1463040" y="2240280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Data: D1 = $2.40; required return r = 12%; growth g = 4%.</a:t>
            </a:r>
          </a:p>
        </p:txBody>
      </p:sp>
      <p:sp>
        <p:nvSpPr>
          <p:cNvPr id="1502" name="Rounded Rectangle 1501"/>
          <p:cNvSpPr/>
          <p:nvPr/>
        </p:nvSpPr>
        <p:spPr>
          <a:xfrm>
            <a:off x="896112" y="2537459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03" name="Rounded Rectangle 1502"/>
          <p:cNvSpPr/>
          <p:nvPr/>
        </p:nvSpPr>
        <p:spPr>
          <a:xfrm>
            <a:off x="1005840" y="2567176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1504" name="TextBox 1503"/>
          <p:cNvSpPr txBox="1"/>
          <p:nvPr/>
        </p:nvSpPr>
        <p:spPr>
          <a:xfrm>
            <a:off x="1463040" y="2546603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Formula: P0 = D1 / (r − g).</a:t>
            </a:r>
          </a:p>
        </p:txBody>
      </p:sp>
      <p:sp>
        <p:nvSpPr>
          <p:cNvPr id="1505" name="Rounded Rectangle 1504"/>
          <p:cNvSpPr/>
          <p:nvPr/>
        </p:nvSpPr>
        <p:spPr>
          <a:xfrm>
            <a:off x="896112" y="2843782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06" name="Rounded Rectangle 1505"/>
          <p:cNvSpPr/>
          <p:nvPr/>
        </p:nvSpPr>
        <p:spPr>
          <a:xfrm>
            <a:off x="1005840" y="2873499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1507" name="TextBox 1506"/>
          <p:cNvSpPr txBox="1"/>
          <p:nvPr/>
        </p:nvSpPr>
        <p:spPr>
          <a:xfrm>
            <a:off x="1463040" y="2852926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Substitute: P0 = 2.40 / (0.12 − 0.04).</a:t>
            </a:r>
          </a:p>
        </p:txBody>
      </p:sp>
      <p:sp>
        <p:nvSpPr>
          <p:cNvPr id="1508" name="Rounded Rectangle 1507"/>
          <p:cNvSpPr/>
          <p:nvPr/>
        </p:nvSpPr>
        <p:spPr>
          <a:xfrm>
            <a:off x="896112" y="3150105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09" name="Rounded Rectangle 1508"/>
          <p:cNvSpPr/>
          <p:nvPr/>
        </p:nvSpPr>
        <p:spPr>
          <a:xfrm>
            <a:off x="1005840" y="3179822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1510" name="TextBox 1509"/>
          <p:cNvSpPr txBox="1"/>
          <p:nvPr/>
        </p:nvSpPr>
        <p:spPr>
          <a:xfrm>
            <a:off x="1463040" y="3159249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Calculate denominator: 0.08.</a:t>
            </a:r>
          </a:p>
        </p:txBody>
      </p:sp>
      <p:sp>
        <p:nvSpPr>
          <p:cNvPr id="1511" name="Rounded Rectangle 1510"/>
          <p:cNvSpPr/>
          <p:nvPr/>
        </p:nvSpPr>
        <p:spPr>
          <a:xfrm>
            <a:off x="896112" y="3456428"/>
            <a:ext cx="4892040" cy="260603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F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12" name="Rounded Rectangle 1511"/>
          <p:cNvSpPr/>
          <p:nvPr/>
        </p:nvSpPr>
        <p:spPr>
          <a:xfrm>
            <a:off x="1005840" y="3486145"/>
            <a:ext cx="347472" cy="201168"/>
          </a:xfrm>
          <a:prstGeom prst="roundRect">
            <a:avLst/>
          </a:prstGeom>
          <a:solidFill>
            <a:srgbClr val="B68E3E"/>
          </a:solidFill>
          <a:ln>
            <a:solidFill>
              <a:srgbClr val="B68E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850" b="1">
                <a:solidFill>
                  <a:srgbClr val="FFFFFF"/>
                </a:solidFill>
                <a:latin typeface="Aptos"/>
              </a:rPr>
              <a:t>05</a:t>
            </a:r>
          </a:p>
        </p:txBody>
      </p:sp>
      <p:sp>
        <p:nvSpPr>
          <p:cNvPr id="1513" name="TextBox 1512"/>
          <p:cNvSpPr txBox="1"/>
          <p:nvPr/>
        </p:nvSpPr>
        <p:spPr>
          <a:xfrm>
            <a:off x="1463040" y="3465572"/>
            <a:ext cx="4233672" cy="24231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20" b="1">
                <a:solidFill>
                  <a:srgbClr val="162230"/>
                </a:solidFill>
                <a:latin typeface="Aptos"/>
              </a:rPr>
              <a:t>Stock value = $30.00.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3" name="Shape 4"/>
          <p:cNvSpPr/>
          <p:nvPr/>
        </p:nvSpPr>
        <p:spPr>
          <a:xfrm>
            <a:off x="3063240" y="393120"/>
            <a:ext cx="1572480" cy="255600"/>
          </a:xfrm>
          <a:prstGeom prst="roundRect">
            <a:avLst>
              <a:gd name="adj" fmla="val 17857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04" name="Text 5"/>
          <p:cNvSpPr/>
          <p:nvPr/>
        </p:nvSpPr>
        <p:spPr>
          <a:xfrm>
            <a:off x="3063240" y="420480"/>
            <a:ext cx="157248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5CAD"/>
                </a:solidFill>
                <a:effectLst/>
                <a:uFillTx/>
                <a:latin typeface="Aptos"/>
                <a:ea typeface="Aptos"/>
              </a:rPr>
              <a:t>SUMMARY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5" name="Text 6"/>
          <p:cNvSpPr/>
          <p:nvPr/>
        </p:nvSpPr>
        <p:spPr>
          <a:xfrm>
            <a:off x="3063240" y="795600"/>
            <a:ext cx="58975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400" b="1" u="none" strike="noStrike">
                <a:solidFill>
                  <a:srgbClr val="092C4C"/>
                </a:solidFill>
                <a:effectLst/>
                <a:uFillTx/>
                <a:latin typeface="Aptos Display"/>
                <a:ea typeface="Aptos Display"/>
              </a:rPr>
              <a:t>Lecture Summary and Valuation Practice</a:t>
            </a:r>
            <a:endParaRPr lang="en-US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6" name="Text 7"/>
          <p:cNvSpPr/>
          <p:nvPr/>
        </p:nvSpPr>
        <p:spPr>
          <a:xfrm>
            <a:off x="3063240" y="1307520"/>
            <a:ext cx="6217560" cy="21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7B500"/>
                </a:solidFill>
                <a:effectLst/>
                <a:uFillTx/>
                <a:latin typeface="Aptos"/>
                <a:ea typeface="Aptos"/>
              </a:rPr>
              <a:t>Valuation links cash flows, required return, and firm value.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1" name="Text 12"/>
          <p:cNvSpPr/>
          <p:nvPr/>
        </p:nvSpPr>
        <p:spPr>
          <a:xfrm>
            <a:off x="502920" y="6473880"/>
            <a:ext cx="34743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MGM237 Introduction to Finance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2" name="Text 13"/>
          <p:cNvSpPr/>
          <p:nvPr/>
        </p:nvSpPr>
        <p:spPr>
          <a:xfrm>
            <a:off x="11521440" y="6473880"/>
            <a:ext cx="273960" cy="18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45</a:t>
            </a:r>
            <a:endParaRPr lang="en-US" sz="1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4" name="Shape 15"/>
          <p:cNvSpPr/>
          <p:nvPr/>
        </p:nvSpPr>
        <p:spPr>
          <a:xfrm>
            <a:off x="685800" y="1874520"/>
            <a:ext cx="10743840" cy="914040"/>
          </a:xfrm>
          <a:prstGeom prst="roundRect">
            <a:avLst>
              <a:gd name="adj" fmla="val 8000"/>
            </a:avLst>
          </a:prstGeom>
          <a:solidFill>
            <a:srgbClr val="EAF4FC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0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15" name="Text 16"/>
          <p:cNvSpPr/>
          <p:nvPr/>
        </p:nvSpPr>
        <p:spPr>
          <a:xfrm>
            <a:off x="960120" y="2057400"/>
            <a:ext cx="137124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Key message</a:t>
            </a:r>
            <a:endParaRPr lang="en-US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6" name="Text 17"/>
          <p:cNvSpPr/>
          <p:nvPr/>
        </p:nvSpPr>
        <p:spPr>
          <a:xfrm>
            <a:off x="2331720" y="1993320"/>
            <a:ext cx="8732160" cy="383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092C4C"/>
                </a:solidFill>
                <a:effectLst/>
                <a:uFillTx/>
                <a:latin typeface="Arial"/>
              </a:rPr>
              <a:t>An asset is valuable because of the future cash flows it is expected to generate, discounted at a rate that reflects time and risk.</a:t>
            </a:r>
            <a:endParaRPr lang="en-US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7" name="Shape 18"/>
          <p:cNvSpPr/>
          <p:nvPr/>
        </p:nvSpPr>
        <p:spPr>
          <a:xfrm>
            <a:off x="841320" y="3063240"/>
            <a:ext cx="1608840" cy="1234080"/>
          </a:xfrm>
          <a:prstGeom prst="roundRect">
            <a:avLst>
              <a:gd name="adj" fmla="val 5926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18" name="Text 19"/>
          <p:cNvSpPr/>
          <p:nvPr/>
        </p:nvSpPr>
        <p:spPr>
          <a:xfrm>
            <a:off x="951120" y="3227760"/>
            <a:ext cx="138960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Bonds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9" name="Text 20"/>
          <p:cNvSpPr/>
          <p:nvPr/>
        </p:nvSpPr>
        <p:spPr>
          <a:xfrm>
            <a:off x="960120" y="3684960"/>
            <a:ext cx="1371240" cy="520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1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Value coupons and par value using YTM.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0" name="Shape 21"/>
          <p:cNvSpPr/>
          <p:nvPr/>
        </p:nvSpPr>
        <p:spPr>
          <a:xfrm>
            <a:off x="2597040" y="3063240"/>
            <a:ext cx="1608840" cy="1234080"/>
          </a:xfrm>
          <a:prstGeom prst="roundRect">
            <a:avLst>
              <a:gd name="adj" fmla="val 5926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21" name="Text 22"/>
          <p:cNvSpPr/>
          <p:nvPr/>
        </p:nvSpPr>
        <p:spPr>
          <a:xfrm>
            <a:off x="2706480" y="3227760"/>
            <a:ext cx="138960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Stocks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2" name="Text 23"/>
          <p:cNvSpPr/>
          <p:nvPr/>
        </p:nvSpPr>
        <p:spPr>
          <a:xfrm>
            <a:off x="2715840" y="3684960"/>
            <a:ext cx="1371240" cy="520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700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Value expected dividends or earnings using required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3" name="Shape 24"/>
          <p:cNvSpPr/>
          <p:nvPr/>
        </p:nvSpPr>
        <p:spPr>
          <a:xfrm>
            <a:off x="4352400" y="3063240"/>
            <a:ext cx="1608840" cy="1234080"/>
          </a:xfrm>
          <a:prstGeom prst="roundRect">
            <a:avLst>
              <a:gd name="adj" fmla="val 5926"/>
            </a:avLst>
          </a:prstGeom>
          <a:solidFill>
            <a:srgbClr val="F7FBFF"/>
          </a:solidFill>
          <a:ln w="1270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24" name="Text 25"/>
          <p:cNvSpPr/>
          <p:nvPr/>
        </p:nvSpPr>
        <p:spPr>
          <a:xfrm>
            <a:off x="4462200" y="3227760"/>
            <a:ext cx="138960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50" b="1" u="none" strike="noStrike">
                <a:solidFill>
                  <a:srgbClr val="0B5CAD"/>
                </a:solidFill>
                <a:effectLst/>
                <a:uFillTx/>
                <a:latin typeface="Arial"/>
              </a:rPr>
              <a:t>Firm value</a:t>
            </a:r>
            <a:endParaRPr lang="en-US" sz="145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5" name="Text 26"/>
          <p:cNvSpPr/>
          <p:nvPr/>
        </p:nvSpPr>
        <p:spPr>
          <a:xfrm>
            <a:off x="4471560" y="3684960"/>
            <a:ext cx="1371240" cy="520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77500" lnSpcReduction="2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Value expected free cash flows and terminal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6" name="Shape 27"/>
          <p:cNvSpPr/>
          <p:nvPr/>
        </p:nvSpPr>
        <p:spPr>
          <a:xfrm>
            <a:off x="6263640" y="3063240"/>
            <a:ext cx="4891680" cy="1234080"/>
          </a:xfrm>
          <a:prstGeom prst="roundRect">
            <a:avLst>
              <a:gd name="adj" fmla="val 5926"/>
            </a:avLst>
          </a:prstGeom>
          <a:solidFill>
            <a:srgbClr val="EAF4FC"/>
          </a:solidFill>
          <a:ln w="12700">
            <a:solidFill>
              <a:srgbClr val="EAF4F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pic>
        <p:nvPicPr>
          <p:cNvPr id="1527" name="Image 0" descr="/mnt/data/modern_financial_dashboard_and_analysis.png"/>
          <p:cNvPicPr/>
          <p:nvPr/>
        </p:nvPicPr>
        <p:blipFill>
          <a:blip r:embed="rId3"/>
          <a:srcRect t="28333" b="28333"/>
          <a:stretch/>
        </p:blipFill>
        <p:spPr>
          <a:xfrm>
            <a:off x="6291000" y="3090600"/>
            <a:ext cx="4836960" cy="11793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28" name="Shape 28"/>
          <p:cNvSpPr/>
          <p:nvPr/>
        </p:nvSpPr>
        <p:spPr>
          <a:xfrm>
            <a:off x="841320" y="4617720"/>
            <a:ext cx="2102760" cy="26928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29" name="Text 29"/>
          <p:cNvSpPr/>
          <p:nvPr/>
        </p:nvSpPr>
        <p:spPr>
          <a:xfrm>
            <a:off x="896040" y="4681800"/>
            <a:ext cx="1992960" cy="17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Practice item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0" name="Shape 30"/>
          <p:cNvSpPr/>
          <p:nvPr/>
        </p:nvSpPr>
        <p:spPr>
          <a:xfrm>
            <a:off x="2944440" y="4617720"/>
            <a:ext cx="8210880" cy="269280"/>
          </a:xfrm>
          <a:prstGeom prst="rect">
            <a:avLst/>
          </a:prstGeom>
          <a:solidFill>
            <a:srgbClr val="0B5CAD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31" name="Text 31"/>
          <p:cNvSpPr/>
          <p:nvPr/>
        </p:nvSpPr>
        <p:spPr>
          <a:xfrm>
            <a:off x="2999160" y="4681800"/>
            <a:ext cx="8101080" cy="17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Student task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2" name="Shape 32"/>
          <p:cNvSpPr/>
          <p:nvPr/>
        </p:nvSpPr>
        <p:spPr>
          <a:xfrm>
            <a:off x="841320" y="4887360"/>
            <a:ext cx="2102760" cy="269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33" name="Text 33"/>
          <p:cNvSpPr/>
          <p:nvPr/>
        </p:nvSpPr>
        <p:spPr>
          <a:xfrm>
            <a:off x="896040" y="4951440"/>
            <a:ext cx="1992960" cy="17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Bond valuation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4" name="Shape 34"/>
          <p:cNvSpPr/>
          <p:nvPr/>
        </p:nvSpPr>
        <p:spPr>
          <a:xfrm>
            <a:off x="2944440" y="4887360"/>
            <a:ext cx="8210880" cy="269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35" name="Text 35"/>
          <p:cNvSpPr/>
          <p:nvPr/>
        </p:nvSpPr>
        <p:spPr>
          <a:xfrm>
            <a:off x="2999160" y="4951440"/>
            <a:ext cx="8101080" cy="17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Calculate price and classify premium, discount, or par.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6" name="Shape 36"/>
          <p:cNvSpPr/>
          <p:nvPr/>
        </p:nvSpPr>
        <p:spPr>
          <a:xfrm>
            <a:off x="841320" y="5157360"/>
            <a:ext cx="2102760" cy="26928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37" name="Text 37"/>
          <p:cNvSpPr/>
          <p:nvPr/>
        </p:nvSpPr>
        <p:spPr>
          <a:xfrm>
            <a:off x="896040" y="5221080"/>
            <a:ext cx="1992960" cy="17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Stock valuation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8" name="Shape 38"/>
          <p:cNvSpPr/>
          <p:nvPr/>
        </p:nvSpPr>
        <p:spPr>
          <a:xfrm>
            <a:off x="2944440" y="5157360"/>
            <a:ext cx="8210880" cy="269280"/>
          </a:xfrm>
          <a:prstGeom prst="rect">
            <a:avLst/>
          </a:prstGeom>
          <a:solidFill>
            <a:srgbClr val="F7FB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39" name="Text 39"/>
          <p:cNvSpPr/>
          <p:nvPr/>
        </p:nvSpPr>
        <p:spPr>
          <a:xfrm>
            <a:off x="2999160" y="5221080"/>
            <a:ext cx="8101080" cy="17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Use constant growth model and interpret value versus price.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40" name="Shape 40"/>
          <p:cNvSpPr/>
          <p:nvPr/>
        </p:nvSpPr>
        <p:spPr>
          <a:xfrm>
            <a:off x="841320" y="5427000"/>
            <a:ext cx="2102760" cy="269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41" name="Text 41"/>
          <p:cNvSpPr/>
          <p:nvPr/>
        </p:nvSpPr>
        <p:spPr>
          <a:xfrm>
            <a:off x="896040" y="5491080"/>
            <a:ext cx="1992960" cy="17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Firm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42" name="Shape 42"/>
          <p:cNvSpPr/>
          <p:nvPr/>
        </p:nvSpPr>
        <p:spPr>
          <a:xfrm>
            <a:off x="2944440" y="5427000"/>
            <a:ext cx="8210880" cy="269280"/>
          </a:xfrm>
          <a:prstGeom prst="rect">
            <a:avLst/>
          </a:prstGeom>
          <a:solidFill>
            <a:srgbClr val="FFFFFF"/>
          </a:solidFill>
          <a:ln w="8890">
            <a:solidFill>
              <a:srgbClr val="B7D7F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en-US" sz="18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1543" name="Text 43"/>
          <p:cNvSpPr/>
          <p:nvPr/>
        </p:nvSpPr>
        <p:spPr>
          <a:xfrm>
            <a:off x="2999160" y="5491080"/>
            <a:ext cx="8101080" cy="177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1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102A43"/>
                </a:solidFill>
                <a:effectLst/>
                <a:uFillTx/>
                <a:latin typeface="Arial"/>
              </a:rPr>
              <a:t>Explain how higher risk changes required return and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9" name="Rounded Rectangle 1588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590" name="Rectangle 1589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1</a:t>
            </a:r>
          </a:p>
        </p:txBody>
      </p:sp>
      <p:sp>
        <p:nvSpPr>
          <p:cNvPr id="1591" name="Rectangle 1590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596" name="Rounded Rectangle 1595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01/10</a:t>
            </a:r>
          </a:p>
        </p:txBody>
      </p:sp>
      <p:sp>
        <p:nvSpPr>
          <p:cNvPr id="1610" name="Rectangle 1609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Which statement best describes valuation in finance?</a:t>
            </a:r>
          </a:p>
        </p:txBody>
      </p:sp>
      <p:sp>
        <p:nvSpPr>
          <p:cNvPr id="1611" name="Rounded Rectangle 1610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12" name="Rounded Rectangle 1611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1613" name="Rectangle 1612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Recording past transactions</a:t>
            </a:r>
          </a:p>
        </p:txBody>
      </p:sp>
      <p:sp>
        <p:nvSpPr>
          <p:cNvPr id="1614" name="Rounded Rectangle 1613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15" name="Rounded Rectangle 1614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1616" name="Rectangle 1615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Estimating what an asset should be worth today</a:t>
            </a:r>
          </a:p>
        </p:txBody>
      </p:sp>
      <p:sp>
        <p:nvSpPr>
          <p:cNvPr id="1617" name="Rounded Rectangle 1616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18" name="Rounded Rectangle 1617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C</a:t>
            </a:r>
          </a:p>
        </p:txBody>
      </p:sp>
      <p:sp>
        <p:nvSpPr>
          <p:cNvPr id="1619" name="Rectangle 1618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Preparing a tax return</a:t>
            </a:r>
          </a:p>
        </p:txBody>
      </p:sp>
      <p:sp>
        <p:nvSpPr>
          <p:cNvPr id="1620" name="Rounded Rectangle 1619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21" name="Rounded Rectangle 1620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1622" name="Rectangle 1621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Counting physical inventory</a:t>
            </a:r>
          </a:p>
        </p:txBody>
      </p:sp>
      <p:sp>
        <p:nvSpPr>
          <p:cNvPr id="1623" name="Rounded Rectangle 1622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24" name="Rounded Rectangle 1623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1625" name="Rounded Rectangle 1624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B</a:t>
            </a:r>
          </a:p>
        </p:txBody>
      </p:sp>
      <p:sp>
        <p:nvSpPr>
          <p:cNvPr id="1626" name="Rectangle 1625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Estimating what an asset should be worth today</a:t>
            </a:r>
          </a:p>
        </p:txBody>
      </p:sp>
      <p:sp>
        <p:nvSpPr>
          <p:cNvPr id="1627" name="Rounded Rectangle 1626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1628" name="Rectangle 1627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estimates today’s worth by discounting expected future cash flows at an appropriate required return.</a:t>
            </a:r>
          </a:p>
        </p:txBody>
      </p:sp>
      <p:sp>
        <p:nvSpPr>
          <p:cNvPr id="1629" name="Rounded Rectangle 1628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Cash flows, timing, and risk drive value.</a:t>
            </a:r>
          </a:p>
        </p:txBody>
      </p:sp>
      <p:sp>
        <p:nvSpPr>
          <p:cNvPr id="1630" name="Rectangle 1629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1631" name="Rectangle 1630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46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20E0C05E-9E6B-8ABF-78E2-ECC3F28E0BFC}"/>
              </a:ext>
            </a:extLst>
          </p:cNvPr>
          <p:cNvSpPr/>
          <p:nvPr/>
        </p:nvSpPr>
        <p:spPr>
          <a:xfrm>
            <a:off x="24638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A284630-C655-540E-A875-5B061FEA7A16}"/>
              </a:ext>
            </a:extLst>
          </p:cNvPr>
          <p:cNvSpPr/>
          <p:nvPr/>
        </p:nvSpPr>
        <p:spPr>
          <a:xfrm>
            <a:off x="26924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26FB088-AB6E-2657-E36D-71C44FBE7E73}"/>
              </a:ext>
            </a:extLst>
          </p:cNvPr>
          <p:cNvSpPr/>
          <p:nvPr/>
        </p:nvSpPr>
        <p:spPr>
          <a:xfrm>
            <a:off x="29210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9C70C0A-D3C4-622E-8823-3F904D98421F}"/>
              </a:ext>
            </a:extLst>
          </p:cNvPr>
          <p:cNvSpPr/>
          <p:nvPr/>
        </p:nvSpPr>
        <p:spPr>
          <a:xfrm>
            <a:off x="31496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5C689952-8B02-3050-9938-692B98F02D21}"/>
              </a:ext>
            </a:extLst>
          </p:cNvPr>
          <p:cNvSpPr/>
          <p:nvPr/>
        </p:nvSpPr>
        <p:spPr>
          <a:xfrm>
            <a:off x="33782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D29119E9-8EDB-E913-742B-BA2C84BACD36}"/>
              </a:ext>
            </a:extLst>
          </p:cNvPr>
          <p:cNvSpPr/>
          <p:nvPr/>
        </p:nvSpPr>
        <p:spPr>
          <a:xfrm>
            <a:off x="36068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135229DB-775F-E01F-DAD6-0A2DD93CC232}"/>
              </a:ext>
            </a:extLst>
          </p:cNvPr>
          <p:cNvSpPr/>
          <p:nvPr/>
        </p:nvSpPr>
        <p:spPr>
          <a:xfrm>
            <a:off x="38354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DAE0A2F5-CA7B-6FE3-ED3D-0A42959F0495}"/>
              </a:ext>
            </a:extLst>
          </p:cNvPr>
          <p:cNvSpPr/>
          <p:nvPr/>
        </p:nvSpPr>
        <p:spPr>
          <a:xfrm>
            <a:off x="40640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C01E1AF6-CD76-FF46-7067-860B068974D8}"/>
              </a:ext>
            </a:extLst>
          </p:cNvPr>
          <p:cNvSpPr/>
          <p:nvPr/>
        </p:nvSpPr>
        <p:spPr>
          <a:xfrm>
            <a:off x="42926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BFCB3A0D-3E4F-B682-1801-BB10933D3879}"/>
              </a:ext>
            </a:extLst>
          </p:cNvPr>
          <p:cNvSpPr/>
          <p:nvPr/>
        </p:nvSpPr>
        <p:spPr>
          <a:xfrm>
            <a:off x="45212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3" name="Rounded Rectangle 1632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634" name="Rectangle 1633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2</a:t>
            </a:r>
          </a:p>
        </p:txBody>
      </p:sp>
      <p:sp>
        <p:nvSpPr>
          <p:cNvPr id="1635" name="Rectangle 1634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640" name="Rounded Rectangle 1639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02/10</a:t>
            </a:r>
          </a:p>
        </p:txBody>
      </p:sp>
      <p:sp>
        <p:nvSpPr>
          <p:cNvPr id="1654" name="Rectangle 1653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 bond has par value of $1,000 and an annual coupon rate of 8%. What is the annual coupon payment?</a:t>
            </a:r>
          </a:p>
        </p:txBody>
      </p:sp>
      <p:sp>
        <p:nvSpPr>
          <p:cNvPr id="1655" name="Rounded Rectangle 1654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56" name="Rounded Rectangle 1655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1657" name="Rectangle 1656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$8</a:t>
            </a:r>
          </a:p>
        </p:txBody>
      </p:sp>
      <p:sp>
        <p:nvSpPr>
          <p:cNvPr id="1658" name="Rounded Rectangle 1657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59" name="Rounded Rectangle 1658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1660" name="Rectangle 1659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$80</a:t>
            </a:r>
          </a:p>
        </p:txBody>
      </p:sp>
      <p:sp>
        <p:nvSpPr>
          <p:cNvPr id="1661" name="Rounded Rectangle 1660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62" name="Rounded Rectangle 1661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C</a:t>
            </a:r>
          </a:p>
        </p:txBody>
      </p:sp>
      <p:sp>
        <p:nvSpPr>
          <p:cNvPr id="1663" name="Rectangle 1662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$800</a:t>
            </a:r>
          </a:p>
        </p:txBody>
      </p:sp>
      <p:sp>
        <p:nvSpPr>
          <p:cNvPr id="1664" name="Rounded Rectangle 1663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65" name="Rounded Rectangle 1664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1666" name="Rectangle 1665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$1,080</a:t>
            </a:r>
          </a:p>
        </p:txBody>
      </p:sp>
      <p:sp>
        <p:nvSpPr>
          <p:cNvPr id="1667" name="Rounded Rectangle 1666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668" name="Rounded Rectangle 1667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1669" name="Rounded Rectangle 1668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B</a:t>
            </a:r>
          </a:p>
        </p:txBody>
      </p:sp>
      <p:sp>
        <p:nvSpPr>
          <p:cNvPr id="1670" name="Rectangle 1669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$80</a:t>
            </a:r>
          </a:p>
        </p:txBody>
      </p:sp>
      <p:sp>
        <p:nvSpPr>
          <p:cNvPr id="1671" name="Rounded Rectangle 1670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1672" name="Rectangle 1671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Annual coupon payment = Par value × Coupon rate = $1,000 × 8% = $80.</a:t>
            </a:r>
          </a:p>
        </p:txBody>
      </p:sp>
      <p:sp>
        <p:nvSpPr>
          <p:cNvPr id="1673" name="Rounded Rectangle 1672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Apply the coupon rate to par value.</a:t>
            </a:r>
          </a:p>
        </p:txBody>
      </p:sp>
      <p:sp>
        <p:nvSpPr>
          <p:cNvPr id="1674" name="Rectangle 1673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1675" name="Rectangle 1674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47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24BC7FE-0E17-9ABB-A544-9EB9D99F9553}"/>
              </a:ext>
            </a:extLst>
          </p:cNvPr>
          <p:cNvSpPr/>
          <p:nvPr/>
        </p:nvSpPr>
        <p:spPr>
          <a:xfrm>
            <a:off x="24892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F6C5D4C-D13C-97B9-8DEF-D092401DE694}"/>
              </a:ext>
            </a:extLst>
          </p:cNvPr>
          <p:cNvSpPr/>
          <p:nvPr/>
        </p:nvSpPr>
        <p:spPr>
          <a:xfrm>
            <a:off x="27178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17AE954-33D3-C356-CD62-31D218F0799C}"/>
              </a:ext>
            </a:extLst>
          </p:cNvPr>
          <p:cNvSpPr/>
          <p:nvPr/>
        </p:nvSpPr>
        <p:spPr>
          <a:xfrm>
            <a:off x="29464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DD60259-0ACD-39D9-97DB-6D386BA589C1}"/>
              </a:ext>
            </a:extLst>
          </p:cNvPr>
          <p:cNvSpPr/>
          <p:nvPr/>
        </p:nvSpPr>
        <p:spPr>
          <a:xfrm>
            <a:off x="31750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C7DEC88B-1CC7-7B70-E7C2-F5B5F4F2E8CD}"/>
              </a:ext>
            </a:extLst>
          </p:cNvPr>
          <p:cNvSpPr/>
          <p:nvPr/>
        </p:nvSpPr>
        <p:spPr>
          <a:xfrm>
            <a:off x="34036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C8B94A5-B183-9319-1203-564F049E7A61}"/>
              </a:ext>
            </a:extLst>
          </p:cNvPr>
          <p:cNvSpPr/>
          <p:nvPr/>
        </p:nvSpPr>
        <p:spPr>
          <a:xfrm>
            <a:off x="36322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2C34939-5C42-B953-FBAE-557A36E43650}"/>
              </a:ext>
            </a:extLst>
          </p:cNvPr>
          <p:cNvSpPr/>
          <p:nvPr/>
        </p:nvSpPr>
        <p:spPr>
          <a:xfrm>
            <a:off x="38608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56B8369-A412-9C3F-D7FF-8B29D4087B81}"/>
              </a:ext>
            </a:extLst>
          </p:cNvPr>
          <p:cNvSpPr/>
          <p:nvPr/>
        </p:nvSpPr>
        <p:spPr>
          <a:xfrm>
            <a:off x="40894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53384AF-4914-337A-F278-896745F7D757}"/>
              </a:ext>
            </a:extLst>
          </p:cNvPr>
          <p:cNvSpPr/>
          <p:nvPr/>
        </p:nvSpPr>
        <p:spPr>
          <a:xfrm>
            <a:off x="43180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9E1B83A-8C1D-73E2-BC23-9D8AA6CE4221}"/>
              </a:ext>
            </a:extLst>
          </p:cNvPr>
          <p:cNvSpPr/>
          <p:nvPr/>
        </p:nvSpPr>
        <p:spPr>
          <a:xfrm>
            <a:off x="45466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7" name="Rounded Rectangle 1676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678" name="Rectangle 1677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3</a:t>
            </a:r>
          </a:p>
        </p:txBody>
      </p:sp>
      <p:sp>
        <p:nvSpPr>
          <p:cNvPr id="1679" name="Rectangle 1678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684" name="Rounded Rectangle 1683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03/10</a:t>
            </a:r>
          </a:p>
        </p:txBody>
      </p:sp>
      <p:sp>
        <p:nvSpPr>
          <p:cNvPr id="1698" name="Rectangle 1697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 bond price is calculated as:</a:t>
            </a:r>
          </a:p>
        </p:txBody>
      </p:sp>
      <p:sp>
        <p:nvSpPr>
          <p:cNvPr id="1699" name="Rounded Rectangle 1698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00" name="Rounded Rectangle 1699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1701" name="Rectangle 1700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PV of coupons only</a:t>
            </a:r>
          </a:p>
        </p:txBody>
      </p:sp>
      <p:sp>
        <p:nvSpPr>
          <p:cNvPr id="1702" name="Rounded Rectangle 1701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03" name="Rounded Rectangle 1702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B</a:t>
            </a:r>
          </a:p>
        </p:txBody>
      </p:sp>
      <p:sp>
        <p:nvSpPr>
          <p:cNvPr id="1704" name="Rectangle 1703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PV of par value only</a:t>
            </a:r>
          </a:p>
        </p:txBody>
      </p:sp>
      <p:sp>
        <p:nvSpPr>
          <p:cNvPr id="1705" name="Rounded Rectangle 1704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06" name="Rounded Rectangle 1705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C</a:t>
            </a:r>
          </a:p>
        </p:txBody>
      </p:sp>
      <p:sp>
        <p:nvSpPr>
          <p:cNvPr id="1707" name="Rectangle 1706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PV of coupons plus PV of par value</a:t>
            </a:r>
          </a:p>
        </p:txBody>
      </p:sp>
      <p:sp>
        <p:nvSpPr>
          <p:cNvPr id="1708" name="Rounded Rectangle 1707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09" name="Rounded Rectangle 1708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1710" name="Rectangle 1709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Coupon rate plus maturity</a:t>
            </a:r>
          </a:p>
        </p:txBody>
      </p:sp>
      <p:sp>
        <p:nvSpPr>
          <p:cNvPr id="1711" name="Rounded Rectangle 1710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12" name="Rounded Rectangle 1711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1713" name="Rounded Rectangle 1712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C</a:t>
            </a:r>
          </a:p>
        </p:txBody>
      </p:sp>
      <p:sp>
        <p:nvSpPr>
          <p:cNvPr id="1714" name="Rectangle 1713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PV of coupons plus PV of par value</a:t>
            </a:r>
          </a:p>
        </p:txBody>
      </p:sp>
      <p:sp>
        <p:nvSpPr>
          <p:cNvPr id="1715" name="Rounded Rectangle 1714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1716" name="Rectangle 1715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 bond’s value equals the present value of coupon payments plus the present value of the principal paid at maturity.</a:t>
            </a:r>
          </a:p>
        </p:txBody>
      </p:sp>
      <p:sp>
        <p:nvSpPr>
          <p:cNvPr id="1717" name="Rounded Rectangle 1716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Bond price has two parts: coupon annuity and par repayment.</a:t>
            </a:r>
          </a:p>
        </p:txBody>
      </p:sp>
      <p:sp>
        <p:nvSpPr>
          <p:cNvPr id="1718" name="Rectangle 1717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1719" name="Rectangle 1718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48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FF7F409-A55C-C626-2308-0AFF606272F3}"/>
              </a:ext>
            </a:extLst>
          </p:cNvPr>
          <p:cNvSpPr/>
          <p:nvPr/>
        </p:nvSpPr>
        <p:spPr>
          <a:xfrm>
            <a:off x="24130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FC6A020-8773-185E-F1AE-A4CF7F31ADD3}"/>
              </a:ext>
            </a:extLst>
          </p:cNvPr>
          <p:cNvSpPr/>
          <p:nvPr/>
        </p:nvSpPr>
        <p:spPr>
          <a:xfrm>
            <a:off x="26416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4A83EA3-3B55-AF55-9B38-9F1A60D0185F}"/>
              </a:ext>
            </a:extLst>
          </p:cNvPr>
          <p:cNvSpPr/>
          <p:nvPr/>
        </p:nvSpPr>
        <p:spPr>
          <a:xfrm>
            <a:off x="28702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CAB3526-2B3D-2837-DE48-D9EA54E12F10}"/>
              </a:ext>
            </a:extLst>
          </p:cNvPr>
          <p:cNvSpPr/>
          <p:nvPr/>
        </p:nvSpPr>
        <p:spPr>
          <a:xfrm>
            <a:off x="30988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A009FE3-63FE-172E-D3FB-4AB297006A9B}"/>
              </a:ext>
            </a:extLst>
          </p:cNvPr>
          <p:cNvSpPr/>
          <p:nvPr/>
        </p:nvSpPr>
        <p:spPr>
          <a:xfrm>
            <a:off x="33274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926713A-B970-8471-52E7-450CD60DD253}"/>
              </a:ext>
            </a:extLst>
          </p:cNvPr>
          <p:cNvSpPr/>
          <p:nvPr/>
        </p:nvSpPr>
        <p:spPr>
          <a:xfrm>
            <a:off x="35560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7E7CC2B-6558-7FB5-1BAF-573854018518}"/>
              </a:ext>
            </a:extLst>
          </p:cNvPr>
          <p:cNvSpPr/>
          <p:nvPr/>
        </p:nvSpPr>
        <p:spPr>
          <a:xfrm>
            <a:off x="37846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9F5A493-7A48-A888-1768-8BB8FFDBF411}"/>
              </a:ext>
            </a:extLst>
          </p:cNvPr>
          <p:cNvSpPr/>
          <p:nvPr/>
        </p:nvSpPr>
        <p:spPr>
          <a:xfrm>
            <a:off x="40132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F413354-B5EA-C9A7-07C0-1328CDDBCF9E}"/>
              </a:ext>
            </a:extLst>
          </p:cNvPr>
          <p:cNvSpPr/>
          <p:nvPr/>
        </p:nvSpPr>
        <p:spPr>
          <a:xfrm>
            <a:off x="42418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9B82457-D85F-AACE-B415-65285C74D709}"/>
              </a:ext>
            </a:extLst>
          </p:cNvPr>
          <p:cNvSpPr/>
          <p:nvPr/>
        </p:nvSpPr>
        <p:spPr>
          <a:xfrm>
            <a:off x="44704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1" name="Rounded Rectangle 1720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722" name="Rectangle 1721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4</a:t>
            </a:r>
          </a:p>
        </p:txBody>
      </p:sp>
      <p:sp>
        <p:nvSpPr>
          <p:cNvPr id="1723" name="Rectangle 1722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728" name="Rounded Rectangle 1727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04/10</a:t>
            </a:r>
          </a:p>
        </p:txBody>
      </p:sp>
      <p:sp>
        <p:nvSpPr>
          <p:cNvPr id="1742" name="Rectangle 1741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If a bond’s coupon rate is greater than its yield to maturity, the bond usually sells:</a:t>
            </a:r>
          </a:p>
        </p:txBody>
      </p:sp>
      <p:sp>
        <p:nvSpPr>
          <p:cNvPr id="1743" name="Rounded Rectangle 1742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44" name="Rounded Rectangle 1743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1745" name="Rectangle 1744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At a discount</a:t>
            </a:r>
          </a:p>
        </p:txBody>
      </p:sp>
      <p:sp>
        <p:nvSpPr>
          <p:cNvPr id="1746" name="Rounded Rectangle 1745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47" name="Rounded Rectangle 1746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B</a:t>
            </a:r>
          </a:p>
        </p:txBody>
      </p:sp>
      <p:sp>
        <p:nvSpPr>
          <p:cNvPr id="1748" name="Rectangle 1747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At par</a:t>
            </a:r>
          </a:p>
        </p:txBody>
      </p:sp>
      <p:sp>
        <p:nvSpPr>
          <p:cNvPr id="1749" name="Rounded Rectangle 1748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50" name="Rounded Rectangle 1749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C</a:t>
            </a:r>
          </a:p>
        </p:txBody>
      </p:sp>
      <p:sp>
        <p:nvSpPr>
          <p:cNvPr id="1751" name="Rectangle 1750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At a premium</a:t>
            </a:r>
          </a:p>
        </p:txBody>
      </p:sp>
      <p:sp>
        <p:nvSpPr>
          <p:cNvPr id="1752" name="Rounded Rectangle 1751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53" name="Rounded Rectangle 1752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1754" name="Rectangle 1753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At zero value</a:t>
            </a:r>
          </a:p>
        </p:txBody>
      </p:sp>
      <p:sp>
        <p:nvSpPr>
          <p:cNvPr id="1755" name="Rounded Rectangle 1754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56" name="Rounded Rectangle 1755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1757" name="Rounded Rectangle 1756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C</a:t>
            </a:r>
          </a:p>
        </p:txBody>
      </p:sp>
      <p:sp>
        <p:nvSpPr>
          <p:cNvPr id="1758" name="Rectangle 1757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At a premium</a:t>
            </a:r>
          </a:p>
        </p:txBody>
      </p:sp>
      <p:sp>
        <p:nvSpPr>
          <p:cNvPr id="1759" name="Rounded Rectangle 1758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1760" name="Rectangle 1759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When the coupon rate is above the required return, investors pay more than par for the attractive coupon stream.</a:t>
            </a:r>
          </a:p>
        </p:txBody>
      </p:sp>
      <p:sp>
        <p:nvSpPr>
          <p:cNvPr id="1761" name="Rounded Rectangle 1760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Coupon rate &gt; YTM means price &gt; par.</a:t>
            </a:r>
          </a:p>
        </p:txBody>
      </p:sp>
      <p:sp>
        <p:nvSpPr>
          <p:cNvPr id="1762" name="Rectangle 1761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1763" name="Rectangle 1762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49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C8D5DD3-7645-583C-F0E3-268A0A2A5F07}"/>
              </a:ext>
            </a:extLst>
          </p:cNvPr>
          <p:cNvSpPr/>
          <p:nvPr/>
        </p:nvSpPr>
        <p:spPr>
          <a:xfrm>
            <a:off x="24257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8E3E9A3-0FAF-0637-E843-613659D609A0}"/>
              </a:ext>
            </a:extLst>
          </p:cNvPr>
          <p:cNvSpPr/>
          <p:nvPr/>
        </p:nvSpPr>
        <p:spPr>
          <a:xfrm>
            <a:off x="26543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126C797-D475-7E77-794F-00A472175C0F}"/>
              </a:ext>
            </a:extLst>
          </p:cNvPr>
          <p:cNvSpPr/>
          <p:nvPr/>
        </p:nvSpPr>
        <p:spPr>
          <a:xfrm>
            <a:off x="28829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A538124-3991-7DB2-BC92-C2CAB23B178F}"/>
              </a:ext>
            </a:extLst>
          </p:cNvPr>
          <p:cNvSpPr/>
          <p:nvPr/>
        </p:nvSpPr>
        <p:spPr>
          <a:xfrm>
            <a:off x="31115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E473091-3E18-695D-1394-401099D1B620}"/>
              </a:ext>
            </a:extLst>
          </p:cNvPr>
          <p:cNvSpPr/>
          <p:nvPr/>
        </p:nvSpPr>
        <p:spPr>
          <a:xfrm>
            <a:off x="33401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8DA6004-65E4-6348-696B-CCEB8949BE3E}"/>
              </a:ext>
            </a:extLst>
          </p:cNvPr>
          <p:cNvSpPr/>
          <p:nvPr/>
        </p:nvSpPr>
        <p:spPr>
          <a:xfrm>
            <a:off x="35687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E6D1EAA-425F-7A68-7B54-E8EFBDE96097}"/>
              </a:ext>
            </a:extLst>
          </p:cNvPr>
          <p:cNvSpPr/>
          <p:nvPr/>
        </p:nvSpPr>
        <p:spPr>
          <a:xfrm>
            <a:off x="37973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14A8747-36AC-7BD6-4A04-2ACA1D8B8762}"/>
              </a:ext>
            </a:extLst>
          </p:cNvPr>
          <p:cNvSpPr/>
          <p:nvPr/>
        </p:nvSpPr>
        <p:spPr>
          <a:xfrm>
            <a:off x="40259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8A7EF72-271A-8A90-CE3A-A4E1C2988EB3}"/>
              </a:ext>
            </a:extLst>
          </p:cNvPr>
          <p:cNvSpPr/>
          <p:nvPr/>
        </p:nvSpPr>
        <p:spPr>
          <a:xfrm>
            <a:off x="42545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E8C75FC-F378-B967-C89C-D4A1A7ADCAB8}"/>
              </a:ext>
            </a:extLst>
          </p:cNvPr>
          <p:cNvSpPr/>
          <p:nvPr/>
        </p:nvSpPr>
        <p:spPr>
          <a:xfrm>
            <a:off x="44831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5" name="Rounded Rectangle 1764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766" name="Rectangle 1765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5</a:t>
            </a:r>
          </a:p>
        </p:txBody>
      </p:sp>
      <p:sp>
        <p:nvSpPr>
          <p:cNvPr id="1767" name="Rectangle 1766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772" name="Rounded Rectangle 1771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05/10</a:t>
            </a:r>
          </a:p>
        </p:txBody>
      </p:sp>
      <p:sp>
        <p:nvSpPr>
          <p:cNvPr id="1786" name="Rectangle 1785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When market interest rates increase, holding bond cash flows constant, bond prices usually:</a:t>
            </a:r>
          </a:p>
        </p:txBody>
      </p:sp>
      <p:sp>
        <p:nvSpPr>
          <p:cNvPr id="1787" name="Rounded Rectangle 1786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88" name="Rounded Rectangle 1787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1789" name="Rectangle 1788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Increase</a:t>
            </a:r>
          </a:p>
        </p:txBody>
      </p:sp>
      <p:sp>
        <p:nvSpPr>
          <p:cNvPr id="1790" name="Rounded Rectangle 1789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91" name="Rounded Rectangle 1790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1792" name="Rectangle 1791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Decrease</a:t>
            </a:r>
          </a:p>
        </p:txBody>
      </p:sp>
      <p:sp>
        <p:nvSpPr>
          <p:cNvPr id="1793" name="Rounded Rectangle 1792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94" name="Rounded Rectangle 1793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C</a:t>
            </a:r>
          </a:p>
        </p:txBody>
      </p:sp>
      <p:sp>
        <p:nvSpPr>
          <p:cNvPr id="1795" name="Rectangle 1794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Remain exactly the same</a:t>
            </a:r>
          </a:p>
        </p:txBody>
      </p:sp>
      <p:sp>
        <p:nvSpPr>
          <p:cNvPr id="1796" name="Rounded Rectangle 1795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797" name="Rounded Rectangle 1796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1798" name="Rectangle 1797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Become equal to coupon payment</a:t>
            </a:r>
          </a:p>
        </p:txBody>
      </p:sp>
      <p:sp>
        <p:nvSpPr>
          <p:cNvPr id="1799" name="Rounded Rectangle 1798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00" name="Rounded Rectangle 1799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1801" name="Rounded Rectangle 1800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B</a:t>
            </a:r>
          </a:p>
        </p:txBody>
      </p:sp>
      <p:sp>
        <p:nvSpPr>
          <p:cNvPr id="1802" name="Rectangle 1801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Decrease</a:t>
            </a:r>
          </a:p>
        </p:txBody>
      </p:sp>
      <p:sp>
        <p:nvSpPr>
          <p:cNvPr id="1803" name="Rounded Rectangle 1802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1804" name="Rectangle 1803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 higher required return increases the discount rate and reduces the present value of fixed bond cash flows.</a:t>
            </a:r>
          </a:p>
        </p:txBody>
      </p:sp>
      <p:sp>
        <p:nvSpPr>
          <p:cNvPr id="1805" name="Rounded Rectangle 1804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Rates and bond prices move in opposite directions.</a:t>
            </a:r>
          </a:p>
        </p:txBody>
      </p:sp>
      <p:sp>
        <p:nvSpPr>
          <p:cNvPr id="1806" name="Rectangle 1805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1807" name="Rectangle 1806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50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CC2FCF5D-06C6-70CD-BCED-0FA3F3FECB28}"/>
              </a:ext>
            </a:extLst>
          </p:cNvPr>
          <p:cNvSpPr/>
          <p:nvPr/>
        </p:nvSpPr>
        <p:spPr>
          <a:xfrm>
            <a:off x="24257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7767F80D-6D72-6FB2-D757-B20A1C360746}"/>
              </a:ext>
            </a:extLst>
          </p:cNvPr>
          <p:cNvSpPr/>
          <p:nvPr/>
        </p:nvSpPr>
        <p:spPr>
          <a:xfrm>
            <a:off x="26543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8A09246-234B-0F74-B0EF-0676F849E612}"/>
              </a:ext>
            </a:extLst>
          </p:cNvPr>
          <p:cNvSpPr/>
          <p:nvPr/>
        </p:nvSpPr>
        <p:spPr>
          <a:xfrm>
            <a:off x="28829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F549140-9A44-50B2-5BE7-243EF55BB657}"/>
              </a:ext>
            </a:extLst>
          </p:cNvPr>
          <p:cNvSpPr/>
          <p:nvPr/>
        </p:nvSpPr>
        <p:spPr>
          <a:xfrm>
            <a:off x="31115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BD32F13-DF61-B58A-AEC9-212F5FF501BB}"/>
              </a:ext>
            </a:extLst>
          </p:cNvPr>
          <p:cNvSpPr/>
          <p:nvPr/>
        </p:nvSpPr>
        <p:spPr>
          <a:xfrm>
            <a:off x="33401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5D26BEE7-52BE-AD10-C392-AECE101A2B1E}"/>
              </a:ext>
            </a:extLst>
          </p:cNvPr>
          <p:cNvSpPr/>
          <p:nvPr/>
        </p:nvSpPr>
        <p:spPr>
          <a:xfrm>
            <a:off x="35687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624EAFE3-E7F4-3AAA-7627-E7F231BBCDAC}"/>
              </a:ext>
            </a:extLst>
          </p:cNvPr>
          <p:cNvSpPr/>
          <p:nvPr/>
        </p:nvSpPr>
        <p:spPr>
          <a:xfrm>
            <a:off x="37973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1A4E07E-0495-5C42-A97D-6005A40928AF}"/>
              </a:ext>
            </a:extLst>
          </p:cNvPr>
          <p:cNvSpPr/>
          <p:nvPr/>
        </p:nvSpPr>
        <p:spPr>
          <a:xfrm>
            <a:off x="40259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DACF6EB-835D-3FC1-BA10-CFE5828FA3B4}"/>
              </a:ext>
            </a:extLst>
          </p:cNvPr>
          <p:cNvSpPr/>
          <p:nvPr/>
        </p:nvSpPr>
        <p:spPr>
          <a:xfrm>
            <a:off x="42545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04F51882-0397-4C20-1867-710D47F79CE4}"/>
              </a:ext>
            </a:extLst>
          </p:cNvPr>
          <p:cNvSpPr/>
          <p:nvPr/>
        </p:nvSpPr>
        <p:spPr>
          <a:xfrm>
            <a:off x="44831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8" name="Rounded Rectangle 1807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809" name="Rectangle 1808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6</a:t>
            </a:r>
          </a:p>
        </p:txBody>
      </p:sp>
      <p:sp>
        <p:nvSpPr>
          <p:cNvPr id="1810" name="Rectangle 1809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815" name="Rounded Rectangle 1814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06/10</a:t>
            </a:r>
          </a:p>
        </p:txBody>
      </p:sp>
      <p:sp>
        <p:nvSpPr>
          <p:cNvPr id="1829" name="Rectangle 1828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Which cash flow is normally used to value common stock in the dividend valuation approach?</a:t>
            </a:r>
          </a:p>
        </p:txBody>
      </p:sp>
      <p:sp>
        <p:nvSpPr>
          <p:cNvPr id="1830" name="Rounded Rectangle 1829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31" name="Rounded Rectangle 1830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1832" name="Rectangle 1831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Depreciation</a:t>
            </a:r>
          </a:p>
        </p:txBody>
      </p:sp>
      <p:sp>
        <p:nvSpPr>
          <p:cNvPr id="1833" name="Rounded Rectangle 1832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34" name="Rounded Rectangle 1833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1835" name="Rectangle 1834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Dividends</a:t>
            </a:r>
          </a:p>
        </p:txBody>
      </p:sp>
      <p:sp>
        <p:nvSpPr>
          <p:cNvPr id="1836" name="Rounded Rectangle 1835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37" name="Rounded Rectangle 1836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C</a:t>
            </a:r>
          </a:p>
        </p:txBody>
      </p:sp>
      <p:sp>
        <p:nvSpPr>
          <p:cNvPr id="1838" name="Rectangle 1837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Accounts payable</a:t>
            </a:r>
          </a:p>
        </p:txBody>
      </p:sp>
      <p:sp>
        <p:nvSpPr>
          <p:cNvPr id="1839" name="Rounded Rectangle 1838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40" name="Rounded Rectangle 1839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1841" name="Rectangle 1840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Inventory purchases</a:t>
            </a:r>
          </a:p>
        </p:txBody>
      </p:sp>
      <p:sp>
        <p:nvSpPr>
          <p:cNvPr id="1842" name="Rounded Rectangle 1841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43" name="Rounded Rectangle 1842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1844" name="Rounded Rectangle 1843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B</a:t>
            </a:r>
          </a:p>
        </p:txBody>
      </p:sp>
      <p:sp>
        <p:nvSpPr>
          <p:cNvPr id="1845" name="Rectangle 1844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Dividends</a:t>
            </a:r>
          </a:p>
        </p:txBody>
      </p:sp>
      <p:sp>
        <p:nvSpPr>
          <p:cNvPr id="1846" name="Rounded Rectangle 1845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1847" name="Rectangle 1846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Common stock valuation can be based on the present value of expected dividends paid to shareholders.</a:t>
            </a:r>
          </a:p>
        </p:txBody>
      </p:sp>
      <p:sp>
        <p:nvSpPr>
          <p:cNvPr id="1848" name="Rounded Rectangle 1847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Stock value comes from expected shareholder cash flows.</a:t>
            </a:r>
          </a:p>
        </p:txBody>
      </p:sp>
      <p:sp>
        <p:nvSpPr>
          <p:cNvPr id="1849" name="Rectangle 1848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1850" name="Rectangle 1849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51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48298B6-0A07-044B-E74B-2EFCF42EEE0C}"/>
              </a:ext>
            </a:extLst>
          </p:cNvPr>
          <p:cNvSpPr/>
          <p:nvPr/>
        </p:nvSpPr>
        <p:spPr>
          <a:xfrm>
            <a:off x="24130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7E6D31A-10DD-5703-D7D0-ECBE0C7C43CD}"/>
              </a:ext>
            </a:extLst>
          </p:cNvPr>
          <p:cNvSpPr/>
          <p:nvPr/>
        </p:nvSpPr>
        <p:spPr>
          <a:xfrm>
            <a:off x="26416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1873C35-E999-5FB8-5A3F-FFC0EB62929B}"/>
              </a:ext>
            </a:extLst>
          </p:cNvPr>
          <p:cNvSpPr/>
          <p:nvPr/>
        </p:nvSpPr>
        <p:spPr>
          <a:xfrm>
            <a:off x="28702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E1F58E65-FF57-DCAD-CFE3-A300138E8671}"/>
              </a:ext>
            </a:extLst>
          </p:cNvPr>
          <p:cNvSpPr/>
          <p:nvPr/>
        </p:nvSpPr>
        <p:spPr>
          <a:xfrm>
            <a:off x="30988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2EE123D-9EC9-F5AF-747E-138F5A356FAE}"/>
              </a:ext>
            </a:extLst>
          </p:cNvPr>
          <p:cNvSpPr/>
          <p:nvPr/>
        </p:nvSpPr>
        <p:spPr>
          <a:xfrm>
            <a:off x="33274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E04E9C6-9E28-16CD-931C-6D0A0BCEFAED}"/>
              </a:ext>
            </a:extLst>
          </p:cNvPr>
          <p:cNvSpPr/>
          <p:nvPr/>
        </p:nvSpPr>
        <p:spPr>
          <a:xfrm>
            <a:off x="3556000" y="17546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2193A4D-DECE-8CFA-54B6-716A86E8B0C4}"/>
              </a:ext>
            </a:extLst>
          </p:cNvPr>
          <p:cNvSpPr/>
          <p:nvPr/>
        </p:nvSpPr>
        <p:spPr>
          <a:xfrm>
            <a:off x="37846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61833A5-4932-B728-8C70-A7604519961F}"/>
              </a:ext>
            </a:extLst>
          </p:cNvPr>
          <p:cNvSpPr/>
          <p:nvPr/>
        </p:nvSpPr>
        <p:spPr>
          <a:xfrm>
            <a:off x="40132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1B2F533-7615-5992-FCDF-B7A62934C576}"/>
              </a:ext>
            </a:extLst>
          </p:cNvPr>
          <p:cNvSpPr/>
          <p:nvPr/>
        </p:nvSpPr>
        <p:spPr>
          <a:xfrm>
            <a:off x="42418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5430B4E-B321-1E8E-84BA-EB6A99C3F4D7}"/>
              </a:ext>
            </a:extLst>
          </p:cNvPr>
          <p:cNvSpPr/>
          <p:nvPr/>
        </p:nvSpPr>
        <p:spPr>
          <a:xfrm>
            <a:off x="4470400" y="17546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" name="Rounded Rectangle 1852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854" name="Rectangle 1853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7</a:t>
            </a:r>
          </a:p>
        </p:txBody>
      </p:sp>
      <p:sp>
        <p:nvSpPr>
          <p:cNvPr id="1855" name="Rectangle 1854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860" name="Rounded Rectangle 1859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 dirty="0">
                <a:solidFill>
                  <a:srgbClr val="FFFFFF"/>
                </a:solidFill>
                <a:latin typeface="Aptos"/>
              </a:rPr>
              <a:t>QUESTION 07/10</a:t>
            </a:r>
          </a:p>
        </p:txBody>
      </p:sp>
      <p:sp>
        <p:nvSpPr>
          <p:cNvPr id="1874" name="Rectangle 1873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 dirty="0">
                <a:solidFill>
                  <a:srgbClr val="082D4F"/>
                </a:solidFill>
                <a:latin typeface="Aptos"/>
              </a:rPr>
              <a:t>A stock is expected to pay D1 = $2.40, required return is 12%, and growth is 4%. What is the value?</a:t>
            </a:r>
          </a:p>
        </p:txBody>
      </p:sp>
      <p:sp>
        <p:nvSpPr>
          <p:cNvPr id="1875" name="Rounded Rectangle 1874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76" name="Rounded Rectangle 1875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1877" name="Rectangle 1876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$20</a:t>
            </a:r>
          </a:p>
        </p:txBody>
      </p:sp>
      <p:sp>
        <p:nvSpPr>
          <p:cNvPr id="1878" name="Rounded Rectangle 1877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79" name="Rounded Rectangle 1878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B</a:t>
            </a:r>
          </a:p>
        </p:txBody>
      </p:sp>
      <p:sp>
        <p:nvSpPr>
          <p:cNvPr id="1880" name="Rectangle 1879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$25</a:t>
            </a:r>
          </a:p>
        </p:txBody>
      </p:sp>
      <p:sp>
        <p:nvSpPr>
          <p:cNvPr id="1881" name="Rounded Rectangle 1880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82" name="Rounded Rectangle 1881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C</a:t>
            </a:r>
          </a:p>
        </p:txBody>
      </p:sp>
      <p:sp>
        <p:nvSpPr>
          <p:cNvPr id="1883" name="Rectangle 1882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$30</a:t>
            </a:r>
          </a:p>
        </p:txBody>
      </p:sp>
      <p:sp>
        <p:nvSpPr>
          <p:cNvPr id="1884" name="Rounded Rectangle 1883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85" name="Rounded Rectangle 1884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1886" name="Rectangle 1885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$60</a:t>
            </a:r>
          </a:p>
        </p:txBody>
      </p:sp>
      <p:sp>
        <p:nvSpPr>
          <p:cNvPr id="1887" name="Rounded Rectangle 1886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888" name="Rounded Rectangle 1887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1889" name="Rounded Rectangle 1888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C</a:t>
            </a:r>
          </a:p>
        </p:txBody>
      </p:sp>
      <p:sp>
        <p:nvSpPr>
          <p:cNvPr id="1890" name="Rectangle 1889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$30</a:t>
            </a:r>
          </a:p>
        </p:txBody>
      </p:sp>
      <p:sp>
        <p:nvSpPr>
          <p:cNvPr id="1891" name="Rounded Rectangle 1890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1892" name="Rectangle 1891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Using P0 = D1/(r − g): P0 = 2.40/(0.12 − 0.04) = 2.40/0.08 = $30.</a:t>
            </a:r>
          </a:p>
        </p:txBody>
      </p:sp>
      <p:sp>
        <p:nvSpPr>
          <p:cNvPr id="1893" name="Rounded Rectangle 1892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In the Gordon model, r must be greater than g.</a:t>
            </a:r>
          </a:p>
        </p:txBody>
      </p:sp>
      <p:sp>
        <p:nvSpPr>
          <p:cNvPr id="1894" name="Rectangle 1893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1895" name="Rectangle 1894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52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C25C895-D054-2A00-DEE6-441E5619A941}"/>
              </a:ext>
            </a:extLst>
          </p:cNvPr>
          <p:cNvSpPr/>
          <p:nvPr/>
        </p:nvSpPr>
        <p:spPr>
          <a:xfrm>
            <a:off x="24130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676B5A4-F539-B006-7B42-EE027A0CC115}"/>
              </a:ext>
            </a:extLst>
          </p:cNvPr>
          <p:cNvSpPr/>
          <p:nvPr/>
        </p:nvSpPr>
        <p:spPr>
          <a:xfrm>
            <a:off x="26416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D422E94-1E22-8C0D-FA8E-CE70E0EC348B}"/>
              </a:ext>
            </a:extLst>
          </p:cNvPr>
          <p:cNvSpPr/>
          <p:nvPr/>
        </p:nvSpPr>
        <p:spPr>
          <a:xfrm>
            <a:off x="28702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D980BEF-747F-AD03-A5DF-99D9D1D9E207}"/>
              </a:ext>
            </a:extLst>
          </p:cNvPr>
          <p:cNvSpPr/>
          <p:nvPr/>
        </p:nvSpPr>
        <p:spPr>
          <a:xfrm>
            <a:off x="30988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687A970-4A9D-0838-75DA-6C43AEC572D6}"/>
              </a:ext>
            </a:extLst>
          </p:cNvPr>
          <p:cNvSpPr/>
          <p:nvPr/>
        </p:nvSpPr>
        <p:spPr>
          <a:xfrm>
            <a:off x="33274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6F9530F-A308-A5FB-F8BB-C5E151E6C201}"/>
              </a:ext>
            </a:extLst>
          </p:cNvPr>
          <p:cNvSpPr/>
          <p:nvPr/>
        </p:nvSpPr>
        <p:spPr>
          <a:xfrm>
            <a:off x="35560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8F7F4C6-FF15-B252-E06B-DF8BBBD29F90}"/>
              </a:ext>
            </a:extLst>
          </p:cNvPr>
          <p:cNvSpPr/>
          <p:nvPr/>
        </p:nvSpPr>
        <p:spPr>
          <a:xfrm>
            <a:off x="37846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EEC9ECA-D812-E15D-2578-0352A53D4E3E}"/>
              </a:ext>
            </a:extLst>
          </p:cNvPr>
          <p:cNvSpPr/>
          <p:nvPr/>
        </p:nvSpPr>
        <p:spPr>
          <a:xfrm>
            <a:off x="40132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A47C6FF-97DF-5FBA-1368-95C2FA787CCB}"/>
              </a:ext>
            </a:extLst>
          </p:cNvPr>
          <p:cNvSpPr/>
          <p:nvPr/>
        </p:nvSpPr>
        <p:spPr>
          <a:xfrm>
            <a:off x="42418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CBB6121C-81CC-46A4-B53D-4AF284C7FBA9}"/>
              </a:ext>
            </a:extLst>
          </p:cNvPr>
          <p:cNvSpPr/>
          <p:nvPr/>
        </p:nvSpPr>
        <p:spPr>
          <a:xfrm>
            <a:off x="44704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8" name="Rounded Rectangle 1897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899" name="Rectangle 1898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8</a:t>
            </a:r>
          </a:p>
        </p:txBody>
      </p:sp>
      <p:sp>
        <p:nvSpPr>
          <p:cNvPr id="1900" name="Rectangle 1899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905" name="Rounded Rectangle 1904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08/10</a:t>
            </a:r>
          </a:p>
        </p:txBody>
      </p:sp>
      <p:sp>
        <p:nvSpPr>
          <p:cNvPr id="1919" name="Rectangle 1918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 preferred stock pays a constant dividend of $6 per year. If required return is 12%, its value is:</a:t>
            </a:r>
          </a:p>
        </p:txBody>
      </p:sp>
      <p:sp>
        <p:nvSpPr>
          <p:cNvPr id="1920" name="Rounded Rectangle 1919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21" name="Rounded Rectangle 1920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1922" name="Rectangle 1921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$36</a:t>
            </a:r>
          </a:p>
        </p:txBody>
      </p:sp>
      <p:sp>
        <p:nvSpPr>
          <p:cNvPr id="1923" name="Rounded Rectangle 1922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24" name="Rounded Rectangle 1923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1925" name="Rectangle 1924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$50</a:t>
            </a:r>
          </a:p>
        </p:txBody>
      </p:sp>
      <p:sp>
        <p:nvSpPr>
          <p:cNvPr id="1926" name="Rounded Rectangle 1925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27" name="Rounded Rectangle 1926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C</a:t>
            </a:r>
          </a:p>
        </p:txBody>
      </p:sp>
      <p:sp>
        <p:nvSpPr>
          <p:cNvPr id="1928" name="Rectangle 1927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$72</a:t>
            </a:r>
          </a:p>
        </p:txBody>
      </p:sp>
      <p:sp>
        <p:nvSpPr>
          <p:cNvPr id="1929" name="Rounded Rectangle 1928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30" name="Rounded Rectangle 1929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1931" name="Rectangle 1930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$120</a:t>
            </a:r>
          </a:p>
        </p:txBody>
      </p:sp>
      <p:sp>
        <p:nvSpPr>
          <p:cNvPr id="1932" name="Rounded Rectangle 1931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33" name="Rounded Rectangle 1932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1934" name="Rounded Rectangle 1933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B</a:t>
            </a:r>
          </a:p>
        </p:txBody>
      </p:sp>
      <p:sp>
        <p:nvSpPr>
          <p:cNvPr id="1935" name="Rectangle 1934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$50</a:t>
            </a:r>
          </a:p>
        </p:txBody>
      </p:sp>
      <p:sp>
        <p:nvSpPr>
          <p:cNvPr id="1936" name="Rounded Rectangle 1935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1937" name="Rectangle 1936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For a constant dividend with no growth: Value = Dividend / Required return = $6 / 0.12 = $50.</a:t>
            </a:r>
          </a:p>
        </p:txBody>
      </p:sp>
      <p:sp>
        <p:nvSpPr>
          <p:cNvPr id="1938" name="Rounded Rectangle 1937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Zero growth is a perpetuity.</a:t>
            </a:r>
          </a:p>
        </p:txBody>
      </p:sp>
      <p:sp>
        <p:nvSpPr>
          <p:cNvPr id="1939" name="Rectangle 1938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1940" name="Rectangle 1939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53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84747B3-0E30-637D-A576-F008B1045675}"/>
              </a:ext>
            </a:extLst>
          </p:cNvPr>
          <p:cNvSpPr/>
          <p:nvPr/>
        </p:nvSpPr>
        <p:spPr>
          <a:xfrm>
            <a:off x="24003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C9EFB1F-887E-1219-47AF-694B8E23D4BC}"/>
              </a:ext>
            </a:extLst>
          </p:cNvPr>
          <p:cNvSpPr/>
          <p:nvPr/>
        </p:nvSpPr>
        <p:spPr>
          <a:xfrm>
            <a:off x="26289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A1B6C10-28B9-D5C1-449D-AB79DA5FFA38}"/>
              </a:ext>
            </a:extLst>
          </p:cNvPr>
          <p:cNvSpPr/>
          <p:nvPr/>
        </p:nvSpPr>
        <p:spPr>
          <a:xfrm>
            <a:off x="28575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637771F-F1AE-0030-49D1-D56B1931F179}"/>
              </a:ext>
            </a:extLst>
          </p:cNvPr>
          <p:cNvSpPr/>
          <p:nvPr/>
        </p:nvSpPr>
        <p:spPr>
          <a:xfrm>
            <a:off x="30861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95BFDF4-FB67-3653-41A8-1B7C5B8682FD}"/>
              </a:ext>
            </a:extLst>
          </p:cNvPr>
          <p:cNvSpPr/>
          <p:nvPr/>
        </p:nvSpPr>
        <p:spPr>
          <a:xfrm>
            <a:off x="33147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F88AB99-3C7D-BD7C-3FA4-EA3DB2678290}"/>
              </a:ext>
            </a:extLst>
          </p:cNvPr>
          <p:cNvSpPr/>
          <p:nvPr/>
        </p:nvSpPr>
        <p:spPr>
          <a:xfrm>
            <a:off x="35433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F9E602E-E47C-1B87-F3B5-7C57D8F95D1C}"/>
              </a:ext>
            </a:extLst>
          </p:cNvPr>
          <p:cNvSpPr/>
          <p:nvPr/>
        </p:nvSpPr>
        <p:spPr>
          <a:xfrm>
            <a:off x="37719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AD98ED1-6EA1-C966-DB53-4E61DE48EAD2}"/>
              </a:ext>
            </a:extLst>
          </p:cNvPr>
          <p:cNvSpPr/>
          <p:nvPr/>
        </p:nvSpPr>
        <p:spPr>
          <a:xfrm>
            <a:off x="40005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039B0A7-EED3-0D81-449D-1BA55E09EBD5}"/>
              </a:ext>
            </a:extLst>
          </p:cNvPr>
          <p:cNvSpPr/>
          <p:nvPr/>
        </p:nvSpPr>
        <p:spPr>
          <a:xfrm>
            <a:off x="42291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C58BE2AC-EA32-34C6-E2FF-7771FFB9468E}"/>
              </a:ext>
            </a:extLst>
          </p:cNvPr>
          <p:cNvSpPr/>
          <p:nvPr/>
        </p:nvSpPr>
        <p:spPr>
          <a:xfrm>
            <a:off x="44577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3" name="Rounded Rectangle 1942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944" name="Rectangle 1943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9</a:t>
            </a:r>
          </a:p>
        </p:txBody>
      </p:sp>
      <p:sp>
        <p:nvSpPr>
          <p:cNvPr id="1945" name="Rectangle 1944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950" name="Rounded Rectangle 1949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09/10</a:t>
            </a:r>
          </a:p>
        </p:txBody>
      </p:sp>
      <p:sp>
        <p:nvSpPr>
          <p:cNvPr id="1964" name="Rectangle 1963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 company has EPS of $4 and a comparable industry P/E multiple of 15. Estimated stock price is:</a:t>
            </a:r>
          </a:p>
        </p:txBody>
      </p:sp>
      <p:sp>
        <p:nvSpPr>
          <p:cNvPr id="1965" name="Rounded Rectangle 1964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66" name="Rounded Rectangle 1965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1967" name="Rectangle 1966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$19</a:t>
            </a:r>
          </a:p>
        </p:txBody>
      </p:sp>
      <p:sp>
        <p:nvSpPr>
          <p:cNvPr id="1968" name="Rounded Rectangle 1967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69" name="Rounded Rectangle 1968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B</a:t>
            </a:r>
          </a:p>
        </p:txBody>
      </p:sp>
      <p:sp>
        <p:nvSpPr>
          <p:cNvPr id="1970" name="Rectangle 1969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$40</a:t>
            </a:r>
          </a:p>
        </p:txBody>
      </p:sp>
      <p:sp>
        <p:nvSpPr>
          <p:cNvPr id="1971" name="Rounded Rectangle 1970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72" name="Rounded Rectangle 1971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C</a:t>
            </a:r>
          </a:p>
        </p:txBody>
      </p:sp>
      <p:sp>
        <p:nvSpPr>
          <p:cNvPr id="1973" name="Rectangle 1972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$60</a:t>
            </a:r>
          </a:p>
        </p:txBody>
      </p:sp>
      <p:sp>
        <p:nvSpPr>
          <p:cNvPr id="1974" name="Rounded Rectangle 1973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75" name="Rounded Rectangle 1974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1976" name="Rectangle 1975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$75</a:t>
            </a:r>
          </a:p>
        </p:txBody>
      </p:sp>
      <p:sp>
        <p:nvSpPr>
          <p:cNvPr id="1977" name="Rounded Rectangle 1976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1978" name="Rounded Rectangle 1977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1979" name="Rounded Rectangle 1978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C</a:t>
            </a:r>
          </a:p>
        </p:txBody>
      </p:sp>
      <p:sp>
        <p:nvSpPr>
          <p:cNvPr id="1980" name="Rectangle 1979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$60</a:t>
            </a:r>
          </a:p>
        </p:txBody>
      </p:sp>
      <p:sp>
        <p:nvSpPr>
          <p:cNvPr id="1981" name="Rounded Rectangle 1980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1982" name="Rectangle 1981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Estimated price = EPS × P/E multiple = $4 × 15 = $60.</a:t>
            </a:r>
          </a:p>
        </p:txBody>
      </p:sp>
      <p:sp>
        <p:nvSpPr>
          <p:cNvPr id="1983" name="Rounded Rectangle 1982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Use comparable firms carefully when applying P/E.</a:t>
            </a:r>
          </a:p>
        </p:txBody>
      </p:sp>
      <p:sp>
        <p:nvSpPr>
          <p:cNvPr id="1984" name="Rectangle 1983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1985" name="Rectangle 1984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54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A765E19-9FAF-DF83-1BE2-47157A86728E}"/>
              </a:ext>
            </a:extLst>
          </p:cNvPr>
          <p:cNvSpPr/>
          <p:nvPr/>
        </p:nvSpPr>
        <p:spPr>
          <a:xfrm>
            <a:off x="24257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49A1461-552D-A63B-BD9D-10C811FED448}"/>
              </a:ext>
            </a:extLst>
          </p:cNvPr>
          <p:cNvSpPr/>
          <p:nvPr/>
        </p:nvSpPr>
        <p:spPr>
          <a:xfrm>
            <a:off x="26543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FF140A5-9B65-1A69-97C3-9EA1D8801C66}"/>
              </a:ext>
            </a:extLst>
          </p:cNvPr>
          <p:cNvSpPr/>
          <p:nvPr/>
        </p:nvSpPr>
        <p:spPr>
          <a:xfrm>
            <a:off x="28829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53F2F7A-5763-EA58-4181-7402C961FC84}"/>
              </a:ext>
            </a:extLst>
          </p:cNvPr>
          <p:cNvSpPr/>
          <p:nvPr/>
        </p:nvSpPr>
        <p:spPr>
          <a:xfrm>
            <a:off x="31115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9766379-3C8E-19E1-CFE8-A0217513DAA6}"/>
              </a:ext>
            </a:extLst>
          </p:cNvPr>
          <p:cNvSpPr/>
          <p:nvPr/>
        </p:nvSpPr>
        <p:spPr>
          <a:xfrm>
            <a:off x="33401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620AC99-9B90-54FD-98F7-245169CC12A2}"/>
              </a:ext>
            </a:extLst>
          </p:cNvPr>
          <p:cNvSpPr/>
          <p:nvPr/>
        </p:nvSpPr>
        <p:spPr>
          <a:xfrm>
            <a:off x="35687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94B3BD9-8E86-ADC7-0A06-24C14004FCF2}"/>
              </a:ext>
            </a:extLst>
          </p:cNvPr>
          <p:cNvSpPr/>
          <p:nvPr/>
        </p:nvSpPr>
        <p:spPr>
          <a:xfrm>
            <a:off x="37973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E9CBDF5-5644-E20A-0EFD-D5B9103953F7}"/>
              </a:ext>
            </a:extLst>
          </p:cNvPr>
          <p:cNvSpPr/>
          <p:nvPr/>
        </p:nvSpPr>
        <p:spPr>
          <a:xfrm>
            <a:off x="40259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676CFAD-62FD-A2DD-01CD-0AFE7D49C2E0}"/>
              </a:ext>
            </a:extLst>
          </p:cNvPr>
          <p:cNvSpPr/>
          <p:nvPr/>
        </p:nvSpPr>
        <p:spPr>
          <a:xfrm>
            <a:off x="42545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EB09D39-D613-BFD7-C431-E51FDA1959B3}"/>
              </a:ext>
            </a:extLst>
          </p:cNvPr>
          <p:cNvSpPr/>
          <p:nvPr/>
        </p:nvSpPr>
        <p:spPr>
          <a:xfrm>
            <a:off x="4483100" y="17419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8" name="Rounded Rectangle 1987"/>
          <p:cNvSpPr/>
          <p:nvPr/>
        </p:nvSpPr>
        <p:spPr>
          <a:xfrm>
            <a:off x="2926080" y="310896"/>
            <a:ext cx="1508760" cy="274320"/>
          </a:xfrm>
          <a:prstGeom prst="roundRect">
            <a:avLst/>
          </a:prstGeom>
          <a:solidFill>
            <a:srgbClr val="E8F2FA"/>
          </a:solidFill>
          <a:ln w="15240">
            <a:solidFill>
              <a:srgbClr val="E8F2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ASSESSMENT</a:t>
            </a:r>
          </a:p>
        </p:txBody>
      </p:sp>
      <p:sp>
        <p:nvSpPr>
          <p:cNvPr id="1989" name="Rectangle 1988"/>
          <p:cNvSpPr/>
          <p:nvPr/>
        </p:nvSpPr>
        <p:spPr>
          <a:xfrm>
            <a:off x="2926080" y="694944"/>
            <a:ext cx="5852160" cy="3840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2400" b="1">
                <a:solidFill>
                  <a:srgbClr val="082D4F"/>
                </a:solidFill>
                <a:latin typeface="Aptos"/>
              </a:rPr>
              <a:t>Assessment Practice 10</a:t>
            </a:r>
          </a:p>
        </p:txBody>
      </p:sp>
      <p:sp>
        <p:nvSpPr>
          <p:cNvPr id="1990" name="Rectangle 1989"/>
          <p:cNvSpPr/>
          <p:nvPr/>
        </p:nvSpPr>
        <p:spPr>
          <a:xfrm>
            <a:off x="2926080" y="1124712"/>
            <a:ext cx="6126480" cy="22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FFB700"/>
                </a:solidFill>
                <a:latin typeface="Aptos"/>
              </a:rPr>
              <a:t>Solved questions: concepts, calculations, and applications.</a:t>
            </a:r>
          </a:p>
        </p:txBody>
      </p:sp>
      <p:sp>
        <p:nvSpPr>
          <p:cNvPr id="1995" name="Rounded Rectangle 1994"/>
          <p:cNvSpPr/>
          <p:nvPr/>
        </p:nvSpPr>
        <p:spPr>
          <a:xfrm>
            <a:off x="548640" y="1645920"/>
            <a:ext cx="1783080" cy="320040"/>
          </a:xfrm>
          <a:prstGeom prst="roundRect">
            <a:avLst/>
          </a:prstGeom>
          <a:solidFill>
            <a:srgbClr val="00AEE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10/10</a:t>
            </a:r>
          </a:p>
        </p:txBody>
      </p:sp>
      <p:sp>
        <p:nvSpPr>
          <p:cNvPr id="2009" name="Rectangle 2008"/>
          <p:cNvSpPr/>
          <p:nvPr/>
        </p:nvSpPr>
        <p:spPr>
          <a:xfrm>
            <a:off x="548640" y="1993392"/>
            <a:ext cx="10607040" cy="548640"/>
          </a:xfrm>
          <a:prstGeom prst="rect">
            <a:avLst/>
          </a:prstGeom>
          <a:solidFill>
            <a:srgbClr val="FAFDFF"/>
          </a:solidFill>
          <a:ln w="15240"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6200" tIns="25400" rIns="762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A firm has equity value of $500 million, debt of $150 million, and cash of $40 million. Enterprise value is:</a:t>
            </a:r>
          </a:p>
        </p:txBody>
      </p:sp>
      <p:sp>
        <p:nvSpPr>
          <p:cNvPr id="2010" name="Rounded Rectangle 2009"/>
          <p:cNvSpPr/>
          <p:nvPr/>
        </p:nvSpPr>
        <p:spPr>
          <a:xfrm>
            <a:off x="54864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2011" name="Rounded Rectangle 2010"/>
          <p:cNvSpPr/>
          <p:nvPr/>
        </p:nvSpPr>
        <p:spPr>
          <a:xfrm>
            <a:off x="65836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A</a:t>
            </a:r>
          </a:p>
        </p:txBody>
      </p:sp>
      <p:sp>
        <p:nvSpPr>
          <p:cNvPr id="2012" name="Rectangle 2011"/>
          <p:cNvSpPr/>
          <p:nvPr/>
        </p:nvSpPr>
        <p:spPr>
          <a:xfrm>
            <a:off x="105156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$310 million</a:t>
            </a:r>
          </a:p>
        </p:txBody>
      </p:sp>
      <p:sp>
        <p:nvSpPr>
          <p:cNvPr id="2013" name="Rounded Rectangle 2012"/>
          <p:cNvSpPr/>
          <p:nvPr/>
        </p:nvSpPr>
        <p:spPr>
          <a:xfrm>
            <a:off x="5760720" y="2743200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2014" name="Rounded Rectangle 2013"/>
          <p:cNvSpPr/>
          <p:nvPr/>
        </p:nvSpPr>
        <p:spPr>
          <a:xfrm>
            <a:off x="5870448" y="2843784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B</a:t>
            </a:r>
          </a:p>
        </p:txBody>
      </p:sp>
      <p:sp>
        <p:nvSpPr>
          <p:cNvPr id="2015" name="Rectangle 2014"/>
          <p:cNvSpPr/>
          <p:nvPr/>
        </p:nvSpPr>
        <p:spPr>
          <a:xfrm>
            <a:off x="6263640" y="2834640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$500 million</a:t>
            </a:r>
          </a:p>
        </p:txBody>
      </p:sp>
      <p:sp>
        <p:nvSpPr>
          <p:cNvPr id="2016" name="Rounded Rectangle 2015"/>
          <p:cNvSpPr/>
          <p:nvPr/>
        </p:nvSpPr>
        <p:spPr>
          <a:xfrm>
            <a:off x="548640" y="3364992"/>
            <a:ext cx="4617720" cy="420624"/>
          </a:xfrm>
          <a:prstGeom prst="roundRect">
            <a:avLst/>
          </a:prstGeom>
          <a:solidFill>
            <a:srgbClr val="E2F8F0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2017" name="Rounded Rectangle 2016"/>
          <p:cNvSpPr/>
          <p:nvPr/>
        </p:nvSpPr>
        <p:spPr>
          <a:xfrm>
            <a:off x="658368" y="3465576"/>
            <a:ext cx="292608" cy="228600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C</a:t>
            </a:r>
          </a:p>
        </p:txBody>
      </p:sp>
      <p:sp>
        <p:nvSpPr>
          <p:cNvPr id="2018" name="Rectangle 2017"/>
          <p:cNvSpPr/>
          <p:nvPr/>
        </p:nvSpPr>
        <p:spPr>
          <a:xfrm>
            <a:off x="105156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$610 million</a:t>
            </a:r>
          </a:p>
        </p:txBody>
      </p:sp>
      <p:sp>
        <p:nvSpPr>
          <p:cNvPr id="2019" name="Rounded Rectangle 2018"/>
          <p:cNvSpPr/>
          <p:nvPr/>
        </p:nvSpPr>
        <p:spPr>
          <a:xfrm>
            <a:off x="5760720" y="3364992"/>
            <a:ext cx="4617720" cy="420624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B9D8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2020" name="Rounded Rectangle 2019"/>
          <p:cNvSpPr/>
          <p:nvPr/>
        </p:nvSpPr>
        <p:spPr>
          <a:xfrm>
            <a:off x="5870448" y="3465576"/>
            <a:ext cx="292608" cy="228600"/>
          </a:xfrm>
          <a:prstGeom prst="roundRect">
            <a:avLst/>
          </a:prstGeom>
          <a:solidFill>
            <a:srgbClr val="E5F2F9"/>
          </a:solidFill>
          <a:ln w="15240">
            <a:solidFill>
              <a:srgbClr val="E5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D</a:t>
            </a:r>
          </a:p>
        </p:txBody>
      </p:sp>
      <p:sp>
        <p:nvSpPr>
          <p:cNvPr id="2021" name="Rectangle 2020"/>
          <p:cNvSpPr/>
          <p:nvPr/>
        </p:nvSpPr>
        <p:spPr>
          <a:xfrm>
            <a:off x="6263640" y="3456432"/>
            <a:ext cx="3931920" cy="23774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$690 million</a:t>
            </a:r>
          </a:p>
        </p:txBody>
      </p:sp>
      <p:sp>
        <p:nvSpPr>
          <p:cNvPr id="2022" name="Rounded Rectangle 2021"/>
          <p:cNvSpPr/>
          <p:nvPr/>
        </p:nvSpPr>
        <p:spPr>
          <a:xfrm>
            <a:off x="548640" y="4187952"/>
            <a:ext cx="10607040" cy="1033271"/>
          </a:xfrm>
          <a:prstGeom prst="roundRect">
            <a:avLst/>
          </a:prstGeom>
          <a:solidFill>
            <a:srgbClr val="E5FCF4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endParaRPr/>
          </a:p>
        </p:txBody>
      </p:sp>
      <p:sp>
        <p:nvSpPr>
          <p:cNvPr id="2023" name="Rounded Rectangle 2022"/>
          <p:cNvSpPr/>
          <p:nvPr/>
        </p:nvSpPr>
        <p:spPr>
          <a:xfrm>
            <a:off x="713232" y="4297680"/>
            <a:ext cx="1005840" cy="292608"/>
          </a:xfrm>
          <a:prstGeom prst="roundRect">
            <a:avLst/>
          </a:prstGeom>
          <a:solidFill>
            <a:srgbClr val="009773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2024" name="Rounded Rectangle 2023"/>
          <p:cNvSpPr/>
          <p:nvPr/>
        </p:nvSpPr>
        <p:spPr>
          <a:xfrm>
            <a:off x="749808" y="4663440"/>
            <a:ext cx="594360" cy="34747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0097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600" b="1">
                <a:solidFill>
                  <a:srgbClr val="009773"/>
                </a:solidFill>
                <a:latin typeface="Aptos"/>
              </a:rPr>
              <a:t>C</a:t>
            </a:r>
          </a:p>
        </p:txBody>
      </p:sp>
      <p:sp>
        <p:nvSpPr>
          <p:cNvPr id="2025" name="Rectangle 2024"/>
          <p:cNvSpPr/>
          <p:nvPr/>
        </p:nvSpPr>
        <p:spPr>
          <a:xfrm>
            <a:off x="1463040" y="4626864"/>
            <a:ext cx="3246120" cy="4114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$610 million</a:t>
            </a:r>
          </a:p>
        </p:txBody>
      </p:sp>
      <p:sp>
        <p:nvSpPr>
          <p:cNvPr id="2026" name="Rounded Rectangle 2025"/>
          <p:cNvSpPr/>
          <p:nvPr/>
        </p:nvSpPr>
        <p:spPr>
          <a:xfrm>
            <a:off x="5257800" y="4297680"/>
            <a:ext cx="1600200" cy="32004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50800" tIns="25400" rIns="50800" bIns="25400" rtlCol="0" anchor="ctr"/>
          <a:lstStyle/>
          <a:p>
            <a:pPr algn="ctr"/>
            <a:r>
              <a:rPr sz="1400" b="1">
                <a:solidFill>
                  <a:srgbClr val="009773"/>
                </a:solidFill>
                <a:latin typeface="Aptos"/>
              </a:rPr>
              <a:t>EXPLANATION</a:t>
            </a:r>
          </a:p>
        </p:txBody>
      </p:sp>
      <p:sp>
        <p:nvSpPr>
          <p:cNvPr id="2027" name="Rectangle 2026"/>
          <p:cNvSpPr/>
          <p:nvPr/>
        </p:nvSpPr>
        <p:spPr>
          <a:xfrm>
            <a:off x="5285232" y="4572000"/>
            <a:ext cx="5532120" cy="49377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Enterprise Value = Equity Value + Debt − Cash = 500 + 150 − 40 = $610 million.</a:t>
            </a:r>
          </a:p>
        </p:txBody>
      </p:sp>
      <p:sp>
        <p:nvSpPr>
          <p:cNvPr id="2028" name="Rounded Rectangle 2027"/>
          <p:cNvSpPr/>
          <p:nvPr/>
        </p:nvSpPr>
        <p:spPr>
          <a:xfrm>
            <a:off x="548640" y="5358384"/>
            <a:ext cx="10607040" cy="310896"/>
          </a:xfrm>
          <a:prstGeom prst="roundRect">
            <a:avLst/>
          </a:prstGeom>
          <a:solidFill>
            <a:srgbClr val="F8FCFF"/>
          </a:solidFill>
          <a:ln w="15240">
            <a:solidFill>
              <a:srgbClr val="BA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ctr"/>
            <a:r>
              <a:rPr sz="1400" b="1">
                <a:solidFill>
                  <a:srgbClr val="082D4F"/>
                </a:solidFill>
                <a:latin typeface="Aptos"/>
              </a:rPr>
              <a:t>EXAM TECHNIQUE: EV includes debt and excludes excess cash.</a:t>
            </a:r>
          </a:p>
        </p:txBody>
      </p:sp>
      <p:sp>
        <p:nvSpPr>
          <p:cNvPr id="2029" name="Rectangle 2028"/>
          <p:cNvSpPr/>
          <p:nvPr/>
        </p:nvSpPr>
        <p:spPr>
          <a:xfrm>
            <a:off x="411480" y="6355080"/>
            <a:ext cx="411480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l"/>
            <a:r>
              <a:rPr sz="1400" b="1">
                <a:solidFill>
                  <a:srgbClr val="082D4F"/>
                </a:solidFill>
                <a:latin typeface="Aptos"/>
              </a:rPr>
              <a:t>Valuation of bonds, stocks, and firm value</a:t>
            </a:r>
          </a:p>
        </p:txBody>
      </p:sp>
      <p:sp>
        <p:nvSpPr>
          <p:cNvPr id="2030" name="Rectangle 2029"/>
          <p:cNvSpPr/>
          <p:nvPr/>
        </p:nvSpPr>
        <p:spPr>
          <a:xfrm>
            <a:off x="10515600" y="6336792"/>
            <a:ext cx="365760" cy="1828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0800" tIns="25400" rIns="50800" bIns="25400" rtlCol="0" anchor="ctr"/>
          <a:lstStyle/>
          <a:p>
            <a:pPr algn="r"/>
            <a:r>
              <a:rPr sz="1400" b="1">
                <a:solidFill>
                  <a:srgbClr val="082D4F"/>
                </a:solidFill>
                <a:latin typeface="Aptos"/>
              </a:rPr>
              <a:t>55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3FC36FC-E920-6C04-EDA8-14189CB61137}"/>
              </a:ext>
            </a:extLst>
          </p:cNvPr>
          <p:cNvSpPr/>
          <p:nvPr/>
        </p:nvSpPr>
        <p:spPr>
          <a:xfrm>
            <a:off x="24257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74BB355-5284-1A23-5867-43FAA7032139}"/>
              </a:ext>
            </a:extLst>
          </p:cNvPr>
          <p:cNvSpPr/>
          <p:nvPr/>
        </p:nvSpPr>
        <p:spPr>
          <a:xfrm>
            <a:off x="26543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0FD51B8-C3F3-297C-07F7-AECD6F795D4E}"/>
              </a:ext>
            </a:extLst>
          </p:cNvPr>
          <p:cNvSpPr/>
          <p:nvPr/>
        </p:nvSpPr>
        <p:spPr>
          <a:xfrm>
            <a:off x="28829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4DB4DB8-8703-2ABF-CB00-03F645973E92}"/>
              </a:ext>
            </a:extLst>
          </p:cNvPr>
          <p:cNvSpPr/>
          <p:nvPr/>
        </p:nvSpPr>
        <p:spPr>
          <a:xfrm>
            <a:off x="31115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5952BFD-EB03-82C5-A7E0-CEC671A77258}"/>
              </a:ext>
            </a:extLst>
          </p:cNvPr>
          <p:cNvSpPr/>
          <p:nvPr/>
        </p:nvSpPr>
        <p:spPr>
          <a:xfrm>
            <a:off x="33401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0F23A08-F600-F5ED-33ED-48F1AD63D7DA}"/>
              </a:ext>
            </a:extLst>
          </p:cNvPr>
          <p:cNvSpPr/>
          <p:nvPr/>
        </p:nvSpPr>
        <p:spPr>
          <a:xfrm>
            <a:off x="35687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40D1A9B-E933-FE29-80C3-0BB769029485}"/>
              </a:ext>
            </a:extLst>
          </p:cNvPr>
          <p:cNvSpPr/>
          <p:nvPr/>
        </p:nvSpPr>
        <p:spPr>
          <a:xfrm>
            <a:off x="37973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9966705-A16C-ED2D-BD6B-522AD6DD600C}"/>
              </a:ext>
            </a:extLst>
          </p:cNvPr>
          <p:cNvSpPr/>
          <p:nvPr/>
        </p:nvSpPr>
        <p:spPr>
          <a:xfrm>
            <a:off x="40259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EDEA539-83E0-9BB2-5C90-FE68250217CF}"/>
              </a:ext>
            </a:extLst>
          </p:cNvPr>
          <p:cNvSpPr/>
          <p:nvPr/>
        </p:nvSpPr>
        <p:spPr>
          <a:xfrm>
            <a:off x="42545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B4437A1-8827-2183-E4F7-354886B55C3D}"/>
              </a:ext>
            </a:extLst>
          </p:cNvPr>
          <p:cNvSpPr/>
          <p:nvPr/>
        </p:nvSpPr>
        <p:spPr>
          <a:xfrm>
            <a:off x="4483100" y="17419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5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800" b="1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b="1" spc="-13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 b="1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 b="1"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70D8F48-944D-FC9B-C2E8-815744CDD6A1}"/>
              </a:ext>
            </a:extLst>
          </p:cNvPr>
          <p:cNvSpPr txBox="1"/>
          <p:nvPr/>
        </p:nvSpPr>
        <p:spPr>
          <a:xfrm>
            <a:off x="685936" y="5539492"/>
            <a:ext cx="59332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  <a:latin typeface="Arial"/>
              </a:rPr>
              <a:t>Valuation of Bonds, Stocks, and Firm Value</a:t>
            </a:r>
          </a:p>
        </p:txBody>
      </p:sp>
    </p:spTree>
    <p:extLst>
      <p:ext uri="{BB962C8B-B14F-4D97-AF65-F5344CB8AC3E}">
        <p14:creationId xmlns:p14="http://schemas.microsoft.com/office/powerpoint/2010/main" val="1762407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</a:majorFont>
      <a:minorFont>
        <a:latin typeface="Aptos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7FDAA28-F0D0-4062-A758-D2809AD75E33}"/>
</file>

<file path=customXml/itemProps2.xml><?xml version="1.0" encoding="utf-8"?>
<ds:datastoreItem xmlns:ds="http://schemas.openxmlformats.org/officeDocument/2006/customXml" ds:itemID="{B7C523AB-6125-4028-9A96-8D65C8BC1C00}"/>
</file>

<file path=customXml/itemProps3.xml><?xml version="1.0" encoding="utf-8"?>
<ds:datastoreItem xmlns:ds="http://schemas.openxmlformats.org/officeDocument/2006/customXml" ds:itemID="{A3EE536E-3CE2-4EE7-BCC9-754668D6BD3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6567</Words>
  <Application>Microsoft Macintosh PowerPoint</Application>
  <PresentationFormat>Widescreen</PresentationFormat>
  <Paragraphs>1285</Paragraphs>
  <Slides>57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7" baseType="lpstr">
      <vt:lpstr>Alexandria</vt:lpstr>
      <vt:lpstr>Aptos</vt:lpstr>
      <vt:lpstr>Aptos Display</vt:lpstr>
      <vt:lpstr>Arial</vt:lpstr>
      <vt:lpstr>Calibri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>Midocean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Mohamed Hussein</cp:lastModifiedBy>
  <cp:revision>4</cp:revision>
  <dcterms:modified xsi:type="dcterms:W3CDTF">2026-07-10T01:42:15Z</dcterms:modified>
</cp:coreProperties>
</file>

<file path=docProps/core0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2026-07-08T18:31:49Z</dcterms:created>
  <dc:creator>OpenAI</dc:creator>
  <dc:description/>
  <dc:language>en-US</dc:language>
  <cp:lastModifiedBy>OpenAI</cp:lastModifiedBy>
  <dcterms:modified xsi:type="dcterms:W3CDTF">2026-07-08T18:31:49Z</dcterms:modified>
  <cp:revision>1</cp:revision>
  <dc:subject>MGM237 Introduction to Finance - Lecture 6</dc:subject>
  <dc:title>Lecture 6: Valuation of Bonds, Stocks, and Firm Value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r8>45</vt:r8>
  </property>
  <property fmtid="{D5CDD505-2E9C-101B-9397-08002B2CF9AE}" pid="3" name="PresentationFormat">
    <vt:lpwstr>On-screen Show (16:9)</vt:lpwstr>
  </property>
  <property fmtid="{D5CDD505-2E9C-101B-9397-08002B2CF9AE}" pid="4" name="Slides">
    <vt:r8>45</vt:r8>
  </property>
  <property fmtid="{D5CDD505-2E9C-101B-9397-08002B2CF9AE}" pid="5" name="MSIP_Label_ea4c0c79-1302-4598-89cc-fc5f9b666c02_Enabled">
    <vt:lpwstr>true</vt:lpwstr>
  </property>
  <property fmtid="{D5CDD505-2E9C-101B-9397-08002B2CF9AE}" pid="6" name="MSIP_Label_ea4c0c79-1302-4598-89cc-fc5f9b666c02_SetDate">
    <vt:lpwstr>2026-07-09T22:44:38Z</vt:lpwstr>
  </property>
  <property fmtid="{D5CDD505-2E9C-101B-9397-08002B2CF9AE}" pid="7" name="MSIP_Label_ea4c0c79-1302-4598-89cc-fc5f9b666c02_Method">
    <vt:lpwstr>Standard</vt:lpwstr>
  </property>
  <property fmtid="{D5CDD505-2E9C-101B-9397-08002B2CF9AE}" pid="8" name="MSIP_Label_ea4c0c79-1302-4598-89cc-fc5f9b666c02_Name">
    <vt:lpwstr>defa4170-0d19-0005-0004-bc88714345d2</vt:lpwstr>
  </property>
  <property fmtid="{D5CDD505-2E9C-101B-9397-08002B2CF9AE}" pid="9" name="MSIP_Label_ea4c0c79-1302-4598-89cc-fc5f9b666c02_SiteId">
    <vt:lpwstr>d929240e-472e-4f27-9319-d188d429d45e</vt:lpwstr>
  </property>
  <property fmtid="{D5CDD505-2E9C-101B-9397-08002B2CF9AE}" pid="10" name="MSIP_Label_ea4c0c79-1302-4598-89cc-fc5f9b666c02_ActionId">
    <vt:lpwstr>88a2e7fd-d526-46f6-830f-9f7d8bbda9c1</vt:lpwstr>
  </property>
  <property fmtid="{D5CDD505-2E9C-101B-9397-08002B2CF9AE}" pid="11" name="MSIP_Label_ea4c0c79-1302-4598-89cc-fc5f9b666c02_ContentBits">
    <vt:lpwstr>0</vt:lpwstr>
  </property>
  <property fmtid="{D5CDD505-2E9C-101B-9397-08002B2CF9AE}" pid="12" name="MSIP_Label_ea4c0c79-1302-4598-89cc-fc5f9b666c02_Tag">
    <vt:lpwstr>50, 3, 0, 1</vt:lpwstr>
  </property>
  <property fmtid="{D5CDD505-2E9C-101B-9397-08002B2CF9AE}" pid="13" name="ContentTypeId">
    <vt:lpwstr>0x0101006A254F5D6A14094B8840E79896A2F150</vt:lpwstr>
  </property>
</Properties>
</file>