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2"/>
  </p:notesMasterIdLst>
  <p:sldIdLst>
    <p:sldId id="480" r:id="rId5"/>
    <p:sldId id="496" r:id="rId6"/>
    <p:sldId id="520" r:id="rId7"/>
    <p:sldId id="605" r:id="rId8"/>
    <p:sldId id="622" r:id="rId9"/>
    <p:sldId id="692" r:id="rId10"/>
    <p:sldId id="693" r:id="rId11"/>
    <p:sldId id="694" r:id="rId12"/>
    <p:sldId id="695" r:id="rId13"/>
    <p:sldId id="696" r:id="rId14"/>
    <p:sldId id="697" r:id="rId15"/>
    <p:sldId id="649" r:id="rId16"/>
    <p:sldId id="698" r:id="rId17"/>
    <p:sldId id="583" r:id="rId18"/>
    <p:sldId id="699" r:id="rId19"/>
    <p:sldId id="700" r:id="rId20"/>
    <p:sldId id="701" r:id="rId21"/>
    <p:sldId id="500" r:id="rId22"/>
    <p:sldId id="702" r:id="rId23"/>
    <p:sldId id="621" r:id="rId24"/>
    <p:sldId id="681" r:id="rId25"/>
    <p:sldId id="682" r:id="rId26"/>
    <p:sldId id="683" r:id="rId27"/>
    <p:sldId id="684" r:id="rId28"/>
    <p:sldId id="685" r:id="rId29"/>
    <p:sldId id="686" r:id="rId30"/>
    <p:sldId id="703" r:id="rId31"/>
    <p:sldId id="687" r:id="rId32"/>
    <p:sldId id="704" r:id="rId33"/>
    <p:sldId id="672" r:id="rId34"/>
    <p:sldId id="706" r:id="rId35"/>
    <p:sldId id="707" r:id="rId36"/>
    <p:sldId id="708" r:id="rId37"/>
    <p:sldId id="709" r:id="rId38"/>
    <p:sldId id="705" r:id="rId39"/>
    <p:sldId id="540" r:id="rId40"/>
    <p:sldId id="710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520"/>
            <p14:sldId id="605"/>
            <p14:sldId id="622"/>
            <p14:sldId id="692"/>
            <p14:sldId id="693"/>
            <p14:sldId id="694"/>
            <p14:sldId id="695"/>
            <p14:sldId id="696"/>
            <p14:sldId id="697"/>
            <p14:sldId id="649"/>
            <p14:sldId id="698"/>
            <p14:sldId id="583"/>
            <p14:sldId id="699"/>
            <p14:sldId id="700"/>
            <p14:sldId id="701"/>
            <p14:sldId id="500"/>
            <p14:sldId id="702"/>
            <p14:sldId id="621"/>
            <p14:sldId id="681"/>
            <p14:sldId id="682"/>
            <p14:sldId id="683"/>
            <p14:sldId id="684"/>
            <p14:sldId id="685"/>
            <p14:sldId id="686"/>
            <p14:sldId id="703"/>
            <p14:sldId id="687"/>
            <p14:sldId id="704"/>
            <p14:sldId id="672"/>
            <p14:sldId id="706"/>
            <p14:sldId id="707"/>
            <p14:sldId id="708"/>
            <p14:sldId id="709"/>
            <p14:sldId id="705"/>
            <p14:sldId id="540"/>
            <p14:sldId id="71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12/1/25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6217" y="2067979"/>
            <a:ext cx="57152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Time Series Analysis II: Models &amp; Forecasting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By the end of this lecture, you will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Understand seasonal and multivariate time-series models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Learn SARIMA, Holt–Winters, Prophet, and VAR models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Perform seasonal decomposition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Improve model selection with ACF/PACF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Compare forecasting models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Build full advanced forecasts in Python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Review 2024–2025 global ML advances and Trends</a:t>
            </a:r>
          </a:p>
          <a:p>
            <a:endParaRPr lang="en-US" sz="2200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4" y="1007195"/>
            <a:ext cx="6452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Recap of Lecture 9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0"/>
            <a:ext cx="997692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Time Series Basics: You learned what time-series data is and why it's used in finance.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Trend: The long-term direction of the series over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Seasonality: Patterns that repeat consistently (daily, weekly, monthly, yearly).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Noise: Random unpredictable changes in the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AR Model: Forecasts the next value using previous values.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 Model: Forecasts using previous error terms.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ARMA Model: Combines AR and MA for stationary series.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ARIMA Model: Adds differencing to handle non-stationary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Python Forecasting Demo: You used the synthetic stock dataset to fit and generate predictions using ARIMA.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18058"/>
            <a:ext cx="5977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The Need for Seasonal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8801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Finance datasets often show periodic patterns: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Quarterly profits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Monthly inflation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Seasonal portfolio flows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Monthly commodity cycles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ARIMA alone cannot capture seasonality, hence, we need SARIMA (and other ADVANCED MODELS 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SARIMA = Seasonal ARIMA</a:t>
            </a:r>
          </a:p>
          <a:p>
            <a:r>
              <a:rPr lang="en-US" sz="2000" dirty="0">
                <a:latin typeface="Alexandria" charset="0"/>
              </a:rPr>
              <a:t>(p, d, q) → non-seasonal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(P, D, Q)s → seasonal part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s = season length (e.g., 12 months)</a:t>
            </a:r>
          </a:p>
          <a:p>
            <a:r>
              <a:rPr lang="en-US" sz="2000" dirty="0">
                <a:latin typeface="Alexandria" charset="0"/>
              </a:rPr>
              <a:t>Handles both: Trend, Seasonality, </a:t>
            </a:r>
            <a:r>
              <a:rPr lang="en-US" sz="2000" dirty="0"/>
              <a:t>and naturally includes noise/error term (always part of the model)</a:t>
            </a:r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1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Models - Holt–Winters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780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Holt–Winters is an exponential smoothing forecasting method that breaks a time series into three parts: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Level: the baseline value of the series (It’s what the series would be without trend or seasonal effects.)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Trend: upward or downward movement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Seasonality: repeating patterns (daily, monthly, yearly…)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It’s widely used in business and finance because it produces smoother and more stable forecasts than ARIMA when data is noisy but has clear seasonal behavior.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Models - Holt–Winters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780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Holt–Winters Types</a:t>
            </a:r>
          </a:p>
          <a:p>
            <a:r>
              <a:rPr lang="en-US" sz="2000" dirty="0">
                <a:latin typeface="Alexandria" charset="0"/>
              </a:rPr>
              <a:t>1. Additive Seasonality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Seasonal pattern is constant over time </a:t>
            </a:r>
            <a:r>
              <a:rPr lang="en-US" sz="2000" dirty="0"/>
              <a:t>(+/- constant)</a:t>
            </a:r>
            <a:r>
              <a:rPr lang="en-US" sz="2000" dirty="0">
                <a:latin typeface="Alexandria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doesn’t change as the overall level of the series changes.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We add the same amount every season.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If our baseline monthly sales are 1,000 units, and December always adds +200 units, then:</a:t>
            </a:r>
          </a:p>
          <a:p>
            <a:r>
              <a:rPr lang="en-US" sz="2000" dirty="0">
                <a:latin typeface="Alexandria" charset="0"/>
              </a:rPr>
              <a:t>November: 1,000 units</a:t>
            </a:r>
          </a:p>
          <a:p>
            <a:r>
              <a:rPr lang="en-US" sz="2000" dirty="0">
                <a:latin typeface="Alexandria" charset="0"/>
              </a:rPr>
              <a:t>December: 1,200 units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Works best when seasonal fluctuations are roughly the same size each period (Ice cream shop during holidays: During a specific festival, they always sell +100 extra ice creams regardless of whether overall sales trend up or down.)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62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Models - Holt–Winters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780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Holt–Winters Types</a:t>
            </a:r>
          </a:p>
          <a:p>
            <a:r>
              <a:rPr lang="en-US" sz="2000" dirty="0">
                <a:latin typeface="Alexandria" charset="0"/>
              </a:rPr>
              <a:t>2. Multiplicative Seasonality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seasonal effect scales with the series’ level ( × factor).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grows or shrinks as the baseline changes.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We multiply the baseline by a seasonal factor.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If December sales are usually 20% higher:</a:t>
            </a:r>
          </a:p>
          <a:p>
            <a:r>
              <a:rPr lang="en-US" sz="2000" dirty="0">
                <a:latin typeface="Alexandria" charset="0"/>
              </a:rPr>
              <a:t>Baseline = 1,000 → December = 1,000 × 1.2 = 1,200</a:t>
            </a:r>
          </a:p>
          <a:p>
            <a:r>
              <a:rPr lang="en-US" sz="2000" dirty="0">
                <a:latin typeface="Alexandria" charset="0"/>
              </a:rPr>
              <a:t>Baseline grows to 1,500 → December = 1,500 × 1.2 = 1,800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Works best when seasonal fluctuations increase/decrease with the trend (E-commerce sales growth: During Black Friday, sales increase by 20%, so if baseline sales double over the years, the seasonal spike doubles too.).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42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Models - Holt–Winters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780"/>
            <a:ext cx="105410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When to use Holt–Winters: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data shows smooth, repeating seasonal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You want a simple, explainable forecasting model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ARIMA/SARIMA becomes unstable or too complex due to differencing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You need fast forecasts with minimal parameter tuning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41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657975"/>
            <a:ext cx="63577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Models - Prophet Model (Meta/Facebook)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780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Prophet is a modern forecasting model designed for business and financial time series. It automatically breaks the data into: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Trend:  long-term increase/decrease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Multiple </a:t>
            </a:r>
            <a:r>
              <a:rPr lang="en-US" sz="2200" dirty="0" err="1">
                <a:latin typeface="Alexandria" charset="0"/>
              </a:rPr>
              <a:t>seasonalities</a:t>
            </a:r>
            <a:r>
              <a:rPr lang="en-US" sz="2200" dirty="0">
                <a:latin typeface="Alexandria" charset="0"/>
              </a:rPr>
              <a:t>:  daily, weekly, monthly, yearly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Holiday effects:  special events (Eid, Back-to-school season, Black Friday…)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Missing data handling:  it fills gaps smoothly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Automatic fitting:  no complex tuning like ARIMA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It’s widely used for: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Stock index forecasting (daily/weekly trends)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Volatility cycles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Seasonal patterns such as monthly sales or daily trading volume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28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657975"/>
            <a:ext cx="63577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Models - Prophet Model (Meta/Facebook)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780"/>
            <a:ext cx="10541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Strengths of Prophet: </a:t>
            </a:r>
          </a:p>
          <a:p>
            <a:endParaRPr lang="en-US" sz="22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Robust to outliers:  sudden spikes/drops don’t break the model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Adapts to long-term trend changes:  works well with evolving markets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Easy to tune:  fewer parameters than ARIMA/SARIMA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Excellent for seasonal financial cycles:  monthly/weekly business patterns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35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657975"/>
            <a:ext cx="63577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Models - Prophet Model (Meta/Facebook)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780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Prophet Limitations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Not suitable for high-frequency (millisecond) trading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Prophet is designed for daily or monthly data, not second-by-second movements.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Not good for multivariate forecasting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- Prophet forecasts one variable at a time; can only model one main time series at a time, for example, just stock price, or sales, or traffic.</a:t>
            </a:r>
          </a:p>
          <a:p>
            <a:r>
              <a:rPr lang="en-US" sz="2200" dirty="0">
                <a:latin typeface="Alexandria" charset="0"/>
              </a:rPr>
              <a:t>     - it cannot directly include multiple predictors like ARIMAX or LSTM: It cannot naturally  </a:t>
            </a:r>
          </a:p>
          <a:p>
            <a:r>
              <a:rPr lang="en-US" sz="2200" dirty="0">
                <a:latin typeface="Alexandria" charset="0"/>
              </a:rPr>
              <a:t>       include many external variables (features).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Can </a:t>
            </a:r>
            <a:r>
              <a:rPr lang="en-US" sz="2200" dirty="0" err="1">
                <a:latin typeface="Alexandria" charset="0"/>
              </a:rPr>
              <a:t>oversmooth</a:t>
            </a:r>
            <a:r>
              <a:rPr lang="en-US" sz="2200" dirty="0">
                <a:latin typeface="Alexandria" charset="0"/>
              </a:rPr>
              <a:t> sudden market jumps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Large shocks (war, announcements, crashes) may be smoothed too much, reducing accuracy.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62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686468"/>
            <a:ext cx="63577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Models - Vector </a:t>
            </a:r>
            <a:r>
              <a:rPr lang="en-US" sz="3200" dirty="0" err="1">
                <a:latin typeface="Alexandria" charset="0"/>
              </a:rPr>
              <a:t>AutoRegression</a:t>
            </a:r>
            <a:r>
              <a:rPr lang="en-US" sz="3200" dirty="0">
                <a:latin typeface="Alexandria" charset="0"/>
              </a:rPr>
              <a:t> (VAR)</a:t>
            </a:r>
            <a:endParaRPr lang="en-US" sz="3200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92333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VAR is a forecasting model for multiple time series at the same time.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Instead of predicting one variable (like Prophet, AR or ARIMA…), VAR predicts several connected variables together.</a:t>
            </a:r>
          </a:p>
          <a:p>
            <a:r>
              <a:rPr lang="en-US" sz="2000" b="1" dirty="0">
                <a:latin typeface="Alexandria" charset="0"/>
              </a:rPr>
              <a:t>How Var works?</a:t>
            </a:r>
          </a:p>
          <a:p>
            <a:r>
              <a:rPr lang="en-US" sz="2000" dirty="0">
                <a:latin typeface="Alexandria" charset="0"/>
              </a:rPr>
              <a:t>For variables like: returns(t), volatility(t), trading volume(t)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VAR says that each variable depends on: </a:t>
            </a:r>
          </a:p>
          <a:p>
            <a:r>
              <a:rPr lang="en-US" sz="2000" dirty="0">
                <a:latin typeface="Alexandria" charset="0"/>
              </a:rPr>
              <a:t>1. Its own past values: returns today depend on past returns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2. The past values of the other variables: returns depend on past volatility and past trading volume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volatility depends on past returns and volume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volume depends on past returns and volatility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VAR captures the interaction between variables.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3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69058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Models - VAR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3583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1. Predicting portfolio risk</a:t>
            </a:r>
          </a:p>
          <a:p>
            <a:r>
              <a:rPr lang="en-US" sz="2000" dirty="0">
                <a:latin typeface="Alexandria" charset="0"/>
              </a:rPr>
              <a:t>You can forecast risk using variables such as: volatility, returns, volume</a:t>
            </a:r>
          </a:p>
          <a:p>
            <a:r>
              <a:rPr lang="en-US" sz="2000" dirty="0">
                <a:latin typeface="Alexandria" charset="0"/>
              </a:rPr>
              <a:t>Because these influence each other, VAR models them together.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2. Macro-economic forecasting</a:t>
            </a:r>
          </a:p>
          <a:p>
            <a:r>
              <a:rPr lang="en-US" sz="2000" dirty="0">
                <a:latin typeface="Alexandria" charset="0"/>
              </a:rPr>
              <a:t>Central banks and economists use VAR to model variables such as: inflation(t), GDP growth(t), unemployment(t)</a:t>
            </a:r>
          </a:p>
          <a:p>
            <a:r>
              <a:rPr lang="en-US" sz="2000" dirty="0">
                <a:latin typeface="Alexandria" charset="0"/>
              </a:rPr>
              <a:t>These variables are interdependent, and VAR captures the relationships.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3. Multi-asset investment modelling</a:t>
            </a:r>
          </a:p>
          <a:p>
            <a:r>
              <a:rPr lang="en-US" sz="2000" dirty="0">
                <a:latin typeface="Alexandria" charset="0"/>
              </a:rPr>
              <a:t>For modelling the </a:t>
            </a:r>
            <a:r>
              <a:rPr lang="en-US" sz="2000" dirty="0" err="1">
                <a:latin typeface="Alexandria" charset="0"/>
              </a:rPr>
              <a:t>behaviour</a:t>
            </a:r>
            <a:r>
              <a:rPr lang="en-US" sz="2000" dirty="0">
                <a:latin typeface="Alexandria" charset="0"/>
              </a:rPr>
              <a:t> of several assets such as: stocks, bonds, commodities, currencies</a:t>
            </a:r>
          </a:p>
          <a:p>
            <a:r>
              <a:rPr lang="en-US" sz="2000" dirty="0">
                <a:latin typeface="Alexandria" charset="0"/>
              </a:rPr>
              <a:t>VAR helps forecast how one asset’s movement affects the others.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79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47815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MODEL SELECTION &amp; ACCURACY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98044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Seasonal ACF &amp; PACF</a:t>
            </a:r>
          </a:p>
          <a:p>
            <a:r>
              <a:rPr lang="en-US" sz="2000" dirty="0">
                <a:latin typeface="Alexandria" charset="0"/>
              </a:rPr>
              <a:t>Purpose: Identify seasonality and seasonal AR terms for models like SARIMA.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ACF (Autocorrelation Function)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Measures how the series correlates with its past values.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Seasonal pattern: Spikes appear at multiples of the season length (s).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Example: Monthly data with yearly seasonality (s = 12) → spikes at lag 12, 24, 36…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Helps identify season length and MA terms.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PACF (Partial Autocorrelation Function)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Measures correlation with a specific past lag after removing effects of closer lags.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Seasonal AR pattern: Spike at seasonal lag (e.g., lag 12) → indicates seasonal AR order 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Shows the direct influence of a past seasonal point.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47815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MODEL SELECTION &amp; ACCURACY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98044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Rolling Forecast Evaluation</a:t>
            </a:r>
          </a:p>
          <a:p>
            <a:r>
              <a:rPr lang="en-US" sz="2000" dirty="0">
                <a:latin typeface="Alexandria" charset="0"/>
              </a:rPr>
              <a:t>Purpose: Measure how well a model predicts as time moves forward.</a:t>
            </a:r>
          </a:p>
          <a:p>
            <a:r>
              <a:rPr lang="en-US" sz="2000" b="1" dirty="0">
                <a:latin typeface="Alexandria" charset="0"/>
              </a:rPr>
              <a:t>Steps: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Train the model on past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Predict the next value.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Slide the training window forward to include the new actual value.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Repeat this process for the entire series.</a:t>
            </a:r>
          </a:p>
          <a:p>
            <a:r>
              <a:rPr lang="en-US" sz="2000" dirty="0">
                <a:latin typeface="Alexandria" charset="0"/>
              </a:rPr>
              <a:t>Why use it: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Simulates real-world forecasting in finance or business.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Captures changing patterns over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Provides a realistic evaluation of model accuracy.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Evaluation Metrics: MAE, RMSE, MAPE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5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47815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MODEL SELECTION &amp; ACCURACY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43669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Error Metrics Review</a:t>
            </a:r>
          </a:p>
          <a:p>
            <a:r>
              <a:rPr lang="en-US" sz="2000" b="1" dirty="0">
                <a:latin typeface="Alexandria" charset="0"/>
              </a:rPr>
              <a:t>MAE — Mean Absolute Error</a:t>
            </a:r>
          </a:p>
          <a:p>
            <a:r>
              <a:rPr lang="en-US" sz="2000" dirty="0">
                <a:latin typeface="Alexandria" charset="0"/>
              </a:rPr>
              <a:t>Average size of the errors.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Easy to interpret.</a:t>
            </a:r>
          </a:p>
          <a:p>
            <a:r>
              <a:rPr lang="en-US" sz="2000" b="1" dirty="0">
                <a:latin typeface="Alexandria" charset="0"/>
              </a:rPr>
              <a:t>RMSE — Root Mean Squared Error</a:t>
            </a:r>
          </a:p>
          <a:p>
            <a:r>
              <a:rPr lang="en-US" sz="2000" dirty="0">
                <a:latin typeface="Alexandria" charset="0"/>
              </a:rPr>
              <a:t>Penalizes big mistakes more than MAE.</a:t>
            </a:r>
          </a:p>
          <a:p>
            <a:r>
              <a:rPr lang="en-US" sz="2000" b="1" dirty="0">
                <a:latin typeface="Alexandria" charset="0"/>
              </a:rPr>
              <a:t>MAPE — Mean Absolute Percentage Error</a:t>
            </a:r>
          </a:p>
          <a:p>
            <a:r>
              <a:rPr lang="en-US" sz="2000" dirty="0">
                <a:latin typeface="Alexandria" charset="0"/>
              </a:rPr>
              <a:t>Shows error as a percentage, easier to compare across scales.</a:t>
            </a:r>
          </a:p>
          <a:p>
            <a:r>
              <a:rPr lang="en-US" sz="2000" b="1" dirty="0">
                <a:latin typeface="Alexandria" charset="0"/>
              </a:rPr>
              <a:t>AIC / BIC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Used for model selection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Lower AIC/BIC = better balance of fit vs complexity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Common for ARIMA, SARIMA, VAR models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</a:rPr>
              <a:t>For MAE, RMSE, MAPE, AIC, and BIC — lower values always mean a better model.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24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662264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MODEL SELECTION &amp; ACCURACY - </a:t>
            </a:r>
            <a:r>
              <a:rPr lang="en-US" sz="3200" dirty="0">
                <a:latin typeface="Alexandria" charset="0"/>
              </a:rPr>
              <a:t>Error Comparison Table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62422"/>
            <a:ext cx="1054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Example results comparing models: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DEFB168-83BC-2846-9F75-EC2C2268DEF4}"/>
              </a:ext>
            </a:extLst>
          </p:cNvPr>
          <p:cNvSpPr txBox="1"/>
          <p:nvPr/>
        </p:nvSpPr>
        <p:spPr>
          <a:xfrm>
            <a:off x="753140" y="4683334"/>
            <a:ext cx="10541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Prophet performs best overall in this example (lowest errors).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SARIMA is close, good for seasonal structured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Holt–Winters performs well but slightly weaker.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78869AA-A102-4545-BB1D-121E6B51C3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464308"/>
              </p:ext>
            </p:extLst>
          </p:nvPr>
        </p:nvGraphicFramePr>
        <p:xfrm>
          <a:off x="889000" y="2647590"/>
          <a:ext cx="9172700" cy="1463040"/>
        </p:xfrm>
        <a:graphic>
          <a:graphicData uri="http://schemas.openxmlformats.org/drawingml/2006/table">
            <a:tbl>
              <a:tblPr/>
              <a:tblGrid>
                <a:gridCol w="2293175">
                  <a:extLst>
                    <a:ext uri="{9D8B030D-6E8A-4147-A177-3AD203B41FA5}">
                      <a16:colId xmlns:a16="http://schemas.microsoft.com/office/drawing/2014/main" val="2136274664"/>
                    </a:ext>
                  </a:extLst>
                </a:gridCol>
                <a:gridCol w="2293175">
                  <a:extLst>
                    <a:ext uri="{9D8B030D-6E8A-4147-A177-3AD203B41FA5}">
                      <a16:colId xmlns:a16="http://schemas.microsoft.com/office/drawing/2014/main" val="3616794725"/>
                    </a:ext>
                  </a:extLst>
                </a:gridCol>
                <a:gridCol w="2293175">
                  <a:extLst>
                    <a:ext uri="{9D8B030D-6E8A-4147-A177-3AD203B41FA5}">
                      <a16:colId xmlns:a16="http://schemas.microsoft.com/office/drawing/2014/main" val="3491490396"/>
                    </a:ext>
                  </a:extLst>
                </a:gridCol>
                <a:gridCol w="2293175">
                  <a:extLst>
                    <a:ext uri="{9D8B030D-6E8A-4147-A177-3AD203B41FA5}">
                      <a16:colId xmlns:a16="http://schemas.microsoft.com/office/drawing/2014/main" val="17439283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Model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MAE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RMSE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MAPE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491072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SARIMA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2.1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3.0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4.5%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9140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Holt–Winters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2.4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3.2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4.9%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288886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Prophet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2.0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2.8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4.0%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9298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965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693180"/>
            <a:ext cx="6215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Case Study: a synthetic financial index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7204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This lab teaches you how to build and compare forecasting models on a financial time-series.</a:t>
            </a:r>
          </a:p>
          <a:p>
            <a:r>
              <a:rPr lang="en-US" sz="2200" b="1" dirty="0">
                <a:latin typeface="Alexandria" charset="0"/>
              </a:rPr>
              <a:t>What is the goal?</a:t>
            </a:r>
          </a:p>
          <a:p>
            <a:r>
              <a:rPr lang="en-US" sz="2200" dirty="0">
                <a:latin typeface="Alexandria" charset="0"/>
              </a:rPr>
              <a:t>The goal is to learn which model forecasts better and understand how each model behaves with trend + seasonality.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More specifically, we will: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Train SARIMA, Holt–Winters, and Prophet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Generate future forecasts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Compare them using error metrics (MAE, RMSE, MAPE)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See which model performs best on </a:t>
            </a:r>
            <a:r>
              <a:rPr lang="en-US" sz="2200">
                <a:latin typeface="Alexandria" charset="0"/>
              </a:rPr>
              <a:t>financial-style data</a:t>
            </a:r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693180"/>
            <a:ext cx="6215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Case Study: a synthetic financial index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7204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Dataset Description:</a:t>
            </a:r>
          </a:p>
          <a:p>
            <a:r>
              <a:rPr lang="en-US" sz="2200" dirty="0">
                <a:latin typeface="Alexandria" charset="0"/>
              </a:rPr>
              <a:t>The dataset is a synthetic monthly financial index created specifically for the lab. It behaves like a real financial time-series and includes: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Trend:</a:t>
            </a:r>
            <a:r>
              <a:rPr lang="en-US" sz="2200" dirty="0">
                <a:latin typeface="Alexandria" charset="0"/>
              </a:rPr>
              <a:t> a gradual upward or downward movement over time</a:t>
            </a:r>
          </a:p>
          <a:p>
            <a:r>
              <a:rPr lang="en-US" sz="2200" b="1" dirty="0">
                <a:latin typeface="Alexandria" charset="0"/>
              </a:rPr>
              <a:t>Seasonality:</a:t>
            </a:r>
            <a:r>
              <a:rPr lang="en-US" sz="2200" dirty="0">
                <a:latin typeface="Alexandria" charset="0"/>
              </a:rPr>
              <a:t> repeating yearly patterns (e.g., certain months consistently higher or lower)</a:t>
            </a:r>
          </a:p>
          <a:p>
            <a:r>
              <a:rPr lang="en-US" sz="2200" b="1" dirty="0">
                <a:latin typeface="Alexandria" charset="0"/>
              </a:rPr>
              <a:t>Noise:</a:t>
            </a:r>
            <a:r>
              <a:rPr lang="en-US" sz="2200" dirty="0">
                <a:latin typeface="Alexandria" charset="0"/>
              </a:rPr>
              <a:t> random fluctuations similar to market behavior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This synthetic index is designed to mimic real financial data while keeping it clean and easy to use for learning and model comparison.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50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179268"/>
            <a:ext cx="11115304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ADVANCED TIME SERIES MODELS</a:t>
            </a:r>
            <a:endParaRPr lang="en-US" sz="22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#Import Libraries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pandas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pd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numpy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np</a:t>
            </a: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matplotlib.pyplot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plt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statsmodels.tsa.seasonal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seasonal_decompose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statsmodels.tsa.statespace.sarimax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SARIMAX</a:t>
            </a: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statsmodels.tsa.holtwinters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ExponentialSmoothing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prophet import Prophet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Matplotlib (</a:t>
            </a:r>
            <a:r>
              <a:rPr lang="en-US" sz="2000" b="1" dirty="0" err="1">
                <a:latin typeface="Alexandria" charset="0"/>
              </a:rPr>
              <a:t>plt</a:t>
            </a:r>
            <a:r>
              <a:rPr lang="en-US" sz="2000" b="1" dirty="0">
                <a:latin typeface="Alexandria" charset="0"/>
              </a:rPr>
              <a:t>):</a:t>
            </a:r>
            <a:r>
              <a:rPr lang="en-US" sz="2000" dirty="0">
                <a:latin typeface="Alexandria" charset="0"/>
              </a:rPr>
              <a:t>  Visualize the index and forecasts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>
                <a:latin typeface="Alexandria" charset="0"/>
              </a:rPr>
              <a:t>seasonal_decompose</a:t>
            </a:r>
            <a:r>
              <a:rPr lang="en-US" sz="2000" b="1" dirty="0"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 Break series into trend, seasonality, and noise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SARIMAX:</a:t>
            </a:r>
            <a:r>
              <a:rPr lang="en-US" sz="2000" dirty="0">
                <a:latin typeface="Alexandria" charset="0"/>
              </a:rPr>
              <a:t>  Build and forecast using SARIMA models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>
                <a:latin typeface="Alexandria" charset="0"/>
              </a:rPr>
              <a:t>ExponentialSmoothing</a:t>
            </a:r>
            <a:r>
              <a:rPr lang="en-US" sz="2000" b="1" dirty="0">
                <a:latin typeface="Alexandria" charset="0"/>
              </a:rPr>
              <a:t>:</a:t>
            </a:r>
            <a:r>
              <a:rPr lang="en-US" sz="2000" dirty="0">
                <a:latin typeface="Alexandria" charset="0"/>
              </a:rPr>
              <a:t>  Build and forecast using Holt–Winters models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Prophet:</a:t>
            </a:r>
            <a:r>
              <a:rPr lang="en-US" sz="2000" dirty="0">
                <a:latin typeface="Alexandria" charset="0"/>
              </a:rPr>
              <a:t>  Build and forecast using Prophet (trend + seasonality + holidays)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75873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179268"/>
            <a:ext cx="11115304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ADVANCED TIME SERIES MODELS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#Create Monthly Dataset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np.random.seed</a:t>
            </a:r>
            <a:r>
              <a:rPr lang="en-US" sz="2000" dirty="0">
                <a:latin typeface="Alexandria" charset="0"/>
              </a:rPr>
              <a:t>(42)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months = </a:t>
            </a:r>
            <a:r>
              <a:rPr lang="en-US" sz="2000" dirty="0" err="1">
                <a:latin typeface="Alexandria" charset="0"/>
              </a:rPr>
              <a:t>pd.date_range</a:t>
            </a:r>
            <a:r>
              <a:rPr lang="en-US" sz="2000" dirty="0">
                <a:latin typeface="Alexandria" charset="0"/>
              </a:rPr>
              <a:t>(start="2023-01-01", periods=36, </a:t>
            </a:r>
            <a:r>
              <a:rPr lang="en-US" sz="2000" dirty="0" err="1">
                <a:latin typeface="Alexandria" charset="0"/>
              </a:rPr>
              <a:t>freq</a:t>
            </a:r>
            <a:r>
              <a:rPr lang="en-US" sz="2000" dirty="0">
                <a:latin typeface="Alexandria" charset="0"/>
              </a:rPr>
              <a:t>=" ME")</a:t>
            </a:r>
          </a:p>
          <a:p>
            <a:r>
              <a:rPr lang="en-US" sz="2000" dirty="0">
                <a:latin typeface="Alexandria" charset="0"/>
              </a:rPr>
              <a:t>trend = </a:t>
            </a:r>
            <a:r>
              <a:rPr lang="en-US" sz="2000" dirty="0" err="1">
                <a:latin typeface="Alexandria" charset="0"/>
              </a:rPr>
              <a:t>np.linspace</a:t>
            </a:r>
            <a:r>
              <a:rPr lang="en-US" sz="2000" dirty="0">
                <a:latin typeface="Alexandria" charset="0"/>
              </a:rPr>
              <a:t>(100, 140, 36)</a:t>
            </a:r>
          </a:p>
          <a:p>
            <a:r>
              <a:rPr lang="en-US" sz="2000" dirty="0">
                <a:latin typeface="Alexandria" charset="0"/>
              </a:rPr>
              <a:t>season = 10 * </a:t>
            </a:r>
            <a:r>
              <a:rPr lang="en-US" sz="2000" dirty="0" err="1">
                <a:latin typeface="Alexandria" charset="0"/>
              </a:rPr>
              <a:t>np.sin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np.arange</a:t>
            </a:r>
            <a:r>
              <a:rPr lang="en-US" sz="2000" dirty="0">
                <a:latin typeface="Alexandria" charset="0"/>
              </a:rPr>
              <a:t>(36) * (2 * </a:t>
            </a:r>
            <a:r>
              <a:rPr lang="en-US" sz="2000" dirty="0" err="1">
                <a:latin typeface="Alexandria" charset="0"/>
              </a:rPr>
              <a:t>np.pi</a:t>
            </a:r>
            <a:r>
              <a:rPr lang="en-US" sz="2000" dirty="0">
                <a:latin typeface="Alexandria" charset="0"/>
              </a:rPr>
              <a:t> / 12))</a:t>
            </a:r>
          </a:p>
          <a:p>
            <a:r>
              <a:rPr lang="en-US" sz="2000" dirty="0">
                <a:latin typeface="Alexandria" charset="0"/>
              </a:rPr>
              <a:t>noise = </a:t>
            </a:r>
            <a:r>
              <a:rPr lang="en-US" sz="2000" dirty="0" err="1">
                <a:latin typeface="Alexandria" charset="0"/>
              </a:rPr>
              <a:t>np.random.normal</a:t>
            </a:r>
            <a:r>
              <a:rPr lang="en-US" sz="2000" dirty="0">
                <a:latin typeface="Alexandria" charset="0"/>
              </a:rPr>
              <a:t>(0, 3, 36)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</a:t>
            </a:r>
          </a:p>
          <a:p>
            <a:r>
              <a:rPr lang="en-US" sz="2000" dirty="0">
                <a:latin typeface="Alexandria" charset="0"/>
              </a:rPr>
              <a:t>    "ds": months,</a:t>
            </a:r>
          </a:p>
          <a:p>
            <a:r>
              <a:rPr lang="en-US" sz="2000" dirty="0">
                <a:latin typeface="Alexandria" charset="0"/>
              </a:rPr>
              <a:t>    "y": trend + season + noise</a:t>
            </a:r>
          </a:p>
          <a:p>
            <a:r>
              <a:rPr lang="en-US" sz="2000" dirty="0">
                <a:latin typeface="Alexandria" charset="0"/>
              </a:rPr>
              <a:t>})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"ds”: dates (time column, used by Prophet)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"y”: synthetic financial index (trend + seasonality + noise)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3252278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ADVANCED TIME SERIES MODELS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Decompose Time Series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decomp = </a:t>
            </a:r>
            <a:r>
              <a:rPr lang="en-US" sz="2200" dirty="0" err="1">
                <a:latin typeface="Alexandria" charset="0"/>
              </a:rPr>
              <a:t>seasonal_decompose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df.set_index</a:t>
            </a:r>
            <a:r>
              <a:rPr lang="en-US" sz="2200" dirty="0">
                <a:latin typeface="Alexandria" charset="0"/>
              </a:rPr>
              <a:t>("ds")["y"], model="additive")</a:t>
            </a:r>
          </a:p>
          <a:p>
            <a:r>
              <a:rPr lang="en-US" sz="2200" dirty="0" err="1">
                <a:latin typeface="Alexandria" charset="0"/>
              </a:rPr>
              <a:t>decomp.plot</a:t>
            </a:r>
            <a:r>
              <a:rPr lang="en-US" sz="2200" dirty="0">
                <a:latin typeface="Alexandria" charset="0"/>
              </a:rPr>
              <a:t>()</a:t>
            </a:r>
          </a:p>
          <a:p>
            <a:r>
              <a:rPr lang="en-US" sz="2200" dirty="0" err="1">
                <a:latin typeface="Alexandria" charset="0"/>
              </a:rPr>
              <a:t>plt.show</a:t>
            </a:r>
            <a:r>
              <a:rPr lang="en-US" sz="22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>
                <a:latin typeface="Alexandria" charset="0"/>
              </a:rPr>
              <a:t>df.set_index</a:t>
            </a:r>
            <a:r>
              <a:rPr lang="en-US" sz="2000" b="1" dirty="0">
                <a:latin typeface="Alexandria" charset="0"/>
              </a:rPr>
              <a:t>("ds")["y"]: </a:t>
            </a:r>
            <a:r>
              <a:rPr lang="en-US" sz="2000" dirty="0">
                <a:latin typeface="Alexandria" charset="0"/>
              </a:rPr>
              <a:t>selects the index values (y) </a:t>
            </a:r>
          </a:p>
          <a:p>
            <a:r>
              <a:rPr lang="en-US" sz="2000" dirty="0">
                <a:latin typeface="Alexandria" charset="0"/>
              </a:rPr>
              <a:t>and sets the date column (ds) as the index.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model="additive”: </a:t>
            </a:r>
            <a:r>
              <a:rPr lang="en-US" sz="2000" dirty="0">
                <a:latin typeface="Alexandria" charset="0"/>
              </a:rPr>
              <a:t>assumes the series is </a:t>
            </a:r>
          </a:p>
          <a:p>
            <a:r>
              <a:rPr lang="en-US" sz="2000" dirty="0">
                <a:latin typeface="Alexandria" charset="0"/>
              </a:rPr>
              <a:t>trend + seasonality + noise (additive model).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Returns components: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Trend: long-term direction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Seasonal: repeating pattern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Residual: random noise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575775-EB6A-374F-825C-5E6A625C3B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432" y="2540298"/>
            <a:ext cx="4762004" cy="342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33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ADVANCED TIME SERIES MODELS</a:t>
            </a:r>
            <a:endParaRPr lang="en-US" sz="22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 Fit SARIMA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200" dirty="0" err="1">
                <a:latin typeface="Alexandria" charset="0"/>
              </a:rPr>
              <a:t>sarima</a:t>
            </a:r>
            <a:r>
              <a:rPr lang="en-US" sz="2200" dirty="0">
                <a:latin typeface="Alexandria" charset="0"/>
              </a:rPr>
              <a:t> = SARIMAX(</a:t>
            </a:r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["y"], order=(1,1,1), </a:t>
            </a:r>
            <a:r>
              <a:rPr lang="en-US" sz="2200" dirty="0" err="1">
                <a:latin typeface="Alexandria" charset="0"/>
              </a:rPr>
              <a:t>seasonal_order</a:t>
            </a:r>
            <a:r>
              <a:rPr lang="en-US" sz="2200" dirty="0">
                <a:latin typeface="Alexandria" charset="0"/>
              </a:rPr>
              <a:t>=(1,1,1,12))</a:t>
            </a:r>
          </a:p>
          <a:p>
            <a:r>
              <a:rPr lang="en-US" sz="2200" dirty="0" err="1">
                <a:latin typeface="Alexandria" charset="0"/>
              </a:rPr>
              <a:t>sarima_fit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sarima.fit</a:t>
            </a:r>
            <a:r>
              <a:rPr lang="en-US" sz="2200" dirty="0">
                <a:latin typeface="Alexandria" charset="0"/>
              </a:rPr>
              <a:t>()</a:t>
            </a:r>
          </a:p>
          <a:p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["</a:t>
            </a:r>
            <a:r>
              <a:rPr lang="en-US" sz="2200" dirty="0" err="1">
                <a:latin typeface="Alexandria" charset="0"/>
              </a:rPr>
              <a:t>sarima_pred</a:t>
            </a:r>
            <a:r>
              <a:rPr lang="en-US" sz="2200" dirty="0">
                <a:latin typeface="Alexandria" charset="0"/>
              </a:rPr>
              <a:t>"] = </a:t>
            </a:r>
            <a:r>
              <a:rPr lang="en-US" sz="2200" dirty="0" err="1">
                <a:latin typeface="Alexandria" charset="0"/>
              </a:rPr>
              <a:t>sarima_fit.predict</a:t>
            </a:r>
            <a:r>
              <a:rPr lang="en-US" sz="2200" dirty="0">
                <a:latin typeface="Alexandria" charset="0"/>
              </a:rPr>
              <a:t>()</a:t>
            </a:r>
          </a:p>
          <a:p>
            <a:endParaRPr lang="en-US" sz="22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Creates a SARIMA model using the financial index (y) as the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order=(1,1,1): non-seasonal ARIMA parameters (</a:t>
            </a:r>
            <a:r>
              <a:rPr lang="en-US" sz="2000" dirty="0" err="1">
                <a:latin typeface="Alexandria" charset="0"/>
              </a:rPr>
              <a:t>p,d,q</a:t>
            </a:r>
            <a:r>
              <a:rPr lang="en-US" sz="2000" dirty="0">
                <a:latin typeface="Alexandria" charset="0"/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seasonal_order</a:t>
            </a:r>
            <a:r>
              <a:rPr lang="en-US" sz="2000" dirty="0">
                <a:latin typeface="Alexandria" charset="0"/>
              </a:rPr>
              <a:t>=(1,1,1,12): seasonal SARIMA parameters (P,D,Q,s) with 12-month seasonality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615723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ADVANCED TIME SERIES MODELS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Fit Holt–Winters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200" dirty="0" err="1">
                <a:latin typeface="Alexandria" charset="0"/>
              </a:rPr>
              <a:t>hw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ExponentialSmoothing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["y"], trend="add", seasonal="add", </a:t>
            </a:r>
            <a:r>
              <a:rPr lang="en-US" sz="2200" dirty="0" err="1">
                <a:latin typeface="Alexandria" charset="0"/>
              </a:rPr>
              <a:t>seasonal_periods</a:t>
            </a:r>
            <a:r>
              <a:rPr lang="en-US" sz="2200" dirty="0">
                <a:latin typeface="Alexandria" charset="0"/>
              </a:rPr>
              <a:t>=12)</a:t>
            </a:r>
          </a:p>
          <a:p>
            <a:r>
              <a:rPr lang="en-US" sz="2200" dirty="0" err="1">
                <a:latin typeface="Alexandria" charset="0"/>
              </a:rPr>
              <a:t>hw_fit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hw.fit</a:t>
            </a:r>
            <a:r>
              <a:rPr lang="en-US" sz="2200" dirty="0">
                <a:latin typeface="Alexandria" charset="0"/>
              </a:rPr>
              <a:t>()</a:t>
            </a:r>
          </a:p>
          <a:p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["</a:t>
            </a:r>
            <a:r>
              <a:rPr lang="en-US" sz="2200" dirty="0" err="1">
                <a:latin typeface="Alexandria" charset="0"/>
              </a:rPr>
              <a:t>hw_pred</a:t>
            </a:r>
            <a:r>
              <a:rPr lang="en-US" sz="2200" dirty="0">
                <a:latin typeface="Alexandria" charset="0"/>
              </a:rPr>
              <a:t>"] = </a:t>
            </a:r>
            <a:r>
              <a:rPr lang="en-US" sz="2200" dirty="0" err="1">
                <a:latin typeface="Alexandria" charset="0"/>
              </a:rPr>
              <a:t>hw_fit.fittedvalues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trend="add”: </a:t>
            </a:r>
            <a:r>
              <a:rPr lang="en-US" sz="2200" dirty="0">
                <a:latin typeface="Alexandria" charset="0"/>
              </a:rPr>
              <a:t>model has an additive trend (steady increase/decrease).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seasonal="add”: </a:t>
            </a:r>
            <a:r>
              <a:rPr lang="en-US" sz="2200" dirty="0">
                <a:latin typeface="Alexandria" charset="0"/>
              </a:rPr>
              <a:t>model has additive seasonality (seasonal effect is constant size).</a:t>
            </a:r>
          </a:p>
          <a:p>
            <a:endParaRPr lang="en-US" sz="22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01605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309899"/>
            <a:ext cx="11115304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ADVANCED TIME SERIES MODELS</a:t>
            </a:r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Fit Prophet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model = Prophet(</a:t>
            </a:r>
            <a:r>
              <a:rPr lang="en-US" sz="2200" dirty="0" err="1">
                <a:latin typeface="Alexandria" charset="0"/>
              </a:rPr>
              <a:t>yearly_seasonality</a:t>
            </a:r>
            <a:r>
              <a:rPr lang="en-US" sz="2200" dirty="0">
                <a:latin typeface="Alexandria" charset="0"/>
              </a:rPr>
              <a:t>=True)</a:t>
            </a:r>
          </a:p>
          <a:p>
            <a:r>
              <a:rPr lang="en-US" sz="2200" dirty="0" err="1">
                <a:latin typeface="Alexandria" charset="0"/>
              </a:rPr>
              <a:t>model.fit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>
                <a:latin typeface="Alexandria" charset="0"/>
              </a:rPr>
              <a:t>future = </a:t>
            </a:r>
            <a:r>
              <a:rPr lang="en-US" sz="2200" dirty="0" err="1">
                <a:latin typeface="Alexandria" charset="0"/>
              </a:rPr>
              <a:t>model.make_future_dataframe</a:t>
            </a:r>
            <a:r>
              <a:rPr lang="en-US" sz="2200" dirty="0">
                <a:latin typeface="Alexandria" charset="0"/>
              </a:rPr>
              <a:t>(periods=6, </a:t>
            </a:r>
            <a:r>
              <a:rPr lang="en-US" sz="2200" dirty="0" err="1">
                <a:latin typeface="Alexandria" charset="0"/>
              </a:rPr>
              <a:t>freq</a:t>
            </a:r>
            <a:r>
              <a:rPr lang="en-US" sz="2200" dirty="0">
                <a:latin typeface="Alexandria" charset="0"/>
              </a:rPr>
              <a:t>="ME")</a:t>
            </a:r>
          </a:p>
          <a:p>
            <a:r>
              <a:rPr lang="en-US" sz="2200" dirty="0">
                <a:latin typeface="Alexandria" charset="0"/>
              </a:rPr>
              <a:t>forecast = </a:t>
            </a:r>
            <a:r>
              <a:rPr lang="en-US" sz="2200" dirty="0" err="1">
                <a:latin typeface="Alexandria" charset="0"/>
              </a:rPr>
              <a:t>model.predict</a:t>
            </a:r>
            <a:r>
              <a:rPr lang="en-US" sz="2200" dirty="0">
                <a:latin typeface="Alexandria" charset="0"/>
              </a:rPr>
              <a:t>(future)</a:t>
            </a:r>
          </a:p>
          <a:p>
            <a:endParaRPr lang="en-US" sz="2200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b="1" dirty="0" err="1">
                <a:latin typeface="Alexandria" charset="0"/>
              </a:rPr>
              <a:t>model.make_future_dataframe</a:t>
            </a:r>
            <a:r>
              <a:rPr lang="en-US" sz="2000" b="1" dirty="0">
                <a:latin typeface="Alexandria" charset="0"/>
              </a:rPr>
              <a:t>(periods=6, </a:t>
            </a:r>
            <a:r>
              <a:rPr lang="en-US" sz="2000" b="1" dirty="0" err="1">
                <a:latin typeface="Alexandria" charset="0"/>
              </a:rPr>
              <a:t>freq</a:t>
            </a:r>
            <a:r>
              <a:rPr lang="en-US" sz="2000" b="1" dirty="0">
                <a:latin typeface="Alexandria" charset="0"/>
              </a:rPr>
              <a:t>="M"):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Creates a future timeline of 6 additional months.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Prophet will generate predictions for these months.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freq</a:t>
            </a:r>
            <a:r>
              <a:rPr lang="en-US" sz="2000" dirty="0">
                <a:latin typeface="Alexandria" charset="0"/>
              </a:rPr>
              <a:t>="ME”:  monthly frequency.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b="1" dirty="0">
                <a:latin typeface="Alexandria" charset="0"/>
              </a:rPr>
              <a:t>forecast = </a:t>
            </a:r>
            <a:r>
              <a:rPr lang="en-US" sz="2000" b="1" dirty="0" err="1">
                <a:latin typeface="Alexandria" charset="0"/>
              </a:rPr>
              <a:t>model.predict</a:t>
            </a:r>
            <a:r>
              <a:rPr lang="en-US" sz="2000" b="1" dirty="0">
                <a:latin typeface="Alexandria" charset="0"/>
              </a:rPr>
              <a:t>(future): </a:t>
            </a:r>
            <a:r>
              <a:rPr lang="en-US" sz="2000" dirty="0">
                <a:latin typeface="Alexandria" charset="0"/>
              </a:rPr>
              <a:t>Prophet predicts: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historical period (36 months)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Plus 6 future months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</a:rPr>
              <a:t>Prophet by default generates a future </a:t>
            </a:r>
            <a:r>
              <a:rPr lang="en-US" sz="2000" dirty="0" err="1">
                <a:latin typeface="Alexandria" charset="0"/>
              </a:rPr>
              <a:t>dataframe</a:t>
            </a:r>
            <a:r>
              <a:rPr lang="en-US" sz="2000" dirty="0">
                <a:latin typeface="Alexandria" charset="0"/>
              </a:rPr>
              <a:t> (e.g., 180 days ahead), while SARIMA and Holt–Winters only forecast if you explicitly give them steps to predict.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1694055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32509" y="654281"/>
            <a:ext cx="8514607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ADVANCED TIME SERIES MODELS</a:t>
            </a:r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Plot Predictions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=(12,5))</a:t>
            </a:r>
          </a:p>
          <a:p>
            <a:r>
              <a:rPr lang="en-US" sz="2000" dirty="0">
                <a:latin typeface="Alexandria" charset="0"/>
              </a:rPr>
              <a:t># Plot actual data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['y'], label="Actual Data")</a:t>
            </a:r>
          </a:p>
          <a:p>
            <a:r>
              <a:rPr lang="en-US" sz="2000" dirty="0">
                <a:latin typeface="Alexandria" charset="0"/>
              </a:rPr>
              <a:t># Plot SARIMA forecast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['</a:t>
            </a:r>
            <a:r>
              <a:rPr lang="en-US" sz="2000" dirty="0" err="1">
                <a:latin typeface="Alexandria" charset="0"/>
              </a:rPr>
              <a:t>sarima_pred</a:t>
            </a:r>
            <a:r>
              <a:rPr lang="en-US" sz="2000" dirty="0">
                <a:latin typeface="Alexandria" charset="0"/>
              </a:rPr>
              <a:t>'], label="SARIMA Forecast")</a:t>
            </a:r>
          </a:p>
          <a:p>
            <a:r>
              <a:rPr lang="en-US" sz="2000" dirty="0">
                <a:latin typeface="Alexandria" charset="0"/>
              </a:rPr>
              <a:t># Plot Holt-Winters forecast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['</a:t>
            </a:r>
            <a:r>
              <a:rPr lang="en-US" sz="2000" dirty="0" err="1">
                <a:latin typeface="Alexandria" charset="0"/>
              </a:rPr>
              <a:t>hw_pred</a:t>
            </a:r>
            <a:r>
              <a:rPr lang="en-US" sz="2000" dirty="0">
                <a:latin typeface="Alexandria" charset="0"/>
              </a:rPr>
              <a:t>'], label="Holt-Winters Forecast")</a:t>
            </a:r>
          </a:p>
          <a:p>
            <a:r>
              <a:rPr lang="en-US" sz="2000" dirty="0">
                <a:latin typeface="Alexandria" charset="0"/>
              </a:rPr>
              <a:t># Plot Prophet forecast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(forecast['</a:t>
            </a:r>
            <a:r>
              <a:rPr lang="en-US" sz="2000" dirty="0" err="1">
                <a:latin typeface="Alexandria" charset="0"/>
              </a:rPr>
              <a:t>yhat</a:t>
            </a:r>
            <a:r>
              <a:rPr lang="en-US" sz="2000" dirty="0">
                <a:latin typeface="Alexandria" charset="0"/>
              </a:rPr>
              <a:t>'], label="Prophet Forecast")  # forecast comes from Prophet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("Model Forecast Comparison")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("Date")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("Index Value")</a:t>
            </a:r>
          </a:p>
          <a:p>
            <a:r>
              <a:rPr lang="en-US" sz="2000" dirty="0" err="1">
                <a:latin typeface="Alexandria" charset="0"/>
              </a:rPr>
              <a:t>plt.legend</a:t>
            </a:r>
            <a:r>
              <a:rPr lang="en-US" sz="2000" dirty="0">
                <a:latin typeface="Alexandria" charset="0"/>
              </a:rPr>
              <a:t>()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3894575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20634" y="72573"/>
            <a:ext cx="703019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ADVANCED TIME SERIES MODELS</a:t>
            </a:r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Plot Predictions - Output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Visual: </a:t>
            </a:r>
            <a:r>
              <a:rPr lang="en-US" sz="2000" dirty="0">
                <a:latin typeface="Alexandria" charset="0"/>
              </a:rPr>
              <a:t>Line chart comparing actual data and model predictions</a:t>
            </a:r>
          </a:p>
          <a:p>
            <a:r>
              <a:rPr lang="en-US" sz="2000" b="1" dirty="0">
                <a:latin typeface="Alexandria" charset="0"/>
              </a:rPr>
              <a:t>Historical Fit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All models track actual data closely in historical period (Date 0–30)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SARIMA spike at Date ≈12: likely an outlier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Holt–Winters &amp; SARIMA: follow historical trend </a:t>
            </a:r>
          </a:p>
          <a:p>
            <a:r>
              <a:rPr lang="en-US" sz="2000" dirty="0">
                <a:latin typeface="Alexandria" charset="0"/>
              </a:rPr>
              <a:t>fairly well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Prophet: closely follows historical trend, slightly </a:t>
            </a:r>
          </a:p>
          <a:p>
            <a:r>
              <a:rPr lang="en-US" sz="2000" dirty="0">
                <a:latin typeface="Alexandria" charset="0"/>
              </a:rPr>
              <a:t>overestimates at the end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Future Forecast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Only Prophet predicts beyond historical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Prophet shows upward bias in long-term forecast</a:t>
            </a:r>
          </a:p>
          <a:p>
            <a:r>
              <a:rPr lang="en-US" sz="2000" dirty="0">
                <a:latin typeface="Alexandria" charset="0"/>
              </a:rPr>
              <a:t> (Date &gt; 36)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Holt–Winters &amp; SARIMA → no future predictions in this lab setup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662D75-43FA-E341-A2BA-17CB694E8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6416" y="2306601"/>
            <a:ext cx="5973149" cy="29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4850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167399"/>
            <a:ext cx="11115304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ADVANCED TIME SERIES MODELS</a:t>
            </a:r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#Compare Errors </a:t>
            </a:r>
          </a:p>
          <a:p>
            <a:r>
              <a:rPr lang="en-US" sz="2000" dirty="0">
                <a:latin typeface="Alexandria" charset="0"/>
              </a:rPr>
              <a:t>from </a:t>
            </a:r>
            <a:r>
              <a:rPr lang="en-US" sz="2000" dirty="0" err="1">
                <a:latin typeface="Alexandria" charset="0"/>
              </a:rPr>
              <a:t>sklearn.metrics</a:t>
            </a:r>
            <a:r>
              <a:rPr lang="en-US" sz="2000" dirty="0">
                <a:latin typeface="Alexandria" charset="0"/>
              </a:rPr>
              <a:t> import </a:t>
            </a:r>
            <a:r>
              <a:rPr lang="en-US" sz="2000" dirty="0" err="1">
                <a:latin typeface="Alexandria" charset="0"/>
              </a:rPr>
              <a:t>mean_squared_error</a:t>
            </a:r>
            <a:endParaRPr lang="en-US" sz="20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# Compute RMSE for in-sample predictions</a:t>
            </a:r>
          </a:p>
          <a:p>
            <a:r>
              <a:rPr lang="en-US" sz="2000" dirty="0" err="1">
                <a:latin typeface="Alexandria" charset="0"/>
              </a:rPr>
              <a:t>rmse_sarima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np.sqrt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mean_squared_error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["y"],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</a:t>
            </a:r>
            <a:r>
              <a:rPr lang="en-US" sz="2000" dirty="0" err="1">
                <a:latin typeface="Alexandria" charset="0"/>
              </a:rPr>
              <a:t>sarima_pred</a:t>
            </a:r>
            <a:r>
              <a:rPr lang="en-US" sz="2000" dirty="0">
                <a:latin typeface="Alexandria" charset="0"/>
              </a:rPr>
              <a:t>"]))</a:t>
            </a:r>
          </a:p>
          <a:p>
            <a:r>
              <a:rPr lang="en-US" sz="2000" dirty="0" err="1">
                <a:latin typeface="Alexandria" charset="0"/>
              </a:rPr>
              <a:t>rmse_hw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np.sqrt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mean_squared_error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["y"],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</a:t>
            </a:r>
            <a:r>
              <a:rPr lang="en-US" sz="2000" dirty="0" err="1">
                <a:latin typeface="Alexandria" charset="0"/>
              </a:rPr>
              <a:t>hw_pred</a:t>
            </a:r>
            <a:r>
              <a:rPr lang="en-US" sz="2000" dirty="0">
                <a:latin typeface="Alexandria" charset="0"/>
              </a:rPr>
              <a:t>"]))</a:t>
            </a:r>
          </a:p>
          <a:p>
            <a:r>
              <a:rPr lang="en-US" sz="2000" dirty="0" err="1">
                <a:latin typeface="Alexandria" charset="0"/>
              </a:rPr>
              <a:t>rmse_prophet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np.sqrt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mean_squared_error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["y"], forecast["</a:t>
            </a:r>
            <a:r>
              <a:rPr lang="en-US" sz="2000" dirty="0" err="1">
                <a:latin typeface="Alexandria" charset="0"/>
              </a:rPr>
              <a:t>yhat</a:t>
            </a:r>
            <a:r>
              <a:rPr lang="en-US" sz="2000" dirty="0">
                <a:latin typeface="Alexandria" charset="0"/>
              </a:rPr>
              <a:t>"][:</a:t>
            </a:r>
            <a:r>
              <a:rPr lang="en-US" sz="2000" dirty="0" err="1">
                <a:latin typeface="Alexandria" charset="0"/>
              </a:rPr>
              <a:t>len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)])) # Only align historical points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print("RMSE Scores:")</a:t>
            </a:r>
          </a:p>
          <a:p>
            <a:r>
              <a:rPr lang="en-US" sz="2000" dirty="0">
                <a:latin typeface="Alexandria" charset="0"/>
              </a:rPr>
              <a:t>print("SARIMA RMSE:", round(</a:t>
            </a:r>
            <a:r>
              <a:rPr lang="en-US" sz="2000" dirty="0" err="1">
                <a:latin typeface="Alexandria" charset="0"/>
              </a:rPr>
              <a:t>rmse_sarima</a:t>
            </a:r>
            <a:r>
              <a:rPr lang="en-US" sz="2000" dirty="0">
                <a:latin typeface="Alexandria" charset="0"/>
              </a:rPr>
              <a:t>, 3))</a:t>
            </a:r>
          </a:p>
          <a:p>
            <a:r>
              <a:rPr lang="en-US" sz="2000" dirty="0">
                <a:latin typeface="Alexandria" charset="0"/>
              </a:rPr>
              <a:t>print("Holt-Winters RMSE:", round(</a:t>
            </a:r>
            <a:r>
              <a:rPr lang="en-US" sz="2000" dirty="0" err="1">
                <a:latin typeface="Alexandria" charset="0"/>
              </a:rPr>
              <a:t>rmse_hw</a:t>
            </a:r>
            <a:r>
              <a:rPr lang="en-US" sz="2000" dirty="0">
                <a:latin typeface="Alexandria" charset="0"/>
              </a:rPr>
              <a:t>, 3))</a:t>
            </a:r>
          </a:p>
          <a:p>
            <a:r>
              <a:rPr lang="en-US" sz="2000" dirty="0">
                <a:latin typeface="Alexandria" charset="0"/>
              </a:rPr>
              <a:t>print("Prophet RMSE:", round(</a:t>
            </a:r>
            <a:r>
              <a:rPr lang="en-US" sz="2000" dirty="0" err="1">
                <a:latin typeface="Alexandria" charset="0"/>
              </a:rPr>
              <a:t>rmse_prophet</a:t>
            </a:r>
            <a:r>
              <a:rPr lang="en-US" sz="2000" dirty="0">
                <a:latin typeface="Alexandria" charset="0"/>
              </a:rPr>
              <a:t>, 3))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# Compare visually</a:t>
            </a:r>
          </a:p>
          <a:p>
            <a:r>
              <a:rPr lang="en-US" sz="2000" dirty="0">
                <a:latin typeface="Alexandria" charset="0"/>
              </a:rPr>
              <a:t>models = ["SARIMA", "Holt-Winters", "Prophet"]</a:t>
            </a:r>
          </a:p>
          <a:p>
            <a:r>
              <a:rPr lang="en-US" sz="2000" dirty="0" err="1">
                <a:latin typeface="Alexandria" charset="0"/>
              </a:rPr>
              <a:t>rmse_values</a:t>
            </a:r>
            <a:r>
              <a:rPr lang="en-US" sz="2000" dirty="0">
                <a:latin typeface="Alexandria" charset="0"/>
              </a:rPr>
              <a:t> = [</a:t>
            </a:r>
            <a:r>
              <a:rPr lang="en-US" sz="2000" dirty="0" err="1">
                <a:latin typeface="Alexandria" charset="0"/>
              </a:rPr>
              <a:t>rmse_sarima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rmse_hw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rmse_prophet</a:t>
            </a:r>
            <a:r>
              <a:rPr lang="en-US" sz="2000" dirty="0">
                <a:latin typeface="Alexandria" charset="0"/>
              </a:rPr>
              <a:t>]</a:t>
            </a:r>
            <a:br>
              <a:rPr lang="en-US" sz="2000" dirty="0">
                <a:latin typeface="Alexandria" charset="0"/>
              </a:rPr>
            </a:br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=(8,5))</a:t>
            </a:r>
          </a:p>
          <a:p>
            <a:r>
              <a:rPr lang="en-US" sz="2000" dirty="0" err="1">
                <a:latin typeface="Alexandria" charset="0"/>
              </a:rPr>
              <a:t>plt.bar</a:t>
            </a:r>
            <a:r>
              <a:rPr lang="en-US" sz="2000" dirty="0">
                <a:latin typeface="Alexandria" charset="0"/>
              </a:rPr>
              <a:t>(models, </a:t>
            </a:r>
            <a:r>
              <a:rPr lang="en-US" sz="2000" dirty="0" err="1">
                <a:latin typeface="Alexandria" charset="0"/>
              </a:rPr>
              <a:t>rmse_values</a:t>
            </a:r>
            <a:r>
              <a:rPr lang="en-US" sz="2000" dirty="0">
                <a:latin typeface="Alexandria" charset="0"/>
              </a:rPr>
              <a:t>, color=["orange", "green", "red"])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("RMSE Comparison Across Models")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("RMSE")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1282950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600316"/>
            <a:ext cx="7006441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ADVANCED TIME SERIES MODELS</a:t>
            </a:r>
            <a:endParaRPr lang="en-US" sz="22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#Compare Errors - Output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Visual: </a:t>
            </a:r>
            <a:r>
              <a:rPr lang="en-US" sz="2000" dirty="0">
                <a:latin typeface="Alexandria" charset="0"/>
              </a:rPr>
              <a:t>Bar chart of RMSE across models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Short-Term Accuracy (historical data)</a:t>
            </a:r>
          </a:p>
          <a:p>
            <a:r>
              <a:rPr lang="en-US" sz="2000" dirty="0">
                <a:latin typeface="Alexandria" charset="0"/>
              </a:rPr>
              <a:t>Prophet RMSE = 1.54; most accurate</a:t>
            </a:r>
          </a:p>
          <a:p>
            <a:r>
              <a:rPr lang="en-US" sz="2000" dirty="0">
                <a:latin typeface="Alexandria" charset="0"/>
              </a:rPr>
              <a:t>Holt–Winters RMSE = 2.41; accurate</a:t>
            </a:r>
          </a:p>
          <a:p>
            <a:r>
              <a:rPr lang="en-US" sz="2000" dirty="0">
                <a:latin typeface="Alexandria" charset="0"/>
              </a:rPr>
              <a:t>SARIMA RMSE = 18.79; poor due to spike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D22F8D-745E-5147-9A3E-8C76A6FFE7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9937" y="1935679"/>
            <a:ext cx="5859637" cy="377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0108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2" y="802222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Latest Machine Learning Research and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0787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Latest Time Series Research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Long-Horizon Transformers for Finance </a:t>
            </a:r>
          </a:p>
          <a:p>
            <a:r>
              <a:rPr lang="en-US" sz="2000" dirty="0">
                <a:latin typeface="Alexandria" charset="0"/>
              </a:rPr>
              <a:t>Transformers are deep learning models originally for NLP.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They predict financial data better than ARIMA/SARIMA for long-term horizons.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Handles long-range dependencies better than ARIMA, LSTM, or Holt–Winters.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Useful for monthly or quarterly forecasts where trends and seasonality span many periods.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Hybrid ARIMA + LSTM (2025)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Combines ARIMA (linear trends) + LSTM (nonlinear patterns).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Reduces forecast errors in noisy financial series.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Impact on FinTech: Better predictions for prices, volatility, and risk in trading and portfolio management.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17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2" y="825972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Latest Machine Learning Research and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Latest Time Series Research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FFT / Frequency Preprocessing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Uses Fourier Transform (FFT) or wavelet transforms to analyze the frequency components of financial time series before feeding them into Transformer models.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Essentially separates periodic/seasonal patterns from noise.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Helps models detect repeating cycles (daily, weekly, monthly) that are hard to learn from raw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Reduces forecast error for series with strong seasonal or cyclical behavior.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Impact on FinTech: Improves accuracy in predicting stock prices, trading volumes, or sales cycles.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Useful for planning, portfolio strategy, and automated trading systems.</a:t>
            </a:r>
          </a:p>
          <a:p>
            <a:r>
              <a:rPr lang="en-US" sz="2000" dirty="0">
                <a:latin typeface="Alexandria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88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2" y="825972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Latest Machine Learning Research and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Diffusion &amp; Generative Models (2025)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Conditional diffusion models generate synthetic financial data, like prices or volatility series, based on historical patterns.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Can simulate multiple realistic scenarios for the future, including extreme events.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Captures rare but impactful events (“tail risks”) that are difficult for standard models.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Useful for testing how strategies perform under extreme market conditions.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Impact on FinTech: Supports stress testing, risk management, and scenario analysis for banks, hedge funds, and insurers.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Helps in modeling potential losses and preparing for market shocks.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16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2" y="825972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Latest Machine Learning Research and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Diffusion &amp; Generative Models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Conditional diffusion models generate synthetic financial data, like prices or volatility series, based on historical patterns.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Can simulate multiple realistic scenarios for the future, including extreme events.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Captures rare but impactful events (“tail risks”) that are difficult for standard models.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Useful for testing how strategies perform under extreme market conditions.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Impact on FinTech: Supports stress testing, risk management, and scenario analysis for banks, hedge funds, and insurers.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Helps in modeling potential losses and preparing for market shocks.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2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2" y="825972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Latest Machine Learning Research and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RAG &amp; Retrieval for Finance 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Retrieval-Augmented Generation (RAG) combines an LLM with a specialized financial knowledge base (</a:t>
            </a:r>
            <a:r>
              <a:rPr lang="en-US" sz="2000" dirty="0" err="1">
                <a:latin typeface="Alexandria" charset="0"/>
              </a:rPr>
              <a:t>FinDER</a:t>
            </a:r>
            <a:r>
              <a:rPr lang="en-US" sz="2000" dirty="0">
                <a:latin typeface="Alexandria" charset="0"/>
              </a:rPr>
              <a:t> dataset) to answer questions accurately.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system retrieves relevant documents and uses them to produce context-aware answers.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Improves factual correctness compared to standard LLMs, which may hallucinate.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Can handle complex financial questions or queries over large document collections.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Impact on FinTech: Useful for decision-making, regulatory reporting, audits, and compliance checks.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Reduces errors in automated financial advice or document summarization.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25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0787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SARIMA:  Handling trend, seasonality, and noise in time series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Holt–Winters:  Exponential smoothing for trend and seasonal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Prophet:  Automatic decomposition with trend, multiple </a:t>
            </a:r>
            <a:r>
              <a:rPr lang="en-US" sz="2200" dirty="0" err="1">
                <a:latin typeface="Alexandria" charset="0"/>
              </a:rPr>
              <a:t>seasonalities</a:t>
            </a:r>
            <a:r>
              <a:rPr lang="en-US" sz="2200" dirty="0">
                <a:latin typeface="Alexandria" charset="0"/>
              </a:rPr>
              <a:t>, and holiday effects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VAR (Vector </a:t>
            </a:r>
            <a:r>
              <a:rPr lang="en-US" sz="2200" dirty="0" err="1">
                <a:latin typeface="Alexandria" charset="0"/>
              </a:rPr>
              <a:t>AutoRegression</a:t>
            </a:r>
            <a:r>
              <a:rPr lang="en-US" sz="2200" dirty="0">
                <a:latin typeface="Alexandria" charset="0"/>
              </a:rPr>
              <a:t>):  Multivariate time-series modeling, capturing interdependencies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Seasonal ACF &amp; PACF:  Identifying seasonal correlations and lags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Full Python Forecasting Workflow:  Decomposition, model fitting, prediction, and evaluation 2025 ML Innovations:  Latest research in time series, regression/classification, trees, and ensemble methods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24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López de Prado, M. Advances in Financial Machine Learning. Wiley.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Klaas</a:t>
            </a:r>
            <a:r>
              <a:rPr lang="en-US" sz="2200" dirty="0">
                <a:latin typeface="Alexandria" charset="0"/>
              </a:rPr>
              <a:t>, J. Machine Learning for Finance: Principles and Practice for Financial Insiders. </a:t>
            </a:r>
            <a:r>
              <a:rPr lang="en-US" sz="2200" dirty="0" err="1">
                <a:latin typeface="Alexandria" charset="0"/>
              </a:rPr>
              <a:t>Packt</a:t>
            </a:r>
            <a:r>
              <a:rPr lang="en-US" sz="2200" dirty="0">
                <a:latin typeface="Alexandria" charset="0"/>
              </a:rPr>
              <a:t> Publishing.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Coursera – Machine Learning &amp; Time Series Courses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(Used for structure, pedagogical flow, and conceptual clarity.)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Hyndman, R.J. &amp; </a:t>
            </a:r>
            <a:r>
              <a:rPr lang="en-US" sz="2200" dirty="0" err="1">
                <a:latin typeface="Alexandria" charset="0"/>
              </a:rPr>
              <a:t>Athanasopoulos</a:t>
            </a:r>
            <a:r>
              <a:rPr lang="en-US" sz="2200" dirty="0">
                <a:latin typeface="Alexandria" charset="0"/>
              </a:rPr>
              <a:t>, G. Forecasting: Principles and Practice. </a:t>
            </a:r>
            <a:r>
              <a:rPr lang="en-US" sz="2200" dirty="0" err="1">
                <a:latin typeface="Alexandria" charset="0"/>
              </a:rPr>
              <a:t>OTexts</a:t>
            </a:r>
            <a:r>
              <a:rPr lang="en-US" sz="2200" dirty="0">
                <a:latin typeface="Alexandria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Box, G.E.P, Jenkins, G.M., &amp; </a:t>
            </a:r>
            <a:r>
              <a:rPr lang="en-US" sz="2200" dirty="0" err="1">
                <a:latin typeface="Alexandria" charset="0"/>
              </a:rPr>
              <a:t>Reinsel</a:t>
            </a:r>
            <a:r>
              <a:rPr lang="en-US" sz="2200" dirty="0">
                <a:latin typeface="Alexandria" charset="0"/>
              </a:rPr>
              <a:t>, G.C. Time Series Analysis: Forecasting and Control.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Brownlee, J. Introduction to Time Series Forecasting. Machine Learning Mastery.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4123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SpringerLink</a:t>
            </a:r>
            <a:r>
              <a:rPr lang="en-US" sz="2200" dirty="0">
                <a:latin typeface="Alexandria" charset="0"/>
              </a:rPr>
              <a:t>. 2025. “Transformer Variants for Long-Horizon Forecasting: A Systematic Review”.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Khalid, et al. 2025. “Hybrid ARIMA–LSTM Pipelines for Financial Time Series Forecasting.”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https://</a:t>
            </a:r>
            <a:r>
              <a:rPr lang="en-US" sz="2200" dirty="0" err="1">
                <a:latin typeface="Alexandria" charset="0"/>
              </a:rPr>
              <a:t>www.sciencedirect.com</a:t>
            </a:r>
            <a:r>
              <a:rPr lang="en-US" sz="2200" dirty="0">
                <a:latin typeface="Alexandria" charset="0"/>
              </a:rPr>
              <a:t>/science/article/</a:t>
            </a:r>
            <a:r>
              <a:rPr lang="en-US" sz="2200" dirty="0" err="1">
                <a:latin typeface="Alexandria" charset="0"/>
              </a:rPr>
              <a:t>pii</a:t>
            </a:r>
            <a:r>
              <a:rPr lang="en-US" sz="2200" dirty="0">
                <a:latin typeface="Alexandria" charset="0"/>
              </a:rPr>
              <a:t>/S0950705125006094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MDPI. 2025. “FFT and Wavelet Preprocessing for Transformer-Based Time Series Forecasting.”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IJCAI. 2025. “Conditional Diffusion Models for Financial Time Series and Tail Risk Modeling.”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Emergent Mind / </a:t>
            </a:r>
            <a:r>
              <a:rPr lang="en-US" sz="2200" dirty="0" err="1">
                <a:latin typeface="Alexandria" charset="0"/>
              </a:rPr>
              <a:t>ArXiv</a:t>
            </a:r>
            <a:r>
              <a:rPr lang="en-US" sz="2200" dirty="0">
                <a:latin typeface="Alexandria" charset="0"/>
              </a:rPr>
              <a:t>. 2025. “Retrieval-Augmented Generation for Finance (</a:t>
            </a:r>
            <a:r>
              <a:rPr lang="en-US" sz="2200" dirty="0" err="1">
                <a:latin typeface="Alexandria" charset="0"/>
              </a:rPr>
              <a:t>FinDER</a:t>
            </a:r>
            <a:r>
              <a:rPr lang="en-US" sz="2200" dirty="0">
                <a:latin typeface="Alexandria" charset="0"/>
              </a:rPr>
              <a:t> Dataset).”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2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0dd3b3577002e131ae1bf612e8ff12b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97f61bf17f718337ef2385e404d579a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F9199CF5-A260-4B8F-9163-D948E6B070F1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23603</TotalTime>
  <Words>3997</Words>
  <Application>Microsoft Macintosh PowerPoint</Application>
  <PresentationFormat>Widescreen</PresentationFormat>
  <Paragraphs>554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570</cp:revision>
  <cp:lastPrinted>2025-10-28T17:19:30Z</cp:lastPrinted>
  <dcterms:created xsi:type="dcterms:W3CDTF">2023-04-29T09:08:00Z</dcterms:created>
  <dcterms:modified xsi:type="dcterms:W3CDTF">2025-12-01T13:39:07Z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