
<file path=[Content_Types].xml><?xml version="1.0" encoding="utf-8"?>
<Types xmlns="http://schemas.openxmlformats.org/package/2006/content-types">
  <Default Extension="fntdata" ContentType="application/x-fontdata"/>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4.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5.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3"/>
    <p:sldMasterId id="2147483679" r:id="rId4"/>
    <p:sldMasterId id="2147483694" r:id="rId5"/>
    <p:sldMasterId id="2147483710" r:id="rId6"/>
    <p:sldMasterId id="2147483726" r:id="rId7"/>
    <p:sldMasterId id="2147483742" r:id="rId8"/>
  </p:sldMasterIdLst>
  <p:notesMasterIdLst>
    <p:notesMasterId r:id="rId35"/>
  </p:notesMasterIdLst>
  <p:handoutMasterIdLst>
    <p:handoutMasterId r:id="rId36"/>
  </p:handoutMasterIdLst>
  <p:sldIdLst>
    <p:sldId id="498" r:id="rId9"/>
    <p:sldId id="256" r:id="rId10"/>
    <p:sldId id="527" r:id="rId11"/>
    <p:sldId id="535" r:id="rId12"/>
    <p:sldId id="526" r:id="rId13"/>
    <p:sldId id="521" r:id="rId14"/>
    <p:sldId id="540" r:id="rId15"/>
    <p:sldId id="522" r:id="rId16"/>
    <p:sldId id="500" r:id="rId17"/>
    <p:sldId id="648" r:id="rId18"/>
    <p:sldId id="501" r:id="rId19"/>
    <p:sldId id="493" r:id="rId20"/>
    <p:sldId id="539" r:id="rId21"/>
    <p:sldId id="511" r:id="rId22"/>
    <p:sldId id="545" r:id="rId23"/>
    <p:sldId id="499" r:id="rId24"/>
    <p:sldId id="546" r:id="rId25"/>
    <p:sldId id="548" r:id="rId26"/>
    <p:sldId id="549" r:id="rId27"/>
    <p:sldId id="550" r:id="rId28"/>
    <p:sldId id="553" r:id="rId29"/>
    <p:sldId id="551" r:id="rId30"/>
    <p:sldId id="604" r:id="rId31"/>
    <p:sldId id="647" r:id="rId32"/>
    <p:sldId id="518" r:id="rId33"/>
    <p:sldId id="293" r:id="rId34"/>
  </p:sldIdLst>
  <p:sldSz cx="12192000" cy="6858000"/>
  <p:notesSz cx="6858000" cy="9144000"/>
  <p:embeddedFontLst>
    <p:embeddedFont>
      <p:font typeface="Alexandria" pitchFamily="2" charset="-78"/>
      <p:regular r:id="rId37"/>
      <p:bold r:id="rId38"/>
    </p:embeddedFont>
    <p:embeddedFont>
      <p:font typeface="Bahnschrift SemiBold SemiConden" panose="020B0502040204020203" pitchFamily="34" charset="0"/>
      <p:bold r:id="rId39"/>
    </p:embeddedFont>
    <p:embeddedFont>
      <p:font typeface="Tajawal Medium" panose="00000600000000000000" charset="-78"/>
      <p:regular r:id="rId40"/>
      <p:bold r:id="rId4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8"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0" autoAdjust="0"/>
    <p:restoredTop sz="94602" autoAdjust="0"/>
  </p:normalViewPr>
  <p:slideViewPr>
    <p:cSldViewPr>
      <p:cViewPr varScale="1">
        <p:scale>
          <a:sx n="77" d="100"/>
          <a:sy n="77" d="100"/>
        </p:scale>
        <p:origin x="806" y="67"/>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690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6.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3.fntdata"/><Relationship Id="rId51" Type="http://schemas.openxmlformats.org/officeDocument/2006/relationships/theme" Target="theme/theme1.xml"/><Relationship Id="rId3" Type="http://schemas.openxmlformats.org/officeDocument/2006/relationships/slideMaster" Target="slideMasters/slideMaster1.xml"/><Relationship Id="rId21" Type="http://schemas.openxmlformats.org/officeDocument/2006/relationships/slide" Target="slides/slide13.xml"/><Relationship Id="rId34" Type="http://schemas.openxmlformats.org/officeDocument/2006/relationships/slide" Target="slides/slide26.xml"/><Relationship Id="rId50" Type="http://schemas.openxmlformats.org/officeDocument/2006/relationships/viewProps" Target="viewProps.xml"/><Relationship Id="rId7" Type="http://schemas.openxmlformats.org/officeDocument/2006/relationships/slideMaster" Target="slideMasters/slideMaster5.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font" Target="fonts/font2.fntdata"/><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41"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Master" Target="slideMasters/slideMaster4.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font" Target="fonts/font1.fntdata"/><Relationship Id="rId40" Type="http://schemas.openxmlformats.org/officeDocument/2006/relationships/font" Target="fonts/font4.fntdata"/><Relationship Id="rId5"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handoutMaster" Target="handoutMasters/handoutMaster1.xml"/><Relationship Id="rId49"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notesMaster" Target="notesMasters/notesMaster1.xml"/><Relationship Id="rId48" Type="http://customschemas.google.com/relationships/presentationmetadata" Target="meta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849AF11-8990-9885-4A0B-96B857F8F1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1E0C5A4-5041-8877-832F-C03AF18ECE9F}"/>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C7021EE-973B-43C3-B5CD-90CDD473EEA4}" type="datetimeFigureOut">
              <a:rPr lang="en-US" smtClean="0"/>
              <a:t>9/26/2024</a:t>
            </a:fld>
            <a:endParaRPr lang="en-US"/>
          </a:p>
        </p:txBody>
      </p:sp>
      <p:sp>
        <p:nvSpPr>
          <p:cNvPr id="4" name="Footer Placeholder 3">
            <a:extLst>
              <a:ext uri="{FF2B5EF4-FFF2-40B4-BE49-F238E27FC236}">
                <a16:creationId xmlns:a16="http://schemas.microsoft.com/office/drawing/2014/main" id="{6D295B60-31B3-AE77-0FF7-C71BC9AC472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A6BC9BD-CBC3-804E-D5AA-F32F2139A02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84C58FF-2D42-46AF-8642-D1BB46FFB8D9}" type="slidenum">
              <a:rPr lang="en-US" smtClean="0"/>
              <a:t>‹#›</a:t>
            </a:fld>
            <a:endParaRPr lang="en-US"/>
          </a:p>
        </p:txBody>
      </p:sp>
    </p:spTree>
    <p:extLst>
      <p:ext uri="{BB962C8B-B14F-4D97-AF65-F5344CB8AC3E}">
        <p14:creationId xmlns:p14="http://schemas.microsoft.com/office/powerpoint/2010/main" val="172357517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hf hd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lexandria" pitchFamily="2" charset="-78"/>
                <a:cs typeface="Alexandria" pitchFamily="2" charset="-78"/>
              </a:rPr>
              <a:t>1</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Alexandria" pitchFamily="2" charset="-78"/>
                <a:ea typeface="+mn-ea"/>
                <a:cs typeface="Alexandria" pitchFamily="2" charset="-78"/>
                <a:sym typeface="Arial"/>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p:txBody>
      </p:sp>
      <p:sp>
        <p:nvSpPr>
          <p:cNvPr id="5" name="Footer Placeholder 4">
            <a:extLst>
              <a:ext uri="{FF2B5EF4-FFF2-40B4-BE49-F238E27FC236}">
                <a16:creationId xmlns:a16="http://schemas.microsoft.com/office/drawing/2014/main" id="{2B856687-1CE8-5135-0AE7-5D0773656C5D}"/>
              </a:ext>
            </a:extLst>
          </p:cNvPr>
          <p:cNvSpPr>
            <a:spLocks noGrp="1"/>
          </p:cNvSpPr>
          <p:nvPr>
            <p:ph type="ftr" idx="11"/>
          </p:nvPr>
        </p:nvSpPr>
        <p:spPr/>
        <p:txBody>
          <a:bodyPr/>
          <a:lstStyle/>
          <a:p>
            <a:endParaRPr lang="en-US"/>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2</a:t>
            </a:r>
          </a:p>
        </p:txBody>
      </p:sp>
      <p:sp>
        <p:nvSpPr>
          <p:cNvPr id="4" name="Footer Placeholder 3"/>
          <p:cNvSpPr>
            <a:spLocks noGrp="1"/>
          </p:cNvSpPr>
          <p:nvPr>
            <p:ph type="ftr" idx="11"/>
          </p:nvPr>
        </p:nvSpPr>
        <p:spPr/>
        <p:txBody>
          <a:bodyPr/>
          <a:lstStyle/>
          <a:p>
            <a:endParaRPr lang="en-US"/>
          </a:p>
        </p:txBody>
      </p:sp>
      <p:sp>
        <p:nvSpPr>
          <p:cNvPr id="5" name="Slide Number Placeholder 4"/>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137074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
        <p:nvSpPr>
          <p:cNvPr id="5" name="Footer Placeholder 4">
            <a:extLst>
              <a:ext uri="{FF2B5EF4-FFF2-40B4-BE49-F238E27FC236}">
                <a16:creationId xmlns:a16="http://schemas.microsoft.com/office/drawing/2014/main" id="{66774989-4A62-87ED-6647-482EC54F44A5}"/>
              </a:ext>
            </a:extLst>
          </p:cNvPr>
          <p:cNvSpPr>
            <a:spLocks noGrp="1"/>
          </p:cNvSpPr>
          <p:nvPr>
            <p:ph type="ftr" idx="11"/>
          </p:nvPr>
        </p:nvSpPr>
        <p:spPr/>
        <p:txBody>
          <a:bodyPr/>
          <a:lstStyle/>
          <a:p>
            <a:endParaRPr lang="en-US"/>
          </a:p>
        </p:txBody>
      </p:sp>
    </p:spTree>
    <p:extLst>
      <p:ext uri="{BB962C8B-B14F-4D97-AF65-F5344CB8AC3E}">
        <p14:creationId xmlns:p14="http://schemas.microsoft.com/office/powerpoint/2010/main" val="36206457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idx="11"/>
          </p:nvPr>
        </p:nvSpPr>
        <p:spPr/>
        <p:txBody>
          <a:bodyPr/>
          <a:lstStyle/>
          <a:p>
            <a:endParaRPr lang="en-US"/>
          </a:p>
        </p:txBody>
      </p:sp>
      <p:sp>
        <p:nvSpPr>
          <p:cNvPr id="5" name="Slide Number Placeholder 4"/>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808271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 name="Footer Placeholder 1">
            <a:extLst>
              <a:ext uri="{FF2B5EF4-FFF2-40B4-BE49-F238E27FC236}">
                <a16:creationId xmlns:a16="http://schemas.microsoft.com/office/drawing/2014/main" id="{FB572695-83AF-5D50-D1E4-DE3828A4E115}"/>
              </a:ext>
            </a:extLst>
          </p:cNvPr>
          <p:cNvSpPr>
            <a:spLocks noGrp="1"/>
          </p:cNvSpPr>
          <p:nvPr>
            <p:ph type="ftr" idx="1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 name="Footer Placeholder 1">
            <a:extLst>
              <a:ext uri="{FF2B5EF4-FFF2-40B4-BE49-F238E27FC236}">
                <a16:creationId xmlns:a16="http://schemas.microsoft.com/office/drawing/2014/main" id="{914E224E-0B7B-E73E-942A-47CC2D07B3D2}"/>
              </a:ext>
            </a:extLst>
          </p:cNvPr>
          <p:cNvSpPr>
            <a:spLocks noGrp="1"/>
          </p:cNvSpPr>
          <p:nvPr>
            <p:ph type="ftr" idx="1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9F18A92-16D6-48C5-B58C-3BCEF544B0CA}" type="datetime1">
              <a:rPr lang="en-US" smtClean="0"/>
              <a:t>9/26/2024</a:t>
            </a:fld>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5919CAB-804F-4647-BF72-4FCD8036605A}" type="datetime1">
              <a:rPr lang="en-US" smtClean="0"/>
              <a:t>9/26/2024</a:t>
            </a:fld>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C44BAD0-F4C7-47D0-8906-7E1440132B65}" type="datetime1">
              <a:rPr lang="en-US" smtClean="0"/>
              <a:t>9/26/2024</a:t>
            </a:fld>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22073E6-1DEC-497D-BF9A-6A7EBCCE39C2}" type="datetime1">
              <a:rPr lang="en-US" smtClean="0"/>
              <a:t>9/26/2024</a:t>
            </a:fld>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E2E491B-F5F1-43B2-BC98-5F0EE0B2AE54}" type="datetime1">
              <a:rPr lang="en-US" smtClean="0"/>
              <a:t>9/26/2024</a:t>
            </a:fld>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256BD62-BDAE-4A7A-A04B-EE64DF7F24D4}" type="datetime1">
              <a:rPr lang="en-US" smtClean="0"/>
              <a:t>9/26/2024</a:t>
            </a:fld>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BB080B2-8909-4B24-990A-A6E7395C413C}" type="datetime1">
              <a:rPr lang="en-US" smtClean="0"/>
              <a:t>9/26/2024</a:t>
            </a:fld>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0D6997C-17C9-4FEF-BE0D-BEBD082606C0}" type="datetime1">
              <a:rPr lang="en-US" smtClean="0"/>
              <a:t>9/26/2024</a:t>
            </a:fld>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C63784-01CF-4300-9A51-4DB744DE3AD4}" type="datetime1">
              <a:rPr lang="en-US" smtClean="0"/>
              <a:t>9/26/2024</a:t>
            </a:fld>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6175232E-25E9-4694-B637-F2A0D360F5D7}" type="datetime1">
              <a:rPr lang="en-US" smtClean="0"/>
              <a:t>9/26/2024</a:t>
            </a:fld>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2621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FB38C1F2-5457-40DE-B723-AAF6AF1B5F14}"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6118856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FE81F52D-36F1-442F-8A6E-FCFBDEAD2822}"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279977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356992D4-E127-4AFC-A5B3-579E1210AC7C}"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62723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26FC3953-9F1C-4AD4-980A-50453422CF30}"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34919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376A6AAE-65BD-4F7B-8213-181A85F9F752}" type="datetime1">
              <a:rPr lang="en-US" smtClean="0"/>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707701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2945C254-1E67-4E3D-9368-DC2A69245A7B}" type="datetime1">
              <a:rPr lang="en-US" smtClean="0"/>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054923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8DBFC810-D9E3-4EF0-920E-0189F1A2E269}" type="datetime1">
              <a:rPr lang="en-US" smtClean="0"/>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918549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E022137D-2B11-4F59-9B47-24AD8C627321}"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62397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8488A38-53AC-4B47-877A-1AA3EB22C290}"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88688020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BA23AF3B-2B9B-4B76-ADEC-B30E61A72BD8}"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4442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B0158007-67D2-4A45-8481-2BE1A653E1E1}"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596335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2042866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5233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84829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0A8EE7D1-1023-4B2F-982B-BCB0C7A66D1E}" type="datetime1">
              <a:rPr lang="en-US" smtClean="0"/>
              <a:t>9/26/2024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538340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E4CE2550-44CC-4D78-894E-205AB00349A9}" type="datetime1">
              <a:rPr lang="en-US" smtClean="0"/>
              <a:t>9/26/2024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5979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11B57CC1-8C3F-4674-9ED6-35D2F23AFAE6}" type="datetime1">
              <a:rPr lang="en-US" smtClean="0"/>
              <a:t>9/26/2024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312787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E43725B0-27D7-4568-A8F4-4470A4BB7A42}" type="datetime1">
              <a:rPr lang="en-US" smtClean="0"/>
              <a:t>9/26/2024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6093956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AB69DF92-35F3-4079-8610-CEB52E5D2A65}" type="datetime1">
              <a:rPr lang="en-US" smtClean="0"/>
              <a:t>9/26/2024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3861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37449B96-2E34-4ECD-89D8-53CC3FF93D79}" type="datetime1">
              <a:rPr lang="en-US" smtClean="0"/>
              <a:t>9/26/2024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209091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BB8FEE8E-ADF0-4F4D-9FFC-A08B8C0B8844}" type="datetime1">
              <a:rPr lang="en-US" smtClean="0"/>
              <a:t>9/26/2024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17239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19CE8AE1-DAA6-4D91-8838-9560E4086AF8}" type="datetime1">
              <a:rPr lang="en-US" smtClean="0"/>
              <a:t>9/26/2024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545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50B623B3-38C4-47BF-B1F8-2A1935269D4E}" type="datetime1">
              <a:rPr lang="en-US" smtClean="0"/>
              <a:t>9/26/2024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485165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3044A6-AF19-4266-9D93-D78B5B3E0BFF}" type="datetime1">
              <a:rPr lang="en-US" smtClean="0"/>
              <a:t>9/26/2024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45274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1A2714FC-6EEA-43A8-9D56-03AB2C5B4C41}" type="datetime1">
              <a:rPr lang="en-US" smtClean="0"/>
              <a:t>9/26/2024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109363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36118888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9368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4613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75853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1A194BDD-6A10-4AE0-AA96-25168972C5C2}"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8919551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38E92D32-B308-4971-8CE5-5CD905C676CE}"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044845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A432E57A-A72C-4D43-91D2-7684CB5FB14E}"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8915831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89CF60AF-6175-4868-B57F-08E85A51DE4E}"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95432184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E4FF96E-67E7-447D-8718-080A7A1E9303}" type="datetime1">
              <a:rPr lang="en-US" smtClean="0"/>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02377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5C3438BD-E07C-48D1-A7B4-280C5EAAFF37}" type="datetime1">
              <a:rPr lang="en-US" smtClean="0"/>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9871390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AA54AFA6-D657-4B29-B593-370C2DB2EB5A}" type="datetime1">
              <a:rPr lang="en-US" smtClean="0"/>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204760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066BF668-7FE6-461B-9E26-2C3509A13EF0}"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565042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591F09C3-91D1-4A5E-8CE8-115962AFEE8C}"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0837743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09CBAE4F-0309-4236-9EDA-00E5A7F72A87}"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35461821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C24B2349-B75E-409F-AACA-3A60C12DA350}"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381698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16560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004409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F1F850-6B97-44A8-88FD-A605AA1F2643}" type="datetime1">
              <a:rPr lang="en-US" smtClean="0"/>
              <a:t>9/26/2024</a:t>
            </a:fld>
            <a:endParaRPr dirty="0"/>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173609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DE7E0513-8EE3-4B39-BE8E-EDD436A4C545}" type="datetime1">
              <a:rPr lang="en-US" smtClean="0"/>
              <a:t>9/26/2024</a:t>
            </a:fld>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88032339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3AB1F3F-EB47-4682-B752-D3932C997CAA}" type="datetime1">
              <a:rPr lang="en-US" smtClean="0"/>
              <a:t>9/26/2024</a:t>
            </a:fld>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652413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8B272906-E363-4012-81C9-8E8B539CE32E}" type="datetime1">
              <a:rPr lang="en-US" smtClean="0"/>
              <a:t>9/26/2024</a:t>
            </a:fld>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22404663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9CA302CF-BB9E-4C66-8C89-26B979A40519}" type="datetime1">
              <a:rPr lang="en-US" smtClean="0"/>
              <a:t>9/26/2024</a:t>
            </a:fld>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923642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4C47F3A-DAD6-46E9-B585-4A8D6F939A68}" type="datetime1">
              <a:rPr lang="en-US" smtClean="0"/>
              <a:t>9/26/2024</a:t>
            </a:fld>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8611016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F59B84F-3B8C-493C-8F5F-EAE894B6D926}" type="datetime1">
              <a:rPr lang="en-US" smtClean="0"/>
              <a:t>9/26/2024</a:t>
            </a:fld>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48663673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A422693-36AA-4AD8-A17F-EBAC9A00FEA6}" type="datetime1">
              <a:rPr lang="en-US" smtClean="0"/>
              <a:t>9/26/2024</a:t>
            </a:fld>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3446899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900"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0523323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48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1"/>
            <a:ext cx="12192000" cy="419379"/>
          </a:xfrm>
          <a:prstGeom prst="rect">
            <a:avLst/>
          </a:prstGeom>
        </p:spPr>
        <p:txBody>
          <a:bodyPr anchor="ctr"/>
          <a:lstStyle>
            <a:lvl1pPr marL="0" marR="0" indent="0" algn="ctr" defTabSz="914400" rtl="0" eaLnBrk="1" fontAlgn="auto" latinLnBrk="1" hangingPunct="1">
              <a:lnSpc>
                <a:spcPct val="90000"/>
              </a:lnSpc>
              <a:spcBef>
                <a:spcPts val="1000"/>
              </a:spcBef>
              <a:spcAft>
                <a:spcPts val="0"/>
              </a:spcAft>
              <a:buClrTx/>
              <a:buSzTx/>
              <a:buFontTx/>
              <a:buNone/>
              <a:tabLst/>
              <a:defRPr sz="2400" b="0">
                <a:solidFill>
                  <a:schemeClr val="tx1">
                    <a:lumMod val="65000"/>
                    <a:lumOff val="35000"/>
                  </a:schemeClr>
                </a:solidFill>
              </a:defRPr>
            </a:lvl1pPr>
          </a:lstStyle>
          <a:p>
            <a:pPr marL="0" marR="0" lvl="0" indent="0" algn="ctr" defTabSz="914400" rtl="0" eaLnBrk="1" fontAlgn="auto" latinLnBrk="1" hangingPunct="1">
              <a:lnSpc>
                <a:spcPct val="90000"/>
              </a:lnSpc>
              <a:spcBef>
                <a:spcPts val="100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98690203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1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3197" y="740703"/>
            <a:ext cx="12192000" cy="768085"/>
          </a:xfrm>
          <a:prstGeom prst="rect">
            <a:avLst/>
          </a:prstGeom>
        </p:spPr>
        <p:txBody>
          <a:bodyPr anchor="ctr"/>
          <a:lstStyle>
            <a:lvl1pPr marL="0" indent="0" algn="ctr">
              <a:buNone/>
              <a:defRPr sz="36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3197" y="1508788"/>
            <a:ext cx="12192000" cy="384043"/>
          </a:xfrm>
          <a:prstGeom prst="rect">
            <a:avLst/>
          </a:prstGeom>
        </p:spPr>
        <p:txBody>
          <a:bodyPr anchor="ctr"/>
          <a:lstStyle>
            <a:lvl1pPr marL="0" indent="0" algn="ctr">
              <a:buNone/>
              <a:defRPr sz="14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51433491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304762029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0D5D858-1C33-4B30-BF3A-51339937F6B1}" type="datetime1">
              <a:rPr lang="en-US" smtClean="0"/>
              <a:t>9/26/2024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8306647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6A336321-76EA-420C-A221-DD02388A6A22}"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393332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2D552208-99B7-4592-B9EA-7FEF9E61BE01}"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5383224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6999697A-F850-46DF-A4F6-8DDD3A1FC4C1}"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25867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E1DF94A3-29A8-464C-85ED-1269172A5BE7}"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22368328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B9DD6495-8405-413B-BBEC-723082E9F242}" type="datetime1">
              <a:rPr lang="en-US" smtClean="0"/>
              <a:t>9/26/2024</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717666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1A05A2DB-C5CF-498D-A0EA-C2765C1AE737}" type="datetime1">
              <a:rPr lang="en-US" smtClean="0"/>
              <a:t>9/26/2024</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4238091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FA61240-AE60-4D51-BECD-210A492FA67E}" type="datetime1">
              <a:rPr lang="en-US" smtClean="0"/>
              <a:t>9/26/2024</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7837059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21E7EDB7-0133-4DC5-98F3-D89424E47D2E}"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16942962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1F942EBC-04C3-453B-94B6-59367975A5FA}" type="datetime1">
              <a:rPr lang="en-US" smtClean="0"/>
              <a:t>9/26/2024</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9456577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567C68D1-B088-41CF-A978-2D28CC0DD357}"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346127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D3951A6-8A9E-4086-B93C-864AAC8386EC}" type="datetime1">
              <a:rPr lang="en-US" smtClean="0"/>
              <a:t>9/26/2024</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531311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46606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6"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theme" Target="../theme/theme2.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17" Type="http://schemas.openxmlformats.org/officeDocument/2006/relationships/image" Target="../media/image1.png"/><Relationship Id="rId2" Type="http://schemas.openxmlformats.org/officeDocument/2006/relationships/slideLayout" Target="../slideLayouts/slideLayout28.xml"/><Relationship Id="rId16" Type="http://schemas.openxmlformats.org/officeDocument/2006/relationships/theme" Target="../theme/theme3.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slideLayout" Target="../slideLayouts/slideLayout4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slideLayout" Target="../slideLayouts/slideLayout4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theme" Target="../theme/theme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1.xml"/><Relationship Id="rId13" Type="http://schemas.openxmlformats.org/officeDocument/2006/relationships/slideLayout" Target="../slideLayouts/slideLayout66.xml"/><Relationship Id="rId3" Type="http://schemas.openxmlformats.org/officeDocument/2006/relationships/slideLayout" Target="../slideLayouts/slideLayout56.xml"/><Relationship Id="rId7" Type="http://schemas.openxmlformats.org/officeDocument/2006/relationships/slideLayout" Target="../slideLayouts/slideLayout60.xml"/><Relationship Id="rId12" Type="http://schemas.openxmlformats.org/officeDocument/2006/relationships/slideLayout" Target="../slideLayouts/slideLayout65.xml"/><Relationship Id="rId2" Type="http://schemas.openxmlformats.org/officeDocument/2006/relationships/slideLayout" Target="../slideLayouts/slideLayout55.xml"/><Relationship Id="rId16" Type="http://schemas.openxmlformats.org/officeDocument/2006/relationships/image" Target="../media/image1.png"/><Relationship Id="rId1" Type="http://schemas.openxmlformats.org/officeDocument/2006/relationships/slideLayout" Target="../slideLayouts/slideLayout54.xml"/><Relationship Id="rId6" Type="http://schemas.openxmlformats.org/officeDocument/2006/relationships/slideLayout" Target="../slideLayouts/slideLayout59.xml"/><Relationship Id="rId11" Type="http://schemas.openxmlformats.org/officeDocument/2006/relationships/slideLayout" Target="../slideLayouts/slideLayout64.xml"/><Relationship Id="rId5" Type="http://schemas.openxmlformats.org/officeDocument/2006/relationships/slideLayout" Target="../slideLayouts/slideLayout58.xml"/><Relationship Id="rId15" Type="http://schemas.openxmlformats.org/officeDocument/2006/relationships/theme" Target="../theme/theme5.xml"/><Relationship Id="rId10" Type="http://schemas.openxmlformats.org/officeDocument/2006/relationships/slideLayout" Target="../slideLayouts/slideLayout63.xml"/><Relationship Id="rId4" Type="http://schemas.openxmlformats.org/officeDocument/2006/relationships/slideLayout" Target="../slideLayouts/slideLayout57.xml"/><Relationship Id="rId9" Type="http://schemas.openxmlformats.org/officeDocument/2006/relationships/slideLayout" Target="../slideLayouts/slideLayout62.xml"/><Relationship Id="rId14" Type="http://schemas.openxmlformats.org/officeDocument/2006/relationships/slideLayout" Target="../slideLayouts/slideLayout6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theme" Target="../theme/theme6.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slideLayout" Target="../slideLayouts/slideLayout79.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8B6BF1DA-1E53-4315-B4BF-7B47F3DAFB10}" type="datetime1">
              <a:rPr lang="en-US" smtClean="0"/>
              <a:t>9/26/2024</a:t>
            </a:fld>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773" r:id="rId12"/>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A5A4D1C2-1592-4881-85F4-DE026FE13F46}" type="datetime1">
              <a:rPr lang="en-US" smtClean="0"/>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73092391"/>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8B88F5-AF51-4A03-A102-F0A403D577AF}" type="datetime1">
              <a:rPr lang="en-US" smtClean="0"/>
              <a:t>9/26/2024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5359182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8" r:id="rId13"/>
    <p:sldLayoutId id="2147483709" r:id="rId14"/>
    <p:sldLayoutId id="2147483772" r:id="rId1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65956440-1885-4993-ADE7-0CCD00C3D826}" type="datetime1">
              <a:rPr lang="en-US" smtClean="0"/>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753335108"/>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4750122D-A91F-4B0B-BFA0-7F0C4DF98C09}" type="datetime1">
              <a:rPr lang="en-US" smtClean="0"/>
              <a:t>9/26/2024</a:t>
            </a:fld>
            <a:endParaRPr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85359211"/>
      </p:ext>
    </p:extLst>
  </p:cSld>
  <p:clrMap bg1="lt1" tx1="dk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1" r:id="rId14"/>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27CD6CEE-9496-4D95-BF2E-3AF16F976031}" type="datetime1">
              <a:rPr lang="en-US" smtClean="0"/>
              <a:t>9/26/2024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749380049"/>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 id="2147483754"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8.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39.xml"/><Relationship Id="rId1" Type="http://schemas.openxmlformats.org/officeDocument/2006/relationships/tags" Target="../tags/tag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9.xml"/><Relationship Id="rId1" Type="http://schemas.openxmlformats.org/officeDocument/2006/relationships/tags" Target="../tags/tag2.xml"/><Relationship Id="rId6" Type="http://schemas.openxmlformats.org/officeDocument/2006/relationships/image" Target="../media/image3.png"/><Relationship Id="rId5" Type="http://schemas.openxmlformats.org/officeDocument/2006/relationships/hyperlink" Target="https://lms.esu.ac.ae/login/index.php" TargetMode="External"/><Relationship Id="rId4" Type="http://schemas.openxmlformats.org/officeDocument/2006/relationships/hyperlink" Target="https://sis.esu.ac.ae/login"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7.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39.xml"/><Relationship Id="rId1" Type="http://schemas.openxmlformats.org/officeDocument/2006/relationships/tags" Target="../tags/tag4.xm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2.jpg"/><Relationship Id="rId5" Type="http://schemas.openxmlformats.org/officeDocument/2006/relationships/image" Target="../media/image11.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6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8.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53.xml"/><Relationship Id="rId1" Type="http://schemas.openxmlformats.org/officeDocument/2006/relationships/tags" Target="../tags/tag5.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1.xml"/><Relationship Id="rId1" Type="http://schemas.openxmlformats.org/officeDocument/2006/relationships/tags" Target="../tags/tag6.xml"/><Relationship Id="rId5" Type="http://schemas.openxmlformats.org/officeDocument/2006/relationships/image" Target="../media/image3.png"/><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675960" y="908720"/>
            <a:ext cx="5612727" cy="600391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34" name="Rectangle: Rounded Corners 33"/>
          <p:cNvSpPr/>
          <p:nvPr/>
        </p:nvSpPr>
        <p:spPr>
          <a:xfrm>
            <a:off x="1485763" y="5511011"/>
            <a:ext cx="256190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المحاضرة التعريفية</a:t>
            </a:r>
            <a:endParaRPr kumimoji="0" lang="en-US" sz="1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endParaRPr>
          </a:p>
        </p:txBody>
      </p:sp>
      <p:sp>
        <p:nvSpPr>
          <p:cNvPr id="14" name="Oval 13"/>
          <p:cNvSpPr/>
          <p:nvPr/>
        </p:nvSpPr>
        <p:spPr>
          <a:xfrm>
            <a:off x="6443381" y="1250025"/>
            <a:ext cx="5415590" cy="562326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3432"/>
            <a:ext cx="2507035" cy="1273457"/>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399276" y="817822"/>
            <a:ext cx="5256584"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 </a:t>
            </a:r>
          </a:p>
        </p:txBody>
      </p:sp>
      <p:pic>
        <p:nvPicPr>
          <p:cNvPr id="3" name="Picture 2">
            <a:extLst>
              <a:ext uri="{FF2B5EF4-FFF2-40B4-BE49-F238E27FC236}">
                <a16:creationId xmlns:a16="http://schemas.microsoft.com/office/drawing/2014/main" id="{7C8FF05D-5A2A-F805-9F75-A59743DBC535}"/>
              </a:ext>
            </a:extLst>
          </p:cNvPr>
          <p:cNvPicPr>
            <a:picLocks noChangeAspect="1"/>
          </p:cNvPicPr>
          <p:nvPr/>
        </p:nvPicPr>
        <p:blipFill rotWithShape="1">
          <a:blip r:embed="rId5"/>
          <a:srcRect l="50400" t="15750" r="2351" b="21251"/>
          <a:stretch/>
        </p:blipFill>
        <p:spPr>
          <a:xfrm>
            <a:off x="1616409" y="2494130"/>
            <a:ext cx="2419410" cy="2856828"/>
          </a:xfrm>
          <a:prstGeom prst="rect">
            <a:avLst/>
          </a:prstGeom>
        </p:spPr>
      </p:pic>
      <p:sp>
        <p:nvSpPr>
          <p:cNvPr id="2" name="TextBox 1">
            <a:extLst>
              <a:ext uri="{FF2B5EF4-FFF2-40B4-BE49-F238E27FC236}">
                <a16:creationId xmlns:a16="http://schemas.microsoft.com/office/drawing/2014/main" id="{D0173DF9-0A68-561A-A908-D1655385B3FB}"/>
              </a:ext>
            </a:extLst>
          </p:cNvPr>
          <p:cNvSpPr txBox="1"/>
          <p:nvPr/>
        </p:nvSpPr>
        <p:spPr>
          <a:xfrm>
            <a:off x="466717" y="1529892"/>
            <a:ext cx="5976664" cy="523220"/>
          </a:xfrm>
          <a:prstGeom prst="rect">
            <a:avLst/>
          </a:prstGeom>
          <a:noFill/>
        </p:spPr>
        <p:txBody>
          <a:bodyPr wrap="square" rtlCol="0">
            <a:spAutoFit/>
          </a:bodyPr>
          <a:lstStyle/>
          <a:p>
            <a:pPr lvl="0">
              <a:buClrTx/>
              <a:defRPr/>
            </a:pPr>
            <a:r>
              <a:rPr lang="en-US" sz="2800" b="1" kern="1200" dirty="0">
                <a:solidFill>
                  <a:schemeClr val="tx1"/>
                </a:solidFill>
                <a:latin typeface="Times New Roman" panose="02020603050405020304" pitchFamily="18" charset="0"/>
                <a:ea typeface="+mn-ea"/>
                <a:cs typeface="Times New Roman" panose="02020603050405020304" pitchFamily="18" charset="0"/>
              </a:rPr>
              <a:t>Entrepreneurship and Innovation</a:t>
            </a:r>
          </a:p>
        </p:txBody>
      </p:sp>
      <p:sp>
        <p:nvSpPr>
          <p:cNvPr id="5" name="Rectangle: Rounded Corners 4">
            <a:extLst>
              <a:ext uri="{FF2B5EF4-FFF2-40B4-BE49-F238E27FC236}">
                <a16:creationId xmlns:a16="http://schemas.microsoft.com/office/drawing/2014/main" id="{D355D610-4604-011A-62FD-13973E5176A3}"/>
              </a:ext>
            </a:extLst>
          </p:cNvPr>
          <p:cNvSpPr/>
          <p:nvPr/>
        </p:nvSpPr>
        <p:spPr>
          <a:xfrm>
            <a:off x="1470190" y="6275551"/>
            <a:ext cx="257747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sym typeface="Arial"/>
              </a:rPr>
              <a:t>LDR 725</a:t>
            </a:r>
          </a:p>
        </p:txBody>
      </p:sp>
    </p:spTree>
    <p:extLst>
      <p:ext uri="{BB962C8B-B14F-4D97-AF65-F5344CB8AC3E}">
        <p14:creationId xmlns:p14="http://schemas.microsoft.com/office/powerpoint/2010/main" val="1660728098"/>
      </p:ext>
    </p:extLst>
  </p:cSld>
  <p:clrMapOvr>
    <a:masterClrMapping/>
  </p:clrMapOvr>
  <mc:AlternateContent xmlns:mc="http://schemas.openxmlformats.org/markup-compatibility/2006" xmlns:p14="http://schemas.microsoft.com/office/powerpoint/2010/main">
    <mc:Choice Requires="p14">
      <p:transition spd="slow" p14:dur="2000" advTm="22893"/>
    </mc:Choice>
    <mc:Fallback xmlns="">
      <p:transition spd="slow" advTm="2289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154984"/>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نبذة عن جامعة ميدأوشن</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برنامج الماجستير في القيادة التربوية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منهجية التدريس</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الأهداف ونتاجات التعلم</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تعليمات الجامعة ومعلومات عامة عن المادة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النشاطات والاستراتيجيات التدريسية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نظام العلامات</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الحضور والغياب</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الكتاب المقرر</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مادة</a:t>
            </a:r>
            <a:r>
              <a:rPr kumimoji="0" lang="ar-AE"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r>
              <a:rPr lang="ar-AE" altLang="ko-KR" sz="2400" dirty="0">
                <a:latin typeface="Alexandria" pitchFamily="2" charset="-78"/>
                <a:cs typeface="Alexandria" pitchFamily="2" charset="-78"/>
              </a:rPr>
              <a:t>ريادة الأعمال والابتكار</a:t>
            </a:r>
            <a:r>
              <a:rPr kumimoji="0" lang="en-US"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  </a:t>
            </a:r>
            <a:endParaRPr kumimoji="0" lang="ar-JO" altLang="ko-KR"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24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في هذه المحاضرة التعريفية سنتحدث عن:</a:t>
            </a:r>
          </a:p>
        </p:txBody>
      </p:sp>
    </p:spTree>
  </p:cSld>
  <p:clrMapOvr>
    <a:masterClrMapping/>
  </p:clrMapOvr>
  <mc:AlternateContent xmlns:mc="http://schemas.openxmlformats.org/markup-compatibility/2006" xmlns:p14="http://schemas.microsoft.com/office/powerpoint/2010/main">
    <mc:Choice Requires="p14">
      <p:transition spd="slow" p14:dur="2000" advTm="53000"/>
    </mc:Choice>
    <mc:Fallback xmlns="">
      <p:transition spd="slow" advTm="5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077D56D1-99BE-6DB5-008A-8CF210E44F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16" y="-9855"/>
            <a:ext cx="2305141" cy="1076343"/>
          </a:xfrm>
          <a:prstGeom prst="rect">
            <a:avLst/>
          </a:prstGeom>
        </p:spPr>
      </p:pic>
      <p:pic>
        <p:nvPicPr>
          <p:cNvPr id="4" name="Picture 3">
            <a:extLst>
              <a:ext uri="{FF2B5EF4-FFF2-40B4-BE49-F238E27FC236}">
                <a16:creationId xmlns:a16="http://schemas.microsoft.com/office/drawing/2014/main" id="{E4524480-E804-54A5-BAA8-C2B77B6B7CB5}"/>
              </a:ext>
            </a:extLst>
          </p:cNvPr>
          <p:cNvPicPr>
            <a:picLocks noChangeAspect="1"/>
          </p:cNvPicPr>
          <p:nvPr/>
        </p:nvPicPr>
        <p:blipFill>
          <a:blip r:embed="rId4"/>
          <a:stretch>
            <a:fillRect/>
          </a:stretch>
        </p:blipFill>
        <p:spPr>
          <a:xfrm>
            <a:off x="0" y="0"/>
            <a:ext cx="5231904" cy="6858000"/>
          </a:xfrm>
          <a:prstGeom prst="rect">
            <a:avLst/>
          </a:prstGeom>
        </p:spPr>
      </p:pic>
      <p:sp>
        <p:nvSpPr>
          <p:cNvPr id="5" name="TextBox 4">
            <a:extLst>
              <a:ext uri="{FF2B5EF4-FFF2-40B4-BE49-F238E27FC236}">
                <a16:creationId xmlns:a16="http://schemas.microsoft.com/office/drawing/2014/main" id="{8DE69F5C-6947-53AB-F9FC-05A2CB74B2D8}"/>
              </a:ext>
            </a:extLst>
          </p:cNvPr>
          <p:cNvSpPr txBox="1"/>
          <p:nvPr/>
        </p:nvSpPr>
        <p:spPr>
          <a:xfrm>
            <a:off x="5199112" y="651381"/>
            <a:ext cx="6801544" cy="5539273"/>
          </a:xfrm>
          <a:prstGeom prst="rect">
            <a:avLst/>
          </a:prstGeom>
          <a:noFill/>
        </p:spPr>
        <p:txBody>
          <a:bodyPr wrap="square">
            <a:spAutoFit/>
          </a:bodyPr>
          <a:lstStyle/>
          <a:p>
            <a:pPr algn="ctr" rtl="1">
              <a:lnSpc>
                <a:spcPct val="150000"/>
              </a:lnSpc>
            </a:pPr>
            <a:r>
              <a:rPr lang="ar-JO" sz="2000" b="1" dirty="0">
                <a:solidFill>
                  <a:srgbClr val="00B0F0"/>
                </a:solidFill>
                <a:latin typeface="Alexandria" pitchFamily="2" charset="-78"/>
                <a:cs typeface="Alexandria" pitchFamily="2" charset="-78"/>
              </a:rPr>
              <a:t>نبذة عن جامعة ميدأوشن</a:t>
            </a:r>
            <a:endParaRPr lang="ar-AE" sz="2000" b="1" dirty="0">
              <a:solidFill>
                <a:srgbClr val="00B0F0"/>
              </a:solidFill>
              <a:latin typeface="Alexandria" pitchFamily="2" charset="-78"/>
              <a:cs typeface="Alexandria" pitchFamily="2" charset="-78"/>
            </a:endParaRPr>
          </a:p>
          <a:p>
            <a:pPr algn="just" rtl="1">
              <a:lnSpc>
                <a:spcPct val="150000"/>
              </a:lnSpc>
            </a:pPr>
            <a:endParaRPr lang="ar-JO" sz="2000" b="1" dirty="0">
              <a:solidFill>
                <a:srgbClr val="00B0F0"/>
              </a:solidFill>
              <a:latin typeface="Alexandria" pitchFamily="2" charset="-78"/>
              <a:cs typeface="Alexandria" pitchFamily="2" charset="-78"/>
            </a:endParaRPr>
          </a:p>
          <a:p>
            <a:pPr algn="just" rtl="1">
              <a:lnSpc>
                <a:spcPct val="150000"/>
              </a:lnSpc>
            </a:pPr>
            <a:r>
              <a:rPr lang="ar-JO" sz="1800" dirty="0">
                <a:latin typeface="Alexandria" pitchFamily="2" charset="-78"/>
                <a:cs typeface="Alexandria" pitchFamily="2" charset="-78"/>
              </a:rPr>
              <a:t>جامعة ميدأوشن هي كيان تعليمي مسجل برقم 23-</a:t>
            </a:r>
            <a:r>
              <a:rPr lang="en-US" sz="1800" dirty="0">
                <a:latin typeface="Alexandria" pitchFamily="2" charset="-78"/>
                <a:cs typeface="Alexandria" pitchFamily="2" charset="-78"/>
              </a:rPr>
              <a:t>B-113250 </a:t>
            </a:r>
            <a:r>
              <a:rPr lang="ar-JO" sz="1800" dirty="0">
                <a:latin typeface="Alexandria" pitchFamily="2" charset="-78"/>
                <a:cs typeface="Alexandria" pitchFamily="2" charset="-78"/>
              </a:rPr>
              <a:t>وترخيص 4248</a:t>
            </a:r>
            <a:r>
              <a:rPr lang="en-US" sz="1800" dirty="0">
                <a:latin typeface="Alexandria" pitchFamily="2" charset="-78"/>
                <a:cs typeface="Alexandria" pitchFamily="2" charset="-78"/>
              </a:rPr>
              <a:t>A</a:t>
            </a:r>
            <a:r>
              <a:rPr lang="ar-JO" sz="1800" dirty="0">
                <a:latin typeface="Alexandria" pitchFamily="2" charset="-78"/>
                <a:cs typeface="Alexandria" pitchFamily="2" charset="-78"/>
              </a:rPr>
              <a:t>، يتمثل نشاطه في تقديم خدمة التعليم العالي عن بُعد، وهي امتداد لجامعة ميدأوشن المرخصة من وزارة التعليم القمرية بترخيص رقم 22-1110-</a:t>
            </a:r>
            <a:r>
              <a:rPr lang="en-US" sz="1800" dirty="0">
                <a:latin typeface="Alexandria" pitchFamily="2" charset="-78"/>
                <a:cs typeface="Alexandria" pitchFamily="2" charset="-78"/>
              </a:rPr>
              <a:t>MENERSFIP-SG، </a:t>
            </a:r>
            <a:r>
              <a:rPr lang="ar-JO" sz="1800" dirty="0">
                <a:latin typeface="Alexandria" pitchFamily="2" charset="-78"/>
                <a:cs typeface="Alexandria" pitchFamily="2" charset="-78"/>
              </a:rPr>
              <a:t>علمًا بأن الجامعة تتمتع بالعديد من الاعتمادات الدولية </a:t>
            </a:r>
            <a:r>
              <a:rPr lang="ar-AE" sz="1800" dirty="0">
                <a:latin typeface="Alexandria" pitchFamily="2" charset="-78"/>
                <a:cs typeface="Alexandria" pitchFamily="2" charset="-78"/>
              </a:rPr>
              <a:t>.</a:t>
            </a:r>
          </a:p>
          <a:p>
            <a:pPr algn="just" rtl="1">
              <a:lnSpc>
                <a:spcPct val="150000"/>
              </a:lnSpc>
            </a:pPr>
            <a:r>
              <a:rPr lang="ar-JO" sz="1800" dirty="0">
                <a:latin typeface="Alexandria" pitchFamily="2" charset="-78"/>
                <a:cs typeface="Alexandria"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363917984"/>
      </p:ext>
    </p:extLst>
  </p:cSld>
  <p:clrMapOvr>
    <a:masterClrMapping/>
  </p:clrMapOvr>
  <mc:AlternateContent xmlns:mc="http://schemas.openxmlformats.org/markup-compatibility/2006" xmlns:p14="http://schemas.microsoft.com/office/powerpoint/2010/main">
    <mc:Choice Requires="p14">
      <p:transition spd="slow" p14:dur="800" advTm="76671">
        <p:circle/>
      </p:transition>
    </mc:Choice>
    <mc:Fallback xmlns="">
      <p:transition spd="slow" advTm="76671">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9000" y="2299831"/>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7" name="Picture 6">
            <a:extLst>
              <a:ext uri="{FF2B5EF4-FFF2-40B4-BE49-F238E27FC236}">
                <a16:creationId xmlns:a16="http://schemas.microsoft.com/office/drawing/2014/main" id="{1DBE881F-74C8-B450-6070-42A3D290F40C}"/>
              </a:ext>
            </a:extLst>
          </p:cNvPr>
          <p:cNvPicPr>
            <a:picLocks noChangeAspect="1"/>
          </p:cNvPicPr>
          <p:nvPr/>
        </p:nvPicPr>
        <p:blipFill>
          <a:blip r:embed="rId3"/>
          <a:stretch>
            <a:fillRect/>
          </a:stretch>
        </p:blipFill>
        <p:spPr>
          <a:xfrm>
            <a:off x="0" y="3068960"/>
            <a:ext cx="12192000" cy="3789039"/>
          </a:xfrm>
          <a:prstGeom prst="rect">
            <a:avLst/>
          </a:prstGeom>
        </p:spPr>
      </p:pic>
      <p:pic>
        <p:nvPicPr>
          <p:cNvPr id="5" name="Graphic 21">
            <a:extLst>
              <a:ext uri="{FF2B5EF4-FFF2-40B4-BE49-F238E27FC236}">
                <a16:creationId xmlns:a16="http://schemas.microsoft.com/office/drawing/2014/main" id="{6A27E0F6-76CC-C9C4-C453-D6B7B0EC706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709"/>
            <a:ext cx="2305141" cy="1076343"/>
          </a:xfrm>
          <a:prstGeom prst="rect">
            <a:avLst/>
          </a:prstGeom>
        </p:spPr>
      </p:pic>
      <p:sp>
        <p:nvSpPr>
          <p:cNvPr id="8" name="Rectangle 7">
            <a:extLst>
              <a:ext uri="{FF2B5EF4-FFF2-40B4-BE49-F238E27FC236}">
                <a16:creationId xmlns:a16="http://schemas.microsoft.com/office/drawing/2014/main" id="{07370BA9-C128-AD48-5BE8-5464A19AD1B0}"/>
              </a:ext>
            </a:extLst>
          </p:cNvPr>
          <p:cNvSpPr/>
          <p:nvPr/>
        </p:nvSpPr>
        <p:spPr>
          <a:xfrm>
            <a:off x="250644" y="849462"/>
            <a:ext cx="11678004" cy="2131353"/>
          </a:xfrm>
          <a:prstGeom prst="rect">
            <a:avLst/>
          </a:prstGeom>
        </p:spPr>
        <p:txBody>
          <a:bodyPr wrap="square">
            <a:spAutoFit/>
          </a:bodyPr>
          <a:lstStyle/>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الرؤية: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أن نصبح الكيان الأول الذي يتب</a:t>
            </a:r>
            <a:r>
              <a:rPr lang="ar-AE" sz="1700" dirty="0">
                <a:solidFill>
                  <a:schemeClr val="tx1"/>
                </a:solidFill>
                <a:latin typeface="Alexandria" pitchFamily="2" charset="-78"/>
                <a:ea typeface="Calibri"/>
                <a:cs typeface="Alexandria" pitchFamily="2" charset="-78"/>
                <a:sym typeface="Calibri"/>
              </a:rPr>
              <a:t>ّ</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ى مبدأ المجتمع التعليمي التعاوني، ويقدم العلم مقابل العمل لتنمية وبناء المجتمعات.</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الرسالة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نقل المعارف وتشجيع الابتكار وتقديم برامج التعليم العالي بمحتوى يتميز بالجودة وبأسعار رمزية تناسب الجميع.</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r>
              <a:rPr kumimoji="0" lang="ar-AE" sz="20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الفلسفة</a:t>
            </a:r>
            <a:r>
              <a:rPr kumimoji="0" lang="ar-AE" sz="1700" b="1" i="0" u="none" strike="noStrike" kern="0" cap="none" spc="0" normalizeH="0" baseline="0" noProof="0" dirty="0">
                <a:ln>
                  <a:noFill/>
                </a:ln>
                <a:solidFill>
                  <a:srgbClr val="00B0F0"/>
                </a:solidFill>
                <a:effectLst/>
                <a:uLnTx/>
                <a:uFillTx/>
                <a:latin typeface="Alexandria" pitchFamily="2" charset="-78"/>
                <a:ea typeface="Calibri"/>
                <a:cs typeface="Alexandria" pitchFamily="2" charset="-78"/>
                <a:sym typeface="Calibri"/>
              </a:rPr>
              <a:t>: </a:t>
            </a:r>
            <a:r>
              <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rPr>
              <a:t>العلم والتعلم حقُ الجميع، ويتحمل أفراد المجتمعات مسؤولية حفظ هذا الحق.</a:t>
            </a: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endParaRPr kumimoji="0" lang="ar-AE" sz="1700" i="0" u="none" strike="noStrike" kern="0" cap="none" spc="0" normalizeH="0" baseline="0" noProof="0" dirty="0">
              <a:ln>
                <a:noFill/>
              </a:ln>
              <a:solidFill>
                <a:schemeClr val="tx1"/>
              </a:solidFill>
              <a:effectLst/>
              <a:uLnTx/>
              <a:uFillTx/>
              <a:latin typeface="Alexandria" pitchFamily="2" charset="-78"/>
              <a:ea typeface="Calibri"/>
              <a:cs typeface="Alexandria" pitchFamily="2" charset="-78"/>
              <a:sym typeface="Calibri"/>
            </a:endParaRPr>
          </a:p>
        </p:txBody>
      </p:sp>
      <p:sp>
        <p:nvSpPr>
          <p:cNvPr id="2" name="TextBox 1">
            <a:extLst>
              <a:ext uri="{FF2B5EF4-FFF2-40B4-BE49-F238E27FC236}">
                <a16:creationId xmlns:a16="http://schemas.microsoft.com/office/drawing/2014/main" id="{956CD7C5-D707-7189-5DD2-D7CC2973A2E6}"/>
              </a:ext>
            </a:extLst>
          </p:cNvPr>
          <p:cNvSpPr txBox="1"/>
          <p:nvPr/>
        </p:nvSpPr>
        <p:spPr>
          <a:xfrm>
            <a:off x="2337345" y="20695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AE" sz="2400" b="1" kern="1200" dirty="0">
                <a:solidFill>
                  <a:srgbClr val="00B0F0"/>
                </a:solidFill>
                <a:latin typeface="Alexandria" pitchFamily="2" charset="-78"/>
                <a:ea typeface="+mn-ea"/>
                <a:cs typeface="Alexandria" pitchFamily="2" charset="-78"/>
              </a:rPr>
              <a:t>جامعة ميدأوشن</a:t>
            </a:r>
            <a:endPar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ustDataLst>
      <p:tags r:id="rId1"/>
    </p:custDataLst>
    <p:extLst>
      <p:ext uri="{BB962C8B-B14F-4D97-AF65-F5344CB8AC3E}">
        <p14:creationId xmlns:p14="http://schemas.microsoft.com/office/powerpoint/2010/main" val="1113898318"/>
      </p:ext>
    </p:extLst>
  </p:cSld>
  <p:clrMapOvr>
    <a:masterClrMapping/>
  </p:clrMapOvr>
  <p:transition spd="slow" advTm="114093">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227348" y="792927"/>
            <a:ext cx="11737304" cy="5693866"/>
          </a:xfrm>
          <a:prstGeom prst="rect">
            <a:avLst/>
          </a:prstGeom>
          <a:noFill/>
        </p:spPr>
        <p:txBody>
          <a:bodyPr wrap="square" rtlCol="0">
            <a:spAutoFit/>
          </a:bodyPr>
          <a:lstStyle/>
          <a:p>
            <a:pPr algn="ctr"/>
            <a:r>
              <a:rPr lang="ar-JO" sz="2000" b="1" dirty="0">
                <a:solidFill>
                  <a:srgbClr val="00B0F0"/>
                </a:solidFill>
                <a:latin typeface="Alexandria" pitchFamily="2" charset="-78"/>
                <a:cs typeface="Alexandria" pitchFamily="2" charset="-78"/>
              </a:rPr>
              <a:t>البوابة الأكاديمية</a:t>
            </a:r>
          </a:p>
          <a:p>
            <a:pPr algn="just" rtl="1"/>
            <a:r>
              <a:rPr lang="ar-JO" sz="1800" dirty="0">
                <a:latin typeface="Alexandria" pitchFamily="2" charset="-78"/>
                <a:cs typeface="Alexandria" pitchFamily="2" charset="-78"/>
              </a:rPr>
              <a:t>تُتيح جامعة ميدأوشن للطلاب الحصول على العديد من الخدمات من خلال الدخول إلى البوابة الأكاديمية، حيث يمكن من خلالها التقدم للدراسة بالجامعة، ومتابعة الإدارة لطلبات التقدم، والتواصل مع المتقدمين بشأن استكمال إجراءات القبول والتسجيل، وحفظ بيانات الدفع ومراجعتها، فضلًا عن نشر درجات الطلاب والمعدل التراكمي النهائي في نهاية الفصل الدراسي</a:t>
            </a:r>
            <a:r>
              <a:rPr lang="ar-AE" sz="1800" dirty="0">
                <a:latin typeface="Alexandria" pitchFamily="2" charset="-78"/>
                <a:cs typeface="Alexandria" pitchFamily="2" charset="-78"/>
              </a:rPr>
              <a:t>، كما يمكن من خلال </a:t>
            </a:r>
            <a:r>
              <a:rPr lang="ar-JO" sz="1800" dirty="0">
                <a:latin typeface="Alexandria" pitchFamily="2" charset="-78"/>
                <a:cs typeface="Alexandria" pitchFamily="2" charset="-78"/>
              </a:rPr>
              <a:t>خدمات البوابة الأكاديمية: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حذف وإضافة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 البحث عن جداول المقررات</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استعراض الجدول الدراسي بشكل مفصل.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الاطلاع على الدرجات النهائية للمقررات المسجلة للطالب. </a:t>
            </a:r>
            <a:endParaRPr lang="ar-AE" sz="1800" dirty="0">
              <a:latin typeface="Alexandria" pitchFamily="2" charset="-78"/>
              <a:cs typeface="Alexandria" pitchFamily="2" charset="-78"/>
            </a:endParaRPr>
          </a:p>
          <a:p>
            <a:pPr marL="285750" indent="-285750" algn="r" rtl="1">
              <a:buFont typeface="Arial" panose="020B0604020202020204" pitchFamily="34" charset="0"/>
              <a:buChar char="•"/>
            </a:pPr>
            <a:endParaRPr lang="ar-AE" sz="1800" dirty="0">
              <a:latin typeface="Alexandria" pitchFamily="2" charset="-78"/>
              <a:cs typeface="Alexandria" pitchFamily="2" charset="-78"/>
            </a:endParaRPr>
          </a:p>
          <a:p>
            <a:pPr algn="ctr"/>
            <a:r>
              <a:rPr lang="ar-JO" sz="2000" b="1" dirty="0">
                <a:solidFill>
                  <a:srgbClr val="00B0F0"/>
                </a:solidFill>
                <a:latin typeface="Alexandria" pitchFamily="2" charset="-78"/>
                <a:cs typeface="Alexandria" pitchFamily="2" charset="-78"/>
              </a:rPr>
              <a:t>البوابة التعليمي</a:t>
            </a:r>
            <a:r>
              <a:rPr lang="ar-AE" sz="2000" b="1" dirty="0">
                <a:solidFill>
                  <a:srgbClr val="00B0F0"/>
                </a:solidFill>
                <a:latin typeface="Alexandria" pitchFamily="2" charset="-78"/>
                <a:cs typeface="Alexandria" pitchFamily="2" charset="-78"/>
              </a:rPr>
              <a:t>ة</a:t>
            </a:r>
            <a:endParaRPr lang="en-US" sz="1800" dirty="0">
              <a:latin typeface="Alexandria" pitchFamily="2" charset="-78"/>
              <a:cs typeface="Alexandria" pitchFamily="2" charset="-78"/>
            </a:endParaRPr>
          </a:p>
          <a:p>
            <a:pPr algn="r"/>
            <a:r>
              <a:rPr lang="ar-JO" sz="1800" dirty="0">
                <a:latin typeface="Alexandria" pitchFamily="2" charset="-78"/>
                <a:cs typeface="Alexandria" pitchFamily="2" charset="-78"/>
              </a:rPr>
              <a:t>تُمثل التجمع الرئيسي بين الطلاب وأستاذ المقرر، وتُقدم العديد من الخدمات التعليمية للطلاب </a:t>
            </a:r>
            <a:r>
              <a:rPr lang="ar-AE" sz="1800" dirty="0">
                <a:latin typeface="Alexandria" pitchFamily="2" charset="-78"/>
                <a:cs typeface="Alexandria" pitchFamily="2" charset="-78"/>
              </a:rPr>
              <a:t>منها:</a:t>
            </a:r>
            <a:endParaRPr lang="ar-JO" sz="1800" dirty="0">
              <a:latin typeface="Alexandria" pitchFamily="2" charset="-78"/>
              <a:cs typeface="Alexandria" pitchFamily="2" charset="-78"/>
            </a:endParaRPr>
          </a:p>
          <a:p>
            <a:pPr marL="285750" indent="-285750" algn="r" rtl="1">
              <a:buFont typeface="Arial" panose="020B0604020202020204" pitchFamily="34" charset="0"/>
              <a:buChar char="•"/>
            </a:pPr>
            <a:r>
              <a:rPr lang="ar-JO" sz="1800" dirty="0">
                <a:latin typeface="Alexandria" pitchFamily="2" charset="-78"/>
                <a:cs typeface="Alexandria" pitchFamily="2" charset="-78"/>
              </a:rPr>
              <a:t>الوصول للمقررات الدراسية، حيث يمكن للطلاب قراءة المقررات الدراسية وتحميلها </a:t>
            </a:r>
            <a:r>
              <a:rPr lang="ar-AE" sz="1800" dirty="0">
                <a:latin typeface="Alexandria" pitchFamily="2" charset="-78"/>
                <a:cs typeface="Alexandria" pitchFamily="2" charset="-78"/>
              </a:rPr>
              <a:t>.</a:t>
            </a:r>
            <a:r>
              <a:rPr lang="en-US" sz="1800" dirty="0">
                <a:latin typeface="Alexandria" pitchFamily="2" charset="-78"/>
                <a:cs typeface="Alexandria" pitchFamily="2" charset="-78"/>
              </a:rPr>
              <a:t>.</a:t>
            </a:r>
          </a:p>
          <a:p>
            <a:pPr marL="285750" indent="-285750" algn="r" rtl="1">
              <a:buFont typeface="Arial" panose="020B0604020202020204" pitchFamily="34" charset="0"/>
              <a:buChar char="•"/>
            </a:pPr>
            <a:r>
              <a:rPr lang="ar-JO" sz="1800" dirty="0">
                <a:latin typeface="Alexandria" pitchFamily="2" charset="-78"/>
                <a:cs typeface="Alexandria" pitchFamily="2" charset="-78"/>
              </a:rPr>
              <a:t>الفصول الافتراضية التي يلتقي من خلالها أستاذ المقرر بالطلاب لشرح المحاضرات، إلى جانب التواصل المباشر والفعال معهم، والرد على أسئلتهم.</a:t>
            </a:r>
          </a:p>
          <a:p>
            <a:pPr marL="285750" indent="-285750" algn="r" rtl="1">
              <a:buFont typeface="Arial" panose="020B0604020202020204" pitchFamily="34" charset="0"/>
              <a:buChar char="•"/>
            </a:pPr>
            <a:r>
              <a:rPr lang="ar-JO" sz="1800" dirty="0">
                <a:latin typeface="Alexandria" pitchFamily="2" charset="-78"/>
                <a:cs typeface="Alexandria" pitchFamily="2" charset="-78"/>
              </a:rPr>
              <a:t>حلقة تبادل المعلومات، حيث يمكن للطلاب من خلال منصة </a:t>
            </a:r>
            <a:r>
              <a:rPr lang="en-US" sz="1800" dirty="0">
                <a:latin typeface="Alexandria" pitchFamily="2" charset="-78"/>
                <a:cs typeface="Alexandria" pitchFamily="2" charset="-78"/>
              </a:rPr>
              <a:t>Moodle </a:t>
            </a:r>
            <a:r>
              <a:rPr lang="ar-JO" sz="1800" dirty="0">
                <a:latin typeface="Alexandria" pitchFamily="2" charset="-78"/>
                <a:cs typeface="Alexandria" pitchFamily="2" charset="-78"/>
              </a:rPr>
              <a:t>الوصول إلى الأنشطة اللامنهجية التي تقدمها الجامعة.</a:t>
            </a:r>
          </a:p>
          <a:p>
            <a:pPr marL="285750" indent="-285750" algn="r" rtl="1">
              <a:buFont typeface="Arial" panose="020B0604020202020204" pitchFamily="34" charset="0"/>
              <a:buChar char="•"/>
            </a:pPr>
            <a:r>
              <a:rPr lang="ar-JO" sz="1800" dirty="0">
                <a:latin typeface="Alexandria" pitchFamily="2" charset="-78"/>
                <a:cs typeface="Alexandria" pitchFamily="2" charset="-78"/>
              </a:rPr>
              <a:t>تتيح البوابة التعليمية الوصول إلى الكتب الإلكترونية التي تساعد الطلاب في حل الأنشطة والواجبات الدراسية.</a:t>
            </a:r>
          </a:p>
          <a:p>
            <a:pPr marL="285750" indent="-285750" algn="r" rtl="1">
              <a:buFont typeface="Arial" panose="020B0604020202020204" pitchFamily="34" charset="0"/>
              <a:buChar char="•"/>
            </a:pPr>
            <a:r>
              <a:rPr lang="ar-JO" sz="1800" dirty="0">
                <a:latin typeface="Alexandria" pitchFamily="2" charset="-78"/>
                <a:cs typeface="Alexandria" pitchFamily="2" charset="-78"/>
              </a:rPr>
              <a:t>إجراء الاختبارات القصيرة التي تعبر عن انتظام الطلاب في الدراسة، فضلًا عن تقديم الواجبات والأبحاث، وعقد الاختبارات الفصلية والنهائية.</a:t>
            </a:r>
          </a:p>
        </p:txBody>
      </p:sp>
      <p:sp>
        <p:nvSpPr>
          <p:cNvPr id="11" name="TextBox 10">
            <a:extLst>
              <a:ext uri="{FF2B5EF4-FFF2-40B4-BE49-F238E27FC236}">
                <a16:creationId xmlns:a16="http://schemas.microsoft.com/office/drawing/2014/main" id="{297B7998-17E6-3E87-9ED2-6583F12DCA42}"/>
              </a:ext>
            </a:extLst>
          </p:cNvPr>
          <p:cNvSpPr txBox="1"/>
          <p:nvPr/>
        </p:nvSpPr>
        <p:spPr>
          <a:xfrm>
            <a:off x="695400" y="2996952"/>
            <a:ext cx="468052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1800" b="0"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تسجيل الدخول | خدمات ميدأوشن (</a:t>
            </a:r>
            <a:r>
              <a:rPr kumimoji="0" lang="en-GB" sz="1800" b="0" i="0" u="none" strike="noStrike" kern="0" cap="none" spc="0" normalizeH="0" baseline="0" noProof="0" dirty="0">
                <a:ln>
                  <a:noFill/>
                </a:ln>
                <a:solidFill>
                  <a:srgbClr val="00B0F0"/>
                </a:solidFill>
                <a:effectLst/>
                <a:uLnTx/>
                <a:uFillTx/>
                <a:latin typeface="Arial"/>
                <a:cs typeface="Arial"/>
                <a:sym typeface="Arial"/>
                <a:hlinkClick r:id="rId4">
                  <a:extLst>
                    <a:ext uri="{A12FA001-AC4F-418D-AE19-62706E023703}">
                      <ahyp:hlinkClr xmlns:ahyp="http://schemas.microsoft.com/office/drawing/2018/hyperlinkcolor" val="tx"/>
                    </a:ext>
                  </a:extLst>
                </a:hlinkClick>
              </a:rPr>
              <a:t>esu.ac.ae)</a:t>
            </a:r>
            <a:endParaRPr kumimoji="0" lang="ar-JO" sz="1800" b="0" i="0" u="none" strike="noStrike" kern="0" cap="none" spc="0" normalizeH="0" baseline="0" noProof="0" dirty="0">
              <a:ln>
                <a:noFill/>
              </a:ln>
              <a:solidFill>
                <a:srgbClr val="00B0F0"/>
              </a:solidFill>
              <a:effectLst/>
              <a:uLnTx/>
              <a:uFillTx/>
              <a:latin typeface="Arial"/>
              <a:cs typeface="Arial"/>
              <a:sym typeface="Arial"/>
            </a:endParaRPr>
          </a:p>
        </p:txBody>
      </p:sp>
      <p:sp>
        <p:nvSpPr>
          <p:cNvPr id="15" name="TextBox 14">
            <a:extLst>
              <a:ext uri="{FF2B5EF4-FFF2-40B4-BE49-F238E27FC236}">
                <a16:creationId xmlns:a16="http://schemas.microsoft.com/office/drawing/2014/main" id="{136C1CF9-FEB7-7D21-E8DA-FC0F71D13BA2}"/>
              </a:ext>
            </a:extLst>
          </p:cNvPr>
          <p:cNvSpPr txBox="1"/>
          <p:nvPr/>
        </p:nvSpPr>
        <p:spPr>
          <a:xfrm>
            <a:off x="348378" y="6374482"/>
            <a:ext cx="576064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1800" b="0" i="0" u="none" strike="noStrike" kern="0" cap="none" spc="0" normalizeH="0" baseline="0" noProof="0" dirty="0">
                <a:ln>
                  <a:noFill/>
                </a:ln>
                <a:solidFill>
                  <a:srgbClr val="00B0F0"/>
                </a:solidFill>
                <a:effectLst/>
                <a:uLnTx/>
                <a:uFillTx/>
                <a:latin typeface="Arial"/>
                <a:cs typeface="Arial"/>
                <a:sym typeface="Arial"/>
                <a:hlinkClick r:id="rId5">
                  <a:extLst>
                    <a:ext uri="{A12FA001-AC4F-418D-AE19-62706E023703}">
                      <ahyp:hlinkClr xmlns:ahyp="http://schemas.microsoft.com/office/drawing/2018/hyperlinkcolor" val="tx"/>
                    </a:ext>
                  </a:extLst>
                </a:hlinkClick>
              </a:rPr>
              <a:t>Midocean University: Log in to the site (esu.ac.ae)</a:t>
            </a:r>
            <a:endParaRPr kumimoji="0" lang="ar-JO" sz="1800" b="0" i="0" u="none" strike="noStrike" kern="0" cap="none" spc="0" normalizeH="0" baseline="0" noProof="0" dirty="0">
              <a:ln>
                <a:noFill/>
              </a:ln>
              <a:solidFill>
                <a:srgbClr val="00B0F0"/>
              </a:solidFill>
              <a:effectLst/>
              <a:uLnTx/>
              <a:uFillTx/>
              <a:latin typeface="Arial"/>
              <a:cs typeface="Arial"/>
              <a:sym typeface="Arial"/>
            </a:endParaRPr>
          </a:p>
        </p:txBody>
      </p:sp>
      <p:pic>
        <p:nvPicPr>
          <p:cNvPr id="5" name="Graphic 21">
            <a:extLst>
              <a:ext uri="{FF2B5EF4-FFF2-40B4-BE49-F238E27FC236}">
                <a16:creationId xmlns:a16="http://schemas.microsoft.com/office/drawing/2014/main" id="{4E746B6A-1B8F-A59B-D3EA-F5BBFCB14AF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1106" y="-105410"/>
            <a:ext cx="2305141" cy="1076343"/>
          </a:xfrm>
          <a:prstGeom prst="rect">
            <a:avLst/>
          </a:prstGeom>
        </p:spPr>
      </p:pic>
    </p:spTree>
    <p:custDataLst>
      <p:tags r:id="rId1"/>
    </p:custDataLst>
    <p:extLst>
      <p:ext uri="{BB962C8B-B14F-4D97-AF65-F5344CB8AC3E}">
        <p14:creationId xmlns:p14="http://schemas.microsoft.com/office/powerpoint/2010/main" val="1748532381"/>
      </p:ext>
    </p:extLst>
  </p:cSld>
  <p:clrMapOvr>
    <a:masterClrMapping/>
  </p:clrMapOvr>
  <mc:AlternateContent xmlns:mc="http://schemas.openxmlformats.org/markup-compatibility/2006" xmlns:p14="http://schemas.microsoft.com/office/powerpoint/2010/main">
    <mc:Choice Requires="p14">
      <p:transition spd="slow" p14:dur="900" advTm="142874">
        <p14:warp dir="in"/>
      </p:transition>
    </mc:Choice>
    <mc:Fallback xmlns="">
      <p:transition spd="slow" advTm="142874">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B82C2E32-42A6-B25E-3BD9-4F07AE728C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8" name="TextBox 7">
            <a:extLst>
              <a:ext uri="{FF2B5EF4-FFF2-40B4-BE49-F238E27FC236}">
                <a16:creationId xmlns:a16="http://schemas.microsoft.com/office/drawing/2014/main" id="{BEFA4815-8D55-E374-BC13-D48911AA15E8}"/>
              </a:ext>
            </a:extLst>
          </p:cNvPr>
          <p:cNvSpPr txBox="1"/>
          <p:nvPr/>
        </p:nvSpPr>
        <p:spPr>
          <a:xfrm>
            <a:off x="263352" y="361878"/>
            <a:ext cx="11245080" cy="5672579"/>
          </a:xfrm>
          <a:prstGeom prst="rect">
            <a:avLst/>
          </a:prstGeom>
          <a:noFill/>
        </p:spPr>
        <p:txBody>
          <a:bodyPr wrap="square">
            <a:spAutoFit/>
          </a:bodyPr>
          <a:lstStyle/>
          <a:p>
            <a:pPr algn="r" rtl="1">
              <a:lnSpc>
                <a:spcPct val="150000"/>
              </a:lnSpc>
            </a:pPr>
            <a:endParaRPr lang="ar-JO" sz="2000" dirty="0">
              <a:latin typeface="Alexandria" pitchFamily="2" charset="-78"/>
              <a:cs typeface="Alexandria" pitchFamily="2" charset="-78"/>
            </a:endParaRPr>
          </a:p>
          <a:p>
            <a:pPr algn="ctr" rtl="1">
              <a:lnSpc>
                <a:spcPct val="150000"/>
              </a:lnSpc>
            </a:pPr>
            <a:r>
              <a:rPr lang="ar-JO" sz="2400" b="1" dirty="0">
                <a:solidFill>
                  <a:srgbClr val="00B0F0"/>
                </a:solidFill>
                <a:latin typeface="Alexandria" pitchFamily="2" charset="-78"/>
                <a:cs typeface="Alexandria" pitchFamily="2" charset="-78"/>
              </a:rPr>
              <a:t>نظام التذاكر</a:t>
            </a:r>
            <a:endParaRPr lang="ar-AE" sz="2400" b="1" dirty="0">
              <a:solidFill>
                <a:srgbClr val="00B0F0"/>
              </a:solidFill>
              <a:latin typeface="Alexandria" pitchFamily="2" charset="-78"/>
              <a:cs typeface="Alexandria" pitchFamily="2" charset="-78"/>
            </a:endParaRPr>
          </a:p>
          <a:p>
            <a:pPr algn="ctr" rtl="1">
              <a:lnSpc>
                <a:spcPct val="150000"/>
              </a:lnSpc>
            </a:pPr>
            <a:endParaRPr lang="ar-JO" sz="2000" b="1" dirty="0">
              <a:latin typeface="Alexandria" pitchFamily="2" charset="-78"/>
              <a:cs typeface="Alexandria" pitchFamily="2" charset="-78"/>
            </a:endParaRPr>
          </a:p>
          <a:p>
            <a:pPr algn="r" rtl="1">
              <a:lnSpc>
                <a:spcPct val="150000"/>
              </a:lnSpc>
            </a:pPr>
            <a:r>
              <a:rPr lang="ar-AE" sz="2000" dirty="0">
                <a:latin typeface="Alexandria" pitchFamily="2" charset="-78"/>
                <a:cs typeface="Alexandria" pitchFamily="2" charset="-78"/>
              </a:rPr>
              <a:t>     يعدّ نظام التذاكر</a:t>
            </a:r>
            <a:r>
              <a:rPr lang="ar-JO" sz="2000" dirty="0">
                <a:latin typeface="Alexandria" pitchFamily="2" charset="-78"/>
                <a:cs typeface="Alexandria" pitchFamily="2" charset="-78"/>
              </a:rPr>
              <a:t> الآلية التي يمكن للطلاب من خلالها التواصل مع الجامعة، </a:t>
            </a:r>
            <a:r>
              <a:rPr lang="ar-AE" sz="2000" dirty="0">
                <a:latin typeface="Alexandria" pitchFamily="2" charset="-78"/>
                <a:cs typeface="Alexandria" pitchFamily="2" charset="-78"/>
              </a:rPr>
              <a:t>ومع أعضاء هيئة التدريس، </a:t>
            </a:r>
            <a:r>
              <a:rPr lang="ar-JO" sz="2000" dirty="0">
                <a:latin typeface="Alexandria" pitchFamily="2" charset="-78"/>
                <a:cs typeface="Alexandria" pitchFamily="2" charset="-78"/>
              </a:rPr>
              <a:t>وتقديم الطلبات والاستفسارات.</a:t>
            </a:r>
            <a:endParaRPr lang="ar-AE" sz="2000" dirty="0">
              <a:latin typeface="Alexandria" pitchFamily="2" charset="-78"/>
              <a:cs typeface="Alexandria" pitchFamily="2" charset="-78"/>
            </a:endParaRPr>
          </a:p>
          <a:p>
            <a:pPr algn="r" rtl="1">
              <a:lnSpc>
                <a:spcPct val="150000"/>
              </a:lnSpc>
            </a:pPr>
            <a:endParaRPr lang="ar-JO" sz="2000" dirty="0">
              <a:latin typeface="Alexandria" pitchFamily="2" charset="-78"/>
              <a:cs typeface="Alexandria" pitchFamily="2" charset="-78"/>
            </a:endParaRPr>
          </a:p>
          <a:p>
            <a:pPr algn="r" rtl="1">
              <a:lnSpc>
                <a:spcPct val="150000"/>
              </a:lnSpc>
            </a:pPr>
            <a:r>
              <a:rPr lang="ar-JO" sz="2000" b="1" dirty="0">
                <a:latin typeface="Alexandria" pitchFamily="2" charset="-78"/>
                <a:cs typeface="Alexandria" pitchFamily="2" charset="-78"/>
              </a:rPr>
              <a:t>خطوات فتح التذاكر: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التوجه إلى البوابة الأكاديمية، والدخول من خلال كتابة اسم المستخدم وكلمة السر.</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النقر على خيار تذكرة، ثم الضغط على فتح تذكرة جديدة.</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اختيار القسم المهني بالتذكرة، ثم كتابة الموضوع الرئيسي، والتفاصيل في الخانة المخصصة لذلك.</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يمكن إرفاق الملفات من خلال الضغط على أيقونة الملف المرفق.</a:t>
            </a:r>
          </a:p>
          <a:p>
            <a:pPr marL="342900" indent="-342900" algn="r" rtl="1">
              <a:lnSpc>
                <a:spcPct val="150000"/>
              </a:lnSpc>
              <a:buFont typeface="Arial" panose="020B0604020202020204" pitchFamily="34" charset="0"/>
              <a:buChar char="•"/>
            </a:pPr>
            <a:r>
              <a:rPr lang="ar-JO" sz="2000" dirty="0">
                <a:latin typeface="Alexandria" pitchFamily="2" charset="-78"/>
                <a:cs typeface="Alexandria" pitchFamily="2" charset="-78"/>
              </a:rPr>
              <a:t>الضغط على فتح تذكرة، ثم سيصلك رسالة إلكترونية توضح حالة التذكرة وآلية متابعتها</a:t>
            </a:r>
          </a:p>
        </p:txBody>
      </p:sp>
    </p:spTree>
    <p:extLst>
      <p:ext uri="{BB962C8B-B14F-4D97-AF65-F5344CB8AC3E}">
        <p14:creationId xmlns:p14="http://schemas.microsoft.com/office/powerpoint/2010/main" val="768014124"/>
      </p:ext>
    </p:extLst>
  </p:cSld>
  <p:clrMapOvr>
    <a:masterClrMapping/>
  </p:clrMapOvr>
  <mc:AlternateContent xmlns:mc="http://schemas.openxmlformats.org/markup-compatibility/2006" xmlns:p14="http://schemas.microsoft.com/office/powerpoint/2010/main">
    <mc:Choice Requires="p14">
      <p:transition spd="slow" p14:dur="3400" advTm="69925">
        <p14:reveal/>
      </p:transition>
    </mc:Choice>
    <mc:Fallback xmlns="">
      <p:transition spd="slow" advTm="69925">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5" name="Google Shape;145;p3"/>
          <p:cNvSpPr txBox="1"/>
          <p:nvPr/>
        </p:nvSpPr>
        <p:spPr>
          <a:xfrm>
            <a:off x="335360" y="352159"/>
            <a:ext cx="6552728" cy="523180"/>
          </a:xfrm>
          <a:prstGeom prst="rect">
            <a:avLst/>
          </a:prstGeom>
          <a:noFill/>
          <a:ln>
            <a:noFill/>
          </a:ln>
        </p:spPr>
        <p:txBody>
          <a:bodyPr spcFirstLastPara="1" wrap="square" lIns="91425" tIns="45700" rIns="91425" bIns="45700" anchor="t" anchorCtr="0">
            <a:spAutoFit/>
          </a:bodyPr>
          <a:lstStyle/>
          <a:p>
            <a:pPr lvl="0"/>
            <a:r>
              <a:rPr lang="en-GB" sz="2800" b="1" dirty="0">
                <a:solidFill>
                  <a:schemeClr val="tx1"/>
                </a:solidFill>
                <a:latin typeface="Bahnschrift SemiBold SemiConden" pitchFamily="34" charset="0"/>
                <a:ea typeface="Calibri"/>
                <a:cs typeface="Calibri"/>
                <a:sym typeface="Calibri"/>
              </a:rPr>
              <a:t>Master of Educational Leadership</a:t>
            </a:r>
            <a:endParaRPr lang="ar-JO" sz="2800" b="1" dirty="0">
              <a:solidFill>
                <a:schemeClr val="tx1"/>
              </a:solidFill>
              <a:latin typeface="Bahnschrift SemiBold SemiConden" pitchFamily="34" charset="0"/>
              <a:ea typeface="Calibri"/>
              <a:cs typeface="Calibri"/>
              <a:sym typeface="Calibri"/>
            </a:endParaRPr>
          </a:p>
        </p:txBody>
      </p:sp>
      <p:graphicFrame>
        <p:nvGraphicFramePr>
          <p:cNvPr id="3" name="Table 2"/>
          <p:cNvGraphicFramePr>
            <a:graphicFrameLocks noGrp="1"/>
          </p:cNvGraphicFramePr>
          <p:nvPr>
            <p:extLst>
              <p:ext uri="{D42A27DB-BD31-4B8C-83A1-F6EECF244321}">
                <p14:modId xmlns:p14="http://schemas.microsoft.com/office/powerpoint/2010/main" val="584146740"/>
              </p:ext>
            </p:extLst>
          </p:nvPr>
        </p:nvGraphicFramePr>
        <p:xfrm>
          <a:off x="2687096" y="1484614"/>
          <a:ext cx="9169543" cy="4859937"/>
        </p:xfrm>
        <a:graphic>
          <a:graphicData uri="http://schemas.openxmlformats.org/drawingml/2006/table">
            <a:tbl>
              <a:tblPr firstRow="1" firstCol="1" bandRow="1">
                <a:tableStyleId>{5C22544A-7EE6-4342-B048-85BDC9FD1C3A}</a:tableStyleId>
              </a:tblPr>
              <a:tblGrid>
                <a:gridCol w="1758965">
                  <a:extLst>
                    <a:ext uri="{9D8B030D-6E8A-4147-A177-3AD203B41FA5}">
                      <a16:colId xmlns:a16="http://schemas.microsoft.com/office/drawing/2014/main" val="20000"/>
                    </a:ext>
                  </a:extLst>
                </a:gridCol>
                <a:gridCol w="4170219">
                  <a:extLst>
                    <a:ext uri="{9D8B030D-6E8A-4147-A177-3AD203B41FA5}">
                      <a16:colId xmlns:a16="http://schemas.microsoft.com/office/drawing/2014/main" val="20001"/>
                    </a:ext>
                  </a:extLst>
                </a:gridCol>
                <a:gridCol w="1944216">
                  <a:extLst>
                    <a:ext uri="{9D8B030D-6E8A-4147-A177-3AD203B41FA5}">
                      <a16:colId xmlns:a16="http://schemas.microsoft.com/office/drawing/2014/main" val="20002"/>
                    </a:ext>
                  </a:extLst>
                </a:gridCol>
                <a:gridCol w="1296143">
                  <a:extLst>
                    <a:ext uri="{9D8B030D-6E8A-4147-A177-3AD203B41FA5}">
                      <a16:colId xmlns:a16="http://schemas.microsoft.com/office/drawing/2014/main" val="20003"/>
                    </a:ext>
                  </a:extLst>
                </a:gridCol>
              </a:tblGrid>
              <a:tr h="832707">
                <a:tc>
                  <a:txBody>
                    <a:bodyPr/>
                    <a:lstStyle/>
                    <a:p>
                      <a:pPr algn="r">
                        <a:lnSpc>
                          <a:spcPct val="150000"/>
                        </a:lnSpc>
                        <a:spcAft>
                          <a:spcPts val="1000"/>
                        </a:spcAft>
                      </a:pPr>
                      <a:r>
                        <a:rPr lang="ar-SA" sz="1800" dirty="0">
                          <a:effectLst/>
                          <a:latin typeface="Alexandria" pitchFamily="2" charset="-78"/>
                          <a:cs typeface="Alexandria" pitchFamily="2" charset="-78"/>
                        </a:rPr>
                        <a:t>الفصل الدراسي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ctr">
                        <a:lnSpc>
                          <a:spcPct val="150000"/>
                        </a:lnSpc>
                        <a:spcAft>
                          <a:spcPts val="1000"/>
                        </a:spcAft>
                      </a:pPr>
                      <a:r>
                        <a:rPr lang="ar-SA" sz="1800" b="1" dirty="0">
                          <a:effectLst/>
                          <a:latin typeface="Alexandria" pitchFamily="2" charset="-78"/>
                          <a:cs typeface="Alexandria" pitchFamily="2" charset="-78"/>
                        </a:rPr>
                        <a:t>المقرر</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ctr">
                        <a:lnSpc>
                          <a:spcPct val="150000"/>
                        </a:lnSpc>
                        <a:spcAft>
                          <a:spcPts val="1000"/>
                        </a:spcAft>
                      </a:pPr>
                      <a:r>
                        <a:rPr lang="ar-JO" sz="1800" dirty="0">
                          <a:effectLst/>
                          <a:latin typeface="Alexandria" pitchFamily="2" charset="-78"/>
                          <a:cs typeface="Alexandria" pitchFamily="2" charset="-78"/>
                        </a:rPr>
                        <a:t>رمز</a:t>
                      </a:r>
                      <a:r>
                        <a:rPr lang="ar-SA" sz="1800" dirty="0">
                          <a:effectLst/>
                          <a:latin typeface="Alexandria" pitchFamily="2" charset="-78"/>
                          <a:cs typeface="Alexandria" pitchFamily="2" charset="-78"/>
                        </a:rPr>
                        <a:t> المقرر</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ctr">
                        <a:lnSpc>
                          <a:spcPct val="150000"/>
                        </a:lnSpc>
                        <a:spcAft>
                          <a:spcPts val="1000"/>
                        </a:spcAft>
                      </a:pPr>
                      <a:r>
                        <a:rPr lang="ar-SA" sz="1800" dirty="0">
                          <a:effectLst/>
                          <a:latin typeface="Alexandria" pitchFamily="2" charset="-78"/>
                          <a:cs typeface="Alexandria" pitchFamily="2" charset="-78"/>
                        </a:rPr>
                        <a:t>الساعات المعتمدة</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0"/>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الأول</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u="none" dirty="0">
                          <a:effectLst/>
                          <a:latin typeface="Alexandria" pitchFamily="2" charset="-78"/>
                          <a:cs typeface="Alexandria" pitchFamily="2" charset="-78"/>
                        </a:rPr>
                        <a:t>اتجاهات معاصرة في القيادة التربوية</a:t>
                      </a:r>
                      <a:endParaRPr lang="en-GB" sz="1800" b="1" u="none"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1"/>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التخطيط التربوي</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712</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2"/>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أساليب البحث</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RSC 701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3"/>
                  </a:ext>
                </a:extLst>
              </a:tr>
              <a:tr h="402723">
                <a:tc rowSpan="4">
                  <a:txBody>
                    <a:bodyPr/>
                    <a:lstStyle/>
                    <a:p>
                      <a:pPr algn="r">
                        <a:lnSpc>
                          <a:spcPct val="150000"/>
                        </a:lnSpc>
                        <a:spcAft>
                          <a:spcPts val="1000"/>
                        </a:spcAft>
                      </a:pPr>
                      <a:r>
                        <a:rPr lang="ar-SA" sz="1800" dirty="0">
                          <a:effectLst/>
                          <a:latin typeface="Alexandria" pitchFamily="2" charset="-78"/>
                          <a:cs typeface="Alexandria" pitchFamily="2" charset="-78"/>
                        </a:rPr>
                        <a:t>الفصل الثاني</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سياسات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4"/>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نظريات القيادة التربوية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723</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5"/>
                  </a:ext>
                </a:extLst>
              </a:tr>
              <a:tr h="402723">
                <a:tc vMerge="1">
                  <a:txBody>
                    <a:bodyPr/>
                    <a:lstStyle/>
                    <a:p>
                      <a:endParaRPr lang="en-GB"/>
                    </a:p>
                  </a:txBody>
                  <a:tcPr/>
                </a:tc>
                <a:tc>
                  <a:txBody>
                    <a:bodyPr/>
                    <a:lstStyle/>
                    <a:p>
                      <a:pPr marR="70485" algn="r">
                        <a:lnSpc>
                          <a:spcPct val="150000"/>
                        </a:lnSpc>
                        <a:spcAft>
                          <a:spcPts val="1000"/>
                        </a:spcAft>
                      </a:pPr>
                      <a:r>
                        <a:rPr lang="ar-SA" sz="1800" b="1" dirty="0">
                          <a:solidFill>
                            <a:schemeClr val="bg1"/>
                          </a:solidFill>
                          <a:effectLst/>
                          <a:latin typeface="Alexandria" pitchFamily="2" charset="-78"/>
                          <a:cs typeface="Alexandria" pitchFamily="2" charset="-78"/>
                        </a:rPr>
                        <a:t>ريادة الأعمال والابتكار</a:t>
                      </a:r>
                      <a:endParaRPr lang="en-GB" sz="1800" b="1" dirty="0">
                        <a:solidFill>
                          <a:schemeClr val="bg1"/>
                        </a:solidFill>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725</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6"/>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قيادة التغيرات</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7"/>
                  </a:ext>
                </a:extLst>
              </a:tr>
              <a:tr h="402723">
                <a:tc rowSpan="3">
                  <a:txBody>
                    <a:bodyPr/>
                    <a:lstStyle/>
                    <a:p>
                      <a:pPr algn="r">
                        <a:lnSpc>
                          <a:spcPct val="150000"/>
                        </a:lnSpc>
                        <a:spcAft>
                          <a:spcPts val="1000"/>
                        </a:spcAft>
                      </a:pPr>
                      <a:r>
                        <a:rPr lang="ar-SA" sz="1800" dirty="0">
                          <a:effectLst/>
                          <a:latin typeface="Alexandria" pitchFamily="2" charset="-78"/>
                          <a:cs typeface="Alexandria" pitchFamily="2" charset="-78"/>
                        </a:rPr>
                        <a:t>الفصل الثالث</a:t>
                      </a:r>
                      <a:endParaRPr lang="en-GB" sz="1800" dirty="0">
                        <a:effectLst/>
                        <a:latin typeface="Alexandria" pitchFamily="2" charset="-78"/>
                        <a:ea typeface="Calibri"/>
                        <a:cs typeface="Alexandria" pitchFamily="2" charset="-78"/>
                      </a:endParaRPr>
                    </a:p>
                  </a:txBody>
                  <a:tcPr marL="0" marR="0" marT="0" marB="0">
                    <a:solidFill>
                      <a:srgbClr val="00B0F0"/>
                    </a:solidFill>
                  </a:tcPr>
                </a:tc>
                <a:tc>
                  <a:txBody>
                    <a:bodyPr/>
                    <a:lstStyle/>
                    <a:p>
                      <a:pPr marR="70485" algn="r">
                        <a:lnSpc>
                          <a:spcPct val="150000"/>
                        </a:lnSpc>
                        <a:spcAft>
                          <a:spcPts val="1000"/>
                        </a:spcAft>
                      </a:pPr>
                      <a:r>
                        <a:rPr lang="ar-SA" sz="1800" b="1">
                          <a:effectLst/>
                          <a:latin typeface="Alexandria" pitchFamily="2" charset="-78"/>
                          <a:cs typeface="Alexandria" pitchFamily="2" charset="-78"/>
                        </a:rPr>
                        <a:t>تكنولوجيا التعليم</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ELD 731</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8"/>
                  </a:ext>
                </a:extLst>
              </a:tr>
              <a:tr h="402723">
                <a:tc vMerge="1">
                  <a:txBody>
                    <a:bodyPr/>
                    <a:lstStyle/>
                    <a:p>
                      <a:endParaRPr lang="en-GB"/>
                    </a:p>
                  </a:txBody>
                  <a:tcPr/>
                </a:tc>
                <a:tc>
                  <a:txBody>
                    <a:bodyPr/>
                    <a:lstStyle/>
                    <a:p>
                      <a:pPr marR="70485" algn="r">
                        <a:lnSpc>
                          <a:spcPct val="150000"/>
                        </a:lnSpc>
                        <a:spcAft>
                          <a:spcPts val="1000"/>
                        </a:spcAft>
                      </a:pPr>
                      <a:r>
                        <a:rPr lang="ar-SA" sz="1800" b="1">
                          <a:effectLst/>
                          <a:latin typeface="Alexandria" pitchFamily="2" charset="-78"/>
                          <a:cs typeface="Alexandria" pitchFamily="2" charset="-78"/>
                        </a:rPr>
                        <a:t>الاتصالات والقيادة</a:t>
                      </a:r>
                      <a:endParaRPr lang="en-GB" sz="1800" b="1">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726</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09"/>
                  </a:ext>
                </a:extLst>
              </a:tr>
              <a:tr h="402723">
                <a:tc vMerge="1">
                  <a:txBody>
                    <a:bodyPr/>
                    <a:lstStyle/>
                    <a:p>
                      <a:endParaRPr lang="en-GB"/>
                    </a:p>
                  </a:txBody>
                  <a:tcPr/>
                </a:tc>
                <a:tc>
                  <a:txBody>
                    <a:bodyPr/>
                    <a:lstStyle/>
                    <a:p>
                      <a:pPr marR="70485" algn="r">
                        <a:lnSpc>
                          <a:spcPct val="150000"/>
                        </a:lnSpc>
                        <a:spcAft>
                          <a:spcPts val="1000"/>
                        </a:spcAft>
                      </a:pPr>
                      <a:r>
                        <a:rPr lang="ar-SA" sz="1800" b="1" dirty="0">
                          <a:effectLst/>
                          <a:latin typeface="Alexandria" pitchFamily="2" charset="-78"/>
                          <a:cs typeface="Alexandria" pitchFamily="2" charset="-78"/>
                        </a:rPr>
                        <a:t>الأخلاقيات في القيادة</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marL="768350" algn="r">
                        <a:lnSpc>
                          <a:spcPct val="150000"/>
                        </a:lnSpc>
                        <a:spcAft>
                          <a:spcPts val="1000"/>
                        </a:spcAft>
                      </a:pPr>
                      <a:r>
                        <a:rPr lang="en-GB" sz="1800" b="1" dirty="0">
                          <a:effectLst/>
                          <a:latin typeface="Alexandria" pitchFamily="2" charset="-78"/>
                          <a:cs typeface="Alexandria" pitchFamily="2" charset="-78"/>
                        </a:rPr>
                        <a:t>LDR 737</a:t>
                      </a:r>
                      <a:endParaRPr lang="en-GB" sz="1800" b="1" dirty="0">
                        <a:effectLst/>
                        <a:latin typeface="Alexandria" pitchFamily="2" charset="-78"/>
                        <a:ea typeface="Calibri"/>
                        <a:cs typeface="Alexandria" pitchFamily="2" charset="-78"/>
                      </a:endParaRPr>
                    </a:p>
                  </a:txBody>
                  <a:tcPr marL="0" marR="0" marT="0" marB="0">
                    <a:solidFill>
                      <a:srgbClr val="00B0F0"/>
                    </a:solidFill>
                  </a:tcPr>
                </a:tc>
                <a:tc>
                  <a:txBody>
                    <a:bodyPr/>
                    <a:lstStyle/>
                    <a:p>
                      <a:pPr algn="r">
                        <a:lnSpc>
                          <a:spcPct val="150000"/>
                        </a:lnSpc>
                        <a:spcAft>
                          <a:spcPts val="1000"/>
                        </a:spcAft>
                      </a:pPr>
                      <a:r>
                        <a:rPr lang="en-GB" sz="1800" dirty="0">
                          <a:effectLst/>
                          <a:latin typeface="Alexandria" pitchFamily="2" charset="-78"/>
                          <a:cs typeface="Alexandria" pitchFamily="2" charset="-78"/>
                        </a:rPr>
                        <a:t>3 </a:t>
                      </a:r>
                      <a:r>
                        <a:rPr lang="ar-SA" sz="1800" dirty="0">
                          <a:effectLst/>
                          <a:latin typeface="Alexandria" pitchFamily="2" charset="-78"/>
                          <a:cs typeface="Alexandria" pitchFamily="2" charset="-78"/>
                        </a:rPr>
                        <a:t>ساعات</a:t>
                      </a:r>
                      <a:endParaRPr lang="en-GB" sz="1800" dirty="0">
                        <a:effectLst/>
                        <a:latin typeface="Alexandria" pitchFamily="2" charset="-78"/>
                        <a:ea typeface="Calibri"/>
                        <a:cs typeface="Alexandria" pitchFamily="2" charset="-78"/>
                      </a:endParaRPr>
                    </a:p>
                  </a:txBody>
                  <a:tcPr marL="0" marR="0" marT="0" marB="0">
                    <a:solidFill>
                      <a:srgbClr val="00B0F0"/>
                    </a:solidFill>
                  </a:tcPr>
                </a:tc>
                <a:extLst>
                  <a:ext uri="{0D108BD9-81ED-4DB2-BD59-A6C34878D82A}">
                    <a16:rowId xmlns:a16="http://schemas.microsoft.com/office/drawing/2014/main" val="10010"/>
                  </a:ext>
                </a:extLst>
              </a:tr>
            </a:tbl>
          </a:graphicData>
        </a:graphic>
      </p:graphicFrame>
      <p:sp>
        <p:nvSpPr>
          <p:cNvPr id="4" name="Rectangle 3"/>
          <p:cNvSpPr/>
          <p:nvPr/>
        </p:nvSpPr>
        <p:spPr>
          <a:xfrm>
            <a:off x="75749" y="3255099"/>
            <a:ext cx="2506842" cy="3005310"/>
          </a:xfrm>
          <a:prstGeom prst="rect">
            <a:avLst/>
          </a:prstGeom>
        </p:spPr>
        <p:txBody>
          <a:bodyPr wrap="square">
            <a:spAutoFit/>
          </a:bodyPr>
          <a:lstStyle/>
          <a:p>
            <a:pPr algn="just" rtl="1">
              <a:lnSpc>
                <a:spcPct val="150000"/>
              </a:lnSpc>
            </a:pPr>
            <a:r>
              <a:rPr lang="ar-JO" sz="1600" b="1" dirty="0">
                <a:solidFill>
                  <a:schemeClr val="tx1"/>
                </a:solidFill>
                <a:latin typeface="Alexandria" pitchFamily="2" charset="-78"/>
                <a:cs typeface="Alexandria" pitchFamily="2" charset="-78"/>
              </a:rPr>
              <a:t>متطلبات الحصول على درجة الماجستير في القيادة التربوية، يجب على الطالب إكمال ما لا يقل عن 30 ساعة تدريسية يمكن إكمالها خلال ثلاثة فصول دراسية</a:t>
            </a:r>
          </a:p>
        </p:txBody>
      </p:sp>
      <p:pic>
        <p:nvPicPr>
          <p:cNvPr id="2" name="Graphic 21">
            <a:extLst>
              <a:ext uri="{FF2B5EF4-FFF2-40B4-BE49-F238E27FC236}">
                <a16:creationId xmlns:a16="http://schemas.microsoft.com/office/drawing/2014/main" id="{EC641D62-CDB3-D0CE-81B9-F3F590963E7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6" name="Picture 5">
            <a:extLst>
              <a:ext uri="{FF2B5EF4-FFF2-40B4-BE49-F238E27FC236}">
                <a16:creationId xmlns:a16="http://schemas.microsoft.com/office/drawing/2014/main" id="{E3CE6682-281B-14AE-3C0E-1EDC56D46989}"/>
              </a:ext>
            </a:extLst>
          </p:cNvPr>
          <p:cNvPicPr>
            <a:picLocks noChangeAspect="1"/>
          </p:cNvPicPr>
          <p:nvPr/>
        </p:nvPicPr>
        <p:blipFill>
          <a:blip r:embed="rId5"/>
          <a:stretch>
            <a:fillRect/>
          </a:stretch>
        </p:blipFill>
        <p:spPr>
          <a:xfrm>
            <a:off x="623392" y="1484614"/>
            <a:ext cx="1752577" cy="1628800"/>
          </a:xfrm>
          <a:prstGeom prst="rect">
            <a:avLst/>
          </a:prstGeom>
        </p:spPr>
      </p:pic>
      <p:sp>
        <p:nvSpPr>
          <p:cNvPr id="12" name="TextBox 11">
            <a:extLst>
              <a:ext uri="{FF2B5EF4-FFF2-40B4-BE49-F238E27FC236}">
                <a16:creationId xmlns:a16="http://schemas.microsoft.com/office/drawing/2014/main" id="{F8BF2B26-45F8-EDB2-1DBA-7353413F5AF8}"/>
              </a:ext>
            </a:extLst>
          </p:cNvPr>
          <p:cNvSpPr txBox="1"/>
          <p:nvPr/>
        </p:nvSpPr>
        <p:spPr>
          <a:xfrm>
            <a:off x="5951984" y="479189"/>
            <a:ext cx="3989314" cy="369332"/>
          </a:xfrm>
          <a:prstGeom prst="rect">
            <a:avLst/>
          </a:prstGeom>
          <a:noFill/>
        </p:spPr>
        <p:txBody>
          <a:bodyPr wrap="square">
            <a:spAutoFit/>
          </a:bodyPr>
          <a:lstStyle/>
          <a:p>
            <a:r>
              <a:rPr lang="ar-JO" sz="1800" b="1" dirty="0">
                <a:solidFill>
                  <a:schemeClr val="tx1"/>
                </a:solidFill>
                <a:latin typeface="Alexandria" pitchFamily="2" charset="-78"/>
                <a:cs typeface="Alexandria" pitchFamily="2" charset="-78"/>
              </a:rPr>
              <a:t>الماجستير في القيادة التربوية</a:t>
            </a:r>
            <a:endParaRPr lang="en-US" sz="1800"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49000"/>
    </mc:Choice>
    <mc:Fallback xmlns="">
      <p:transition spd="slow" advTm="4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4F75DAB0-FFA4-7B8F-4DD2-28ADFC00F17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5" name="TextBox 4">
            <a:extLst>
              <a:ext uri="{FF2B5EF4-FFF2-40B4-BE49-F238E27FC236}">
                <a16:creationId xmlns:a16="http://schemas.microsoft.com/office/drawing/2014/main" id="{F46CAE76-E1F2-17A7-484F-B3A81563E721}"/>
              </a:ext>
            </a:extLst>
          </p:cNvPr>
          <p:cNvSpPr txBox="1"/>
          <p:nvPr/>
        </p:nvSpPr>
        <p:spPr>
          <a:xfrm>
            <a:off x="6456040" y="1714500"/>
            <a:ext cx="4801760" cy="3733586"/>
          </a:xfrm>
          <a:prstGeom prst="rect">
            <a:avLst/>
          </a:prstGeom>
          <a:noFill/>
        </p:spPr>
        <p:txBody>
          <a:bodyPr wrap="square">
            <a:spAutoFit/>
          </a:bodyPr>
          <a:lstStyle/>
          <a:p>
            <a:pPr algn="just" rtl="1">
              <a:lnSpc>
                <a:spcPct val="150000"/>
              </a:lnSpc>
            </a:pPr>
            <a:r>
              <a:rPr lang="ar-JO" sz="2000" b="1" dirty="0">
                <a:latin typeface="Alexandria" pitchFamily="2" charset="-78"/>
                <a:cs typeface="Alexandria" pitchFamily="2" charset="-78"/>
              </a:rPr>
              <a:t>نبذة عن تخصص القيادة التربوية</a:t>
            </a:r>
            <a:endParaRPr lang="ar-AE" sz="2000" b="1" dirty="0">
              <a:latin typeface="Alexandria" pitchFamily="2" charset="-78"/>
              <a:cs typeface="Alexandria" pitchFamily="2" charset="-78"/>
            </a:endParaRPr>
          </a:p>
          <a:p>
            <a:pPr algn="just" rtl="1">
              <a:lnSpc>
                <a:spcPct val="150000"/>
              </a:lnSpc>
            </a:pPr>
            <a:endParaRPr lang="ar-AE" sz="2000" b="1" dirty="0">
              <a:latin typeface="Alexandria" pitchFamily="2" charset="-78"/>
              <a:cs typeface="Alexandria" pitchFamily="2" charset="-78"/>
            </a:endParaRPr>
          </a:p>
          <a:p>
            <a:pPr algn="just" rtl="1">
              <a:lnSpc>
                <a:spcPct val="150000"/>
              </a:lnSpc>
            </a:pPr>
            <a:r>
              <a:rPr lang="ar-JO" sz="2000" dirty="0">
                <a:latin typeface="Alexandria" pitchFamily="2" charset="-78"/>
                <a:cs typeface="Alexandria" pitchFamily="2" charset="-78"/>
              </a:rPr>
              <a:t>تسعى جامعة ميدأوشن </a:t>
            </a:r>
            <a:r>
              <a:rPr lang="ar-AE" sz="2000" dirty="0">
                <a:latin typeface="Alexandria" pitchFamily="2" charset="-78"/>
                <a:cs typeface="Alexandria" pitchFamily="2" charset="-78"/>
              </a:rPr>
              <a:t>من خلال برنامج القيادة التربوية </a:t>
            </a:r>
            <a:r>
              <a:rPr lang="ar-JO" sz="2000" dirty="0">
                <a:latin typeface="Alexandria" pitchFamily="2" charset="-78"/>
                <a:cs typeface="Alexandria" pitchFamily="2" charset="-78"/>
              </a:rPr>
              <a:t>إلى بناء جيل قيادي قادر على المساهمة في تنمية المجتمعات من خلال نموذج تعليمي فريد يعتمد على أحدث تقنيات التعليم الإلكتروني لنقل المعارف </a:t>
            </a:r>
            <a:r>
              <a:rPr lang="ar-AE"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pic>
        <p:nvPicPr>
          <p:cNvPr id="7" name="Picture 6">
            <a:extLst>
              <a:ext uri="{FF2B5EF4-FFF2-40B4-BE49-F238E27FC236}">
                <a16:creationId xmlns:a16="http://schemas.microsoft.com/office/drawing/2014/main" id="{FF75311C-8B02-53AC-AB5F-9C7998C7167E}"/>
              </a:ext>
            </a:extLst>
          </p:cNvPr>
          <p:cNvPicPr>
            <a:picLocks noChangeAspect="1"/>
          </p:cNvPicPr>
          <p:nvPr/>
        </p:nvPicPr>
        <p:blipFill>
          <a:blip r:embed="rId4"/>
          <a:stretch>
            <a:fillRect/>
          </a:stretch>
        </p:blipFill>
        <p:spPr>
          <a:xfrm>
            <a:off x="90564" y="125684"/>
            <a:ext cx="5879976" cy="6653776"/>
          </a:xfrm>
          <a:prstGeom prst="rect">
            <a:avLst/>
          </a:prstGeom>
        </p:spPr>
      </p:pic>
    </p:spTree>
    <p:custDataLst>
      <p:tags r:id="rId1"/>
    </p:custDataLst>
    <p:extLst>
      <p:ext uri="{BB962C8B-B14F-4D97-AF65-F5344CB8AC3E}">
        <p14:creationId xmlns:p14="http://schemas.microsoft.com/office/powerpoint/2010/main" val="1512157871"/>
      </p:ext>
    </p:extLst>
  </p:cSld>
  <p:clrMapOvr>
    <a:masterClrMapping/>
  </p:clrMapOvr>
  <p:transition spd="slow" advTm="94345">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471CA4F2-64D9-E475-75FA-1FCEA3F301F9}"/>
              </a:ext>
            </a:extLst>
          </p:cNvPr>
          <p:cNvSpPr txBox="1"/>
          <p:nvPr/>
        </p:nvSpPr>
        <p:spPr>
          <a:xfrm>
            <a:off x="623392" y="216288"/>
            <a:ext cx="10041395" cy="523220"/>
          </a:xfrm>
          <a:prstGeom prst="rect">
            <a:avLst/>
          </a:prstGeom>
          <a:noFill/>
        </p:spPr>
        <p:txBody>
          <a:bodyPr wrap="square">
            <a:spAutoFit/>
          </a:bodyPr>
          <a:lstStyle/>
          <a:p>
            <a:pPr algn="ctr" fontAlgn="base"/>
            <a:r>
              <a:rPr lang="ar-AE" sz="2800" b="1" i="0" dirty="0">
                <a:effectLst/>
                <a:latin typeface="Alexandria" pitchFamily="2" charset="-78"/>
                <a:cs typeface="Alexandria" pitchFamily="2" charset="-78"/>
              </a:rPr>
              <a:t>التقويم الأكاديمي </a:t>
            </a:r>
            <a:r>
              <a:rPr lang="ar-JO" sz="2800" b="1" i="0" dirty="0">
                <a:effectLst/>
                <a:latin typeface="Alexandria" pitchFamily="2" charset="-78"/>
                <a:cs typeface="Alexandria" pitchFamily="2" charset="-78"/>
              </a:rPr>
              <a:t>للفصل الدراسي الثالث 2024</a:t>
            </a:r>
          </a:p>
        </p:txBody>
      </p:sp>
      <p:pic>
        <p:nvPicPr>
          <p:cNvPr id="11" name="Graphic 21">
            <a:extLst>
              <a:ext uri="{FF2B5EF4-FFF2-40B4-BE49-F238E27FC236}">
                <a16:creationId xmlns:a16="http://schemas.microsoft.com/office/drawing/2014/main" id="{BE4126F7-8C99-D58F-06F9-5B9E253E1AD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28448" y="-122131"/>
            <a:ext cx="2063552" cy="1076343"/>
          </a:xfrm>
          <a:prstGeom prst="rect">
            <a:avLst/>
          </a:prstGeom>
        </p:spPr>
      </p:pic>
      <p:pic>
        <p:nvPicPr>
          <p:cNvPr id="3" name="Picture 2">
            <a:extLst>
              <a:ext uri="{FF2B5EF4-FFF2-40B4-BE49-F238E27FC236}">
                <a16:creationId xmlns:a16="http://schemas.microsoft.com/office/drawing/2014/main" id="{FDB9534C-F30D-3CF4-A5BF-730ADAA93D50}"/>
              </a:ext>
            </a:extLst>
          </p:cNvPr>
          <p:cNvPicPr>
            <a:picLocks noChangeAspect="1"/>
          </p:cNvPicPr>
          <p:nvPr/>
        </p:nvPicPr>
        <p:blipFill>
          <a:blip r:embed="rId3"/>
          <a:stretch>
            <a:fillRect/>
          </a:stretch>
        </p:blipFill>
        <p:spPr>
          <a:xfrm>
            <a:off x="1584395" y="954212"/>
            <a:ext cx="9108208" cy="5661248"/>
          </a:xfrm>
          <a:prstGeom prst="rect">
            <a:avLst/>
          </a:prstGeom>
        </p:spPr>
      </p:pic>
    </p:spTree>
    <p:extLst>
      <p:ext uri="{BB962C8B-B14F-4D97-AF65-F5344CB8AC3E}">
        <p14:creationId xmlns:p14="http://schemas.microsoft.com/office/powerpoint/2010/main" val="3705691186"/>
      </p:ext>
    </p:extLst>
  </p:cSld>
  <p:clrMapOvr>
    <a:masterClrMapping/>
  </p:clrMapOvr>
  <mc:AlternateContent xmlns:mc="http://schemas.openxmlformats.org/markup-compatibility/2006" xmlns:p14="http://schemas.microsoft.com/office/powerpoint/2010/main">
    <mc:Choice Requires="p14">
      <p:transition spd="slow" p14:dur="2000" advTm="37606"/>
    </mc:Choice>
    <mc:Fallback xmlns="">
      <p:transition spd="slow" advTm="3760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A6BA090-C730-07F2-41FB-6B492299809D}"/>
              </a:ext>
            </a:extLst>
          </p:cNvPr>
          <p:cNvSpPr txBox="1"/>
          <p:nvPr/>
        </p:nvSpPr>
        <p:spPr>
          <a:xfrm>
            <a:off x="657280" y="260648"/>
            <a:ext cx="10041395" cy="523220"/>
          </a:xfrm>
          <a:prstGeom prst="rect">
            <a:avLst/>
          </a:prstGeom>
          <a:noFill/>
        </p:spPr>
        <p:txBody>
          <a:bodyPr wrap="square">
            <a:spAutoFit/>
          </a:bodyPr>
          <a:lstStyle/>
          <a:p>
            <a:pPr algn="ctr" fontAlgn="base"/>
            <a:r>
              <a:rPr lang="ar-AE" sz="2800" b="1" i="0" dirty="0">
                <a:effectLst/>
                <a:latin typeface="Alexandria" pitchFamily="2" charset="-78"/>
                <a:cs typeface="Alexandria" pitchFamily="2" charset="-78"/>
              </a:rPr>
              <a:t>م</a:t>
            </a:r>
            <a:r>
              <a:rPr lang="ar-JO" sz="2800" b="1" i="0" dirty="0">
                <a:effectLst/>
                <a:latin typeface="Alexandria" pitchFamily="2" charset="-78"/>
                <a:cs typeface="Alexandria" pitchFamily="2" charset="-78"/>
              </a:rPr>
              <a:t>خطط الأسابيع الدراسية للفصل الدراسي الثالث 2024</a:t>
            </a:r>
          </a:p>
        </p:txBody>
      </p:sp>
      <p:pic>
        <p:nvPicPr>
          <p:cNvPr id="4" name="Picture 3">
            <a:extLst>
              <a:ext uri="{FF2B5EF4-FFF2-40B4-BE49-F238E27FC236}">
                <a16:creationId xmlns:a16="http://schemas.microsoft.com/office/drawing/2014/main" id="{98FC452E-99BA-D09E-1CBE-6F29F570F7A8}"/>
              </a:ext>
            </a:extLst>
          </p:cNvPr>
          <p:cNvPicPr>
            <a:picLocks noChangeAspect="1"/>
          </p:cNvPicPr>
          <p:nvPr/>
        </p:nvPicPr>
        <p:blipFill>
          <a:blip r:embed="rId2"/>
          <a:stretch>
            <a:fillRect/>
          </a:stretch>
        </p:blipFill>
        <p:spPr>
          <a:xfrm>
            <a:off x="983432" y="19392"/>
            <a:ext cx="10153128" cy="6721976"/>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3" name="Footer Placeholder 2">
            <a:extLst>
              <a:ext uri="{FF2B5EF4-FFF2-40B4-BE49-F238E27FC236}">
                <a16:creationId xmlns:a16="http://schemas.microsoft.com/office/drawing/2014/main" id="{AA59A8FA-F395-15B6-7963-DF9C26B34D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744A09F-B0DD-9EA8-302B-FD7DB2B6B13B}"/>
              </a:ext>
            </a:extLst>
          </p:cNvPr>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89455254"/>
      </p:ext>
    </p:extLst>
  </p:cSld>
  <p:clrMapOvr>
    <a:masterClrMapping/>
  </p:clrMapOvr>
  <mc:AlternateContent xmlns:mc="http://schemas.openxmlformats.org/markup-compatibility/2006" xmlns:p14="http://schemas.microsoft.com/office/powerpoint/2010/main">
    <mc:Choice Requires="p14">
      <p:transition spd="slow" p14:dur="800" advTm="78195">
        <p:circle/>
      </p:transition>
    </mc:Choice>
    <mc:Fallback xmlns="">
      <p:transition spd="slow" advTm="78195">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8266E069-44BD-50A7-8720-9B62E3D4648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pic>
        <p:nvPicPr>
          <p:cNvPr id="7" name="Audio 8">
            <a:hlinkClick r:id="" action="ppaction://media"/>
            <a:extLst>
              <a:ext uri="{FF2B5EF4-FFF2-40B4-BE49-F238E27FC236}">
                <a16:creationId xmlns:a16="http://schemas.microsoft.com/office/drawing/2014/main" id="{14C3481E-DD64-0AEB-587D-5C3E7501345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840416" y="5373216"/>
            <a:ext cx="3048000" cy="1714500"/>
          </a:xfrm>
          <a:prstGeom prst="rect">
            <a:avLst/>
          </a:prstGeom>
        </p:spPr>
      </p:pic>
      <p:pic>
        <p:nvPicPr>
          <p:cNvPr id="4" name="Picture 3">
            <a:extLst>
              <a:ext uri="{FF2B5EF4-FFF2-40B4-BE49-F238E27FC236}">
                <a16:creationId xmlns:a16="http://schemas.microsoft.com/office/drawing/2014/main" id="{2CBF0BF9-2A8F-CAAB-E1C0-9AD4FC0A1EE3}"/>
              </a:ext>
            </a:extLst>
          </p:cNvPr>
          <p:cNvPicPr>
            <a:picLocks noChangeAspect="1"/>
          </p:cNvPicPr>
          <p:nvPr/>
        </p:nvPicPr>
        <p:blipFill>
          <a:blip r:embed="rId6"/>
          <a:stretch>
            <a:fillRect/>
          </a:stretch>
        </p:blipFill>
        <p:spPr>
          <a:xfrm>
            <a:off x="5087888" y="0"/>
            <a:ext cx="7290048" cy="6858000"/>
          </a:xfrm>
          <a:prstGeom prst="rect">
            <a:avLst/>
          </a:prstGeom>
        </p:spPr>
      </p:pic>
      <p:sp>
        <p:nvSpPr>
          <p:cNvPr id="8" name="TextBox 7">
            <a:extLst>
              <a:ext uri="{FF2B5EF4-FFF2-40B4-BE49-F238E27FC236}">
                <a16:creationId xmlns:a16="http://schemas.microsoft.com/office/drawing/2014/main" id="{83E5E782-85FC-B064-DADD-E2D5FA392833}"/>
              </a:ext>
            </a:extLst>
          </p:cNvPr>
          <p:cNvSpPr txBox="1"/>
          <p:nvPr/>
        </p:nvSpPr>
        <p:spPr>
          <a:xfrm>
            <a:off x="369861" y="365419"/>
            <a:ext cx="4419009" cy="6310510"/>
          </a:xfrm>
          <a:prstGeom prst="rect">
            <a:avLst/>
          </a:prstGeom>
          <a:ln/>
        </p:spPr>
        <p:style>
          <a:lnRef idx="1">
            <a:schemeClr val="accent4"/>
          </a:lnRef>
          <a:fillRef idx="2">
            <a:schemeClr val="accent4"/>
          </a:fillRef>
          <a:effectRef idx="1">
            <a:schemeClr val="accent4"/>
          </a:effectRef>
          <a:fontRef idx="minor">
            <a:schemeClr val="dk1"/>
          </a:fontRef>
        </p:style>
        <p:txBody>
          <a:bodyPr wrap="square">
            <a:spAutoFit/>
          </a:bodyPr>
          <a:lstStyle/>
          <a:p>
            <a:pPr marL="0" marR="0" lvl="0" indent="0" algn="ctr" defTabSz="914400" rtl="1" eaLnBrk="1" fontAlgn="auto" latinLnBrk="0" hangingPunct="1">
              <a:lnSpc>
                <a:spcPct val="100000"/>
              </a:lnSpc>
              <a:spcBef>
                <a:spcPts val="0"/>
              </a:spcBef>
              <a:spcAft>
                <a:spcPts val="1500"/>
              </a:spcAft>
              <a:buClr>
                <a:srgbClr val="000000"/>
              </a:buClr>
              <a:buSzTx/>
              <a:buFont typeface="Arial"/>
              <a:buNone/>
              <a:tabLst/>
              <a:defRPr/>
            </a:pP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منهجية</a:t>
            </a:r>
            <a:r>
              <a:rPr kumimoji="0" lang="en-GB"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 </a:t>
            </a:r>
            <a:r>
              <a:rPr kumimoji="0" lang="ar-SA" sz="2200" b="1" i="0" u="none" strike="noStrike" kern="0" cap="none" spc="0" normalizeH="0" baseline="0" noProof="0" dirty="0">
                <a:ln>
                  <a:noFill/>
                </a:ln>
                <a:solidFill>
                  <a:prstClr val="black"/>
                </a:solidFill>
                <a:effectLst/>
                <a:uLnTx/>
                <a:uFillTx/>
                <a:latin typeface="Alexandria" pitchFamily="2" charset="-78"/>
                <a:ea typeface="Times New Roman"/>
                <a:cs typeface="Alexandria" pitchFamily="2" charset="-78"/>
                <a:sym typeface="Arial"/>
              </a:rPr>
              <a:t>التدريس</a:t>
            </a:r>
            <a:endParaRPr kumimoji="0" lang="en-GB" sz="2200" b="1"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Arial"/>
            </a:endParaRPr>
          </a:p>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SA"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يتم تقديم محاور البرنامج باستخدام المحاضرات المسجلة وحلقات النقاش عن بع</a:t>
            </a:r>
            <a:r>
              <a:rPr kumimoji="0" lang="ar-JO" sz="2200" b="0" i="0" u="none" strike="noStrike" kern="0" cap="none" spc="0" normalizeH="0" baseline="0" noProof="0" dirty="0">
                <a:ln>
                  <a:noFill/>
                </a:ln>
                <a:solidFill>
                  <a:srgbClr val="000000"/>
                </a:solidFill>
                <a:effectLst/>
                <a:uLnTx/>
                <a:uFillTx/>
                <a:latin typeface="Alexandria" pitchFamily="2" charset="-78"/>
                <a:ea typeface="Times New Roman"/>
                <a:cs typeface="Alexandria" pitchFamily="2" charset="-78"/>
                <a:sym typeface="Arial"/>
              </a:rPr>
              <a:t>د والتي يتم خلالها مناقشة جميع المحاضرات التي تم تسجيلها على المنصة بالإضافة إلى الإجابة عن استفساراتكم.</a:t>
            </a:r>
            <a:endParaRPr kumimoji="0" lang="en-GB" sz="2200" b="0" i="0" u="none" strike="noStrike" kern="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a:p>
            <a:pPr marL="0" marR="0" lvl="0" indent="0" algn="just" defTabSz="914400" rtl="1" eaLnBrk="1" fontAlgn="auto" latinLnBrk="0" hangingPunct="1">
              <a:lnSpc>
                <a:spcPct val="115000"/>
              </a:lnSpc>
              <a:spcBef>
                <a:spcPts val="200"/>
              </a:spcBef>
              <a:spcAft>
                <a:spcPts val="200"/>
              </a:spcAft>
              <a:buClrTx/>
              <a:buSzTx/>
              <a:buFont typeface="Arial"/>
              <a:buNone/>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يتم تحقيق نتاجات التعلم المستهدفة من خلال النشاطات والاستراتيجيات التدريسية الآتية: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المحاضرات. </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الاختبارات القصيرة</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:(في كل أسبوع اختبار قصير من ثماني درجات وثمانية أسئلة).</a:t>
            </a:r>
            <a:endParaRPr kumimoji="0" lang="en-US"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endParaRPr>
          </a:p>
          <a:p>
            <a:pPr marL="342900" marR="0" lvl="0" indent="-342900" algn="just" defTabSz="914400" rtl="1" eaLnBrk="1" fontAlgn="auto" latinLnBrk="0" hangingPunct="1">
              <a:lnSpc>
                <a:spcPct val="115000"/>
              </a:lnSpc>
              <a:spcBef>
                <a:spcPts val="200"/>
              </a:spcBef>
              <a:spcAft>
                <a:spcPts val="200"/>
              </a:spcAft>
              <a:buClrTx/>
              <a:buSzTx/>
              <a:buFont typeface="Arial" panose="020B0604020202020204" pitchFamily="34" charset="0"/>
              <a:buChar char="•"/>
              <a:tabLst>
                <a:tab pos="365760" algn="l"/>
                <a:tab pos="731520" algn="l"/>
                <a:tab pos="1097280" algn="l"/>
                <a:tab pos="1463040" algn="l"/>
                <a:tab pos="3036570" algn="l"/>
              </a:tabLst>
              <a:defRPr/>
            </a:pP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الامتحان النهائي</a:t>
            </a:r>
            <a:r>
              <a:rPr kumimoji="0" lang="ar-AE"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( 20 سؤال لكل سؤال درجة واحدة= 20 درجة)</a:t>
            </a:r>
            <a:r>
              <a:rPr kumimoji="0" lang="ar-JO" sz="22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  </a:t>
            </a:r>
            <a:endParaRPr kumimoji="0" lang="en-US" sz="2200" b="0" i="0" u="none" strike="noStrike" kern="1200" cap="none" spc="0" normalizeH="0" baseline="0" noProof="0" dirty="0">
              <a:ln>
                <a:noFill/>
              </a:ln>
              <a:solidFill>
                <a:prstClr val="black"/>
              </a:solidFill>
              <a:effectLst/>
              <a:uLnTx/>
              <a:uFillTx/>
              <a:latin typeface="Alexandria" pitchFamily="2" charset="-78"/>
              <a:ea typeface="Times New Roman" panose="02020603050405020304" pitchFamily="18" charset="0"/>
              <a:cs typeface="Alexandria" pitchFamily="2" charset="-78"/>
              <a:sym typeface="Arial"/>
            </a:endParaRPr>
          </a:p>
        </p:txBody>
      </p:sp>
    </p:spTree>
    <p:extLst>
      <p:ext uri="{BB962C8B-B14F-4D97-AF65-F5344CB8AC3E}">
        <p14:creationId xmlns:p14="http://schemas.microsoft.com/office/powerpoint/2010/main" val="1447559539"/>
      </p:ext>
    </p:extLst>
  </p:cSld>
  <p:clrMapOvr>
    <a:masterClrMapping/>
  </p:clrMapOvr>
  <mc:AlternateContent xmlns:mc="http://schemas.openxmlformats.org/markup-compatibility/2006" xmlns:p14="http://schemas.microsoft.com/office/powerpoint/2010/main">
    <mc:Choice Requires="p14">
      <p:transition spd="slow" p14:dur="2000" advTm="113000"/>
    </mc:Choice>
    <mc:Fallback xmlns="">
      <p:transition spd="slow" advTm="1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03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02028"/>
            <a:ext cx="10812720" cy="5530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956827" y="214892"/>
            <a:ext cx="5218753" cy="523220"/>
          </a:xfrm>
          <a:prstGeom prst="rect">
            <a:avLst/>
          </a:prstGeom>
          <a:noFill/>
        </p:spPr>
        <p:txBody>
          <a:bodyPr wrap="square" rtlCol="0">
            <a:spAutoFit/>
          </a:bodyPr>
          <a:lstStyle/>
          <a:p>
            <a:pPr lvl="0">
              <a:buClrTx/>
            </a:pPr>
            <a:r>
              <a:rPr lang="ar-JO" sz="2800" b="1" kern="1200" dirty="0">
                <a:solidFill>
                  <a:schemeClr val="tx1"/>
                </a:solidFill>
                <a:latin typeface="Alexandria" pitchFamily="2" charset="-78"/>
                <a:ea typeface="+mn-ea"/>
                <a:cs typeface="Alexandria" pitchFamily="2" charset="-78"/>
              </a:rPr>
              <a:t>ريادة الأعمال والابتكار </a:t>
            </a:r>
            <a:endParaRPr kumimoji="0" lang="en-US" sz="28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31324" y="1835853"/>
            <a:ext cx="6868899" cy="3271921"/>
          </a:xfrm>
          <a:prstGeom prst="rect">
            <a:avLst/>
          </a:prstGeom>
          <a:noFill/>
        </p:spPr>
        <p:txBody>
          <a:bodyPr wrap="square" rtlCol="0">
            <a:spAutoFit/>
          </a:bodyPr>
          <a:lstStyle/>
          <a:p>
            <a:pPr lvl="0" algn="just" rtl="1">
              <a:lnSpc>
                <a:spcPct val="150000"/>
              </a:lnSpc>
              <a:buClrTx/>
              <a:defRPr/>
            </a:pPr>
            <a:r>
              <a:rPr lang="ar-JO" sz="2000" kern="1200" dirty="0">
                <a:solidFill>
                  <a:schemeClr val="tx1"/>
                </a:solidFill>
                <a:latin typeface="Alexandria" pitchFamily="2" charset="-78"/>
                <a:ea typeface="+mn-ea"/>
                <a:cs typeface="Alexandria" pitchFamily="2" charset="-78"/>
              </a:rPr>
              <a:t>يهدف هذه المساق إلى إلقاء الضوء على مفهوم الإبداع ومفهوم الابتكار</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والتشجيع عليهما ونشر ثقافتهما، كما يتناول كيفية تحويل الأفكار الريادية إلى خدمات ومنتجات ذات قيمة اقتصادية من خلال إيجاد ميزات تنافسية, كما ويلقي الضوء على أدوار القادة في تعزيز الإبداع والابتكار, وتحديد خطوات التفكير الناقد والمنطقي وأهميتهما</a:t>
            </a:r>
            <a:r>
              <a:rPr lang="ar-AE" sz="2000" kern="1200" dirty="0">
                <a:solidFill>
                  <a:schemeClr val="tx1"/>
                </a:solidFill>
                <a:latin typeface="Alexandria" pitchFamily="2" charset="-78"/>
                <a:ea typeface="+mn-ea"/>
                <a:cs typeface="Alexandria" pitchFamily="2" charset="-78"/>
              </a:rPr>
              <a:t>،</a:t>
            </a:r>
            <a:r>
              <a:rPr lang="ar-JO" sz="2000" kern="1200" dirty="0">
                <a:solidFill>
                  <a:schemeClr val="tx1"/>
                </a:solidFill>
                <a:latin typeface="Alexandria" pitchFamily="2" charset="-78"/>
                <a:ea typeface="+mn-ea"/>
                <a:cs typeface="Alexandria" pitchFamily="2" charset="-78"/>
              </a:rPr>
              <a:t> بالإضافة إلى تنظيم وتنسيق الإبداع التكنولوجي.</a:t>
            </a:r>
          </a:p>
        </p:txBody>
      </p:sp>
      <p:sp>
        <p:nvSpPr>
          <p:cNvPr id="4" name="Rectangle 3">
            <a:extLst>
              <a:ext uri="{FF2B5EF4-FFF2-40B4-BE49-F238E27FC236}">
                <a16:creationId xmlns:a16="http://schemas.microsoft.com/office/drawing/2014/main" id="{DD23E63E-44BA-49AC-B6DB-24E02487F651}"/>
              </a:ext>
            </a:extLst>
          </p:cNvPr>
          <p:cNvSpPr/>
          <p:nvPr/>
        </p:nvSpPr>
        <p:spPr>
          <a:xfrm>
            <a:off x="4528307" y="5522499"/>
            <a:ext cx="6372092" cy="1015663"/>
          </a:xfrm>
          <a:prstGeom prst="rect">
            <a:avLst/>
          </a:prstGeom>
        </p:spPr>
        <p:txBody>
          <a:bodyPr wrap="square">
            <a:spAutoFit/>
          </a:bodyPr>
          <a:lstStyle/>
          <a:p>
            <a:pPr lvl="0"/>
            <a:r>
              <a:rPr kumimoji="0" lang="en-GB"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Pudar</a:t>
            </a:r>
            <a:r>
              <a:rPr kumimoji="0" lang="en-GB"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Jonathan (2022). Creativity&amp; Innovation: Theory, Research, and Practice. Second Edition, </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published by Routledge, New York.</a:t>
            </a:r>
            <a:endParaRPr lang="ar-JO" sz="2800" b="1" dirty="0">
              <a:solidFill>
                <a:schemeClr val="bg1"/>
              </a:solidFill>
              <a:latin typeface="Alexandria" pitchFamily="2" charset="-78"/>
              <a:ea typeface="Calibri"/>
              <a:cs typeface="Alexandria" pitchFamily="2" charset="-78"/>
              <a:sym typeface="Calibri"/>
            </a:endParaRPr>
          </a:p>
        </p:txBody>
      </p:sp>
      <p:pic>
        <p:nvPicPr>
          <p:cNvPr id="10" name="Picture 9" descr="Creativity and Innovation: Theory, Research, and Practice book cover">
            <a:extLst>
              <a:ext uri="{FF2B5EF4-FFF2-40B4-BE49-F238E27FC236}">
                <a16:creationId xmlns:a16="http://schemas.microsoft.com/office/drawing/2014/main" id="{08C1653B-E83D-4358-813C-08C02662EF0E}"/>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91777" y="1855697"/>
            <a:ext cx="2965050" cy="4682465"/>
          </a:xfrm>
          <a:prstGeom prst="rect">
            <a:avLst/>
          </a:prstGeom>
          <a:noFill/>
          <a:ln>
            <a:noFill/>
          </a:ln>
        </p:spPr>
      </p:pic>
      <p:sp>
        <p:nvSpPr>
          <p:cNvPr id="11" name="Google Shape;145;p3">
            <a:extLst>
              <a:ext uri="{FF2B5EF4-FFF2-40B4-BE49-F238E27FC236}">
                <a16:creationId xmlns:a16="http://schemas.microsoft.com/office/drawing/2014/main" id="{D288B6D6-4E16-456A-B75B-2F1A3D2B3CE6}"/>
              </a:ext>
            </a:extLst>
          </p:cNvPr>
          <p:cNvSpPr txBox="1"/>
          <p:nvPr/>
        </p:nvSpPr>
        <p:spPr>
          <a:xfrm>
            <a:off x="8688288" y="1333462"/>
            <a:ext cx="2464059" cy="461624"/>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وصف المادة</a:t>
            </a:r>
            <a:endParaRPr sz="2400" dirty="0">
              <a:solidFill>
                <a:schemeClr val="tx1"/>
              </a:solidFill>
              <a:latin typeface="Alexandria" pitchFamily="2" charset="-78"/>
              <a:cs typeface="Alexandria" pitchFamily="2" charset="-78"/>
            </a:endParaRPr>
          </a:p>
        </p:txBody>
      </p:sp>
      <p:pic>
        <p:nvPicPr>
          <p:cNvPr id="7" name="Graphic 21">
            <a:extLst>
              <a:ext uri="{FF2B5EF4-FFF2-40B4-BE49-F238E27FC236}">
                <a16:creationId xmlns:a16="http://schemas.microsoft.com/office/drawing/2014/main" id="{10B978D1-BE58-939B-4016-064ED75B20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Tree>
    <p:extLst>
      <p:ext uri="{BB962C8B-B14F-4D97-AF65-F5344CB8AC3E}">
        <p14:creationId xmlns:p14="http://schemas.microsoft.com/office/powerpoint/2010/main" val="3202264093"/>
      </p:ext>
    </p:extLst>
  </p:cSld>
  <p:clrMapOvr>
    <a:masterClrMapping/>
  </p:clrMapOvr>
  <p:transition spd="slow" advTm="55738">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4EBC08-3EF4-0BE7-4DC2-A1942CB426FB}"/>
              </a:ext>
            </a:extLst>
          </p:cNvPr>
          <p:cNvSpPr txBox="1"/>
          <p:nvPr/>
        </p:nvSpPr>
        <p:spPr>
          <a:xfrm>
            <a:off x="551384" y="1484784"/>
            <a:ext cx="10801200" cy="4708981"/>
          </a:xfrm>
          <a:prstGeom prst="rect">
            <a:avLst/>
          </a:prstGeom>
          <a:noFill/>
        </p:spPr>
        <p:txBody>
          <a:bodyPr wrap="square">
            <a:spAutoFit/>
          </a:bodyPr>
          <a:lstStyle/>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مفهوم الإبداع والابتكار وأهميته</a:t>
            </a:r>
            <a:r>
              <a:rPr lang="ar-AE" sz="2000" b="1" dirty="0">
                <a:latin typeface="Alexandria" pitchFamily="2" charset="-78"/>
                <a:cs typeface="Alexandria" pitchFamily="2" charset="-78"/>
              </a:rPr>
              <a:t>ما</a:t>
            </a:r>
            <a:endParaRPr lang="en-US" sz="2000" b="1" dirty="0">
              <a:latin typeface="Alexandria" pitchFamily="2" charset="-78"/>
              <a:cs typeface="Alexandria" pitchFamily="2" charset="-78"/>
            </a:endParaRPr>
          </a:p>
          <a:p>
            <a:pPr marL="342900" indent="-342900" algn="just" rtl="1" eaLnBrk="1" fontAlgn="t"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نظريات الإبداع والابتكار </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مهارات القائد المبدع والمبتكر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الإدراك والتفكير الإبداعي</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الكفاءة الإبداعية وحاضنات الأعمال</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الإنتاجية الإبداعية وتحقيق الميزة التنافسية</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الناقد ومهاراته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التفكير المنطقي وخطواته</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SA" sz="2000" b="1" dirty="0">
                <a:latin typeface="Alexandria" pitchFamily="2" charset="-78"/>
                <a:cs typeface="Alexandria" pitchFamily="2" charset="-78"/>
              </a:rPr>
              <a:t>أدوار القادة في تعزيز الإبداع والابتكار</a:t>
            </a:r>
            <a:endParaRPr lang="en-US" sz="2000" b="1" dirty="0">
              <a:latin typeface="Alexandria" pitchFamily="2" charset="-78"/>
              <a:cs typeface="Alexandria" pitchFamily="2" charset="-78"/>
            </a:endParaRPr>
          </a:p>
          <a:p>
            <a:pPr marL="342900" indent="-342900" algn="just" rtl="1" eaLnBrk="1" fontAlgn="ctr" latinLnBrk="0" hangingPunct="1">
              <a:lnSpc>
                <a:spcPct val="150000"/>
              </a:lnSpc>
              <a:buFont typeface="Arial" panose="020B0604020202020204" pitchFamily="34" charset="0"/>
              <a:buChar char="•"/>
            </a:pPr>
            <a:r>
              <a:rPr lang="ar-JO" sz="2000" b="1" dirty="0">
                <a:latin typeface="Alexandria" pitchFamily="2" charset="-78"/>
                <a:cs typeface="Alexandria" pitchFamily="2" charset="-78"/>
              </a:rPr>
              <a:t>تنظيم وتنسيق الإبداع التكنولوجي</a:t>
            </a:r>
            <a:endParaRPr lang="en-US" sz="2000" b="1" dirty="0">
              <a:latin typeface="Alexandria" pitchFamily="2" charset="-78"/>
              <a:cs typeface="Alexandria" pitchFamily="2" charset="-78"/>
            </a:endParaRPr>
          </a:p>
        </p:txBody>
      </p:sp>
      <p:sp>
        <p:nvSpPr>
          <p:cNvPr id="5" name="Google Shape;145;p3">
            <a:extLst>
              <a:ext uri="{FF2B5EF4-FFF2-40B4-BE49-F238E27FC236}">
                <a16:creationId xmlns:a16="http://schemas.microsoft.com/office/drawing/2014/main" id="{CF1C6351-4C1B-7ADD-DF50-9308DE5B9AE2}"/>
              </a:ext>
            </a:extLst>
          </p:cNvPr>
          <p:cNvSpPr txBox="1"/>
          <p:nvPr/>
        </p:nvSpPr>
        <p:spPr>
          <a:xfrm>
            <a:off x="921887" y="284496"/>
            <a:ext cx="8352928" cy="1200288"/>
          </a:xfrm>
          <a:prstGeom prst="rect">
            <a:avLst/>
          </a:prstGeom>
          <a:solidFill>
            <a:srgbClr val="00B0F0"/>
          </a:solidFill>
          <a:ln>
            <a:noFill/>
          </a:ln>
        </p:spPr>
        <p:txBody>
          <a:bodyPr spcFirstLastPara="1" wrap="square" lIns="91425" tIns="45700" rIns="91425" bIns="45700" anchor="t" anchorCtr="0">
            <a:spAutoFit/>
          </a:bodyPr>
          <a:lstStyle/>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الموضوعات التي سيتم دراستها في مساق</a:t>
            </a:r>
            <a:endParaRPr lang="ar-AE" sz="2400" b="1" dirty="0">
              <a:solidFill>
                <a:schemeClr val="tx1"/>
              </a:solidFill>
              <a:latin typeface="Alexandria" pitchFamily="2" charset="-78"/>
              <a:ea typeface="Tajawal Medium"/>
              <a:cs typeface="Alexandria" pitchFamily="2" charset="-78"/>
              <a:sym typeface="Tajawal Medium"/>
            </a:endParaRPr>
          </a:p>
          <a:p>
            <a:pPr marL="0" marR="0" lvl="0" indent="0" algn="ctr" rtl="1">
              <a:lnSpc>
                <a:spcPct val="150000"/>
              </a:lnSpc>
              <a:spcBef>
                <a:spcPts val="0"/>
              </a:spcBef>
              <a:spcAft>
                <a:spcPts val="0"/>
              </a:spcAft>
              <a:buNone/>
            </a:pPr>
            <a:r>
              <a:rPr lang="ar-JO" sz="2400" b="1" dirty="0">
                <a:solidFill>
                  <a:schemeClr val="tx1"/>
                </a:solidFill>
                <a:latin typeface="Alexandria" pitchFamily="2" charset="-78"/>
                <a:ea typeface="Tajawal Medium"/>
                <a:cs typeface="Alexandria" pitchFamily="2" charset="-78"/>
                <a:sym typeface="Tajawal Medium"/>
              </a:rPr>
              <a:t> </a:t>
            </a:r>
            <a:r>
              <a:rPr lang="ar-AE" sz="2400" b="1" dirty="0">
                <a:solidFill>
                  <a:schemeClr val="tx1"/>
                </a:solidFill>
                <a:latin typeface="Alexandria" pitchFamily="2" charset="-78"/>
                <a:ea typeface="Tajawal Medium"/>
                <a:cs typeface="Alexandria" pitchFamily="2" charset="-78"/>
                <a:sym typeface="Tajawal Medium"/>
              </a:rPr>
              <a:t>ريادة الأعمال والابتكار</a:t>
            </a:r>
            <a:endParaRPr sz="2400" b="1" dirty="0">
              <a:solidFill>
                <a:schemeClr val="tx1"/>
              </a:solidFill>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314AA186-73CF-B72D-29D3-F5978349E4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7" name="Slide Number Placeholder 6">
            <a:extLst>
              <a:ext uri="{FF2B5EF4-FFF2-40B4-BE49-F238E27FC236}">
                <a16:creationId xmlns:a16="http://schemas.microsoft.com/office/drawing/2014/main" id="{877CE274-5FBF-1488-5952-2D690A44412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US" smtClean="0"/>
              <a:t>13</a:t>
            </a:fld>
            <a:endParaRPr lang="en-US"/>
          </a:p>
        </p:txBody>
      </p:sp>
    </p:spTree>
    <p:extLst>
      <p:ext uri="{BB962C8B-B14F-4D97-AF65-F5344CB8AC3E}">
        <p14:creationId xmlns:p14="http://schemas.microsoft.com/office/powerpoint/2010/main" val="2805336684"/>
      </p:ext>
    </p:extLst>
  </p:cSld>
  <p:clrMapOvr>
    <a:masterClrMapping/>
  </p:clrMapOvr>
  <mc:AlternateContent xmlns:mc="http://schemas.openxmlformats.org/markup-compatibility/2006" xmlns:p14="http://schemas.microsoft.com/office/powerpoint/2010/main">
    <mc:Choice Requires="p14">
      <p:transition spd="slow" p14:dur="2000" advTm="57000"/>
    </mc:Choice>
    <mc:Fallback xmlns="">
      <p:transition spd="slow" advTm="5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1672"/>
            <a:ext cx="11095344" cy="5306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11690" y="946050"/>
            <a:ext cx="4600934" cy="461665"/>
          </a:xfrm>
          <a:prstGeom prst="rect">
            <a:avLst/>
          </a:prstGeom>
          <a:noFill/>
        </p:spPr>
        <p:txBody>
          <a:bodyPr wrap="square" rtlCol="0">
            <a:spAutoFit/>
          </a:bodyPr>
          <a:lstStyle/>
          <a:p>
            <a:pPr lvl="0" algn="r"/>
            <a:r>
              <a:rPr lang="ar-JO" sz="2400" b="1" dirty="0">
                <a:solidFill>
                  <a:schemeClr val="tx1"/>
                </a:solidFill>
                <a:latin typeface="Alexandria" pitchFamily="2" charset="-78"/>
                <a:ea typeface="Tajawal Medium"/>
                <a:cs typeface="Alexandria" pitchFamily="2" charset="-78"/>
                <a:sym typeface="Tajawal Medium"/>
              </a:rPr>
              <a:t>الأهداف ونتاجات التعلم</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3886000" cy="523220"/>
          </a:xfrm>
          <a:prstGeom prst="rect">
            <a:avLst/>
          </a:prstGeom>
        </p:spPr>
        <p:txBody>
          <a:bodyPr wrap="none">
            <a:spAutoFit/>
          </a:bodyPr>
          <a:lstStyle/>
          <a:p>
            <a:pPr lvl="0"/>
            <a:r>
              <a:rPr lang="ar-AE" sz="2800" b="1" dirty="0">
                <a:solidFill>
                  <a:schemeClr val="tx1"/>
                </a:solidFill>
                <a:latin typeface="Alexandria" pitchFamily="2" charset="-78"/>
                <a:ea typeface="Tajawal Medium"/>
                <a:cs typeface="Alexandria" pitchFamily="2" charset="-78"/>
                <a:sym typeface="Tajawal Medium"/>
              </a:rPr>
              <a:t>ريادة الأعمال والابتكار</a:t>
            </a:r>
            <a:endParaRPr lang="ar-JO" sz="2800" b="1" dirty="0">
              <a:solidFill>
                <a:schemeClr val="bg1"/>
              </a:solidFill>
              <a:latin typeface="Bahnschrift SemiBold SemiConden" pitchFamily="34" charset="0"/>
              <a:ea typeface="Calibri"/>
              <a:cs typeface="Calibri"/>
              <a:sym typeface="Calibri"/>
            </a:endParaRPr>
          </a:p>
        </p:txBody>
      </p:sp>
      <p:graphicFrame>
        <p:nvGraphicFramePr>
          <p:cNvPr id="10" name="Table 9">
            <a:extLst>
              <a:ext uri="{FF2B5EF4-FFF2-40B4-BE49-F238E27FC236}">
                <a16:creationId xmlns:a16="http://schemas.microsoft.com/office/drawing/2014/main" id="{363170B5-F1B3-4FAB-9555-F762BACAE048}"/>
              </a:ext>
            </a:extLst>
          </p:cNvPr>
          <p:cNvGraphicFramePr>
            <a:graphicFrameLocks noGrp="1"/>
          </p:cNvGraphicFramePr>
          <p:nvPr>
            <p:extLst>
              <p:ext uri="{D42A27DB-BD31-4B8C-83A1-F6EECF244321}">
                <p14:modId xmlns:p14="http://schemas.microsoft.com/office/powerpoint/2010/main" val="2657932009"/>
              </p:ext>
            </p:extLst>
          </p:nvPr>
        </p:nvGraphicFramePr>
        <p:xfrm>
          <a:off x="257340" y="1757267"/>
          <a:ext cx="10957440" cy="4980897"/>
        </p:xfrm>
        <a:graphic>
          <a:graphicData uri="http://schemas.openxmlformats.org/drawingml/2006/table">
            <a:tbl>
              <a:tblPr rtl="1" firstRow="1" firstCol="1" bandRow="1">
                <a:tableStyleId>{5C22544A-7EE6-4342-B048-85BDC9FD1C3A}</a:tableStyleId>
              </a:tblPr>
              <a:tblGrid>
                <a:gridCol w="10957440">
                  <a:extLst>
                    <a:ext uri="{9D8B030D-6E8A-4147-A177-3AD203B41FA5}">
                      <a16:colId xmlns:a16="http://schemas.microsoft.com/office/drawing/2014/main" val="3395386445"/>
                    </a:ext>
                  </a:extLst>
                </a:gridCol>
              </a:tblGrid>
              <a:tr h="4980897">
                <a:tc>
                  <a:txBody>
                    <a:bodyPr/>
                    <a:lstStyle/>
                    <a:p>
                      <a:pPr algn="just" rtl="1">
                        <a:lnSpc>
                          <a:spcPct val="100000"/>
                        </a:lnSpc>
                        <a:spcAft>
                          <a:spcPts val="0"/>
                        </a:spcAft>
                      </a:pPr>
                      <a:r>
                        <a:rPr lang="ar-SA" sz="2000" b="0" dirty="0">
                          <a:solidFill>
                            <a:schemeClr val="tx1"/>
                          </a:solidFill>
                          <a:effectLst/>
                          <a:latin typeface="Alexandria" pitchFamily="2" charset="-78"/>
                          <a:cs typeface="Alexandria" pitchFamily="2" charset="-78"/>
                        </a:rPr>
                        <a:t>يتوقع من الطالب بعد الانتهاء من دراسة هذا المساق أن يكون قادراً على تحقيق </a:t>
                      </a:r>
                      <a:endParaRPr lang="ar-JO" sz="2000" b="0" dirty="0">
                        <a:solidFill>
                          <a:schemeClr val="tx1"/>
                        </a:solidFill>
                        <a:effectLst/>
                        <a:latin typeface="Alexandria" pitchFamily="2" charset="-78"/>
                        <a:cs typeface="Alexandria" pitchFamily="2" charset="-78"/>
                      </a:endParaRPr>
                    </a:p>
                    <a:p>
                      <a:pPr algn="r" rtl="0">
                        <a:lnSpc>
                          <a:spcPct val="100000"/>
                        </a:lnSpc>
                        <a:spcAft>
                          <a:spcPts val="0"/>
                        </a:spcAft>
                      </a:pPr>
                      <a:r>
                        <a:rPr lang="ar-JO" sz="2000" b="1" u="sng" dirty="0">
                          <a:solidFill>
                            <a:schemeClr val="tx1"/>
                          </a:solidFill>
                          <a:effectLst/>
                          <a:latin typeface="Alexandria" pitchFamily="2" charset="-78"/>
                          <a:cs typeface="Alexandria" pitchFamily="2" charset="-78"/>
                        </a:rPr>
                        <a:t>أ. </a:t>
                      </a:r>
                      <a:r>
                        <a:rPr lang="ar-SA" sz="2000" b="1" u="sng" dirty="0">
                          <a:solidFill>
                            <a:schemeClr val="tx1"/>
                          </a:solidFill>
                          <a:effectLst/>
                          <a:latin typeface="Alexandria" pitchFamily="2" charset="-78"/>
                          <a:cs typeface="Alexandria" pitchFamily="2" charset="-78"/>
                        </a:rPr>
                        <a:t>الأهداف التالية: </a:t>
                      </a:r>
                      <a:endParaRPr lang="en-US" sz="2000" b="1" u="sng"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مفهوم الابتكار والإبداع.</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a:t>
                      </a:r>
                      <a:r>
                        <a:rPr lang="ar-JO" sz="2000" b="0" dirty="0">
                          <a:solidFill>
                            <a:schemeClr val="tx1"/>
                          </a:solidFill>
                          <a:effectLst/>
                          <a:latin typeface="Alexandria" pitchFamily="2" charset="-78"/>
                          <a:cs typeface="Alexandria" pitchFamily="2" charset="-78"/>
                        </a:rPr>
                        <a:t>مهارات القائد المبدع والمبتكر.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JO" sz="2000" b="0" dirty="0">
                          <a:solidFill>
                            <a:schemeClr val="tx1"/>
                          </a:solidFill>
                          <a:effectLst/>
                          <a:latin typeface="Alexandria" pitchFamily="2" charset="-78"/>
                          <a:cs typeface="Alexandria" pitchFamily="2" charset="-78"/>
                        </a:rPr>
                        <a:t>تعرف </a:t>
                      </a:r>
                      <a:r>
                        <a:rPr lang="ar-SA" sz="2000" b="0" dirty="0">
                          <a:solidFill>
                            <a:schemeClr val="tx1"/>
                          </a:solidFill>
                          <a:effectLst/>
                          <a:latin typeface="Alexandria" pitchFamily="2" charset="-78"/>
                          <a:cs typeface="Alexandria" pitchFamily="2" charset="-78"/>
                        </a:rPr>
                        <a:t>مفهوم الكفاءة الإبداعية وحاضنات الأعمال.</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800"/>
                        </a:spcAft>
                        <a:buFont typeface="+mj-lt"/>
                        <a:buAutoNum type="arabicPeriod"/>
                      </a:pPr>
                      <a:r>
                        <a:rPr lang="ar-SA" sz="2000" b="0" dirty="0">
                          <a:solidFill>
                            <a:schemeClr val="tx1"/>
                          </a:solidFill>
                          <a:effectLst/>
                          <a:latin typeface="Alexandria" pitchFamily="2" charset="-78"/>
                          <a:cs typeface="Alexandria" pitchFamily="2" charset="-78"/>
                        </a:rPr>
                        <a:t>تعرف مسؤوليات القائد في التنمية الإبداعية </a:t>
                      </a:r>
                      <a:r>
                        <a:rPr lang="ar-JO" sz="2000" b="0" dirty="0">
                          <a:solidFill>
                            <a:schemeClr val="tx1"/>
                          </a:solidFill>
                          <a:effectLst/>
                          <a:latin typeface="Alexandria" pitchFamily="2" charset="-78"/>
                          <a:cs typeface="Alexandria" pitchFamily="2" charset="-78"/>
                        </a:rPr>
                        <a:t>و</a:t>
                      </a:r>
                      <a:r>
                        <a:rPr lang="ar-SA" sz="2000" b="0" dirty="0">
                          <a:solidFill>
                            <a:schemeClr val="tx1"/>
                          </a:solidFill>
                          <a:effectLst/>
                          <a:latin typeface="Alexandria" pitchFamily="2" charset="-78"/>
                          <a:cs typeface="Alexandria" pitchFamily="2" charset="-78"/>
                        </a:rPr>
                        <a:t>التكنولوجية.</a:t>
                      </a:r>
                      <a:endParaRPr lang="en-US" sz="2000" b="0" u="none" dirty="0">
                        <a:solidFill>
                          <a:schemeClr val="tx1"/>
                        </a:solidFill>
                        <a:effectLst/>
                        <a:latin typeface="Alexandria" pitchFamily="2" charset="-78"/>
                        <a:cs typeface="Alexandria" pitchFamily="2" charset="-78"/>
                      </a:endParaRPr>
                    </a:p>
                    <a:p>
                      <a:pPr marL="0" lvl="0" indent="0" algn="r" rtl="1">
                        <a:lnSpc>
                          <a:spcPct val="100000"/>
                        </a:lnSpc>
                        <a:spcAft>
                          <a:spcPts val="800"/>
                        </a:spcAft>
                        <a:buFont typeface="+mj-lt"/>
                        <a:buNone/>
                      </a:pPr>
                      <a:r>
                        <a:rPr lang="ar-SA" sz="2000" b="1" u="sng" dirty="0">
                          <a:solidFill>
                            <a:schemeClr val="tx1"/>
                          </a:solidFill>
                          <a:effectLst/>
                          <a:latin typeface="Alexandria" pitchFamily="2" charset="-78"/>
                          <a:cs typeface="Alexandria" pitchFamily="2" charset="-78"/>
                        </a:rPr>
                        <a:t>ب. نتاجات التعلم</a:t>
                      </a:r>
                      <a:endParaRPr lang="en-US" sz="2000" b="1" u="sng" dirty="0">
                        <a:solidFill>
                          <a:schemeClr val="tx1"/>
                        </a:solidFill>
                        <a:effectLst/>
                        <a:latin typeface="Alexandria" pitchFamily="2" charset="-78"/>
                        <a:cs typeface="Alexandria" pitchFamily="2" charset="-78"/>
                      </a:endParaRPr>
                    </a:p>
                    <a:p>
                      <a:pPr marL="342900" lvl="0" indent="-342900" algn="just"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أهمية الإبداع والابتكار في العملية التعليمية.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تحليل البيئة </a:t>
                      </a:r>
                      <a:r>
                        <a:rPr lang="ar-JO" sz="2000" b="0" dirty="0">
                          <a:solidFill>
                            <a:schemeClr val="tx1"/>
                          </a:solidFill>
                          <a:effectLst/>
                          <a:latin typeface="Alexandria" pitchFamily="2" charset="-78"/>
                          <a:cs typeface="Alexandria" pitchFamily="2" charset="-78"/>
                        </a:rPr>
                        <a:t>الإنتاجية الإبداعية لتحقيق الميزة التنافسية.</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إدراك دور القائد في تعزيز الإبداع والابتكار.</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توليد أفكار إبداعية وريادية وحل المشكلات.</a:t>
                      </a:r>
                      <a:endParaRPr lang="en-US" sz="2000" b="0" dirty="0">
                        <a:solidFill>
                          <a:schemeClr val="tx1"/>
                        </a:solidFill>
                        <a:effectLst/>
                        <a:latin typeface="Alexandria" pitchFamily="2" charset="-78"/>
                        <a:cs typeface="Alexandria" pitchFamily="2" charset="-78"/>
                      </a:endParaRPr>
                    </a:p>
                    <a:p>
                      <a:pPr marL="342900" lvl="0" indent="-342900" algn="r" rtl="1">
                        <a:lnSpc>
                          <a:spcPct val="100000"/>
                        </a:lnSpc>
                        <a:spcAft>
                          <a:spcPts val="1000"/>
                        </a:spcAft>
                        <a:buFont typeface="+mj-lt"/>
                        <a:buAutoNum type="arabicPeriod"/>
                      </a:pPr>
                      <a:r>
                        <a:rPr lang="ar-SA" sz="2000" b="0" dirty="0">
                          <a:solidFill>
                            <a:schemeClr val="tx1"/>
                          </a:solidFill>
                          <a:effectLst/>
                          <a:latin typeface="Alexandria" pitchFamily="2" charset="-78"/>
                          <a:cs typeface="Alexandria" pitchFamily="2" charset="-78"/>
                        </a:rPr>
                        <a:t>تحويل الأفكار الإبداعية والريادية إلى نماذج عمل والتخطيط لتحويلها لنماذج ذات قيمة اقتصادية.</a:t>
                      </a:r>
                      <a:endParaRPr lang="en-US" sz="2000" b="0" dirty="0">
                        <a:solidFill>
                          <a:schemeClr val="tx1"/>
                        </a:solidFill>
                        <a:effectLst/>
                        <a:latin typeface="Alexandria" pitchFamily="2" charset="-78"/>
                        <a:ea typeface="Calibri" panose="020F0502020204030204" pitchFamily="34" charset="0"/>
                        <a:cs typeface="Alexandria" pitchFamily="2" charset="-78"/>
                      </a:endParaRPr>
                    </a:p>
                  </a:txBody>
                  <a:tcPr marL="68580" marR="68580" marT="0" marB="0">
                    <a:noFill/>
                  </a:tcPr>
                </a:tc>
                <a:extLst>
                  <a:ext uri="{0D108BD9-81ED-4DB2-BD59-A6C34878D82A}">
                    <a16:rowId xmlns:a16="http://schemas.microsoft.com/office/drawing/2014/main" val="2843603860"/>
                  </a:ext>
                </a:extLst>
              </a:tr>
            </a:tbl>
          </a:graphicData>
        </a:graphic>
      </p:graphicFrame>
      <p:pic>
        <p:nvPicPr>
          <p:cNvPr id="7" name="Graphic 21">
            <a:extLst>
              <a:ext uri="{FF2B5EF4-FFF2-40B4-BE49-F238E27FC236}">
                <a16:creationId xmlns:a16="http://schemas.microsoft.com/office/drawing/2014/main" id="{53A75DD4-3028-9452-19F4-D985D9718A2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392" y="-4534"/>
            <a:ext cx="2305141" cy="1076343"/>
          </a:xfrm>
          <a:prstGeom prst="rect">
            <a:avLst/>
          </a:prstGeom>
        </p:spPr>
      </p:pic>
    </p:spTree>
    <p:extLst>
      <p:ext uri="{BB962C8B-B14F-4D97-AF65-F5344CB8AC3E}">
        <p14:creationId xmlns:p14="http://schemas.microsoft.com/office/powerpoint/2010/main" val="3189536290"/>
      </p:ext>
    </p:extLst>
  </p:cSld>
  <p:clrMapOvr>
    <a:masterClrMapping/>
  </p:clrMapOvr>
  <mc:AlternateContent xmlns:mc="http://schemas.openxmlformats.org/markup-compatibility/2006" xmlns:p14="http://schemas.microsoft.com/office/powerpoint/2010/main">
    <mc:Choice Requires="p14">
      <p:transition spd="slow" p14:dur="1600" advTm="66900">
        <p14:prism isInverted="1"/>
      </p:transition>
    </mc:Choice>
    <mc:Fallback xmlns="">
      <p:transition spd="slow" advTm="669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الأولى</a:t>
            </a:r>
            <a:endPar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4167445" y="1134080"/>
            <a:ext cx="4253841"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الإبداع والابتكار وأهميتهما</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
        <p:nvSpPr>
          <p:cNvPr id="3" name="TextBox 2">
            <a:extLst>
              <a:ext uri="{FF2B5EF4-FFF2-40B4-BE49-F238E27FC236}">
                <a16:creationId xmlns:a16="http://schemas.microsoft.com/office/drawing/2014/main" id="{9F75F817-0B88-A268-C23F-1FF0F198C266}"/>
              </a:ext>
            </a:extLst>
          </p:cNvPr>
          <p:cNvSpPr txBox="1"/>
          <p:nvPr/>
        </p:nvSpPr>
        <p:spPr>
          <a:xfrm>
            <a:off x="1524697" y="2203675"/>
            <a:ext cx="8496426" cy="3785652"/>
          </a:xfrm>
          <a:prstGeom prst="rect">
            <a:avLst/>
          </a:prstGeom>
          <a:noFill/>
        </p:spPr>
        <p:txBody>
          <a:bodyPr wrap="square">
            <a:spAutoFit/>
          </a:bodyPr>
          <a:lstStyle/>
          <a:p>
            <a:pPr marL="342900" indent="-342900" algn="r" rtl="1">
              <a:buFont typeface="Arial" panose="020B0604020202020204" pitchFamily="34" charset="0"/>
              <a:buChar char="•"/>
            </a:pPr>
            <a:r>
              <a:rPr lang="ar-AE" sz="2000" b="1" dirty="0">
                <a:solidFill>
                  <a:schemeClr val="tx1"/>
                </a:solidFill>
                <a:latin typeface="Alexandria" pitchFamily="2" charset="-78"/>
                <a:cs typeface="Alexandria" pitchFamily="2" charset="-78"/>
                <a:sym typeface="Tajawal Medium"/>
              </a:rPr>
              <a:t>مفهوم</a:t>
            </a:r>
            <a:r>
              <a:rPr lang="ar-JO" sz="2000" b="1" dirty="0">
                <a:solidFill>
                  <a:schemeClr val="tx1"/>
                </a:solidFill>
                <a:latin typeface="Alexandria" pitchFamily="2" charset="-78"/>
                <a:cs typeface="Alexandria" pitchFamily="2" charset="-78"/>
                <a:sym typeface="Tajawal Medium"/>
              </a:rPr>
              <a:t> الإبداع</a:t>
            </a:r>
            <a:endParaRPr lang="ar-AE" altLang="ko-KR" sz="2000" b="1"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جوانب الإبداع ومكونات التفكير الإبداعي</a:t>
            </a: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مستويات القدرات الإبداعية / أنواع الإبداع</a:t>
            </a:r>
          </a:p>
          <a:p>
            <a:pPr marL="342900" indent="-342900" algn="r" rtl="1">
              <a:buFont typeface="Arial" panose="020B0604020202020204" pitchFamily="34" charset="0"/>
              <a:buChar char="•"/>
            </a:pPr>
            <a:r>
              <a:rPr lang="ar-JO" sz="2000" b="1" dirty="0">
                <a:latin typeface="Alexandria" pitchFamily="2" charset="-78"/>
                <a:cs typeface="Alexandria" pitchFamily="2" charset="-78"/>
              </a:rPr>
              <a:t>العوامل المؤثرة في الإبداع وأهمية الإبداع في حياتنا</a:t>
            </a:r>
            <a:endParaRPr lang="ar-AE" altLang="ko-KR" sz="2000" b="1"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معوّقات الإبداع والتفكير الإبداعي</a:t>
            </a:r>
            <a:endParaRPr lang="ar-AE" altLang="ko-KR" sz="2000" b="1" dirty="0">
              <a:solidFill>
                <a:schemeClr val="tx1"/>
              </a:solidFill>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000" b="1" dirty="0">
                <a:solidFill>
                  <a:schemeClr val="tx1"/>
                </a:solidFill>
                <a:latin typeface="Alexandria" pitchFamily="2" charset="-78"/>
                <a:cs typeface="Alexandria" pitchFamily="2" charset="-78"/>
                <a:sym typeface="Tajawal Medium"/>
              </a:rPr>
              <a:t>مفهوم الابتكار وأهميته في حياتنا</a:t>
            </a:r>
            <a:endParaRPr lang="ko-KR" altLang="en-US" sz="2000" b="1" dirty="0">
              <a:solidFill>
                <a:schemeClr val="tx1"/>
              </a:solidFill>
              <a:latin typeface="Alexandria" pitchFamily="2" charset="-78"/>
              <a:cs typeface="Alexandria" pitchFamily="2" charset="-78"/>
            </a:endParaRPr>
          </a:p>
          <a:p>
            <a:pPr marL="342900" indent="-342900" algn="r" rtl="1">
              <a:buFont typeface="Arial" panose="020B0604020202020204" pitchFamily="34" charset="0"/>
              <a:buChar char="•"/>
            </a:pPr>
            <a:r>
              <a:rPr lang="ar-AE" altLang="ko-KR" sz="2000" b="1" dirty="0">
                <a:solidFill>
                  <a:schemeClr val="tx1"/>
                </a:solidFill>
                <a:latin typeface="Alexandria" pitchFamily="2" charset="-78"/>
                <a:cs typeface="Alexandria" pitchFamily="2" charset="-78"/>
                <a:sym typeface="Tajawal Medium"/>
              </a:rPr>
              <a:t>مظاهر الابتكار والسلوك الابتكاري </a:t>
            </a:r>
          </a:p>
          <a:p>
            <a:pPr marL="342900" indent="-342900" algn="r" rtl="1">
              <a:buFont typeface="Arial" panose="020B0604020202020204" pitchFamily="34" charset="0"/>
              <a:buChar char="•"/>
            </a:pPr>
            <a:r>
              <a:rPr lang="ar-JO" sz="2000" b="1" dirty="0">
                <a:latin typeface="Alexandria" pitchFamily="2" charset="-78"/>
                <a:cs typeface="Alexandria" pitchFamily="2" charset="-78"/>
              </a:rPr>
              <a:t>مراحل الابتكار ومهارات التفكير الابتكاري </a:t>
            </a: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محفّزات ومعوّقات التفكير الابتكاري </a:t>
            </a:r>
            <a:endParaRPr lang="ar-AE" sz="2000" b="1" dirty="0">
              <a:latin typeface="Alexandria" pitchFamily="2" charset="-78"/>
              <a:cs typeface="Alexandria" pitchFamily="2" charset="-78"/>
              <a:sym typeface="Tajawal Medium"/>
            </a:endParaRP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العلاقة بين الإبداع والابتكار </a:t>
            </a:r>
          </a:p>
          <a:p>
            <a:pPr marL="342900" indent="-342900" algn="r" rtl="1">
              <a:buFont typeface="Arial" panose="020B0604020202020204" pitchFamily="34" charset="0"/>
              <a:buChar char="•"/>
            </a:pPr>
            <a:r>
              <a:rPr lang="ar-JO" sz="2000" b="1" dirty="0">
                <a:latin typeface="Alexandria" pitchFamily="2" charset="-78"/>
                <a:cs typeface="Alexandria" pitchFamily="2" charset="-78"/>
                <a:sym typeface="Tajawal Medium"/>
              </a:rPr>
              <a:t>الفرق بين الإبداع والابتكار والاختراع</a:t>
            </a:r>
          </a:p>
          <a:p>
            <a:pPr marL="342900" indent="-342900" algn="r">
              <a:buFont typeface="Arial" panose="020B0604020202020204" pitchFamily="34" charset="0"/>
              <a:buChar char="•"/>
            </a:pPr>
            <a:endParaRPr lang="ko-KR" altLang="en-US" sz="2000" b="1" dirty="0">
              <a:solidFill>
                <a:schemeClr val="tx1"/>
              </a:solidFill>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0814"/>
    </mc:Choice>
    <mc:Fallback xmlns="">
      <p:transition spd="slow" advTm="4081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16568" y="1665793"/>
            <a:ext cx="11856981"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6305825" y="1706092"/>
            <a:ext cx="5574999"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المبكّرة للإبداع</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الشخصية المبدعة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العملية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البيئة الإبداعية</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التفسيرات المبنية على أساس المنحى المعاصر</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نظرية النصفين الكرويين</a:t>
            </a:r>
          </a:p>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الأنموذج الرباعي للدماغ لهيرمان</a:t>
            </a: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AE"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0" eaLnBrk="1" fontAlgn="auto" latinLnBrk="0" hangingPunct="1">
              <a:lnSpc>
                <a:spcPct val="150000"/>
              </a:lnSpc>
              <a:spcBef>
                <a:spcPts val="0"/>
              </a:spcBef>
              <a:spcAft>
                <a:spcPts val="0"/>
              </a:spcAft>
              <a:buClr>
                <a:srgbClr val="000000"/>
              </a:buClr>
              <a:buSzTx/>
              <a:buFontTx/>
              <a:buChar char="-"/>
              <a:tabLst/>
              <a:defRPr/>
            </a:pP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2232041" y="994004"/>
            <a:ext cx="7919493"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نظريات: الإبداع والابتكار </a:t>
            </a:r>
          </a:p>
        </p:txBody>
      </p:sp>
      <p:sp>
        <p:nvSpPr>
          <p:cNvPr id="8" name="TextBox 7">
            <a:extLst>
              <a:ext uri="{FF2B5EF4-FFF2-40B4-BE49-F238E27FC236}">
                <a16:creationId xmlns:a16="http://schemas.microsoft.com/office/drawing/2014/main" id="{EEE149D1-EB63-0EB5-EB3D-AC3B2A8A8F92}"/>
              </a:ext>
            </a:extLst>
          </p:cNvPr>
          <p:cNvSpPr txBox="1"/>
          <p:nvPr/>
        </p:nvSpPr>
        <p:spPr>
          <a:xfrm>
            <a:off x="378155" y="1665793"/>
            <a:ext cx="5813633" cy="4247317"/>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العبقرية </a:t>
            </a:r>
            <a:r>
              <a:rPr lang="en-US" altLang="ko-KR" sz="1800" b="1" dirty="0">
                <a:solidFill>
                  <a:srgbClr val="000000"/>
                </a:solidFill>
                <a:latin typeface="Alexandria" pitchFamily="2" charset="-78"/>
                <a:cs typeface="Alexandria" pitchFamily="2" charset="-78"/>
              </a:rPr>
              <a:t>Genius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الترابطية </a:t>
            </a:r>
            <a:r>
              <a:rPr lang="en-US" altLang="ko-KR" sz="1800" b="1" dirty="0">
                <a:solidFill>
                  <a:srgbClr val="000000"/>
                </a:solidFill>
                <a:latin typeface="Alexandria" pitchFamily="2" charset="-78"/>
                <a:cs typeface="Alexandria" pitchFamily="2" charset="-78"/>
              </a:rPr>
              <a:t>Association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التحليلية    </a:t>
            </a:r>
            <a:r>
              <a:rPr lang="en-US" altLang="ko-KR" sz="1800" b="1" dirty="0">
                <a:solidFill>
                  <a:srgbClr val="000000"/>
                </a:solidFill>
                <a:latin typeface="Alexandria" pitchFamily="2" charset="-78"/>
                <a:cs typeface="Alexandria" pitchFamily="2" charset="-78"/>
              </a:rPr>
              <a:t>Psycho analysis theory</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السلوكية </a:t>
            </a:r>
            <a:r>
              <a:rPr lang="en-US" altLang="ko-KR" sz="1800" b="1" dirty="0">
                <a:solidFill>
                  <a:srgbClr val="000000"/>
                </a:solidFill>
                <a:latin typeface="Alexandria" pitchFamily="2" charset="-78"/>
                <a:cs typeface="Alexandria" pitchFamily="2" charset="-78"/>
              </a:rPr>
              <a:t>Behavioral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المعرفية </a:t>
            </a:r>
            <a:r>
              <a:rPr lang="en-US" altLang="ko-KR" sz="1800" b="1" dirty="0">
                <a:solidFill>
                  <a:srgbClr val="000000"/>
                </a:solidFill>
                <a:latin typeface="Alexandria" pitchFamily="2" charset="-78"/>
                <a:cs typeface="Alexandria" pitchFamily="2" charset="-78"/>
              </a:rPr>
              <a:t>Cognitive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الإنسانية   </a:t>
            </a:r>
            <a:r>
              <a:rPr lang="en-US" altLang="ko-KR" sz="1800" b="1" dirty="0">
                <a:solidFill>
                  <a:srgbClr val="000000"/>
                </a:solidFill>
                <a:latin typeface="Alexandria" pitchFamily="2" charset="-78"/>
                <a:cs typeface="Alexandria" pitchFamily="2" charset="-78"/>
              </a:rPr>
              <a:t>Humanistic theories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الاجتماعية  </a:t>
            </a:r>
            <a:r>
              <a:rPr lang="en-US" altLang="ko-KR" sz="1800" b="1" dirty="0">
                <a:solidFill>
                  <a:srgbClr val="000000"/>
                </a:solidFill>
                <a:latin typeface="Alexandria" pitchFamily="2" charset="-78"/>
                <a:cs typeface="Alexandria" pitchFamily="2" charset="-78"/>
              </a:rPr>
              <a:t>Social theory </a:t>
            </a:r>
          </a:p>
          <a:p>
            <a:pPr marL="285750" lvl="0" indent="-285750" algn="r" rtl="1">
              <a:lnSpc>
                <a:spcPct val="150000"/>
              </a:lnSpc>
              <a:buFont typeface="Arial" panose="020B0604020202020204" pitchFamily="34" charset="0"/>
              <a:buChar char="•"/>
              <a:defRPr/>
            </a:pPr>
            <a:r>
              <a:rPr lang="ar-JO" altLang="ko-KR" sz="1800" b="1" dirty="0">
                <a:solidFill>
                  <a:srgbClr val="000000"/>
                </a:solidFill>
                <a:latin typeface="Alexandria" pitchFamily="2" charset="-78"/>
                <a:cs typeface="Alexandria" pitchFamily="2" charset="-78"/>
              </a:rPr>
              <a:t>النظرية العقلية      </a:t>
            </a:r>
            <a:r>
              <a:rPr lang="en-US" altLang="ko-KR" sz="1800" b="1" dirty="0">
                <a:solidFill>
                  <a:srgbClr val="000000"/>
                </a:solidFill>
                <a:latin typeface="Alexandria" pitchFamily="2" charset="-78"/>
                <a:cs typeface="Alexandria" pitchFamily="2" charset="-78"/>
              </a:rPr>
              <a:t>Mental theory</a:t>
            </a:r>
          </a:p>
          <a:p>
            <a:pPr marR="0" lvl="0" algn="r" defTabSz="914400" rtl="0" eaLnBrk="1" fontAlgn="auto" latinLnBrk="0" hangingPunct="1">
              <a:lnSpc>
                <a:spcPct val="100000"/>
              </a:lnSpc>
              <a:spcBef>
                <a:spcPts val="0"/>
              </a:spcBef>
              <a:spcAft>
                <a:spcPts val="0"/>
              </a:spcAft>
              <a:buClr>
                <a:srgbClr val="000000"/>
              </a:buClr>
              <a:buSzTx/>
              <a:tabLst/>
              <a:defRPr/>
            </a:pP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mn-cs"/>
              <a:sym typeface="Arial"/>
            </a:endParaRPr>
          </a:p>
        </p:txBody>
      </p:sp>
      <p:sp>
        <p:nvSpPr>
          <p:cNvPr id="3" name="TextBox 2">
            <a:extLst>
              <a:ext uri="{FF2B5EF4-FFF2-40B4-BE49-F238E27FC236}">
                <a16:creationId xmlns:a16="http://schemas.microsoft.com/office/drawing/2014/main" id="{5F9432A7-BCE8-DCEC-E9AC-52DCDFA70875}"/>
              </a:ext>
            </a:extLst>
          </p:cNvPr>
          <p:cNvSpPr txBox="1"/>
          <p:nvPr/>
        </p:nvSpPr>
        <p:spPr>
          <a:xfrm>
            <a:off x="4352090" y="17187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الثانية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Slide Number Placeholder 8">
            <a:extLst>
              <a:ext uri="{FF2B5EF4-FFF2-40B4-BE49-F238E27FC236}">
                <a16:creationId xmlns:a16="http://schemas.microsoft.com/office/drawing/2014/main" id="{4F0CD22D-A5D7-5F86-E8A2-59F3B64415AD}"/>
              </a:ext>
            </a:extLst>
          </p:cNvPr>
          <p:cNvSpPr>
            <a:spLocks noGrp="1"/>
          </p:cNvSpPr>
          <p:nvPr>
            <p:ph type="sldNum" sz="quarter" idx="12"/>
          </p:nvPr>
        </p:nvSpPr>
        <p:spPr/>
        <p:txBody>
          <a:bodyPr/>
          <a:lstStyle/>
          <a:p>
            <a:fld id="{F7542ADD-394E-41F3-B704-951748884AEE}" type="slidenum">
              <a:rPr lang="en-US" smtClean="0"/>
              <a:t>16</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285191"/>
            <a:ext cx="3339616" cy="44014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5" name="Rectangle: Rounded Corners 24"/>
          <p:cNvSpPr/>
          <p:nvPr/>
        </p:nvSpPr>
        <p:spPr>
          <a:xfrm>
            <a:off x="244469" y="1285192"/>
            <a:ext cx="11358253" cy="4287616"/>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sp>
        <p:nvSpPr>
          <p:cNvPr id="24" name="TextBox 23"/>
          <p:cNvSpPr txBox="1"/>
          <p:nvPr/>
        </p:nvSpPr>
        <p:spPr>
          <a:xfrm>
            <a:off x="7392144" y="1366870"/>
            <a:ext cx="4210578" cy="4200509"/>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القيادة والقائد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صفات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القائد المبدع</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الإدراكية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الاجتماعية</a:t>
            </a:r>
            <a:endPar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الفنية</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الإشرافية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القيادية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المهارات الإدارية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Arial"/>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09529"/>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565000" y="709733"/>
            <a:ext cx="10007725" cy="43088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مهارات القائد المبدع والمبتكر</a:t>
            </a:r>
          </a:p>
        </p:txBody>
      </p:sp>
      <p:sp>
        <p:nvSpPr>
          <p:cNvPr id="8" name="TextBox 7">
            <a:extLst>
              <a:ext uri="{FF2B5EF4-FFF2-40B4-BE49-F238E27FC236}">
                <a16:creationId xmlns:a16="http://schemas.microsoft.com/office/drawing/2014/main" id="{EEE149D1-EB63-0EB5-EB3D-AC3B2A8A8F92}"/>
              </a:ext>
            </a:extLst>
          </p:cNvPr>
          <p:cNvSpPr txBox="1"/>
          <p:nvPr/>
        </p:nvSpPr>
        <p:spPr>
          <a:xfrm>
            <a:off x="354375" y="1366870"/>
            <a:ext cx="7037769" cy="4199611"/>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eaLnBrk="1" fontAlgn="auto" latinLnBrk="0" hangingPunct="1">
              <a:lnSpc>
                <a:spcPct val="150000"/>
              </a:lnSpc>
              <a:spcBef>
                <a:spcPts val="0"/>
              </a:spcBef>
              <a:spcAft>
                <a:spcPts val="0"/>
              </a:spcAft>
              <a:buClr>
                <a:srgbClr val="000000"/>
              </a:buClr>
              <a:buSzTx/>
              <a:buFont typeface="Arial"/>
              <a:buNone/>
              <a:tabLst/>
              <a:defRPr/>
            </a:pPr>
            <a:endParaRPr kumimoji="0" lang="en-US"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العادات السبع للقادة لستيفن كوفي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التواصل الفعال للقائد اللمسة الإنسانية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تدفع القائد إلى الإبداع والتميز</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طرائق تنمية التفكير الإبداعي</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استخدام النشاطات العلمية (مفتوحة النهاية) </a:t>
            </a: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طريقة التقصي والاكتشاف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استخدام الأسئلة المتباعدة </a:t>
            </a:r>
            <a:endPar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الألغاز الصورية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و</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الألعاب العلمية</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حفز (قصف أو امطار) الدماغ </a:t>
            </a:r>
            <a:r>
              <a:rPr kumimoji="0" lang="ar-AE"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فرض(ايجاد) العلاقات</a:t>
            </a:r>
            <a:endParaRPr kumimoji="0" lang="en-US"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285750" marR="0" lvl="0" indent="-285750" algn="r" defTabSz="914400" rtl="1" eaLnBrk="1" fontAlgn="auto" latinLnBrk="0" hangingPunct="1">
              <a:lnSpc>
                <a:spcPct val="150000"/>
              </a:lnSpc>
              <a:spcBef>
                <a:spcPts val="0"/>
              </a:spcBef>
              <a:spcAft>
                <a:spcPts val="0"/>
              </a:spcAft>
              <a:buClr>
                <a:srgbClr val="000000"/>
              </a:buClr>
              <a:buSzTx/>
              <a:buFont typeface="Arial" panose="020B0604020202020204" pitchFamily="34" charset="0"/>
              <a:buChar char="•"/>
              <a:tabLst/>
              <a:defRPr/>
            </a:pP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تأليف(تآلف) الأشتات</a:t>
            </a:r>
            <a:r>
              <a:rPr lang="ar-AE" altLang="ko-KR" sz="1800" b="1" dirty="0">
                <a:solidFill>
                  <a:srgbClr val="000000"/>
                </a:solidFill>
                <a:latin typeface="Alexandria" pitchFamily="2" charset="-78"/>
                <a:ea typeface="맑은 고딕" panose="020B0503020000020004" pitchFamily="34" charset="-127"/>
                <a:cs typeface="Alexandria" pitchFamily="2" charset="-78"/>
              </a:rPr>
              <a:t>- </a:t>
            </a:r>
            <a:r>
              <a:rPr kumimoji="0" lang="ar-JO" altLang="ko-KR" sz="1800" b="1"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تمثيل الأدوار</a:t>
            </a:r>
            <a:endParaRPr kumimoji="0" lang="ar-AE" altLang="ko-KR" sz="1800" b="1" i="0" u="none" strike="noStrike" kern="0" cap="none" spc="0" normalizeH="0" baseline="0" noProof="0" dirty="0">
              <a:ln>
                <a:noFill/>
              </a:ln>
              <a:solidFill>
                <a:srgbClr val="000000"/>
              </a:solidFill>
              <a:effectLst/>
              <a:uLnTx/>
              <a:uFillTx/>
              <a:latin typeface="Arial"/>
              <a:ea typeface="맑은 고딕" panose="020B0503020000020004" pitchFamily="34" charset="-127"/>
              <a:cs typeface="Arial" panose="020B0604020202020204" pitchFamily="34" charset="0"/>
              <a:sym typeface="Arial"/>
            </a:endParaRPr>
          </a:p>
        </p:txBody>
      </p:sp>
      <p:sp>
        <p:nvSpPr>
          <p:cNvPr id="4" name="TextBox 3">
            <a:extLst>
              <a:ext uri="{FF2B5EF4-FFF2-40B4-BE49-F238E27FC236}">
                <a16:creationId xmlns:a16="http://schemas.microsoft.com/office/drawing/2014/main" id="{4F7A9EBA-B800-BAB9-F4C6-12E4B9A9E26D}"/>
              </a:ext>
            </a:extLst>
          </p:cNvPr>
          <p:cNvSpPr txBox="1"/>
          <p:nvPr/>
        </p:nvSpPr>
        <p:spPr>
          <a:xfrm>
            <a:off x="4223792" y="111790"/>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الثالثة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9" name="Slide Number Placeholder 8">
            <a:extLst>
              <a:ext uri="{FF2B5EF4-FFF2-40B4-BE49-F238E27FC236}">
                <a16:creationId xmlns:a16="http://schemas.microsoft.com/office/drawing/2014/main" id="{CFE932FB-60F6-E509-B19D-3F5EBE9F27AE}"/>
              </a:ext>
            </a:extLst>
          </p:cNvPr>
          <p:cNvSpPr>
            <a:spLocks noGrp="1"/>
          </p:cNvSpPr>
          <p:nvPr>
            <p:ph type="sldNum" sz="quarter" idx="12"/>
          </p:nvPr>
        </p:nvSpPr>
        <p:spPr/>
        <p:txBody>
          <a:bodyPr/>
          <a:lstStyle/>
          <a:p>
            <a:fld id="{F7542ADD-394E-41F3-B704-951748884AEE}" type="slidenum">
              <a:rPr lang="en-US" smtClean="0"/>
              <a:t>17</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20929" y="1403566"/>
            <a:ext cx="10350141" cy="5164050"/>
          </a:xfrm>
          <a:prstGeom prst="roundRect">
            <a:avLst>
              <a:gd name="adj" fmla="val 6140"/>
            </a:avLst>
          </a:prstGeom>
          <a:solidFill>
            <a:srgbClr val="00B0F0"/>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sym typeface="Arial"/>
            </a:endParaRPr>
          </a:p>
        </p:txBody>
      </p:sp>
      <p:pic>
        <p:nvPicPr>
          <p:cNvPr id="5"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8576"/>
            <a:ext cx="2305141" cy="1076343"/>
          </a:xfrm>
          <a:prstGeom prst="rect">
            <a:avLst/>
          </a:prstGeom>
        </p:spPr>
      </p:pic>
      <p:sp>
        <p:nvSpPr>
          <p:cNvPr id="7" name="TextBox 6">
            <a:extLst>
              <a:ext uri="{FF2B5EF4-FFF2-40B4-BE49-F238E27FC236}">
                <a16:creationId xmlns:a16="http://schemas.microsoft.com/office/drawing/2014/main" id="{A0B115D2-6A74-9E4E-5D69-6074958DFF6A}"/>
              </a:ext>
            </a:extLst>
          </p:cNvPr>
          <p:cNvSpPr txBox="1"/>
          <p:nvPr/>
        </p:nvSpPr>
        <p:spPr>
          <a:xfrm>
            <a:off x="1055440" y="166541"/>
            <a:ext cx="8943324" cy="1050737"/>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موضوعات المحاضرة </a:t>
            </a:r>
            <a:r>
              <a:rPr kumimoji="0" lang="ar-AE" sz="22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sym typeface="Arial"/>
              </a:rPr>
              <a:t>الرابعة</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الإدراك والتفكير الإبداعي</a:t>
            </a:r>
          </a:p>
        </p:txBody>
      </p:sp>
      <p:sp>
        <p:nvSpPr>
          <p:cNvPr id="8" name="TextBox 7">
            <a:extLst>
              <a:ext uri="{FF2B5EF4-FFF2-40B4-BE49-F238E27FC236}">
                <a16:creationId xmlns:a16="http://schemas.microsoft.com/office/drawing/2014/main" id="{EEE149D1-EB63-0EB5-EB3D-AC3B2A8A8F92}"/>
              </a:ext>
            </a:extLst>
          </p:cNvPr>
          <p:cNvSpPr txBox="1"/>
          <p:nvPr/>
        </p:nvSpPr>
        <p:spPr>
          <a:xfrm>
            <a:off x="1127448" y="1331207"/>
            <a:ext cx="9217024" cy="4985980"/>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en-US"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التفكير(المفهوم- الركائز الثلاث المؤثرة في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أنواع التفكير:</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التحليلي.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المنطقي.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التبايني، والتفكير التقاربي.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(الجانبي والرأسي)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إدراك الإدراك.</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التفكير الناقد / النقدي.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معايير ومميزات وأسئلة التفكير الناقد/ 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الابداع (مكونات الإبداع وركائزه)</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 التفكير الإبداعي. </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مهارات التفكير الإبداعي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العوامل التي تساعد على التفكير الإبداعي والنقدي</a:t>
            </a:r>
          </a:p>
          <a:p>
            <a:pPr marL="342900" marR="0" lvl="0" indent="-342900" algn="r"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rPr>
              <a:t>معيقات التفكير الإبداعي والنقدي</a:t>
            </a:r>
          </a:p>
          <a:p>
            <a:pPr marL="0" marR="0" lvl="0" indent="0" algn="r" defTabSz="914400" rtl="0" eaLnBrk="1" fontAlgn="auto" latinLnBrk="0" hangingPunct="1">
              <a:spcBef>
                <a:spcPts val="0"/>
              </a:spcBef>
              <a:spcAft>
                <a:spcPts val="0"/>
              </a:spcAft>
              <a:buClr>
                <a:srgbClr val="000000"/>
              </a:buClr>
              <a:buSzTx/>
              <a:buFont typeface="Arial"/>
              <a:buNone/>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ea typeface="맑은 고딕" panose="020B0503020000020004" pitchFamily="34" charset="-127"/>
              <a:cs typeface="Alexandria" pitchFamily="2" charset="-78"/>
              <a:sym typeface="Arial"/>
            </a:endParaRPr>
          </a:p>
        </p:txBody>
      </p:sp>
      <p:pic>
        <p:nvPicPr>
          <p:cNvPr id="2" name="Audio 1">
            <a:hlinkClick r:id="" action="ppaction://media"/>
            <a:extLst>
              <a:ext uri="{FF2B5EF4-FFF2-40B4-BE49-F238E27FC236}">
                <a16:creationId xmlns:a16="http://schemas.microsoft.com/office/drawing/2014/main" id="{D8331164-B76C-2676-F3B4-4CE81A898B3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
        <p:nvSpPr>
          <p:cNvPr id="3" name="Footer Placeholder 2">
            <a:extLst>
              <a:ext uri="{FF2B5EF4-FFF2-40B4-BE49-F238E27FC236}">
                <a16:creationId xmlns:a16="http://schemas.microsoft.com/office/drawing/2014/main" id="{6B57D650-3A96-19DB-A210-AE80C2E2E8D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4B0AA0-8A7B-4D02-0EAA-837B8A77D399}"/>
              </a:ext>
            </a:extLst>
          </p:cNvPr>
          <p:cNvSpPr>
            <a:spLocks noGrp="1"/>
          </p:cNvSpPr>
          <p:nvPr>
            <p:ph type="sldNum" sz="quarter" idx="12"/>
          </p:nvPr>
        </p:nvSpPr>
        <p:spPr/>
        <p:txBody>
          <a:bodyPr/>
          <a:lstStyle/>
          <a:p>
            <a:fld id="{F7542ADD-394E-41F3-B704-951748884AEE}" type="slidenum">
              <a:rPr lang="en-US" smtClean="0"/>
              <a:t>18</a:t>
            </a:fld>
            <a:endParaRPr lang="en-US"/>
          </a:p>
        </p:txBody>
      </p:sp>
    </p:spTree>
  </p:cSld>
  <p:clrMapOvr>
    <a:masterClrMapping/>
  </p:clrMapOvr>
  <mc:AlternateContent xmlns:mc="http://schemas.openxmlformats.org/markup-compatibility/2006" xmlns:p14="http://schemas.microsoft.com/office/powerpoint/2010/main">
    <mc:Choice Requires="p14">
      <p:transition spd="slow" p14:dur="2000" advTm="49178"/>
    </mc:Choice>
    <mc:Fallback xmlns="">
      <p:transition spd="slow" advTm="49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6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43717" y="1906526"/>
            <a:ext cx="8417320" cy="4524315"/>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الريادي- صفات رائد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أدوار الريادي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تصبح شخص ريادي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(البيئة الريادية أو النظام البيئي الريادي)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نبني بيئة 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وعناصر النظم البيئية الريادية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ريادة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نشأة 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مسرعات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سلبيات وعيوب ريادة الأعمال وحاضنات الأعمال</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endParaRPr kumimoji="0" lang="ko-KR" altLang="en-US" sz="180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الخامسة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الريادة وحاضنات الأعمال</a:t>
            </a:r>
          </a:p>
        </p:txBody>
      </p:sp>
    </p:spTree>
  </p:cSld>
  <p:clrMapOvr>
    <a:masterClrMapping/>
  </p:clrMapOvr>
  <mc:AlternateContent xmlns:mc="http://schemas.openxmlformats.org/markup-compatibility/2006" xmlns:p14="http://schemas.microsoft.com/office/powerpoint/2010/main">
    <mc:Choice Requires="p14">
      <p:transition spd="slow" p14:dur="2000" advTm="38000"/>
    </mc:Choice>
    <mc:Fallback xmlns="">
      <p:transition spd="slow" advTm="3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61940" y="1634820"/>
            <a:ext cx="4128422" cy="47392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540050"/>
            <a:ext cx="9345750" cy="483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087672" y="1771267"/>
            <a:ext cx="8881535" cy="4401205"/>
          </a:xfrm>
          <a:prstGeom prst="rect">
            <a:avLst/>
          </a:prstGeom>
          <a:noFill/>
        </p:spPr>
        <p:txBody>
          <a:bodyPr wrap="square" rtlCol="0">
            <a:spAutoFit/>
          </a:bodyPr>
          <a:lstStyle/>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 الإبداع( كيفية تحقيق الانتاجية من خلال تعزيز الإبداع)</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العوامل المؤثرة في الإنتاجية الإبداعية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أساليب تطوير القدرات الإبداعية في العمل والإنتاجية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الإنتاج الإبداعي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الميزة التنافسية مفهوم : المنافسة /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وخصائص ودورة حياة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أهداف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مصادر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استراتيجيات “بورتر” لتحديد الميزة التنافسية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الحكم على جودة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الميزة التنافسية</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يمكن للقائد تحقيق الميزة التنافسية والمحافظة عليها </a:t>
            </a:r>
          </a:p>
        </p:txBody>
      </p:sp>
      <p:sp>
        <p:nvSpPr>
          <p:cNvPr id="2" name="TextBox 1"/>
          <p:cNvSpPr txBox="1"/>
          <p:nvPr/>
        </p:nvSpPr>
        <p:spPr>
          <a:xfrm>
            <a:off x="8703189" y="6363888"/>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3996126" y="372689"/>
            <a:ext cx="5083104"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السادسة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51897" y="958859"/>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الإنتاجية الإبداعية وتحقيق الميزة التنافسية</a:t>
            </a:r>
          </a:p>
        </p:txBody>
      </p:sp>
    </p:spTree>
    <p:extLst>
      <p:ext uri="{BB962C8B-B14F-4D97-AF65-F5344CB8AC3E}">
        <p14:creationId xmlns:p14="http://schemas.microsoft.com/office/powerpoint/2010/main" val="173326232"/>
      </p:ext>
    </p:extLst>
  </p:cSld>
  <p:clrMapOvr>
    <a:masterClrMapping/>
  </p:clrMapOvr>
  <mc:AlternateContent xmlns:mc="http://schemas.openxmlformats.org/markup-compatibility/2006" xmlns:p14="http://schemas.microsoft.com/office/powerpoint/2010/main">
    <mc:Choice Requires="p14">
      <p:transition spd="slow" p14:dur="2000" advTm="57000"/>
    </mc:Choice>
    <mc:Fallback xmlns="">
      <p:transition spd="slow" advTm="57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666993"/>
            <a:ext cx="4128422" cy="452715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617749"/>
            <a:ext cx="9345750" cy="4674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591385"/>
            <a:ext cx="8417320" cy="4811061"/>
          </a:xfrm>
          <a:prstGeom prst="rect">
            <a:avLst/>
          </a:prstGeom>
          <a:noFill/>
        </p:spPr>
        <p:txBody>
          <a:bodyPr wrap="square" rtlCol="0">
            <a:spAutoFit/>
          </a:bodyPr>
          <a:lstStyle/>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تعريف التفكير الناقد/ النقدي</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الإغريق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إسهامات العلماء المسلمين في موضوع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العصور الوسطى</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عصر النهضة (القرنان الخامس عشر والسادس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التفكير النَّاقد في القرن السابع والثامن والتاسع عشر</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مكونات التفكير النَّاقد / وخصائص التفكير الناقد والمفكر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اتجاهات ومراحل ومعايير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 التفكير الناقد في التعليم</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دور المعلم في تنمية مهارات التفكير الناقد </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قياس التفكير الناقد</a:t>
            </a:r>
          </a:p>
          <a:p>
            <a:pPr marL="342900" lvl="0" indent="-342900" algn="just" rtl="1">
              <a:lnSpc>
                <a:spcPct val="150000"/>
              </a:lnSpc>
              <a:buFont typeface="Arial" panose="020B0604020202020204" pitchFamily="34" charset="0"/>
              <a:buChar char="•"/>
              <a:defRPr/>
            </a:pPr>
            <a:r>
              <a:rPr lang="ar-JO" altLang="ko-KR" sz="1600" dirty="0">
                <a:latin typeface="Alexandria" pitchFamily="2" charset="-78"/>
                <a:cs typeface="Alexandria" pitchFamily="2" charset="-78"/>
              </a:rPr>
              <a:t>معيقات التفكير الناقد</a:t>
            </a:r>
          </a:p>
          <a:p>
            <a:pPr marL="0" marR="0" lvl="0" indent="0" algn="just" defTabSz="914400" rtl="1" eaLnBrk="1" fontAlgn="auto" latinLnBrk="0" hangingPunct="1">
              <a:lnSpc>
                <a:spcPct val="150000"/>
              </a:lnSpc>
              <a:spcBef>
                <a:spcPts val="0"/>
              </a:spcBef>
              <a:spcAft>
                <a:spcPts val="0"/>
              </a:spcAft>
              <a:buClr>
                <a:srgbClr val="000000"/>
              </a:buClr>
              <a:buSzTx/>
              <a:buFont typeface="Arial"/>
              <a:buNone/>
              <a:tabLst/>
              <a:defRPr/>
            </a:pPr>
            <a:endParaRPr kumimoji="0" lang="ar-JO" altLang="ko-KR"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747"/>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السابعة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التفكير الناقد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Critical thinking</a:t>
            </a:r>
          </a:p>
        </p:txBody>
      </p:sp>
    </p:spTree>
  </p:cSld>
  <p:clrMapOvr>
    <a:masterClrMapping/>
  </p:clrMapOvr>
  <mc:AlternateContent xmlns:mc="http://schemas.openxmlformats.org/markup-compatibility/2006" xmlns:p14="http://schemas.microsoft.com/office/powerpoint/2010/main">
    <mc:Choice Requires="p14">
      <p:transition spd="slow" p14:dur="2000" advTm="44342"/>
    </mc:Choice>
    <mc:Fallback xmlns="">
      <p:transition spd="slow" advTm="4434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093428"/>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
                <a:srgbClr val="000000"/>
              </a:buClr>
              <a:buSzTx/>
              <a:tabLst/>
              <a:defRPr/>
            </a:pPr>
            <a:endPar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المنطق</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التفكير العاطفي والمنطقي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خارطة معايير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شروط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خطوات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خصائص ومهارات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التفكير المنطقي</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تطبيقات التفكير المنطقي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الفرق بين المعلومات والاستنتاجات والافتراضات </a:t>
            </a:r>
          </a:p>
          <a:p>
            <a:pPr marL="342900" marR="0" lvl="0" indent="-342900" algn="just" defTabSz="914400" rtl="1" eaLnBrk="1" fontAlgn="auto" latinLnBrk="0" hangingPunct="1">
              <a:spcBef>
                <a:spcPts val="0"/>
              </a:spcBef>
              <a:spcAft>
                <a:spcPts val="0"/>
              </a:spcAft>
              <a:buClr>
                <a:srgbClr val="000000"/>
              </a:buClr>
              <a:buSzTx/>
              <a:buFont typeface="Arial" panose="020B0604020202020204" pitchFamily="34" charset="0"/>
              <a:buChar char="•"/>
              <a:tabLst/>
              <a:defRPr/>
            </a:pPr>
            <a:r>
              <a:rPr kumimoji="0" lang="ar-JO" altLang="ko-KR" sz="20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نصائح لتطوير مهارات التفكير المنطقي</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4133920"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الثامنة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3402573" y="1081440"/>
            <a:ext cx="7517310" cy="461665"/>
          </a:xfrm>
          <a:prstGeom prst="rect">
            <a:avLst/>
          </a:prstGeom>
          <a:noFill/>
        </p:spPr>
        <p:txBody>
          <a:bodyPr wrap="square">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  التفكير المنطقي </a:t>
            </a:r>
            <a:r>
              <a:rPr kumimoji="0" lang="en-US"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Logical Thinking</a:t>
            </a:r>
          </a:p>
        </p:txBody>
      </p:sp>
    </p:spTree>
  </p:cSld>
  <p:clrMapOvr>
    <a:masterClrMapping/>
  </p:clrMapOvr>
  <mc:AlternateContent xmlns:mc="http://schemas.openxmlformats.org/markup-compatibility/2006" xmlns:p14="http://schemas.microsoft.com/office/powerpoint/2010/main">
    <mc:Choice Requires="p14">
      <p:transition spd="slow" p14:dur="2000" advTm="42000"/>
    </mc:Choice>
    <mc:Fallback xmlns="">
      <p:transition spd="slow" advTm="4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524697" y="1972843"/>
            <a:ext cx="8417320" cy="4247317"/>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لمإذا الحديث عن القيادة والقائد المبدع أمر مهم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أسباب الحاجة إلى القيادة الإبداعية في المؤسسات التعليمية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مفهوم القيادة، لمإذا "كل قائد مدير ..... وليس كل مدير قائد"؟</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اختيار القادة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فنون القيادة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الإبداع الإداري/ القيادي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القائد وأساليب القيادة الإبداعية.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كيف تحدث عملية الإبداع القيادي؟ أساليب تنمية القيادي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مقوّمات القائد الإبداعية ومهارات القائد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الممارسات الإدارية التي تؤثر في الإبداع/ أدوار القادة في تعزيز الإبداع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مهارات القائد التربوي المبدع</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طرائق تنمية التفكير الإبداعي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معوقات الإبداع الإداري/القيادي </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endParaRPr kumimoji="0" lang="ko-KR" altLang="en-US"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3777" y="125684"/>
            <a:ext cx="2305141" cy="1076343"/>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التاسعة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418223" y="1106840"/>
            <a:ext cx="751731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rPr>
              <a:t>أدوار القادة في تعزيز الإبداع والابتكار</a:t>
            </a:r>
            <a:endPar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76000"/>
    </mc:Choice>
    <mc:Fallback xmlns="">
      <p:transition spd="slow" advTm="7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7644790" y="1906528"/>
            <a:ext cx="4128422"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5" name="Rectangle: Rounded Corners 24"/>
          <p:cNvSpPr/>
          <p:nvPr/>
        </p:nvSpPr>
        <p:spPr>
          <a:xfrm>
            <a:off x="1060482" y="1906527"/>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sp>
        <p:nvSpPr>
          <p:cNvPr id="24" name="TextBox 23"/>
          <p:cNvSpPr txBox="1"/>
          <p:nvPr/>
        </p:nvSpPr>
        <p:spPr>
          <a:xfrm>
            <a:off x="1271464" y="1972843"/>
            <a:ext cx="9073008" cy="3693319"/>
          </a:xfrm>
          <a:prstGeom prst="rect">
            <a:avLst/>
          </a:prstGeom>
          <a:noFill/>
        </p:spPr>
        <p:txBody>
          <a:bodyPr wrap="square" rtlCol="0">
            <a:spAutoFit/>
          </a:bodyPr>
          <a:lstStyle/>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تعريف 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المميزات والخصائص الأساسية المتعلقة بالإبداع التكنولوجي</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معايير تصنيف الإبداع التكنولوجي(حسب طبيعة الإبداع التكنولوجي- حسب درجة الإبداع التكنولوجي- حسب الأهداف المراد تحقيقها من طرف المؤسسة المبدعة)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أنواع الإبداع التكنولوجي: إبداع العملية وإبداع المنتج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نماذج الإبداع التكنولوجي(حسب نموذج تسيير الإبداع التكنولوجي- حسب نموذج استراتيجية المؤسسة)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الاستراتيجيات والأساليب التي يمكن استخدامها لدعم القدرات الإبداعية للعاملين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سياسات التحكم في الإبداع التكنولوجي لضمان الميزة التنافسية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محددات الإبداع التكنولوجي( المحددات الداخلية - المحددات الخارجية)</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أهمية الإبداع التكنولوجي </a:t>
            </a:r>
          </a:p>
          <a:p>
            <a:pPr marL="342900" marR="0" lvl="0" indent="-342900" algn="just" defTabSz="914400" rtl="1"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ar-JO" altLang="ko-KR" sz="1800" b="0"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معيقات الإبداع التكنولوجي </a:t>
            </a:r>
          </a:p>
        </p:txBody>
      </p:sp>
      <p:sp>
        <p:nvSpPr>
          <p:cNvPr id="2" name="TextBox 1"/>
          <p:cNvSpPr txBox="1"/>
          <p:nvPr/>
        </p:nvSpPr>
        <p:spPr>
          <a:xfrm>
            <a:off x="8607914" y="6292631"/>
            <a:ext cx="3272911"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sym typeface="Arial"/>
              </a:rPr>
              <a:t>www.midocean.ae</a:t>
            </a:r>
          </a:p>
        </p:txBody>
      </p:sp>
      <p:pic>
        <p:nvPicPr>
          <p:cNvPr id="5"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84504" y="-36072"/>
            <a:ext cx="2107496" cy="892632"/>
          </a:xfrm>
          <a:prstGeom prst="rect">
            <a:avLst/>
          </a:prstGeom>
        </p:spPr>
      </p:pic>
      <p:sp>
        <p:nvSpPr>
          <p:cNvPr id="4" name="TextBox 3">
            <a:extLst>
              <a:ext uri="{FF2B5EF4-FFF2-40B4-BE49-F238E27FC236}">
                <a16:creationId xmlns:a16="http://schemas.microsoft.com/office/drawing/2014/main" id="{3174733F-1859-3BD7-6F88-F8024AB86CFB}"/>
              </a:ext>
            </a:extLst>
          </p:cNvPr>
          <p:cNvSpPr txBox="1"/>
          <p:nvPr/>
        </p:nvSpPr>
        <p:spPr>
          <a:xfrm>
            <a:off x="4266336" y="410244"/>
            <a:ext cx="3888432"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موضوعات المحاضرة </a:t>
            </a:r>
            <a:r>
              <a:rPr kumimoji="0" lang="ar-AE"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rPr>
              <a:t>العاشرة</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ar-JO" sz="24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
        <p:nvSpPr>
          <p:cNvPr id="7" name="TextBox 6">
            <a:extLst>
              <a:ext uri="{FF2B5EF4-FFF2-40B4-BE49-F238E27FC236}">
                <a16:creationId xmlns:a16="http://schemas.microsoft.com/office/drawing/2014/main" id="{A0B115D2-6A74-9E4E-5D69-6074958DFF6A}"/>
              </a:ext>
            </a:extLst>
          </p:cNvPr>
          <p:cNvSpPr txBox="1"/>
          <p:nvPr/>
        </p:nvSpPr>
        <p:spPr>
          <a:xfrm>
            <a:off x="2196647" y="824592"/>
            <a:ext cx="7517310" cy="542906"/>
          </a:xfrm>
          <a:prstGeom prst="rect">
            <a:avLst/>
          </a:prstGeom>
          <a:noFill/>
        </p:spPr>
        <p:txBody>
          <a:bodyPr wrap="square">
            <a:spAutoFit/>
          </a:bodyPr>
          <a:lstStyle/>
          <a:p>
            <a:pPr lvl="0" algn="ctr">
              <a:lnSpc>
                <a:spcPct val="150000"/>
              </a:lnSpc>
              <a:buClrTx/>
              <a:defRPr/>
            </a:pPr>
            <a:r>
              <a:rPr lang="ar-JO" sz="2200" b="1" kern="1200" dirty="0">
                <a:solidFill>
                  <a:srgbClr val="00B0F0"/>
                </a:solidFill>
                <a:latin typeface="Alexandria" pitchFamily="2" charset="-78"/>
                <a:ea typeface="+mn-ea"/>
                <a:cs typeface="Alexandria" pitchFamily="2" charset="-78"/>
              </a:rPr>
              <a:t>تنظيم وتنسيق الإبداع التكنولوجي</a:t>
            </a:r>
          </a:p>
        </p:txBody>
      </p:sp>
    </p:spTree>
  </p:cSld>
  <p:clrMapOvr>
    <a:masterClrMapping/>
  </p:clrMapOvr>
  <mc:AlternateContent xmlns:mc="http://schemas.openxmlformats.org/markup-compatibility/2006" xmlns:p14="http://schemas.microsoft.com/office/powerpoint/2010/main">
    <mc:Choice Requires="p14">
      <p:transition spd="slow" p14:dur="2000" advTm="58461"/>
    </mc:Choice>
    <mc:Fallback xmlns="">
      <p:transition spd="slow" advTm="5846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8F75235-1FAE-7EDE-EE13-2FDB84A9803F}"/>
              </a:ext>
            </a:extLst>
          </p:cNvPr>
          <p:cNvPicPr>
            <a:picLocks noChangeAspect="1"/>
          </p:cNvPicPr>
          <p:nvPr/>
        </p:nvPicPr>
        <p:blipFill>
          <a:blip r:embed="rId3"/>
          <a:stretch>
            <a:fillRect/>
          </a:stretch>
        </p:blipFill>
        <p:spPr>
          <a:xfrm>
            <a:off x="8040216" y="158924"/>
            <a:ext cx="4151784" cy="6540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Picture 2">
            <a:extLst>
              <a:ext uri="{FF2B5EF4-FFF2-40B4-BE49-F238E27FC236}">
                <a16:creationId xmlns:a16="http://schemas.microsoft.com/office/drawing/2014/main" id="{454624A8-CC15-4D6A-F704-485CFF1A74C9}"/>
              </a:ext>
            </a:extLst>
          </p:cNvPr>
          <p:cNvPicPr>
            <a:picLocks noChangeAspect="1"/>
          </p:cNvPicPr>
          <p:nvPr/>
        </p:nvPicPr>
        <p:blipFill>
          <a:blip r:embed="rId4"/>
          <a:stretch>
            <a:fillRect/>
          </a:stretch>
        </p:blipFill>
        <p:spPr>
          <a:xfrm>
            <a:off x="263352" y="194360"/>
            <a:ext cx="7394718" cy="6540152"/>
          </a:xfrm>
          <a:prstGeom prst="rect">
            <a:avLst/>
          </a:prstGeom>
          <a:ln w="88900" cap="sq" cmpd="thickThin">
            <a:solidFill>
              <a:srgbClr val="000000"/>
            </a:solidFill>
            <a:prstDash val="solid"/>
            <a:miter lim="800000"/>
          </a:ln>
          <a:effectLst>
            <a:innerShdw blurRad="76200">
              <a:srgbClr val="000000"/>
            </a:innerShdw>
          </a:effectLst>
        </p:spPr>
      </p:pic>
    </p:spTree>
    <p:custDataLst>
      <p:tags r:id="rId1"/>
    </p:custDataLst>
    <p:extLst>
      <p:ext uri="{BB962C8B-B14F-4D97-AF65-F5344CB8AC3E}">
        <p14:creationId xmlns:p14="http://schemas.microsoft.com/office/powerpoint/2010/main" val="2834419616"/>
      </p:ext>
    </p:extLst>
  </p:cSld>
  <p:clrMapOvr>
    <a:masterClrMapping/>
  </p:clrMapOvr>
  <mc:AlternateContent xmlns:mc="http://schemas.openxmlformats.org/markup-compatibility/2006" xmlns:p14="http://schemas.microsoft.com/office/powerpoint/2010/main">
    <mc:Choice Requires="p14">
      <p:transition spd="slow" p14:dur="1200" advTm="26563">
        <p14:prism/>
      </p:transition>
    </mc:Choice>
    <mc:Fallback xmlns="">
      <p:transition spd="slow" advTm="26563">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00B0F0">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9" name="Google Shape;114;p1"/>
          <p:cNvSpPr txBox="1"/>
          <p:nvPr/>
        </p:nvSpPr>
        <p:spPr>
          <a:xfrm>
            <a:off x="4151784" y="4998688"/>
            <a:ext cx="3888432" cy="400069"/>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spcBef>
                <a:spcPts val="0"/>
              </a:spcBef>
              <a:spcAft>
                <a:spcPts val="0"/>
              </a:spcAft>
              <a:buNone/>
            </a:pPr>
            <a:r>
              <a:rPr lang="ar-JO" sz="2000" dirty="0">
                <a:solidFill>
                  <a:schemeClr val="tx1"/>
                </a:solidFill>
                <a:latin typeface="Alexandria" pitchFamily="2" charset="-78"/>
                <a:cs typeface="Alexandria" pitchFamily="2" charset="-78"/>
                <a:sym typeface="Tajawal Medium"/>
              </a:rPr>
              <a:t>الدكتورة: وردة محمود </a:t>
            </a:r>
            <a:r>
              <a:rPr lang="ar-AE" sz="2000" dirty="0">
                <a:solidFill>
                  <a:schemeClr val="tx1"/>
                </a:solidFill>
                <a:latin typeface="Alexandria" pitchFamily="2" charset="-78"/>
                <a:cs typeface="Alexandria" pitchFamily="2" charset="-78"/>
                <a:sym typeface="Tajawal Medium"/>
              </a:rPr>
              <a:t>أبو </a:t>
            </a:r>
            <a:r>
              <a:rPr lang="ar-JO" sz="2000" dirty="0">
                <a:solidFill>
                  <a:schemeClr val="tx1"/>
                </a:solidFill>
                <a:latin typeface="Alexandria" pitchFamily="2" charset="-78"/>
                <a:cs typeface="Alexandria" pitchFamily="2" charset="-78"/>
                <a:sym typeface="Tajawal Medium"/>
              </a:rPr>
              <a:t>كلوب</a:t>
            </a:r>
          </a:p>
        </p:txBody>
      </p:sp>
      <p:sp>
        <p:nvSpPr>
          <p:cNvPr id="10" name="Google Shape;114;p1"/>
          <p:cNvSpPr txBox="1"/>
          <p:nvPr/>
        </p:nvSpPr>
        <p:spPr>
          <a:xfrm>
            <a:off x="3035660" y="3385446"/>
            <a:ext cx="6120680" cy="553957"/>
          </a:xfrm>
          <a:prstGeom prst="rect">
            <a:avLst/>
          </a:prstGeom>
          <a:noFill/>
          <a:ln>
            <a:solidFill>
              <a:schemeClr val="bg1"/>
            </a:solidFill>
          </a:ln>
        </p:spPr>
        <p:txBody>
          <a:bodyPr spcFirstLastPara="1" wrap="square" lIns="91425" tIns="45700" rIns="91425" bIns="45700" anchor="t" anchorCtr="0">
            <a:spAutoFit/>
          </a:bodyPr>
          <a:lstStyle/>
          <a:p>
            <a:pPr marL="0" marR="0" lvl="0" indent="0" algn="ctr" rtl="0">
              <a:lnSpc>
                <a:spcPct val="150000"/>
              </a:lnSpc>
              <a:spcBef>
                <a:spcPts val="0"/>
              </a:spcBef>
              <a:spcAft>
                <a:spcPts val="0"/>
              </a:spcAft>
              <a:buNone/>
            </a:pPr>
            <a:r>
              <a:rPr lang="ar-JO" sz="2000" b="1" dirty="0">
                <a:solidFill>
                  <a:schemeClr val="tx1"/>
                </a:solidFill>
                <a:latin typeface="Alexandria" pitchFamily="2" charset="-78"/>
                <a:cs typeface="Alexandria" pitchFamily="2" charset="-78"/>
                <a:sym typeface="Tajawal Medium"/>
              </a:rPr>
              <a:t>بداية فصل دراسي موفق للجميع إن شاء الله </a:t>
            </a:r>
          </a:p>
        </p:txBody>
      </p:sp>
      <p:sp>
        <p:nvSpPr>
          <p:cNvPr id="12" name="Rectangle 11"/>
          <p:cNvSpPr/>
          <p:nvPr/>
        </p:nvSpPr>
        <p:spPr>
          <a:xfrm>
            <a:off x="7392144" y="1236458"/>
            <a:ext cx="4697953" cy="876458"/>
          </a:xfrm>
          <a:prstGeom prst="rect">
            <a:avLst/>
          </a:prstGeom>
        </p:spPr>
        <p:txBody>
          <a:bodyPr wrap="square">
            <a:spAutoFit/>
          </a:bodyPr>
          <a:lstStyle/>
          <a:p>
            <a:pPr algn="just" rtl="1">
              <a:lnSpc>
                <a:spcPct val="150000"/>
              </a:lnSpc>
            </a:pPr>
            <a:r>
              <a:rPr lang="ar-JO" sz="1800" b="1" dirty="0">
                <a:latin typeface="Alexandria" pitchFamily="2" charset="-78"/>
                <a:cs typeface="Alexandria" pitchFamily="2" charset="-78"/>
              </a:rPr>
              <a:t>يستمر الابتكار فقط عندما يؤمن الناس بأفكارهم الخاصة.</a:t>
            </a:r>
            <a:endParaRPr lang="en-GB" sz="1800" b="1" dirty="0">
              <a:latin typeface="Alexandria" pitchFamily="2" charset="-78"/>
              <a:cs typeface="Alexandria" pitchFamily="2" charset="-78"/>
            </a:endParaRPr>
          </a:p>
        </p:txBody>
      </p:sp>
      <p:pic>
        <p:nvPicPr>
          <p:cNvPr id="3" name="Graphic 21">
            <a:extLst>
              <a:ext uri="{FF2B5EF4-FFF2-40B4-BE49-F238E27FC236}">
                <a16:creationId xmlns:a16="http://schemas.microsoft.com/office/drawing/2014/main" id="{C5DED901-3F92-10FC-BD2E-68ADA9E3D81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6180" y="-36072"/>
            <a:ext cx="2615820" cy="1304832"/>
          </a:xfrm>
          <a:prstGeom prst="rect">
            <a:avLst/>
          </a:prstGeom>
        </p:spPr>
      </p:pic>
      <p:sp>
        <p:nvSpPr>
          <p:cNvPr id="5" name="TextBox 4">
            <a:extLst>
              <a:ext uri="{FF2B5EF4-FFF2-40B4-BE49-F238E27FC236}">
                <a16:creationId xmlns:a16="http://schemas.microsoft.com/office/drawing/2014/main" id="{DC9DE2DC-394F-057F-253A-C21492266C8A}"/>
              </a:ext>
            </a:extLst>
          </p:cNvPr>
          <p:cNvSpPr txBox="1"/>
          <p:nvPr/>
        </p:nvSpPr>
        <p:spPr>
          <a:xfrm>
            <a:off x="842973" y="1421081"/>
            <a:ext cx="4697953" cy="707886"/>
          </a:xfrm>
          <a:prstGeom prst="rect">
            <a:avLst/>
          </a:prstGeom>
          <a:noFill/>
        </p:spPr>
        <p:txBody>
          <a:bodyPr wrap="square">
            <a:spAutoFit/>
          </a:bodyPr>
          <a:lstStyle/>
          <a:p>
            <a:r>
              <a:rPr lang="en-US" sz="2000" b="1" dirty="0">
                <a:latin typeface="Alexandria" pitchFamily="2" charset="-78"/>
                <a:cs typeface="Alexandria" pitchFamily="2" charset="-78"/>
              </a:rPr>
              <a:t>Innovation survives only when people believe in their own ideas.</a:t>
            </a:r>
          </a:p>
        </p:txBody>
      </p:sp>
      <p:sp>
        <p:nvSpPr>
          <p:cNvPr id="30" name="TextBox 29"/>
          <p:cNvSpPr txBox="1"/>
          <p:nvPr/>
        </p:nvSpPr>
        <p:spPr>
          <a:xfrm>
            <a:off x="3343739" y="5583006"/>
            <a:ext cx="550452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2D3956"/>
                </a:solidFill>
                <a:effectLst/>
                <a:uLnTx/>
                <a:uFillTx/>
                <a:latin typeface="Tajawal Medium"/>
                <a:ea typeface="Tajawal Medium"/>
                <a:cs typeface="Tajawal Medium"/>
                <a:sym typeface="Tajawal Medium"/>
              </a:rPr>
              <a:t>Dr.Warda Mahmoud Abu Kloub </a:t>
            </a:r>
            <a:endParaRPr kumimoji="0" lang="en-US" sz="2000" b="1" i="0" u="none" strike="noStrike" kern="0" cap="none" spc="0" normalizeH="0" baseline="0" noProof="0" dirty="0">
              <a:ln>
                <a:noFill/>
              </a:ln>
              <a:solidFill>
                <a:srgbClr val="000000"/>
              </a:solidFill>
              <a:effectLst/>
              <a:uLnTx/>
              <a:uFillTx/>
              <a:latin typeface="Alexandria" pitchFamily="2" charset="-78"/>
              <a:cs typeface="Alexandria" pitchFamily="2" charset="-78"/>
              <a:sym typeface="Arial"/>
            </a:endParaRPr>
          </a:p>
        </p:txBody>
      </p:sp>
    </p:spTree>
    <p:custDataLst>
      <p:tags r:id="rId1"/>
    </p:custDataLst>
    <p:extLst>
      <p:ext uri="{BB962C8B-B14F-4D97-AF65-F5344CB8AC3E}">
        <p14:creationId xmlns:p14="http://schemas.microsoft.com/office/powerpoint/2010/main" val="3096152603"/>
      </p:ext>
    </p:extLst>
  </p:cSld>
  <p:clrMapOvr>
    <a:masterClrMapping/>
  </p:clrMapOvr>
  <mc:AlternateContent xmlns:mc="http://schemas.openxmlformats.org/markup-compatibility/2006" xmlns:p14="http://schemas.microsoft.com/office/powerpoint/2010/main">
    <mc:Choice Requires="p14">
      <p:transition spd="slow" p14:dur="2000" advTm="23515"/>
    </mc:Choice>
    <mc:Fallback xmlns="">
      <p:transition spd="slow" advTm="23515"/>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7"/>
</p:tagLst>
</file>

<file path=ppt/tags/tag2.xml><?xml version="1.0" encoding="utf-8"?>
<p:tagLst xmlns:a="http://schemas.openxmlformats.org/drawingml/2006/main" xmlns:r="http://schemas.openxmlformats.org/officeDocument/2006/relationships" xmlns:p="http://schemas.openxmlformats.org/presentationml/2006/main">
  <p:tag name="TIMING" val="|5.7"/>
</p:tagLst>
</file>

<file path=ppt/tags/tag3.xml><?xml version="1.0" encoding="utf-8"?>
<p:tagLst xmlns:a="http://schemas.openxmlformats.org/drawingml/2006/main" xmlns:r="http://schemas.openxmlformats.org/officeDocument/2006/relationships" xmlns:p="http://schemas.openxmlformats.org/presentationml/2006/main">
  <p:tag name="TIMING" val="|1.6|2.1|5.9"/>
</p:tagLst>
</file>

<file path=ppt/tags/tag4.xml><?xml version="1.0" encoding="utf-8"?>
<p:tagLst xmlns:a="http://schemas.openxmlformats.org/drawingml/2006/main" xmlns:r="http://schemas.openxmlformats.org/officeDocument/2006/relationships" xmlns:p="http://schemas.openxmlformats.org/presentationml/2006/main">
  <p:tag name="TIMING" val="|5.7"/>
</p:tagLst>
</file>

<file path=ppt/tags/tag5.xml><?xml version="1.0" encoding="utf-8"?>
<p:tagLst xmlns:a="http://schemas.openxmlformats.org/drawingml/2006/main" xmlns:r="http://schemas.openxmlformats.org/officeDocument/2006/relationships" xmlns:p="http://schemas.openxmlformats.org/presentationml/2006/main">
  <p:tag name="TIMING" val="|27.4"/>
</p:tagLst>
</file>

<file path=ppt/tags/tag6.xml><?xml version="1.0" encoding="utf-8"?>
<p:tagLst xmlns:a="http://schemas.openxmlformats.org/drawingml/2006/main" xmlns:r="http://schemas.openxmlformats.org/officeDocument/2006/relationships" xmlns:p="http://schemas.openxmlformats.org/presentationml/2006/main">
  <p:tag name="TIMING" val="|0.6|11.3|5|1|1.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5D2316-DEBF-4B15-9F72-575DB0595757}">
  <ds:schemaRefs>
    <ds:schemaRef ds:uri="http://schemas.microsoft.com/sharepoint/v3/contenttype/forms"/>
  </ds:schemaRefs>
</ds:datastoreItem>
</file>

<file path=customXml/itemProps2.xml><?xml version="1.0" encoding="utf-8"?>
<ds:datastoreItem xmlns:ds="http://schemas.openxmlformats.org/officeDocument/2006/customXml" ds:itemID="{F47EF4EB-16A1-4DD4-918C-8B891E46A7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5354</TotalTime>
  <Words>1878</Words>
  <Application>Microsoft Office PowerPoint</Application>
  <PresentationFormat>Widescreen</PresentationFormat>
  <Paragraphs>321</Paragraphs>
  <Slides>26</Slides>
  <Notes>6</Notes>
  <HiddenSlides>0</HiddenSlides>
  <MMClips>2</MMClips>
  <ScaleCrop>false</ScaleCrop>
  <HeadingPairs>
    <vt:vector size="6" baseType="variant">
      <vt:variant>
        <vt:lpstr>Fonts Used</vt:lpstr>
      </vt:variant>
      <vt:variant>
        <vt:i4>7</vt:i4>
      </vt:variant>
      <vt:variant>
        <vt:lpstr>Theme</vt:lpstr>
      </vt:variant>
      <vt:variant>
        <vt:i4>6</vt:i4>
      </vt:variant>
      <vt:variant>
        <vt:lpstr>Slide Titles</vt:lpstr>
      </vt:variant>
      <vt:variant>
        <vt:i4>26</vt:i4>
      </vt:variant>
    </vt:vector>
  </HeadingPairs>
  <TitlesOfParts>
    <vt:vector size="39" baseType="lpstr">
      <vt:lpstr>Alexandria</vt:lpstr>
      <vt:lpstr>Calibri Light</vt:lpstr>
      <vt:lpstr>Bahnschrift SemiBold SemiConden</vt:lpstr>
      <vt:lpstr>Arial</vt:lpstr>
      <vt:lpstr>Times New Roman</vt:lpstr>
      <vt:lpstr>Calibri</vt:lpstr>
      <vt:lpstr>Tajawal Medium</vt:lpstr>
      <vt:lpstr>Office Theme</vt:lpstr>
      <vt:lpstr>1_Office Theme</vt:lpstr>
      <vt:lpstr>2_Office Theme</vt:lpstr>
      <vt:lpstr>3_Office Theme</vt:lpstr>
      <vt:lpstr>4_Office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Dr.Rehab El-shafie</cp:lastModifiedBy>
  <cp:revision>259</cp:revision>
  <dcterms:created xsi:type="dcterms:W3CDTF">2023-04-29T09:08:23Z</dcterms:created>
  <dcterms:modified xsi:type="dcterms:W3CDTF">2024-09-26T06:42:47Z</dcterms:modified>
</cp:coreProperties>
</file>